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63" r:id="rId16"/>
    <p:sldId id="270" r:id="rId17"/>
    <p:sldId id="364"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48" r:id="rId35"/>
    <p:sldId id="288" r:id="rId36"/>
    <p:sldId id="289" r:id="rId37"/>
    <p:sldId id="290" r:id="rId38"/>
    <p:sldId id="291" r:id="rId39"/>
    <p:sldId id="292" r:id="rId40"/>
    <p:sldId id="349" r:id="rId41"/>
    <p:sldId id="294" r:id="rId42"/>
    <p:sldId id="295" r:id="rId43"/>
    <p:sldId id="296" r:id="rId44"/>
    <p:sldId id="297" r:id="rId45"/>
    <p:sldId id="298" r:id="rId46"/>
    <p:sldId id="299" r:id="rId47"/>
    <p:sldId id="300" r:id="rId48"/>
    <p:sldId id="301" r:id="rId49"/>
    <p:sldId id="302" r:id="rId50"/>
    <p:sldId id="400" r:id="rId51"/>
    <p:sldId id="351" r:id="rId52"/>
    <p:sldId id="305" r:id="rId53"/>
    <p:sldId id="401" r:id="rId54"/>
    <p:sldId id="365" r:id="rId55"/>
    <p:sldId id="394" r:id="rId56"/>
    <p:sldId id="367" r:id="rId57"/>
    <p:sldId id="368" r:id="rId58"/>
    <p:sldId id="306" r:id="rId59"/>
    <p:sldId id="370" r:id="rId60"/>
    <p:sldId id="371" r:id="rId61"/>
    <p:sldId id="372" r:id="rId62"/>
    <p:sldId id="369" r:id="rId63"/>
    <p:sldId id="308" r:id="rId64"/>
    <p:sldId id="310" r:id="rId65"/>
    <p:sldId id="309" r:id="rId66"/>
    <p:sldId id="355" r:id="rId67"/>
    <p:sldId id="353" r:id="rId68"/>
    <p:sldId id="313" r:id="rId69"/>
    <p:sldId id="314" r:id="rId70"/>
    <p:sldId id="315" r:id="rId71"/>
    <p:sldId id="316" r:id="rId72"/>
    <p:sldId id="317" r:id="rId73"/>
    <p:sldId id="356" r:id="rId74"/>
    <p:sldId id="357" r:id="rId75"/>
    <p:sldId id="358" r:id="rId76"/>
    <p:sldId id="359" r:id="rId77"/>
    <p:sldId id="318" r:id="rId78"/>
    <p:sldId id="319" r:id="rId79"/>
    <p:sldId id="320" r:id="rId80"/>
    <p:sldId id="321" r:id="rId81"/>
    <p:sldId id="362" r:id="rId82"/>
    <p:sldId id="361" r:id="rId83"/>
    <p:sldId id="360" r:id="rId84"/>
    <p:sldId id="399" r:id="rId85"/>
    <p:sldId id="322" r:id="rId86"/>
    <p:sldId id="323" r:id="rId87"/>
    <p:sldId id="324" r:id="rId88"/>
    <p:sldId id="325" r:id="rId89"/>
    <p:sldId id="354" r:id="rId90"/>
    <p:sldId id="327" r:id="rId91"/>
    <p:sldId id="328" r:id="rId92"/>
    <p:sldId id="346" r:id="rId93"/>
    <p:sldId id="330" r:id="rId94"/>
    <p:sldId id="331" r:id="rId95"/>
    <p:sldId id="395" r:id="rId96"/>
    <p:sldId id="334" r:id="rId97"/>
    <p:sldId id="397" r:id="rId98"/>
    <p:sldId id="396" r:id="rId99"/>
    <p:sldId id="335" r:id="rId100"/>
    <p:sldId id="336" r:id="rId101"/>
    <p:sldId id="337" r:id="rId102"/>
    <p:sldId id="347" r:id="rId103"/>
    <p:sldId id="339" r:id="rId104"/>
    <p:sldId id="340" r:id="rId105"/>
    <p:sldId id="341" r:id="rId106"/>
    <p:sldId id="342" r:id="rId107"/>
    <p:sldId id="343" r:id="rId108"/>
    <p:sldId id="344" r:id="rId109"/>
    <p:sldId id="345" r:id="rId110"/>
    <p:sldId id="373" r:id="rId111"/>
    <p:sldId id="374" r:id="rId112"/>
    <p:sldId id="376" r:id="rId113"/>
    <p:sldId id="378" r:id="rId114"/>
    <p:sldId id="379" r:id="rId115"/>
    <p:sldId id="380" r:id="rId116"/>
    <p:sldId id="381" r:id="rId117"/>
    <p:sldId id="382" r:id="rId118"/>
    <p:sldId id="383" r:id="rId119"/>
    <p:sldId id="375" r:id="rId120"/>
    <p:sldId id="377" r:id="rId121"/>
    <p:sldId id="384" r:id="rId122"/>
    <p:sldId id="385" r:id="rId123"/>
    <p:sldId id="387" r:id="rId124"/>
    <p:sldId id="388" r:id="rId125"/>
    <p:sldId id="386" r:id="rId126"/>
    <p:sldId id="389" r:id="rId127"/>
    <p:sldId id="390" r:id="rId128"/>
    <p:sldId id="391" r:id="rId129"/>
    <p:sldId id="392" r:id="rId130"/>
    <p:sldId id="393" r:id="rId131"/>
    <p:sldId id="398" r:id="rId1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D6EA"/>
    <a:srgbClr val="1AB0E5"/>
  </p:clrMru>
</p:presentationPr>
</file>

<file path=ppt/tableStyles.xml><?xml version="1.0" encoding="utf-8"?>
<a:tblStyleLst xmlns:a="http://schemas.openxmlformats.org/drawingml/2006/main" def="{5C22544A-7EE6-4342-B048-85BDC9FD1C3A}">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53" autoAdjust="0"/>
  </p:normalViewPr>
  <p:slideViewPr>
    <p:cSldViewPr>
      <p:cViewPr varScale="1">
        <p:scale>
          <a:sx n="51" d="100"/>
          <a:sy n="51" d="100"/>
        </p:scale>
        <p:origin x="-77" y="-250"/>
      </p:cViewPr>
      <p:guideLst>
        <p:guide orient="horz" pos="2160"/>
        <p:guide pos="2880"/>
      </p:guideLst>
    </p:cSldViewPr>
  </p:slideViewPr>
  <p:outlineViewPr>
    <p:cViewPr>
      <p:scale>
        <a:sx n="33" d="100"/>
        <a:sy n="33" d="100"/>
      </p:scale>
      <p:origin x="0" y="19"/>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117" Type="http://schemas.openxmlformats.org/officeDocument/2006/relationships/slide" Target="slides/slide118.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4.xml"/><Relationship Id="rId68" Type="http://schemas.openxmlformats.org/officeDocument/2006/relationships/slide" Target="slides/slide69.xml"/><Relationship Id="rId84" Type="http://schemas.openxmlformats.org/officeDocument/2006/relationships/slide" Target="slides/slide85.xml"/><Relationship Id="rId89" Type="http://schemas.openxmlformats.org/officeDocument/2006/relationships/slide" Target="slides/slide90.xml"/><Relationship Id="rId112" Type="http://schemas.openxmlformats.org/officeDocument/2006/relationships/slide" Target="slides/slide113.xml"/><Relationship Id="rId16" Type="http://schemas.openxmlformats.org/officeDocument/2006/relationships/slide" Target="slides/slide16.xml"/><Relationship Id="rId107" Type="http://schemas.openxmlformats.org/officeDocument/2006/relationships/slide" Target="slides/slide108.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4.xml"/><Relationship Id="rId58" Type="http://schemas.openxmlformats.org/officeDocument/2006/relationships/slide" Target="slides/slide59.xml"/><Relationship Id="rId74" Type="http://schemas.openxmlformats.org/officeDocument/2006/relationships/slide" Target="slides/slide75.xml"/><Relationship Id="rId79" Type="http://schemas.openxmlformats.org/officeDocument/2006/relationships/slide" Target="slides/slide80.xml"/><Relationship Id="rId102" Type="http://schemas.openxmlformats.org/officeDocument/2006/relationships/slide" Target="slides/slide103.xml"/><Relationship Id="rId123" Type="http://schemas.openxmlformats.org/officeDocument/2006/relationships/slide" Target="slides/slide124.xml"/><Relationship Id="rId128" Type="http://schemas.openxmlformats.org/officeDocument/2006/relationships/slide" Target="slides/slide129.xml"/><Relationship Id="rId5" Type="http://schemas.openxmlformats.org/officeDocument/2006/relationships/slide" Target="slides/slide5.xml"/><Relationship Id="rId90" Type="http://schemas.openxmlformats.org/officeDocument/2006/relationships/slide" Target="slides/slide91.xml"/><Relationship Id="rId95" Type="http://schemas.openxmlformats.org/officeDocument/2006/relationships/slide" Target="slides/slide96.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7.xml"/><Relationship Id="rId64" Type="http://schemas.openxmlformats.org/officeDocument/2006/relationships/slide" Target="slides/slide65.xml"/><Relationship Id="rId69" Type="http://schemas.openxmlformats.org/officeDocument/2006/relationships/slide" Target="slides/slide70.xml"/><Relationship Id="rId77" Type="http://schemas.openxmlformats.org/officeDocument/2006/relationships/slide" Target="slides/slide78.xml"/><Relationship Id="rId100" Type="http://schemas.openxmlformats.org/officeDocument/2006/relationships/slide" Target="slides/slide101.xml"/><Relationship Id="rId105" Type="http://schemas.openxmlformats.org/officeDocument/2006/relationships/slide" Target="slides/slide106.xml"/><Relationship Id="rId113" Type="http://schemas.openxmlformats.org/officeDocument/2006/relationships/slide" Target="slides/slide114.xml"/><Relationship Id="rId118" Type="http://schemas.openxmlformats.org/officeDocument/2006/relationships/slide" Target="slides/slide119.xml"/><Relationship Id="rId126" Type="http://schemas.openxmlformats.org/officeDocument/2006/relationships/slide" Target="slides/slide127.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3.xml"/><Relationship Id="rId80" Type="http://schemas.openxmlformats.org/officeDocument/2006/relationships/slide" Target="slides/slide81.xml"/><Relationship Id="rId85" Type="http://schemas.openxmlformats.org/officeDocument/2006/relationships/slide" Target="slides/slide86.xml"/><Relationship Id="rId93" Type="http://schemas.openxmlformats.org/officeDocument/2006/relationships/slide" Target="slides/slide94.xml"/><Relationship Id="rId98" Type="http://schemas.openxmlformats.org/officeDocument/2006/relationships/slide" Target="slides/slide99.xml"/><Relationship Id="rId121" Type="http://schemas.openxmlformats.org/officeDocument/2006/relationships/slide" Target="slides/slide12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60.xml"/><Relationship Id="rId67" Type="http://schemas.openxmlformats.org/officeDocument/2006/relationships/slide" Target="slides/slide68.xml"/><Relationship Id="rId103" Type="http://schemas.openxmlformats.org/officeDocument/2006/relationships/slide" Target="slides/slide104.xml"/><Relationship Id="rId108" Type="http://schemas.openxmlformats.org/officeDocument/2006/relationships/slide" Target="slides/slide109.xml"/><Relationship Id="rId116" Type="http://schemas.openxmlformats.org/officeDocument/2006/relationships/slide" Target="slides/slide117.xml"/><Relationship Id="rId124" Type="http://schemas.openxmlformats.org/officeDocument/2006/relationships/slide" Target="slides/slide125.xml"/><Relationship Id="rId129" Type="http://schemas.openxmlformats.org/officeDocument/2006/relationships/slide" Target="slides/slide130.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5.xml"/><Relationship Id="rId62" Type="http://schemas.openxmlformats.org/officeDocument/2006/relationships/slide" Target="slides/slide63.xml"/><Relationship Id="rId70" Type="http://schemas.openxmlformats.org/officeDocument/2006/relationships/slide" Target="slides/slide71.xml"/><Relationship Id="rId75" Type="http://schemas.openxmlformats.org/officeDocument/2006/relationships/slide" Target="slides/slide76.xml"/><Relationship Id="rId83" Type="http://schemas.openxmlformats.org/officeDocument/2006/relationships/slide" Target="slides/slide84.xml"/><Relationship Id="rId88" Type="http://schemas.openxmlformats.org/officeDocument/2006/relationships/slide" Target="slides/slide89.xml"/><Relationship Id="rId91" Type="http://schemas.openxmlformats.org/officeDocument/2006/relationships/slide" Target="slides/slide92.xml"/><Relationship Id="rId96" Type="http://schemas.openxmlformats.org/officeDocument/2006/relationships/slide" Target="slides/slide97.xml"/><Relationship Id="rId111" Type="http://schemas.openxmlformats.org/officeDocument/2006/relationships/slide" Target="slides/slide112.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8.xml"/><Relationship Id="rId106" Type="http://schemas.openxmlformats.org/officeDocument/2006/relationships/slide" Target="slides/slide107.xml"/><Relationship Id="rId114" Type="http://schemas.openxmlformats.org/officeDocument/2006/relationships/slide" Target="slides/slide115.xml"/><Relationship Id="rId119" Type="http://schemas.openxmlformats.org/officeDocument/2006/relationships/slide" Target="slides/slide120.xml"/><Relationship Id="rId127" Type="http://schemas.openxmlformats.org/officeDocument/2006/relationships/slide" Target="slides/slide128.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3.xml"/><Relationship Id="rId60" Type="http://schemas.openxmlformats.org/officeDocument/2006/relationships/slide" Target="slides/slide61.xml"/><Relationship Id="rId65" Type="http://schemas.openxmlformats.org/officeDocument/2006/relationships/slide" Target="slides/slide66.xml"/><Relationship Id="rId73" Type="http://schemas.openxmlformats.org/officeDocument/2006/relationships/slide" Target="slides/slide74.xml"/><Relationship Id="rId78" Type="http://schemas.openxmlformats.org/officeDocument/2006/relationships/slide" Target="slides/slide79.xml"/><Relationship Id="rId81" Type="http://schemas.openxmlformats.org/officeDocument/2006/relationships/slide" Target="slides/slide82.xml"/><Relationship Id="rId86" Type="http://schemas.openxmlformats.org/officeDocument/2006/relationships/slide" Target="slides/slide87.xml"/><Relationship Id="rId94" Type="http://schemas.openxmlformats.org/officeDocument/2006/relationships/slide" Target="slides/slide95.xml"/><Relationship Id="rId99" Type="http://schemas.openxmlformats.org/officeDocument/2006/relationships/slide" Target="slides/slide100.xml"/><Relationship Id="rId101" Type="http://schemas.openxmlformats.org/officeDocument/2006/relationships/slide" Target="slides/slide102.xml"/><Relationship Id="rId122" Type="http://schemas.openxmlformats.org/officeDocument/2006/relationships/slide" Target="slides/slide123.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109" Type="http://schemas.openxmlformats.org/officeDocument/2006/relationships/slide" Target="slides/slide110.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6.xml"/><Relationship Id="rId76" Type="http://schemas.openxmlformats.org/officeDocument/2006/relationships/slide" Target="slides/slide77.xml"/><Relationship Id="rId97" Type="http://schemas.openxmlformats.org/officeDocument/2006/relationships/slide" Target="slides/slide98.xml"/><Relationship Id="rId104" Type="http://schemas.openxmlformats.org/officeDocument/2006/relationships/slide" Target="slides/slide105.xml"/><Relationship Id="rId120" Type="http://schemas.openxmlformats.org/officeDocument/2006/relationships/slide" Target="slides/slide121.xml"/><Relationship Id="rId125" Type="http://schemas.openxmlformats.org/officeDocument/2006/relationships/slide" Target="slides/slide126.xml"/><Relationship Id="rId7" Type="http://schemas.openxmlformats.org/officeDocument/2006/relationships/slide" Target="slides/slide7.xml"/><Relationship Id="rId71" Type="http://schemas.openxmlformats.org/officeDocument/2006/relationships/slide" Target="slides/slide72.xml"/><Relationship Id="rId92" Type="http://schemas.openxmlformats.org/officeDocument/2006/relationships/slide" Target="slides/slide93.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7.xml"/><Relationship Id="rId87" Type="http://schemas.openxmlformats.org/officeDocument/2006/relationships/slide" Target="slides/slide88.xml"/><Relationship Id="rId110" Type="http://schemas.openxmlformats.org/officeDocument/2006/relationships/slide" Target="slides/slide111.xml"/><Relationship Id="rId115" Type="http://schemas.openxmlformats.org/officeDocument/2006/relationships/slide" Target="slides/slide116.xml"/><Relationship Id="rId61" Type="http://schemas.openxmlformats.org/officeDocument/2006/relationships/slide" Target="slides/slide62.xml"/><Relationship Id="rId82"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890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6B001E91-5D71-4096-8249-5071F41A0FA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8</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8F4F0A2-2BBD-425E-B133-C8738557E664}" type="slidenum">
              <a:rPr lang="en-US" altLang="zh-CN" smtClean="0">
                <a:ea typeface="宋体" charset="-122"/>
              </a:rPr>
              <a:pPr/>
              <a:t>88</a:t>
            </a:fld>
            <a:endParaRPr lang="en-US" altLang="zh-CN" smtClean="0">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altLang="zh-CN" b="1" smtClean="0">
                <a:ea typeface="宋体" charset="-122"/>
              </a:rPr>
              <a:t>Ch4-70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B009E734-44D4-4097-9513-79A04657F5A5}" type="slidenum">
              <a:rPr lang="en-US" altLang="zh-CN" smtClean="0">
                <a:ea typeface="宋体" charset="-122"/>
              </a:rPr>
              <a:pPr/>
              <a:t>103</a:t>
            </a:fld>
            <a:endParaRPr lang="en-US" altLang="zh-CN" smtClean="0">
              <a:ea typeface="宋体" charset="-122"/>
            </a:endParaRPr>
          </a:p>
        </p:txBody>
      </p:sp>
      <p:sp>
        <p:nvSpPr>
          <p:cNvPr id="108547" name="幻灯片图像占位符 1"/>
          <p:cNvSpPr>
            <a:spLocks noGrp="1" noRot="1" noChangeAspect="1" noTextEdit="1"/>
          </p:cNvSpPr>
          <p:nvPr>
            <p:ph type="sldImg"/>
          </p:nvPr>
        </p:nvSpPr>
        <p:spPr>
          <a:ln/>
        </p:spPr>
      </p:sp>
      <p:sp>
        <p:nvSpPr>
          <p:cNvPr id="108548" name="备注占位符 2"/>
          <p:cNvSpPr>
            <a:spLocks noGrp="1"/>
          </p:cNvSpPr>
          <p:nvPr>
            <p:ph type="body" idx="1"/>
          </p:nvPr>
        </p:nvSpPr>
        <p:spPr>
          <a:noFill/>
          <a:ln/>
        </p:spPr>
        <p:txBody>
          <a:bodyPr/>
          <a:lstStyle/>
          <a:p>
            <a:pPr eaLnBrk="1" hangingPunct="1">
              <a:spcBef>
                <a:spcPct val="0"/>
              </a:spcBef>
            </a:pPr>
            <a:r>
              <a:rPr lang="zh-CN" altLang="en-US" smtClean="0">
                <a:ea typeface="宋体" charset="-122"/>
              </a:rPr>
              <a:t>每一种</a:t>
            </a:r>
            <a:r>
              <a:rPr lang="en-US" altLang="zh-CN" smtClean="0">
                <a:ea typeface="宋体" charset="-122"/>
              </a:rPr>
              <a:t>IFS</a:t>
            </a:r>
            <a:r>
              <a:rPr lang="zh-CN" altLang="en-US" smtClean="0">
                <a:ea typeface="宋体" charset="-122"/>
              </a:rPr>
              <a:t>长度是上一种长度加上一个时隙，帧间隔的具体时间值在物理层规范中给出， （例如，对采用直序列扩频的</a:t>
            </a:r>
            <a:r>
              <a:rPr lang="en-US" altLang="zh-CN" smtClean="0">
                <a:ea typeface="宋体" charset="-122"/>
              </a:rPr>
              <a:t>IEEE 802.11</a:t>
            </a:r>
            <a:r>
              <a:rPr lang="zh-CN" altLang="en-US" smtClean="0">
                <a:ea typeface="宋体" charset="-122"/>
              </a:rPr>
              <a:t>物理层而言，</a:t>
            </a:r>
            <a:r>
              <a:rPr lang="en-US" altLang="zh-CN" smtClean="0">
                <a:ea typeface="宋体" charset="-122"/>
              </a:rPr>
              <a:t>SIFS</a:t>
            </a:r>
            <a:r>
              <a:rPr lang="zh-CN" altLang="en-US" smtClean="0">
                <a:ea typeface="宋体" charset="-122"/>
              </a:rPr>
              <a:t>为</a:t>
            </a:r>
            <a:r>
              <a:rPr lang="en-US" altLang="zh-CN" smtClean="0">
                <a:ea typeface="宋体" charset="-122"/>
              </a:rPr>
              <a:t>10 µs</a:t>
            </a:r>
            <a:r>
              <a:rPr lang="zh-CN" altLang="en-US" smtClean="0">
                <a:ea typeface="宋体" charset="-122"/>
              </a:rPr>
              <a:t>，</a:t>
            </a:r>
            <a:r>
              <a:rPr lang="en-US" altLang="zh-CN" smtClean="0">
                <a:ea typeface="宋体" charset="-122"/>
              </a:rPr>
              <a:t>PIFS</a:t>
            </a:r>
            <a:r>
              <a:rPr lang="zh-CN" altLang="en-US" smtClean="0">
                <a:ea typeface="宋体" charset="-122"/>
              </a:rPr>
              <a:t>为</a:t>
            </a:r>
            <a:r>
              <a:rPr lang="en-US" altLang="zh-CN" smtClean="0">
                <a:ea typeface="宋体" charset="-122"/>
              </a:rPr>
              <a:t>30 µs</a:t>
            </a:r>
            <a:r>
              <a:rPr lang="zh-CN" altLang="en-US" smtClean="0">
                <a:ea typeface="宋体" charset="-122"/>
              </a:rPr>
              <a:t>，</a:t>
            </a:r>
            <a:r>
              <a:rPr lang="en-US" altLang="zh-CN" smtClean="0">
                <a:ea typeface="宋体" charset="-122"/>
              </a:rPr>
              <a:t>DIFS</a:t>
            </a:r>
            <a:r>
              <a:rPr lang="zh-CN" altLang="en-US" smtClean="0">
                <a:ea typeface="宋体" charset="-122"/>
              </a:rPr>
              <a:t>为</a:t>
            </a:r>
            <a:r>
              <a:rPr lang="en-US" altLang="zh-CN" smtClean="0">
                <a:ea typeface="宋体" charset="-122"/>
              </a:rPr>
              <a:t>50 µs</a:t>
            </a:r>
            <a:r>
              <a:rPr lang="zh-CN" altLang="en-US" smtClean="0">
                <a:ea typeface="宋体" charset="-122"/>
              </a:rPr>
              <a:t>。）</a:t>
            </a:r>
          </a:p>
        </p:txBody>
      </p:sp>
      <p:sp>
        <p:nvSpPr>
          <p:cNvPr id="10854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911D73-8D8E-4FF6-8C1D-4EF540966D50}" type="slidenum">
              <a:rPr lang="en-US" altLang="zh-CN" sz="1200"/>
              <a:pPr algn="r"/>
              <a:t>103</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124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对等拓扑就是网状拓扑结构</a:t>
            </a:r>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125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28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7970771-5736-43A0-A987-235E40A2AEB6}" type="slidenum">
              <a:rPr lang="en-US" altLang="zh-CN" smtClean="0">
                <a:ea typeface="宋体" charset="-122"/>
              </a:rPr>
              <a:pPr/>
              <a:t>33</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altLang="zh-CN" b="1" smtClean="0">
                <a:ea typeface="宋体" charset="-122"/>
              </a:rPr>
              <a:t>Ch4-31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EA36A8ED-9A3F-4475-8CC1-896AE5C08D3B}" type="slidenum">
              <a:rPr lang="en-US" altLang="zh-CN" smtClean="0">
                <a:ea typeface="宋体" charset="-122"/>
              </a:rPr>
              <a:pPr/>
              <a:t>39</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altLang="zh-CN" b="1" smtClean="0">
                <a:ea typeface="宋体" charset="-122"/>
              </a:rPr>
              <a:t>Ch4-37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24F4B75-952E-4226-82E9-A3284836050C}" type="slidenum">
              <a:rPr lang="en-US" altLang="zh-CN" smtClean="0">
                <a:ea typeface="宋体" charset="-122"/>
              </a:rPr>
              <a:pPr/>
              <a:t>50</a:t>
            </a:fld>
            <a:endParaRPr lang="en-US" altLang="zh-CN" smtClean="0">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altLang="zh-CN" b="1" smtClean="0">
                <a:ea typeface="宋体" charset="-122"/>
              </a:rPr>
              <a:t>Ch4-47</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62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C16710C-45DA-4B23-817E-1508356498B1}" type="slidenum">
              <a:rPr lang="en-US" altLang="zh-CN" smtClean="0">
                <a:ea typeface="宋体" charset="-122"/>
              </a:rPr>
              <a:pPr/>
              <a:t>66</a:t>
            </a:fld>
            <a:endParaRPr lang="en-US" altLang="zh-CN" smtClean="0">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altLang="zh-CN" b="1" smtClean="0">
                <a:ea typeface="宋体" charset="-122"/>
              </a:rPr>
              <a:t>Ch4-56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宋体" pitchFamily="2" charset="-122"/>
                <a:cs typeface="+mn-cs"/>
              </a:rPr>
              <a:t>（协议类型的取值都大于</a:t>
            </a:r>
            <a:r>
              <a:rPr lang="en-US" sz="1200" kern="1200" dirty="0" smtClean="0">
                <a:solidFill>
                  <a:schemeClr val="tx1"/>
                </a:solidFill>
                <a:latin typeface="Arial" charset="0"/>
                <a:ea typeface="宋体" pitchFamily="2" charset="-122"/>
                <a:cs typeface="+mn-cs"/>
              </a:rPr>
              <a:t>0x0600</a:t>
            </a:r>
            <a:r>
              <a:rPr lang="zh-CN" altLang="en-US" sz="1200" kern="1200" dirty="0" smtClean="0">
                <a:solidFill>
                  <a:schemeClr val="tx1"/>
                </a:solidFill>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70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B001E91-5D71-4096-8249-5071F41A0FAF}" type="slidenum">
              <a:rPr lang="en-US" altLang="zh-CN" smtClean="0"/>
              <a:pPr>
                <a:defRPr/>
              </a:pPr>
              <a:t>87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EB1A38B-1589-4B38-B0EC-845FE8C1C95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16CBB8A-71AB-49DD-9018-23428CA3AA3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1E31152-76BA-4049-ADFD-F7CD6C42602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16049E7-3D92-4B2F-A327-FF6E29354839}"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7481F61-7A52-4B0B-802C-EB0127323A67}"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185E085-F864-4B38-83C8-12EF1F2AFC08}"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5541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EB890A2-43EB-4D37-8AC7-5B8A1BB80906}"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9FC309B-C43F-4833-9BD9-4808144F8C48}"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DC9D313-3D20-4D68-A755-88D84C437D72}"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224BD46B-3ACB-45D4-86BA-4C2EF4C329C0}"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D54B3C4-1816-481A-B6DA-1CE30C1E243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3FAEB2C-75C2-4613-A157-71EE48CBDA0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72FDEF0-A49F-49ED-99CE-63AF552ACBC7}"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95DEFF1-5282-4AD0-B628-F5C1685AFE91}"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0FD3750-07FD-477D-B72F-AE2D293ACFB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02ACAA6-3371-449F-BA6A-7E2F395FD26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29929-7DEF-4739-ACD6-46F14972D27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53F3173E-68C4-4184-BC5E-459FFF90198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18A7C069-85D8-4C4C-9E44-59EF767FE35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39003B36-9068-416E-B6E7-DC157F94CD9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558816B-4715-4217-BEA0-C2E57680940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F7529B1-7E5B-48EB-8181-4B0FE5C334F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1"/>
          <p:cNvPicPr>
            <a:picLocks noChangeAspect="1" noChangeArrowheads="1"/>
          </p:cNvPicPr>
          <p:nvPr/>
        </p:nvPicPr>
        <p:blipFill>
          <a:blip r:embed="rId13"/>
          <a:srcRect/>
          <a:stretch>
            <a:fillRect/>
          </a:stretch>
        </p:blipFill>
        <p:spPr bwMode="auto">
          <a:xfrm>
            <a:off x="-19050" y="4933950"/>
            <a:ext cx="9163050" cy="1924050"/>
          </a:xfrm>
          <a:prstGeom prst="rect">
            <a:avLst/>
          </a:prstGeom>
          <a:noFill/>
          <a:ln w="9525">
            <a:noFill/>
            <a:miter lim="800000"/>
            <a:headEnd/>
            <a:tailEnd/>
          </a:ln>
        </p:spPr>
      </p:pic>
      <p:sp>
        <p:nvSpPr>
          <p:cNvPr id="6147"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09"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98310"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98311"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E7B3DAA-95BE-4826-B8E0-713F13CD68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1AB0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2"/>
          <p:cNvPicPr>
            <a:picLocks noChangeAspect="1" noChangeArrowheads="1"/>
          </p:cNvPicPr>
          <p:nvPr/>
        </p:nvPicPr>
        <p:blipFill>
          <a:blip r:embed="rId13"/>
          <a:srcRect/>
          <a:stretch>
            <a:fillRect/>
          </a:stretch>
        </p:blipFill>
        <p:spPr bwMode="auto">
          <a:xfrm>
            <a:off x="0" y="5019675"/>
            <a:ext cx="5572125" cy="1838325"/>
          </a:xfrm>
          <a:prstGeom prst="rect">
            <a:avLst/>
          </a:prstGeom>
          <a:noFill/>
          <a:ln w="9525">
            <a:noFill/>
            <a:miter lim="800000"/>
            <a:headEnd/>
            <a:tailEnd/>
          </a:ln>
        </p:spPr>
      </p:pic>
      <p:sp>
        <p:nvSpPr>
          <p:cNvPr id="7171" name="Rectangle 3"/>
          <p:cNvSpPr>
            <a:spLocks noGrp="1" noChangeArrowheads="1"/>
          </p:cNvSpPr>
          <p:nvPr>
            <p:ph type="title"/>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172" name="Rectangle 4"/>
          <p:cNvSpPr>
            <a:spLocks noGrp="1" noChangeArrowheads="1"/>
          </p:cNvSpPr>
          <p:nvPr>
            <p:ph type="body" idx="1"/>
          </p:nvPr>
        </p:nvSpPr>
        <p:spPr bwMode="auto">
          <a:xfrm>
            <a:off x="381000" y="15541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0357" name="Rectangle 5"/>
          <p:cNvSpPr>
            <a:spLocks noGrp="1" noChangeArrowheads="1"/>
          </p:cNvSpPr>
          <p:nvPr>
            <p:ph type="dt" sz="half" idx="2"/>
          </p:nvPr>
        </p:nvSpPr>
        <p:spPr bwMode="auto">
          <a:xfrm>
            <a:off x="381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0358" name="Rectangle 6"/>
          <p:cNvSpPr>
            <a:spLocks noGrp="1" noChangeArrowheads="1"/>
          </p:cNvSpPr>
          <p:nvPr>
            <p:ph type="ftr" sz="quarter" idx="3"/>
          </p:nvPr>
        </p:nvSpPr>
        <p:spPr bwMode="auto">
          <a:xfrm>
            <a:off x="3048000" y="61991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0359" name="Rectangle 7"/>
          <p:cNvSpPr>
            <a:spLocks noGrp="1" noChangeArrowheads="1"/>
          </p:cNvSpPr>
          <p:nvPr>
            <p:ph type="sldNum" sz="quarter" idx="4"/>
          </p:nvPr>
        </p:nvSpPr>
        <p:spPr bwMode="auto">
          <a:xfrm>
            <a:off x="6477000" y="6199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71D566CD-51EE-4D05-87F4-A615F5ECBA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baseline="0">
          <a:solidFill>
            <a:schemeClr val="tx2"/>
          </a:solidFill>
          <a:latin typeface="+mj-lt"/>
          <a:ea typeface="黑体" pitchFamily="49"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1AB0E5"/>
        </a:buClr>
        <a:buSzPct val="7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1AB0E5"/>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idx="4294967295"/>
          </p:nvPr>
        </p:nvSpPr>
        <p:spPr>
          <a:xfrm>
            <a:off x="642910" y="1285860"/>
            <a:ext cx="7772400" cy="1104900"/>
          </a:xfrm>
        </p:spPr>
        <p:txBody>
          <a:bodyPr/>
          <a:lstStyle/>
          <a:p>
            <a:pPr eaLnBrk="1" hangingPunct="1"/>
            <a:r>
              <a:rPr kumimoji="0" lang="zh-CN" altLang="en-US" sz="3200" b="0" i="0" u="none" strike="noStrike" kern="0" cap="none" spc="0" normalizeH="0" baseline="0" noProof="0" dirty="0" smtClean="0">
                <a:ln>
                  <a:noFill/>
                </a:ln>
                <a:solidFill>
                  <a:schemeClr val="accent1">
                    <a:lumMod val="25000"/>
                  </a:schemeClr>
                </a:solidFill>
                <a:effectLst>
                  <a:outerShdw blurRad="38100" dist="38100" dir="2700000" algn="tl">
                    <a:srgbClr val="000000">
                      <a:alpha val="43137"/>
                    </a:srgbClr>
                  </a:outerShdw>
                </a:effectLst>
                <a:uLnTx/>
                <a:uFillTx/>
                <a:latin typeface="黑体" pitchFamily="49" charset="-122"/>
                <a:ea typeface="黑体" pitchFamily="49" charset="-122"/>
              </a:rPr>
              <a:t>计算机网络原理与实践</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（第</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2</a:t>
            </a:r>
            <a:r>
              <a:rPr kumimoji="0" lang="zh-CN" altLang="en-US"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版）配套课件</a:t>
            </a:r>
            <a: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t/>
            </a:r>
            <a:br>
              <a:rPr kumimoji="0" lang="en-US" altLang="zh-CN" sz="3200" b="0"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黑体" pitchFamily="49" charset="-122"/>
                <a:ea typeface="黑体" pitchFamily="49" charset="-122"/>
              </a:rPr>
            </a:b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机械工业出版社   </a:t>
            </a:r>
            <a:r>
              <a:rPr kumimoji="0" lang="en-US" altLang="zh-CN"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2013</a:t>
            </a:r>
            <a:r>
              <a:rPr kumimoji="0" lang="zh-CN" altLang="en-US" sz="3200" b="0" i="0" u="none" strike="noStrike" kern="0" cap="none" spc="0" normalizeH="0" baseline="0" noProof="0" dirty="0" smtClean="0">
                <a:ln>
                  <a:noFill/>
                </a:ln>
                <a:solidFill>
                  <a:srgbClr val="78D6EA"/>
                </a:solidFill>
                <a:effectLst>
                  <a:outerShdw blurRad="38100" dist="38100" dir="2700000" algn="tl">
                    <a:srgbClr val="000000">
                      <a:alpha val="43137"/>
                    </a:srgbClr>
                  </a:outerShdw>
                </a:effectLst>
                <a:uLnTx/>
                <a:uFillTx/>
                <a:latin typeface="黑体" pitchFamily="49" charset="-122"/>
                <a:ea typeface="黑体" pitchFamily="49" charset="-122"/>
              </a:rPr>
              <a:t>年</a:t>
            </a:r>
            <a:endParaRPr lang="zh-CN" altLang="en-US" sz="3200" dirty="0" smtClean="0">
              <a:solidFill>
                <a:srgbClr val="78D6EA"/>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8195" name="副标题 2"/>
          <p:cNvSpPr>
            <a:spLocks noGrp="1"/>
          </p:cNvSpPr>
          <p:nvPr>
            <p:ph type="subTitle" idx="4294967295"/>
          </p:nvPr>
        </p:nvSpPr>
        <p:spPr>
          <a:xfrm>
            <a:off x="1371600" y="2857496"/>
            <a:ext cx="6400800" cy="1143008"/>
          </a:xfrm>
        </p:spPr>
        <p:txBody>
          <a:bodyPr/>
          <a:lstStyle/>
          <a:p>
            <a:pPr marL="0" indent="0" algn="ctr" eaLnBrk="1" hangingPunct="1">
              <a:buNone/>
            </a:pPr>
            <a:r>
              <a:rPr lang="zh-CN" altLang="en-US" sz="4800" dirty="0" smtClean="0">
                <a:latin typeface="黑体" pitchFamily="49" charset="-122"/>
                <a:ea typeface="黑体" pitchFamily="49" charset="-122"/>
              </a:rPr>
              <a:t>第</a:t>
            </a:r>
            <a:r>
              <a:rPr lang="en-US" altLang="zh-CN" sz="4800" dirty="0" smtClean="0">
                <a:latin typeface="黑体" pitchFamily="49" charset="-122"/>
                <a:ea typeface="黑体" pitchFamily="49" charset="-122"/>
              </a:rPr>
              <a:t>4</a:t>
            </a:r>
            <a:r>
              <a:rPr lang="zh-CN" altLang="en-US" sz="4800" dirty="0" smtClean="0">
                <a:latin typeface="黑体" pitchFamily="49" charset="-122"/>
                <a:ea typeface="黑体" pitchFamily="49" charset="-122"/>
              </a:rPr>
              <a:t>章</a:t>
            </a:r>
            <a:r>
              <a:rPr lang="en-US" sz="4800" dirty="0" smtClean="0">
                <a:latin typeface="黑体" pitchFamily="49" charset="-122"/>
                <a:ea typeface="黑体" pitchFamily="49" charset="-122"/>
              </a:rPr>
              <a:t> </a:t>
            </a:r>
            <a:r>
              <a:rPr lang="zh-CN" altLang="en-US" sz="4800" dirty="0" smtClean="0">
                <a:latin typeface="黑体" pitchFamily="49" charset="-122"/>
                <a:ea typeface="黑体" pitchFamily="49" charset="-122"/>
              </a:rPr>
              <a:t>数据链路层</a:t>
            </a:r>
            <a:endParaRPr lang="en-US" altLang="zh-CN" sz="4800" dirty="0" smtClean="0">
              <a:latin typeface="黑体" pitchFamily="49" charset="-122"/>
              <a:ea typeface="黑体" pitchFamily="49" charset="-122"/>
            </a:endParaRPr>
          </a:p>
          <a:p>
            <a:pPr marL="0" indent="0" algn="ctr" eaLnBrk="1" hangingPunct="1">
              <a:buNone/>
            </a:pPr>
            <a:endParaRPr lang="en-US" altLang="zh-CN" dirty="0" smtClean="0">
              <a:solidFill>
                <a:srgbClr val="898989"/>
              </a:solidFill>
              <a:latin typeface="黑体" pitchFamily="49" charset="-122"/>
              <a:ea typeface="黑体" pitchFamily="49" charset="-122"/>
            </a:endParaRPr>
          </a:p>
          <a:p>
            <a:pPr marL="0" indent="0" algn="ctr" eaLnBrk="1" hangingPunct="1">
              <a:buNone/>
            </a:pPr>
            <a:r>
              <a:rPr lang="en-US" altLang="zh-CN" smtClean="0">
                <a:solidFill>
                  <a:srgbClr val="7F7F7F"/>
                </a:solidFill>
                <a:latin typeface="宋体" pitchFamily="2" charset="-122"/>
                <a:ea typeface="宋体" pitchFamily="2" charset="-122"/>
              </a:rPr>
              <a:t> </a:t>
            </a:r>
            <a:endParaRPr lang="en-US" altLang="zh-CN" dirty="0" smtClean="0">
              <a:solidFill>
                <a:srgbClr val="7F7F7F"/>
              </a:solidFill>
              <a:latin typeface="宋体" pitchFamily="2" charset="-122"/>
              <a:ea typeface="宋体" pitchFamily="2" charset="-122"/>
            </a:endParaRPr>
          </a:p>
          <a:p>
            <a:pPr marL="0" indent="0" algn="ctr" eaLnBrk="1" hangingPunct="1">
              <a:buNone/>
            </a:pPr>
            <a:r>
              <a:rPr lang="zh-CN" altLang="en-US" dirty="0" smtClean="0">
                <a:solidFill>
                  <a:srgbClr val="898989"/>
                </a:solidFill>
                <a:latin typeface="黑体" pitchFamily="49" charset="-122"/>
                <a:ea typeface="黑体" pitchFamily="49" charset="-122"/>
              </a:rPr>
              <a:t> </a:t>
            </a:r>
            <a:endParaRPr lang="zh-CN" altLang="zh-CN" dirty="0" smtClean="0">
              <a:solidFill>
                <a:srgbClr val="898989"/>
              </a:solidFill>
            </a:endParaRPr>
          </a:p>
        </p:txBody>
      </p:sp>
      <p:sp>
        <p:nvSpPr>
          <p:cNvPr id="4" name="标题 1"/>
          <p:cNvSpPr txBox="1">
            <a:spLocks/>
          </p:cNvSpPr>
          <p:nvPr/>
        </p:nvSpPr>
        <p:spPr>
          <a:xfrm>
            <a:off x="571472" y="785794"/>
            <a:ext cx="8001056" cy="1571636"/>
          </a:xfrm>
          <a:prstGeom prst="rect">
            <a:avLst/>
          </a:prstGeom>
        </p:spPr>
        <p:txBody>
          <a:bodyPr>
            <a:normAutofit/>
          </a:bodyPr>
          <a:lstStyle/>
          <a:p>
            <a:pPr marL="0" marR="0" lvl="0" indent="0" algn="ctr" defTabSz="914400" rtl="0" eaLnBrk="1" fontAlgn="auto" latinLnBrk="0" hangingPunct="1">
              <a:lnSpc>
                <a:spcPts val="4400"/>
              </a:lnSpc>
              <a:spcBef>
                <a:spcPct val="0"/>
              </a:spcBef>
              <a:spcAft>
                <a:spcPts val="0"/>
              </a:spcAft>
              <a:buClrTx/>
              <a:buSzTx/>
              <a:buFontTx/>
              <a:buNone/>
              <a:tabLst/>
              <a:defRPr/>
            </a:pPr>
            <a:r>
              <a:rPr kumimoji="0" lang="en-US" altLang="zh-CN" sz="6000" b="0" i="0" u="none" strike="noStrike" kern="0" cap="none" spc="0" normalizeH="0" baseline="0" noProof="0" dirty="0" smtClean="0">
                <a:ln>
                  <a:noFill/>
                </a:ln>
                <a:solidFill>
                  <a:schemeClr val="tx2"/>
                </a:solidFill>
                <a:effectLst/>
                <a:uLnTx/>
                <a:uFillTx/>
                <a:latin typeface="+mj-lt"/>
                <a:ea typeface="+mj-ea"/>
                <a:cs typeface="+mj-cs"/>
              </a:rPr>
              <a:t/>
            </a:r>
            <a:br>
              <a:rPr kumimoji="0" lang="en-US" altLang="zh-CN" sz="6000" b="0" i="0" u="none" strike="noStrike" kern="0" cap="none" spc="0" normalizeH="0" baseline="0" noProof="0" dirty="0" smtClean="0">
                <a:ln>
                  <a:noFill/>
                </a:ln>
                <a:solidFill>
                  <a:schemeClr val="tx2"/>
                </a:solidFill>
                <a:effectLst/>
                <a:uLnTx/>
                <a:uFillTx/>
                <a:latin typeface="+mj-lt"/>
                <a:ea typeface="+mj-ea"/>
                <a:cs typeface="+mj-cs"/>
              </a:rPr>
            </a:br>
            <a:endParaRPr kumimoji="0" lang="zh-CN" altLang="en-US" sz="4400" b="0"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latin typeface="Lucida Sans Unicode" pitchFamily="34" charset="0"/>
              <a:ea typeface="黑体" pitchFamily="49" charset="-122"/>
            </a:endParaRPr>
          </a:p>
        </p:txBody>
      </p:sp>
      <p:sp>
        <p:nvSpPr>
          <p:cNvPr id="17411" name="标题 4"/>
          <p:cNvSpPr>
            <a:spLocks noGrp="1"/>
          </p:cNvSpPr>
          <p:nvPr>
            <p:ph type="title" idx="4294967295"/>
          </p:nvPr>
        </p:nvSpPr>
        <p:spPr/>
        <p:txBody>
          <a:bodyPr/>
          <a:lstStyle/>
          <a:p>
            <a:pPr eaLnBrk="1" hangingPunct="1"/>
            <a:r>
              <a:rPr lang="en-US" altLang="zh-CN" dirty="0" smtClean="0"/>
              <a:t>4.1.2 </a:t>
            </a:r>
            <a:r>
              <a:rPr lang="zh-CN" altLang="en-US" dirty="0" smtClean="0"/>
              <a:t>数据链路层协议的功能</a:t>
            </a:r>
          </a:p>
        </p:txBody>
      </p:sp>
      <p:sp>
        <p:nvSpPr>
          <p:cNvPr id="17412" name="内容占位符 8"/>
          <p:cNvSpPr>
            <a:spLocks noGrp="1"/>
          </p:cNvSpPr>
          <p:nvPr>
            <p:ph idx="4294967295"/>
          </p:nvPr>
        </p:nvSpPr>
        <p:spPr/>
        <p:txBody>
          <a:bodyPr/>
          <a:lstStyle/>
          <a:p>
            <a:pPr marL="623888" indent="-514350" eaLnBrk="1" hangingPunct="1">
              <a:buSzPct val="85000"/>
              <a:buFont typeface="Calibri" pitchFamily="34" charset="0"/>
              <a:buAutoNum type="arabicPeriod"/>
            </a:pPr>
            <a:r>
              <a:rPr lang="zh-CN" altLang="en-US" smtClean="0"/>
              <a:t>封装成帧</a:t>
            </a:r>
          </a:p>
          <a:p>
            <a:pPr marL="623888" indent="-514350" eaLnBrk="1" hangingPunct="1">
              <a:buSzPct val="85000"/>
              <a:buFont typeface="Calibri" pitchFamily="34" charset="0"/>
              <a:buAutoNum type="arabicPeriod"/>
            </a:pPr>
            <a:r>
              <a:rPr lang="zh-CN" altLang="en-US" smtClean="0"/>
              <a:t>透明传输</a:t>
            </a:r>
          </a:p>
          <a:p>
            <a:pPr marL="623888" indent="-514350" eaLnBrk="1" hangingPunct="1">
              <a:buSzPct val="85000"/>
              <a:buFont typeface="Calibri" pitchFamily="34" charset="0"/>
              <a:buAutoNum type="arabicPeriod"/>
            </a:pPr>
            <a:r>
              <a:rPr lang="zh-CN" altLang="en-US" smtClean="0"/>
              <a:t>差错检测</a:t>
            </a:r>
          </a:p>
          <a:p>
            <a:pPr marL="623888" indent="-514350" eaLnBrk="1" hangingPunct="1">
              <a:buSzPct val="85000"/>
              <a:buFont typeface="Calibri" pitchFamily="34" charset="0"/>
              <a:buAutoNum type="arabicPeriod"/>
            </a:pPr>
            <a:r>
              <a:rPr lang="zh-CN" altLang="en-US" smtClean="0"/>
              <a:t>寻址</a:t>
            </a:r>
          </a:p>
          <a:p>
            <a:pPr marL="623888" indent="-514350" eaLnBrk="1" hangingPunct="1">
              <a:buSzPct val="85000"/>
              <a:buFont typeface="Calibri" pitchFamily="34" charset="0"/>
              <a:buAutoNum type="arabicPeriod"/>
            </a:pPr>
            <a:r>
              <a:rPr lang="zh-CN" altLang="en-US" smtClean="0"/>
              <a:t>可靠交付</a:t>
            </a:r>
          </a:p>
          <a:p>
            <a:pPr marL="623888" indent="-514350" eaLnBrk="1" hangingPunct="1">
              <a:buSzPct val="85000"/>
              <a:buFont typeface="Calibri" pitchFamily="34" charset="0"/>
              <a:buAutoNum type="arabicPeriod"/>
            </a:pPr>
            <a:r>
              <a:rPr lang="zh-CN" altLang="en-US" smtClean="0"/>
              <a:t>流量控制</a:t>
            </a:r>
          </a:p>
          <a:p>
            <a:pPr marL="623888" indent="-514350" eaLnBrk="1" hangingPunct="1">
              <a:buSzPct val="85000"/>
              <a:buFont typeface="Calibri" pitchFamily="34" charset="0"/>
              <a:buAutoNum type="arabicPeriod"/>
            </a:pPr>
            <a:r>
              <a:rPr lang="zh-CN" altLang="en-US" smtClean="0"/>
              <a:t>链路接入和管理</a:t>
            </a:r>
          </a:p>
          <a:p>
            <a:pPr marL="623888" indent="-514350" eaLnBrk="1" hangingPunct="1"/>
            <a:endParaRPr lang="en-US" altLang="zh-CN" smtClean="0"/>
          </a:p>
        </p:txBody>
      </p:sp>
      <p:sp>
        <p:nvSpPr>
          <p:cNvPr id="10" name="右大括号 9"/>
          <p:cNvSpPr/>
          <p:nvPr/>
        </p:nvSpPr>
        <p:spPr>
          <a:xfrm>
            <a:off x="3143250" y="1714500"/>
            <a:ext cx="357188" cy="164306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414" name="TextBox 10"/>
          <p:cNvSpPr txBox="1">
            <a:spLocks noChangeArrowheads="1"/>
          </p:cNvSpPr>
          <p:nvPr/>
        </p:nvSpPr>
        <p:spPr bwMode="auto">
          <a:xfrm>
            <a:off x="3643313" y="2357438"/>
            <a:ext cx="1643062" cy="461962"/>
          </a:xfrm>
          <a:prstGeom prst="rect">
            <a:avLst/>
          </a:prstGeom>
          <a:noFill/>
          <a:ln w="9525">
            <a:noFill/>
            <a:miter lim="800000"/>
            <a:headEnd/>
            <a:tailEnd/>
          </a:ln>
        </p:spPr>
        <p:txBody>
          <a:bodyPr>
            <a:spAutoFit/>
          </a:bodyPr>
          <a:lstStyle/>
          <a:p>
            <a:r>
              <a:rPr lang="zh-CN" altLang="en-US" sz="2400">
                <a:latin typeface="楷体" pitchFamily="49" charset="-122"/>
                <a:ea typeface="楷体" pitchFamily="49" charset="-122"/>
              </a:rPr>
              <a:t>基本功能</a:t>
            </a:r>
          </a:p>
        </p:txBody>
      </p:sp>
      <p:sp>
        <p:nvSpPr>
          <p:cNvPr id="12" name="右大括号 11"/>
          <p:cNvSpPr/>
          <p:nvPr/>
        </p:nvSpPr>
        <p:spPr>
          <a:xfrm>
            <a:off x="4500563" y="3857625"/>
            <a:ext cx="357187" cy="12144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7416" name="TextBox 12"/>
          <p:cNvSpPr txBox="1">
            <a:spLocks noChangeArrowheads="1"/>
          </p:cNvSpPr>
          <p:nvPr/>
        </p:nvSpPr>
        <p:spPr bwMode="auto">
          <a:xfrm>
            <a:off x="5000625" y="4214813"/>
            <a:ext cx="1643063" cy="461962"/>
          </a:xfrm>
          <a:prstGeom prst="rect">
            <a:avLst/>
          </a:prstGeom>
          <a:noFill/>
          <a:ln w="9525">
            <a:noFill/>
            <a:miter lim="800000"/>
            <a:headEnd/>
            <a:tailEnd/>
          </a:ln>
        </p:spPr>
        <p:txBody>
          <a:bodyPr>
            <a:spAutoFit/>
          </a:bodyPr>
          <a:lstStyle/>
          <a:p>
            <a:r>
              <a:rPr lang="zh-CN" altLang="en-US" sz="2400">
                <a:latin typeface="楷体" pitchFamily="49" charset="-122"/>
                <a:ea typeface="楷体" pitchFamily="49" charset="-122"/>
              </a:rPr>
              <a:t>可选功能</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p:cNvSpPr>
          <p:nvPr>
            <p:ph type="title" idx="4294967295"/>
          </p:nvPr>
        </p:nvSpPr>
        <p:spPr/>
        <p:txBody>
          <a:bodyPr/>
          <a:lstStyle/>
          <a:p>
            <a:pPr eaLnBrk="1" hangingPunct="1"/>
            <a:r>
              <a:rPr lang="zh-CN" altLang="en-US" dirty="0" smtClean="0"/>
              <a:t>虚拟载波监听</a:t>
            </a:r>
          </a:p>
        </p:txBody>
      </p:sp>
      <p:sp>
        <p:nvSpPr>
          <p:cNvPr id="92163" name="内容占位符 1"/>
          <p:cNvSpPr>
            <a:spLocks noGrp="1"/>
          </p:cNvSpPr>
          <p:nvPr>
            <p:ph idx="4294967295"/>
          </p:nvPr>
        </p:nvSpPr>
        <p:spPr/>
        <p:txBody>
          <a:bodyPr/>
          <a:lstStyle/>
          <a:p>
            <a:pPr eaLnBrk="1" hangingPunct="1"/>
            <a:r>
              <a:rPr lang="en-US" altLang="zh-CN" dirty="0" smtClean="0"/>
              <a:t>RTS/CTS</a:t>
            </a:r>
            <a:r>
              <a:rPr lang="zh-CN" altLang="en-US" dirty="0" smtClean="0"/>
              <a:t>（</a:t>
            </a:r>
            <a:r>
              <a:rPr lang="en-US" altLang="zh-CN" dirty="0" smtClean="0"/>
              <a:t> Request To Send/Clear To Send</a:t>
            </a:r>
            <a:r>
              <a:rPr lang="zh-CN" altLang="en-US" dirty="0" smtClean="0"/>
              <a:t>）选项：引入发送请求和请求确认机制，发送站发送</a:t>
            </a:r>
            <a:r>
              <a:rPr lang="en-US" altLang="zh-CN" dirty="0" smtClean="0"/>
              <a:t>RTS</a:t>
            </a:r>
            <a:r>
              <a:rPr lang="zh-CN" altLang="en-US" dirty="0" smtClean="0"/>
              <a:t>和接收站响应以</a:t>
            </a:r>
            <a:r>
              <a:rPr lang="en-US" altLang="zh-CN" dirty="0" smtClean="0"/>
              <a:t>CTS</a:t>
            </a:r>
            <a:r>
              <a:rPr lang="zh-CN" altLang="en-US" dirty="0" smtClean="0"/>
              <a:t>。</a:t>
            </a:r>
            <a:endParaRPr lang="en-US" altLang="zh-CN" dirty="0" smtClean="0"/>
          </a:p>
          <a:p>
            <a:pPr eaLnBrk="1" hangingPunct="1"/>
            <a:r>
              <a:rPr lang="en-US" dirty="0" smtClean="0"/>
              <a:t>RTS</a:t>
            </a:r>
            <a:r>
              <a:rPr lang="zh-CN" altLang="en-US" dirty="0" smtClean="0"/>
              <a:t>和</a:t>
            </a:r>
            <a:r>
              <a:rPr lang="en-US" dirty="0" smtClean="0"/>
              <a:t>CTS</a:t>
            </a:r>
            <a:r>
              <a:rPr lang="zh-CN" altLang="en-US" dirty="0" smtClean="0"/>
              <a:t>帧中包含需要占用信道的持续时间参数，用来预约数据发送和确认所需要的信道传输时间。</a:t>
            </a:r>
          </a:p>
          <a:p>
            <a:pPr eaLnBrk="1" hangingPunct="1"/>
            <a:r>
              <a:rPr lang="zh-CN" altLang="en-US" dirty="0" smtClean="0"/>
              <a:t>其它站据此设置信道分配向量（</a:t>
            </a:r>
            <a:r>
              <a:rPr lang="en-US" altLang="zh-CN" dirty="0" smtClean="0"/>
              <a:t>Network Allocation Vector</a:t>
            </a:r>
            <a:r>
              <a:rPr lang="zh-CN" altLang="en-US" dirty="0" smtClean="0"/>
              <a:t>，</a:t>
            </a:r>
            <a:r>
              <a:rPr lang="en-US" altLang="zh-CN" dirty="0" smtClean="0"/>
              <a:t>NAV</a:t>
            </a:r>
            <a:r>
              <a:rPr lang="zh-CN" altLang="en-US" dirty="0" smtClean="0"/>
              <a:t>） 。</a:t>
            </a:r>
          </a:p>
          <a:p>
            <a:pPr eaLnBrk="1" hangingPunct="1"/>
            <a:endParaRPr lang="en-US" altLang="zh-CN"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
          <p:cNvSpPr>
            <a:spLocks noGrp="1"/>
          </p:cNvSpPr>
          <p:nvPr>
            <p:ph type="title"/>
          </p:nvPr>
        </p:nvSpPr>
        <p:spPr/>
        <p:txBody>
          <a:bodyPr/>
          <a:lstStyle/>
          <a:p>
            <a:r>
              <a:rPr lang="zh-CN" altLang="en-US" dirty="0" smtClean="0"/>
              <a:t>虚拟载波监听的工作原理</a:t>
            </a:r>
          </a:p>
        </p:txBody>
      </p:sp>
      <p:pic>
        <p:nvPicPr>
          <p:cNvPr id="93187" name="Picture 3"/>
          <p:cNvPicPr>
            <a:picLocks noChangeAspect="1" noChangeArrowheads="1"/>
          </p:cNvPicPr>
          <p:nvPr/>
        </p:nvPicPr>
        <p:blipFill>
          <a:blip r:embed="rId2"/>
          <a:srcRect/>
          <a:stretch>
            <a:fillRect/>
          </a:stretch>
        </p:blipFill>
        <p:spPr bwMode="auto">
          <a:xfrm>
            <a:off x="554038" y="1428750"/>
            <a:ext cx="7742237"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p:cNvSpPr>
            <a:spLocks noGrp="1"/>
          </p:cNvSpPr>
          <p:nvPr>
            <p:ph type="title" idx="4294967295"/>
          </p:nvPr>
        </p:nvSpPr>
        <p:spPr/>
        <p:txBody>
          <a:bodyPr/>
          <a:lstStyle/>
          <a:p>
            <a:pPr eaLnBrk="1" hangingPunct="1"/>
            <a:r>
              <a:rPr lang="zh-CN" altLang="en-US" dirty="0" smtClean="0"/>
              <a:t>点协调功能（</a:t>
            </a:r>
            <a:r>
              <a:rPr lang="en-US" altLang="zh-CN" dirty="0" smtClean="0"/>
              <a:t>PCF</a:t>
            </a:r>
            <a:r>
              <a:rPr lang="zh-CN" altLang="en-US" dirty="0" smtClean="0"/>
              <a:t>）</a:t>
            </a:r>
          </a:p>
        </p:txBody>
      </p:sp>
      <p:sp>
        <p:nvSpPr>
          <p:cNvPr id="94211" name="内容占位符 1"/>
          <p:cNvSpPr>
            <a:spLocks noGrp="1"/>
          </p:cNvSpPr>
          <p:nvPr>
            <p:ph idx="4294967295"/>
          </p:nvPr>
        </p:nvSpPr>
        <p:spPr/>
        <p:txBody>
          <a:bodyPr/>
          <a:lstStyle/>
          <a:p>
            <a:pPr eaLnBrk="1" hangingPunct="1"/>
            <a:r>
              <a:rPr lang="zh-CN" altLang="en-US" dirty="0" smtClean="0"/>
              <a:t>选项功能。</a:t>
            </a:r>
          </a:p>
          <a:p>
            <a:pPr eaLnBrk="1" hangingPunct="1"/>
            <a:r>
              <a:rPr lang="zh-CN" altLang="en-US" dirty="0" smtClean="0"/>
              <a:t>集中控制的媒体访问方式</a:t>
            </a:r>
          </a:p>
          <a:p>
            <a:pPr eaLnBrk="1" hangingPunct="1"/>
            <a:r>
              <a:rPr lang="en-US" altLang="zh-CN" dirty="0" smtClean="0"/>
              <a:t>AP</a:t>
            </a:r>
            <a:r>
              <a:rPr lang="zh-CN" altLang="en-US" dirty="0" smtClean="0"/>
              <a:t>轮询，有序分配媒体，配置为</a:t>
            </a:r>
            <a:r>
              <a:rPr lang="en-US" altLang="zh-CN" dirty="0" smtClean="0"/>
              <a:t>PCF</a:t>
            </a:r>
            <a:r>
              <a:rPr lang="zh-CN" altLang="en-US" dirty="0" smtClean="0"/>
              <a:t>的站点之间无冲突</a:t>
            </a:r>
          </a:p>
          <a:p>
            <a:pPr eaLnBrk="1" hangingPunct="1"/>
            <a:r>
              <a:rPr lang="zh-CN" altLang="en-US" dirty="0" smtClean="0"/>
              <a:t>拥有较高的优先级，可以先于</a:t>
            </a:r>
            <a:r>
              <a:rPr lang="en-US" altLang="zh-CN" dirty="0" smtClean="0"/>
              <a:t>PCF</a:t>
            </a:r>
            <a:r>
              <a:rPr lang="zh-CN" altLang="en-US" dirty="0" smtClean="0"/>
              <a:t>方式控制传输媒体</a:t>
            </a:r>
          </a:p>
          <a:p>
            <a:pPr eaLnBrk="1" hangingPunct="1"/>
            <a:r>
              <a:rPr lang="zh-CN" altLang="en-US" dirty="0" smtClean="0"/>
              <a:t>可以用于时间敏感的数据传输（如视频、音频等应用）</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2"/>
          <p:cNvSpPr>
            <a:spLocks noGrp="1"/>
          </p:cNvSpPr>
          <p:nvPr>
            <p:ph type="title" idx="4294967295"/>
          </p:nvPr>
        </p:nvSpPr>
        <p:spPr/>
        <p:txBody>
          <a:bodyPr/>
          <a:lstStyle/>
          <a:p>
            <a:pPr eaLnBrk="1" hangingPunct="1"/>
            <a:r>
              <a:rPr lang="en-US" altLang="zh-CN" dirty="0" smtClean="0"/>
              <a:t>IFS</a:t>
            </a:r>
            <a:r>
              <a:rPr lang="zh-CN" altLang="en-US" dirty="0" smtClean="0"/>
              <a:t>与接入优先级</a:t>
            </a:r>
          </a:p>
        </p:txBody>
      </p:sp>
      <p:sp>
        <p:nvSpPr>
          <p:cNvPr id="95235" name="内容占位符 1"/>
          <p:cNvSpPr>
            <a:spLocks noGrp="1"/>
          </p:cNvSpPr>
          <p:nvPr>
            <p:ph idx="4294967295"/>
          </p:nvPr>
        </p:nvSpPr>
        <p:spPr/>
        <p:txBody>
          <a:bodyPr/>
          <a:lstStyle/>
          <a:p>
            <a:pPr eaLnBrk="1" hangingPunct="1"/>
            <a:r>
              <a:rPr lang="zh-CN" altLang="en-US" smtClean="0"/>
              <a:t>不同控制方式之间竞争、多个站点之间的竞争</a:t>
            </a:r>
          </a:p>
          <a:p>
            <a:pPr eaLnBrk="1" hangingPunct="1"/>
            <a:r>
              <a:rPr lang="zh-CN" altLang="en-US" smtClean="0"/>
              <a:t>设置不同的等待时间</a:t>
            </a:r>
            <a:r>
              <a:rPr lang="en-US" smtClean="0"/>
              <a:t> </a:t>
            </a:r>
            <a:r>
              <a:rPr lang="zh-CN" altLang="en-US" smtClean="0"/>
              <a:t>，四种</a:t>
            </a:r>
            <a:r>
              <a:rPr lang="en-US" altLang="zh-CN" smtClean="0"/>
              <a:t>IFS </a:t>
            </a:r>
            <a:r>
              <a:rPr lang="zh-CN" altLang="en-US" smtClean="0"/>
              <a:t>（</a:t>
            </a:r>
            <a:r>
              <a:rPr lang="en-US" altLang="zh-CN" smtClean="0"/>
              <a:t>Inter Frame Space </a:t>
            </a:r>
            <a:r>
              <a:rPr lang="zh-CN" altLang="en-US" smtClean="0"/>
              <a:t>）</a:t>
            </a:r>
          </a:p>
          <a:p>
            <a:pPr lvl="1" eaLnBrk="1" hangingPunct="1"/>
            <a:r>
              <a:rPr lang="en-US" altLang="zh-CN" smtClean="0"/>
              <a:t>SIFS  </a:t>
            </a:r>
            <a:r>
              <a:rPr lang="zh-CN" altLang="en-US" smtClean="0"/>
              <a:t>最短的间隔，用于需要立即响应的操作</a:t>
            </a:r>
          </a:p>
          <a:p>
            <a:pPr lvl="1" eaLnBrk="1" hangingPunct="1"/>
            <a:r>
              <a:rPr lang="en-US" altLang="zh-CN" smtClean="0"/>
              <a:t>PIFS  PCF</a:t>
            </a:r>
            <a:r>
              <a:rPr lang="zh-CN" altLang="en-US" smtClean="0"/>
              <a:t>的帧间隔，用于</a:t>
            </a:r>
            <a:r>
              <a:rPr lang="en-US" altLang="zh-CN" smtClean="0"/>
              <a:t>PCF </a:t>
            </a:r>
            <a:r>
              <a:rPr lang="zh-CN" altLang="en-US" smtClean="0"/>
              <a:t>方式</a:t>
            </a:r>
          </a:p>
          <a:p>
            <a:pPr lvl="1" eaLnBrk="1" hangingPunct="1"/>
            <a:r>
              <a:rPr lang="en-US" altLang="zh-CN" smtClean="0"/>
              <a:t>DIFS  DCF</a:t>
            </a:r>
            <a:r>
              <a:rPr lang="zh-CN" altLang="en-US" smtClean="0"/>
              <a:t>的帧间隔，更长一些，用于在</a:t>
            </a:r>
            <a:r>
              <a:rPr lang="en-US" altLang="zh-CN" smtClean="0"/>
              <a:t>DCF</a:t>
            </a:r>
            <a:r>
              <a:rPr lang="zh-CN" altLang="en-US" smtClean="0"/>
              <a:t>方式下初始发送数据帧和控制帧时。</a:t>
            </a:r>
          </a:p>
          <a:p>
            <a:pPr lvl="1" eaLnBrk="1" hangingPunct="1"/>
            <a:r>
              <a:rPr lang="en-US" altLang="zh-CN" smtClean="0"/>
              <a:t>EIFS  </a:t>
            </a:r>
            <a:r>
              <a:rPr lang="zh-CN" altLang="en-US" smtClean="0"/>
              <a:t>扩展的帧间隔，最长，用于报错。</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2"/>
          <p:cNvSpPr>
            <a:spLocks noGrp="1"/>
          </p:cNvSpPr>
          <p:nvPr>
            <p:ph type="title" idx="4294967295"/>
          </p:nvPr>
        </p:nvSpPr>
        <p:spPr/>
        <p:txBody>
          <a:bodyPr/>
          <a:lstStyle/>
          <a:p>
            <a:pPr eaLnBrk="1" hangingPunct="1"/>
            <a:r>
              <a:rPr lang="en-US" altLang="zh-CN" dirty="0" smtClean="0"/>
              <a:t>IFS</a:t>
            </a:r>
            <a:r>
              <a:rPr lang="zh-CN" altLang="en-US" dirty="0" smtClean="0"/>
              <a:t>应用示例</a:t>
            </a:r>
          </a:p>
        </p:txBody>
      </p:sp>
      <p:sp>
        <p:nvSpPr>
          <p:cNvPr id="962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pic>
        <p:nvPicPr>
          <p:cNvPr id="96260" name="Picture 5"/>
          <p:cNvPicPr>
            <a:picLocks noChangeAspect="1" noChangeArrowheads="1"/>
          </p:cNvPicPr>
          <p:nvPr/>
        </p:nvPicPr>
        <p:blipFill>
          <a:blip r:embed="rId2"/>
          <a:srcRect/>
          <a:stretch>
            <a:fillRect/>
          </a:stretch>
        </p:blipFill>
        <p:spPr bwMode="auto">
          <a:xfrm>
            <a:off x="714375" y="1357313"/>
            <a:ext cx="7643813" cy="4538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2"/>
          <p:cNvSpPr>
            <a:spLocks noGrp="1"/>
          </p:cNvSpPr>
          <p:nvPr>
            <p:ph type="title" idx="4294967295"/>
          </p:nvPr>
        </p:nvSpPr>
        <p:spPr/>
        <p:txBody>
          <a:bodyPr/>
          <a:lstStyle/>
          <a:p>
            <a:pPr eaLnBrk="1" hangingPunct="1"/>
            <a:r>
              <a:rPr lang="en-US" altLang="zh-CN" dirty="0" smtClean="0"/>
              <a:t>IEEE 802.11 </a:t>
            </a:r>
            <a:r>
              <a:rPr lang="zh-CN" altLang="en-US" dirty="0" smtClean="0"/>
              <a:t>的帧格式</a:t>
            </a:r>
          </a:p>
        </p:txBody>
      </p:sp>
      <p:sp>
        <p:nvSpPr>
          <p:cNvPr id="97283" name="内容占位符 1"/>
          <p:cNvSpPr>
            <a:spLocks noGrp="1"/>
          </p:cNvSpPr>
          <p:nvPr>
            <p:ph idx="4294967295"/>
          </p:nvPr>
        </p:nvSpPr>
        <p:spPr/>
        <p:txBody>
          <a:bodyPr/>
          <a:lstStyle/>
          <a:p>
            <a:pPr eaLnBrk="1" hangingPunct="1"/>
            <a:r>
              <a:rPr lang="zh-CN" altLang="en-US" smtClean="0"/>
              <a:t>结构和种类比以太网帧复杂</a:t>
            </a:r>
          </a:p>
          <a:p>
            <a:pPr eaLnBrk="1" hangingPunct="1"/>
            <a:r>
              <a:rPr lang="zh-CN" altLang="en-US" smtClean="0"/>
              <a:t>三种类型：控制帧、数据帧和管理帧</a:t>
            </a:r>
          </a:p>
          <a:p>
            <a:pPr lvl="1" eaLnBrk="1" hangingPunct="1"/>
            <a:r>
              <a:rPr lang="zh-CN" altLang="en-US" smtClean="0"/>
              <a:t>控制帧：媒体控制，如</a:t>
            </a:r>
            <a:r>
              <a:rPr lang="en-US" altLang="zh-CN" smtClean="0"/>
              <a:t>RTS</a:t>
            </a:r>
            <a:r>
              <a:rPr lang="zh-CN" altLang="en-US" smtClean="0"/>
              <a:t>、</a:t>
            </a:r>
            <a:r>
              <a:rPr lang="en-US" altLang="zh-CN" smtClean="0"/>
              <a:t>CTS</a:t>
            </a:r>
            <a:r>
              <a:rPr lang="zh-CN" altLang="en-US" smtClean="0"/>
              <a:t>、</a:t>
            </a:r>
            <a:r>
              <a:rPr lang="en-US" altLang="zh-CN" smtClean="0"/>
              <a:t>ACK</a:t>
            </a:r>
            <a:r>
              <a:rPr lang="zh-CN" altLang="en-US" smtClean="0"/>
              <a:t>等</a:t>
            </a:r>
          </a:p>
          <a:p>
            <a:pPr lvl="1" eaLnBrk="1" hangingPunct="1"/>
            <a:r>
              <a:rPr lang="zh-CN" altLang="en-US" smtClean="0"/>
              <a:t>数据帧：传输数据</a:t>
            </a:r>
          </a:p>
          <a:p>
            <a:pPr lvl="1" eaLnBrk="1" hangingPunct="1"/>
            <a:r>
              <a:rPr lang="zh-CN" altLang="en-US" smtClean="0"/>
              <a:t>管理帧：交换管理信息，不交付给上层协议</a:t>
            </a:r>
          </a:p>
          <a:p>
            <a:pPr lvl="1" eaLnBrk="1" hangingPunct="1"/>
            <a:r>
              <a:rPr lang="zh-CN" altLang="en-US" smtClean="0"/>
              <a:t>每一种类又分不同的子类型</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
          <p:cNvSpPr>
            <a:spLocks noGrp="1"/>
          </p:cNvSpPr>
          <p:nvPr>
            <p:ph type="title" idx="4294967295"/>
          </p:nvPr>
        </p:nvSpPr>
        <p:spPr/>
        <p:txBody>
          <a:bodyPr/>
          <a:lstStyle/>
          <a:p>
            <a:pPr eaLnBrk="1" hangingPunct="1"/>
            <a:r>
              <a:rPr lang="en-US" altLang="zh-CN" dirty="0" smtClean="0"/>
              <a:t>IEE802.11 </a:t>
            </a:r>
            <a:r>
              <a:rPr lang="zh-CN" altLang="en-US" dirty="0" smtClean="0"/>
              <a:t>的帧格式</a:t>
            </a:r>
          </a:p>
        </p:txBody>
      </p:sp>
      <p:pic>
        <p:nvPicPr>
          <p:cNvPr id="98307" name="内容占位符 3" descr="图4-18 IEEE 802.11的MAC帧格式.emf"/>
          <p:cNvPicPr>
            <a:picLocks noGrp="1"/>
          </p:cNvPicPr>
          <p:nvPr>
            <p:ph idx="4294967295"/>
          </p:nvPr>
        </p:nvPicPr>
        <p:blipFill>
          <a:blip r:embed="rId2"/>
          <a:srcRect/>
          <a:stretch>
            <a:fillRect/>
          </a:stretch>
        </p:blipFill>
        <p:spPr>
          <a:xfrm>
            <a:off x="381000" y="2551113"/>
            <a:ext cx="8229600" cy="2532062"/>
          </a:xfrm>
        </p:spPr>
      </p:pic>
      <p:sp>
        <p:nvSpPr>
          <p:cNvPr id="98308" name="TextBox 4"/>
          <p:cNvSpPr txBox="1">
            <a:spLocks noChangeArrowheads="1"/>
          </p:cNvSpPr>
          <p:nvPr/>
        </p:nvSpPr>
        <p:spPr bwMode="auto">
          <a:xfrm>
            <a:off x="1500188" y="5643563"/>
            <a:ext cx="6572250" cy="369887"/>
          </a:xfrm>
          <a:prstGeom prst="rect">
            <a:avLst/>
          </a:prstGeom>
          <a:noFill/>
          <a:ln w="9525">
            <a:noFill/>
            <a:miter lim="800000"/>
            <a:headEnd/>
            <a:tailEnd/>
          </a:ln>
        </p:spPr>
        <p:txBody>
          <a:bodyPr>
            <a:spAutoFit/>
          </a:bodyPr>
          <a:lstStyle/>
          <a:p>
            <a:r>
              <a:rPr lang="zh-CN" altLang="en-US"/>
              <a:t>注：其中有些字段只出现在某些类型的帧中，由控制字段决定。</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
          <p:cNvSpPr>
            <a:spLocks noGrp="1"/>
          </p:cNvSpPr>
          <p:nvPr>
            <p:ph type="title" idx="4294967295"/>
          </p:nvPr>
        </p:nvSpPr>
        <p:spPr/>
        <p:txBody>
          <a:bodyPr/>
          <a:lstStyle/>
          <a:p>
            <a:pPr eaLnBrk="1" hangingPunct="1"/>
            <a:r>
              <a:rPr lang="en-US" altLang="zh-CN" dirty="0" smtClean="0"/>
              <a:t>IEE802.11 </a:t>
            </a:r>
            <a:r>
              <a:rPr lang="zh-CN" altLang="en-US" dirty="0" smtClean="0"/>
              <a:t>的地址模式</a:t>
            </a:r>
          </a:p>
        </p:txBody>
      </p:sp>
      <p:sp>
        <p:nvSpPr>
          <p:cNvPr id="99331" name="内容占位符 1"/>
          <p:cNvSpPr>
            <a:spLocks noGrp="1"/>
          </p:cNvSpPr>
          <p:nvPr>
            <p:ph idx="4294967295"/>
          </p:nvPr>
        </p:nvSpPr>
        <p:spPr/>
        <p:txBody>
          <a:bodyPr/>
          <a:lstStyle/>
          <a:p>
            <a:pPr eaLnBrk="1" hangingPunct="1"/>
            <a:r>
              <a:rPr lang="zh-CN" altLang="en-US" dirty="0" smtClean="0"/>
              <a:t>最多可以包含</a:t>
            </a:r>
            <a:r>
              <a:rPr lang="en-US" altLang="zh-CN" dirty="0" smtClean="0"/>
              <a:t>4</a:t>
            </a:r>
            <a:r>
              <a:rPr lang="zh-CN" altLang="en-US" dirty="0" smtClean="0"/>
              <a:t>个</a:t>
            </a:r>
            <a:r>
              <a:rPr lang="en-US" altLang="zh-CN" dirty="0" smtClean="0"/>
              <a:t>MAC </a:t>
            </a:r>
            <a:r>
              <a:rPr lang="zh-CN" altLang="en-US" dirty="0" smtClean="0"/>
              <a:t>地址字段：</a:t>
            </a:r>
          </a:p>
          <a:p>
            <a:pPr lvl="1" eaLnBrk="1" hangingPunct="1"/>
            <a:r>
              <a:rPr lang="zh-CN" altLang="en-US" dirty="0" smtClean="0"/>
              <a:t>源站点和目的站点：</a:t>
            </a:r>
            <a:r>
              <a:rPr lang="en-US" altLang="zh-CN" dirty="0" smtClean="0"/>
              <a:t>2</a:t>
            </a:r>
            <a:r>
              <a:rPr lang="zh-CN" altLang="en-US" dirty="0" smtClean="0"/>
              <a:t>个</a:t>
            </a:r>
          </a:p>
          <a:p>
            <a:pPr lvl="1" eaLnBrk="1" hangingPunct="1"/>
            <a:r>
              <a:rPr lang="zh-CN" altLang="en-US" dirty="0" smtClean="0"/>
              <a:t>源</a:t>
            </a:r>
            <a:r>
              <a:rPr lang="en-US" altLang="zh-CN" dirty="0" smtClean="0"/>
              <a:t>AP</a:t>
            </a:r>
            <a:r>
              <a:rPr lang="zh-CN" altLang="en-US" dirty="0" smtClean="0"/>
              <a:t>和目的</a:t>
            </a:r>
            <a:r>
              <a:rPr lang="en-US" altLang="zh-CN" dirty="0" smtClean="0"/>
              <a:t>AP</a:t>
            </a:r>
            <a:r>
              <a:rPr lang="zh-CN" altLang="en-US" dirty="0" smtClean="0"/>
              <a:t>：</a:t>
            </a:r>
            <a:r>
              <a:rPr lang="en-US" altLang="zh-CN" dirty="0" smtClean="0"/>
              <a:t>2</a:t>
            </a:r>
            <a:r>
              <a:rPr lang="zh-CN" altLang="en-US" dirty="0" smtClean="0"/>
              <a:t>个</a:t>
            </a:r>
          </a:p>
          <a:p>
            <a:pPr lvl="1" eaLnBrk="1" hangingPunct="1"/>
            <a:r>
              <a:rPr lang="zh-CN" altLang="en-US" dirty="0" smtClean="0"/>
              <a:t>结合“从</a:t>
            </a:r>
            <a:r>
              <a:rPr lang="en-US" altLang="zh-CN" dirty="0" smtClean="0"/>
              <a:t>DS”</a:t>
            </a:r>
            <a:r>
              <a:rPr lang="zh-CN" altLang="en-US" dirty="0" smtClean="0"/>
              <a:t>和“到</a:t>
            </a:r>
            <a:r>
              <a:rPr lang="en-US" altLang="zh-CN" dirty="0" smtClean="0"/>
              <a:t>DS”</a:t>
            </a:r>
            <a:r>
              <a:rPr lang="zh-CN" altLang="en-US" dirty="0" smtClean="0"/>
              <a:t>位组合使用</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2"/>
          <p:cNvSpPr>
            <a:spLocks noGrp="1"/>
          </p:cNvSpPr>
          <p:nvPr>
            <p:ph type="title" idx="4294967295"/>
          </p:nvPr>
        </p:nvSpPr>
        <p:spPr/>
        <p:txBody>
          <a:bodyPr/>
          <a:lstStyle/>
          <a:p>
            <a:pPr eaLnBrk="1" hangingPunct="1"/>
            <a:r>
              <a:rPr lang="en-US" altLang="zh-CN" dirty="0" smtClean="0"/>
              <a:t>IEE802.11 </a:t>
            </a:r>
            <a:r>
              <a:rPr lang="zh-CN" altLang="en-US" dirty="0" smtClean="0"/>
              <a:t>的地址模式（续）</a:t>
            </a:r>
          </a:p>
        </p:txBody>
      </p:sp>
      <p:graphicFrame>
        <p:nvGraphicFramePr>
          <p:cNvPr id="95235" name="Group 3"/>
          <p:cNvGraphicFramePr>
            <a:graphicFrameLocks noGrp="1"/>
          </p:cNvGraphicFramePr>
          <p:nvPr>
            <p:ph idx="4294967295"/>
          </p:nvPr>
        </p:nvGraphicFramePr>
        <p:xfrm>
          <a:off x="381000" y="1554163"/>
          <a:ext cx="8229600" cy="3281999"/>
        </p:xfrm>
        <a:graphic>
          <a:graphicData uri="http://schemas.openxmlformats.org/drawingml/2006/table">
            <a:tbl>
              <a:tblPr/>
              <a:tblGrid>
                <a:gridCol w="904852"/>
                <a:gridCol w="928694"/>
                <a:gridCol w="1785950"/>
                <a:gridCol w="1143008"/>
                <a:gridCol w="1214446"/>
                <a:gridCol w="1214446"/>
                <a:gridCol w="1038204"/>
              </a:tblGrid>
              <a:tr h="614363">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5113"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到</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DS</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从</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DS</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情况</a:t>
                      </a:r>
                      <a:endParaRPr kumimoji="0" lang="zh-CN" altLang="en-US"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1</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2</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3</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地址</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4</a:t>
                      </a:r>
                      <a:endParaRPr kumimoji="0" lang="zh-CN" altLang="zh-CN" sz="1800" b="1" i="0" u="none" strike="noStrike" cap="none" normalizeH="0" baseline="0" dirty="0" smtClean="0">
                        <a:ln>
                          <a:noFill/>
                        </a:ln>
                        <a:solidFill>
                          <a:schemeClr val="tx1"/>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15950">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85725"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85725"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本</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BSS</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内传输的帧</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目的地址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源地址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不用</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14363">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85725"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85725"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离开</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DS</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（来自</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）的帧</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目的地址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源地址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不用</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14363">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201613"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0</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85725"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85725"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到</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DS</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（发给</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）的帧</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源地址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目的地址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287338"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不用</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14363">
                <a:tc>
                  <a:txBody>
                    <a:bodyPr/>
                    <a:lstStyle/>
                    <a:p>
                      <a:pPr marL="287338" marR="0" lvl="0" indent="-201613"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287338"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85725"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85725"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帧处于从</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到</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 </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的阶段（经分配系统）</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接收</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10636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180975"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发送</a:t>
                      </a:r>
                      <a:r>
                        <a:rPr kumimoji="0" lang="en-US" altLang="zh-CN" sz="1800" b="0" i="0" u="none" strike="noStrike" cap="none" normalizeH="0" baseline="0" dirty="0" smtClean="0">
                          <a:ln>
                            <a:noFill/>
                          </a:ln>
                          <a:solidFill>
                            <a:srgbClr val="000000"/>
                          </a:solidFill>
                          <a:effectLst/>
                          <a:latin typeface="Times New Roman" pitchFamily="18" charset="0"/>
                          <a:ea typeface="宋体" pitchFamily="2" charset="-122"/>
                        </a:rPr>
                        <a:t>AP</a:t>
                      </a:r>
                      <a:endParaRPr kumimoji="0" lang="zh-CN" altLang="zh-CN"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2016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目的地址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287338" marR="0" lvl="0" indent="0"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 pos="287338"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源地址</a:t>
                      </a:r>
                      <a:endParaRPr kumimoji="0" lang="zh-CN" altLang="en-US" sz="1800" b="0" i="0" u="none" strike="noStrike" cap="none" normalizeH="0" baseline="0" dirty="0" smtClean="0">
                        <a:ln>
                          <a:noFill/>
                        </a:ln>
                        <a:solidFill>
                          <a:srgbClr val="000000"/>
                        </a:solidFill>
                        <a:effectLst/>
                        <a:latin typeface="Times New Roman" pitchFamily="18" charset="0"/>
                        <a:ea typeface="黑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a:t>
            </a:r>
            <a:r>
              <a:rPr lang="zh-CN" altLang="en-US" dirty="0" smtClean="0"/>
              <a:t> 无线个域网（</a:t>
            </a:r>
            <a:r>
              <a:rPr lang="en-US" dirty="0" smtClean="0"/>
              <a:t>WPAN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短距离无线网络，具有短距离、低功耗、低速率、动态互连的特点，满足物联网全面互连互通的需要。</a:t>
            </a:r>
            <a:endParaRPr lang="en-US" altLang="zh-CN" dirty="0" smtClean="0"/>
          </a:p>
          <a:p>
            <a:r>
              <a:rPr lang="en-US" dirty="0" smtClean="0"/>
              <a:t>IEEE 802.15</a:t>
            </a:r>
            <a:r>
              <a:rPr lang="zh-CN" altLang="en-US" dirty="0" smtClean="0"/>
              <a:t>：关于</a:t>
            </a:r>
            <a:r>
              <a:rPr lang="en-US" dirty="0" smtClean="0"/>
              <a:t>WPAN</a:t>
            </a:r>
            <a:r>
              <a:rPr lang="zh-CN" altLang="en-US" dirty="0" smtClean="0"/>
              <a:t>的物理层和</a:t>
            </a:r>
            <a:r>
              <a:rPr lang="en-US" dirty="0" smtClean="0"/>
              <a:t>MAC</a:t>
            </a:r>
            <a:r>
              <a:rPr lang="zh-CN" altLang="en-US" dirty="0" smtClean="0"/>
              <a:t>层的系列标准。其中：</a:t>
            </a:r>
            <a:endParaRPr lang="en-US" altLang="zh-CN" dirty="0" smtClean="0"/>
          </a:p>
          <a:p>
            <a:pPr lvl="1"/>
            <a:r>
              <a:rPr lang="en-US" dirty="0" smtClean="0"/>
              <a:t>IEEE802.15.1</a:t>
            </a:r>
            <a:r>
              <a:rPr lang="zh-CN" altLang="en-US" dirty="0" smtClean="0"/>
              <a:t>，蓝牙（</a:t>
            </a:r>
            <a:r>
              <a:rPr lang="en-US" dirty="0" err="1" smtClean="0"/>
              <a:t>BlueTooth</a:t>
            </a:r>
            <a:r>
              <a:rPr lang="zh-CN" altLang="en-US" dirty="0" smtClean="0"/>
              <a:t>）</a:t>
            </a:r>
            <a:r>
              <a:rPr lang="en-US" dirty="0" smtClean="0"/>
              <a:t>WPAN</a:t>
            </a:r>
            <a:r>
              <a:rPr lang="zh-CN" altLang="en-US" dirty="0" smtClean="0"/>
              <a:t>。</a:t>
            </a:r>
          </a:p>
          <a:p>
            <a:pPr lvl="1"/>
            <a:r>
              <a:rPr lang="en-US" dirty="0" smtClean="0"/>
              <a:t>IEEE802.15.4</a:t>
            </a:r>
            <a:r>
              <a:rPr lang="zh-CN" altLang="en-US" dirty="0" smtClean="0"/>
              <a:t>，最早在无线传感器网络中采用的低层协议。与</a:t>
            </a:r>
            <a:r>
              <a:rPr lang="en-US" dirty="0" err="1" smtClean="0"/>
              <a:t>ZigBee</a:t>
            </a:r>
            <a:r>
              <a:rPr lang="zh-CN" altLang="en-US" dirty="0" smtClean="0"/>
              <a:t>技术密切相关。</a:t>
            </a:r>
          </a:p>
          <a:p>
            <a:endParaRPr lang="en-US" altLang="zh-CN" dirty="0" smtClean="0"/>
          </a:p>
          <a:p>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idx="4294967295"/>
          </p:nvPr>
        </p:nvSpPr>
        <p:spPr/>
        <p:txBody>
          <a:bodyPr/>
          <a:lstStyle/>
          <a:p>
            <a:pPr marL="742950" indent="-742950" eaLnBrk="1" hangingPunct="1">
              <a:buFont typeface="Calibri" pitchFamily="34" charset="0"/>
              <a:buAutoNum type="arabicPeriod"/>
            </a:pPr>
            <a:r>
              <a:rPr lang="zh-CN" altLang="en-US" dirty="0" smtClean="0"/>
              <a:t>封装成帧</a:t>
            </a:r>
          </a:p>
        </p:txBody>
      </p:sp>
      <p:sp>
        <p:nvSpPr>
          <p:cNvPr id="18435" name="内容占位符 1"/>
          <p:cNvSpPr>
            <a:spLocks noGrp="1"/>
          </p:cNvSpPr>
          <p:nvPr>
            <p:ph idx="4294967295"/>
          </p:nvPr>
        </p:nvSpPr>
        <p:spPr/>
        <p:txBody>
          <a:bodyPr/>
          <a:lstStyle/>
          <a:p>
            <a:pPr eaLnBrk="1" hangingPunct="1">
              <a:lnSpc>
                <a:spcPct val="90000"/>
              </a:lnSpc>
            </a:pPr>
            <a:r>
              <a:rPr lang="zh-CN" altLang="en-US" dirty="0" smtClean="0"/>
              <a:t>把数据封装成帧。</a:t>
            </a:r>
          </a:p>
          <a:p>
            <a:pPr eaLnBrk="1" hangingPunct="1">
              <a:lnSpc>
                <a:spcPct val="90000"/>
              </a:lnSpc>
            </a:pPr>
            <a:r>
              <a:rPr lang="zh-CN" altLang="en-US" dirty="0" smtClean="0"/>
              <a:t>帧包含首部和数据部分：</a:t>
            </a:r>
            <a:endParaRPr lang="en-US" altLang="zh-CN" dirty="0" smtClean="0"/>
          </a:p>
          <a:p>
            <a:pPr lvl="1" eaLnBrk="1" hangingPunct="1">
              <a:lnSpc>
                <a:spcPct val="90000"/>
              </a:lnSpc>
            </a:pPr>
            <a:r>
              <a:rPr lang="zh-CN" altLang="en-US" dirty="0" smtClean="0"/>
              <a:t>首部包含传递该帧需要的控制信息</a:t>
            </a:r>
          </a:p>
          <a:p>
            <a:pPr lvl="1" eaLnBrk="1" hangingPunct="1">
              <a:lnSpc>
                <a:spcPct val="90000"/>
              </a:lnSpc>
            </a:pPr>
            <a:r>
              <a:rPr lang="zh-CN" altLang="en-US" dirty="0" smtClean="0"/>
              <a:t>数据部分包含要传递的信息数据</a:t>
            </a:r>
            <a:r>
              <a:rPr lang="en-US" altLang="zh-CN" dirty="0" smtClean="0"/>
              <a:t>,</a:t>
            </a:r>
            <a:r>
              <a:rPr lang="zh-CN" altLang="en-US" dirty="0" smtClean="0"/>
              <a:t>通常来自上层协议</a:t>
            </a:r>
          </a:p>
          <a:p>
            <a:pPr eaLnBrk="1" hangingPunct="1">
              <a:lnSpc>
                <a:spcPct val="90000"/>
              </a:lnSpc>
            </a:pPr>
            <a:r>
              <a:rPr lang="zh-CN" altLang="en-US" dirty="0" smtClean="0"/>
              <a:t>帧的结构和首部各字段的含义由数据链路层协议规定。</a:t>
            </a:r>
          </a:p>
          <a:p>
            <a:pPr eaLnBrk="1" hangingPunct="1">
              <a:lnSpc>
                <a:spcPct val="90000"/>
              </a:lnSpc>
            </a:pPr>
            <a:r>
              <a:rPr lang="zh-CN" altLang="en-US" dirty="0" smtClean="0"/>
              <a:t>帧定界方法：用特殊的控制字符或特定的比特组合标记一帧的开始和结束。</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4400" baseline="0" dirty="0" smtClean="0">
                <a:solidFill>
                  <a:schemeClr val="tx2"/>
                </a:solidFill>
                <a:latin typeface="+mj-lt"/>
                <a:ea typeface="黑体" pitchFamily="49" charset="-122"/>
                <a:cs typeface="+mj-cs"/>
              </a:rPr>
              <a:t>4.6.1 </a:t>
            </a:r>
            <a:r>
              <a:rPr lang="zh-CN" altLang="en-US" sz="4400" baseline="0" dirty="0" smtClean="0">
                <a:solidFill>
                  <a:schemeClr val="tx2"/>
                </a:solidFill>
                <a:latin typeface="+mj-lt"/>
                <a:ea typeface="黑体" pitchFamily="49" charset="-122"/>
                <a:cs typeface="+mj-cs"/>
              </a:rPr>
              <a:t>蓝牙</a:t>
            </a:r>
            <a:r>
              <a:rPr lang="en-US" sz="4400" baseline="0" dirty="0" smtClean="0">
                <a:solidFill>
                  <a:schemeClr val="tx2"/>
                </a:solidFill>
                <a:latin typeface="+mj-lt"/>
                <a:ea typeface="黑体" pitchFamily="49" charset="-122"/>
                <a:cs typeface="+mj-cs"/>
              </a:rPr>
              <a:t>WPAN</a:t>
            </a:r>
            <a:endParaRPr lang="zh-CN" altLang="en-US" dirty="0"/>
          </a:p>
        </p:txBody>
      </p:sp>
      <p:sp>
        <p:nvSpPr>
          <p:cNvPr id="3" name="内容占位符 2"/>
          <p:cNvSpPr>
            <a:spLocks noGrp="1"/>
          </p:cNvSpPr>
          <p:nvPr>
            <p:ph idx="1"/>
          </p:nvPr>
        </p:nvSpPr>
        <p:spPr>
          <a:xfrm>
            <a:off x="357158" y="1428736"/>
            <a:ext cx="8229600" cy="5214974"/>
          </a:xfrm>
        </p:spPr>
        <p:txBody>
          <a:bodyPr/>
          <a:lstStyle/>
          <a:p>
            <a:r>
              <a:rPr lang="zh-CN" altLang="en-US" dirty="0" smtClean="0"/>
              <a:t>始于</a:t>
            </a:r>
            <a:r>
              <a:rPr lang="en-US" dirty="0" smtClean="0"/>
              <a:t>1994</a:t>
            </a:r>
            <a:r>
              <a:rPr lang="zh-CN" altLang="en-US" dirty="0" smtClean="0"/>
              <a:t>年，由瑞典的爱立信公司提出。</a:t>
            </a:r>
            <a:endParaRPr lang="en-US" altLang="zh-CN" dirty="0" smtClean="0"/>
          </a:p>
          <a:p>
            <a:r>
              <a:rPr lang="en-US" dirty="0" smtClean="0"/>
              <a:t>1998</a:t>
            </a:r>
            <a:r>
              <a:rPr lang="zh-CN" altLang="en-US" dirty="0" smtClean="0"/>
              <a:t>年，爱立信联合</a:t>
            </a:r>
            <a:r>
              <a:rPr lang="en-US" dirty="0" smtClean="0"/>
              <a:t>IBM</a:t>
            </a:r>
            <a:r>
              <a:rPr lang="zh-CN" altLang="en-US" dirty="0" smtClean="0"/>
              <a:t>、</a:t>
            </a:r>
            <a:r>
              <a:rPr lang="en-US" dirty="0" smtClean="0"/>
              <a:t>Intel</a:t>
            </a:r>
            <a:r>
              <a:rPr lang="zh-CN" altLang="en-US" dirty="0" smtClean="0"/>
              <a:t>、</a:t>
            </a:r>
            <a:r>
              <a:rPr lang="en-US" dirty="0" smtClean="0"/>
              <a:t>Nokia</a:t>
            </a:r>
            <a:r>
              <a:rPr lang="zh-CN" altLang="en-US" dirty="0" smtClean="0"/>
              <a:t>和东芝成立蓝牙</a:t>
            </a:r>
            <a:r>
              <a:rPr lang="en-US" dirty="0" smtClean="0"/>
              <a:t>SIG </a:t>
            </a:r>
            <a:r>
              <a:rPr lang="zh-CN" altLang="en-US" dirty="0" smtClean="0"/>
              <a:t>（</a:t>
            </a:r>
            <a:r>
              <a:rPr lang="en-US" dirty="0" smtClean="0"/>
              <a:t>Special Interest Group</a:t>
            </a:r>
            <a:r>
              <a:rPr lang="zh-CN" altLang="en-US" dirty="0" smtClean="0"/>
              <a:t>），制定蓝牙规范。</a:t>
            </a:r>
            <a:endParaRPr lang="en-US" altLang="zh-CN" dirty="0" smtClean="0"/>
          </a:p>
          <a:p>
            <a:r>
              <a:rPr lang="en-US" dirty="0" smtClean="0"/>
              <a:t>IEEE 802.15.1</a:t>
            </a:r>
            <a:r>
              <a:rPr lang="zh-CN" altLang="en-US" dirty="0" smtClean="0"/>
              <a:t>：</a:t>
            </a:r>
            <a:r>
              <a:rPr lang="en-US" dirty="0" smtClean="0"/>
              <a:t>IEEE</a:t>
            </a:r>
            <a:r>
              <a:rPr lang="zh-CN" altLang="en-US" dirty="0" smtClean="0"/>
              <a:t>与蓝牙</a:t>
            </a:r>
            <a:r>
              <a:rPr lang="en-US" dirty="0" smtClean="0"/>
              <a:t>SIG</a:t>
            </a:r>
            <a:r>
              <a:rPr lang="zh-CN" altLang="en-US" dirty="0" smtClean="0"/>
              <a:t>合作推出，蓝牙的物理层和</a:t>
            </a:r>
            <a:r>
              <a:rPr lang="en-US" dirty="0" smtClean="0"/>
              <a:t>MAC</a:t>
            </a:r>
            <a:r>
              <a:rPr lang="zh-CN" altLang="en-US" dirty="0" smtClean="0"/>
              <a:t>层标准 。</a:t>
            </a:r>
            <a:endParaRPr lang="en-US" altLang="zh-CN" dirty="0" smtClean="0"/>
          </a:p>
          <a:p>
            <a:r>
              <a:rPr lang="zh-CN" altLang="en-US" dirty="0" smtClean="0"/>
              <a:t>广泛用在短距离内个人设备之间无线互连、导航设备、医疗设备和汽车多媒体系统等。</a:t>
            </a:r>
            <a:endParaRPr lang="en-US" altLang="zh-CN" dirty="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蓝牙的协议体系</a:t>
            </a:r>
            <a:endParaRPr lang="zh-CN" altLang="en-US" dirty="0"/>
          </a:p>
        </p:txBody>
      </p:sp>
      <p:pic>
        <p:nvPicPr>
          <p:cNvPr id="4" name="图片 3" descr="图4-24 蓝牙WPAN协议体系.png"/>
          <p:cNvPicPr>
            <a:picLocks noChangeAspect="1"/>
          </p:cNvPicPr>
          <p:nvPr/>
        </p:nvPicPr>
        <p:blipFill>
          <a:blip r:embed="rId2"/>
          <a:stretch>
            <a:fillRect/>
          </a:stretch>
        </p:blipFill>
        <p:spPr>
          <a:xfrm>
            <a:off x="1357290" y="1502589"/>
            <a:ext cx="6429420" cy="4508768"/>
          </a:xfrm>
          <a:prstGeom prst="rect">
            <a:avLst/>
          </a:prstGeom>
        </p:spPr>
      </p:pic>
      <p:sp>
        <p:nvSpPr>
          <p:cNvPr id="6" name="圆角矩形 5"/>
          <p:cNvSpPr/>
          <p:nvPr/>
        </p:nvSpPr>
        <p:spPr>
          <a:xfrm>
            <a:off x="5429256" y="4500570"/>
            <a:ext cx="2214578" cy="1428760"/>
          </a:xfrm>
          <a:prstGeom prst="round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蓝牙通信系统特点</a:t>
            </a:r>
            <a:endParaRPr lang="zh-CN" altLang="en-US" dirty="0"/>
          </a:p>
        </p:txBody>
      </p:sp>
      <p:sp>
        <p:nvSpPr>
          <p:cNvPr id="3" name="内容占位符 2"/>
          <p:cNvSpPr>
            <a:spLocks noGrp="1"/>
          </p:cNvSpPr>
          <p:nvPr>
            <p:ph idx="1"/>
          </p:nvPr>
        </p:nvSpPr>
        <p:spPr/>
        <p:txBody>
          <a:bodyPr/>
          <a:lstStyle/>
          <a:p>
            <a:r>
              <a:rPr lang="zh-CN" altLang="en-US" dirty="0" smtClean="0"/>
              <a:t>工作在</a:t>
            </a:r>
            <a:r>
              <a:rPr lang="en-US" dirty="0" smtClean="0"/>
              <a:t>2.4GHz</a:t>
            </a:r>
            <a:r>
              <a:rPr lang="zh-CN" altLang="en-US" dirty="0" smtClean="0"/>
              <a:t>的</a:t>
            </a:r>
            <a:r>
              <a:rPr lang="en-US" dirty="0" smtClean="0"/>
              <a:t>ISM</a:t>
            </a:r>
            <a:r>
              <a:rPr lang="zh-CN" altLang="en-US" dirty="0" smtClean="0"/>
              <a:t>频段，跳频扩频。</a:t>
            </a:r>
            <a:endParaRPr lang="en-US" altLang="zh-CN" dirty="0" smtClean="0"/>
          </a:p>
          <a:p>
            <a:r>
              <a:rPr lang="zh-CN" altLang="en-US" dirty="0" smtClean="0"/>
              <a:t>低功耗的模式提供</a:t>
            </a:r>
            <a:r>
              <a:rPr lang="en-US" dirty="0" smtClean="0"/>
              <a:t>1Mpbs</a:t>
            </a:r>
            <a:r>
              <a:rPr lang="zh-CN" altLang="en-US" dirty="0" smtClean="0"/>
              <a:t>的传输速率。</a:t>
            </a:r>
            <a:endParaRPr lang="en-US" altLang="zh-CN" dirty="0" smtClean="0"/>
          </a:p>
          <a:p>
            <a:r>
              <a:rPr lang="zh-CN" altLang="en-US" dirty="0" smtClean="0"/>
              <a:t>可结合</a:t>
            </a:r>
            <a:r>
              <a:rPr lang="en-US" dirty="0" smtClean="0"/>
              <a:t>802.11 WLAN</a:t>
            </a:r>
            <a:r>
              <a:rPr lang="zh-CN" altLang="en-US" dirty="0" smtClean="0"/>
              <a:t>实现高速数据传输，达到</a:t>
            </a:r>
            <a:r>
              <a:rPr lang="en-US" dirty="0" smtClean="0"/>
              <a:t>24Mbps</a:t>
            </a:r>
            <a:r>
              <a:rPr lang="zh-CN" altLang="en-US" dirty="0" smtClean="0"/>
              <a:t>的速率。可工作在双工方式。</a:t>
            </a:r>
          </a:p>
          <a:p>
            <a:r>
              <a:rPr lang="zh-CN" altLang="en-US" dirty="0" smtClean="0"/>
              <a:t>基本单元：微微网（</a:t>
            </a:r>
            <a:r>
              <a:rPr lang="en-US" dirty="0" err="1" smtClean="0"/>
              <a:t>piconet</a:t>
            </a:r>
            <a:r>
              <a:rPr lang="zh-CN" altLang="en-US" dirty="0" smtClean="0"/>
              <a:t>），是共享一个物理信道的设备的集合。</a:t>
            </a:r>
            <a:endParaRPr lang="en-US" altLang="zh-CN" dirty="0" smtClean="0"/>
          </a:p>
          <a:p>
            <a:r>
              <a:rPr lang="zh-CN" altLang="en-US" dirty="0" smtClean="0"/>
              <a:t>微微网：</a:t>
            </a:r>
            <a:r>
              <a:rPr lang="en-US" altLang="zh-CN" dirty="0" smtClean="0"/>
              <a:t>1</a:t>
            </a:r>
            <a:r>
              <a:rPr lang="zh-CN" altLang="en-US" dirty="0" smtClean="0"/>
              <a:t>个主设备、最多</a:t>
            </a:r>
            <a:r>
              <a:rPr lang="en-US" dirty="0" smtClean="0"/>
              <a:t>7</a:t>
            </a:r>
            <a:r>
              <a:rPr lang="zh-CN" altLang="en-US" dirty="0" smtClean="0"/>
              <a:t>个从设备，以及最多</a:t>
            </a:r>
            <a:r>
              <a:rPr lang="en-US" dirty="0" smtClean="0"/>
              <a:t>255</a:t>
            </a:r>
            <a:r>
              <a:rPr lang="zh-CN" altLang="en-US" dirty="0" smtClean="0"/>
              <a:t>个搁置设备（</a:t>
            </a:r>
            <a:r>
              <a:rPr lang="en-US" dirty="0" smtClean="0"/>
              <a:t>parked unit</a:t>
            </a:r>
            <a:r>
              <a:rPr lang="zh-CN" altLang="en-US" dirty="0" smtClean="0"/>
              <a:t>）。</a:t>
            </a:r>
            <a:endParaRPr lang="en-US" altLang="zh-CN" dirty="0" smtClean="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蓝牙系统的工作原理</a:t>
            </a:r>
            <a:endParaRPr lang="zh-CN" altLang="en-US" dirty="0"/>
          </a:p>
        </p:txBody>
      </p:sp>
      <p:sp>
        <p:nvSpPr>
          <p:cNvPr id="3" name="内容占位符 2"/>
          <p:cNvSpPr>
            <a:spLocks noGrp="1"/>
          </p:cNvSpPr>
          <p:nvPr>
            <p:ph idx="1"/>
          </p:nvPr>
        </p:nvSpPr>
        <p:spPr>
          <a:xfrm>
            <a:off x="381000" y="1554163"/>
            <a:ext cx="8229600" cy="4875234"/>
          </a:xfrm>
        </p:spPr>
        <p:txBody>
          <a:bodyPr/>
          <a:lstStyle/>
          <a:p>
            <a:r>
              <a:rPr lang="zh-CN" altLang="en-US" dirty="0" smtClean="0"/>
              <a:t>主设备：用自己的时钟和跳频序列同步微微网中其它设备，同一个微微网中的设备同步到同一个跳频序列。</a:t>
            </a:r>
          </a:p>
          <a:p>
            <a:r>
              <a:rPr lang="zh-CN" altLang="en-US" dirty="0" smtClean="0"/>
              <a:t>从设备：参与通信的活跃结点，拥有活跃成员地址。</a:t>
            </a:r>
            <a:endParaRPr lang="en-US" altLang="zh-CN" dirty="0" smtClean="0"/>
          </a:p>
          <a:p>
            <a:r>
              <a:rPr lang="zh-CN" altLang="en-US" dirty="0" smtClean="0"/>
              <a:t>搁置设备：节能模式，和主设备保持同步，被主设备激活后才能够进行通信，每隔</a:t>
            </a:r>
            <a:r>
              <a:rPr lang="en-US" dirty="0" smtClean="0"/>
              <a:t>0.64</a:t>
            </a:r>
            <a:r>
              <a:rPr lang="zh-CN" altLang="en-US" dirty="0" smtClean="0"/>
              <a:t>～</a:t>
            </a:r>
            <a:r>
              <a:rPr lang="en-US" dirty="0" smtClean="0"/>
              <a:t>2.56s</a:t>
            </a:r>
            <a:r>
              <a:rPr lang="zh-CN" altLang="en-US" dirty="0" smtClean="0"/>
              <a:t>监听一次激活消息 。</a:t>
            </a:r>
            <a:endParaRPr lang="en-US" altLang="zh-CN" dirty="0" smtClean="0"/>
          </a:p>
          <a:p>
            <a:r>
              <a:rPr lang="zh-CN" altLang="en-US" dirty="0" smtClean="0"/>
              <a:t>一个微微网中可同时进行通信的设备</a:t>
            </a:r>
            <a:r>
              <a:rPr lang="zh-CN" altLang="en-US" b="1" dirty="0" smtClean="0">
                <a:latin typeface="Times New Roman"/>
                <a:cs typeface="Times New Roman"/>
              </a:rPr>
              <a:t>≤ </a:t>
            </a:r>
            <a:r>
              <a:rPr lang="en-US" dirty="0" smtClean="0"/>
              <a:t>8</a:t>
            </a:r>
            <a:r>
              <a:rPr lang="zh-CN" altLang="en-US" dirty="0" smtClean="0"/>
              <a:t>个。</a:t>
            </a:r>
          </a:p>
          <a:p>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集中式媒体访问控制：主设备决定链路的时隙分配，通信在主、从设备之间进行。</a:t>
            </a:r>
            <a:endParaRPr lang="en-US" altLang="zh-CN" dirty="0" smtClean="0"/>
          </a:p>
          <a:p>
            <a:r>
              <a:rPr lang="zh-CN" altLang="en-US" dirty="0" smtClean="0"/>
              <a:t>蓝牙设备的工作模式不是固定的，可以在从模式和主模式间切换。</a:t>
            </a:r>
            <a:endParaRPr lang="en-US" altLang="zh-CN" dirty="0" smtClean="0"/>
          </a:p>
          <a:p>
            <a:r>
              <a:rPr lang="zh-CN" altLang="en-US" dirty="0" smtClean="0"/>
              <a:t>主设备发现从设备，发起呼叫，与从设备配对：询问从设备的配对密码（</a:t>
            </a:r>
            <a:r>
              <a:rPr lang="en-US" dirty="0" smtClean="0"/>
              <a:t>PIN</a:t>
            </a:r>
            <a:r>
              <a:rPr lang="zh-CN" altLang="en-US" dirty="0" smtClean="0"/>
              <a:t>）、地址等信息，配对成功后建立链路， 进行通信。再次呼叫同一设备无需重新配对。</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蓝牙系统中使用</a:t>
            </a:r>
            <a:r>
              <a:rPr lang="en-US" sz="2800" dirty="0" smtClean="0"/>
              <a:t>3</a:t>
            </a:r>
            <a:r>
              <a:rPr lang="zh-CN" altLang="en-US" sz="2800" dirty="0" smtClean="0"/>
              <a:t>种类型的地址：</a:t>
            </a:r>
          </a:p>
          <a:p>
            <a:pPr lvl="1"/>
            <a:r>
              <a:rPr lang="zh-CN" altLang="en-US" sz="2400" dirty="0" smtClean="0"/>
              <a:t>活跃成员地址（</a:t>
            </a:r>
            <a:r>
              <a:rPr lang="en-US" sz="2400" dirty="0" smtClean="0"/>
              <a:t>AM_ADDR</a:t>
            </a:r>
            <a:r>
              <a:rPr lang="zh-CN" altLang="en-US" sz="2400" dirty="0" smtClean="0"/>
              <a:t>）：</a:t>
            </a:r>
            <a:r>
              <a:rPr lang="en-US" sz="2400" dirty="0" smtClean="0"/>
              <a:t> 8</a:t>
            </a:r>
            <a:r>
              <a:rPr lang="zh-CN" altLang="en-US" sz="2400" dirty="0" smtClean="0"/>
              <a:t>比特，分配给微微网中一个从设备的临时地址。</a:t>
            </a:r>
          </a:p>
          <a:p>
            <a:pPr lvl="1"/>
            <a:r>
              <a:rPr lang="zh-CN" altLang="en-US" sz="2400" dirty="0" smtClean="0"/>
              <a:t>蓝牙设备地址（</a:t>
            </a:r>
            <a:r>
              <a:rPr lang="en-US" sz="2400" dirty="0" smtClean="0"/>
              <a:t>BD_ADDR</a:t>
            </a:r>
            <a:r>
              <a:rPr lang="zh-CN" altLang="en-US" sz="2400" dirty="0" smtClean="0"/>
              <a:t>）：</a:t>
            </a:r>
            <a:r>
              <a:rPr lang="en-US" sz="2400" dirty="0" smtClean="0"/>
              <a:t>48</a:t>
            </a:r>
            <a:r>
              <a:rPr lang="zh-CN" altLang="en-US" sz="2400" dirty="0" smtClean="0"/>
              <a:t>比特，设备出厂地址，意义和以太网卡上的唯一</a:t>
            </a:r>
            <a:r>
              <a:rPr lang="en-US" sz="2400" dirty="0" smtClean="0"/>
              <a:t>MAC</a:t>
            </a:r>
            <a:r>
              <a:rPr lang="zh-CN" altLang="en-US" sz="2400" dirty="0" smtClean="0"/>
              <a:t>地址一样。</a:t>
            </a:r>
          </a:p>
          <a:p>
            <a:pPr lvl="1"/>
            <a:r>
              <a:rPr lang="zh-CN" altLang="en-US" sz="2400" dirty="0" smtClean="0"/>
              <a:t>搁置设备地址（</a:t>
            </a:r>
            <a:r>
              <a:rPr lang="en-US" sz="2400" dirty="0" smtClean="0"/>
              <a:t>PM_ADDR</a:t>
            </a:r>
            <a:r>
              <a:rPr lang="zh-CN" altLang="en-US" sz="2400" dirty="0" smtClean="0"/>
              <a:t>）：</a:t>
            </a:r>
            <a:r>
              <a:rPr lang="en-US" sz="2400" dirty="0" smtClean="0"/>
              <a:t>8</a:t>
            </a:r>
            <a:r>
              <a:rPr lang="zh-CN" altLang="en-US" sz="2400" dirty="0" smtClean="0"/>
              <a:t>比特，标识微微网中的搁置结点。</a:t>
            </a:r>
            <a:endParaRPr lang="en-US" altLang="zh-CN" sz="2400" dirty="0" smtClean="0"/>
          </a:p>
          <a:p>
            <a:r>
              <a:rPr lang="zh-CN" altLang="en-US" sz="2800" dirty="0" smtClean="0"/>
              <a:t>分布网（</a:t>
            </a:r>
            <a:r>
              <a:rPr lang="en-US" sz="2800" dirty="0" err="1" smtClean="0"/>
              <a:t>scatternet</a:t>
            </a:r>
            <a:r>
              <a:rPr lang="zh-CN" altLang="en-US" sz="2800" dirty="0" smtClean="0"/>
              <a:t>）：彼此不同步的微微网可以通过桥结点连接起来，包含多达</a:t>
            </a:r>
            <a:r>
              <a:rPr lang="en-US" sz="2800" dirty="0" smtClean="0"/>
              <a:t>256</a:t>
            </a:r>
            <a:r>
              <a:rPr lang="zh-CN" altLang="en-US" sz="2800" dirty="0" smtClean="0"/>
              <a:t>个微微网。</a:t>
            </a:r>
            <a:endParaRPr lang="en-US" altLang="zh-CN" sz="2800" dirty="0" smtClean="0"/>
          </a:p>
          <a:p>
            <a:r>
              <a:rPr lang="zh-CN" altLang="en-US" sz="2800" dirty="0" smtClean="0"/>
              <a:t>桥结点是同时属于几个微微网的结点</a:t>
            </a:r>
            <a:r>
              <a:rPr lang="zh-CN" altLang="en-US" dirty="0" smtClean="0"/>
              <a:t>。</a:t>
            </a:r>
            <a:endParaRPr lang="en-US" altLang="zh-CN" dirty="0" smtClean="0"/>
          </a:p>
          <a:p>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蓝牙的</a:t>
            </a:r>
            <a:r>
              <a:rPr lang="en-US" dirty="0" smtClean="0"/>
              <a:t>MAC </a:t>
            </a:r>
            <a:r>
              <a:rPr lang="zh-CN" altLang="en-US" dirty="0" smtClean="0"/>
              <a:t>帧</a:t>
            </a:r>
            <a:r>
              <a:rPr lang="en-US" altLang="zh-CN" sz="3200" b="1" dirty="0" smtClean="0"/>
              <a:t>——</a:t>
            </a:r>
            <a:r>
              <a:rPr lang="zh-CN" altLang="en-US" sz="3200" dirty="0" smtClean="0"/>
              <a:t>基本数据帧结构</a:t>
            </a:r>
            <a:endParaRPr lang="zh-CN" altLang="en-US" sz="3200" dirty="0"/>
          </a:p>
        </p:txBody>
      </p:sp>
      <p:pic>
        <p:nvPicPr>
          <p:cNvPr id="5" name="图片 4" descr="图4-25 蓝牙的基本帧结构.png"/>
          <p:cNvPicPr>
            <a:picLocks noChangeAspect="1"/>
          </p:cNvPicPr>
          <p:nvPr/>
        </p:nvPicPr>
        <p:blipFill>
          <a:blip r:embed="rId2"/>
          <a:stretch>
            <a:fillRect/>
          </a:stretch>
        </p:blipFill>
        <p:spPr>
          <a:xfrm>
            <a:off x="214282" y="2571744"/>
            <a:ext cx="8028118" cy="2208920"/>
          </a:xfrm>
          <a:prstGeom prst="rect">
            <a:avLst/>
          </a:prstGeom>
        </p:spPr>
      </p:pic>
      <p:sp>
        <p:nvSpPr>
          <p:cNvPr id="6" name="矩形 5"/>
          <p:cNvSpPr/>
          <p:nvPr/>
        </p:nvSpPr>
        <p:spPr>
          <a:xfrm>
            <a:off x="428596" y="1571612"/>
            <a:ext cx="7358114" cy="646331"/>
          </a:xfrm>
          <a:prstGeom prst="rect">
            <a:avLst/>
          </a:prstGeom>
        </p:spPr>
        <p:txBody>
          <a:bodyPr wrap="square">
            <a:spAutoFit/>
          </a:bodyPr>
          <a:lstStyle/>
          <a:p>
            <a:r>
              <a:rPr lang="zh-CN" altLang="en-US" dirty="0" smtClean="0"/>
              <a:t>蓝牙有多种类型的帧：</a:t>
            </a:r>
            <a:r>
              <a:rPr lang="en-US" dirty="0" smtClean="0"/>
              <a:t>4</a:t>
            </a:r>
            <a:r>
              <a:rPr lang="zh-CN" altLang="en-US" dirty="0" smtClean="0"/>
              <a:t>种控制帧，</a:t>
            </a:r>
            <a:r>
              <a:rPr lang="en-US" dirty="0" smtClean="0"/>
              <a:t>12</a:t>
            </a:r>
            <a:r>
              <a:rPr lang="zh-CN" altLang="en-US" dirty="0" smtClean="0"/>
              <a:t>种数据帧， 由首部的类型标识。基本数据帧结构如图：</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访问码：</a:t>
            </a:r>
            <a:r>
              <a:rPr lang="zh-CN" altLang="en-US" sz="2400" dirty="0" smtClean="0"/>
              <a:t>信道访问码，标识一个微微网，用于信道同步，或设备访问码，用于设备寻呼（</a:t>
            </a:r>
            <a:r>
              <a:rPr lang="en-US" sz="2400" dirty="0" smtClean="0"/>
              <a:t>paging</a:t>
            </a:r>
            <a:r>
              <a:rPr lang="zh-CN" altLang="en-US" sz="2400" dirty="0" smtClean="0"/>
              <a:t>）及应答等信令</a:t>
            </a:r>
            <a:endParaRPr lang="en-US" altLang="zh-CN" sz="2400" dirty="0" smtClean="0"/>
          </a:p>
          <a:p>
            <a:r>
              <a:rPr lang="zh-CN" altLang="en-US" sz="2800" dirty="0" smtClean="0"/>
              <a:t>帧首部包括</a:t>
            </a:r>
            <a:r>
              <a:rPr lang="en-US" sz="2800" dirty="0" smtClean="0"/>
              <a:t>6</a:t>
            </a:r>
            <a:r>
              <a:rPr lang="zh-CN" altLang="en-US" sz="2800" dirty="0" smtClean="0"/>
              <a:t>个字段：</a:t>
            </a:r>
            <a:endParaRPr lang="en-US" altLang="zh-CN" sz="2800" dirty="0" smtClean="0"/>
          </a:p>
          <a:p>
            <a:pPr marL="914400" lvl="1" indent="-457200">
              <a:buFont typeface="+mj-ea"/>
              <a:buAutoNum type="circleNumDbPlain"/>
            </a:pPr>
            <a:r>
              <a:rPr lang="zh-CN" altLang="en-US" sz="2400" dirty="0" smtClean="0"/>
              <a:t>活跃成员地址：分配给微微网中从设备的临时地址</a:t>
            </a:r>
            <a:endParaRPr lang="en-US" altLang="zh-CN" sz="2400" dirty="0" smtClean="0"/>
          </a:p>
          <a:p>
            <a:pPr marL="914400" lvl="1" indent="-457200">
              <a:buFont typeface="+mj-lt"/>
              <a:buAutoNum type="circleNumDbPlain"/>
            </a:pPr>
            <a:r>
              <a:rPr lang="zh-CN" altLang="en-US" sz="2400" dirty="0" smtClean="0"/>
              <a:t>类型：标识不同类别的蓝牙帧</a:t>
            </a:r>
            <a:endParaRPr lang="en-US" altLang="zh-CN" sz="2400" dirty="0" smtClean="0"/>
          </a:p>
          <a:p>
            <a:pPr marL="914400" lvl="1" indent="-457200">
              <a:buFont typeface="+mj-lt"/>
              <a:buAutoNum type="circleNumDbPlain"/>
            </a:pPr>
            <a:r>
              <a:rPr lang="en-US" altLang="en-US" sz="2400" dirty="0" smtClean="0"/>
              <a:t>F</a:t>
            </a:r>
            <a:r>
              <a:rPr lang="zh-CN" altLang="en-US" sz="2400" dirty="0" smtClean="0"/>
              <a:t>标志位：从设备用来表明接收缓存满</a:t>
            </a:r>
          </a:p>
          <a:p>
            <a:pPr marL="914400" lvl="1" indent="-457200">
              <a:buFont typeface="+mj-lt"/>
              <a:buAutoNum type="circleNumDbPlain"/>
            </a:pPr>
            <a:r>
              <a:rPr lang="en-US" altLang="en-US" sz="2400" dirty="0" smtClean="0"/>
              <a:t>A</a:t>
            </a:r>
            <a:r>
              <a:rPr lang="zh-CN" altLang="en-US" sz="2400" dirty="0" smtClean="0"/>
              <a:t>标志位：表示该帧捎带了一个</a:t>
            </a:r>
            <a:r>
              <a:rPr lang="en-US" altLang="en-US" sz="2400" dirty="0" smtClean="0"/>
              <a:t>ACK</a:t>
            </a:r>
            <a:r>
              <a:rPr lang="zh-CN" altLang="en-US" sz="2400" dirty="0" smtClean="0"/>
              <a:t>确认</a:t>
            </a:r>
          </a:p>
          <a:p>
            <a:pPr marL="914400" lvl="1" indent="-457200">
              <a:buFont typeface="+mj-lt"/>
              <a:buAutoNum type="circleNumDbPlain"/>
            </a:pPr>
            <a:r>
              <a:rPr lang="en-US" altLang="en-US" sz="2400" dirty="0" smtClean="0"/>
              <a:t>S</a:t>
            </a:r>
            <a:r>
              <a:rPr lang="zh-CN" altLang="en-US" sz="2400" dirty="0" smtClean="0"/>
              <a:t>标志位：帧序号，便于接收方检测重传帧</a:t>
            </a:r>
          </a:p>
          <a:p>
            <a:pPr marL="914400" lvl="1" indent="-457200">
              <a:buFont typeface="+mj-lt"/>
              <a:buAutoNum type="circleNumDbPlain"/>
            </a:pPr>
            <a:r>
              <a:rPr lang="en-US" altLang="en-US" sz="2400" dirty="0" smtClean="0"/>
              <a:t>CRC</a:t>
            </a:r>
            <a:r>
              <a:rPr lang="zh-CN" altLang="en-US" sz="2400" dirty="0" smtClean="0"/>
              <a:t>校验</a:t>
            </a:r>
            <a:endParaRPr lang="en-US" altLang="zh-CN" sz="2400" dirty="0" smtClean="0"/>
          </a:p>
          <a:p>
            <a:pPr marL="514350" indent="-457200"/>
            <a:r>
              <a:rPr lang="zh-CN" altLang="en-US" sz="2800" dirty="0" smtClean="0"/>
              <a:t>数据：</a:t>
            </a:r>
            <a:r>
              <a:rPr lang="zh-CN" altLang="en-US" sz="2400" dirty="0" smtClean="0"/>
              <a:t>携带语音或数据，有不同的格式</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4400" baseline="0" dirty="0" smtClean="0">
                <a:solidFill>
                  <a:schemeClr val="tx2"/>
                </a:solidFill>
                <a:latin typeface="+mj-lt"/>
                <a:ea typeface="黑体" pitchFamily="49" charset="-122"/>
                <a:cs typeface="+mj-cs"/>
              </a:rPr>
              <a:t>4.6.2 </a:t>
            </a:r>
            <a:r>
              <a:rPr lang="zh-CN" altLang="en-US" sz="4400" baseline="0" dirty="0" smtClean="0">
                <a:solidFill>
                  <a:schemeClr val="tx2"/>
                </a:solidFill>
                <a:latin typeface="+mj-lt"/>
                <a:ea typeface="黑体" pitchFamily="49" charset="-122"/>
                <a:cs typeface="+mj-cs"/>
              </a:rPr>
              <a:t>低速</a:t>
            </a:r>
            <a:r>
              <a:rPr lang="en-US" sz="4400" baseline="0" dirty="0" smtClean="0">
                <a:solidFill>
                  <a:schemeClr val="tx2"/>
                </a:solidFill>
                <a:latin typeface="+mj-lt"/>
                <a:ea typeface="黑体" pitchFamily="49" charset="-122"/>
                <a:cs typeface="+mj-cs"/>
              </a:rPr>
              <a:t>WPAN</a:t>
            </a:r>
            <a:endParaRPr lang="zh-CN" altLang="en-US" dirty="0"/>
          </a:p>
        </p:txBody>
      </p:sp>
      <p:sp>
        <p:nvSpPr>
          <p:cNvPr id="3" name="内容占位符 2"/>
          <p:cNvSpPr>
            <a:spLocks noGrp="1"/>
          </p:cNvSpPr>
          <p:nvPr>
            <p:ph idx="1"/>
          </p:nvPr>
        </p:nvSpPr>
        <p:spPr/>
        <p:txBody>
          <a:bodyPr/>
          <a:lstStyle/>
          <a:p>
            <a:r>
              <a:rPr lang="en-US" sz="3100" dirty="0" smtClean="0"/>
              <a:t>IEEE 802.15.4</a:t>
            </a:r>
            <a:r>
              <a:rPr lang="zh-CN" altLang="en-US" sz="3100" dirty="0" smtClean="0"/>
              <a:t>是低速率</a:t>
            </a:r>
            <a:r>
              <a:rPr lang="en-US" sz="3100" dirty="0" smtClean="0"/>
              <a:t>WPAN (LR-WPAN)</a:t>
            </a:r>
            <a:r>
              <a:rPr lang="zh-CN" altLang="en-US" sz="3100" dirty="0" smtClean="0"/>
              <a:t>标准，定义</a:t>
            </a:r>
            <a:r>
              <a:rPr lang="en-US" sz="3100" dirty="0" smtClean="0"/>
              <a:t>LR-WPAN</a:t>
            </a:r>
            <a:r>
              <a:rPr lang="zh-CN" altLang="en-US" sz="3100" dirty="0" smtClean="0"/>
              <a:t>的物理层和</a:t>
            </a:r>
            <a:r>
              <a:rPr lang="en-US" sz="3100" dirty="0" smtClean="0"/>
              <a:t>MAC</a:t>
            </a:r>
            <a:r>
              <a:rPr lang="zh-CN" altLang="en-US" sz="3100" dirty="0" smtClean="0"/>
              <a:t>层标准。</a:t>
            </a:r>
            <a:endParaRPr lang="en-US" altLang="zh-CN" sz="3100" dirty="0" smtClean="0"/>
          </a:p>
          <a:p>
            <a:r>
              <a:rPr lang="zh-CN" altLang="en-US" sz="3100" dirty="0" smtClean="0"/>
              <a:t>低速率、低成本和低功耗。</a:t>
            </a:r>
            <a:endParaRPr lang="en-US" altLang="zh-CN" sz="3100" dirty="0" smtClean="0"/>
          </a:p>
          <a:p>
            <a:r>
              <a:rPr lang="zh-CN" altLang="en-US" sz="3100" dirty="0" smtClean="0"/>
              <a:t>结点间的典型通信距离在</a:t>
            </a:r>
            <a:r>
              <a:rPr lang="en-US" altLang="en-US" sz="3100" dirty="0" smtClean="0"/>
              <a:t>10~75m</a:t>
            </a:r>
            <a:r>
              <a:rPr lang="zh-CN" altLang="en-US" sz="3100" dirty="0" smtClean="0"/>
              <a:t>之间</a:t>
            </a:r>
            <a:endParaRPr lang="en-US" altLang="zh-CN" sz="3100" dirty="0" smtClean="0"/>
          </a:p>
          <a:p>
            <a:r>
              <a:rPr lang="zh-CN" altLang="en-US" sz="3100" dirty="0" smtClean="0"/>
              <a:t>主要用于远程控制和传感器网络，而蓝牙则多用于音频传输、文件传输应用。</a:t>
            </a:r>
            <a:endParaRPr lang="en-US" altLang="zh-CN" sz="3100" dirty="0" smtClean="0"/>
          </a:p>
          <a:p>
            <a:endParaRPr lang="en-US" altLang="zh-CN" dirty="0" smtClean="0"/>
          </a:p>
          <a:p>
            <a:endParaRPr lang="en-US" altLang="zh-CN" dirty="0" smtClean="0"/>
          </a:p>
          <a:p>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IEEE 802.15.4 </a:t>
            </a:r>
            <a:r>
              <a:rPr lang="zh-CN" altLang="en-US" dirty="0" smtClean="0"/>
              <a:t>的物理层参数</a:t>
            </a:r>
            <a:endParaRPr lang="zh-CN" altLang="en-US" dirty="0"/>
          </a:p>
        </p:txBody>
      </p:sp>
      <p:graphicFrame>
        <p:nvGraphicFramePr>
          <p:cNvPr id="4" name="表格 3"/>
          <p:cNvGraphicFramePr>
            <a:graphicFrameLocks noGrp="1"/>
          </p:cNvGraphicFramePr>
          <p:nvPr/>
        </p:nvGraphicFramePr>
        <p:xfrm>
          <a:off x="714348" y="2000240"/>
          <a:ext cx="7572426" cy="3714775"/>
        </p:xfrm>
        <a:graphic>
          <a:graphicData uri="http://schemas.openxmlformats.org/drawingml/2006/table">
            <a:tbl>
              <a:tblPr/>
              <a:tblGrid>
                <a:gridCol w="1892662"/>
                <a:gridCol w="1893552"/>
                <a:gridCol w="2357454"/>
                <a:gridCol w="1428758"/>
              </a:tblGrid>
              <a:tr h="653143">
                <a:tc>
                  <a:txBody>
                    <a:bodyPr/>
                    <a:lstStyle/>
                    <a:p>
                      <a:pPr indent="127000" algn="ctr">
                        <a:spcAft>
                          <a:spcPts val="0"/>
                        </a:spcAft>
                      </a:pPr>
                      <a:r>
                        <a:rPr lang="zh-CN" sz="2000" b="1" kern="0" dirty="0">
                          <a:latin typeface="Times New Roman" pitchFamily="18" charset="0"/>
                          <a:ea typeface="宋体"/>
                          <a:cs typeface="Times New Roman" pitchFamily="18" charset="0"/>
                        </a:rPr>
                        <a:t>频段</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100" dirty="0">
                          <a:latin typeface="Times New Roman" pitchFamily="18" charset="0"/>
                          <a:ea typeface="宋体"/>
                          <a:cs typeface="Times New Roman" pitchFamily="18" charset="0"/>
                        </a:rPr>
                        <a:t>调制方式</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0" dirty="0">
                          <a:latin typeface="Times New Roman" pitchFamily="18" charset="0"/>
                          <a:ea typeface="宋体"/>
                          <a:cs typeface="Times New Roman" pitchFamily="18" charset="0"/>
                        </a:rPr>
                        <a:t>数据传输速率</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2000" b="1" kern="0" dirty="0">
                          <a:latin typeface="Times New Roman" pitchFamily="18" charset="0"/>
                          <a:ea typeface="宋体"/>
                          <a:cs typeface="Times New Roman" pitchFamily="18" charset="0"/>
                        </a:rPr>
                        <a:t>信道数</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5408">
                <a:tc>
                  <a:txBody>
                    <a:bodyPr/>
                    <a:lstStyle/>
                    <a:p>
                      <a:pPr indent="127000" algn="ctr">
                        <a:spcAft>
                          <a:spcPts val="0"/>
                        </a:spcAft>
                      </a:pPr>
                      <a:r>
                        <a:rPr lang="en-US" sz="2000" kern="100" dirty="0">
                          <a:latin typeface="Times New Roman" pitchFamily="18" charset="0"/>
                          <a:ea typeface="宋体"/>
                          <a:cs typeface="Times New Roman" pitchFamily="18" charset="0"/>
                        </a:rPr>
                        <a:t>2.4GHz</a:t>
                      </a:r>
                      <a:endParaRPr lang="zh-CN" sz="2000" kern="100" dirty="0">
                        <a:latin typeface="Times New Roman" pitchFamily="18" charset="0"/>
                        <a:ea typeface="宋体"/>
                        <a:cs typeface="Times New Roman" pitchFamily="18" charset="0"/>
                      </a:endParaRPr>
                    </a:p>
                    <a:p>
                      <a:pPr indent="127000" algn="ctr">
                        <a:spcAft>
                          <a:spcPts val="0"/>
                        </a:spcAft>
                      </a:pPr>
                      <a:r>
                        <a:rPr lang="zh-CN" sz="2000" kern="100" dirty="0">
                          <a:latin typeface="Times New Roman" pitchFamily="18" charset="0"/>
                          <a:ea typeface="宋体"/>
                          <a:cs typeface="Times New Roman" pitchFamily="18" charset="0"/>
                        </a:rPr>
                        <a:t>（全球通用）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dirty="0">
                          <a:latin typeface="Times New Roman" pitchFamily="18" charset="0"/>
                          <a:ea typeface="宋体"/>
                          <a:cs typeface="Times New Roman" pitchFamily="18" charset="0"/>
                        </a:rPr>
                        <a:t>O-QPSK</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4625" algn="ctr">
                        <a:spcAft>
                          <a:spcPts val="0"/>
                        </a:spcAft>
                      </a:pPr>
                      <a:r>
                        <a:rPr lang="en-US" sz="2000" kern="100" dirty="0">
                          <a:latin typeface="Times New Roman" pitchFamily="18" charset="0"/>
                          <a:ea typeface="宋体"/>
                          <a:cs typeface="Times New Roman" pitchFamily="18" charset="0"/>
                        </a:rPr>
                        <a:t>250Kbps</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a:latin typeface="Times New Roman" pitchFamily="18" charset="0"/>
                          <a:ea typeface="宋体"/>
                          <a:cs typeface="Times New Roman" pitchFamily="18" charset="0"/>
                        </a:rPr>
                        <a:t>16</a:t>
                      </a:r>
                      <a:endParaRPr lang="zh-CN" sz="2000" kern="10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8112">
                <a:tc>
                  <a:txBody>
                    <a:bodyPr/>
                    <a:lstStyle/>
                    <a:p>
                      <a:pPr indent="127000" algn="ctr">
                        <a:spcAft>
                          <a:spcPts val="0"/>
                        </a:spcAft>
                      </a:pPr>
                      <a:r>
                        <a:rPr lang="en-US" sz="2000" kern="100" dirty="0">
                          <a:latin typeface="Times New Roman" pitchFamily="18" charset="0"/>
                          <a:ea typeface="宋体"/>
                          <a:cs typeface="Times New Roman" pitchFamily="18" charset="0"/>
                        </a:rPr>
                        <a:t>915MHz</a:t>
                      </a:r>
                      <a:endParaRPr lang="zh-CN" sz="2000" kern="100" dirty="0">
                        <a:latin typeface="Times New Roman" pitchFamily="18" charset="0"/>
                        <a:ea typeface="宋体"/>
                        <a:cs typeface="Times New Roman" pitchFamily="18" charset="0"/>
                      </a:endParaRPr>
                    </a:p>
                    <a:p>
                      <a:pPr indent="127000" algn="ctr">
                        <a:spcAft>
                          <a:spcPts val="0"/>
                        </a:spcAft>
                      </a:pPr>
                      <a:r>
                        <a:rPr lang="zh-CN" sz="2000" kern="100" dirty="0">
                          <a:latin typeface="Times New Roman" pitchFamily="18" charset="0"/>
                          <a:ea typeface="宋体"/>
                          <a:cs typeface="Times New Roman" pitchFamily="18" charset="0"/>
                        </a:rPr>
                        <a:t>（美国使用）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dirty="0">
                          <a:latin typeface="Times New Roman" pitchFamily="18" charset="0"/>
                          <a:ea typeface="宋体"/>
                          <a:cs typeface="Times New Roman" pitchFamily="18" charset="0"/>
                        </a:rPr>
                        <a:t>BPSK</a:t>
                      </a:r>
                      <a:endParaRPr lang="zh-CN" sz="2000" kern="100" dirty="0">
                        <a:latin typeface="Times New Roman" pitchFamily="18" charset="0"/>
                        <a:ea typeface="宋体"/>
                        <a:cs typeface="Times New Roman" pitchFamily="18" charset="0"/>
                      </a:endParaRPr>
                    </a:p>
                    <a:p>
                      <a:pPr indent="127000" algn="ctr">
                        <a:spcAft>
                          <a:spcPts val="0"/>
                        </a:spcAft>
                      </a:pPr>
                      <a:r>
                        <a:rPr lang="zh-CN" sz="2000" kern="0" dirty="0">
                          <a:latin typeface="Times New Roman" pitchFamily="18" charset="0"/>
                          <a:ea typeface="宋体"/>
                          <a:cs typeface="Times New Roman" pitchFamily="18" charset="0"/>
                        </a:rPr>
                        <a:t>（可选</a:t>
                      </a:r>
                      <a:r>
                        <a:rPr lang="en-US" sz="2000" kern="0" dirty="0">
                          <a:latin typeface="Times New Roman" pitchFamily="18" charset="0"/>
                          <a:ea typeface="宋体"/>
                          <a:cs typeface="Times New Roman" pitchFamily="18" charset="0"/>
                        </a:rPr>
                        <a:t>ASK</a:t>
                      </a:r>
                      <a:r>
                        <a:rPr lang="zh-CN" sz="2000" kern="0" dirty="0">
                          <a:latin typeface="Times New Roman" pitchFamily="18" charset="0"/>
                          <a:ea typeface="宋体"/>
                          <a:cs typeface="Times New Roman" pitchFamily="18" charset="0"/>
                        </a:rPr>
                        <a:t>、</a:t>
                      </a:r>
                      <a:r>
                        <a:rPr lang="en-US" sz="2000" kern="0" dirty="0">
                          <a:latin typeface="Times New Roman" pitchFamily="18" charset="0"/>
                          <a:ea typeface="宋体"/>
                          <a:cs typeface="Times New Roman" pitchFamily="18" charset="0"/>
                        </a:rPr>
                        <a:t>O-QPSK</a:t>
                      </a:r>
                      <a:r>
                        <a:rPr lang="zh-CN" sz="2000" kern="0" dirty="0">
                          <a:latin typeface="Times New Roman" pitchFamily="18" charset="0"/>
                          <a:ea typeface="宋体"/>
                          <a:cs typeface="Times New Roman" pitchFamily="18" charset="0"/>
                        </a:rPr>
                        <a:t>）</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4625" algn="ctr">
                        <a:spcAft>
                          <a:spcPts val="0"/>
                        </a:spcAft>
                      </a:pPr>
                      <a:r>
                        <a:rPr lang="en-US" sz="2000" kern="100" dirty="0">
                          <a:latin typeface="Times New Roman" pitchFamily="18" charset="0"/>
                          <a:ea typeface="宋体"/>
                          <a:cs typeface="Times New Roman" pitchFamily="18" charset="0"/>
                        </a:rPr>
                        <a:t>40kbps</a:t>
                      </a:r>
                      <a:endParaRPr lang="zh-CN" sz="2000" kern="100" dirty="0">
                        <a:latin typeface="Times New Roman" pitchFamily="18" charset="0"/>
                        <a:ea typeface="宋体"/>
                        <a:cs typeface="Times New Roman" pitchFamily="18" charset="0"/>
                      </a:endParaRPr>
                    </a:p>
                    <a:p>
                      <a:pPr indent="174625" algn="ctr">
                        <a:spcAft>
                          <a:spcPts val="0"/>
                        </a:spcAft>
                      </a:pPr>
                      <a:r>
                        <a:rPr lang="en-US" sz="2000" kern="100" dirty="0">
                          <a:latin typeface="Times New Roman" pitchFamily="18" charset="0"/>
                          <a:ea typeface="宋体"/>
                          <a:cs typeface="Times New Roman" pitchFamily="18" charset="0"/>
                        </a:rPr>
                        <a:t>(</a:t>
                      </a:r>
                      <a:r>
                        <a:rPr lang="zh-CN" sz="2000" kern="100" dirty="0">
                          <a:latin typeface="Times New Roman" pitchFamily="18" charset="0"/>
                          <a:ea typeface="宋体"/>
                          <a:cs typeface="Times New Roman" pitchFamily="18" charset="0"/>
                        </a:rPr>
                        <a:t>可选</a:t>
                      </a:r>
                      <a:r>
                        <a:rPr lang="en-US" sz="2000" kern="100" dirty="0">
                          <a:latin typeface="Times New Roman" pitchFamily="18" charset="0"/>
                          <a:ea typeface="宋体"/>
                          <a:cs typeface="Times New Roman" pitchFamily="18" charset="0"/>
                        </a:rPr>
                        <a:t>250Kbps)</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dirty="0">
                          <a:latin typeface="Times New Roman" pitchFamily="18" charset="0"/>
                          <a:ea typeface="宋体"/>
                          <a:cs typeface="Times New Roman" pitchFamily="18" charset="0"/>
                        </a:rPr>
                        <a:t>10</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8112">
                <a:tc>
                  <a:txBody>
                    <a:bodyPr/>
                    <a:lstStyle/>
                    <a:p>
                      <a:pPr indent="127000" algn="ctr">
                        <a:spcAft>
                          <a:spcPts val="0"/>
                        </a:spcAft>
                      </a:pPr>
                      <a:r>
                        <a:rPr lang="en-US" sz="2000" kern="100">
                          <a:latin typeface="Times New Roman" pitchFamily="18" charset="0"/>
                          <a:ea typeface="宋体"/>
                          <a:cs typeface="Times New Roman" pitchFamily="18" charset="0"/>
                        </a:rPr>
                        <a:t>868MHz</a:t>
                      </a:r>
                      <a:endParaRPr lang="zh-CN" sz="2000" kern="100">
                        <a:latin typeface="Times New Roman" pitchFamily="18" charset="0"/>
                        <a:ea typeface="宋体"/>
                        <a:cs typeface="Times New Roman" pitchFamily="18" charset="0"/>
                      </a:endParaRPr>
                    </a:p>
                    <a:p>
                      <a:pPr indent="127000" algn="ctr">
                        <a:spcAft>
                          <a:spcPts val="0"/>
                        </a:spcAft>
                      </a:pPr>
                      <a:r>
                        <a:rPr lang="zh-CN" sz="2000" kern="100">
                          <a:latin typeface="Times New Roman" pitchFamily="18" charset="0"/>
                          <a:ea typeface="宋体"/>
                          <a:cs typeface="Times New Roman" pitchFamily="18" charset="0"/>
                        </a:rPr>
                        <a:t>（欧洲使用）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dirty="0">
                          <a:latin typeface="Times New Roman" pitchFamily="18" charset="0"/>
                          <a:ea typeface="宋体"/>
                          <a:cs typeface="Times New Roman" pitchFamily="18" charset="0"/>
                        </a:rPr>
                        <a:t>BPSK</a:t>
                      </a:r>
                      <a:endParaRPr lang="zh-CN" sz="2000" kern="100" dirty="0">
                        <a:latin typeface="Times New Roman" pitchFamily="18" charset="0"/>
                        <a:ea typeface="宋体"/>
                        <a:cs typeface="Times New Roman" pitchFamily="18" charset="0"/>
                      </a:endParaRPr>
                    </a:p>
                    <a:p>
                      <a:pPr indent="127000" algn="ctr">
                        <a:spcAft>
                          <a:spcPts val="0"/>
                        </a:spcAft>
                      </a:pPr>
                      <a:r>
                        <a:rPr lang="zh-CN" sz="2000" kern="0" dirty="0">
                          <a:latin typeface="Times New Roman" pitchFamily="18" charset="0"/>
                          <a:ea typeface="宋体"/>
                          <a:cs typeface="Times New Roman" pitchFamily="18" charset="0"/>
                        </a:rPr>
                        <a:t>（可选</a:t>
                      </a:r>
                      <a:r>
                        <a:rPr lang="en-US" sz="2000" kern="0" dirty="0">
                          <a:latin typeface="Times New Roman" pitchFamily="18" charset="0"/>
                          <a:ea typeface="宋体"/>
                          <a:cs typeface="Times New Roman" pitchFamily="18" charset="0"/>
                        </a:rPr>
                        <a:t>ASK</a:t>
                      </a:r>
                      <a:r>
                        <a:rPr lang="zh-CN" sz="2000" kern="0" dirty="0">
                          <a:latin typeface="Times New Roman" pitchFamily="18" charset="0"/>
                          <a:ea typeface="宋体"/>
                          <a:cs typeface="Times New Roman" pitchFamily="18" charset="0"/>
                        </a:rPr>
                        <a:t>、</a:t>
                      </a:r>
                      <a:r>
                        <a:rPr lang="en-US" sz="2000" kern="0" dirty="0">
                          <a:latin typeface="Times New Roman" pitchFamily="18" charset="0"/>
                          <a:ea typeface="宋体"/>
                          <a:cs typeface="Times New Roman" pitchFamily="18" charset="0"/>
                        </a:rPr>
                        <a:t>O-QPSK</a:t>
                      </a:r>
                      <a:r>
                        <a:rPr lang="zh-CN" sz="2000" kern="0" dirty="0">
                          <a:latin typeface="Times New Roman" pitchFamily="18" charset="0"/>
                          <a:ea typeface="宋体"/>
                          <a:cs typeface="Times New Roman" pitchFamily="18" charset="0"/>
                        </a:rPr>
                        <a:t>）</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74625" algn="ctr">
                        <a:spcAft>
                          <a:spcPts val="0"/>
                        </a:spcAft>
                      </a:pPr>
                      <a:r>
                        <a:rPr lang="en-US" sz="2000" kern="100" dirty="0">
                          <a:latin typeface="Times New Roman" pitchFamily="18" charset="0"/>
                          <a:ea typeface="宋体"/>
                          <a:cs typeface="Times New Roman" pitchFamily="18" charset="0"/>
                        </a:rPr>
                        <a:t>20kbps</a:t>
                      </a:r>
                      <a:endParaRPr lang="zh-CN" sz="2000" kern="100" dirty="0">
                        <a:latin typeface="Times New Roman" pitchFamily="18" charset="0"/>
                        <a:ea typeface="宋体"/>
                        <a:cs typeface="Times New Roman" pitchFamily="18" charset="0"/>
                      </a:endParaRPr>
                    </a:p>
                    <a:p>
                      <a:pPr indent="174625" algn="ctr">
                        <a:spcAft>
                          <a:spcPts val="0"/>
                        </a:spcAft>
                      </a:pPr>
                      <a:r>
                        <a:rPr lang="en-US" sz="2000" kern="100" dirty="0">
                          <a:latin typeface="Times New Roman" pitchFamily="18" charset="0"/>
                          <a:ea typeface="宋体"/>
                          <a:cs typeface="Times New Roman" pitchFamily="18" charset="0"/>
                        </a:rPr>
                        <a:t>(</a:t>
                      </a:r>
                      <a:r>
                        <a:rPr lang="zh-CN" sz="2000" kern="100" dirty="0">
                          <a:latin typeface="Times New Roman" pitchFamily="18" charset="0"/>
                          <a:ea typeface="宋体"/>
                          <a:cs typeface="Times New Roman" pitchFamily="18" charset="0"/>
                        </a:rPr>
                        <a:t>可选</a:t>
                      </a:r>
                      <a:r>
                        <a:rPr lang="en-US" sz="2000" kern="100" dirty="0">
                          <a:latin typeface="Times New Roman" pitchFamily="18" charset="0"/>
                          <a:ea typeface="宋体"/>
                          <a:cs typeface="Times New Roman" pitchFamily="18" charset="0"/>
                        </a:rPr>
                        <a:t>100</a:t>
                      </a:r>
                      <a:r>
                        <a:rPr lang="zh-CN" sz="2000" kern="100" dirty="0">
                          <a:latin typeface="Times New Roman" pitchFamily="18" charset="0"/>
                          <a:ea typeface="宋体"/>
                          <a:cs typeface="Times New Roman" pitchFamily="18" charset="0"/>
                        </a:rPr>
                        <a:t>、</a:t>
                      </a:r>
                      <a:r>
                        <a:rPr lang="en-US" sz="2000" kern="100" dirty="0">
                          <a:latin typeface="Times New Roman" pitchFamily="18" charset="0"/>
                          <a:ea typeface="宋体"/>
                          <a:cs typeface="Times New Roman" pitchFamily="18" charset="0"/>
                        </a:rPr>
                        <a:t>250Kbps)</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2000" kern="0" dirty="0">
                          <a:latin typeface="Times New Roman" pitchFamily="18" charset="0"/>
                          <a:ea typeface="宋体"/>
                          <a:cs typeface="Times New Roman" pitchFamily="18" charset="0"/>
                        </a:rPr>
                        <a:t>1</a:t>
                      </a:r>
                      <a:endParaRPr lang="zh-CN" sz="2000" kern="100" dirty="0">
                        <a:latin typeface="Times New Roman" pitchFamily="18" charset="0"/>
                        <a:ea typeface="宋体"/>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714348" y="1428736"/>
            <a:ext cx="2813591" cy="369332"/>
          </a:xfrm>
          <a:prstGeom prst="rect">
            <a:avLst/>
          </a:prstGeom>
        </p:spPr>
        <p:txBody>
          <a:bodyPr wrap="none">
            <a:spAutoFit/>
          </a:bodyPr>
          <a:lstStyle/>
          <a:p>
            <a:r>
              <a:rPr lang="zh-CN" altLang="en-US" dirty="0" smtClean="0"/>
              <a:t>三个</a:t>
            </a:r>
            <a:r>
              <a:rPr lang="en-US" dirty="0" smtClean="0"/>
              <a:t>ITU</a:t>
            </a:r>
            <a:r>
              <a:rPr lang="zh-CN" altLang="en-US" dirty="0" smtClean="0"/>
              <a:t>规定的</a:t>
            </a:r>
            <a:r>
              <a:rPr lang="en-US" dirty="0" smtClean="0"/>
              <a:t>ISM</a:t>
            </a:r>
            <a:r>
              <a:rPr lang="zh-CN" altLang="en-US" dirty="0" smtClean="0"/>
              <a:t>频段：</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idx="4294967295"/>
          </p:nvPr>
        </p:nvSpPr>
        <p:spPr/>
        <p:txBody>
          <a:bodyPr/>
          <a:lstStyle/>
          <a:p>
            <a:pPr marL="742950" indent="-742950" eaLnBrk="1" hangingPunct="1">
              <a:buFont typeface="Calibri" pitchFamily="34" charset="0"/>
              <a:buAutoNum type="arabicPeriod" startAt="2"/>
            </a:pPr>
            <a:r>
              <a:rPr lang="zh-CN" altLang="en-US" dirty="0" smtClean="0"/>
              <a:t>透明传输</a:t>
            </a:r>
          </a:p>
        </p:txBody>
      </p:sp>
      <p:sp>
        <p:nvSpPr>
          <p:cNvPr id="19459" name="内容占位符 1"/>
          <p:cNvSpPr>
            <a:spLocks noGrp="1"/>
          </p:cNvSpPr>
          <p:nvPr>
            <p:ph idx="4294967295"/>
          </p:nvPr>
        </p:nvSpPr>
        <p:spPr/>
        <p:txBody>
          <a:bodyPr/>
          <a:lstStyle/>
          <a:p>
            <a:pPr eaLnBrk="1" hangingPunct="1"/>
            <a:r>
              <a:rPr lang="zh-CN" altLang="en-US" dirty="0" smtClean="0"/>
              <a:t>含义：不限制数据部分包含的比特组合，即使数据部分恰巧出现和控制字符或帧定界字符相同的编码字节，接收方也不会错误理解。</a:t>
            </a:r>
          </a:p>
          <a:p>
            <a:pPr eaLnBrk="1" hangingPunct="1"/>
            <a:r>
              <a:rPr lang="zh-CN" altLang="en-US" dirty="0" smtClean="0"/>
              <a:t>当帧的数据部分为非文本编码时（如：二进制文件、多媒体数据等），就存在透明传输的问题。</a:t>
            </a:r>
          </a:p>
          <a:p>
            <a:pPr eaLnBrk="1" hangingPunct="1"/>
            <a:r>
              <a:rPr lang="zh-CN" altLang="en-US" dirty="0" smtClean="0"/>
              <a:t>两种方法：字符填充和比特填充的方法。</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zh-CN" altLang="en-US" dirty="0" smtClean="0"/>
              <a:t>其他物理层功能：</a:t>
            </a:r>
            <a:endParaRPr lang="en-US" altLang="zh-CN" dirty="0" smtClean="0"/>
          </a:p>
          <a:p>
            <a:r>
              <a:rPr lang="zh-CN" altLang="en-US" dirty="0" smtClean="0"/>
              <a:t>激活和休眠无线收发器，实现结点节能。</a:t>
            </a:r>
          </a:p>
          <a:p>
            <a:r>
              <a:rPr lang="zh-CN" altLang="en-US" dirty="0" smtClean="0"/>
              <a:t>检测目标信道的信号功率强度、信噪比，指示链路质量，提供信道选择的依据。</a:t>
            </a:r>
            <a:endParaRPr lang="en-US" altLang="zh-CN" dirty="0" smtClean="0"/>
          </a:p>
          <a:p>
            <a:r>
              <a:rPr lang="zh-CN" altLang="en-US" dirty="0" smtClean="0"/>
              <a:t>通过信号强度和载波频率检测，判断信道中是否空闲，启用</a:t>
            </a:r>
            <a:r>
              <a:rPr lang="en-US" dirty="0" smtClean="0"/>
              <a:t>MAC</a:t>
            </a:r>
            <a:r>
              <a:rPr lang="zh-CN" altLang="en-US" dirty="0" smtClean="0"/>
              <a:t>层的媒体访问控制机制。</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IEEE 802.15.4 </a:t>
            </a:r>
            <a:r>
              <a:rPr lang="zh-CN" altLang="en-US" dirty="0" smtClean="0"/>
              <a:t>的</a:t>
            </a:r>
            <a:r>
              <a:rPr lang="en-US" dirty="0" smtClean="0"/>
              <a:t>MAC</a:t>
            </a:r>
            <a:r>
              <a:rPr lang="zh-CN" altLang="en-US" dirty="0" smtClean="0"/>
              <a:t>子层</a:t>
            </a:r>
            <a:endParaRPr lang="zh-CN" altLang="en-US" dirty="0"/>
          </a:p>
        </p:txBody>
      </p:sp>
      <p:sp>
        <p:nvSpPr>
          <p:cNvPr id="3" name="内容占位符 2"/>
          <p:cNvSpPr>
            <a:spLocks noGrp="1"/>
          </p:cNvSpPr>
          <p:nvPr>
            <p:ph idx="1"/>
          </p:nvPr>
        </p:nvSpPr>
        <p:spPr/>
        <p:txBody>
          <a:bodyPr/>
          <a:lstStyle/>
          <a:p>
            <a:r>
              <a:rPr lang="zh-CN" altLang="en-US" dirty="0" smtClean="0"/>
              <a:t>基本</a:t>
            </a:r>
            <a:r>
              <a:rPr lang="en-US" altLang="zh-CN" dirty="0" smtClean="0"/>
              <a:t>MAC</a:t>
            </a:r>
            <a:r>
              <a:rPr lang="zh-CN" altLang="en-US" dirty="0" smtClean="0"/>
              <a:t>：有竞争的随机访问控制方式：</a:t>
            </a:r>
            <a:r>
              <a:rPr lang="en-US" dirty="0" smtClean="0"/>
              <a:t>CSMA/CA</a:t>
            </a:r>
            <a:r>
              <a:rPr lang="zh-CN" altLang="en-US" dirty="0" smtClean="0"/>
              <a:t>协调和控制信道的访问。</a:t>
            </a:r>
            <a:endParaRPr lang="en-US" altLang="zh-CN" dirty="0" smtClean="0"/>
          </a:p>
          <a:p>
            <a:pPr lvl="0"/>
            <a:r>
              <a:rPr lang="zh-CN" altLang="en-US" dirty="0" smtClean="0"/>
              <a:t>无竞争的媒体访问：有保证的时隙（</a:t>
            </a:r>
            <a:r>
              <a:rPr lang="en-US" dirty="0" err="1" smtClean="0"/>
              <a:t>Garanted</a:t>
            </a:r>
            <a:r>
              <a:rPr lang="en-US" dirty="0" smtClean="0"/>
              <a:t> Time Slot, GTS</a:t>
            </a:r>
            <a:r>
              <a:rPr lang="zh-CN" altLang="en-US" dirty="0" smtClean="0"/>
              <a:t>），给关键数据和周期性的信号传递预留时隙。</a:t>
            </a:r>
          </a:p>
          <a:p>
            <a:pPr lvl="0"/>
            <a:r>
              <a:rPr lang="zh-CN" altLang="en-US" dirty="0" smtClean="0"/>
              <a:t>可选的确认机制。</a:t>
            </a:r>
          </a:p>
          <a:p>
            <a:pPr lvl="0"/>
            <a:r>
              <a:rPr lang="zh-CN" altLang="en-US" dirty="0" smtClean="0"/>
              <a:t>协调器结点发送信标帧（</a:t>
            </a:r>
            <a:r>
              <a:rPr lang="en-US" dirty="0" smtClean="0"/>
              <a:t>beacon</a:t>
            </a:r>
            <a:r>
              <a:rPr lang="zh-CN" altLang="en-US" dirty="0" smtClean="0"/>
              <a:t>），其他结点与信标帧同步。</a:t>
            </a:r>
          </a:p>
          <a:p>
            <a:endParaRPr lang="en-US" altLang="zh-CN" dirty="0" smtClean="0"/>
          </a:p>
          <a:p>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IEEE 802.15.4</a:t>
            </a:r>
            <a:r>
              <a:rPr lang="zh-CN" altLang="en-US" dirty="0" smtClean="0"/>
              <a:t>的</a:t>
            </a:r>
            <a:r>
              <a:rPr lang="en-US" dirty="0" smtClean="0"/>
              <a:t>MAC</a:t>
            </a:r>
            <a:r>
              <a:rPr lang="zh-CN" altLang="en-US" dirty="0" smtClean="0"/>
              <a:t>帧格式</a:t>
            </a:r>
            <a:endParaRPr lang="zh-CN" altLang="en-US" dirty="0"/>
          </a:p>
        </p:txBody>
      </p:sp>
      <p:pic>
        <p:nvPicPr>
          <p:cNvPr id="6" name="图片 5" descr="图4-26 ieee 802.15.4的MAC帧结构.png"/>
          <p:cNvPicPr>
            <a:picLocks noChangeAspect="1"/>
          </p:cNvPicPr>
          <p:nvPr/>
        </p:nvPicPr>
        <p:blipFill>
          <a:blip r:embed="rId2"/>
          <a:stretch>
            <a:fillRect/>
          </a:stretch>
        </p:blipFill>
        <p:spPr>
          <a:xfrm>
            <a:off x="642910" y="2357430"/>
            <a:ext cx="7936879" cy="2778530"/>
          </a:xfrm>
          <a:prstGeom prst="rect">
            <a:avLst/>
          </a:prstGeom>
        </p:spPr>
      </p:pic>
      <p:sp>
        <p:nvSpPr>
          <p:cNvPr id="8" name="矩形 7"/>
          <p:cNvSpPr/>
          <p:nvPr/>
        </p:nvSpPr>
        <p:spPr>
          <a:xfrm>
            <a:off x="714348" y="1500174"/>
            <a:ext cx="2082621" cy="369332"/>
          </a:xfrm>
          <a:prstGeom prst="rect">
            <a:avLst/>
          </a:prstGeom>
        </p:spPr>
        <p:txBody>
          <a:bodyPr wrap="none">
            <a:spAutoFit/>
          </a:bodyPr>
          <a:lstStyle/>
          <a:p>
            <a:r>
              <a:rPr lang="zh-CN" altLang="en-US" dirty="0" smtClean="0"/>
              <a:t>一般</a:t>
            </a:r>
            <a:r>
              <a:rPr lang="en-US" dirty="0" smtClean="0"/>
              <a:t>MAC</a:t>
            </a:r>
            <a:r>
              <a:rPr lang="zh-CN" altLang="en-US" dirty="0" smtClean="0"/>
              <a:t>帧结构：</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首部长度不定，帧控制字段起决定作用。</a:t>
            </a:r>
            <a:endParaRPr lang="en-US" altLang="zh-CN" dirty="0" smtClean="0"/>
          </a:p>
          <a:p>
            <a:r>
              <a:rPr lang="zh-CN" altLang="en-US" dirty="0" smtClean="0"/>
              <a:t>帧控制字段：决定帧类型、帧格式、地址字段格式、帧是否加密等等。</a:t>
            </a:r>
            <a:endParaRPr lang="en-US" altLang="zh-CN" dirty="0" smtClean="0"/>
          </a:p>
          <a:p>
            <a:r>
              <a:rPr lang="zh-CN" altLang="en-US" dirty="0" smtClean="0"/>
              <a:t>帧控制字段中：地址格式字段和</a:t>
            </a:r>
            <a:r>
              <a:rPr lang="en-US" dirty="0" smtClean="0"/>
              <a:t>PAN</a:t>
            </a:r>
            <a:r>
              <a:rPr lang="zh-CN" altLang="en-US" dirty="0" smtClean="0"/>
              <a:t>标志位字段决定首部中地址的个数和格式。</a:t>
            </a:r>
            <a:endParaRPr lang="en-US" altLang="zh-CN" dirty="0" smtClean="0"/>
          </a:p>
          <a:p>
            <a:r>
              <a:rPr lang="zh-CN" altLang="en-US" dirty="0" smtClean="0"/>
              <a:t>帧类型：信标帧、数据帧、确认帧、命令帧。</a:t>
            </a:r>
            <a:endParaRPr lang="en-US" altLang="zh-CN" dirty="0" smtClean="0"/>
          </a:p>
          <a:p>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IEEE 802.15.4 </a:t>
            </a:r>
            <a:r>
              <a:rPr lang="zh-CN" altLang="en-US" dirty="0" smtClean="0"/>
              <a:t>的网络结构</a:t>
            </a:r>
            <a:endParaRPr lang="zh-CN" altLang="en-US" dirty="0"/>
          </a:p>
        </p:txBody>
      </p:sp>
      <p:sp>
        <p:nvSpPr>
          <p:cNvPr id="3" name="内容占位符 2"/>
          <p:cNvSpPr>
            <a:spLocks noGrp="1"/>
          </p:cNvSpPr>
          <p:nvPr>
            <p:ph idx="1"/>
          </p:nvPr>
        </p:nvSpPr>
        <p:spPr/>
        <p:txBody>
          <a:bodyPr/>
          <a:lstStyle/>
          <a:p>
            <a:r>
              <a:rPr lang="zh-CN" altLang="en-US" sz="3000" dirty="0" smtClean="0"/>
              <a:t>两种不同类型的结点</a:t>
            </a:r>
            <a:endParaRPr lang="en-US" sz="3000" dirty="0" smtClean="0"/>
          </a:p>
          <a:p>
            <a:pPr lvl="1"/>
            <a:r>
              <a:rPr lang="en-US" dirty="0" smtClean="0"/>
              <a:t>FFD </a:t>
            </a:r>
            <a:r>
              <a:rPr lang="zh-CN" altLang="en-US" dirty="0" smtClean="0"/>
              <a:t>（</a:t>
            </a:r>
            <a:r>
              <a:rPr lang="en-US" dirty="0" smtClean="0"/>
              <a:t>full-function device</a:t>
            </a:r>
            <a:r>
              <a:rPr lang="zh-CN" altLang="en-US" dirty="0" smtClean="0"/>
              <a:t>）：全功能设备。</a:t>
            </a:r>
            <a:endParaRPr lang="en-US" altLang="zh-CN" dirty="0" smtClean="0"/>
          </a:p>
          <a:p>
            <a:pPr lvl="1"/>
            <a:r>
              <a:rPr lang="en-US" dirty="0" smtClean="0"/>
              <a:t>RFD </a:t>
            </a:r>
            <a:r>
              <a:rPr lang="zh-CN" altLang="en-US" dirty="0" smtClean="0"/>
              <a:t>（</a:t>
            </a:r>
            <a:r>
              <a:rPr lang="en-US" dirty="0" smtClean="0"/>
              <a:t>reduced-function device</a:t>
            </a:r>
            <a:r>
              <a:rPr lang="zh-CN" altLang="en-US" dirty="0" smtClean="0"/>
              <a:t>）：精简功能设备，计算和内存资源比较少，低成本结点。</a:t>
            </a:r>
            <a:endParaRPr lang="en-US" altLang="zh-CN" dirty="0" smtClean="0"/>
          </a:p>
          <a:p>
            <a:r>
              <a:rPr lang="en-US" altLang="en-US" sz="3000" dirty="0" smtClean="0"/>
              <a:t>WPAN</a:t>
            </a:r>
            <a:endParaRPr lang="en-US" altLang="zh-CN" sz="3000" dirty="0" smtClean="0"/>
          </a:p>
          <a:p>
            <a:pPr lvl="1"/>
            <a:r>
              <a:rPr lang="zh-CN" altLang="en-US" dirty="0" smtClean="0"/>
              <a:t>由近距离的同一物理信道上的</a:t>
            </a:r>
            <a:r>
              <a:rPr lang="en-US" dirty="0" smtClean="0"/>
              <a:t>FFD</a:t>
            </a:r>
            <a:r>
              <a:rPr lang="zh-CN" altLang="en-US" dirty="0" smtClean="0"/>
              <a:t>和</a:t>
            </a:r>
            <a:r>
              <a:rPr lang="en-US" dirty="0" smtClean="0"/>
              <a:t>RFD</a:t>
            </a:r>
            <a:r>
              <a:rPr lang="zh-CN" altLang="en-US" dirty="0" smtClean="0"/>
              <a:t>构成</a:t>
            </a:r>
            <a:endParaRPr lang="en-US" altLang="zh-CN" dirty="0" smtClean="0"/>
          </a:p>
          <a:p>
            <a:pPr lvl="1"/>
            <a:r>
              <a:rPr lang="zh-CN" altLang="en-US" dirty="0" smtClean="0"/>
              <a:t>至少有一个</a:t>
            </a:r>
            <a:r>
              <a:rPr lang="en-US" dirty="0" smtClean="0"/>
              <a:t>FFD </a:t>
            </a:r>
            <a:r>
              <a:rPr lang="zh-CN" altLang="en-US" dirty="0" smtClean="0"/>
              <a:t>结点承担协调器角色。</a:t>
            </a:r>
            <a:endParaRPr lang="en-US" altLang="zh-CN" dirty="0" smtClean="0"/>
          </a:p>
          <a:p>
            <a:r>
              <a:rPr lang="zh-CN" altLang="en-US" sz="3000" b="1" dirty="0" smtClean="0"/>
              <a:t>协调器</a:t>
            </a:r>
            <a:r>
              <a:rPr lang="zh-CN" altLang="en-US" sz="3000" dirty="0" smtClean="0"/>
              <a:t>（</a:t>
            </a:r>
            <a:r>
              <a:rPr lang="en-US" altLang="en-US" sz="3000" dirty="0" smtClean="0"/>
              <a:t>coordinator</a:t>
            </a:r>
            <a:r>
              <a:rPr lang="zh-CN" altLang="en-US" sz="3000" dirty="0" smtClean="0"/>
              <a:t>）</a:t>
            </a:r>
            <a:r>
              <a:rPr lang="zh-CN" altLang="en-US" dirty="0" smtClean="0"/>
              <a:t>：</a:t>
            </a:r>
            <a:r>
              <a:rPr lang="en-US" sz="2700" dirty="0" smtClean="0"/>
              <a:t>WPAN</a:t>
            </a:r>
            <a:r>
              <a:rPr lang="zh-CN" altLang="en-US" sz="2700" dirty="0" smtClean="0"/>
              <a:t>中主控设备，负责</a:t>
            </a:r>
            <a:r>
              <a:rPr lang="en-US" sz="2700" dirty="0" smtClean="0"/>
              <a:t>PAN</a:t>
            </a:r>
            <a:r>
              <a:rPr lang="zh-CN" altLang="en-US" sz="2700" dirty="0" smtClean="0"/>
              <a:t>成员管理、链路状态信息管理及分组转发。</a:t>
            </a:r>
            <a:endParaRPr lang="zh-CN" altLang="en-US" sz="27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两种类型的</a:t>
            </a:r>
            <a:r>
              <a:rPr lang="en-US" dirty="0" smtClean="0"/>
              <a:t>LR-WPAN</a:t>
            </a:r>
            <a:r>
              <a:rPr lang="zh-CN" altLang="en-US" dirty="0" smtClean="0"/>
              <a:t>拓扑</a:t>
            </a:r>
            <a:endParaRPr lang="zh-CN" altLang="en-US" dirty="0"/>
          </a:p>
        </p:txBody>
      </p:sp>
      <p:sp>
        <p:nvSpPr>
          <p:cNvPr id="5" name="内容占位符 4"/>
          <p:cNvSpPr>
            <a:spLocks noGrp="1"/>
          </p:cNvSpPr>
          <p:nvPr>
            <p:ph idx="1"/>
          </p:nvPr>
        </p:nvSpPr>
        <p:spPr/>
        <p:txBody>
          <a:bodyPr/>
          <a:lstStyle/>
          <a:p>
            <a:pPr>
              <a:spcBef>
                <a:spcPts val="0"/>
              </a:spcBef>
            </a:pPr>
            <a:r>
              <a:rPr lang="en-US" sz="2400" dirty="0" smtClean="0"/>
              <a:t>FFD</a:t>
            </a:r>
            <a:r>
              <a:rPr lang="zh-CN" altLang="en-US" sz="2400" dirty="0" smtClean="0"/>
              <a:t>可与</a:t>
            </a:r>
            <a:r>
              <a:rPr lang="en-US" sz="2400" dirty="0" smtClean="0"/>
              <a:t>FFD</a:t>
            </a:r>
            <a:r>
              <a:rPr lang="zh-CN" altLang="en-US" sz="2400" dirty="0" smtClean="0"/>
              <a:t>或</a:t>
            </a:r>
            <a:r>
              <a:rPr lang="en-US" sz="2400" dirty="0" smtClean="0"/>
              <a:t>RFD</a:t>
            </a:r>
            <a:r>
              <a:rPr lang="zh-CN" altLang="en-US" sz="2400" dirty="0" smtClean="0"/>
              <a:t>结点通信，</a:t>
            </a:r>
            <a:r>
              <a:rPr lang="en-US" sz="2400" dirty="0" smtClean="0"/>
              <a:t>RFD</a:t>
            </a:r>
            <a:r>
              <a:rPr lang="zh-CN" altLang="en-US" sz="2400" dirty="0" smtClean="0"/>
              <a:t>只能跟</a:t>
            </a:r>
            <a:r>
              <a:rPr lang="en-US" sz="2400" dirty="0" smtClean="0"/>
              <a:t>FFD</a:t>
            </a:r>
            <a:r>
              <a:rPr lang="zh-CN" altLang="en-US" sz="2400" dirty="0" smtClean="0"/>
              <a:t>通信。</a:t>
            </a:r>
            <a:endParaRPr lang="en-US" altLang="zh-CN" sz="2400" dirty="0" smtClean="0"/>
          </a:p>
          <a:p>
            <a:pPr>
              <a:spcBef>
                <a:spcPts val="0"/>
              </a:spcBef>
            </a:pPr>
            <a:r>
              <a:rPr lang="zh-CN" altLang="en-US" sz="2400" dirty="0" smtClean="0"/>
              <a:t>拓扑结构反映结点之间的通信关系。</a:t>
            </a:r>
            <a:endParaRPr lang="en-US" altLang="zh-CN" sz="2400" dirty="0" smtClean="0"/>
          </a:p>
          <a:p>
            <a:pPr>
              <a:spcBef>
                <a:spcPts val="0"/>
              </a:spcBef>
            </a:pPr>
            <a:r>
              <a:rPr lang="zh-CN" altLang="en-US" sz="2400" dirty="0" smtClean="0"/>
              <a:t>采用什么样的网络的拓扑结构要根据应用的需要来定。</a:t>
            </a:r>
            <a:endParaRPr lang="en-US" altLang="zh-CN" sz="2400" dirty="0" smtClean="0"/>
          </a:p>
          <a:p>
            <a:pPr>
              <a:spcBef>
                <a:spcPts val="0"/>
              </a:spcBef>
            </a:pPr>
            <a:endParaRPr lang="zh-CN" altLang="en-US" dirty="0"/>
          </a:p>
        </p:txBody>
      </p:sp>
      <p:pic>
        <p:nvPicPr>
          <p:cNvPr id="4" name="图片 3" descr="图4-28 IEEE 902.15.4网络的两种拓扑.bmp"/>
          <p:cNvPicPr>
            <a:picLocks noChangeAspect="1"/>
          </p:cNvPicPr>
          <p:nvPr/>
        </p:nvPicPr>
        <p:blipFill>
          <a:blip r:embed="rId3"/>
          <a:stretch>
            <a:fillRect/>
          </a:stretch>
        </p:blipFill>
        <p:spPr>
          <a:xfrm>
            <a:off x="1000100" y="2786058"/>
            <a:ext cx="6750891" cy="3146046"/>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单集群树网络</a:t>
            </a:r>
            <a:endParaRPr lang="zh-CN" altLang="en-US" dirty="0"/>
          </a:p>
        </p:txBody>
      </p:sp>
      <p:pic>
        <p:nvPicPr>
          <p:cNvPr id="8" name="图片 7" descr="图4-29 IEEE802.15.4 的单集群树网络color.png"/>
          <p:cNvPicPr>
            <a:picLocks noChangeAspect="1"/>
          </p:cNvPicPr>
          <p:nvPr/>
        </p:nvPicPr>
        <p:blipFill>
          <a:blip r:embed="rId2"/>
          <a:stretch>
            <a:fillRect/>
          </a:stretch>
        </p:blipFill>
        <p:spPr>
          <a:xfrm>
            <a:off x="2000232" y="2428868"/>
            <a:ext cx="5025526" cy="2830916"/>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多集群树网络</a:t>
            </a:r>
            <a:endParaRPr lang="zh-CN" altLang="en-US" dirty="0"/>
          </a:p>
        </p:txBody>
      </p:sp>
      <p:sp>
        <p:nvSpPr>
          <p:cNvPr id="3" name="内容占位符 2"/>
          <p:cNvSpPr>
            <a:spLocks noGrp="1"/>
          </p:cNvSpPr>
          <p:nvPr>
            <p:ph idx="1"/>
          </p:nvPr>
        </p:nvSpPr>
        <p:spPr/>
        <p:txBody>
          <a:bodyPr/>
          <a:lstStyle/>
          <a:p>
            <a:r>
              <a:rPr lang="zh-CN" altLang="en-US" dirty="0" smtClean="0"/>
              <a:t>多个相邻的集群可以构成更大的网络。</a:t>
            </a:r>
            <a:endParaRPr lang="en-US" altLang="zh-CN" dirty="0" smtClean="0"/>
          </a:p>
          <a:p>
            <a:r>
              <a:rPr lang="zh-CN" altLang="en-US" dirty="0" smtClean="0"/>
              <a:t>第一个集群的</a:t>
            </a:r>
            <a:r>
              <a:rPr lang="en-US" dirty="0" smtClean="0"/>
              <a:t>PAN</a:t>
            </a:r>
            <a:r>
              <a:rPr lang="zh-CN" altLang="en-US" dirty="0" smtClean="0"/>
              <a:t>协调器可以指定一个设备作为相邻的新集群的头。</a:t>
            </a:r>
            <a:endParaRPr lang="en-US" altLang="zh-CN" dirty="0" smtClean="0"/>
          </a:p>
          <a:p>
            <a:r>
              <a:rPr lang="zh-CN" altLang="en-US" dirty="0" smtClean="0"/>
              <a:t>集群之间也可以使网状连接。</a:t>
            </a:r>
            <a:endParaRPr lang="en-US" altLang="zh-CN" dirty="0" smtClean="0"/>
          </a:p>
          <a:p>
            <a:r>
              <a:rPr lang="zh-CN" altLang="en-US" dirty="0" smtClean="0"/>
              <a:t>优点：扩大网络覆盖范围，缺点：带来额外网络延时。</a:t>
            </a:r>
            <a:endParaRPr lang="en-US" altLang="zh-CN" dirty="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descr="图4-30 IEEE802.15.4 的多集群网络color.png"/>
          <p:cNvPicPr>
            <a:picLocks noChangeAspect="1"/>
          </p:cNvPicPr>
          <p:nvPr/>
        </p:nvPicPr>
        <p:blipFill>
          <a:blip r:embed="rId2"/>
          <a:stretch>
            <a:fillRect/>
          </a:stretch>
        </p:blipFill>
        <p:spPr>
          <a:xfrm>
            <a:off x="428596" y="1857364"/>
            <a:ext cx="8215370" cy="3948472"/>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ZigBee</a:t>
            </a:r>
            <a:endParaRPr lang="zh-CN" altLang="en-US" b="1" dirty="0"/>
          </a:p>
        </p:txBody>
      </p:sp>
      <p:sp>
        <p:nvSpPr>
          <p:cNvPr id="3" name="内容占位符 2"/>
          <p:cNvSpPr>
            <a:spLocks noGrp="1"/>
          </p:cNvSpPr>
          <p:nvPr>
            <p:ph idx="1"/>
          </p:nvPr>
        </p:nvSpPr>
        <p:spPr/>
        <p:txBody>
          <a:bodyPr/>
          <a:lstStyle/>
          <a:p>
            <a:r>
              <a:rPr lang="en-US" dirty="0" err="1" smtClean="0"/>
              <a:t>ZigBee</a:t>
            </a:r>
            <a:r>
              <a:rPr lang="zh-CN" altLang="en-US" dirty="0" smtClean="0"/>
              <a:t>是建立在</a:t>
            </a:r>
            <a:r>
              <a:rPr lang="en-US" dirty="0" smtClean="0"/>
              <a:t>IEEE 802.15.4</a:t>
            </a:r>
            <a:r>
              <a:rPr lang="zh-CN" altLang="en-US" dirty="0" smtClean="0"/>
              <a:t>定义的物理层和</a:t>
            </a:r>
            <a:r>
              <a:rPr lang="en-US" dirty="0" smtClean="0"/>
              <a:t>MAC</a:t>
            </a:r>
            <a:r>
              <a:rPr lang="zh-CN" altLang="en-US" dirty="0" smtClean="0"/>
              <a:t>层上的近距离无线网络技术。</a:t>
            </a:r>
            <a:endParaRPr lang="en-US" altLang="zh-CN" dirty="0" smtClean="0"/>
          </a:p>
          <a:p>
            <a:r>
              <a:rPr lang="en-US" dirty="0" err="1" smtClean="0"/>
              <a:t>ZigBee</a:t>
            </a:r>
            <a:r>
              <a:rPr lang="zh-CN" altLang="en-US" dirty="0" smtClean="0"/>
              <a:t>联盟主要定义从网络层到应用层的高层协议。</a:t>
            </a:r>
            <a:endParaRPr lang="en-US" altLang="zh-CN" dirty="0" smtClean="0"/>
          </a:p>
          <a:p>
            <a:r>
              <a:rPr lang="en-US" dirty="0" err="1" smtClean="0"/>
              <a:t>ZigBee</a:t>
            </a:r>
            <a:r>
              <a:rPr lang="zh-CN" altLang="en-US" dirty="0" smtClean="0"/>
              <a:t>协议栈对网络层的拓扑结构管理、寻址、路由、安全等都有详尽的定义。</a:t>
            </a:r>
            <a:endParaRPr lang="en-US" altLang="zh-CN" dirty="0" smtClean="0"/>
          </a:p>
          <a:p>
            <a:r>
              <a:rPr lang="zh-CN" altLang="en-US" dirty="0" smtClean="0"/>
              <a:t>以相邻结点多跳传输方式扩展通信距离，构成多达上万个无线结点的</a:t>
            </a:r>
            <a:r>
              <a:rPr lang="en-US" altLang="zh-CN" dirty="0" smtClean="0"/>
              <a:t>WSN</a:t>
            </a:r>
            <a:r>
              <a:rPr lang="zh-CN" altLang="en-US" dirty="0" smtClean="0"/>
              <a:t>。</a:t>
            </a:r>
            <a:endParaRPr lang="en-US" altLang="zh-CN" dirty="0" smtClean="0"/>
          </a:p>
          <a:p>
            <a:endParaRPr lang="zh-CN" altLang="en-US"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idx="4294967295"/>
          </p:nvPr>
        </p:nvSpPr>
        <p:spPr/>
        <p:txBody>
          <a:bodyPr/>
          <a:lstStyle/>
          <a:p>
            <a:pPr eaLnBrk="1" hangingPunct="1"/>
            <a:r>
              <a:rPr lang="zh-CN" altLang="en-US" sz="4000" dirty="0" smtClean="0"/>
              <a:t>透明传输</a:t>
            </a:r>
            <a:br>
              <a:rPr lang="zh-CN" altLang="en-US" sz="4000" dirty="0" smtClean="0"/>
            </a:br>
            <a:r>
              <a:rPr lang="en-US" altLang="zh-CN" sz="4000" dirty="0" smtClean="0"/>
              <a:t>——</a:t>
            </a:r>
            <a:r>
              <a:rPr lang="zh-CN" altLang="en-US" sz="4000" dirty="0" smtClean="0"/>
              <a:t>字符填充法</a:t>
            </a:r>
          </a:p>
        </p:txBody>
      </p:sp>
      <p:sp>
        <p:nvSpPr>
          <p:cNvPr id="20483" name="内容占位符 1"/>
          <p:cNvSpPr>
            <a:spLocks noGrp="1"/>
          </p:cNvSpPr>
          <p:nvPr>
            <p:ph idx="4294967295"/>
          </p:nvPr>
        </p:nvSpPr>
        <p:spPr/>
        <p:txBody>
          <a:bodyPr/>
          <a:lstStyle/>
          <a:p>
            <a:pPr eaLnBrk="1" hangingPunct="1">
              <a:lnSpc>
                <a:spcPct val="90000"/>
              </a:lnSpc>
            </a:pPr>
            <a:r>
              <a:rPr lang="zh-CN" altLang="en-US" b="1" dirty="0" smtClean="0"/>
              <a:t>适用于面向字符的数据链路层协议</a:t>
            </a:r>
          </a:p>
          <a:p>
            <a:pPr eaLnBrk="1" hangingPunct="1">
              <a:lnSpc>
                <a:spcPct val="90000"/>
              </a:lnSpc>
            </a:pPr>
            <a:r>
              <a:rPr lang="en-US" altLang="zh-CN" dirty="0" smtClean="0"/>
              <a:t>BSC</a:t>
            </a:r>
            <a:r>
              <a:rPr lang="zh-CN" altLang="en-US" dirty="0" smtClean="0"/>
              <a:t>协议采用</a:t>
            </a:r>
            <a:r>
              <a:rPr lang="en-US" altLang="zh-CN" dirty="0" smtClean="0"/>
              <a:t>DLE</a:t>
            </a:r>
            <a:r>
              <a:rPr lang="zh-CN" altLang="en-US" dirty="0" smtClean="0"/>
              <a:t>作为转义字符：控制字符都必须在前面加上</a:t>
            </a:r>
            <a:r>
              <a:rPr lang="en-US" altLang="zh-CN" dirty="0" smtClean="0"/>
              <a:t>DLE</a:t>
            </a:r>
            <a:r>
              <a:rPr lang="zh-CN" altLang="en-US" dirty="0" smtClean="0"/>
              <a:t>，而数据部分出现的和控制字符相同的比特组合由于没有前导的</a:t>
            </a:r>
            <a:r>
              <a:rPr lang="en-US" altLang="zh-CN" dirty="0" smtClean="0"/>
              <a:t>DLE</a:t>
            </a:r>
            <a:r>
              <a:rPr lang="zh-CN" altLang="en-US" dirty="0" smtClean="0"/>
              <a:t>，则认为是一般数据。</a:t>
            </a:r>
          </a:p>
          <a:p>
            <a:pPr eaLnBrk="1" hangingPunct="1">
              <a:lnSpc>
                <a:spcPct val="90000"/>
              </a:lnSpc>
            </a:pPr>
            <a:r>
              <a:rPr lang="zh-CN" altLang="en-US" dirty="0" smtClean="0"/>
              <a:t>若数据部分出现</a:t>
            </a:r>
            <a:r>
              <a:rPr lang="en-US" altLang="zh-CN" dirty="0" smtClean="0"/>
              <a:t>DLE</a:t>
            </a:r>
            <a:r>
              <a:rPr lang="zh-CN" altLang="en-US" dirty="0" smtClean="0"/>
              <a:t>时，则在其前面再插入一个</a:t>
            </a:r>
            <a:r>
              <a:rPr lang="en-US" altLang="zh-CN" dirty="0" smtClean="0"/>
              <a:t>DLE</a:t>
            </a:r>
            <a:r>
              <a:rPr lang="zh-CN" altLang="en-US" dirty="0" smtClean="0"/>
              <a:t>字符。接收时，收到连续出现的</a:t>
            </a:r>
            <a:r>
              <a:rPr lang="en-US" altLang="zh-CN" dirty="0" smtClean="0"/>
              <a:t>DLE</a:t>
            </a:r>
            <a:r>
              <a:rPr lang="zh-CN" altLang="en-US" dirty="0" smtClean="0"/>
              <a:t>则删除插入的</a:t>
            </a:r>
            <a:r>
              <a:rPr lang="en-US" altLang="zh-CN" dirty="0" smtClean="0"/>
              <a:t>DLE</a:t>
            </a:r>
            <a:r>
              <a:rPr lang="zh-CN" altLang="en-US" dirty="0" smtClean="0"/>
              <a:t>字符，恢复原来的数据字段。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课后思考题</a:t>
            </a:r>
            <a:endParaRPr lang="zh-CN" altLang="en-US" dirty="0"/>
          </a:p>
        </p:txBody>
      </p:sp>
      <p:sp>
        <p:nvSpPr>
          <p:cNvPr id="3" name="内容占位符 2"/>
          <p:cNvSpPr>
            <a:spLocks noGrp="1"/>
          </p:cNvSpPr>
          <p:nvPr>
            <p:ph idx="1"/>
          </p:nvPr>
        </p:nvSpPr>
        <p:spPr/>
        <p:txBody>
          <a:bodyPr/>
          <a:lstStyle/>
          <a:p>
            <a:pPr marL="514350" indent="-514350">
              <a:buClrTx/>
              <a:buSzPct val="100000"/>
              <a:buFont typeface="+mj-lt"/>
              <a:buAutoNum type="arabicPeriod"/>
            </a:pPr>
            <a:r>
              <a:rPr lang="zh-CN" altLang="en-US" dirty="0" smtClean="0"/>
              <a:t>若你的</a:t>
            </a:r>
            <a:r>
              <a:rPr lang="en-US" dirty="0" smtClean="0"/>
              <a:t>PC</a:t>
            </a:r>
            <a:r>
              <a:rPr lang="zh-CN" altLang="en-US" dirty="0" smtClean="0"/>
              <a:t>通过用户电话线上网连接到</a:t>
            </a:r>
            <a:r>
              <a:rPr lang="en-US" dirty="0" smtClean="0"/>
              <a:t>ISP</a:t>
            </a:r>
            <a:r>
              <a:rPr lang="zh-CN" altLang="en-US" dirty="0" smtClean="0"/>
              <a:t>的网络，再通过</a:t>
            </a:r>
            <a:r>
              <a:rPr lang="en-US" dirty="0" smtClean="0"/>
              <a:t>ISP</a:t>
            </a:r>
            <a:r>
              <a:rPr lang="zh-CN" altLang="en-US" dirty="0" smtClean="0"/>
              <a:t>的网络访问远程因特网的一台服务器，从源主机（</a:t>
            </a:r>
            <a:r>
              <a:rPr lang="en-US" dirty="0" smtClean="0"/>
              <a:t>PC</a:t>
            </a:r>
            <a:r>
              <a:rPr lang="zh-CN" altLang="en-US" dirty="0" smtClean="0"/>
              <a:t>）到目的主机（服务器），能依靠单一的数据链路层协议吗？可能涉及哪些数据链路层协议？</a:t>
            </a:r>
            <a:endParaRPr lang="en-US" altLang="zh-CN" dirty="0" smtClean="0"/>
          </a:p>
          <a:p>
            <a:pPr marL="514350" indent="-514350">
              <a:buClrTx/>
              <a:buSzPct val="100000"/>
              <a:buFont typeface="+mj-lt"/>
              <a:buAutoNum type="arabicPeriod"/>
            </a:pPr>
            <a:r>
              <a:rPr lang="zh-CN" altLang="en-US" dirty="0" smtClean="0"/>
              <a:t>本章学过的数据链路层协议中，哪些协议提供了确认重传机制？ </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4-1 透明传输v3.png"/>
          <p:cNvPicPr>
            <a:picLocks noChangeAspect="1"/>
          </p:cNvPicPr>
          <p:nvPr/>
        </p:nvPicPr>
        <p:blipFill>
          <a:blip r:embed="rId2"/>
          <a:stretch>
            <a:fillRect/>
          </a:stretch>
        </p:blipFill>
        <p:spPr>
          <a:xfrm>
            <a:off x="1402676" y="2708847"/>
            <a:ext cx="6952138" cy="2363227"/>
          </a:xfrm>
          <a:prstGeom prst="rect">
            <a:avLst/>
          </a:prstGeom>
        </p:spPr>
      </p:pic>
      <p:sp>
        <p:nvSpPr>
          <p:cNvPr id="5" name="标题 4"/>
          <p:cNvSpPr>
            <a:spLocks noGrp="1"/>
          </p:cNvSpPr>
          <p:nvPr>
            <p:ph type="title"/>
          </p:nvPr>
        </p:nvSpPr>
        <p:spPr/>
        <p:txBody>
          <a:bodyPr/>
          <a:lstStyle/>
          <a:p>
            <a:r>
              <a:rPr lang="en-US" altLang="zh-CN" dirty="0" smtClean="0"/>
              <a:t> BSC</a:t>
            </a:r>
            <a:r>
              <a:rPr lang="zh-CN" altLang="en-US" dirty="0" smtClean="0"/>
              <a:t>协议的字符填充法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fontScale="90000"/>
          </a:bodyPr>
          <a:lstStyle/>
          <a:p>
            <a:pPr eaLnBrk="1" hangingPunct="1">
              <a:defRPr/>
            </a:pPr>
            <a:r>
              <a:rPr lang="zh-CN" altLang="en-US" sz="4000" dirty="0" smtClean="0"/>
              <a:t>透明传输</a:t>
            </a:r>
            <a:br>
              <a:rPr lang="zh-CN" altLang="en-US" sz="4000" dirty="0" smtClean="0"/>
            </a:br>
            <a:r>
              <a:rPr lang="en-US" altLang="zh-CN" sz="4000" dirty="0" smtClean="0"/>
              <a:t>——</a:t>
            </a:r>
            <a:r>
              <a:rPr lang="zh-CN" altLang="en-US" sz="4000" dirty="0" smtClean="0"/>
              <a:t>比特填充法</a:t>
            </a:r>
          </a:p>
        </p:txBody>
      </p:sp>
      <p:sp>
        <p:nvSpPr>
          <p:cNvPr id="21507" name="内容占位符 1"/>
          <p:cNvSpPr>
            <a:spLocks noGrp="1"/>
          </p:cNvSpPr>
          <p:nvPr>
            <p:ph idx="4294967295"/>
          </p:nvPr>
        </p:nvSpPr>
        <p:spPr/>
        <p:txBody>
          <a:bodyPr/>
          <a:lstStyle/>
          <a:p>
            <a:pPr eaLnBrk="1" hangingPunct="1"/>
            <a:r>
              <a:rPr lang="zh-CN" altLang="en-US" b="1" dirty="0" smtClean="0"/>
              <a:t>适用于面向比特的数据链路层协议。</a:t>
            </a:r>
          </a:p>
          <a:p>
            <a:pPr eaLnBrk="1" hangingPunct="1"/>
            <a:r>
              <a:rPr lang="zh-CN" altLang="en-US" dirty="0" smtClean="0"/>
              <a:t>采用特定的比特组合作为帧的起始和结束标志。</a:t>
            </a:r>
          </a:p>
          <a:p>
            <a:pPr eaLnBrk="1" hangingPunct="1"/>
            <a:r>
              <a:rPr lang="zh-CN" altLang="en-US" dirty="0" smtClean="0"/>
              <a:t>发送帧时，当数据部分出现与帧定界符相同的码序列时，按约定插入若干</a:t>
            </a:r>
            <a:r>
              <a:rPr lang="en-US" altLang="zh-CN" dirty="0" smtClean="0"/>
              <a:t>1</a:t>
            </a:r>
            <a:r>
              <a:rPr lang="zh-CN" altLang="en-US" dirty="0" smtClean="0"/>
              <a:t>或</a:t>
            </a:r>
            <a:r>
              <a:rPr lang="en-US" altLang="zh-CN" dirty="0" smtClean="0"/>
              <a:t>0</a:t>
            </a:r>
            <a:r>
              <a:rPr lang="zh-CN" altLang="en-US" dirty="0" smtClean="0"/>
              <a:t>比特。</a:t>
            </a:r>
          </a:p>
          <a:p>
            <a:pPr eaLnBrk="1" hangingPunct="1"/>
            <a:r>
              <a:rPr lang="zh-CN" altLang="en-US" dirty="0" smtClean="0"/>
              <a:t>接收后，当数据链路层向上层递交数据时，删除插入的比特，恢复原来的数据字段。</a:t>
            </a:r>
            <a:endParaRPr lang="en-US" altLang="zh-CN" dirty="0" smtClean="0"/>
          </a:p>
          <a:p>
            <a:pPr eaLnBrk="1" hangingPunct="1"/>
            <a:r>
              <a:rPr lang="zh-CN" altLang="en-US" dirty="0" smtClean="0"/>
              <a:t>例如： </a:t>
            </a:r>
            <a:r>
              <a:rPr lang="en-US" altLang="zh-CN" dirty="0" smtClean="0"/>
              <a:t>HDLC </a:t>
            </a:r>
            <a:r>
              <a:rPr lang="zh-CN" altLang="en-US" dirty="0" smtClean="0"/>
              <a:t>的透明传输用“</a:t>
            </a:r>
            <a:r>
              <a:rPr lang="en-US" dirty="0" smtClean="0"/>
              <a:t>0</a:t>
            </a:r>
            <a:r>
              <a:rPr lang="zh-CN" altLang="en-US" dirty="0" smtClean="0"/>
              <a:t>”比特插入法。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altLang="zh-CN" dirty="0" smtClean="0"/>
              <a:t> HDLC </a:t>
            </a:r>
            <a:r>
              <a:rPr lang="zh-CN" altLang="en-US" dirty="0" smtClean="0"/>
              <a:t>的 “</a:t>
            </a:r>
            <a:r>
              <a:rPr lang="en-US" dirty="0" smtClean="0"/>
              <a:t>0</a:t>
            </a:r>
            <a:r>
              <a:rPr lang="zh-CN" altLang="en-US" dirty="0" smtClean="0"/>
              <a:t>”比特插入法</a:t>
            </a:r>
            <a:endParaRPr lang="zh-CN" altLang="en-US" dirty="0"/>
          </a:p>
        </p:txBody>
      </p:sp>
      <p:pic>
        <p:nvPicPr>
          <p:cNvPr id="5" name="图片 4" descr="图4-05 HDLC的透明传输.png"/>
          <p:cNvPicPr>
            <a:picLocks noChangeAspect="1"/>
          </p:cNvPicPr>
          <p:nvPr/>
        </p:nvPicPr>
        <p:blipFill>
          <a:blip r:embed="rId2"/>
          <a:stretch>
            <a:fillRect/>
          </a:stretch>
        </p:blipFill>
        <p:spPr>
          <a:xfrm>
            <a:off x="340150" y="1928802"/>
            <a:ext cx="8232380" cy="31432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4294967295"/>
          </p:nvPr>
        </p:nvSpPr>
        <p:spPr/>
        <p:txBody>
          <a:bodyPr/>
          <a:lstStyle/>
          <a:p>
            <a:pPr marL="742950" indent="-742950" eaLnBrk="1" hangingPunct="1">
              <a:buFont typeface="Calibri" pitchFamily="34" charset="0"/>
              <a:buAutoNum type="arabicPeriod" startAt="3"/>
            </a:pPr>
            <a:r>
              <a:rPr lang="zh-CN" altLang="en-US" dirty="0" smtClean="0"/>
              <a:t>差错检测</a:t>
            </a:r>
          </a:p>
        </p:txBody>
      </p:sp>
      <p:sp>
        <p:nvSpPr>
          <p:cNvPr id="22531" name="内容占位符 1"/>
          <p:cNvSpPr>
            <a:spLocks noGrp="1"/>
          </p:cNvSpPr>
          <p:nvPr>
            <p:ph idx="4294967295"/>
          </p:nvPr>
        </p:nvSpPr>
        <p:spPr/>
        <p:txBody>
          <a:bodyPr/>
          <a:lstStyle/>
          <a:p>
            <a:pPr eaLnBrk="1" hangingPunct="1"/>
            <a:r>
              <a:rPr lang="zh-CN" altLang="en-US" smtClean="0"/>
              <a:t>物理层提供比特流传输服务，但并不提供比特差错校验的服务。</a:t>
            </a:r>
          </a:p>
          <a:p>
            <a:pPr eaLnBrk="1" hangingPunct="1"/>
            <a:r>
              <a:rPr lang="zh-CN" altLang="en-US" smtClean="0"/>
              <a:t>在比特数据传输过程中因为传输信道的原因可能会出现比特传输错误。</a:t>
            </a:r>
          </a:p>
          <a:p>
            <a:pPr eaLnBrk="1" hangingPunct="1"/>
            <a:r>
              <a:rPr lang="zh-CN" altLang="en-US" smtClean="0"/>
              <a:t>为了对传输过程中出现的差错进行控制，数据链路层一定要提供差错控制功能。</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p:cNvSpPr>
            <a:spLocks noGrp="1"/>
          </p:cNvSpPr>
          <p:nvPr>
            <p:ph type="title" idx="4294967295"/>
          </p:nvPr>
        </p:nvSpPr>
        <p:spPr/>
        <p:txBody>
          <a:bodyPr/>
          <a:lstStyle/>
          <a:p>
            <a:pPr marL="742950" indent="-742950" eaLnBrk="1" hangingPunct="1">
              <a:buFont typeface="Calibri" pitchFamily="34" charset="0"/>
              <a:buAutoNum type="arabicPeriod" startAt="4"/>
            </a:pPr>
            <a:r>
              <a:rPr lang="zh-CN" altLang="en-US" dirty="0" smtClean="0"/>
              <a:t>寻址</a:t>
            </a:r>
          </a:p>
        </p:txBody>
      </p:sp>
      <p:sp>
        <p:nvSpPr>
          <p:cNvPr id="23555" name="内容占位符 1"/>
          <p:cNvSpPr>
            <a:spLocks noGrp="1"/>
          </p:cNvSpPr>
          <p:nvPr>
            <p:ph idx="4294967295"/>
          </p:nvPr>
        </p:nvSpPr>
        <p:spPr/>
        <p:txBody>
          <a:bodyPr/>
          <a:lstStyle/>
          <a:p>
            <a:pPr eaLnBrk="1" hangingPunct="1"/>
            <a:r>
              <a:rPr lang="zh-CN" altLang="en-US" smtClean="0"/>
              <a:t>帧携带目的地址以标识帧的接收结点，用于数据链路层对站点进行寻址。</a:t>
            </a:r>
          </a:p>
          <a:p>
            <a:pPr eaLnBrk="1" hangingPunct="1"/>
            <a:r>
              <a:rPr lang="zh-CN" altLang="en-US" smtClean="0"/>
              <a:t>数据链路层地址通常又被称为物理地址或硬件地址。 </a:t>
            </a:r>
          </a:p>
          <a:p>
            <a:pPr eaLnBrk="1" hangingPunct="1"/>
            <a:r>
              <a:rPr lang="zh-CN" altLang="en-US" smtClean="0"/>
              <a:t>有时还要携带源地址，标识发送结点。</a:t>
            </a:r>
          </a:p>
          <a:p>
            <a:pPr eaLnBrk="1" hangingPunct="1"/>
            <a:r>
              <a:rPr lang="zh-CN" altLang="en-US" smtClean="0"/>
              <a:t>若接收结点固定则不需要进行寻址。</a:t>
            </a:r>
          </a:p>
          <a:p>
            <a:pPr eaLnBrk="1" hangingPunct="1"/>
            <a:endParaRPr lang="en-US" altLang="zh-C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idx="4294967295"/>
          </p:nvPr>
        </p:nvSpPr>
        <p:spPr/>
        <p:txBody>
          <a:bodyPr/>
          <a:lstStyle/>
          <a:p>
            <a:pPr marL="742950" indent="-742950" eaLnBrk="1" hangingPunct="1">
              <a:buFont typeface="Calibri" pitchFamily="34" charset="0"/>
              <a:buAutoNum type="arabicPeriod" startAt="5"/>
            </a:pPr>
            <a:r>
              <a:rPr lang="zh-CN" altLang="en-US" dirty="0" smtClean="0"/>
              <a:t>可靠交付</a:t>
            </a:r>
          </a:p>
        </p:txBody>
      </p:sp>
      <p:sp>
        <p:nvSpPr>
          <p:cNvPr id="24579" name="内容占位符 1"/>
          <p:cNvSpPr>
            <a:spLocks noGrp="1"/>
          </p:cNvSpPr>
          <p:nvPr>
            <p:ph idx="4294967295"/>
          </p:nvPr>
        </p:nvSpPr>
        <p:spPr/>
        <p:txBody>
          <a:bodyPr/>
          <a:lstStyle/>
          <a:p>
            <a:pPr eaLnBrk="1" hangingPunct="1"/>
            <a:r>
              <a:rPr lang="zh-CN" altLang="en-US" dirty="0" smtClean="0"/>
              <a:t>含义：接收结点的数据链路层向上层交付无差错的分组。</a:t>
            </a:r>
            <a:endParaRPr lang="zh-CN" altLang="en-US" b="1" dirty="0" smtClean="0"/>
          </a:p>
          <a:p>
            <a:pPr eaLnBrk="1" hangingPunct="1"/>
            <a:r>
              <a:rPr lang="zh-CN" altLang="en-US" dirty="0" smtClean="0"/>
              <a:t>可靠交付通常使用</a:t>
            </a:r>
            <a:r>
              <a:rPr lang="zh-CN" altLang="en-US" b="1" dirty="0" smtClean="0"/>
              <a:t>确认和重传机制</a:t>
            </a:r>
          </a:p>
          <a:p>
            <a:pPr lvl="1" eaLnBrk="1" hangingPunct="1"/>
            <a:r>
              <a:rPr lang="zh-CN" altLang="en-US" dirty="0" smtClean="0"/>
              <a:t>若接收无误，向发送端发送确认信息（</a:t>
            </a:r>
            <a:r>
              <a:rPr lang="en-US" altLang="zh-CN" dirty="0" smtClean="0"/>
              <a:t>ACK</a:t>
            </a:r>
            <a:r>
              <a:rPr lang="zh-CN" altLang="en-US" dirty="0" smtClean="0"/>
              <a:t>）；</a:t>
            </a:r>
          </a:p>
          <a:p>
            <a:pPr lvl="1" eaLnBrk="1" hangingPunct="1"/>
            <a:r>
              <a:rPr lang="zh-CN" altLang="en-US" dirty="0" smtClean="0"/>
              <a:t>若发现差错，则反馈回</a:t>
            </a:r>
            <a:r>
              <a:rPr lang="en-US" altLang="zh-CN" dirty="0" smtClean="0"/>
              <a:t>NACK</a:t>
            </a:r>
            <a:r>
              <a:rPr lang="zh-CN" altLang="en-US" dirty="0" smtClean="0"/>
              <a:t>信息，请求发送结点重发该帧。或者采用超时重传机制。</a:t>
            </a:r>
          </a:p>
          <a:p>
            <a:pPr eaLnBrk="1" hangingPunct="1"/>
            <a:r>
              <a:rPr lang="zh-CN" altLang="en-US" dirty="0" smtClean="0"/>
              <a:t>不是所有的数据链路层协议都提供确认机制。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4294967295"/>
          </p:nvPr>
        </p:nvSpPr>
        <p:spPr/>
        <p:txBody>
          <a:bodyPr/>
          <a:lstStyle/>
          <a:p>
            <a:pPr marL="0" indent="0" eaLnBrk="1" hangingPunct="1"/>
            <a:r>
              <a:rPr lang="zh-CN" altLang="en-US" dirty="0" smtClean="0">
                <a:latin typeface="黑体" pitchFamily="49" charset="-122"/>
                <a:ea typeface="黑体" pitchFamily="49" charset="-122"/>
              </a:rPr>
              <a:t>第</a:t>
            </a: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章</a:t>
            </a:r>
            <a:r>
              <a:rPr lang="en-US" dirty="0" smtClean="0">
                <a:latin typeface="黑体" pitchFamily="49" charset="-122"/>
                <a:ea typeface="黑体" pitchFamily="49" charset="-122"/>
              </a:rPr>
              <a:t> </a:t>
            </a:r>
            <a:r>
              <a:rPr lang="zh-CN" altLang="en-US" dirty="0" smtClean="0">
                <a:latin typeface="黑体" pitchFamily="49" charset="-122"/>
                <a:ea typeface="黑体" pitchFamily="49" charset="-122"/>
              </a:rPr>
              <a:t>数据链路层</a:t>
            </a:r>
            <a:endParaRPr lang="en-US" altLang="zh-CN" dirty="0" smtClean="0">
              <a:latin typeface="黑体" pitchFamily="49" charset="-122"/>
              <a:ea typeface="黑体" pitchFamily="49" charset="-122"/>
            </a:endParaRPr>
          </a:p>
        </p:txBody>
      </p:sp>
      <p:sp>
        <p:nvSpPr>
          <p:cNvPr id="9219" name="内容占位符 1"/>
          <p:cNvSpPr>
            <a:spLocks noGrp="1"/>
          </p:cNvSpPr>
          <p:nvPr>
            <p:ph idx="4294967295"/>
          </p:nvPr>
        </p:nvSpPr>
        <p:spPr/>
        <p:txBody>
          <a:bodyPr/>
          <a:lstStyle/>
          <a:p>
            <a:pPr marL="365125" indent="-255588" eaLnBrk="1" hangingPunct="1">
              <a:lnSpc>
                <a:spcPct val="80000"/>
              </a:lnSpc>
              <a:buFont typeface="Wingdings" pitchFamily="2" charset="2"/>
              <a:buNone/>
            </a:pPr>
            <a:r>
              <a:rPr lang="en-US" altLang="zh-CN" sz="3000" dirty="0" smtClean="0"/>
              <a:t>4.1 </a:t>
            </a:r>
            <a:r>
              <a:rPr lang="zh-CN" altLang="en-US" sz="3000" dirty="0" smtClean="0"/>
              <a:t>数据链路层概述</a:t>
            </a:r>
          </a:p>
          <a:p>
            <a:pPr marL="365125" indent="-255588" eaLnBrk="1" hangingPunct="1">
              <a:lnSpc>
                <a:spcPct val="80000"/>
              </a:lnSpc>
              <a:buFont typeface="Wingdings" pitchFamily="2" charset="2"/>
              <a:buNone/>
            </a:pPr>
            <a:r>
              <a:rPr lang="en-US" altLang="zh-CN" sz="3000" dirty="0" smtClean="0"/>
              <a:t>4.2 </a:t>
            </a:r>
            <a:r>
              <a:rPr lang="zh-CN" altLang="en-US" sz="3000" dirty="0" smtClean="0"/>
              <a:t>一个经典的数据链路层协议</a:t>
            </a:r>
            <a:r>
              <a:rPr lang="en-US" altLang="zh-CN" sz="3000" dirty="0" smtClean="0"/>
              <a:t>HDLC</a:t>
            </a:r>
          </a:p>
          <a:p>
            <a:pPr marL="365125" indent="-255588" eaLnBrk="1" hangingPunct="1">
              <a:lnSpc>
                <a:spcPct val="80000"/>
              </a:lnSpc>
              <a:buFont typeface="Wingdings" pitchFamily="2" charset="2"/>
              <a:buNone/>
            </a:pPr>
            <a:r>
              <a:rPr lang="en-US" altLang="zh-CN" sz="3000" dirty="0" smtClean="0"/>
              <a:t>4.3 </a:t>
            </a:r>
            <a:r>
              <a:rPr lang="zh-CN" altLang="en-US" sz="3000" dirty="0" smtClean="0"/>
              <a:t>因特网中的点到点协议</a:t>
            </a:r>
            <a:r>
              <a:rPr lang="en-US" altLang="zh-CN" sz="3000" dirty="0" smtClean="0"/>
              <a:t>PPP</a:t>
            </a:r>
          </a:p>
          <a:p>
            <a:pPr marL="365125" indent="-255588" eaLnBrk="1" hangingPunct="1">
              <a:lnSpc>
                <a:spcPct val="80000"/>
              </a:lnSpc>
              <a:buFont typeface="Wingdings" pitchFamily="2" charset="2"/>
              <a:buNone/>
            </a:pPr>
            <a:r>
              <a:rPr lang="en-US" altLang="zh-CN" sz="3000" dirty="0" smtClean="0"/>
              <a:t>4.4 </a:t>
            </a:r>
            <a:r>
              <a:rPr lang="zh-CN" altLang="en-US" sz="3000" dirty="0" smtClean="0"/>
              <a:t>局域网中的数据链路层协议（以太网为主）</a:t>
            </a:r>
          </a:p>
          <a:p>
            <a:pPr marL="365125" indent="-255588" eaLnBrk="1" hangingPunct="1">
              <a:lnSpc>
                <a:spcPct val="80000"/>
              </a:lnSpc>
              <a:buFont typeface="Wingdings" pitchFamily="2" charset="2"/>
              <a:buNone/>
            </a:pPr>
            <a:r>
              <a:rPr lang="en-US" altLang="zh-CN" sz="3000" dirty="0" smtClean="0"/>
              <a:t>4.5 </a:t>
            </a:r>
            <a:r>
              <a:rPr lang="zh-CN" altLang="en-US" sz="3000" dirty="0" smtClean="0"/>
              <a:t>以太网技术的发展</a:t>
            </a:r>
          </a:p>
          <a:p>
            <a:pPr marL="365125" indent="-255588" eaLnBrk="1" hangingPunct="1">
              <a:lnSpc>
                <a:spcPct val="80000"/>
              </a:lnSpc>
              <a:buFont typeface="Wingdings" pitchFamily="2" charset="2"/>
              <a:buNone/>
            </a:pPr>
            <a:r>
              <a:rPr lang="en-US" altLang="zh-CN" sz="3000" dirty="0" smtClean="0"/>
              <a:t>4.6 </a:t>
            </a:r>
            <a:r>
              <a:rPr lang="zh-CN" altLang="en-US" sz="3000" dirty="0" smtClean="0"/>
              <a:t>无线局域网</a:t>
            </a:r>
          </a:p>
          <a:p>
            <a:pPr marL="365125" indent="-255588" eaLnBrk="1" hangingPunct="1">
              <a:lnSpc>
                <a:spcPct val="80000"/>
              </a:lnSpc>
              <a:buFont typeface="Wingdings" pitchFamily="2" charset="2"/>
              <a:buNone/>
            </a:pPr>
            <a:endParaRPr lang="zh-CN" altLang="en-US" sz="3000" dirty="0" smtClean="0"/>
          </a:p>
          <a:p>
            <a:pPr marL="365125" indent="-255588" eaLnBrk="1" hangingPunct="1">
              <a:lnSpc>
                <a:spcPct val="80000"/>
              </a:lnSpc>
              <a:buFont typeface="Wingdings" pitchFamily="2" charset="2"/>
              <a:buNone/>
            </a:pPr>
            <a:endParaRPr lang="zh-CN" altLang="en-US" sz="3000" dirty="0" smtClean="0"/>
          </a:p>
          <a:p>
            <a:pPr marL="365125" indent="-255588" eaLnBrk="1" hangingPunct="1">
              <a:lnSpc>
                <a:spcPct val="80000"/>
              </a:lnSpc>
              <a:buFont typeface="Wingdings" pitchFamily="2" charset="2"/>
              <a:buNone/>
            </a:pPr>
            <a:r>
              <a:rPr lang="zh-CN" altLang="en-US" sz="3000" dirty="0" smtClean="0"/>
              <a:t>	</a:t>
            </a:r>
          </a:p>
          <a:p>
            <a:pPr marL="365125" indent="-255588" eaLnBrk="1" hangingPunct="1">
              <a:lnSpc>
                <a:spcPct val="80000"/>
              </a:lnSpc>
            </a:pPr>
            <a:endParaRPr lang="en-US" altLang="zh-CN" sz="3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idx="4294967295"/>
          </p:nvPr>
        </p:nvSpPr>
        <p:spPr/>
        <p:txBody>
          <a:bodyPr/>
          <a:lstStyle/>
          <a:p>
            <a:pPr marL="742950" indent="-742950" eaLnBrk="1" hangingPunct="1">
              <a:buFont typeface="Calibri" pitchFamily="34" charset="0"/>
              <a:buAutoNum type="arabicPeriod" startAt="6"/>
            </a:pPr>
            <a:r>
              <a:rPr lang="zh-CN" altLang="en-US" dirty="0" smtClean="0"/>
              <a:t>流量控制</a:t>
            </a:r>
          </a:p>
        </p:txBody>
      </p:sp>
      <p:sp>
        <p:nvSpPr>
          <p:cNvPr id="25603" name="内容占位符 1"/>
          <p:cNvSpPr>
            <a:spLocks noGrp="1"/>
          </p:cNvSpPr>
          <p:nvPr>
            <p:ph idx="4294967295"/>
          </p:nvPr>
        </p:nvSpPr>
        <p:spPr/>
        <p:txBody>
          <a:bodyPr/>
          <a:lstStyle/>
          <a:p>
            <a:pPr eaLnBrk="1" hangingPunct="1"/>
            <a:r>
              <a:rPr lang="zh-CN" altLang="en-US" dirty="0" smtClean="0"/>
              <a:t>目的：避免接收方来不及接收而造成的数据丢失。</a:t>
            </a:r>
          </a:p>
          <a:p>
            <a:pPr eaLnBrk="1" hangingPunct="1"/>
            <a:r>
              <a:rPr lang="zh-CN" altLang="en-US" dirty="0" smtClean="0"/>
              <a:t>原因：接收结点和发送结点在处理能力、缓存空间以及负载方面的差异造成。</a:t>
            </a:r>
          </a:p>
          <a:p>
            <a:pPr eaLnBrk="1" hangingPunct="1"/>
            <a:r>
              <a:rPr lang="zh-CN" altLang="en-US" dirty="0" smtClean="0"/>
              <a:t>措施：对发送的数据流量的进行调控，使发送速率不致超过接收方的速率。</a:t>
            </a:r>
          </a:p>
          <a:p>
            <a:pPr eaLnBrk="1" hangingPunct="1"/>
            <a:r>
              <a:rPr lang="zh-CN" altLang="en-US" dirty="0" smtClean="0"/>
              <a:t>控制相邻两结点间数据链路上的流量，作用范围是一段点到点链路。</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idx="4294967295"/>
          </p:nvPr>
        </p:nvSpPr>
        <p:spPr/>
        <p:txBody>
          <a:bodyPr/>
          <a:lstStyle/>
          <a:p>
            <a:pPr marL="742950" indent="-742950" eaLnBrk="1" hangingPunct="1">
              <a:buFont typeface="Calibri" pitchFamily="34" charset="0"/>
              <a:buAutoNum type="arabicPeriod" startAt="7"/>
            </a:pPr>
            <a:r>
              <a:rPr lang="zh-CN" altLang="en-US" dirty="0" smtClean="0"/>
              <a:t>链路接入和管理</a:t>
            </a:r>
          </a:p>
        </p:txBody>
      </p:sp>
      <p:sp>
        <p:nvSpPr>
          <p:cNvPr id="26627" name="内容占位符 1"/>
          <p:cNvSpPr>
            <a:spLocks noGrp="1"/>
          </p:cNvSpPr>
          <p:nvPr>
            <p:ph idx="4294967295"/>
          </p:nvPr>
        </p:nvSpPr>
        <p:spPr/>
        <p:txBody>
          <a:bodyPr/>
          <a:lstStyle/>
          <a:p>
            <a:pPr eaLnBrk="1" hangingPunct="1"/>
            <a:r>
              <a:rPr lang="zh-CN" altLang="en-US" dirty="0" smtClean="0"/>
              <a:t>链路接入又被称为媒体访问控制。</a:t>
            </a:r>
          </a:p>
          <a:p>
            <a:pPr eaLnBrk="1" hangingPunct="1"/>
            <a:r>
              <a:rPr lang="zh-CN" altLang="en-US" dirty="0" smtClean="0"/>
              <a:t>对面向连接的数据链路层协议，链路管理功能包括数据链路的建立、链路的维持和释放三个主要方面， 需要双方交换必要的信息。</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idx="4294967295"/>
          </p:nvPr>
        </p:nvSpPr>
        <p:spPr/>
        <p:txBody>
          <a:bodyPr/>
          <a:lstStyle/>
          <a:p>
            <a:pPr eaLnBrk="1" hangingPunct="1"/>
            <a:r>
              <a:rPr lang="en-US" altLang="zh-CN" dirty="0" smtClean="0"/>
              <a:t>4.1.3 </a:t>
            </a:r>
            <a:r>
              <a:rPr lang="zh-CN" altLang="en-US" dirty="0" smtClean="0"/>
              <a:t>差错校验的实现</a:t>
            </a:r>
          </a:p>
        </p:txBody>
      </p:sp>
      <p:sp>
        <p:nvSpPr>
          <p:cNvPr id="27651" name="内容占位符 1"/>
          <p:cNvSpPr>
            <a:spLocks noGrp="1"/>
          </p:cNvSpPr>
          <p:nvPr>
            <p:ph idx="4294967295"/>
          </p:nvPr>
        </p:nvSpPr>
        <p:spPr/>
        <p:txBody>
          <a:bodyPr/>
          <a:lstStyle/>
          <a:p>
            <a:pPr eaLnBrk="1" hangingPunct="1"/>
            <a:r>
              <a:rPr lang="zh-CN" altLang="en-US" sz="3000" smtClean="0"/>
              <a:t>任务：解决在传输过程中所引起的比特错误问题。</a:t>
            </a:r>
          </a:p>
          <a:p>
            <a:pPr eaLnBrk="1" hangingPunct="1"/>
            <a:r>
              <a:rPr lang="zh-CN" altLang="en-US" sz="3000" smtClean="0"/>
              <a:t>比特差错产生原因：信道中的两类噪声：</a:t>
            </a:r>
          </a:p>
          <a:p>
            <a:pPr lvl="1" eaLnBrk="1" hangingPunct="1"/>
            <a:r>
              <a:rPr lang="zh-CN" altLang="en-US" sz="2600" smtClean="0"/>
              <a:t>系统本身固有的随机噪声</a:t>
            </a:r>
          </a:p>
          <a:p>
            <a:pPr lvl="1" eaLnBrk="1" hangingPunct="1"/>
            <a:r>
              <a:rPr lang="zh-CN" altLang="en-US" sz="2600" smtClean="0"/>
              <a:t>来自外界的电磁干扰（冲击噪声或突发噪声）</a:t>
            </a:r>
          </a:p>
          <a:p>
            <a:pPr eaLnBrk="1" hangingPunct="1"/>
            <a:r>
              <a:rPr lang="zh-CN" altLang="en-US" sz="3000" smtClean="0"/>
              <a:t>目的结点所接收到的信号实际上是源结点发送信号与信道中噪声的叠加</a:t>
            </a:r>
          </a:p>
          <a:p>
            <a:pPr eaLnBrk="1" hangingPunct="1"/>
            <a:r>
              <a:rPr lang="zh-CN" altLang="en-US" sz="3000" smtClean="0"/>
              <a:t>在接收结点，如果噪声和信号叠加后导致电平判决时出现错误，就会引起接收数据的错误。</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idx="4294967295"/>
          </p:nvPr>
        </p:nvSpPr>
        <p:spPr/>
        <p:txBody>
          <a:bodyPr/>
          <a:lstStyle/>
          <a:p>
            <a:pPr eaLnBrk="1" hangingPunct="1"/>
            <a:r>
              <a:rPr lang="zh-CN" altLang="en-US" dirty="0" smtClean="0"/>
              <a:t>差错校验方法</a:t>
            </a:r>
          </a:p>
        </p:txBody>
      </p:sp>
      <p:sp>
        <p:nvSpPr>
          <p:cNvPr id="28675" name="内容占位符 1"/>
          <p:cNvSpPr>
            <a:spLocks noGrp="1"/>
          </p:cNvSpPr>
          <p:nvPr>
            <p:ph idx="4294967295"/>
          </p:nvPr>
        </p:nvSpPr>
        <p:spPr/>
        <p:txBody>
          <a:bodyPr/>
          <a:lstStyle/>
          <a:p>
            <a:pPr eaLnBrk="1" hangingPunct="1">
              <a:lnSpc>
                <a:spcPct val="90000"/>
              </a:lnSpc>
            </a:pPr>
            <a:r>
              <a:rPr lang="zh-CN" altLang="en-US" sz="3000" smtClean="0"/>
              <a:t>在数据链路层以帧为单位进行</a:t>
            </a:r>
            <a:r>
              <a:rPr lang="en-US" altLang="zh-CN" sz="3000" smtClean="0"/>
              <a:t>, </a:t>
            </a:r>
            <a:r>
              <a:rPr lang="zh-CN" altLang="en-US" sz="3000" smtClean="0"/>
              <a:t>发送前进行抗干扰编码</a:t>
            </a:r>
            <a:r>
              <a:rPr lang="en-US" altLang="zh-CN" sz="3000" smtClean="0"/>
              <a:t>,</a:t>
            </a:r>
            <a:r>
              <a:rPr lang="zh-CN" altLang="en-US" sz="3000" smtClean="0"/>
              <a:t>携带的冗余比特称为</a:t>
            </a:r>
            <a:r>
              <a:rPr lang="zh-CN" altLang="en-US" sz="3000" b="1" smtClean="0"/>
              <a:t>帧检验序列</a:t>
            </a:r>
            <a:r>
              <a:rPr lang="zh-CN" altLang="en-US" sz="3000" smtClean="0"/>
              <a:t>（</a:t>
            </a:r>
            <a:r>
              <a:rPr lang="en-US" altLang="zh-CN" sz="3000" smtClean="0"/>
              <a:t>Frame Check Sequence</a:t>
            </a:r>
            <a:r>
              <a:rPr lang="zh-CN" altLang="en-US" sz="3000" smtClean="0"/>
              <a:t>，</a:t>
            </a:r>
            <a:r>
              <a:rPr lang="en-US" altLang="zh-CN" sz="3000" smtClean="0"/>
              <a:t>FCS</a:t>
            </a:r>
            <a:r>
              <a:rPr lang="zh-CN" altLang="en-US" sz="3000" smtClean="0"/>
              <a:t>）。</a:t>
            </a:r>
          </a:p>
          <a:p>
            <a:pPr eaLnBrk="1" hangingPunct="1">
              <a:lnSpc>
                <a:spcPct val="90000"/>
              </a:lnSpc>
            </a:pPr>
            <a:r>
              <a:rPr lang="zh-CN" altLang="en-US" sz="3000" smtClean="0"/>
              <a:t>接收后根据同样的编码算法进行差错校验。</a:t>
            </a:r>
          </a:p>
          <a:p>
            <a:pPr eaLnBrk="1" hangingPunct="1">
              <a:lnSpc>
                <a:spcPct val="90000"/>
              </a:lnSpc>
            </a:pPr>
            <a:r>
              <a:rPr lang="zh-CN" altLang="en-US" sz="3000" smtClean="0"/>
              <a:t>分为纠错编码与检错编码：</a:t>
            </a:r>
          </a:p>
          <a:p>
            <a:pPr lvl="1" eaLnBrk="1" hangingPunct="1">
              <a:lnSpc>
                <a:spcPct val="90000"/>
              </a:lnSpc>
            </a:pPr>
            <a:r>
              <a:rPr lang="zh-CN" altLang="en-US" sz="2600" b="1" smtClean="0"/>
              <a:t> 纠错编码：</a:t>
            </a:r>
            <a:r>
              <a:rPr lang="zh-CN" altLang="en-US" sz="2600" smtClean="0"/>
              <a:t>接收方能发现差错，也能自动纠错。  如：海明码、正反码。</a:t>
            </a:r>
          </a:p>
          <a:p>
            <a:pPr lvl="1" eaLnBrk="1" hangingPunct="1">
              <a:lnSpc>
                <a:spcPct val="90000"/>
              </a:lnSpc>
            </a:pPr>
            <a:r>
              <a:rPr lang="zh-CN" altLang="en-US" sz="2600" b="1" smtClean="0"/>
              <a:t> 检错编码：</a:t>
            </a:r>
            <a:r>
              <a:rPr lang="zh-CN" altLang="en-US" sz="2600" smtClean="0"/>
              <a:t>接收方能发现差错，但不能自动纠错。如：奇偶检验码、循环冗余编码（</a:t>
            </a:r>
            <a:r>
              <a:rPr lang="en-US" altLang="zh-CN" sz="2600" smtClean="0"/>
              <a:t>Cyclic Redundancy Check, CRC</a:t>
            </a:r>
            <a:r>
              <a:rPr lang="zh-CN" altLang="en-US" sz="2600" smtClean="0"/>
              <a:t>）等。</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idx="4294967295"/>
          </p:nvPr>
        </p:nvSpPr>
        <p:spPr/>
        <p:txBody>
          <a:bodyPr/>
          <a:lstStyle/>
          <a:p>
            <a:pPr eaLnBrk="1" hangingPunct="1"/>
            <a:r>
              <a:rPr lang="zh-CN" altLang="en-US" dirty="0" smtClean="0"/>
              <a:t>检错编码与自动请求重发</a:t>
            </a:r>
          </a:p>
        </p:txBody>
      </p:sp>
      <p:sp>
        <p:nvSpPr>
          <p:cNvPr id="29699" name="内容占位符 1"/>
          <p:cNvSpPr>
            <a:spLocks noGrp="1"/>
          </p:cNvSpPr>
          <p:nvPr>
            <p:ph idx="4294967295"/>
          </p:nvPr>
        </p:nvSpPr>
        <p:spPr/>
        <p:txBody>
          <a:bodyPr/>
          <a:lstStyle/>
          <a:p>
            <a:pPr eaLnBrk="1" hangingPunct="1"/>
            <a:r>
              <a:rPr lang="zh-CN" altLang="en-US" sz="3000" smtClean="0"/>
              <a:t>编码效率：</a:t>
            </a:r>
            <a:r>
              <a:rPr lang="en-US" sz="3000" smtClean="0"/>
              <a:t> </a:t>
            </a:r>
            <a:r>
              <a:rPr lang="en-US" altLang="zh-CN" sz="3000" smtClean="0"/>
              <a:t>R=m/n=m/(m+r)</a:t>
            </a:r>
          </a:p>
          <a:p>
            <a:pPr eaLnBrk="1" hangingPunct="1">
              <a:buFont typeface="Wingdings" pitchFamily="2" charset="2"/>
              <a:buNone/>
            </a:pPr>
            <a:r>
              <a:rPr lang="en-US" altLang="zh-CN" sz="3000" smtClean="0"/>
              <a:t>   n</a:t>
            </a:r>
            <a:r>
              <a:rPr lang="zh-CN" altLang="en-US" sz="3000" smtClean="0"/>
              <a:t>：发送码序列的总长度，</a:t>
            </a:r>
            <a:r>
              <a:rPr lang="en-US" sz="3000" smtClean="0"/>
              <a:t> </a:t>
            </a:r>
          </a:p>
          <a:p>
            <a:pPr eaLnBrk="1" hangingPunct="1">
              <a:buFont typeface="Wingdings" pitchFamily="2" charset="2"/>
              <a:buNone/>
            </a:pPr>
            <a:r>
              <a:rPr lang="en-US" sz="3000" smtClean="0"/>
              <a:t>   </a:t>
            </a:r>
            <a:r>
              <a:rPr lang="en-US" altLang="zh-CN" sz="3000" smtClean="0"/>
              <a:t>m</a:t>
            </a:r>
            <a:r>
              <a:rPr lang="zh-CN" altLang="en-US" sz="3000" smtClean="0"/>
              <a:t>：信息位数，</a:t>
            </a:r>
          </a:p>
          <a:p>
            <a:pPr eaLnBrk="1" hangingPunct="1">
              <a:buFont typeface="Wingdings" pitchFamily="2" charset="2"/>
              <a:buNone/>
            </a:pPr>
            <a:r>
              <a:rPr lang="en-US" altLang="zh-CN" sz="3000" smtClean="0"/>
              <a:t>   r</a:t>
            </a:r>
            <a:r>
              <a:rPr lang="zh-CN" altLang="en-US" sz="3000" smtClean="0"/>
              <a:t>：用于差错校验的冗余码位数。 </a:t>
            </a:r>
          </a:p>
          <a:p>
            <a:pPr eaLnBrk="1" hangingPunct="1"/>
            <a:r>
              <a:rPr lang="zh-CN" altLang="en-US" sz="3000" smtClean="0"/>
              <a:t>一般检错码比纠错码的编码效率高，因此，网络中常用检错码加</a:t>
            </a:r>
            <a:r>
              <a:rPr lang="en-US" altLang="zh-CN" sz="3000" smtClean="0"/>
              <a:t>ARQ</a:t>
            </a:r>
            <a:r>
              <a:rPr lang="zh-CN" altLang="en-US" sz="3000" smtClean="0"/>
              <a:t>的错误控制方法。</a:t>
            </a:r>
          </a:p>
          <a:p>
            <a:pPr eaLnBrk="1" hangingPunct="1"/>
            <a:r>
              <a:rPr lang="zh-CN" altLang="en-US" sz="3000" smtClean="0"/>
              <a:t>自动请求重发（</a:t>
            </a:r>
            <a:r>
              <a:rPr lang="en-US" altLang="zh-CN" sz="3000" smtClean="0"/>
              <a:t>Automatic Repeat reQuest, ARQ</a:t>
            </a:r>
            <a:r>
              <a:rPr lang="zh-CN" altLang="en-US" sz="3000" smtClean="0"/>
              <a:t>）：接收端发现差错时，通知发送端重传，直到收到正确的数据。</a:t>
            </a:r>
          </a:p>
          <a:p>
            <a:pPr eaLnBrk="1" hangingPunct="1"/>
            <a:endParaRPr lang="en-US" altLang="zh-CN" sz="30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idx="4294967295"/>
          </p:nvPr>
        </p:nvSpPr>
        <p:spPr/>
        <p:txBody>
          <a:bodyPr/>
          <a:lstStyle/>
          <a:p>
            <a:pPr eaLnBrk="1" hangingPunct="1"/>
            <a:r>
              <a:rPr lang="zh-CN" altLang="en-US" dirty="0" smtClean="0"/>
              <a:t>循环冗余校验编码（</a:t>
            </a:r>
            <a:r>
              <a:rPr lang="en-US" altLang="zh-CN" dirty="0" smtClean="0"/>
              <a:t>CRC</a:t>
            </a:r>
            <a:r>
              <a:rPr lang="zh-CN" altLang="en-US" dirty="0" smtClean="0"/>
              <a:t>） </a:t>
            </a:r>
          </a:p>
        </p:txBody>
      </p:sp>
      <p:sp>
        <p:nvSpPr>
          <p:cNvPr id="30723" name="内容占位符 1"/>
          <p:cNvSpPr>
            <a:spLocks noGrp="1"/>
          </p:cNvSpPr>
          <p:nvPr>
            <p:ph idx="4294967295"/>
          </p:nvPr>
        </p:nvSpPr>
        <p:spPr/>
        <p:txBody>
          <a:bodyPr/>
          <a:lstStyle/>
          <a:p>
            <a:pPr eaLnBrk="1" hangingPunct="1"/>
            <a:r>
              <a:rPr lang="zh-CN" altLang="en-US" dirty="0" smtClean="0"/>
              <a:t>以帧为单位进行</a:t>
            </a:r>
            <a:r>
              <a:rPr lang="en-US" dirty="0" smtClean="0"/>
              <a:t>CRC</a:t>
            </a:r>
            <a:r>
              <a:rPr lang="zh-CN" altLang="en-US" dirty="0" smtClean="0"/>
              <a:t>校验，在帧数据后面添加</a:t>
            </a:r>
            <a:r>
              <a:rPr lang="en-US" altLang="zh-CN" dirty="0" smtClean="0"/>
              <a:t>n </a:t>
            </a:r>
            <a:r>
              <a:rPr lang="zh-CN" altLang="en-US" dirty="0" smtClean="0"/>
              <a:t>比特的差错校验的冗余位实现差错检验。</a:t>
            </a:r>
          </a:p>
          <a:p>
            <a:pPr eaLnBrk="1" hangingPunct="1"/>
            <a:r>
              <a:rPr lang="zh-CN" altLang="en-US" dirty="0" smtClean="0"/>
              <a:t>发送端：对二进制码序列</a:t>
            </a:r>
            <a:r>
              <a:rPr lang="en-US" altLang="zh-CN" dirty="0" smtClean="0"/>
              <a:t>M</a:t>
            </a:r>
            <a:r>
              <a:rPr lang="zh-CN" altLang="en-US" dirty="0" smtClean="0"/>
              <a:t>（长度为</a:t>
            </a:r>
            <a:r>
              <a:rPr lang="en-US" altLang="zh-CN" dirty="0" smtClean="0"/>
              <a:t>k</a:t>
            </a:r>
            <a:r>
              <a:rPr lang="zh-CN" altLang="en-US" dirty="0" smtClean="0"/>
              <a:t>比特），</a:t>
            </a:r>
            <a:r>
              <a:rPr lang="en-US" dirty="0" smtClean="0"/>
              <a:t> </a:t>
            </a:r>
            <a:r>
              <a:rPr lang="zh-CN" altLang="en-US" dirty="0" smtClean="0"/>
              <a:t>将</a:t>
            </a:r>
            <a:r>
              <a:rPr lang="en-US" altLang="zh-CN" dirty="0" smtClean="0"/>
              <a:t>M</a:t>
            </a:r>
            <a:r>
              <a:rPr lang="zh-CN" altLang="en-US" dirty="0" smtClean="0"/>
              <a:t>左移</a:t>
            </a:r>
            <a:r>
              <a:rPr lang="en-US" altLang="zh-CN" dirty="0" smtClean="0"/>
              <a:t>n</a:t>
            </a:r>
            <a:r>
              <a:rPr lang="zh-CN" altLang="en-US" dirty="0" smtClean="0"/>
              <a:t>位后作为被除数，用二进制码序列</a:t>
            </a:r>
            <a:r>
              <a:rPr lang="en-US" altLang="zh-CN" dirty="0" smtClean="0"/>
              <a:t>P</a:t>
            </a:r>
            <a:r>
              <a:rPr lang="zh-CN" altLang="en-US" dirty="0" smtClean="0"/>
              <a:t>作除数（长度为</a:t>
            </a:r>
            <a:r>
              <a:rPr lang="en-US" altLang="zh-CN" dirty="0" smtClean="0"/>
              <a:t>n+1</a:t>
            </a:r>
            <a:r>
              <a:rPr lang="zh-CN" altLang="en-US" dirty="0" smtClean="0"/>
              <a:t>比特），进行二进制的模</a:t>
            </a:r>
            <a:r>
              <a:rPr lang="en-US" altLang="zh-CN" dirty="0" smtClean="0"/>
              <a:t>2</a:t>
            </a:r>
            <a:r>
              <a:rPr lang="zh-CN" altLang="en-US" dirty="0" smtClean="0"/>
              <a:t>除法，所得的</a:t>
            </a:r>
            <a:r>
              <a:rPr lang="zh-CN" altLang="en-US" b="1" dirty="0" smtClean="0"/>
              <a:t>余数</a:t>
            </a:r>
            <a:r>
              <a:rPr lang="zh-CN" altLang="en-US" dirty="0" smtClean="0"/>
              <a:t>序列</a:t>
            </a:r>
            <a:r>
              <a:rPr lang="en-US" altLang="zh-CN" b="1" dirty="0" smtClean="0"/>
              <a:t>R</a:t>
            </a:r>
            <a:r>
              <a:rPr lang="zh-CN" altLang="en-US" dirty="0" smtClean="0"/>
              <a:t>即是帧校验和，将</a:t>
            </a:r>
            <a:r>
              <a:rPr lang="en-US" altLang="zh-CN" dirty="0" smtClean="0"/>
              <a:t>R</a:t>
            </a:r>
            <a:r>
              <a:rPr lang="zh-CN" altLang="en-US" dirty="0" smtClean="0"/>
              <a:t>附加到</a:t>
            </a:r>
            <a:r>
              <a:rPr lang="en-US" altLang="zh-CN" dirty="0" smtClean="0"/>
              <a:t>M</a:t>
            </a:r>
            <a:r>
              <a:rPr lang="zh-CN" altLang="en-US" dirty="0" smtClean="0"/>
              <a:t>后一起发送。</a:t>
            </a:r>
          </a:p>
          <a:p>
            <a:pPr eaLnBrk="1" hangingPunct="1"/>
            <a:endParaRPr lang="en-US" altLang="zh-CN"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title" idx="4294967295"/>
          </p:nvPr>
        </p:nvSpPr>
        <p:spPr/>
        <p:txBody>
          <a:bodyPr/>
          <a:lstStyle/>
          <a:p>
            <a:pPr eaLnBrk="1" hangingPunct="1"/>
            <a:endParaRPr lang="zh-CN" altLang="zh-CN" dirty="0" smtClean="0"/>
          </a:p>
        </p:txBody>
      </p:sp>
      <p:sp>
        <p:nvSpPr>
          <p:cNvPr id="31747" name="内容占位符 1"/>
          <p:cNvSpPr>
            <a:spLocks noGrp="1"/>
          </p:cNvSpPr>
          <p:nvPr>
            <p:ph idx="4294967295"/>
          </p:nvPr>
        </p:nvSpPr>
        <p:spPr/>
        <p:txBody>
          <a:bodyPr/>
          <a:lstStyle/>
          <a:p>
            <a:pPr eaLnBrk="1" hangingPunct="1"/>
            <a:r>
              <a:rPr lang="zh-CN" altLang="en-US" smtClean="0"/>
              <a:t>在接收端：对每一个收到的</a:t>
            </a:r>
            <a:r>
              <a:rPr lang="en-US" altLang="zh-CN" smtClean="0"/>
              <a:t>M+R</a:t>
            </a:r>
            <a:r>
              <a:rPr lang="zh-CN" altLang="en-US" smtClean="0"/>
              <a:t>序列，用同一个</a:t>
            </a:r>
            <a:r>
              <a:rPr lang="en-US" altLang="zh-CN" smtClean="0"/>
              <a:t>P </a:t>
            </a:r>
            <a:r>
              <a:rPr lang="zh-CN" altLang="en-US" smtClean="0"/>
              <a:t>来进行模</a:t>
            </a:r>
            <a:r>
              <a:rPr lang="en-US" altLang="zh-CN" smtClean="0"/>
              <a:t>2</a:t>
            </a:r>
            <a:r>
              <a:rPr lang="zh-CN" altLang="en-US" smtClean="0"/>
              <a:t>运算，若余数</a:t>
            </a:r>
            <a:r>
              <a:rPr lang="en-US" altLang="zh-CN" smtClean="0"/>
              <a:t>R=0</a:t>
            </a:r>
            <a:r>
              <a:rPr lang="zh-CN" altLang="en-US" smtClean="0"/>
              <a:t>，则无差错；若</a:t>
            </a:r>
            <a:r>
              <a:rPr lang="en-US" altLang="zh-CN" smtClean="0"/>
              <a:t>R</a:t>
            </a:r>
            <a:r>
              <a:rPr lang="en-US" altLang="zh-CN" smtClean="0">
                <a:sym typeface="Symbol" pitchFamily="18" charset="2"/>
              </a:rPr>
              <a:t></a:t>
            </a:r>
            <a:r>
              <a:rPr lang="en-US" altLang="zh-CN" smtClean="0"/>
              <a:t>0</a:t>
            </a:r>
            <a:r>
              <a:rPr lang="zh-CN" altLang="en-US" smtClean="0"/>
              <a:t>则认为所接收的序列出错。</a:t>
            </a:r>
          </a:p>
          <a:p>
            <a:pPr eaLnBrk="1" hangingPunct="1"/>
            <a:r>
              <a:rPr lang="en-US" altLang="zh-CN" smtClean="0"/>
              <a:t>P</a:t>
            </a:r>
            <a:r>
              <a:rPr lang="zh-CN" altLang="en-US" smtClean="0"/>
              <a:t>序列对应的多项式</a:t>
            </a:r>
            <a:r>
              <a:rPr lang="en-US" altLang="zh-CN" smtClean="0"/>
              <a:t>P(x)</a:t>
            </a:r>
            <a:r>
              <a:rPr lang="zh-CN" altLang="en-US" smtClean="0"/>
              <a:t>称为生成多项式，序列的最低位对应多项式的</a:t>
            </a:r>
            <a:r>
              <a:rPr lang="en-US" altLang="zh-CN" smtClean="0"/>
              <a:t>0</a:t>
            </a:r>
            <a:r>
              <a:rPr lang="zh-CN" altLang="en-US" smtClean="0"/>
              <a:t>次项，例如，把</a:t>
            </a:r>
            <a:r>
              <a:rPr lang="en-US" altLang="zh-CN" smtClean="0"/>
              <a:t>110001</a:t>
            </a:r>
            <a:r>
              <a:rPr lang="zh-CN" altLang="en-US" smtClean="0"/>
              <a:t>表示为</a:t>
            </a:r>
            <a:r>
              <a:rPr lang="en-US" altLang="zh-CN" smtClean="0"/>
              <a:t>: P(x) = x</a:t>
            </a:r>
            <a:r>
              <a:rPr lang="en-US" altLang="zh-CN" baseline="30000" smtClean="0"/>
              <a:t>5</a:t>
            </a:r>
            <a:r>
              <a:rPr lang="en-US" altLang="zh-CN" smtClean="0"/>
              <a:t> + x</a:t>
            </a:r>
            <a:r>
              <a:rPr lang="en-US" altLang="zh-CN" baseline="30000" smtClean="0"/>
              <a:t>4 </a:t>
            </a:r>
            <a:r>
              <a:rPr lang="en-US" altLang="zh-CN" smtClean="0"/>
              <a:t>+ 1</a:t>
            </a:r>
            <a:r>
              <a:rPr lang="zh-CN" altLang="en-US" smtClean="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title" idx="4294967295"/>
          </p:nvPr>
        </p:nvSpPr>
        <p:spPr/>
        <p:txBody>
          <a:bodyPr/>
          <a:lstStyle/>
          <a:p>
            <a:pPr eaLnBrk="1" hangingPunct="1"/>
            <a:r>
              <a:rPr lang="en-US" altLang="zh-CN" dirty="0" smtClean="0"/>
              <a:t>4.1.4 </a:t>
            </a:r>
            <a:r>
              <a:rPr lang="zh-CN" altLang="en-US" dirty="0" smtClean="0"/>
              <a:t>可靠交付与确认机制</a:t>
            </a:r>
          </a:p>
        </p:txBody>
      </p:sp>
      <p:sp>
        <p:nvSpPr>
          <p:cNvPr id="32771" name="内容占位符 1"/>
          <p:cNvSpPr>
            <a:spLocks noGrp="1"/>
          </p:cNvSpPr>
          <p:nvPr>
            <p:ph idx="4294967295"/>
          </p:nvPr>
        </p:nvSpPr>
        <p:spPr/>
        <p:txBody>
          <a:bodyPr/>
          <a:lstStyle/>
          <a:p>
            <a:pPr eaLnBrk="1" hangingPunct="1"/>
            <a:r>
              <a:rPr lang="zh-CN" altLang="en-US" smtClean="0"/>
              <a:t>确认和重传机制：</a:t>
            </a:r>
          </a:p>
          <a:p>
            <a:pPr lvl="1" eaLnBrk="1" hangingPunct="1"/>
            <a:r>
              <a:rPr lang="zh-CN" altLang="en-US" sz="3000" smtClean="0"/>
              <a:t>停止等待</a:t>
            </a:r>
            <a:r>
              <a:rPr lang="en-US" altLang="zh-CN" sz="3000" smtClean="0"/>
              <a:t>——</a:t>
            </a:r>
            <a:r>
              <a:rPr lang="zh-CN" altLang="en-US" sz="3000" smtClean="0"/>
              <a:t>简单</a:t>
            </a:r>
          </a:p>
          <a:p>
            <a:pPr lvl="1" eaLnBrk="1" hangingPunct="1"/>
            <a:r>
              <a:rPr lang="zh-CN" altLang="en-US" sz="3000" smtClean="0"/>
              <a:t>连续重传</a:t>
            </a:r>
            <a:r>
              <a:rPr lang="en-US" altLang="zh-CN" sz="3000" smtClean="0"/>
              <a:t>——</a:t>
            </a:r>
            <a:r>
              <a:rPr lang="zh-CN" altLang="en-US" sz="3000" smtClean="0"/>
              <a:t>信道利用率高</a:t>
            </a:r>
          </a:p>
          <a:p>
            <a:pPr lvl="2" eaLnBrk="1" hangingPunct="1"/>
            <a:r>
              <a:rPr lang="en-US" altLang="zh-CN" sz="2800" smtClean="0"/>
              <a:t>GO-BACK-N</a:t>
            </a:r>
            <a:r>
              <a:rPr lang="zh-CN" altLang="en-US" sz="2800" smtClean="0"/>
              <a:t>机制</a:t>
            </a:r>
          </a:p>
          <a:p>
            <a:pPr lvl="2" eaLnBrk="1" hangingPunct="1"/>
            <a:r>
              <a:rPr lang="zh-CN" altLang="en-US" sz="2800" smtClean="0"/>
              <a:t>选择重传机制（用增加存储空间的开销，换取了信道开销的减少）。</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4294967295"/>
          </p:nvPr>
        </p:nvSpPr>
        <p:spPr/>
        <p:txBody>
          <a:bodyPr/>
          <a:lstStyle/>
          <a:p>
            <a:pPr marL="742950" indent="-742950" eaLnBrk="1" hangingPunct="1">
              <a:buFont typeface="Calibri" pitchFamily="34" charset="0"/>
              <a:buAutoNum type="arabicPeriod"/>
            </a:pPr>
            <a:r>
              <a:rPr lang="zh-CN" altLang="en-US" sz="4000" dirty="0" smtClean="0"/>
              <a:t>停止等待</a:t>
            </a:r>
            <a:r>
              <a:rPr lang="en-US" altLang="zh-CN" sz="4000" dirty="0" smtClean="0"/>
              <a:t>——</a:t>
            </a:r>
            <a:r>
              <a:rPr lang="zh-CN" altLang="en-US" sz="4000" dirty="0" smtClean="0"/>
              <a:t>最简单的确认机制</a:t>
            </a:r>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graphicFrame>
        <p:nvGraphicFramePr>
          <p:cNvPr id="1026" name="Object 2"/>
          <p:cNvGraphicFramePr>
            <a:graphicFrameLocks noChangeAspect="1"/>
          </p:cNvGraphicFramePr>
          <p:nvPr/>
        </p:nvGraphicFramePr>
        <p:xfrm>
          <a:off x="785813" y="1357313"/>
          <a:ext cx="8131175" cy="4714875"/>
        </p:xfrm>
        <a:graphic>
          <a:graphicData uri="http://schemas.openxmlformats.org/presentationml/2006/ole">
            <p:oleObj spid="_x0000_s1026" name="Visio" r:id="rId4" imgW="3101312" imgH="1796116" progId="Visio.Drawing.11">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title" idx="4294967295"/>
          </p:nvPr>
        </p:nvSpPr>
        <p:spPr/>
        <p:txBody>
          <a:bodyPr/>
          <a:lstStyle/>
          <a:p>
            <a:pPr eaLnBrk="1" hangingPunct="1"/>
            <a:r>
              <a:rPr lang="zh-CN" altLang="en-US" dirty="0" smtClean="0"/>
              <a:t>停止等待机制的工作原理</a:t>
            </a:r>
          </a:p>
        </p:txBody>
      </p:sp>
      <p:sp>
        <p:nvSpPr>
          <p:cNvPr id="33795" name="内容占位符 1"/>
          <p:cNvSpPr>
            <a:spLocks noGrp="1"/>
          </p:cNvSpPr>
          <p:nvPr>
            <p:ph idx="4294967295"/>
          </p:nvPr>
        </p:nvSpPr>
        <p:spPr/>
        <p:txBody>
          <a:bodyPr/>
          <a:lstStyle/>
          <a:p>
            <a:pPr marL="623888" indent="-514350" eaLnBrk="1" hangingPunct="1">
              <a:buSzPct val="88000"/>
              <a:buFontTx/>
              <a:buNone/>
            </a:pPr>
            <a:r>
              <a:rPr lang="zh-CN" altLang="en-US" sz="2800" dirty="0" smtClean="0"/>
              <a:t>①  发送方每发一帧时，启动计时器。</a:t>
            </a:r>
          </a:p>
          <a:p>
            <a:pPr marL="623888" indent="-514350" eaLnBrk="1" hangingPunct="1">
              <a:buSzPct val="88000"/>
              <a:buFontTx/>
              <a:buNone/>
            </a:pPr>
            <a:r>
              <a:rPr lang="zh-CN" altLang="en-US" sz="2800" dirty="0" smtClean="0"/>
              <a:t>②  发送方在收到确认信息前，缓存该帧。</a:t>
            </a:r>
          </a:p>
          <a:p>
            <a:pPr marL="623888" indent="-514350" eaLnBrk="1" hangingPunct="1">
              <a:buSzPct val="88000"/>
              <a:buFontTx/>
              <a:buNone/>
            </a:pPr>
            <a:r>
              <a:rPr lang="zh-CN" altLang="en-US" sz="2800" dirty="0" smtClean="0"/>
              <a:t>③  接收方收到无差错信息帧后，发送确认帧。</a:t>
            </a:r>
          </a:p>
          <a:p>
            <a:pPr marL="623888" indent="-514350" eaLnBrk="1" hangingPunct="1">
              <a:buSzPct val="88000"/>
              <a:buFontTx/>
              <a:buNone/>
            </a:pPr>
            <a:r>
              <a:rPr lang="zh-CN" altLang="en-US" sz="2800" dirty="0" smtClean="0"/>
              <a:t>④  接收方检测到有差错的信息帧时，丢弃该帧。</a:t>
            </a:r>
          </a:p>
          <a:p>
            <a:pPr marL="623888" indent="-514350" eaLnBrk="1" hangingPunct="1">
              <a:buSzPct val="88000"/>
              <a:buFontTx/>
              <a:buNone/>
            </a:pPr>
            <a:r>
              <a:rPr lang="zh-CN" altLang="en-US" sz="2800" dirty="0" smtClean="0"/>
              <a:t>⑤  若发送方在规定时间内收到确认信息，则将计时器清零，继而开始下一帧的发送。</a:t>
            </a:r>
          </a:p>
          <a:p>
            <a:pPr marL="623888" indent="-514350" eaLnBrk="1" hangingPunct="1">
              <a:buSzPct val="88000"/>
              <a:buFontTx/>
              <a:buNone/>
            </a:pPr>
            <a:r>
              <a:rPr lang="zh-CN" altLang="en-US" sz="2800" dirty="0" smtClean="0"/>
              <a:t>⑥  若发送方计时器超时，说明帧出错或丢失，则重发缓冲区中的待确认帧。优点：实现简单、节省缓存（缓存一帧）。缺点：链路利用率低。</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idx="4294967295"/>
          </p:nvPr>
        </p:nvSpPr>
        <p:spPr/>
        <p:txBody>
          <a:bodyPr/>
          <a:lstStyle/>
          <a:p>
            <a:pPr eaLnBrk="1" hangingPunct="1"/>
            <a:endParaRPr lang="zh-CN" altLang="zh-CN" dirty="0" smtClean="0"/>
          </a:p>
        </p:txBody>
      </p:sp>
      <p:sp>
        <p:nvSpPr>
          <p:cNvPr id="10243" name="内容占位符 1"/>
          <p:cNvSpPr>
            <a:spLocks noGrp="1"/>
          </p:cNvSpPr>
          <p:nvPr>
            <p:ph idx="4294967295"/>
          </p:nvPr>
        </p:nvSpPr>
        <p:spPr/>
        <p:txBody>
          <a:bodyPr/>
          <a:lstStyle/>
          <a:p>
            <a:pPr eaLnBrk="1" hangingPunct="1"/>
            <a:r>
              <a:rPr lang="zh-CN" altLang="en-US" dirty="0" smtClean="0"/>
              <a:t>在物理层提供的</a:t>
            </a:r>
            <a:r>
              <a:rPr lang="en-US" altLang="zh-CN" dirty="0" smtClean="0"/>
              <a:t>0</a:t>
            </a:r>
            <a:r>
              <a:rPr lang="zh-CN" altLang="en-US" dirty="0" smtClean="0"/>
              <a:t>、</a:t>
            </a:r>
            <a:r>
              <a:rPr lang="en-US" altLang="zh-CN" dirty="0" smtClean="0"/>
              <a:t>1</a:t>
            </a:r>
            <a:r>
              <a:rPr lang="zh-CN" altLang="en-US" dirty="0" smtClean="0"/>
              <a:t>比特流传输服务的基础上，数据链路层不必关心信号的电气参数和接口的物理连接。那么：</a:t>
            </a:r>
            <a:endParaRPr lang="en-US" altLang="zh-CN" dirty="0" smtClean="0"/>
          </a:p>
          <a:p>
            <a:pPr eaLnBrk="1" hangingPunct="1"/>
            <a:r>
              <a:rPr lang="zh-CN" altLang="en-US" dirty="0" smtClean="0"/>
              <a:t>数据链路层关心什么？具体实现哪些功能？</a:t>
            </a:r>
          </a:p>
          <a:p>
            <a:pPr eaLnBrk="1" hangingPunct="1"/>
            <a:r>
              <a:rPr lang="zh-CN" altLang="en-US" dirty="0" smtClean="0"/>
              <a:t>从物理层向上，分组在那一层构成？</a:t>
            </a:r>
          </a:p>
          <a:p>
            <a:pPr eaLnBrk="1" hangingPunct="1"/>
            <a:r>
              <a:rPr lang="zh-CN" altLang="en-US" dirty="0" smtClean="0"/>
              <a:t>主流的数据链路层协议的工作原理是怎样的？</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fontScale="90000"/>
          </a:bodyPr>
          <a:lstStyle/>
          <a:p>
            <a:pPr marL="742950" indent="-742950" eaLnBrk="1" hangingPunct="1">
              <a:buFont typeface="Calibri" pitchFamily="34" charset="0"/>
              <a:buAutoNum type="arabicPeriod" startAt="2"/>
              <a:defRPr/>
            </a:pPr>
            <a:r>
              <a:rPr lang="zh-CN" altLang="en-US" sz="4000" dirty="0" smtClean="0"/>
              <a:t>连续重传请求机制</a:t>
            </a:r>
            <a:br>
              <a:rPr lang="zh-CN" altLang="en-US" sz="4000" dirty="0" smtClean="0"/>
            </a:br>
            <a:r>
              <a:rPr lang="en-US" altLang="zh-CN" sz="4000" dirty="0" smtClean="0"/>
              <a:t>——</a:t>
            </a:r>
            <a:r>
              <a:rPr lang="zh-CN" altLang="en-US" sz="4000" dirty="0" smtClean="0"/>
              <a:t>提高链路利用率</a:t>
            </a:r>
          </a:p>
        </p:txBody>
      </p:sp>
      <p:sp>
        <p:nvSpPr>
          <p:cNvPr id="34819" name="内容占位符 1"/>
          <p:cNvSpPr>
            <a:spLocks noGrp="1"/>
          </p:cNvSpPr>
          <p:nvPr>
            <p:ph idx="4294967295"/>
          </p:nvPr>
        </p:nvSpPr>
        <p:spPr/>
        <p:txBody>
          <a:bodyPr/>
          <a:lstStyle/>
          <a:p>
            <a:pPr eaLnBrk="1" hangingPunct="1"/>
            <a:r>
              <a:rPr lang="zh-CN" altLang="en-US" dirty="0" smtClean="0"/>
              <a:t>允许发送方连续发送一系列帧。</a:t>
            </a:r>
          </a:p>
          <a:p>
            <a:pPr eaLnBrk="1" hangingPunct="1"/>
            <a:r>
              <a:rPr lang="zh-CN" altLang="en-US" dirty="0" smtClean="0"/>
              <a:t>需对多个帧进行确认，要对帧进行编号。</a:t>
            </a:r>
          </a:p>
          <a:p>
            <a:pPr eaLnBrk="1" hangingPunct="1"/>
            <a:r>
              <a:rPr lang="zh-CN" altLang="en-US" dirty="0" smtClean="0"/>
              <a:t>发送方存储多个待确认帧。</a:t>
            </a:r>
          </a:p>
          <a:p>
            <a:pPr eaLnBrk="1" hangingPunct="1"/>
            <a:r>
              <a:rPr lang="zh-CN" altLang="en-US" dirty="0" smtClean="0"/>
              <a:t>重发策略分两种：</a:t>
            </a:r>
          </a:p>
          <a:p>
            <a:pPr lvl="1" eaLnBrk="1" hangingPunct="1"/>
            <a:r>
              <a:rPr lang="en-US" altLang="zh-CN" dirty="0" smtClean="0"/>
              <a:t>GO-BACK-N(</a:t>
            </a:r>
            <a:r>
              <a:rPr lang="zh-CN" altLang="en-US" dirty="0" smtClean="0"/>
              <a:t>退回</a:t>
            </a:r>
            <a:r>
              <a:rPr lang="en-US" altLang="zh-CN" dirty="0" smtClean="0"/>
              <a:t>N) </a:t>
            </a:r>
            <a:r>
              <a:rPr lang="zh-CN" altLang="en-US" dirty="0" smtClean="0"/>
              <a:t>方式：接收方丢弃出错帧和后续帧，发送方重传出错帧及其后续的</a:t>
            </a:r>
            <a:r>
              <a:rPr lang="en-US" altLang="zh-CN" dirty="0" smtClean="0"/>
              <a:t>N</a:t>
            </a:r>
            <a:r>
              <a:rPr lang="zh-CN" altLang="en-US" dirty="0" smtClean="0"/>
              <a:t>个帧。</a:t>
            </a:r>
          </a:p>
          <a:p>
            <a:pPr lvl="1" eaLnBrk="1" hangingPunct="1"/>
            <a:r>
              <a:rPr lang="zh-CN" altLang="en-US" dirty="0" smtClean="0"/>
              <a:t>选择重传的方式：接收方只丢弃出错帧 ，发送方只重传出错帧。</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title" idx="4294967295"/>
          </p:nvPr>
        </p:nvSpPr>
        <p:spPr/>
        <p:txBody>
          <a:bodyPr/>
          <a:lstStyle/>
          <a:p>
            <a:pPr eaLnBrk="1" hangingPunct="1"/>
            <a:r>
              <a:rPr lang="en-US" altLang="zh-CN" dirty="0" smtClean="0"/>
              <a:t>GO-BACK-N</a:t>
            </a:r>
            <a:r>
              <a:rPr lang="zh-CN" altLang="en-US" dirty="0" smtClean="0"/>
              <a:t>的机制</a:t>
            </a:r>
          </a:p>
        </p:txBody>
      </p:sp>
      <p:sp>
        <p:nvSpPr>
          <p:cNvPr id="35843" name="内容占位符 1"/>
          <p:cNvSpPr>
            <a:spLocks noGrp="1"/>
          </p:cNvSpPr>
          <p:nvPr>
            <p:ph idx="4294967295"/>
          </p:nvPr>
        </p:nvSpPr>
        <p:spPr/>
        <p:txBody>
          <a:bodyPr/>
          <a:lstStyle/>
          <a:p>
            <a:pPr marL="906463" lvl="1" indent="-514350" eaLnBrk="1" hangingPunct="1">
              <a:buClr>
                <a:schemeClr val="tx1"/>
              </a:buClr>
              <a:buFontTx/>
              <a:buAutoNum type="circleNumDbPlain"/>
            </a:pPr>
            <a:r>
              <a:rPr lang="zh-CN" altLang="en-US" smtClean="0"/>
              <a:t>发送方连续发送帧而不必等待确认信息的返回，需给发送的每一帧设置计时器。</a:t>
            </a:r>
            <a:endParaRPr lang="zh-CN" altLang="en-US" sz="3600" smtClean="0"/>
          </a:p>
          <a:p>
            <a:pPr marL="906463" lvl="1" indent="-514350" eaLnBrk="1" hangingPunct="1">
              <a:buFontTx/>
              <a:buAutoNum type="circleNumDbPlain"/>
            </a:pPr>
            <a:r>
              <a:rPr lang="zh-CN" altLang="en-US" smtClean="0"/>
              <a:t>发送方在缓存待确认帧。</a:t>
            </a:r>
            <a:endParaRPr lang="zh-CN" altLang="en-US" sz="3600" smtClean="0"/>
          </a:p>
          <a:p>
            <a:pPr marL="906463" lvl="1" indent="-514350" eaLnBrk="1" hangingPunct="1">
              <a:buFontTx/>
              <a:buAutoNum type="circleNumDbPlain"/>
            </a:pPr>
            <a:r>
              <a:rPr lang="zh-CN" altLang="en-US" smtClean="0"/>
              <a:t>接收方根据帧的序号，对每一个正确收到的帧返回一个确认信息。</a:t>
            </a:r>
            <a:endParaRPr lang="zh-CN" altLang="en-US" sz="3600" smtClean="0"/>
          </a:p>
          <a:p>
            <a:pPr marL="906463" lvl="1" indent="-514350" eaLnBrk="1" hangingPunct="1">
              <a:buFontTx/>
              <a:buAutoNum type="circleNumDbPlain"/>
            </a:pPr>
            <a:r>
              <a:rPr lang="zh-CN" altLang="en-US" smtClean="0"/>
              <a:t>当发送方收到对某帧的确认信息后，则将对应的计时器清零，并从缓存中删除该帧。</a:t>
            </a:r>
            <a:endParaRPr lang="zh-CN" altLang="en-US" sz="3600" smtClean="0"/>
          </a:p>
          <a:p>
            <a:pPr marL="906463" lvl="1" indent="-514350" eaLnBrk="1" hangingPunct="1">
              <a:buFontTx/>
              <a:buAutoNum type="circleNumDbPlain"/>
            </a:pPr>
            <a:r>
              <a:rPr lang="zh-CN" altLang="en-US" smtClean="0"/>
              <a:t>若发送方在规定时间内未收到某帧确认信息</a:t>
            </a:r>
            <a:r>
              <a:rPr lang="en-US" smtClean="0"/>
              <a:t> </a:t>
            </a:r>
            <a:r>
              <a:rPr lang="en-US" altLang="zh-CN" smtClean="0"/>
              <a:t>(</a:t>
            </a:r>
            <a:r>
              <a:rPr lang="zh-CN" altLang="en-US" smtClean="0"/>
              <a:t>对应的计时器超时</a:t>
            </a:r>
            <a:r>
              <a:rPr lang="en-US" altLang="zh-CN" smtClean="0"/>
              <a:t>)</a:t>
            </a:r>
            <a:r>
              <a:rPr lang="zh-CN" altLang="en-US" smtClean="0"/>
              <a:t>，则</a:t>
            </a:r>
            <a:r>
              <a:rPr lang="zh-CN" altLang="en-US" b="1" smtClean="0"/>
              <a:t>重发缓冲区中的该帧及其后续的帧</a:t>
            </a:r>
            <a:r>
              <a:rPr lang="zh-CN" altLang="en-US" smtClean="0"/>
              <a:t>。</a:t>
            </a:r>
            <a:endParaRPr lang="zh-CN" altLang="en-US" sz="3600" smtClean="0"/>
          </a:p>
          <a:p>
            <a:pPr eaLnBrk="1" hangingPunct="1">
              <a:buFont typeface="Wingdings" pitchFamily="2" charset="2"/>
              <a:buNone/>
            </a:pPr>
            <a:endParaRPr lang="en-US" altLang="zh-CN"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title" idx="4294967295"/>
          </p:nvPr>
        </p:nvSpPr>
        <p:spPr/>
        <p:txBody>
          <a:bodyPr/>
          <a:lstStyle/>
          <a:p>
            <a:pPr eaLnBrk="1" hangingPunct="1"/>
            <a:r>
              <a:rPr lang="zh-CN" altLang="en-US" dirty="0" smtClean="0"/>
              <a:t>选择重传的机制</a:t>
            </a:r>
          </a:p>
        </p:txBody>
      </p:sp>
      <p:sp>
        <p:nvSpPr>
          <p:cNvPr id="36867" name="内容占位符 1"/>
          <p:cNvSpPr>
            <a:spLocks noGrp="1"/>
          </p:cNvSpPr>
          <p:nvPr>
            <p:ph idx="4294967295"/>
          </p:nvPr>
        </p:nvSpPr>
        <p:spPr/>
        <p:txBody>
          <a:bodyPr/>
          <a:lstStyle/>
          <a:p>
            <a:pPr marL="623888" indent="-514350" eaLnBrk="1" hangingPunct="1">
              <a:buSzPct val="88000"/>
              <a:buFontTx/>
              <a:buNone/>
            </a:pPr>
            <a:r>
              <a:rPr lang="zh-CN" altLang="en-US" sz="3000" smtClean="0"/>
              <a:t>①  发送方连续发送帧，需给发送的每一帧设置计时器。</a:t>
            </a:r>
          </a:p>
          <a:p>
            <a:pPr marL="623888" indent="-514350" eaLnBrk="1" hangingPunct="1">
              <a:buSzPct val="88000"/>
              <a:buFontTx/>
              <a:buNone/>
            </a:pPr>
            <a:r>
              <a:rPr lang="zh-CN" altLang="en-US" sz="3000" smtClean="0"/>
              <a:t>②  发送方在缓存中保存待确认帧。</a:t>
            </a:r>
          </a:p>
          <a:p>
            <a:pPr marL="623888" indent="-514350" eaLnBrk="1" hangingPunct="1">
              <a:buSzPct val="88000"/>
              <a:buFontTx/>
              <a:buNone/>
            </a:pPr>
            <a:r>
              <a:rPr lang="zh-CN" altLang="en-US" sz="3000" smtClean="0"/>
              <a:t>③  接收返回确认信息。</a:t>
            </a:r>
          </a:p>
          <a:p>
            <a:pPr marL="623888" indent="-514350" eaLnBrk="1" hangingPunct="1">
              <a:buSzPct val="88000"/>
              <a:buFontTx/>
              <a:buNone/>
            </a:pPr>
            <a:r>
              <a:rPr lang="zh-CN" altLang="en-US" sz="3000" smtClean="0"/>
              <a:t>④  接收方丢弃出错的帧，但缓存后面收到的正确帧。</a:t>
            </a:r>
          </a:p>
          <a:p>
            <a:pPr marL="623888" indent="-514350" eaLnBrk="1" hangingPunct="1">
              <a:buSzPct val="88000"/>
              <a:buFontTx/>
              <a:buNone/>
            </a:pPr>
            <a:r>
              <a:rPr lang="zh-CN" altLang="en-US" sz="3000" smtClean="0"/>
              <a:t>⑤  当发送方收到对某帧的确认信息后，则将对应的计时器清零，并从缓存中删除该帧。</a:t>
            </a:r>
          </a:p>
          <a:p>
            <a:pPr marL="623888" indent="-514350" eaLnBrk="1" hangingPunct="1">
              <a:buSzPct val="88000"/>
              <a:buFontTx/>
              <a:buNone/>
            </a:pPr>
            <a:r>
              <a:rPr lang="zh-CN" altLang="en-US" sz="3000" smtClean="0"/>
              <a:t>⑥  若发送方某帧计时器超时，则</a:t>
            </a:r>
            <a:r>
              <a:rPr lang="zh-CN" altLang="en-US" sz="3000" b="1" smtClean="0"/>
              <a:t>重发该帧</a:t>
            </a:r>
            <a:r>
              <a:rPr lang="zh-CN" altLang="en-US" sz="300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609600" y="609600"/>
            <a:ext cx="0" cy="5486400"/>
          </a:xfrm>
          <a:prstGeom prst="line">
            <a:avLst/>
          </a:prstGeom>
          <a:noFill/>
          <a:ln w="28575">
            <a:solidFill>
              <a:schemeClr val="tx1"/>
            </a:solidFill>
            <a:round/>
            <a:headEnd/>
            <a:tailEnd/>
          </a:ln>
        </p:spPr>
        <p:txBody>
          <a:bodyPr/>
          <a:lstStyle/>
          <a:p>
            <a:endParaRPr lang="zh-CN" altLang="en-US"/>
          </a:p>
        </p:txBody>
      </p:sp>
      <p:sp>
        <p:nvSpPr>
          <p:cNvPr id="37891" name="Line 3"/>
          <p:cNvSpPr>
            <a:spLocks noChangeShapeType="1"/>
          </p:cNvSpPr>
          <p:nvPr/>
        </p:nvSpPr>
        <p:spPr bwMode="auto">
          <a:xfrm>
            <a:off x="3657600" y="609600"/>
            <a:ext cx="0" cy="5486400"/>
          </a:xfrm>
          <a:prstGeom prst="line">
            <a:avLst/>
          </a:prstGeom>
          <a:noFill/>
          <a:ln w="28575">
            <a:solidFill>
              <a:schemeClr val="tx1"/>
            </a:solidFill>
            <a:round/>
            <a:headEnd/>
            <a:tailEnd/>
          </a:ln>
        </p:spPr>
        <p:txBody>
          <a:bodyPr/>
          <a:lstStyle/>
          <a:p>
            <a:endParaRPr lang="zh-CN" altLang="en-US"/>
          </a:p>
        </p:txBody>
      </p:sp>
      <p:sp>
        <p:nvSpPr>
          <p:cNvPr id="37892" name="Line 4"/>
          <p:cNvSpPr>
            <a:spLocks noChangeShapeType="1"/>
          </p:cNvSpPr>
          <p:nvPr/>
        </p:nvSpPr>
        <p:spPr bwMode="auto">
          <a:xfrm>
            <a:off x="609600" y="5029200"/>
            <a:ext cx="3048000" cy="381000"/>
          </a:xfrm>
          <a:prstGeom prst="line">
            <a:avLst/>
          </a:prstGeom>
          <a:noFill/>
          <a:ln w="9525">
            <a:solidFill>
              <a:schemeClr val="tx1"/>
            </a:solidFill>
            <a:round/>
            <a:headEnd/>
            <a:tailEnd/>
          </a:ln>
        </p:spPr>
        <p:txBody>
          <a:bodyPr/>
          <a:lstStyle/>
          <a:p>
            <a:endParaRPr lang="zh-CN" altLang="en-US"/>
          </a:p>
        </p:txBody>
      </p:sp>
      <p:sp>
        <p:nvSpPr>
          <p:cNvPr id="37893" name="Line 5"/>
          <p:cNvSpPr>
            <a:spLocks noChangeShapeType="1"/>
          </p:cNvSpPr>
          <p:nvPr/>
        </p:nvSpPr>
        <p:spPr bwMode="auto">
          <a:xfrm>
            <a:off x="609600" y="5562600"/>
            <a:ext cx="3048000" cy="381000"/>
          </a:xfrm>
          <a:prstGeom prst="line">
            <a:avLst/>
          </a:prstGeom>
          <a:noFill/>
          <a:ln w="9525">
            <a:solidFill>
              <a:schemeClr val="tx1"/>
            </a:solidFill>
            <a:round/>
            <a:headEnd/>
            <a:tailEnd/>
          </a:ln>
        </p:spPr>
        <p:txBody>
          <a:bodyPr/>
          <a:lstStyle/>
          <a:p>
            <a:endParaRPr lang="zh-CN" altLang="en-US"/>
          </a:p>
        </p:txBody>
      </p:sp>
      <p:sp>
        <p:nvSpPr>
          <p:cNvPr id="37894" name="Line 6"/>
          <p:cNvSpPr>
            <a:spLocks noChangeShapeType="1"/>
          </p:cNvSpPr>
          <p:nvPr/>
        </p:nvSpPr>
        <p:spPr bwMode="auto">
          <a:xfrm>
            <a:off x="609600" y="4419600"/>
            <a:ext cx="3048000" cy="381000"/>
          </a:xfrm>
          <a:prstGeom prst="line">
            <a:avLst/>
          </a:prstGeom>
          <a:noFill/>
          <a:ln w="9525">
            <a:solidFill>
              <a:schemeClr val="tx1"/>
            </a:solidFill>
            <a:round/>
            <a:headEnd/>
            <a:tailEnd/>
          </a:ln>
        </p:spPr>
        <p:txBody>
          <a:bodyPr/>
          <a:lstStyle/>
          <a:p>
            <a:endParaRPr lang="zh-CN" altLang="en-US"/>
          </a:p>
        </p:txBody>
      </p:sp>
      <p:sp>
        <p:nvSpPr>
          <p:cNvPr id="37895" name="Line 7"/>
          <p:cNvSpPr>
            <a:spLocks noChangeShapeType="1"/>
          </p:cNvSpPr>
          <p:nvPr/>
        </p:nvSpPr>
        <p:spPr bwMode="auto">
          <a:xfrm>
            <a:off x="609600" y="4953000"/>
            <a:ext cx="3048000" cy="381000"/>
          </a:xfrm>
          <a:prstGeom prst="line">
            <a:avLst/>
          </a:prstGeom>
          <a:noFill/>
          <a:ln w="9525">
            <a:solidFill>
              <a:schemeClr val="tx1"/>
            </a:solidFill>
            <a:round/>
            <a:headEnd/>
            <a:tailEnd/>
          </a:ln>
        </p:spPr>
        <p:txBody>
          <a:bodyPr/>
          <a:lstStyle/>
          <a:p>
            <a:endParaRPr lang="zh-CN" altLang="en-US"/>
          </a:p>
        </p:txBody>
      </p:sp>
      <p:sp>
        <p:nvSpPr>
          <p:cNvPr id="37896" name="Line 8"/>
          <p:cNvSpPr>
            <a:spLocks noChangeShapeType="1"/>
          </p:cNvSpPr>
          <p:nvPr/>
        </p:nvSpPr>
        <p:spPr bwMode="auto">
          <a:xfrm>
            <a:off x="609600" y="3810000"/>
            <a:ext cx="3048000" cy="381000"/>
          </a:xfrm>
          <a:prstGeom prst="line">
            <a:avLst/>
          </a:prstGeom>
          <a:noFill/>
          <a:ln w="9525">
            <a:solidFill>
              <a:schemeClr val="tx1"/>
            </a:solidFill>
            <a:round/>
            <a:headEnd/>
            <a:tailEnd/>
          </a:ln>
        </p:spPr>
        <p:txBody>
          <a:bodyPr/>
          <a:lstStyle/>
          <a:p>
            <a:endParaRPr lang="zh-CN" altLang="en-US"/>
          </a:p>
        </p:txBody>
      </p:sp>
      <p:sp>
        <p:nvSpPr>
          <p:cNvPr id="37897" name="Line 9"/>
          <p:cNvSpPr>
            <a:spLocks noChangeShapeType="1"/>
          </p:cNvSpPr>
          <p:nvPr/>
        </p:nvSpPr>
        <p:spPr bwMode="auto">
          <a:xfrm>
            <a:off x="609600" y="4343400"/>
            <a:ext cx="3048000" cy="381000"/>
          </a:xfrm>
          <a:prstGeom prst="line">
            <a:avLst/>
          </a:prstGeom>
          <a:noFill/>
          <a:ln w="9525">
            <a:solidFill>
              <a:schemeClr val="tx1"/>
            </a:solidFill>
            <a:round/>
            <a:headEnd/>
            <a:tailEnd/>
          </a:ln>
        </p:spPr>
        <p:txBody>
          <a:bodyPr/>
          <a:lstStyle/>
          <a:p>
            <a:endParaRPr lang="zh-CN" altLang="en-US"/>
          </a:p>
        </p:txBody>
      </p:sp>
      <p:sp>
        <p:nvSpPr>
          <p:cNvPr id="37898" name="Line 10"/>
          <p:cNvSpPr>
            <a:spLocks noChangeShapeType="1"/>
          </p:cNvSpPr>
          <p:nvPr/>
        </p:nvSpPr>
        <p:spPr bwMode="auto">
          <a:xfrm>
            <a:off x="609600" y="3200400"/>
            <a:ext cx="3048000" cy="381000"/>
          </a:xfrm>
          <a:prstGeom prst="line">
            <a:avLst/>
          </a:prstGeom>
          <a:noFill/>
          <a:ln w="9525">
            <a:solidFill>
              <a:schemeClr val="tx1"/>
            </a:solidFill>
            <a:round/>
            <a:headEnd/>
            <a:tailEnd/>
          </a:ln>
        </p:spPr>
        <p:txBody>
          <a:bodyPr/>
          <a:lstStyle/>
          <a:p>
            <a:endParaRPr lang="zh-CN" altLang="en-US"/>
          </a:p>
        </p:txBody>
      </p:sp>
      <p:sp>
        <p:nvSpPr>
          <p:cNvPr id="37899" name="Line 11"/>
          <p:cNvSpPr>
            <a:spLocks noChangeShapeType="1"/>
          </p:cNvSpPr>
          <p:nvPr/>
        </p:nvSpPr>
        <p:spPr bwMode="auto">
          <a:xfrm>
            <a:off x="609600" y="3733800"/>
            <a:ext cx="3048000" cy="381000"/>
          </a:xfrm>
          <a:prstGeom prst="line">
            <a:avLst/>
          </a:prstGeom>
          <a:noFill/>
          <a:ln w="9525">
            <a:solidFill>
              <a:schemeClr val="tx1"/>
            </a:solidFill>
            <a:round/>
            <a:headEnd/>
            <a:tailEnd/>
          </a:ln>
        </p:spPr>
        <p:txBody>
          <a:bodyPr/>
          <a:lstStyle/>
          <a:p>
            <a:endParaRPr lang="zh-CN" altLang="en-US"/>
          </a:p>
        </p:txBody>
      </p:sp>
      <p:sp>
        <p:nvSpPr>
          <p:cNvPr id="37900" name="Line 12"/>
          <p:cNvSpPr>
            <a:spLocks noChangeShapeType="1"/>
          </p:cNvSpPr>
          <p:nvPr/>
        </p:nvSpPr>
        <p:spPr bwMode="auto">
          <a:xfrm>
            <a:off x="609600" y="2590800"/>
            <a:ext cx="3048000" cy="381000"/>
          </a:xfrm>
          <a:prstGeom prst="line">
            <a:avLst/>
          </a:prstGeom>
          <a:noFill/>
          <a:ln w="9525">
            <a:solidFill>
              <a:schemeClr val="tx1"/>
            </a:solidFill>
            <a:round/>
            <a:headEnd/>
            <a:tailEnd/>
          </a:ln>
        </p:spPr>
        <p:txBody>
          <a:bodyPr/>
          <a:lstStyle/>
          <a:p>
            <a:endParaRPr lang="zh-CN" altLang="en-US"/>
          </a:p>
        </p:txBody>
      </p:sp>
      <p:sp>
        <p:nvSpPr>
          <p:cNvPr id="37901" name="Line 13"/>
          <p:cNvSpPr>
            <a:spLocks noChangeShapeType="1"/>
          </p:cNvSpPr>
          <p:nvPr/>
        </p:nvSpPr>
        <p:spPr bwMode="auto">
          <a:xfrm>
            <a:off x="609600" y="3124200"/>
            <a:ext cx="3048000" cy="381000"/>
          </a:xfrm>
          <a:prstGeom prst="line">
            <a:avLst/>
          </a:prstGeom>
          <a:noFill/>
          <a:ln w="9525">
            <a:solidFill>
              <a:schemeClr val="tx1"/>
            </a:solidFill>
            <a:round/>
            <a:headEnd/>
            <a:tailEnd/>
          </a:ln>
        </p:spPr>
        <p:txBody>
          <a:bodyPr/>
          <a:lstStyle/>
          <a:p>
            <a:endParaRPr lang="zh-CN" altLang="en-US"/>
          </a:p>
        </p:txBody>
      </p:sp>
      <p:sp>
        <p:nvSpPr>
          <p:cNvPr id="37902" name="Line 14"/>
          <p:cNvSpPr>
            <a:spLocks noChangeShapeType="1"/>
          </p:cNvSpPr>
          <p:nvPr/>
        </p:nvSpPr>
        <p:spPr bwMode="auto">
          <a:xfrm>
            <a:off x="609600" y="1981200"/>
            <a:ext cx="3048000" cy="381000"/>
          </a:xfrm>
          <a:prstGeom prst="line">
            <a:avLst/>
          </a:prstGeom>
          <a:noFill/>
          <a:ln w="9525">
            <a:solidFill>
              <a:schemeClr val="tx1"/>
            </a:solidFill>
            <a:round/>
            <a:headEnd/>
            <a:tailEnd/>
          </a:ln>
        </p:spPr>
        <p:txBody>
          <a:bodyPr/>
          <a:lstStyle/>
          <a:p>
            <a:endParaRPr lang="zh-CN" altLang="en-US"/>
          </a:p>
        </p:txBody>
      </p:sp>
      <p:sp>
        <p:nvSpPr>
          <p:cNvPr id="37903" name="Line 15"/>
          <p:cNvSpPr>
            <a:spLocks noChangeShapeType="1"/>
          </p:cNvSpPr>
          <p:nvPr/>
        </p:nvSpPr>
        <p:spPr bwMode="auto">
          <a:xfrm>
            <a:off x="609600" y="2514600"/>
            <a:ext cx="3048000" cy="381000"/>
          </a:xfrm>
          <a:prstGeom prst="line">
            <a:avLst/>
          </a:prstGeom>
          <a:noFill/>
          <a:ln w="9525">
            <a:solidFill>
              <a:schemeClr val="tx1"/>
            </a:solidFill>
            <a:round/>
            <a:headEnd/>
            <a:tailEnd/>
          </a:ln>
        </p:spPr>
        <p:txBody>
          <a:bodyPr/>
          <a:lstStyle/>
          <a:p>
            <a:endParaRPr lang="zh-CN" altLang="en-US"/>
          </a:p>
        </p:txBody>
      </p:sp>
      <p:sp>
        <p:nvSpPr>
          <p:cNvPr id="37904" name="Line 16"/>
          <p:cNvSpPr>
            <a:spLocks noChangeShapeType="1"/>
          </p:cNvSpPr>
          <p:nvPr/>
        </p:nvSpPr>
        <p:spPr bwMode="auto">
          <a:xfrm>
            <a:off x="609600" y="1371600"/>
            <a:ext cx="3048000" cy="381000"/>
          </a:xfrm>
          <a:prstGeom prst="line">
            <a:avLst/>
          </a:prstGeom>
          <a:noFill/>
          <a:ln w="9525">
            <a:solidFill>
              <a:schemeClr val="tx1"/>
            </a:solidFill>
            <a:round/>
            <a:headEnd/>
            <a:tailEnd/>
          </a:ln>
        </p:spPr>
        <p:txBody>
          <a:bodyPr/>
          <a:lstStyle/>
          <a:p>
            <a:endParaRPr lang="zh-CN" altLang="en-US"/>
          </a:p>
        </p:txBody>
      </p:sp>
      <p:sp>
        <p:nvSpPr>
          <p:cNvPr id="37905" name="Line 17"/>
          <p:cNvSpPr>
            <a:spLocks noChangeShapeType="1"/>
          </p:cNvSpPr>
          <p:nvPr/>
        </p:nvSpPr>
        <p:spPr bwMode="auto">
          <a:xfrm>
            <a:off x="609600" y="1905000"/>
            <a:ext cx="3048000" cy="381000"/>
          </a:xfrm>
          <a:prstGeom prst="line">
            <a:avLst/>
          </a:prstGeom>
          <a:noFill/>
          <a:ln w="9525">
            <a:solidFill>
              <a:schemeClr val="tx1"/>
            </a:solidFill>
            <a:round/>
            <a:headEnd/>
            <a:tailEnd/>
          </a:ln>
        </p:spPr>
        <p:txBody>
          <a:bodyPr/>
          <a:lstStyle/>
          <a:p>
            <a:endParaRPr lang="zh-CN" altLang="en-US"/>
          </a:p>
        </p:txBody>
      </p:sp>
      <p:sp>
        <p:nvSpPr>
          <p:cNvPr id="37906" name="Line 18"/>
          <p:cNvSpPr>
            <a:spLocks noChangeShapeType="1"/>
          </p:cNvSpPr>
          <p:nvPr/>
        </p:nvSpPr>
        <p:spPr bwMode="auto">
          <a:xfrm>
            <a:off x="609600" y="762000"/>
            <a:ext cx="3048000" cy="381000"/>
          </a:xfrm>
          <a:prstGeom prst="line">
            <a:avLst/>
          </a:prstGeom>
          <a:noFill/>
          <a:ln w="9525">
            <a:solidFill>
              <a:schemeClr val="tx1"/>
            </a:solidFill>
            <a:round/>
            <a:headEnd/>
            <a:tailEnd/>
          </a:ln>
        </p:spPr>
        <p:txBody>
          <a:bodyPr/>
          <a:lstStyle/>
          <a:p>
            <a:endParaRPr lang="zh-CN" altLang="en-US"/>
          </a:p>
        </p:txBody>
      </p:sp>
      <p:sp>
        <p:nvSpPr>
          <p:cNvPr id="37907" name="Line 19"/>
          <p:cNvSpPr>
            <a:spLocks noChangeShapeType="1"/>
          </p:cNvSpPr>
          <p:nvPr/>
        </p:nvSpPr>
        <p:spPr bwMode="auto">
          <a:xfrm>
            <a:off x="609600" y="1295400"/>
            <a:ext cx="3048000" cy="381000"/>
          </a:xfrm>
          <a:prstGeom prst="line">
            <a:avLst/>
          </a:prstGeom>
          <a:noFill/>
          <a:ln w="9525">
            <a:solidFill>
              <a:schemeClr val="tx1"/>
            </a:solidFill>
            <a:round/>
            <a:headEnd/>
            <a:tailEnd/>
          </a:ln>
        </p:spPr>
        <p:txBody>
          <a:bodyPr/>
          <a:lstStyle/>
          <a:p>
            <a:endParaRPr lang="zh-CN" altLang="en-US"/>
          </a:p>
        </p:txBody>
      </p:sp>
      <p:sp>
        <p:nvSpPr>
          <p:cNvPr id="37908" name="Text Box 20"/>
          <p:cNvSpPr txBox="1">
            <a:spLocks noChangeArrowheads="1"/>
          </p:cNvSpPr>
          <p:nvPr/>
        </p:nvSpPr>
        <p:spPr bwMode="auto">
          <a:xfrm rot="475245">
            <a:off x="762000" y="9906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b="1">
                <a:latin typeface="Times New Roman" pitchFamily="18" charset="0"/>
              </a:rPr>
              <a:t>0</a:t>
            </a:r>
          </a:p>
        </p:txBody>
      </p:sp>
      <p:sp>
        <p:nvSpPr>
          <p:cNvPr id="37909" name="AutoShape 21"/>
          <p:cNvSpPr>
            <a:spLocks noChangeArrowheads="1"/>
          </p:cNvSpPr>
          <p:nvPr/>
        </p:nvSpPr>
        <p:spPr bwMode="auto">
          <a:xfrm rot="538358">
            <a:off x="2057400" y="11430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10" name="Text Box 22"/>
          <p:cNvSpPr txBox="1">
            <a:spLocks noChangeArrowheads="1"/>
          </p:cNvSpPr>
          <p:nvPr/>
        </p:nvSpPr>
        <p:spPr bwMode="auto">
          <a:xfrm rot="475245">
            <a:off x="762000" y="16002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1</a:t>
            </a:r>
          </a:p>
        </p:txBody>
      </p:sp>
      <p:sp>
        <p:nvSpPr>
          <p:cNvPr id="37911" name="AutoShape 23"/>
          <p:cNvSpPr>
            <a:spLocks noChangeArrowheads="1"/>
          </p:cNvSpPr>
          <p:nvPr/>
        </p:nvSpPr>
        <p:spPr bwMode="auto">
          <a:xfrm rot="538358">
            <a:off x="2057400" y="17526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12" name="Text Box 24"/>
          <p:cNvSpPr txBox="1">
            <a:spLocks noChangeArrowheads="1"/>
          </p:cNvSpPr>
          <p:nvPr/>
        </p:nvSpPr>
        <p:spPr bwMode="auto">
          <a:xfrm rot="475245">
            <a:off x="762000" y="22098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2</a:t>
            </a:r>
          </a:p>
        </p:txBody>
      </p:sp>
      <p:sp>
        <p:nvSpPr>
          <p:cNvPr id="37913" name="AutoShape 25"/>
          <p:cNvSpPr>
            <a:spLocks noChangeArrowheads="1"/>
          </p:cNvSpPr>
          <p:nvPr/>
        </p:nvSpPr>
        <p:spPr bwMode="auto">
          <a:xfrm rot="538358">
            <a:off x="2057400" y="23622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14" name="Text Box 26"/>
          <p:cNvSpPr txBox="1">
            <a:spLocks noChangeArrowheads="1"/>
          </p:cNvSpPr>
          <p:nvPr/>
        </p:nvSpPr>
        <p:spPr bwMode="auto">
          <a:xfrm rot="475245">
            <a:off x="762000" y="27432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dirty="0">
                <a:latin typeface="Times New Roman" pitchFamily="18" charset="0"/>
              </a:rPr>
              <a:t>数据帧</a:t>
            </a:r>
            <a:r>
              <a:rPr lang="en-US" altLang="zh-CN" dirty="0"/>
              <a:t>3</a:t>
            </a:r>
          </a:p>
        </p:txBody>
      </p:sp>
      <p:sp>
        <p:nvSpPr>
          <p:cNvPr id="37915" name="AutoShape 27"/>
          <p:cNvSpPr>
            <a:spLocks noChangeArrowheads="1"/>
          </p:cNvSpPr>
          <p:nvPr/>
        </p:nvSpPr>
        <p:spPr bwMode="auto">
          <a:xfrm rot="538358">
            <a:off x="2057400" y="29718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16" name="Text Box 28"/>
          <p:cNvSpPr txBox="1">
            <a:spLocks noChangeArrowheads="1"/>
          </p:cNvSpPr>
          <p:nvPr/>
        </p:nvSpPr>
        <p:spPr bwMode="auto">
          <a:xfrm rot="475245">
            <a:off x="762000" y="33528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4</a:t>
            </a:r>
          </a:p>
        </p:txBody>
      </p:sp>
      <p:sp>
        <p:nvSpPr>
          <p:cNvPr id="37917" name="AutoShape 29"/>
          <p:cNvSpPr>
            <a:spLocks noChangeArrowheads="1"/>
          </p:cNvSpPr>
          <p:nvPr/>
        </p:nvSpPr>
        <p:spPr bwMode="auto">
          <a:xfrm rot="538358">
            <a:off x="2052638" y="35306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5150" name="Text Box 30"/>
          <p:cNvSpPr txBox="1">
            <a:spLocks noChangeArrowheads="1"/>
          </p:cNvSpPr>
          <p:nvPr/>
        </p:nvSpPr>
        <p:spPr bwMode="auto">
          <a:xfrm rot="475245">
            <a:off x="762000" y="39624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dirty="0">
                <a:latin typeface="Times New Roman" pitchFamily="18" charset="0"/>
              </a:rPr>
              <a:t>数据帧</a:t>
            </a:r>
            <a:r>
              <a:rPr lang="en-US" altLang="zh-CN" dirty="0"/>
              <a:t>2</a:t>
            </a:r>
          </a:p>
        </p:txBody>
      </p:sp>
      <p:sp>
        <p:nvSpPr>
          <p:cNvPr id="5151" name="AutoShape 31"/>
          <p:cNvSpPr>
            <a:spLocks noChangeArrowheads="1"/>
          </p:cNvSpPr>
          <p:nvPr/>
        </p:nvSpPr>
        <p:spPr bwMode="auto">
          <a:xfrm rot="538358">
            <a:off x="2052638" y="41402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20" name="Text Box 32"/>
          <p:cNvSpPr txBox="1">
            <a:spLocks noChangeArrowheads="1"/>
          </p:cNvSpPr>
          <p:nvPr/>
        </p:nvSpPr>
        <p:spPr bwMode="auto">
          <a:xfrm rot="475245">
            <a:off x="762000" y="45720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3</a:t>
            </a:r>
          </a:p>
        </p:txBody>
      </p:sp>
      <p:sp>
        <p:nvSpPr>
          <p:cNvPr id="37921" name="AutoShape 33"/>
          <p:cNvSpPr>
            <a:spLocks noChangeArrowheads="1"/>
          </p:cNvSpPr>
          <p:nvPr/>
        </p:nvSpPr>
        <p:spPr bwMode="auto">
          <a:xfrm rot="538358">
            <a:off x="2052638" y="47498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22" name="Text Box 34"/>
          <p:cNvSpPr txBox="1">
            <a:spLocks noChangeArrowheads="1"/>
          </p:cNvSpPr>
          <p:nvPr/>
        </p:nvSpPr>
        <p:spPr bwMode="auto">
          <a:xfrm rot="475245">
            <a:off x="762000" y="51816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4</a:t>
            </a:r>
          </a:p>
        </p:txBody>
      </p:sp>
      <p:sp>
        <p:nvSpPr>
          <p:cNvPr id="37923" name="AutoShape 35"/>
          <p:cNvSpPr>
            <a:spLocks noChangeArrowheads="1"/>
          </p:cNvSpPr>
          <p:nvPr/>
        </p:nvSpPr>
        <p:spPr bwMode="auto">
          <a:xfrm rot="538358">
            <a:off x="2052638" y="53594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24" name="Line 36"/>
          <p:cNvSpPr>
            <a:spLocks noChangeShapeType="1"/>
          </p:cNvSpPr>
          <p:nvPr/>
        </p:nvSpPr>
        <p:spPr bwMode="auto">
          <a:xfrm flipH="1">
            <a:off x="609600" y="16764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37925" name="Line 37"/>
          <p:cNvSpPr>
            <a:spLocks noChangeShapeType="1"/>
          </p:cNvSpPr>
          <p:nvPr/>
        </p:nvSpPr>
        <p:spPr bwMode="auto">
          <a:xfrm flipH="1">
            <a:off x="609600" y="22860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5158" name="Line 38"/>
          <p:cNvSpPr>
            <a:spLocks noChangeShapeType="1"/>
          </p:cNvSpPr>
          <p:nvPr/>
        </p:nvSpPr>
        <p:spPr bwMode="auto">
          <a:xfrm flipH="1">
            <a:off x="609600" y="47244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37927" name="Text Box 39"/>
          <p:cNvSpPr txBox="1">
            <a:spLocks noChangeArrowheads="1"/>
          </p:cNvSpPr>
          <p:nvPr/>
        </p:nvSpPr>
        <p:spPr bwMode="auto">
          <a:xfrm rot="-591949">
            <a:off x="2819400" y="17526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ACK0</a:t>
            </a:r>
          </a:p>
        </p:txBody>
      </p:sp>
      <p:sp>
        <p:nvSpPr>
          <p:cNvPr id="37928" name="Text Box 40"/>
          <p:cNvSpPr txBox="1">
            <a:spLocks noChangeArrowheads="1"/>
          </p:cNvSpPr>
          <p:nvPr/>
        </p:nvSpPr>
        <p:spPr bwMode="auto">
          <a:xfrm rot="-591949">
            <a:off x="2895600" y="23622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ACK1</a:t>
            </a:r>
          </a:p>
        </p:txBody>
      </p:sp>
      <p:sp>
        <p:nvSpPr>
          <p:cNvPr id="5161" name="Text Box 41"/>
          <p:cNvSpPr txBox="1">
            <a:spLocks noChangeArrowheads="1"/>
          </p:cNvSpPr>
          <p:nvPr/>
        </p:nvSpPr>
        <p:spPr bwMode="auto">
          <a:xfrm rot="-591949">
            <a:off x="2895600" y="48006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ACK2</a:t>
            </a:r>
          </a:p>
        </p:txBody>
      </p:sp>
      <p:sp>
        <p:nvSpPr>
          <p:cNvPr id="5162" name="Line 42"/>
          <p:cNvSpPr>
            <a:spLocks noChangeShapeType="1"/>
          </p:cNvSpPr>
          <p:nvPr/>
        </p:nvSpPr>
        <p:spPr bwMode="auto">
          <a:xfrm>
            <a:off x="228600" y="2514600"/>
            <a:ext cx="381000" cy="0"/>
          </a:xfrm>
          <a:prstGeom prst="line">
            <a:avLst/>
          </a:prstGeom>
          <a:noFill/>
          <a:ln w="9525">
            <a:solidFill>
              <a:schemeClr val="tx1"/>
            </a:solidFill>
            <a:round/>
            <a:headEnd/>
            <a:tailEnd/>
          </a:ln>
        </p:spPr>
        <p:txBody>
          <a:bodyPr/>
          <a:lstStyle/>
          <a:p>
            <a:endParaRPr lang="zh-CN" altLang="en-US"/>
          </a:p>
        </p:txBody>
      </p:sp>
      <p:sp>
        <p:nvSpPr>
          <p:cNvPr id="5163" name="Line 43"/>
          <p:cNvSpPr>
            <a:spLocks noChangeShapeType="1"/>
          </p:cNvSpPr>
          <p:nvPr/>
        </p:nvSpPr>
        <p:spPr bwMode="auto">
          <a:xfrm>
            <a:off x="228600" y="3810000"/>
            <a:ext cx="381000" cy="0"/>
          </a:xfrm>
          <a:prstGeom prst="line">
            <a:avLst/>
          </a:prstGeom>
          <a:noFill/>
          <a:ln w="9525">
            <a:solidFill>
              <a:schemeClr val="tx1"/>
            </a:solidFill>
            <a:round/>
            <a:headEnd/>
            <a:tailEnd/>
          </a:ln>
        </p:spPr>
        <p:txBody>
          <a:bodyPr/>
          <a:lstStyle/>
          <a:p>
            <a:endParaRPr lang="zh-CN" altLang="en-US"/>
          </a:p>
        </p:txBody>
      </p:sp>
      <p:sp>
        <p:nvSpPr>
          <p:cNvPr id="5164" name="Line 44"/>
          <p:cNvSpPr>
            <a:spLocks noChangeShapeType="1"/>
          </p:cNvSpPr>
          <p:nvPr/>
        </p:nvSpPr>
        <p:spPr bwMode="auto">
          <a:xfrm flipV="1">
            <a:off x="381000" y="2514600"/>
            <a:ext cx="0" cy="457200"/>
          </a:xfrm>
          <a:prstGeom prst="line">
            <a:avLst/>
          </a:prstGeom>
          <a:noFill/>
          <a:ln w="9525">
            <a:solidFill>
              <a:schemeClr val="tx1"/>
            </a:solidFill>
            <a:round/>
            <a:headEnd/>
            <a:tailEnd type="triangle" w="med" len="med"/>
          </a:ln>
        </p:spPr>
        <p:txBody>
          <a:bodyPr/>
          <a:lstStyle/>
          <a:p>
            <a:endParaRPr lang="zh-CN" altLang="en-US"/>
          </a:p>
        </p:txBody>
      </p:sp>
      <p:sp>
        <p:nvSpPr>
          <p:cNvPr id="5165" name="Line 45"/>
          <p:cNvSpPr>
            <a:spLocks noChangeShapeType="1"/>
          </p:cNvSpPr>
          <p:nvPr/>
        </p:nvSpPr>
        <p:spPr bwMode="auto">
          <a:xfrm>
            <a:off x="381000" y="3352800"/>
            <a:ext cx="0" cy="457200"/>
          </a:xfrm>
          <a:prstGeom prst="line">
            <a:avLst/>
          </a:prstGeom>
          <a:noFill/>
          <a:ln w="9525">
            <a:solidFill>
              <a:schemeClr val="tx1"/>
            </a:solidFill>
            <a:round/>
            <a:headEnd/>
            <a:tailEnd type="triangle" w="med" len="med"/>
          </a:ln>
        </p:spPr>
        <p:txBody>
          <a:bodyPr/>
          <a:lstStyle/>
          <a:p>
            <a:endParaRPr lang="zh-CN" altLang="en-US"/>
          </a:p>
        </p:txBody>
      </p:sp>
      <p:sp>
        <p:nvSpPr>
          <p:cNvPr id="5166" name="AutoShape 46"/>
          <p:cNvSpPr>
            <a:spLocks/>
          </p:cNvSpPr>
          <p:nvPr/>
        </p:nvSpPr>
        <p:spPr bwMode="auto">
          <a:xfrm>
            <a:off x="3657600" y="2971800"/>
            <a:ext cx="152400" cy="1143000"/>
          </a:xfrm>
          <a:prstGeom prst="rightBrace">
            <a:avLst>
              <a:gd name="adj1" fmla="val 62500"/>
              <a:gd name="adj2" fmla="val 50000"/>
            </a:avLst>
          </a:prstGeom>
          <a:noFill/>
          <a:ln w="28575">
            <a:solidFill>
              <a:schemeClr val="tx1"/>
            </a:solidFill>
            <a:round/>
            <a:headEnd/>
            <a:tailEnd/>
          </a:ln>
        </p:spPr>
        <p:txBody>
          <a:bodyPr wrap="none" anchor="ctr"/>
          <a:lstStyle/>
          <a:p>
            <a:endParaRPr lang="zh-CN" altLang="en-US"/>
          </a:p>
        </p:txBody>
      </p:sp>
      <p:sp>
        <p:nvSpPr>
          <p:cNvPr id="5167" name="Text Box 47"/>
          <p:cNvSpPr txBox="1">
            <a:spLocks noChangeArrowheads="1"/>
          </p:cNvSpPr>
          <p:nvPr/>
        </p:nvSpPr>
        <p:spPr bwMode="auto">
          <a:xfrm>
            <a:off x="0" y="2971800"/>
            <a:ext cx="685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超时</a:t>
            </a:r>
          </a:p>
        </p:txBody>
      </p:sp>
      <p:sp>
        <p:nvSpPr>
          <p:cNvPr id="5168" name="Text Box 48"/>
          <p:cNvSpPr txBox="1">
            <a:spLocks noChangeArrowheads="1"/>
          </p:cNvSpPr>
          <p:nvPr/>
        </p:nvSpPr>
        <p:spPr bwMode="auto">
          <a:xfrm>
            <a:off x="3733800" y="3352800"/>
            <a:ext cx="685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FF0000"/>
                </a:solidFill>
              </a:rPr>
              <a:t>丢弃</a:t>
            </a:r>
          </a:p>
        </p:txBody>
      </p:sp>
      <p:sp>
        <p:nvSpPr>
          <p:cNvPr id="37937" name="Text Box 49"/>
          <p:cNvSpPr txBox="1">
            <a:spLocks noChangeArrowheads="1"/>
          </p:cNvSpPr>
          <p:nvPr/>
        </p:nvSpPr>
        <p:spPr bwMode="auto">
          <a:xfrm>
            <a:off x="609600" y="6248400"/>
            <a:ext cx="25146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a:t>
            </a:r>
            <a:r>
              <a:rPr lang="en-US" altLang="zh-CN" b="1"/>
              <a:t>a</a:t>
            </a:r>
            <a:r>
              <a:rPr lang="zh-CN" altLang="en-US" b="1"/>
              <a:t>）</a:t>
            </a:r>
            <a:r>
              <a:rPr lang="en-US" altLang="zh-CN" b="1"/>
              <a:t>Go-Back-N</a:t>
            </a:r>
          </a:p>
        </p:txBody>
      </p:sp>
      <p:sp>
        <p:nvSpPr>
          <p:cNvPr id="5170" name="Text Box 50"/>
          <p:cNvSpPr txBox="1">
            <a:spLocks noChangeArrowheads="1"/>
          </p:cNvSpPr>
          <p:nvPr/>
        </p:nvSpPr>
        <p:spPr bwMode="auto">
          <a:xfrm>
            <a:off x="8458200" y="3352800"/>
            <a:ext cx="685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FF0000"/>
                </a:solidFill>
              </a:rPr>
              <a:t>缓存</a:t>
            </a:r>
          </a:p>
        </p:txBody>
      </p:sp>
      <p:sp>
        <p:nvSpPr>
          <p:cNvPr id="37939" name="Text Box 51"/>
          <p:cNvSpPr txBox="1">
            <a:spLocks noChangeArrowheads="1"/>
          </p:cNvSpPr>
          <p:nvPr/>
        </p:nvSpPr>
        <p:spPr bwMode="auto">
          <a:xfrm>
            <a:off x="5486400" y="6248400"/>
            <a:ext cx="25146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a:t>
            </a:r>
            <a:r>
              <a:rPr lang="en-US" altLang="zh-CN" b="1"/>
              <a:t>b</a:t>
            </a:r>
            <a:r>
              <a:rPr lang="zh-CN" altLang="en-US" b="1"/>
              <a:t>） 选择重传 </a:t>
            </a:r>
          </a:p>
        </p:txBody>
      </p:sp>
      <p:sp>
        <p:nvSpPr>
          <p:cNvPr id="37940" name="Line 52"/>
          <p:cNvSpPr>
            <a:spLocks noChangeShapeType="1"/>
          </p:cNvSpPr>
          <p:nvPr/>
        </p:nvSpPr>
        <p:spPr bwMode="auto">
          <a:xfrm>
            <a:off x="5334000" y="685800"/>
            <a:ext cx="0" cy="5486400"/>
          </a:xfrm>
          <a:prstGeom prst="line">
            <a:avLst/>
          </a:prstGeom>
          <a:noFill/>
          <a:ln w="28575">
            <a:solidFill>
              <a:schemeClr val="tx1"/>
            </a:solidFill>
            <a:round/>
            <a:headEnd/>
            <a:tailEnd/>
          </a:ln>
        </p:spPr>
        <p:txBody>
          <a:bodyPr/>
          <a:lstStyle/>
          <a:p>
            <a:endParaRPr lang="zh-CN" altLang="en-US"/>
          </a:p>
        </p:txBody>
      </p:sp>
      <p:sp>
        <p:nvSpPr>
          <p:cNvPr id="37941" name="Line 53"/>
          <p:cNvSpPr>
            <a:spLocks noChangeShapeType="1"/>
          </p:cNvSpPr>
          <p:nvPr/>
        </p:nvSpPr>
        <p:spPr bwMode="auto">
          <a:xfrm>
            <a:off x="8382000" y="685800"/>
            <a:ext cx="0" cy="5486400"/>
          </a:xfrm>
          <a:prstGeom prst="line">
            <a:avLst/>
          </a:prstGeom>
          <a:noFill/>
          <a:ln w="28575">
            <a:solidFill>
              <a:schemeClr val="tx1"/>
            </a:solidFill>
            <a:round/>
            <a:headEnd/>
            <a:tailEnd/>
          </a:ln>
        </p:spPr>
        <p:txBody>
          <a:bodyPr/>
          <a:lstStyle/>
          <a:p>
            <a:endParaRPr lang="zh-CN" altLang="en-US"/>
          </a:p>
        </p:txBody>
      </p:sp>
      <p:sp>
        <p:nvSpPr>
          <p:cNvPr id="37942" name="Line 54"/>
          <p:cNvSpPr>
            <a:spLocks noChangeShapeType="1"/>
          </p:cNvSpPr>
          <p:nvPr/>
        </p:nvSpPr>
        <p:spPr bwMode="auto">
          <a:xfrm>
            <a:off x="5334000" y="5105400"/>
            <a:ext cx="3048000" cy="381000"/>
          </a:xfrm>
          <a:prstGeom prst="line">
            <a:avLst/>
          </a:prstGeom>
          <a:noFill/>
          <a:ln w="9525">
            <a:solidFill>
              <a:schemeClr val="tx1"/>
            </a:solidFill>
            <a:round/>
            <a:headEnd/>
            <a:tailEnd/>
          </a:ln>
        </p:spPr>
        <p:txBody>
          <a:bodyPr/>
          <a:lstStyle/>
          <a:p>
            <a:endParaRPr lang="zh-CN" altLang="en-US"/>
          </a:p>
        </p:txBody>
      </p:sp>
      <p:sp>
        <p:nvSpPr>
          <p:cNvPr id="37943" name="Line 55"/>
          <p:cNvSpPr>
            <a:spLocks noChangeShapeType="1"/>
          </p:cNvSpPr>
          <p:nvPr/>
        </p:nvSpPr>
        <p:spPr bwMode="auto">
          <a:xfrm>
            <a:off x="5334000" y="5638800"/>
            <a:ext cx="3048000" cy="381000"/>
          </a:xfrm>
          <a:prstGeom prst="line">
            <a:avLst/>
          </a:prstGeom>
          <a:noFill/>
          <a:ln w="9525">
            <a:solidFill>
              <a:schemeClr val="tx1"/>
            </a:solidFill>
            <a:round/>
            <a:headEnd/>
            <a:tailEnd/>
          </a:ln>
        </p:spPr>
        <p:txBody>
          <a:bodyPr/>
          <a:lstStyle/>
          <a:p>
            <a:endParaRPr lang="zh-CN" altLang="en-US"/>
          </a:p>
        </p:txBody>
      </p:sp>
      <p:sp>
        <p:nvSpPr>
          <p:cNvPr id="37944" name="Line 56"/>
          <p:cNvSpPr>
            <a:spLocks noChangeShapeType="1"/>
          </p:cNvSpPr>
          <p:nvPr/>
        </p:nvSpPr>
        <p:spPr bwMode="auto">
          <a:xfrm>
            <a:off x="5334000" y="4495800"/>
            <a:ext cx="3048000" cy="381000"/>
          </a:xfrm>
          <a:prstGeom prst="line">
            <a:avLst/>
          </a:prstGeom>
          <a:noFill/>
          <a:ln w="9525">
            <a:solidFill>
              <a:schemeClr val="tx1"/>
            </a:solidFill>
            <a:round/>
            <a:headEnd/>
            <a:tailEnd/>
          </a:ln>
        </p:spPr>
        <p:txBody>
          <a:bodyPr/>
          <a:lstStyle/>
          <a:p>
            <a:endParaRPr lang="zh-CN" altLang="en-US"/>
          </a:p>
        </p:txBody>
      </p:sp>
      <p:sp>
        <p:nvSpPr>
          <p:cNvPr id="37945" name="Line 57"/>
          <p:cNvSpPr>
            <a:spLocks noChangeShapeType="1"/>
          </p:cNvSpPr>
          <p:nvPr/>
        </p:nvSpPr>
        <p:spPr bwMode="auto">
          <a:xfrm>
            <a:off x="5334000" y="5029200"/>
            <a:ext cx="3048000" cy="381000"/>
          </a:xfrm>
          <a:prstGeom prst="line">
            <a:avLst/>
          </a:prstGeom>
          <a:noFill/>
          <a:ln w="9525">
            <a:solidFill>
              <a:schemeClr val="tx1"/>
            </a:solidFill>
            <a:round/>
            <a:headEnd/>
            <a:tailEnd/>
          </a:ln>
        </p:spPr>
        <p:txBody>
          <a:bodyPr/>
          <a:lstStyle/>
          <a:p>
            <a:endParaRPr lang="zh-CN" altLang="en-US"/>
          </a:p>
        </p:txBody>
      </p:sp>
      <p:sp>
        <p:nvSpPr>
          <p:cNvPr id="37946" name="Line 58"/>
          <p:cNvSpPr>
            <a:spLocks noChangeShapeType="1"/>
          </p:cNvSpPr>
          <p:nvPr/>
        </p:nvSpPr>
        <p:spPr bwMode="auto">
          <a:xfrm>
            <a:off x="5334000" y="3886200"/>
            <a:ext cx="3048000" cy="381000"/>
          </a:xfrm>
          <a:prstGeom prst="line">
            <a:avLst/>
          </a:prstGeom>
          <a:noFill/>
          <a:ln w="9525">
            <a:solidFill>
              <a:schemeClr val="tx1"/>
            </a:solidFill>
            <a:round/>
            <a:headEnd/>
            <a:tailEnd/>
          </a:ln>
        </p:spPr>
        <p:txBody>
          <a:bodyPr/>
          <a:lstStyle/>
          <a:p>
            <a:endParaRPr lang="zh-CN" altLang="en-US"/>
          </a:p>
        </p:txBody>
      </p:sp>
      <p:sp>
        <p:nvSpPr>
          <p:cNvPr id="37947" name="Line 59"/>
          <p:cNvSpPr>
            <a:spLocks noChangeShapeType="1"/>
          </p:cNvSpPr>
          <p:nvPr/>
        </p:nvSpPr>
        <p:spPr bwMode="auto">
          <a:xfrm>
            <a:off x="5334000" y="4419600"/>
            <a:ext cx="3048000" cy="381000"/>
          </a:xfrm>
          <a:prstGeom prst="line">
            <a:avLst/>
          </a:prstGeom>
          <a:noFill/>
          <a:ln w="9525">
            <a:solidFill>
              <a:schemeClr val="tx1"/>
            </a:solidFill>
            <a:round/>
            <a:headEnd/>
            <a:tailEnd/>
          </a:ln>
        </p:spPr>
        <p:txBody>
          <a:bodyPr/>
          <a:lstStyle/>
          <a:p>
            <a:endParaRPr lang="zh-CN" altLang="en-US"/>
          </a:p>
        </p:txBody>
      </p:sp>
      <p:sp>
        <p:nvSpPr>
          <p:cNvPr id="37948" name="Line 60"/>
          <p:cNvSpPr>
            <a:spLocks noChangeShapeType="1"/>
          </p:cNvSpPr>
          <p:nvPr/>
        </p:nvSpPr>
        <p:spPr bwMode="auto">
          <a:xfrm>
            <a:off x="5334000" y="3276600"/>
            <a:ext cx="3048000" cy="381000"/>
          </a:xfrm>
          <a:prstGeom prst="line">
            <a:avLst/>
          </a:prstGeom>
          <a:noFill/>
          <a:ln w="9525">
            <a:solidFill>
              <a:schemeClr val="tx1"/>
            </a:solidFill>
            <a:round/>
            <a:headEnd/>
            <a:tailEnd/>
          </a:ln>
        </p:spPr>
        <p:txBody>
          <a:bodyPr/>
          <a:lstStyle/>
          <a:p>
            <a:endParaRPr lang="zh-CN" altLang="en-US"/>
          </a:p>
        </p:txBody>
      </p:sp>
      <p:sp>
        <p:nvSpPr>
          <p:cNvPr id="37949" name="Line 61"/>
          <p:cNvSpPr>
            <a:spLocks noChangeShapeType="1"/>
          </p:cNvSpPr>
          <p:nvPr/>
        </p:nvSpPr>
        <p:spPr bwMode="auto">
          <a:xfrm>
            <a:off x="5334000" y="3810000"/>
            <a:ext cx="3048000" cy="381000"/>
          </a:xfrm>
          <a:prstGeom prst="line">
            <a:avLst/>
          </a:prstGeom>
          <a:noFill/>
          <a:ln w="9525">
            <a:solidFill>
              <a:schemeClr val="tx1"/>
            </a:solidFill>
            <a:round/>
            <a:headEnd/>
            <a:tailEnd/>
          </a:ln>
        </p:spPr>
        <p:txBody>
          <a:bodyPr/>
          <a:lstStyle/>
          <a:p>
            <a:endParaRPr lang="zh-CN" altLang="en-US"/>
          </a:p>
        </p:txBody>
      </p:sp>
      <p:sp>
        <p:nvSpPr>
          <p:cNvPr id="37950" name="Line 62"/>
          <p:cNvSpPr>
            <a:spLocks noChangeShapeType="1"/>
          </p:cNvSpPr>
          <p:nvPr/>
        </p:nvSpPr>
        <p:spPr bwMode="auto">
          <a:xfrm>
            <a:off x="5334000" y="2667000"/>
            <a:ext cx="3048000" cy="381000"/>
          </a:xfrm>
          <a:prstGeom prst="line">
            <a:avLst/>
          </a:prstGeom>
          <a:noFill/>
          <a:ln w="9525">
            <a:solidFill>
              <a:schemeClr val="tx1"/>
            </a:solidFill>
            <a:round/>
            <a:headEnd/>
            <a:tailEnd/>
          </a:ln>
        </p:spPr>
        <p:txBody>
          <a:bodyPr/>
          <a:lstStyle/>
          <a:p>
            <a:endParaRPr lang="zh-CN" altLang="en-US"/>
          </a:p>
        </p:txBody>
      </p:sp>
      <p:sp>
        <p:nvSpPr>
          <p:cNvPr id="37951" name="Line 63"/>
          <p:cNvSpPr>
            <a:spLocks noChangeShapeType="1"/>
          </p:cNvSpPr>
          <p:nvPr/>
        </p:nvSpPr>
        <p:spPr bwMode="auto">
          <a:xfrm>
            <a:off x="5334000" y="3200400"/>
            <a:ext cx="3048000" cy="381000"/>
          </a:xfrm>
          <a:prstGeom prst="line">
            <a:avLst/>
          </a:prstGeom>
          <a:noFill/>
          <a:ln w="9525">
            <a:solidFill>
              <a:schemeClr val="tx1"/>
            </a:solidFill>
            <a:round/>
            <a:headEnd/>
            <a:tailEnd/>
          </a:ln>
        </p:spPr>
        <p:txBody>
          <a:bodyPr/>
          <a:lstStyle/>
          <a:p>
            <a:endParaRPr lang="zh-CN" altLang="en-US"/>
          </a:p>
        </p:txBody>
      </p:sp>
      <p:sp>
        <p:nvSpPr>
          <p:cNvPr id="37952" name="Line 64"/>
          <p:cNvSpPr>
            <a:spLocks noChangeShapeType="1"/>
          </p:cNvSpPr>
          <p:nvPr/>
        </p:nvSpPr>
        <p:spPr bwMode="auto">
          <a:xfrm>
            <a:off x="5334000" y="2057400"/>
            <a:ext cx="3048000" cy="381000"/>
          </a:xfrm>
          <a:prstGeom prst="line">
            <a:avLst/>
          </a:prstGeom>
          <a:noFill/>
          <a:ln w="9525">
            <a:solidFill>
              <a:schemeClr val="tx1"/>
            </a:solidFill>
            <a:round/>
            <a:headEnd/>
            <a:tailEnd/>
          </a:ln>
        </p:spPr>
        <p:txBody>
          <a:bodyPr/>
          <a:lstStyle/>
          <a:p>
            <a:endParaRPr lang="zh-CN" altLang="en-US"/>
          </a:p>
        </p:txBody>
      </p:sp>
      <p:sp>
        <p:nvSpPr>
          <p:cNvPr id="37953" name="Line 65"/>
          <p:cNvSpPr>
            <a:spLocks noChangeShapeType="1"/>
          </p:cNvSpPr>
          <p:nvPr/>
        </p:nvSpPr>
        <p:spPr bwMode="auto">
          <a:xfrm>
            <a:off x="5334000" y="2590800"/>
            <a:ext cx="3048000" cy="381000"/>
          </a:xfrm>
          <a:prstGeom prst="line">
            <a:avLst/>
          </a:prstGeom>
          <a:noFill/>
          <a:ln w="9525">
            <a:solidFill>
              <a:schemeClr val="tx1"/>
            </a:solidFill>
            <a:round/>
            <a:headEnd/>
            <a:tailEnd/>
          </a:ln>
        </p:spPr>
        <p:txBody>
          <a:bodyPr/>
          <a:lstStyle/>
          <a:p>
            <a:endParaRPr lang="zh-CN" altLang="en-US"/>
          </a:p>
        </p:txBody>
      </p:sp>
      <p:sp>
        <p:nvSpPr>
          <p:cNvPr id="37954" name="Line 66"/>
          <p:cNvSpPr>
            <a:spLocks noChangeShapeType="1"/>
          </p:cNvSpPr>
          <p:nvPr/>
        </p:nvSpPr>
        <p:spPr bwMode="auto">
          <a:xfrm>
            <a:off x="5334000" y="1447800"/>
            <a:ext cx="3048000" cy="381000"/>
          </a:xfrm>
          <a:prstGeom prst="line">
            <a:avLst/>
          </a:prstGeom>
          <a:noFill/>
          <a:ln w="9525">
            <a:solidFill>
              <a:schemeClr val="tx1"/>
            </a:solidFill>
            <a:round/>
            <a:headEnd/>
            <a:tailEnd/>
          </a:ln>
        </p:spPr>
        <p:txBody>
          <a:bodyPr/>
          <a:lstStyle/>
          <a:p>
            <a:endParaRPr lang="zh-CN" altLang="en-US"/>
          </a:p>
        </p:txBody>
      </p:sp>
      <p:sp>
        <p:nvSpPr>
          <p:cNvPr id="37955" name="Line 67"/>
          <p:cNvSpPr>
            <a:spLocks noChangeShapeType="1"/>
          </p:cNvSpPr>
          <p:nvPr/>
        </p:nvSpPr>
        <p:spPr bwMode="auto">
          <a:xfrm>
            <a:off x="5334000" y="1981200"/>
            <a:ext cx="3048000" cy="381000"/>
          </a:xfrm>
          <a:prstGeom prst="line">
            <a:avLst/>
          </a:prstGeom>
          <a:noFill/>
          <a:ln w="9525">
            <a:solidFill>
              <a:schemeClr val="tx1"/>
            </a:solidFill>
            <a:round/>
            <a:headEnd/>
            <a:tailEnd/>
          </a:ln>
        </p:spPr>
        <p:txBody>
          <a:bodyPr/>
          <a:lstStyle/>
          <a:p>
            <a:endParaRPr lang="zh-CN" altLang="en-US"/>
          </a:p>
        </p:txBody>
      </p:sp>
      <p:sp>
        <p:nvSpPr>
          <p:cNvPr id="37956" name="Line 68"/>
          <p:cNvSpPr>
            <a:spLocks noChangeShapeType="1"/>
          </p:cNvSpPr>
          <p:nvPr/>
        </p:nvSpPr>
        <p:spPr bwMode="auto">
          <a:xfrm>
            <a:off x="5334000" y="838200"/>
            <a:ext cx="3048000" cy="381000"/>
          </a:xfrm>
          <a:prstGeom prst="line">
            <a:avLst/>
          </a:prstGeom>
          <a:noFill/>
          <a:ln w="9525">
            <a:solidFill>
              <a:schemeClr val="tx1"/>
            </a:solidFill>
            <a:round/>
            <a:headEnd/>
            <a:tailEnd/>
          </a:ln>
        </p:spPr>
        <p:txBody>
          <a:bodyPr/>
          <a:lstStyle/>
          <a:p>
            <a:endParaRPr lang="zh-CN" altLang="en-US"/>
          </a:p>
        </p:txBody>
      </p:sp>
      <p:sp>
        <p:nvSpPr>
          <p:cNvPr id="37957" name="Line 69"/>
          <p:cNvSpPr>
            <a:spLocks noChangeShapeType="1"/>
          </p:cNvSpPr>
          <p:nvPr/>
        </p:nvSpPr>
        <p:spPr bwMode="auto">
          <a:xfrm>
            <a:off x="5334000" y="1371600"/>
            <a:ext cx="3048000" cy="381000"/>
          </a:xfrm>
          <a:prstGeom prst="line">
            <a:avLst/>
          </a:prstGeom>
          <a:noFill/>
          <a:ln w="9525">
            <a:solidFill>
              <a:schemeClr val="tx1"/>
            </a:solidFill>
            <a:round/>
            <a:headEnd/>
            <a:tailEnd/>
          </a:ln>
        </p:spPr>
        <p:txBody>
          <a:bodyPr/>
          <a:lstStyle/>
          <a:p>
            <a:endParaRPr lang="zh-CN" altLang="en-US"/>
          </a:p>
        </p:txBody>
      </p:sp>
      <p:sp>
        <p:nvSpPr>
          <p:cNvPr id="37958" name="Text Box 70"/>
          <p:cNvSpPr txBox="1">
            <a:spLocks noChangeArrowheads="1"/>
          </p:cNvSpPr>
          <p:nvPr/>
        </p:nvSpPr>
        <p:spPr bwMode="auto">
          <a:xfrm rot="475245">
            <a:off x="5486400" y="10668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b="1">
                <a:latin typeface="Times New Roman" pitchFamily="18" charset="0"/>
              </a:rPr>
              <a:t>0</a:t>
            </a:r>
          </a:p>
        </p:txBody>
      </p:sp>
      <p:sp>
        <p:nvSpPr>
          <p:cNvPr id="37959" name="AutoShape 71"/>
          <p:cNvSpPr>
            <a:spLocks noChangeArrowheads="1"/>
          </p:cNvSpPr>
          <p:nvPr/>
        </p:nvSpPr>
        <p:spPr bwMode="auto">
          <a:xfrm rot="538358">
            <a:off x="6781800" y="12192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60" name="Text Box 72"/>
          <p:cNvSpPr txBox="1">
            <a:spLocks noChangeArrowheads="1"/>
          </p:cNvSpPr>
          <p:nvPr/>
        </p:nvSpPr>
        <p:spPr bwMode="auto">
          <a:xfrm rot="475245">
            <a:off x="5486400" y="16764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1</a:t>
            </a:r>
          </a:p>
        </p:txBody>
      </p:sp>
      <p:sp>
        <p:nvSpPr>
          <p:cNvPr id="37961" name="AutoShape 73"/>
          <p:cNvSpPr>
            <a:spLocks noChangeArrowheads="1"/>
          </p:cNvSpPr>
          <p:nvPr/>
        </p:nvSpPr>
        <p:spPr bwMode="auto">
          <a:xfrm rot="538358">
            <a:off x="6781800" y="18288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62" name="Text Box 74"/>
          <p:cNvSpPr txBox="1">
            <a:spLocks noChangeArrowheads="1"/>
          </p:cNvSpPr>
          <p:nvPr/>
        </p:nvSpPr>
        <p:spPr bwMode="auto">
          <a:xfrm rot="475245">
            <a:off x="5486400" y="22860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2</a:t>
            </a:r>
          </a:p>
        </p:txBody>
      </p:sp>
      <p:sp>
        <p:nvSpPr>
          <p:cNvPr id="37963" name="AutoShape 75"/>
          <p:cNvSpPr>
            <a:spLocks noChangeArrowheads="1"/>
          </p:cNvSpPr>
          <p:nvPr/>
        </p:nvSpPr>
        <p:spPr bwMode="auto">
          <a:xfrm rot="538358">
            <a:off x="6781800" y="24384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64" name="Text Box 76"/>
          <p:cNvSpPr txBox="1">
            <a:spLocks noChangeArrowheads="1"/>
          </p:cNvSpPr>
          <p:nvPr/>
        </p:nvSpPr>
        <p:spPr bwMode="auto">
          <a:xfrm rot="475245">
            <a:off x="5486400" y="28194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3</a:t>
            </a:r>
          </a:p>
        </p:txBody>
      </p:sp>
      <p:sp>
        <p:nvSpPr>
          <p:cNvPr id="37965" name="AutoShape 77"/>
          <p:cNvSpPr>
            <a:spLocks noChangeArrowheads="1"/>
          </p:cNvSpPr>
          <p:nvPr/>
        </p:nvSpPr>
        <p:spPr bwMode="auto">
          <a:xfrm rot="538358">
            <a:off x="6781800" y="30480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66" name="Text Box 78"/>
          <p:cNvSpPr txBox="1">
            <a:spLocks noChangeArrowheads="1"/>
          </p:cNvSpPr>
          <p:nvPr/>
        </p:nvSpPr>
        <p:spPr bwMode="auto">
          <a:xfrm rot="475245">
            <a:off x="5486400" y="34290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4</a:t>
            </a:r>
          </a:p>
        </p:txBody>
      </p:sp>
      <p:sp>
        <p:nvSpPr>
          <p:cNvPr id="37967" name="AutoShape 79"/>
          <p:cNvSpPr>
            <a:spLocks noChangeArrowheads="1"/>
          </p:cNvSpPr>
          <p:nvPr/>
        </p:nvSpPr>
        <p:spPr bwMode="auto">
          <a:xfrm rot="538358">
            <a:off x="6777038" y="36068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68" name="Text Box 80"/>
          <p:cNvSpPr txBox="1">
            <a:spLocks noChangeArrowheads="1"/>
          </p:cNvSpPr>
          <p:nvPr/>
        </p:nvSpPr>
        <p:spPr bwMode="auto">
          <a:xfrm rot="475245">
            <a:off x="5486400" y="40386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2</a:t>
            </a:r>
          </a:p>
        </p:txBody>
      </p:sp>
      <p:sp>
        <p:nvSpPr>
          <p:cNvPr id="37969" name="AutoShape 81"/>
          <p:cNvSpPr>
            <a:spLocks noChangeArrowheads="1"/>
          </p:cNvSpPr>
          <p:nvPr/>
        </p:nvSpPr>
        <p:spPr bwMode="auto">
          <a:xfrm rot="538358">
            <a:off x="6777038" y="42164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70" name="Text Box 82"/>
          <p:cNvSpPr txBox="1">
            <a:spLocks noChangeArrowheads="1"/>
          </p:cNvSpPr>
          <p:nvPr/>
        </p:nvSpPr>
        <p:spPr bwMode="auto">
          <a:xfrm rot="475245">
            <a:off x="5486400" y="46482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5</a:t>
            </a:r>
          </a:p>
        </p:txBody>
      </p:sp>
      <p:sp>
        <p:nvSpPr>
          <p:cNvPr id="37971" name="AutoShape 83"/>
          <p:cNvSpPr>
            <a:spLocks noChangeArrowheads="1"/>
          </p:cNvSpPr>
          <p:nvPr/>
        </p:nvSpPr>
        <p:spPr bwMode="auto">
          <a:xfrm rot="538358">
            <a:off x="6777038" y="48260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72" name="Text Box 84"/>
          <p:cNvSpPr txBox="1">
            <a:spLocks noChangeArrowheads="1"/>
          </p:cNvSpPr>
          <p:nvPr/>
        </p:nvSpPr>
        <p:spPr bwMode="auto">
          <a:xfrm rot="475245">
            <a:off x="5486400" y="5257800"/>
            <a:ext cx="12954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latin typeface="Times New Roman" pitchFamily="18" charset="0"/>
              </a:rPr>
              <a:t>数据帧</a:t>
            </a:r>
            <a:r>
              <a:rPr lang="en-US" altLang="zh-CN"/>
              <a:t>6</a:t>
            </a:r>
          </a:p>
        </p:txBody>
      </p:sp>
      <p:sp>
        <p:nvSpPr>
          <p:cNvPr id="37973" name="AutoShape 85"/>
          <p:cNvSpPr>
            <a:spLocks noChangeArrowheads="1"/>
          </p:cNvSpPr>
          <p:nvPr/>
        </p:nvSpPr>
        <p:spPr bwMode="auto">
          <a:xfrm rot="538358">
            <a:off x="6777038" y="5435600"/>
            <a:ext cx="533400" cy="214313"/>
          </a:xfrm>
          <a:prstGeom prst="rightArrow">
            <a:avLst>
              <a:gd name="adj1" fmla="val 39583"/>
              <a:gd name="adj2" fmla="val 69136"/>
            </a:avLst>
          </a:prstGeom>
          <a:solidFill>
            <a:srgbClr val="33CC33"/>
          </a:solidFill>
          <a:ln w="9525" algn="ctr">
            <a:solidFill>
              <a:schemeClr val="tx1"/>
            </a:solidFill>
            <a:miter lim="800000"/>
            <a:headEnd/>
            <a:tailEnd/>
          </a:ln>
        </p:spPr>
        <p:txBody>
          <a:bodyPr wrap="none" anchor="ctr"/>
          <a:lstStyle/>
          <a:p>
            <a:endParaRPr lang="zh-CN" altLang="en-US"/>
          </a:p>
        </p:txBody>
      </p:sp>
      <p:sp>
        <p:nvSpPr>
          <p:cNvPr id="37974" name="Line 86"/>
          <p:cNvSpPr>
            <a:spLocks noChangeShapeType="1"/>
          </p:cNvSpPr>
          <p:nvPr/>
        </p:nvSpPr>
        <p:spPr bwMode="auto">
          <a:xfrm flipH="1">
            <a:off x="5334000" y="17526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37975" name="Line 87"/>
          <p:cNvSpPr>
            <a:spLocks noChangeShapeType="1"/>
          </p:cNvSpPr>
          <p:nvPr/>
        </p:nvSpPr>
        <p:spPr bwMode="auto">
          <a:xfrm flipH="1">
            <a:off x="5334000" y="23622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5208" name="Line 88"/>
          <p:cNvSpPr>
            <a:spLocks noChangeShapeType="1"/>
          </p:cNvSpPr>
          <p:nvPr/>
        </p:nvSpPr>
        <p:spPr bwMode="auto">
          <a:xfrm flipH="1">
            <a:off x="5334000" y="4191000"/>
            <a:ext cx="3048000" cy="457200"/>
          </a:xfrm>
          <a:prstGeom prst="line">
            <a:avLst/>
          </a:prstGeom>
          <a:noFill/>
          <a:ln w="57150">
            <a:solidFill>
              <a:srgbClr val="FF0000"/>
            </a:solidFill>
            <a:prstDash val="dash"/>
            <a:round/>
            <a:headEnd/>
            <a:tailEnd type="triangle" w="med" len="med"/>
          </a:ln>
        </p:spPr>
        <p:txBody>
          <a:bodyPr/>
          <a:lstStyle/>
          <a:p>
            <a:endParaRPr lang="zh-CN" altLang="en-US"/>
          </a:p>
        </p:txBody>
      </p:sp>
      <p:sp>
        <p:nvSpPr>
          <p:cNvPr id="37977" name="Text Box 89"/>
          <p:cNvSpPr txBox="1">
            <a:spLocks noChangeArrowheads="1"/>
          </p:cNvSpPr>
          <p:nvPr/>
        </p:nvSpPr>
        <p:spPr bwMode="auto">
          <a:xfrm rot="-591949">
            <a:off x="7543800" y="18288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ACK0</a:t>
            </a:r>
          </a:p>
        </p:txBody>
      </p:sp>
      <p:sp>
        <p:nvSpPr>
          <p:cNvPr id="37978" name="Text Box 90"/>
          <p:cNvSpPr txBox="1">
            <a:spLocks noChangeArrowheads="1"/>
          </p:cNvSpPr>
          <p:nvPr/>
        </p:nvSpPr>
        <p:spPr bwMode="auto">
          <a:xfrm rot="-591949">
            <a:off x="7620000" y="24384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ACK1</a:t>
            </a:r>
          </a:p>
        </p:txBody>
      </p:sp>
      <p:sp>
        <p:nvSpPr>
          <p:cNvPr id="5211" name="Text Box 91"/>
          <p:cNvSpPr txBox="1">
            <a:spLocks noChangeArrowheads="1"/>
          </p:cNvSpPr>
          <p:nvPr/>
        </p:nvSpPr>
        <p:spPr bwMode="auto">
          <a:xfrm rot="-591949">
            <a:off x="7620000" y="4267200"/>
            <a:ext cx="838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solidFill>
                  <a:schemeClr val="accent2"/>
                </a:solidFill>
              </a:rPr>
              <a:t>ACK4</a:t>
            </a:r>
          </a:p>
        </p:txBody>
      </p:sp>
      <p:sp>
        <p:nvSpPr>
          <p:cNvPr id="37980" name="Line 92"/>
          <p:cNvSpPr>
            <a:spLocks noChangeShapeType="1"/>
          </p:cNvSpPr>
          <p:nvPr/>
        </p:nvSpPr>
        <p:spPr bwMode="auto">
          <a:xfrm>
            <a:off x="4953000" y="2590800"/>
            <a:ext cx="381000" cy="0"/>
          </a:xfrm>
          <a:prstGeom prst="line">
            <a:avLst/>
          </a:prstGeom>
          <a:noFill/>
          <a:ln w="9525">
            <a:solidFill>
              <a:schemeClr val="tx1"/>
            </a:solidFill>
            <a:round/>
            <a:headEnd/>
            <a:tailEnd/>
          </a:ln>
        </p:spPr>
        <p:txBody>
          <a:bodyPr/>
          <a:lstStyle/>
          <a:p>
            <a:endParaRPr lang="zh-CN" altLang="en-US"/>
          </a:p>
        </p:txBody>
      </p:sp>
      <p:sp>
        <p:nvSpPr>
          <p:cNvPr id="37981" name="Line 93"/>
          <p:cNvSpPr>
            <a:spLocks noChangeShapeType="1"/>
          </p:cNvSpPr>
          <p:nvPr/>
        </p:nvSpPr>
        <p:spPr bwMode="auto">
          <a:xfrm>
            <a:off x="4953000" y="3886200"/>
            <a:ext cx="381000" cy="0"/>
          </a:xfrm>
          <a:prstGeom prst="line">
            <a:avLst/>
          </a:prstGeom>
          <a:noFill/>
          <a:ln w="9525">
            <a:solidFill>
              <a:schemeClr val="tx1"/>
            </a:solidFill>
            <a:round/>
            <a:headEnd/>
            <a:tailEnd/>
          </a:ln>
        </p:spPr>
        <p:txBody>
          <a:bodyPr/>
          <a:lstStyle/>
          <a:p>
            <a:endParaRPr lang="zh-CN" altLang="en-US"/>
          </a:p>
        </p:txBody>
      </p:sp>
      <p:sp>
        <p:nvSpPr>
          <p:cNvPr id="37982" name="Line 94"/>
          <p:cNvSpPr>
            <a:spLocks noChangeShapeType="1"/>
          </p:cNvSpPr>
          <p:nvPr/>
        </p:nvSpPr>
        <p:spPr bwMode="auto">
          <a:xfrm flipV="1">
            <a:off x="5105400" y="2590800"/>
            <a:ext cx="0" cy="457200"/>
          </a:xfrm>
          <a:prstGeom prst="line">
            <a:avLst/>
          </a:prstGeom>
          <a:noFill/>
          <a:ln w="9525">
            <a:solidFill>
              <a:schemeClr val="tx1"/>
            </a:solidFill>
            <a:round/>
            <a:headEnd/>
            <a:tailEnd type="triangle" w="med" len="med"/>
          </a:ln>
        </p:spPr>
        <p:txBody>
          <a:bodyPr/>
          <a:lstStyle/>
          <a:p>
            <a:endParaRPr lang="zh-CN" altLang="en-US"/>
          </a:p>
        </p:txBody>
      </p:sp>
      <p:sp>
        <p:nvSpPr>
          <p:cNvPr id="37983" name="Line 95"/>
          <p:cNvSpPr>
            <a:spLocks noChangeShapeType="1"/>
          </p:cNvSpPr>
          <p:nvPr/>
        </p:nvSpPr>
        <p:spPr bwMode="auto">
          <a:xfrm>
            <a:off x="5105400" y="3429000"/>
            <a:ext cx="0" cy="457200"/>
          </a:xfrm>
          <a:prstGeom prst="line">
            <a:avLst/>
          </a:prstGeom>
          <a:noFill/>
          <a:ln w="9525">
            <a:solidFill>
              <a:schemeClr val="tx1"/>
            </a:solidFill>
            <a:round/>
            <a:headEnd/>
            <a:tailEnd type="triangle" w="med" len="med"/>
          </a:ln>
        </p:spPr>
        <p:txBody>
          <a:bodyPr/>
          <a:lstStyle/>
          <a:p>
            <a:endParaRPr lang="zh-CN" altLang="en-US"/>
          </a:p>
        </p:txBody>
      </p:sp>
      <p:sp>
        <p:nvSpPr>
          <p:cNvPr id="5216" name="AutoShape 96"/>
          <p:cNvSpPr>
            <a:spLocks/>
          </p:cNvSpPr>
          <p:nvPr/>
        </p:nvSpPr>
        <p:spPr bwMode="auto">
          <a:xfrm>
            <a:off x="8382000" y="3048000"/>
            <a:ext cx="152400" cy="1143000"/>
          </a:xfrm>
          <a:prstGeom prst="rightBrace">
            <a:avLst>
              <a:gd name="adj1" fmla="val 62500"/>
              <a:gd name="adj2" fmla="val 50000"/>
            </a:avLst>
          </a:prstGeom>
          <a:noFill/>
          <a:ln w="28575">
            <a:solidFill>
              <a:schemeClr val="tx1"/>
            </a:solidFill>
            <a:round/>
            <a:headEnd/>
            <a:tailEnd/>
          </a:ln>
        </p:spPr>
        <p:txBody>
          <a:bodyPr wrap="none" anchor="ctr"/>
          <a:lstStyle/>
          <a:p>
            <a:endParaRPr lang="zh-CN" altLang="en-US"/>
          </a:p>
        </p:txBody>
      </p:sp>
      <p:sp>
        <p:nvSpPr>
          <p:cNvPr id="37985" name="Text Box 97"/>
          <p:cNvSpPr txBox="1">
            <a:spLocks noChangeArrowheads="1"/>
          </p:cNvSpPr>
          <p:nvPr/>
        </p:nvSpPr>
        <p:spPr bwMode="auto">
          <a:xfrm>
            <a:off x="4724400" y="3048000"/>
            <a:ext cx="6858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超时</a:t>
            </a:r>
          </a:p>
        </p:txBody>
      </p:sp>
      <p:sp>
        <p:nvSpPr>
          <p:cNvPr id="37986" name="矩形 99"/>
          <p:cNvSpPr>
            <a:spLocks noChangeArrowheads="1"/>
          </p:cNvSpPr>
          <p:nvPr/>
        </p:nvSpPr>
        <p:spPr bwMode="auto">
          <a:xfrm>
            <a:off x="3357563" y="285750"/>
            <a:ext cx="2032000" cy="369888"/>
          </a:xfrm>
          <a:prstGeom prst="rect">
            <a:avLst/>
          </a:prstGeom>
          <a:noFill/>
          <a:ln w="9525">
            <a:noFill/>
            <a:miter lim="800000"/>
            <a:headEnd/>
            <a:tailEnd/>
          </a:ln>
        </p:spPr>
        <p:txBody>
          <a:bodyPr wrap="none">
            <a:spAutoFit/>
          </a:bodyPr>
          <a:lstStyle/>
          <a:p>
            <a:r>
              <a:rPr lang="zh-CN" altLang="en-US" b="1"/>
              <a:t>两种重传机制比较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162"/>
                                        </p:tgtEl>
                                        <p:attrNameLst>
                                          <p:attrName>style.visibility</p:attrName>
                                        </p:attrNameLst>
                                      </p:cBhvr>
                                      <p:to>
                                        <p:strVal val="visible"/>
                                      </p:to>
                                    </p:set>
                                    <p:anim calcmode="lin" valueType="num">
                                      <p:cBhvr additive="base">
                                        <p:cTn id="7" dur="1000" fill="hold"/>
                                        <p:tgtEl>
                                          <p:spTgt spid="5162"/>
                                        </p:tgtEl>
                                        <p:attrNameLst>
                                          <p:attrName>ppt_x</p:attrName>
                                        </p:attrNameLst>
                                      </p:cBhvr>
                                      <p:tavLst>
                                        <p:tav tm="0">
                                          <p:val>
                                            <p:strVal val="0-#ppt_w/2"/>
                                          </p:val>
                                        </p:tav>
                                        <p:tav tm="100000">
                                          <p:val>
                                            <p:strVal val="#ppt_x"/>
                                          </p:val>
                                        </p:tav>
                                      </p:tavLst>
                                    </p:anim>
                                    <p:anim calcmode="lin" valueType="num">
                                      <p:cBhvr additive="base">
                                        <p:cTn id="8" dur="1000" fill="hold"/>
                                        <p:tgtEl>
                                          <p:spTgt spid="516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5164"/>
                                        </p:tgtEl>
                                        <p:attrNameLst>
                                          <p:attrName>style.visibility</p:attrName>
                                        </p:attrNameLst>
                                      </p:cBhvr>
                                      <p:to>
                                        <p:strVal val="visible"/>
                                      </p:to>
                                    </p:set>
                                    <p:anim calcmode="lin" valueType="num">
                                      <p:cBhvr additive="base">
                                        <p:cTn id="11" dur="1000" fill="hold"/>
                                        <p:tgtEl>
                                          <p:spTgt spid="5164"/>
                                        </p:tgtEl>
                                        <p:attrNameLst>
                                          <p:attrName>ppt_x</p:attrName>
                                        </p:attrNameLst>
                                      </p:cBhvr>
                                      <p:tavLst>
                                        <p:tav tm="0">
                                          <p:val>
                                            <p:strVal val="0-#ppt_w/2"/>
                                          </p:val>
                                        </p:tav>
                                        <p:tav tm="100000">
                                          <p:val>
                                            <p:strVal val="#ppt_x"/>
                                          </p:val>
                                        </p:tav>
                                      </p:tavLst>
                                    </p:anim>
                                    <p:anim calcmode="lin" valueType="num">
                                      <p:cBhvr additive="base">
                                        <p:cTn id="12" dur="1000" fill="hold"/>
                                        <p:tgtEl>
                                          <p:spTgt spid="5164"/>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167"/>
                                        </p:tgtEl>
                                        <p:attrNameLst>
                                          <p:attrName>style.visibility</p:attrName>
                                        </p:attrNameLst>
                                      </p:cBhvr>
                                      <p:to>
                                        <p:strVal val="visible"/>
                                      </p:to>
                                    </p:set>
                                    <p:anim calcmode="lin" valueType="num">
                                      <p:cBhvr additive="base">
                                        <p:cTn id="15" dur="1000" fill="hold"/>
                                        <p:tgtEl>
                                          <p:spTgt spid="5167"/>
                                        </p:tgtEl>
                                        <p:attrNameLst>
                                          <p:attrName>ppt_x</p:attrName>
                                        </p:attrNameLst>
                                      </p:cBhvr>
                                      <p:tavLst>
                                        <p:tav tm="0">
                                          <p:val>
                                            <p:strVal val="0-#ppt_w/2"/>
                                          </p:val>
                                        </p:tav>
                                        <p:tav tm="100000">
                                          <p:val>
                                            <p:strVal val="#ppt_x"/>
                                          </p:val>
                                        </p:tav>
                                      </p:tavLst>
                                    </p:anim>
                                    <p:anim calcmode="lin" valueType="num">
                                      <p:cBhvr additive="base">
                                        <p:cTn id="16" dur="1000" fill="hold"/>
                                        <p:tgtEl>
                                          <p:spTgt spid="516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5165"/>
                                        </p:tgtEl>
                                        <p:attrNameLst>
                                          <p:attrName>style.visibility</p:attrName>
                                        </p:attrNameLst>
                                      </p:cBhvr>
                                      <p:to>
                                        <p:strVal val="visible"/>
                                      </p:to>
                                    </p:set>
                                    <p:anim calcmode="lin" valueType="num">
                                      <p:cBhvr additive="base">
                                        <p:cTn id="19" dur="1000" fill="hold"/>
                                        <p:tgtEl>
                                          <p:spTgt spid="5165"/>
                                        </p:tgtEl>
                                        <p:attrNameLst>
                                          <p:attrName>ppt_x</p:attrName>
                                        </p:attrNameLst>
                                      </p:cBhvr>
                                      <p:tavLst>
                                        <p:tav tm="0">
                                          <p:val>
                                            <p:strVal val="0-#ppt_w/2"/>
                                          </p:val>
                                        </p:tav>
                                        <p:tav tm="100000">
                                          <p:val>
                                            <p:strVal val="#ppt_x"/>
                                          </p:val>
                                        </p:tav>
                                      </p:tavLst>
                                    </p:anim>
                                    <p:anim calcmode="lin" valueType="num">
                                      <p:cBhvr additive="base">
                                        <p:cTn id="20" dur="1000" fill="hold"/>
                                        <p:tgtEl>
                                          <p:spTgt spid="5165"/>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5163"/>
                                        </p:tgtEl>
                                        <p:attrNameLst>
                                          <p:attrName>style.visibility</p:attrName>
                                        </p:attrNameLst>
                                      </p:cBhvr>
                                      <p:to>
                                        <p:strVal val="visible"/>
                                      </p:to>
                                    </p:set>
                                    <p:anim calcmode="lin" valueType="num">
                                      <p:cBhvr additive="base">
                                        <p:cTn id="23" dur="1000" fill="hold"/>
                                        <p:tgtEl>
                                          <p:spTgt spid="5163"/>
                                        </p:tgtEl>
                                        <p:attrNameLst>
                                          <p:attrName>ppt_x</p:attrName>
                                        </p:attrNameLst>
                                      </p:cBhvr>
                                      <p:tavLst>
                                        <p:tav tm="0">
                                          <p:val>
                                            <p:strVal val="0-#ppt_w/2"/>
                                          </p:val>
                                        </p:tav>
                                        <p:tav tm="100000">
                                          <p:val>
                                            <p:strVal val="#ppt_x"/>
                                          </p:val>
                                        </p:tav>
                                      </p:tavLst>
                                    </p:anim>
                                    <p:anim calcmode="lin" valueType="num">
                                      <p:cBhvr additive="base">
                                        <p:cTn id="24" dur="1000" fill="hold"/>
                                        <p:tgtEl>
                                          <p:spTgt spid="5163"/>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5168"/>
                                        </p:tgtEl>
                                        <p:attrNameLst>
                                          <p:attrName>style.visibility</p:attrName>
                                        </p:attrNameLst>
                                      </p:cBhvr>
                                      <p:to>
                                        <p:strVal val="visible"/>
                                      </p:to>
                                    </p:set>
                                    <p:anim calcmode="lin" valueType="num">
                                      <p:cBhvr additive="base">
                                        <p:cTn id="27" dur="1000" fill="hold"/>
                                        <p:tgtEl>
                                          <p:spTgt spid="5168"/>
                                        </p:tgtEl>
                                        <p:attrNameLst>
                                          <p:attrName>ppt_x</p:attrName>
                                        </p:attrNameLst>
                                      </p:cBhvr>
                                      <p:tavLst>
                                        <p:tav tm="0">
                                          <p:val>
                                            <p:strVal val="0-#ppt_w/2"/>
                                          </p:val>
                                        </p:tav>
                                        <p:tav tm="100000">
                                          <p:val>
                                            <p:strVal val="#ppt_x"/>
                                          </p:val>
                                        </p:tav>
                                      </p:tavLst>
                                    </p:anim>
                                    <p:anim calcmode="lin" valueType="num">
                                      <p:cBhvr additive="base">
                                        <p:cTn id="28" dur="1000" fill="hold"/>
                                        <p:tgtEl>
                                          <p:spTgt spid="516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5166"/>
                                        </p:tgtEl>
                                        <p:attrNameLst>
                                          <p:attrName>style.visibility</p:attrName>
                                        </p:attrNameLst>
                                      </p:cBhvr>
                                      <p:to>
                                        <p:strVal val="visible"/>
                                      </p:to>
                                    </p:set>
                                    <p:anim calcmode="lin" valueType="num">
                                      <p:cBhvr additive="base">
                                        <p:cTn id="31" dur="1000" fill="hold"/>
                                        <p:tgtEl>
                                          <p:spTgt spid="5166"/>
                                        </p:tgtEl>
                                        <p:attrNameLst>
                                          <p:attrName>ppt_x</p:attrName>
                                        </p:attrNameLst>
                                      </p:cBhvr>
                                      <p:tavLst>
                                        <p:tav tm="0">
                                          <p:val>
                                            <p:strVal val="0-#ppt_w/2"/>
                                          </p:val>
                                        </p:tav>
                                        <p:tav tm="100000">
                                          <p:val>
                                            <p:strVal val="#ppt_x"/>
                                          </p:val>
                                        </p:tav>
                                      </p:tavLst>
                                    </p:anim>
                                    <p:anim calcmode="lin" valueType="num">
                                      <p:cBhvr additive="base">
                                        <p:cTn id="32" dur="1000" fill="hold"/>
                                        <p:tgtEl>
                                          <p:spTgt spid="516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50"/>
                                        </p:tgtEl>
                                        <p:attrNameLst>
                                          <p:attrName>style.visibility</p:attrName>
                                        </p:attrNameLst>
                                      </p:cBhvr>
                                      <p:to>
                                        <p:strVal val="visible"/>
                                      </p:to>
                                    </p:set>
                                    <p:animEffect transition="in" filter="blinds(horizontal)">
                                      <p:cBhvr>
                                        <p:cTn id="37" dur="500"/>
                                        <p:tgtEl>
                                          <p:spTgt spid="515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151"/>
                                        </p:tgtEl>
                                        <p:attrNameLst>
                                          <p:attrName>style.visibility</p:attrName>
                                        </p:attrNameLst>
                                      </p:cBhvr>
                                      <p:to>
                                        <p:strVal val="visible"/>
                                      </p:to>
                                    </p:set>
                                    <p:animEffect transition="in" filter="blinds(horizontal)">
                                      <p:cBhvr>
                                        <p:cTn id="40" dur="500"/>
                                        <p:tgtEl>
                                          <p:spTgt spid="5151"/>
                                        </p:tgtEl>
                                      </p:cBhvr>
                                    </p:animEffect>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5158"/>
                                        </p:tgtEl>
                                        <p:attrNameLst>
                                          <p:attrName>style.visibility</p:attrName>
                                        </p:attrNameLst>
                                      </p:cBhvr>
                                      <p:to>
                                        <p:strVal val="visible"/>
                                      </p:to>
                                    </p:set>
                                    <p:animEffect transition="in" filter="wedge">
                                      <p:cBhvr>
                                        <p:cTn id="45" dur="1000"/>
                                        <p:tgtEl>
                                          <p:spTgt spid="5158"/>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5161"/>
                                        </p:tgtEl>
                                        <p:attrNameLst>
                                          <p:attrName>style.visibility</p:attrName>
                                        </p:attrNameLst>
                                      </p:cBhvr>
                                      <p:to>
                                        <p:strVal val="visible"/>
                                      </p:to>
                                    </p:set>
                                    <p:animEffect transition="in" filter="wedge">
                                      <p:cBhvr>
                                        <p:cTn id="48" dur="1000"/>
                                        <p:tgtEl>
                                          <p:spTgt spid="516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5216"/>
                                        </p:tgtEl>
                                        <p:attrNameLst>
                                          <p:attrName>style.visibility</p:attrName>
                                        </p:attrNameLst>
                                      </p:cBhvr>
                                      <p:to>
                                        <p:strVal val="visible"/>
                                      </p:to>
                                    </p:set>
                                    <p:anim calcmode="lin" valueType="num">
                                      <p:cBhvr additive="base">
                                        <p:cTn id="53" dur="1000" fill="hold"/>
                                        <p:tgtEl>
                                          <p:spTgt spid="5216"/>
                                        </p:tgtEl>
                                        <p:attrNameLst>
                                          <p:attrName>ppt_x</p:attrName>
                                        </p:attrNameLst>
                                      </p:cBhvr>
                                      <p:tavLst>
                                        <p:tav tm="0">
                                          <p:val>
                                            <p:strVal val="0-#ppt_w/2"/>
                                          </p:val>
                                        </p:tav>
                                        <p:tav tm="100000">
                                          <p:val>
                                            <p:strVal val="#ppt_x"/>
                                          </p:val>
                                        </p:tav>
                                      </p:tavLst>
                                    </p:anim>
                                    <p:anim calcmode="lin" valueType="num">
                                      <p:cBhvr additive="base">
                                        <p:cTn id="54" dur="1000" fill="hold"/>
                                        <p:tgtEl>
                                          <p:spTgt spid="5216"/>
                                        </p:tgtEl>
                                        <p:attrNameLst>
                                          <p:attrName>ppt_y</p:attrName>
                                        </p:attrNameLst>
                                      </p:cBhvr>
                                      <p:tavLst>
                                        <p:tav tm="0">
                                          <p:val>
                                            <p:strVal val="0-#ppt_h/2"/>
                                          </p:val>
                                        </p:tav>
                                        <p:tav tm="100000">
                                          <p:val>
                                            <p:strVal val="#ppt_y"/>
                                          </p:val>
                                        </p:tav>
                                      </p:tavLst>
                                    </p:anim>
                                  </p:childTnLst>
                                </p:cTn>
                              </p:par>
                              <p:par>
                                <p:cTn id="55" presetID="2" presetClass="entr" presetSubtype="9" fill="hold" grpId="0" nodeType="withEffect">
                                  <p:stCondLst>
                                    <p:cond delay="0"/>
                                  </p:stCondLst>
                                  <p:childTnLst>
                                    <p:set>
                                      <p:cBhvr>
                                        <p:cTn id="56" dur="1" fill="hold">
                                          <p:stCondLst>
                                            <p:cond delay="0"/>
                                          </p:stCondLst>
                                        </p:cTn>
                                        <p:tgtEl>
                                          <p:spTgt spid="5170"/>
                                        </p:tgtEl>
                                        <p:attrNameLst>
                                          <p:attrName>style.visibility</p:attrName>
                                        </p:attrNameLst>
                                      </p:cBhvr>
                                      <p:to>
                                        <p:strVal val="visible"/>
                                      </p:to>
                                    </p:set>
                                    <p:anim calcmode="lin" valueType="num">
                                      <p:cBhvr additive="base">
                                        <p:cTn id="57" dur="1000" fill="hold"/>
                                        <p:tgtEl>
                                          <p:spTgt spid="5170"/>
                                        </p:tgtEl>
                                        <p:attrNameLst>
                                          <p:attrName>ppt_x</p:attrName>
                                        </p:attrNameLst>
                                      </p:cBhvr>
                                      <p:tavLst>
                                        <p:tav tm="0">
                                          <p:val>
                                            <p:strVal val="0-#ppt_w/2"/>
                                          </p:val>
                                        </p:tav>
                                        <p:tav tm="100000">
                                          <p:val>
                                            <p:strVal val="#ppt_x"/>
                                          </p:val>
                                        </p:tav>
                                      </p:tavLst>
                                    </p:anim>
                                    <p:anim calcmode="lin" valueType="num">
                                      <p:cBhvr additive="base">
                                        <p:cTn id="58" dur="1000" fill="hold"/>
                                        <p:tgtEl>
                                          <p:spTgt spid="5170"/>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5208"/>
                                        </p:tgtEl>
                                        <p:attrNameLst>
                                          <p:attrName>style.visibility</p:attrName>
                                        </p:attrNameLst>
                                      </p:cBhvr>
                                      <p:to>
                                        <p:strVal val="visible"/>
                                      </p:to>
                                    </p:set>
                                    <p:animEffect transition="in" filter="wedge">
                                      <p:cBhvr>
                                        <p:cTn id="63" dur="1000"/>
                                        <p:tgtEl>
                                          <p:spTgt spid="5208"/>
                                        </p:tgtEl>
                                      </p:cBhvr>
                                    </p:animEffect>
                                  </p:childTnLst>
                                </p:cTn>
                              </p:par>
                              <p:par>
                                <p:cTn id="64" presetID="20" presetClass="entr" presetSubtype="0" fill="hold" grpId="0" nodeType="withEffect">
                                  <p:stCondLst>
                                    <p:cond delay="0"/>
                                  </p:stCondLst>
                                  <p:childTnLst>
                                    <p:set>
                                      <p:cBhvr>
                                        <p:cTn id="65" dur="1" fill="hold">
                                          <p:stCondLst>
                                            <p:cond delay="0"/>
                                          </p:stCondLst>
                                        </p:cTn>
                                        <p:tgtEl>
                                          <p:spTgt spid="5211"/>
                                        </p:tgtEl>
                                        <p:attrNameLst>
                                          <p:attrName>style.visibility</p:attrName>
                                        </p:attrNameLst>
                                      </p:cBhvr>
                                      <p:to>
                                        <p:strVal val="visible"/>
                                      </p:to>
                                    </p:set>
                                    <p:animEffect transition="in" filter="wedge">
                                      <p:cBhvr>
                                        <p:cTn id="66" dur="1000"/>
                                        <p:tgtEl>
                                          <p:spTgt spid="5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 grpId="0"/>
      <p:bldP spid="5151" grpId="0" animBg="1"/>
      <p:bldP spid="5158" grpId="0" animBg="1"/>
      <p:bldP spid="5161" grpId="0"/>
      <p:bldP spid="5162" grpId="0" animBg="1"/>
      <p:bldP spid="5163" grpId="0" animBg="1"/>
      <p:bldP spid="5164" grpId="0" animBg="1"/>
      <p:bldP spid="5165" grpId="0" animBg="1"/>
      <p:bldP spid="5166" grpId="0" animBg="1"/>
      <p:bldP spid="5167" grpId="0"/>
      <p:bldP spid="5168" grpId="0"/>
      <p:bldP spid="5170" grpId="0"/>
      <p:bldP spid="5208" grpId="0" animBg="1"/>
      <p:bldP spid="5211" grpId="0"/>
      <p:bldP spid="52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title" idx="4294967295"/>
          </p:nvPr>
        </p:nvSpPr>
        <p:spPr/>
        <p:txBody>
          <a:bodyPr/>
          <a:lstStyle/>
          <a:p>
            <a:pPr eaLnBrk="1" hangingPunct="1"/>
            <a:r>
              <a:rPr lang="en-US" altLang="zh-CN" sz="4200" dirty="0" smtClean="0"/>
              <a:t>3.</a:t>
            </a:r>
            <a:r>
              <a:rPr lang="zh-CN" altLang="en-US" sz="4200" dirty="0" smtClean="0"/>
              <a:t>连续重传、滑动窗口与流量控制</a:t>
            </a:r>
          </a:p>
        </p:txBody>
      </p:sp>
      <p:sp>
        <p:nvSpPr>
          <p:cNvPr id="38915" name="内容占位符 1"/>
          <p:cNvSpPr>
            <a:spLocks noGrp="1"/>
          </p:cNvSpPr>
          <p:nvPr>
            <p:ph idx="4294967295"/>
          </p:nvPr>
        </p:nvSpPr>
        <p:spPr/>
        <p:txBody>
          <a:bodyPr/>
          <a:lstStyle/>
          <a:p>
            <a:pPr eaLnBrk="1" hangingPunct="1"/>
            <a:r>
              <a:rPr lang="zh-CN" altLang="en-US" dirty="0" smtClean="0"/>
              <a:t>问题：连续重传方式中，若发送方没有及时确认信息，发送方是否仍然不停地发送帧呢？</a:t>
            </a:r>
          </a:p>
          <a:p>
            <a:pPr eaLnBrk="1" hangingPunct="1"/>
            <a:r>
              <a:rPr lang="zh-CN" altLang="en-US" dirty="0" smtClean="0"/>
              <a:t>措施：流量控制</a:t>
            </a:r>
            <a:r>
              <a:rPr lang="en-US" altLang="zh-CN" dirty="0" smtClean="0"/>
              <a:t>——</a:t>
            </a:r>
            <a:r>
              <a:rPr lang="zh-CN" altLang="en-US" dirty="0" smtClean="0"/>
              <a:t>通过某种机制，对发送的数据流量进行调控防止接收端缓冲区溢出。</a:t>
            </a:r>
          </a:p>
          <a:p>
            <a:pPr eaLnBrk="1" hangingPunct="1"/>
            <a:r>
              <a:rPr lang="zh-CN" altLang="en-US" dirty="0" smtClean="0"/>
              <a:t>连续重传请求</a:t>
            </a:r>
            <a:r>
              <a:rPr lang="en-US" altLang="zh-CN" dirty="0" smtClean="0"/>
              <a:t>+</a:t>
            </a:r>
            <a:r>
              <a:rPr lang="zh-CN" altLang="en-US" dirty="0" smtClean="0"/>
              <a:t>流量控制。</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title" idx="4294967295"/>
          </p:nvPr>
        </p:nvSpPr>
        <p:spPr/>
        <p:txBody>
          <a:bodyPr/>
          <a:lstStyle/>
          <a:p>
            <a:pPr eaLnBrk="1" hangingPunct="1"/>
            <a:r>
              <a:rPr lang="zh-CN" altLang="en-US" dirty="0" smtClean="0"/>
              <a:t>滑动窗口</a:t>
            </a:r>
          </a:p>
        </p:txBody>
      </p:sp>
      <p:sp>
        <p:nvSpPr>
          <p:cNvPr id="39939" name="内容占位符 1"/>
          <p:cNvSpPr>
            <a:spLocks noGrp="1"/>
          </p:cNvSpPr>
          <p:nvPr>
            <p:ph idx="4294967295"/>
          </p:nvPr>
        </p:nvSpPr>
        <p:spPr/>
        <p:txBody>
          <a:bodyPr/>
          <a:lstStyle/>
          <a:p>
            <a:pPr eaLnBrk="1" hangingPunct="1"/>
            <a:r>
              <a:rPr lang="zh-CN" altLang="en-US" smtClean="0"/>
              <a:t>滑动窗口：限制允许已发送但未被确认的帧的个数。</a:t>
            </a:r>
            <a:endParaRPr lang="zh-CN" altLang="en-US" b="1" smtClean="0"/>
          </a:p>
          <a:p>
            <a:pPr eaLnBrk="1" hangingPunct="1"/>
            <a:r>
              <a:rPr lang="zh-CN" altLang="en-US" smtClean="0"/>
              <a:t>发送窗口的大小是允许连续发送的帧的个数，窗口中：允许发送帧的序号；窗口外左边：已经发送帧的序号，右边：不允许发送的帧序号；每收到一个确认，窗口向右滑动一个帧的位置。</a:t>
            </a:r>
          </a:p>
          <a:p>
            <a:pPr eaLnBrk="1" hangingPunct="1"/>
            <a:r>
              <a:rPr lang="zh-CN" altLang="en-US" smtClean="0"/>
              <a:t>接收窗口大小是允许连续接收的未处理的帧的个数</a:t>
            </a:r>
          </a:p>
          <a:p>
            <a:pPr eaLnBrk="1" hangingPunct="1"/>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fontScale="90000"/>
          </a:bodyPr>
          <a:lstStyle/>
          <a:p>
            <a:pPr eaLnBrk="1" hangingPunct="1">
              <a:defRPr/>
            </a:pPr>
            <a:r>
              <a:rPr lang="en-US" altLang="zh-CN" sz="4000" dirty="0" smtClean="0"/>
              <a:t>4.2 </a:t>
            </a:r>
            <a:r>
              <a:rPr lang="zh-CN" altLang="en-US" sz="4000" dirty="0" smtClean="0"/>
              <a:t>一个经典的数据链路层协议</a:t>
            </a:r>
            <a:r>
              <a:rPr lang="en-US" altLang="zh-CN" sz="4000" dirty="0" smtClean="0"/>
              <a:t>HDLC</a:t>
            </a:r>
          </a:p>
        </p:txBody>
      </p:sp>
      <p:sp>
        <p:nvSpPr>
          <p:cNvPr id="40963" name="内容占位符 1"/>
          <p:cNvSpPr>
            <a:spLocks noGrp="1"/>
          </p:cNvSpPr>
          <p:nvPr>
            <p:ph idx="4294967295"/>
          </p:nvPr>
        </p:nvSpPr>
        <p:spPr/>
        <p:txBody>
          <a:bodyPr/>
          <a:lstStyle/>
          <a:p>
            <a:pPr eaLnBrk="1" hangingPunct="1"/>
            <a:r>
              <a:rPr lang="zh-CN" altLang="en-US" smtClean="0"/>
              <a:t>高级数据链路控制规程</a:t>
            </a:r>
          </a:p>
          <a:p>
            <a:pPr eaLnBrk="1" hangingPunct="1">
              <a:buFont typeface="Wingdings" pitchFamily="2" charset="2"/>
              <a:buNone/>
            </a:pPr>
            <a:r>
              <a:rPr lang="zh-CN" altLang="en-US" smtClean="0"/>
              <a:t>（</a:t>
            </a:r>
            <a:r>
              <a:rPr lang="en-US" altLang="zh-CN" smtClean="0"/>
              <a:t>High Level Data Link Control</a:t>
            </a:r>
            <a:r>
              <a:rPr lang="zh-CN" altLang="en-US" smtClean="0"/>
              <a:t>，</a:t>
            </a:r>
            <a:r>
              <a:rPr lang="en-US" altLang="zh-CN" smtClean="0"/>
              <a:t>HDLC</a:t>
            </a:r>
            <a:r>
              <a:rPr lang="zh-CN" altLang="en-US" smtClean="0"/>
              <a:t>）</a:t>
            </a:r>
          </a:p>
          <a:p>
            <a:pPr eaLnBrk="1" hangingPunct="1"/>
            <a:r>
              <a:rPr lang="zh-CN" altLang="en-US" smtClean="0"/>
              <a:t>起源和影响</a:t>
            </a:r>
          </a:p>
          <a:p>
            <a:pPr eaLnBrk="1" hangingPunct="1"/>
            <a:r>
              <a:rPr lang="zh-CN" altLang="en-US" smtClean="0"/>
              <a:t>工作原理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title" idx="4294967295"/>
          </p:nvPr>
        </p:nvSpPr>
        <p:spPr/>
        <p:txBody>
          <a:bodyPr/>
          <a:lstStyle/>
          <a:p>
            <a:pPr eaLnBrk="1" hangingPunct="1"/>
            <a:r>
              <a:rPr lang="en-US" altLang="zh-CN" dirty="0" smtClean="0"/>
              <a:t>4.2.1 HDLC</a:t>
            </a:r>
            <a:r>
              <a:rPr lang="zh-CN" altLang="en-US" dirty="0" smtClean="0"/>
              <a:t>的起源和影响</a:t>
            </a:r>
          </a:p>
        </p:txBody>
      </p:sp>
      <p:sp>
        <p:nvSpPr>
          <p:cNvPr id="41987" name="内容占位符 1"/>
          <p:cNvSpPr>
            <a:spLocks noGrp="1"/>
          </p:cNvSpPr>
          <p:nvPr>
            <p:ph idx="4294967295"/>
          </p:nvPr>
        </p:nvSpPr>
        <p:spPr/>
        <p:txBody>
          <a:bodyPr/>
          <a:lstStyle/>
          <a:p>
            <a:pPr eaLnBrk="1" hangingPunct="1"/>
            <a:r>
              <a:rPr lang="zh-CN" altLang="en-US" smtClean="0"/>
              <a:t>国际标准化组织提出的标准。</a:t>
            </a:r>
          </a:p>
          <a:p>
            <a:pPr eaLnBrk="1" hangingPunct="1"/>
            <a:r>
              <a:rPr lang="zh-CN" altLang="en-US" smtClean="0"/>
              <a:t>源于</a:t>
            </a:r>
            <a:r>
              <a:rPr lang="en-US" altLang="zh-CN" smtClean="0"/>
              <a:t>IBM</a:t>
            </a:r>
            <a:r>
              <a:rPr lang="zh-CN" altLang="en-US" smtClean="0"/>
              <a:t>公司系统网络架构</a:t>
            </a:r>
            <a:r>
              <a:rPr lang="en-US" altLang="zh-CN" smtClean="0"/>
              <a:t>SNA</a:t>
            </a:r>
            <a:r>
              <a:rPr lang="zh-CN" altLang="en-US" smtClean="0"/>
              <a:t>的第二层协议同步数据链路控制规程（</a:t>
            </a:r>
            <a:r>
              <a:rPr lang="en-US" altLang="zh-CN" smtClean="0"/>
              <a:t>SDLC</a:t>
            </a:r>
            <a:r>
              <a:rPr lang="zh-CN" altLang="en-US" smtClean="0"/>
              <a:t>）。</a:t>
            </a:r>
          </a:p>
          <a:p>
            <a:pPr eaLnBrk="1" hangingPunct="1"/>
            <a:r>
              <a:rPr lang="zh-CN" altLang="en-US" smtClean="0"/>
              <a:t>最有影响的面向比特的协议，被多个标准所采用。</a:t>
            </a:r>
          </a:p>
          <a:p>
            <a:pPr eaLnBrk="1" hangingPunct="1"/>
            <a:r>
              <a:rPr lang="zh-CN" altLang="en-US" smtClean="0"/>
              <a:t>是</a:t>
            </a:r>
            <a:r>
              <a:rPr lang="en-US" altLang="zh-CN" smtClean="0"/>
              <a:t>CISCO</a:t>
            </a:r>
            <a:r>
              <a:rPr lang="zh-CN" altLang="en-US" smtClean="0"/>
              <a:t>路由器串行接口的默认帧封装形式。</a:t>
            </a:r>
          </a:p>
          <a:p>
            <a:pPr eaLnBrk="1" hangingPunct="1"/>
            <a:r>
              <a:rPr lang="zh-CN" altLang="en-US" smtClean="0"/>
              <a:t>功能比较完善：透明传输、多种确认方式。</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title" idx="4294967295"/>
          </p:nvPr>
        </p:nvSpPr>
        <p:spPr/>
        <p:txBody>
          <a:bodyPr/>
          <a:lstStyle/>
          <a:p>
            <a:pPr eaLnBrk="1" hangingPunct="1"/>
            <a:r>
              <a:rPr lang="en-US" altLang="zh-CN" dirty="0" smtClean="0"/>
              <a:t>4.2.2 HDLC</a:t>
            </a:r>
            <a:r>
              <a:rPr lang="zh-CN" altLang="en-US" dirty="0" smtClean="0"/>
              <a:t>的工作原理</a:t>
            </a:r>
          </a:p>
        </p:txBody>
      </p:sp>
      <p:sp>
        <p:nvSpPr>
          <p:cNvPr id="43011" name="内容占位符 1"/>
          <p:cNvSpPr>
            <a:spLocks noGrp="1"/>
          </p:cNvSpPr>
          <p:nvPr>
            <p:ph idx="4294967295"/>
          </p:nvPr>
        </p:nvSpPr>
        <p:spPr/>
        <p:txBody>
          <a:bodyPr/>
          <a:lstStyle/>
          <a:p>
            <a:pPr eaLnBrk="1" hangingPunct="1"/>
            <a:r>
              <a:rPr lang="en-US" altLang="zh-CN" smtClean="0"/>
              <a:t>HDLC</a:t>
            </a:r>
            <a:r>
              <a:rPr lang="zh-CN" altLang="en-US" smtClean="0"/>
              <a:t>的三种操作模式</a:t>
            </a:r>
          </a:p>
          <a:p>
            <a:pPr lvl="1" eaLnBrk="1" hangingPunct="1"/>
            <a:r>
              <a:rPr lang="zh-CN" altLang="en-US" b="1" smtClean="0"/>
              <a:t>正常响应模式：</a:t>
            </a:r>
            <a:r>
              <a:rPr lang="zh-CN" altLang="en-US" smtClean="0"/>
              <a:t>也称非平衡正常响应方式，主站发起传输，从站发送响应信息。</a:t>
            </a:r>
            <a:endParaRPr lang="zh-CN" altLang="en-US" b="1" smtClean="0"/>
          </a:p>
          <a:p>
            <a:pPr lvl="1" eaLnBrk="1" hangingPunct="1"/>
            <a:r>
              <a:rPr lang="zh-CN" altLang="en-US" b="1" smtClean="0"/>
              <a:t>异步响应模式：</a:t>
            </a:r>
            <a:r>
              <a:rPr lang="zh-CN" altLang="en-US" smtClean="0"/>
              <a:t>从站发起传输过程。</a:t>
            </a:r>
          </a:p>
          <a:p>
            <a:pPr lvl="1" eaLnBrk="1" hangingPunct="1"/>
            <a:r>
              <a:rPr lang="zh-CN" altLang="en-US" b="1" smtClean="0"/>
              <a:t>异步平衡模式：</a:t>
            </a:r>
            <a:r>
              <a:rPr lang="zh-CN" altLang="en-US" smtClean="0"/>
              <a:t>每个站点既可作为主站又可作为从站。</a:t>
            </a:r>
          </a:p>
          <a:p>
            <a:pPr eaLnBrk="1" hangingPunct="1"/>
            <a:endParaRPr lang="en-US" altLang="zh-CN"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3400" y="2438400"/>
            <a:ext cx="9144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F</a:t>
            </a:r>
          </a:p>
        </p:txBody>
      </p:sp>
      <p:sp>
        <p:nvSpPr>
          <p:cNvPr id="44035" name="Rectangle 3"/>
          <p:cNvSpPr>
            <a:spLocks noChangeArrowheads="1"/>
          </p:cNvSpPr>
          <p:nvPr/>
        </p:nvSpPr>
        <p:spPr bwMode="auto">
          <a:xfrm>
            <a:off x="5867400" y="2438400"/>
            <a:ext cx="19050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FCS</a:t>
            </a:r>
          </a:p>
        </p:txBody>
      </p:sp>
      <p:sp>
        <p:nvSpPr>
          <p:cNvPr id="44036" name="Rectangle 4"/>
          <p:cNvSpPr>
            <a:spLocks noChangeArrowheads="1"/>
          </p:cNvSpPr>
          <p:nvPr/>
        </p:nvSpPr>
        <p:spPr bwMode="auto">
          <a:xfrm>
            <a:off x="2362200" y="2438400"/>
            <a:ext cx="9144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C</a:t>
            </a:r>
          </a:p>
        </p:txBody>
      </p:sp>
      <p:sp>
        <p:nvSpPr>
          <p:cNvPr id="44037" name="Rectangle 5"/>
          <p:cNvSpPr>
            <a:spLocks noChangeArrowheads="1"/>
          </p:cNvSpPr>
          <p:nvPr/>
        </p:nvSpPr>
        <p:spPr bwMode="auto">
          <a:xfrm>
            <a:off x="3276600" y="2438400"/>
            <a:ext cx="2590800" cy="457200"/>
          </a:xfrm>
          <a:prstGeom prst="rect">
            <a:avLst/>
          </a:prstGeom>
          <a:solidFill>
            <a:srgbClr val="0066FF"/>
          </a:solidFill>
          <a:ln w="19050" algn="ctr">
            <a:solidFill>
              <a:schemeClr val="tx1"/>
            </a:solidFill>
            <a:miter lim="800000"/>
            <a:headEnd/>
            <a:tailEnd/>
          </a:ln>
        </p:spPr>
        <p:txBody>
          <a:bodyPr wrap="none" anchor="ctr"/>
          <a:lstStyle/>
          <a:p>
            <a:pPr algn="ctr"/>
            <a:r>
              <a:rPr lang="en-US" altLang="zh-CN" sz="2000" b="1">
                <a:solidFill>
                  <a:schemeClr val="bg1"/>
                </a:solidFill>
              </a:rPr>
              <a:t>I</a:t>
            </a:r>
          </a:p>
        </p:txBody>
      </p:sp>
      <p:sp>
        <p:nvSpPr>
          <p:cNvPr id="44038" name="Rectangle 6"/>
          <p:cNvSpPr>
            <a:spLocks noChangeArrowheads="1"/>
          </p:cNvSpPr>
          <p:nvPr/>
        </p:nvSpPr>
        <p:spPr bwMode="auto">
          <a:xfrm>
            <a:off x="1447800" y="2438400"/>
            <a:ext cx="9144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dirty="0"/>
              <a:t>A</a:t>
            </a:r>
          </a:p>
        </p:txBody>
      </p:sp>
      <p:sp>
        <p:nvSpPr>
          <p:cNvPr id="44039" name="Rectangle 7"/>
          <p:cNvSpPr>
            <a:spLocks noChangeArrowheads="1"/>
          </p:cNvSpPr>
          <p:nvPr/>
        </p:nvSpPr>
        <p:spPr bwMode="auto">
          <a:xfrm>
            <a:off x="7772400" y="2438400"/>
            <a:ext cx="9144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F</a:t>
            </a:r>
          </a:p>
        </p:txBody>
      </p:sp>
      <p:sp>
        <p:nvSpPr>
          <p:cNvPr id="44040" name="Rectangle 8"/>
          <p:cNvSpPr>
            <a:spLocks noChangeArrowheads="1"/>
          </p:cNvSpPr>
          <p:nvPr/>
        </p:nvSpPr>
        <p:spPr bwMode="auto">
          <a:xfrm>
            <a:off x="533400" y="2895600"/>
            <a:ext cx="9144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dirty="0">
                <a:solidFill>
                  <a:schemeClr val="bg1"/>
                </a:solidFill>
              </a:rPr>
              <a:t>7E</a:t>
            </a:r>
          </a:p>
        </p:txBody>
      </p:sp>
      <p:sp>
        <p:nvSpPr>
          <p:cNvPr id="44041" name="Rectangle 9"/>
          <p:cNvSpPr>
            <a:spLocks noChangeArrowheads="1"/>
          </p:cNvSpPr>
          <p:nvPr/>
        </p:nvSpPr>
        <p:spPr bwMode="auto">
          <a:xfrm>
            <a:off x="5867400" y="2895600"/>
            <a:ext cx="1905000" cy="457200"/>
          </a:xfrm>
          <a:prstGeom prst="rect">
            <a:avLst/>
          </a:prstGeom>
          <a:solidFill>
            <a:srgbClr val="CCFF99"/>
          </a:solidFill>
          <a:ln w="19050" algn="ctr">
            <a:solidFill>
              <a:schemeClr val="tx1"/>
            </a:solidFill>
            <a:miter lim="800000"/>
            <a:headEnd/>
            <a:tailEnd/>
          </a:ln>
        </p:spPr>
        <p:txBody>
          <a:bodyPr wrap="none" anchor="ctr"/>
          <a:lstStyle/>
          <a:p>
            <a:pPr algn="ctr"/>
            <a:endParaRPr lang="en-US" altLang="zh-CN" sz="2000" b="1" dirty="0"/>
          </a:p>
        </p:txBody>
      </p:sp>
      <p:sp>
        <p:nvSpPr>
          <p:cNvPr id="44042" name="Rectangle 10"/>
          <p:cNvSpPr>
            <a:spLocks noChangeArrowheads="1"/>
          </p:cNvSpPr>
          <p:nvPr/>
        </p:nvSpPr>
        <p:spPr bwMode="auto">
          <a:xfrm>
            <a:off x="2362200" y="2895600"/>
            <a:ext cx="914400" cy="457200"/>
          </a:xfrm>
          <a:prstGeom prst="rect">
            <a:avLst/>
          </a:prstGeom>
          <a:solidFill>
            <a:srgbClr val="CCFF99"/>
          </a:solidFill>
          <a:ln w="19050" algn="ctr">
            <a:solidFill>
              <a:schemeClr val="tx1"/>
            </a:solidFill>
            <a:miter lim="800000"/>
            <a:headEnd/>
            <a:tailEnd/>
          </a:ln>
        </p:spPr>
        <p:txBody>
          <a:bodyPr wrap="none" anchor="ctr"/>
          <a:lstStyle/>
          <a:p>
            <a:endParaRPr lang="zh-CN" altLang="en-US"/>
          </a:p>
        </p:txBody>
      </p:sp>
      <p:sp>
        <p:nvSpPr>
          <p:cNvPr id="44043" name="Rectangle 11"/>
          <p:cNvSpPr>
            <a:spLocks noChangeArrowheads="1"/>
          </p:cNvSpPr>
          <p:nvPr/>
        </p:nvSpPr>
        <p:spPr bwMode="auto">
          <a:xfrm>
            <a:off x="3276600" y="2895600"/>
            <a:ext cx="2590800" cy="457200"/>
          </a:xfrm>
          <a:prstGeom prst="rect">
            <a:avLst/>
          </a:prstGeom>
          <a:solidFill>
            <a:srgbClr val="0066FF"/>
          </a:solidFill>
          <a:ln w="19050" algn="ctr">
            <a:solidFill>
              <a:schemeClr val="tx1"/>
            </a:solidFill>
            <a:miter lim="800000"/>
            <a:headEnd/>
            <a:tailEnd/>
          </a:ln>
        </p:spPr>
        <p:txBody>
          <a:bodyPr wrap="none" anchor="ctr"/>
          <a:lstStyle/>
          <a:p>
            <a:endParaRPr lang="zh-CN" altLang="en-US"/>
          </a:p>
        </p:txBody>
      </p:sp>
      <p:sp>
        <p:nvSpPr>
          <p:cNvPr id="44044" name="Rectangle 12"/>
          <p:cNvSpPr>
            <a:spLocks noChangeArrowheads="1"/>
          </p:cNvSpPr>
          <p:nvPr/>
        </p:nvSpPr>
        <p:spPr bwMode="auto">
          <a:xfrm>
            <a:off x="1447800" y="2895600"/>
            <a:ext cx="914400" cy="457200"/>
          </a:xfrm>
          <a:prstGeom prst="rect">
            <a:avLst/>
          </a:prstGeom>
          <a:solidFill>
            <a:srgbClr val="CCFF99"/>
          </a:solidFill>
          <a:ln w="19050" algn="ctr">
            <a:solidFill>
              <a:schemeClr val="tx1"/>
            </a:solidFill>
            <a:miter lim="800000"/>
            <a:headEnd/>
            <a:tailEnd/>
          </a:ln>
        </p:spPr>
        <p:txBody>
          <a:bodyPr wrap="none" anchor="ctr"/>
          <a:lstStyle/>
          <a:p>
            <a:endParaRPr lang="zh-CN" altLang="en-US"/>
          </a:p>
        </p:txBody>
      </p:sp>
      <p:sp>
        <p:nvSpPr>
          <p:cNvPr id="44045" name="Rectangle 13"/>
          <p:cNvSpPr>
            <a:spLocks noChangeArrowheads="1"/>
          </p:cNvSpPr>
          <p:nvPr/>
        </p:nvSpPr>
        <p:spPr bwMode="auto">
          <a:xfrm>
            <a:off x="7772400" y="2895600"/>
            <a:ext cx="9144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7E</a:t>
            </a:r>
          </a:p>
        </p:txBody>
      </p:sp>
      <p:sp>
        <p:nvSpPr>
          <p:cNvPr id="44046" name="Text Box 14"/>
          <p:cNvSpPr txBox="1">
            <a:spLocks noChangeArrowheads="1"/>
          </p:cNvSpPr>
          <p:nvPr/>
        </p:nvSpPr>
        <p:spPr bwMode="auto">
          <a:xfrm>
            <a:off x="609600" y="1981200"/>
            <a:ext cx="7620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标志</a:t>
            </a:r>
          </a:p>
        </p:txBody>
      </p:sp>
      <p:sp>
        <p:nvSpPr>
          <p:cNvPr id="44047" name="Text Box 15"/>
          <p:cNvSpPr txBox="1">
            <a:spLocks noChangeArrowheads="1"/>
          </p:cNvSpPr>
          <p:nvPr/>
        </p:nvSpPr>
        <p:spPr bwMode="auto">
          <a:xfrm>
            <a:off x="1524000" y="1981200"/>
            <a:ext cx="7620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地址</a:t>
            </a:r>
          </a:p>
        </p:txBody>
      </p:sp>
      <p:sp>
        <p:nvSpPr>
          <p:cNvPr id="44048" name="Text Box 16"/>
          <p:cNvSpPr txBox="1">
            <a:spLocks noChangeArrowheads="1"/>
          </p:cNvSpPr>
          <p:nvPr/>
        </p:nvSpPr>
        <p:spPr bwMode="auto">
          <a:xfrm>
            <a:off x="2362200" y="1981200"/>
            <a:ext cx="7620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控制</a:t>
            </a:r>
          </a:p>
        </p:txBody>
      </p:sp>
      <p:sp>
        <p:nvSpPr>
          <p:cNvPr id="44049" name="Text Box 17"/>
          <p:cNvSpPr txBox="1">
            <a:spLocks noChangeArrowheads="1"/>
          </p:cNvSpPr>
          <p:nvPr/>
        </p:nvSpPr>
        <p:spPr bwMode="auto">
          <a:xfrm>
            <a:off x="4114800" y="1981200"/>
            <a:ext cx="7620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信息</a:t>
            </a:r>
          </a:p>
        </p:txBody>
      </p:sp>
      <p:sp>
        <p:nvSpPr>
          <p:cNvPr id="44050" name="Text Box 18"/>
          <p:cNvSpPr txBox="1">
            <a:spLocks noChangeArrowheads="1"/>
          </p:cNvSpPr>
          <p:nvPr/>
        </p:nvSpPr>
        <p:spPr bwMode="auto">
          <a:xfrm>
            <a:off x="6172200" y="1981200"/>
            <a:ext cx="13716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帧校验序列</a:t>
            </a:r>
          </a:p>
        </p:txBody>
      </p:sp>
      <p:sp>
        <p:nvSpPr>
          <p:cNvPr id="44051" name="Text Box 19"/>
          <p:cNvSpPr txBox="1">
            <a:spLocks noChangeArrowheads="1"/>
          </p:cNvSpPr>
          <p:nvPr/>
        </p:nvSpPr>
        <p:spPr bwMode="auto">
          <a:xfrm>
            <a:off x="7848600" y="1981200"/>
            <a:ext cx="7620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标志</a:t>
            </a:r>
          </a:p>
        </p:txBody>
      </p:sp>
      <p:sp>
        <p:nvSpPr>
          <p:cNvPr id="44052" name="Text Box 20"/>
          <p:cNvSpPr txBox="1">
            <a:spLocks noChangeArrowheads="1"/>
          </p:cNvSpPr>
          <p:nvPr/>
        </p:nvSpPr>
        <p:spPr bwMode="auto">
          <a:xfrm>
            <a:off x="5334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44053" name="Text Box 21"/>
          <p:cNvSpPr txBox="1">
            <a:spLocks noChangeArrowheads="1"/>
          </p:cNvSpPr>
          <p:nvPr/>
        </p:nvSpPr>
        <p:spPr bwMode="auto">
          <a:xfrm>
            <a:off x="14478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44054" name="Text Box 22"/>
          <p:cNvSpPr txBox="1">
            <a:spLocks noChangeArrowheads="1"/>
          </p:cNvSpPr>
          <p:nvPr/>
        </p:nvSpPr>
        <p:spPr bwMode="auto">
          <a:xfrm>
            <a:off x="23622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44055" name="Text Box 23"/>
          <p:cNvSpPr txBox="1">
            <a:spLocks noChangeArrowheads="1"/>
          </p:cNvSpPr>
          <p:nvPr/>
        </p:nvSpPr>
        <p:spPr bwMode="auto">
          <a:xfrm>
            <a:off x="3581400" y="3429000"/>
            <a:ext cx="19812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t>信息长度可变</a:t>
            </a:r>
          </a:p>
        </p:txBody>
      </p:sp>
      <p:sp>
        <p:nvSpPr>
          <p:cNvPr id="44056" name="Text Box 24"/>
          <p:cNvSpPr txBox="1">
            <a:spLocks noChangeArrowheads="1"/>
          </p:cNvSpPr>
          <p:nvPr/>
        </p:nvSpPr>
        <p:spPr bwMode="auto">
          <a:xfrm>
            <a:off x="63246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44057" name="Text Box 25"/>
          <p:cNvSpPr txBox="1">
            <a:spLocks noChangeArrowheads="1"/>
          </p:cNvSpPr>
          <p:nvPr/>
        </p:nvSpPr>
        <p:spPr bwMode="auto">
          <a:xfrm>
            <a:off x="7772400" y="34290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44058" name="标题 25"/>
          <p:cNvSpPr>
            <a:spLocks noGrp="1"/>
          </p:cNvSpPr>
          <p:nvPr>
            <p:ph type="title"/>
          </p:nvPr>
        </p:nvSpPr>
        <p:spPr/>
        <p:txBody>
          <a:bodyPr/>
          <a:lstStyle/>
          <a:p>
            <a:r>
              <a:rPr lang="en-US" altLang="zh-CN" dirty="0" smtClean="0"/>
              <a:t>HDLC</a:t>
            </a:r>
            <a:r>
              <a:rPr lang="zh-CN" altLang="en-US" dirty="0" smtClean="0"/>
              <a:t>的帧格式</a:t>
            </a:r>
            <a:br>
              <a:rPr lang="zh-CN" altLang="en-US" dirty="0" smtClean="0"/>
            </a:b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idx="4294967295"/>
          </p:nvPr>
        </p:nvSpPr>
        <p:spPr/>
        <p:txBody>
          <a:bodyPr/>
          <a:lstStyle/>
          <a:p>
            <a:pPr eaLnBrk="1" hangingPunct="1"/>
            <a:endParaRPr lang="zh-CN" altLang="zh-CN" dirty="0" smtClean="0"/>
          </a:p>
        </p:txBody>
      </p:sp>
      <p:sp>
        <p:nvSpPr>
          <p:cNvPr id="11267" name="内容占位符 1"/>
          <p:cNvSpPr>
            <a:spLocks noGrp="1"/>
          </p:cNvSpPr>
          <p:nvPr>
            <p:ph idx="4294967295"/>
          </p:nvPr>
        </p:nvSpPr>
        <p:spPr/>
        <p:txBody>
          <a:bodyPr/>
          <a:lstStyle/>
          <a:p>
            <a:pPr eaLnBrk="1" hangingPunct="1"/>
            <a:r>
              <a:rPr lang="zh-CN" altLang="en-US" dirty="0" smtClean="0"/>
              <a:t>数据链路层和物理层通常构成网络通信中必不可少的低层服务。</a:t>
            </a:r>
          </a:p>
          <a:p>
            <a:pPr eaLnBrk="1" hangingPunct="1"/>
            <a:r>
              <a:rPr lang="zh-CN" altLang="en-US" dirty="0" smtClean="0"/>
              <a:t>数据链路层和物理层一般在结点的网络接口（如通常所称的网卡）中实现。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idx="4294967295"/>
          </p:nvPr>
        </p:nvSpPr>
        <p:spPr/>
        <p:txBody>
          <a:bodyPr/>
          <a:lstStyle/>
          <a:p>
            <a:pPr eaLnBrk="1" hangingPunct="1"/>
            <a:r>
              <a:rPr lang="en-US" altLang="zh-CN" dirty="0" smtClean="0"/>
              <a:t>HDLC</a:t>
            </a:r>
            <a:r>
              <a:rPr lang="zh-CN" altLang="en-US" dirty="0" smtClean="0"/>
              <a:t>各字段含义</a:t>
            </a:r>
          </a:p>
        </p:txBody>
      </p:sp>
      <p:sp>
        <p:nvSpPr>
          <p:cNvPr id="45059" name="内容占位符 1"/>
          <p:cNvSpPr>
            <a:spLocks noGrp="1"/>
          </p:cNvSpPr>
          <p:nvPr>
            <p:ph idx="4294967295"/>
          </p:nvPr>
        </p:nvSpPr>
        <p:spPr/>
        <p:txBody>
          <a:bodyPr/>
          <a:lstStyle/>
          <a:p>
            <a:pPr eaLnBrk="1" hangingPunct="1"/>
            <a:r>
              <a:rPr lang="zh-CN" altLang="en-US" sz="3000" smtClean="0"/>
              <a:t>标志字段</a:t>
            </a:r>
            <a:r>
              <a:rPr lang="en-US" altLang="zh-CN" sz="3000" smtClean="0"/>
              <a:t>(F)</a:t>
            </a:r>
            <a:r>
              <a:rPr lang="zh-CN" altLang="en-US" sz="3000" smtClean="0"/>
              <a:t>：</a:t>
            </a:r>
          </a:p>
          <a:p>
            <a:pPr lvl="1" eaLnBrk="1" hangingPunct="1"/>
            <a:r>
              <a:rPr lang="zh-CN" altLang="en-US" sz="2600" smtClean="0"/>
              <a:t>帧定界，固定值</a:t>
            </a:r>
            <a:r>
              <a:rPr lang="en-US" altLang="zh-CN" sz="2600" smtClean="0"/>
              <a:t>01111110</a:t>
            </a:r>
            <a:r>
              <a:rPr lang="en-US" altLang="zh-CN" sz="2400" smtClean="0"/>
              <a:t> </a:t>
            </a:r>
            <a:r>
              <a:rPr lang="zh-CN" altLang="en-US" sz="2400" smtClean="0"/>
              <a:t>（</a:t>
            </a:r>
            <a:r>
              <a:rPr lang="en-US" altLang="zh-CN" sz="2400" smtClean="0"/>
              <a:t>0x7E</a:t>
            </a:r>
            <a:r>
              <a:rPr lang="zh-CN" altLang="en-US" sz="2400" smtClean="0"/>
              <a:t>）</a:t>
            </a:r>
            <a:endParaRPr lang="en-US" sz="2600" smtClean="0"/>
          </a:p>
          <a:p>
            <a:pPr lvl="1" eaLnBrk="1" hangingPunct="1"/>
            <a:r>
              <a:rPr lang="zh-CN" altLang="en-US" sz="3000" smtClean="0"/>
              <a:t>透明传输：</a:t>
            </a:r>
            <a:r>
              <a:rPr lang="en-US" sz="3000" smtClean="0"/>
              <a:t>“</a:t>
            </a:r>
            <a:r>
              <a:rPr lang="en-US" altLang="zh-CN" sz="3000" smtClean="0"/>
              <a:t>0</a:t>
            </a:r>
            <a:r>
              <a:rPr lang="zh-CN" altLang="en-US" sz="3000" smtClean="0"/>
              <a:t>比特插入法</a:t>
            </a:r>
            <a:r>
              <a:rPr lang="en-US" sz="3000" smtClean="0"/>
              <a:t>”</a:t>
            </a:r>
            <a:r>
              <a:rPr lang="zh-CN" altLang="en-US" sz="3000" smtClean="0"/>
              <a:t> ，在发送端连续</a:t>
            </a:r>
            <a:r>
              <a:rPr lang="en-US" altLang="zh-CN" sz="3000" smtClean="0"/>
              <a:t>5</a:t>
            </a:r>
            <a:r>
              <a:rPr lang="zh-CN" altLang="en-US" sz="3000" smtClean="0"/>
              <a:t>个</a:t>
            </a:r>
            <a:r>
              <a:rPr lang="en-US" sz="3000" smtClean="0"/>
              <a:t>“</a:t>
            </a:r>
            <a:r>
              <a:rPr lang="en-US" altLang="zh-CN" sz="3000" smtClean="0"/>
              <a:t>1”</a:t>
            </a:r>
            <a:r>
              <a:rPr lang="zh-CN" altLang="en-US" sz="3000" smtClean="0"/>
              <a:t>出现时，后插入一个</a:t>
            </a:r>
            <a:r>
              <a:rPr lang="en-US" sz="3000" smtClean="0"/>
              <a:t>“</a:t>
            </a:r>
            <a:r>
              <a:rPr lang="en-US" altLang="zh-CN" sz="3000" smtClean="0"/>
              <a:t>0”</a:t>
            </a:r>
            <a:r>
              <a:rPr lang="zh-CN" altLang="en-US" sz="3000" smtClean="0"/>
              <a:t>，接收端删除连续</a:t>
            </a:r>
            <a:r>
              <a:rPr lang="en-US" altLang="zh-CN" sz="3000" smtClean="0"/>
              <a:t>5</a:t>
            </a:r>
            <a:r>
              <a:rPr lang="zh-CN" altLang="en-US" sz="3000" smtClean="0"/>
              <a:t>个</a:t>
            </a:r>
            <a:r>
              <a:rPr lang="en-US" sz="3000" smtClean="0"/>
              <a:t>“</a:t>
            </a:r>
            <a:r>
              <a:rPr lang="en-US" altLang="zh-CN" sz="3000" smtClean="0"/>
              <a:t>1”</a:t>
            </a:r>
            <a:r>
              <a:rPr lang="zh-CN" altLang="en-US" sz="3000" smtClean="0"/>
              <a:t>后的</a:t>
            </a:r>
            <a:r>
              <a:rPr lang="en-US" sz="3000" smtClean="0"/>
              <a:t>“</a:t>
            </a:r>
            <a:r>
              <a:rPr lang="en-US" altLang="zh-CN" sz="3000" smtClean="0"/>
              <a:t>0”</a:t>
            </a:r>
            <a:r>
              <a:rPr lang="zh-CN" altLang="en-US" sz="3000" smtClean="0"/>
              <a:t>。</a:t>
            </a:r>
          </a:p>
          <a:p>
            <a:pPr eaLnBrk="1" hangingPunct="1"/>
            <a:r>
              <a:rPr lang="zh-CN" altLang="en-US" sz="3000" smtClean="0"/>
              <a:t>地址字段</a:t>
            </a:r>
            <a:r>
              <a:rPr lang="en-US" altLang="zh-CN" sz="3000" smtClean="0"/>
              <a:t>(A)</a:t>
            </a:r>
            <a:r>
              <a:rPr lang="zh-CN" altLang="en-US" sz="3000" smtClean="0"/>
              <a:t>：主站发送的命令帧中为目的站地址，从站响应帧中为本站地址。</a:t>
            </a:r>
          </a:p>
          <a:p>
            <a:pPr eaLnBrk="1" hangingPunct="1"/>
            <a:r>
              <a:rPr lang="zh-CN" altLang="en-US" sz="3000" smtClean="0"/>
              <a:t>控制字段</a:t>
            </a:r>
            <a:r>
              <a:rPr lang="en-US" altLang="zh-CN" sz="3000" smtClean="0"/>
              <a:t>(C)</a:t>
            </a:r>
            <a:r>
              <a:rPr lang="zh-CN" altLang="en-US" sz="3000" smtClean="0"/>
              <a:t>：携带帧分类信息和控制信息。</a:t>
            </a:r>
          </a:p>
          <a:p>
            <a:pPr eaLnBrk="1" hangingPunct="1"/>
            <a:r>
              <a:rPr lang="zh-CN" altLang="en-US" sz="3000" smtClean="0"/>
              <a:t>帧校验字段（</a:t>
            </a:r>
            <a:r>
              <a:rPr lang="en-US" altLang="zh-CN" sz="3000" smtClean="0"/>
              <a:t>FCS</a:t>
            </a:r>
            <a:r>
              <a:rPr lang="zh-CN" altLang="en-US" sz="3000" smtClean="0"/>
              <a:t>）</a:t>
            </a:r>
          </a:p>
          <a:p>
            <a:pPr lvl="1" eaLnBrk="1" hangingPunct="1"/>
            <a:endParaRPr lang="zh-CN" altLang="en-US" smtClean="0"/>
          </a:p>
          <a:p>
            <a:pPr lvl="1" eaLnBrk="1" hangingPunct="1">
              <a:buFontTx/>
              <a:buNone/>
            </a:pPr>
            <a:endParaRPr lang="en-US" altLang="zh-CN"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2"/>
          <p:cNvSpPr>
            <a:spLocks noGrp="1"/>
          </p:cNvSpPr>
          <p:nvPr>
            <p:ph type="title" idx="4294967295"/>
          </p:nvPr>
        </p:nvSpPr>
        <p:spPr/>
        <p:txBody>
          <a:bodyPr/>
          <a:lstStyle/>
          <a:p>
            <a:pPr eaLnBrk="1" hangingPunct="1"/>
            <a:r>
              <a:rPr lang="en-US" altLang="zh-CN" dirty="0" smtClean="0"/>
              <a:t>HDLC</a:t>
            </a:r>
            <a:r>
              <a:rPr lang="zh-CN" altLang="en-US" dirty="0" smtClean="0"/>
              <a:t>的帧类型</a:t>
            </a:r>
          </a:p>
        </p:txBody>
      </p:sp>
      <p:sp>
        <p:nvSpPr>
          <p:cNvPr id="2052" name="内容占位符 1"/>
          <p:cNvSpPr>
            <a:spLocks noGrp="1"/>
          </p:cNvSpPr>
          <p:nvPr>
            <p:ph idx="4294967295"/>
          </p:nvPr>
        </p:nvSpPr>
        <p:spPr>
          <a:xfrm>
            <a:off x="381000" y="4025900"/>
            <a:ext cx="8229600" cy="1935163"/>
          </a:xfrm>
        </p:spPr>
        <p:txBody>
          <a:bodyPr/>
          <a:lstStyle/>
          <a:p>
            <a:pPr eaLnBrk="1" hangingPunct="1"/>
            <a:r>
              <a:rPr lang="en-US" altLang="zh-CN" sz="2800" smtClean="0"/>
              <a:t>N(S)</a:t>
            </a:r>
            <a:r>
              <a:rPr lang="zh-CN" altLang="en-US" sz="2800" smtClean="0"/>
              <a:t>：该帧的序号</a:t>
            </a:r>
          </a:p>
          <a:p>
            <a:pPr eaLnBrk="1" hangingPunct="1"/>
            <a:r>
              <a:rPr lang="en-US" altLang="zh-CN" sz="2800" smtClean="0"/>
              <a:t>N(R)</a:t>
            </a:r>
            <a:r>
              <a:rPr lang="zh-CN" altLang="en-US" sz="2800" smtClean="0"/>
              <a:t>：预期要接收的下一帧序号，实为确认信息</a:t>
            </a:r>
          </a:p>
          <a:p>
            <a:pPr eaLnBrk="1" hangingPunct="1"/>
            <a:r>
              <a:rPr lang="en-US" altLang="zh-CN" sz="2800" smtClean="0"/>
              <a:t>P/F</a:t>
            </a:r>
            <a:r>
              <a:rPr lang="zh-CN" altLang="en-US" sz="2800" smtClean="0"/>
              <a:t>：轮询</a:t>
            </a:r>
            <a:r>
              <a:rPr lang="en-US" altLang="zh-CN" sz="2800" smtClean="0"/>
              <a:t>/</a:t>
            </a:r>
            <a:r>
              <a:rPr lang="zh-CN" altLang="en-US" sz="2800" smtClean="0"/>
              <a:t>终止</a:t>
            </a:r>
            <a:r>
              <a:rPr lang="en-US" altLang="zh-CN" sz="2800" smtClean="0"/>
              <a:t>(Poll/Final)</a:t>
            </a:r>
            <a:r>
              <a:rPr lang="zh-CN" altLang="en-US" sz="2800" smtClean="0"/>
              <a:t>位</a:t>
            </a:r>
            <a:r>
              <a:rPr lang="en-US" altLang="zh-CN" sz="2800" smtClean="0"/>
              <a:t>=1</a:t>
            </a:r>
            <a:r>
              <a:rPr lang="zh-CN" altLang="en-US" sz="2800" smtClean="0"/>
              <a:t>时，若主站发为轮询（</a:t>
            </a:r>
            <a:r>
              <a:rPr lang="en-US" altLang="zh-CN" sz="2800" smtClean="0"/>
              <a:t>P</a:t>
            </a:r>
            <a:r>
              <a:rPr lang="zh-CN" altLang="en-US" sz="2800" smtClean="0"/>
              <a:t>），从站发为数据发送结束（</a:t>
            </a:r>
            <a:r>
              <a:rPr lang="en-US" altLang="zh-CN" sz="2800" smtClean="0"/>
              <a:t>F</a:t>
            </a:r>
            <a:r>
              <a:rPr lang="zh-CN" altLang="en-US" sz="2800" smtClean="0"/>
              <a:t>）。 </a:t>
            </a:r>
            <a:endParaRPr lang="en-US" sz="2800" smtClean="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graphicFrame>
        <p:nvGraphicFramePr>
          <p:cNvPr id="2050" name="Object 2"/>
          <p:cNvGraphicFramePr>
            <a:graphicFrameLocks noChangeAspect="1"/>
          </p:cNvGraphicFramePr>
          <p:nvPr/>
        </p:nvGraphicFramePr>
        <p:xfrm>
          <a:off x="928688" y="1181100"/>
          <a:ext cx="7286625" cy="2747963"/>
        </p:xfrm>
        <a:graphic>
          <a:graphicData uri="http://schemas.openxmlformats.org/presentationml/2006/ole">
            <p:oleObj spid="_x0000_s2050" name="Visio" r:id="rId3" imgW="3034821" imgH="1324922" progId="Visio.Drawing.11">
              <p:embed/>
            </p:oleObj>
          </a:graphicData>
        </a:graphic>
      </p:graphicFrame>
      <p:sp>
        <p:nvSpPr>
          <p:cNvPr id="2054" name="TextBox 5"/>
          <p:cNvSpPr txBox="1">
            <a:spLocks noChangeArrowheads="1"/>
          </p:cNvSpPr>
          <p:nvPr/>
        </p:nvSpPr>
        <p:spPr bwMode="auto">
          <a:xfrm>
            <a:off x="204788" y="2000250"/>
            <a:ext cx="1071562" cy="369888"/>
          </a:xfrm>
          <a:prstGeom prst="rect">
            <a:avLst/>
          </a:prstGeom>
          <a:noFill/>
          <a:ln w="9525">
            <a:noFill/>
            <a:miter lim="800000"/>
            <a:headEnd/>
            <a:tailEnd/>
          </a:ln>
        </p:spPr>
        <p:txBody>
          <a:bodyPr>
            <a:spAutoFit/>
          </a:bodyPr>
          <a:lstStyle/>
          <a:p>
            <a:r>
              <a:rPr lang="zh-CN" altLang="en-US"/>
              <a:t>信息帧：</a:t>
            </a:r>
          </a:p>
        </p:txBody>
      </p:sp>
      <p:sp>
        <p:nvSpPr>
          <p:cNvPr id="2055" name="TextBox 9"/>
          <p:cNvSpPr txBox="1">
            <a:spLocks noChangeArrowheads="1"/>
          </p:cNvSpPr>
          <p:nvPr/>
        </p:nvSpPr>
        <p:spPr bwMode="auto">
          <a:xfrm>
            <a:off x="11113" y="3484563"/>
            <a:ext cx="1571625" cy="369887"/>
          </a:xfrm>
          <a:prstGeom prst="rect">
            <a:avLst/>
          </a:prstGeom>
          <a:noFill/>
          <a:ln w="9525">
            <a:noFill/>
            <a:miter lim="800000"/>
            <a:headEnd/>
            <a:tailEnd/>
          </a:ln>
        </p:spPr>
        <p:txBody>
          <a:bodyPr>
            <a:spAutoFit/>
          </a:bodyPr>
          <a:lstStyle/>
          <a:p>
            <a:r>
              <a:rPr lang="zh-CN" altLang="en-US"/>
              <a:t>无编号帧：</a:t>
            </a:r>
          </a:p>
        </p:txBody>
      </p:sp>
      <p:sp>
        <p:nvSpPr>
          <p:cNvPr id="2056" name="TextBox 10"/>
          <p:cNvSpPr txBox="1">
            <a:spLocks noChangeArrowheads="1"/>
          </p:cNvSpPr>
          <p:nvPr/>
        </p:nvSpPr>
        <p:spPr bwMode="auto">
          <a:xfrm>
            <a:off x="215900" y="2743200"/>
            <a:ext cx="1000125" cy="368300"/>
          </a:xfrm>
          <a:prstGeom prst="rect">
            <a:avLst/>
          </a:prstGeom>
          <a:noFill/>
          <a:ln w="9525">
            <a:noFill/>
            <a:miter lim="800000"/>
            <a:headEnd/>
            <a:tailEnd/>
          </a:ln>
        </p:spPr>
        <p:txBody>
          <a:bodyPr>
            <a:spAutoFit/>
          </a:bodyPr>
          <a:lstStyle/>
          <a:p>
            <a:r>
              <a:rPr lang="zh-CN" altLang="en-US"/>
              <a:t>信息帧：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2"/>
          <p:cNvSpPr>
            <a:spLocks noGrp="1"/>
          </p:cNvSpPr>
          <p:nvPr>
            <p:ph type="title" idx="4294967295"/>
          </p:nvPr>
        </p:nvSpPr>
        <p:spPr/>
        <p:txBody>
          <a:bodyPr/>
          <a:lstStyle/>
          <a:p>
            <a:pPr eaLnBrk="1" hangingPunct="1"/>
            <a:r>
              <a:rPr lang="zh-CN" altLang="en-US" dirty="0" smtClean="0"/>
              <a:t>四种不同类型的</a:t>
            </a:r>
            <a:r>
              <a:rPr lang="en-US" altLang="zh-CN" dirty="0" smtClean="0"/>
              <a:t>S</a:t>
            </a:r>
            <a:r>
              <a:rPr lang="zh-CN" altLang="en-US" dirty="0" smtClean="0"/>
              <a:t>帧</a:t>
            </a:r>
          </a:p>
        </p:txBody>
      </p:sp>
      <p:sp>
        <p:nvSpPr>
          <p:cNvPr id="46083" name="内容占位符 1"/>
          <p:cNvSpPr>
            <a:spLocks noGrp="1"/>
          </p:cNvSpPr>
          <p:nvPr>
            <p:ph idx="4294967295"/>
          </p:nvPr>
        </p:nvSpPr>
        <p:spPr/>
        <p:txBody>
          <a:bodyPr/>
          <a:lstStyle/>
          <a:p>
            <a:pPr eaLnBrk="1" hangingPunct="1">
              <a:buFont typeface="Wingdings" pitchFamily="2" charset="2"/>
              <a:buNone/>
            </a:pPr>
            <a:r>
              <a:rPr lang="zh-CN" altLang="en-US" sz="2800" dirty="0" smtClean="0"/>
              <a:t>根据</a:t>
            </a:r>
            <a:r>
              <a:rPr lang="en-US" altLang="zh-CN" sz="2800" dirty="0" smtClean="0"/>
              <a:t>SI</a:t>
            </a:r>
            <a:r>
              <a:rPr lang="zh-CN" altLang="en-US" sz="2800" dirty="0" smtClean="0"/>
              <a:t>、</a:t>
            </a:r>
            <a:r>
              <a:rPr lang="en-US" altLang="zh-CN" sz="2800" dirty="0" smtClean="0"/>
              <a:t>S2 </a:t>
            </a:r>
            <a:r>
              <a:rPr lang="zh-CN" altLang="en-US" sz="2800" dirty="0" smtClean="0"/>
              <a:t>值不同组合：</a:t>
            </a:r>
            <a:endParaRPr lang="en-US" sz="2800" dirty="0" smtClean="0"/>
          </a:p>
          <a:p>
            <a:pPr eaLnBrk="1" hangingPunct="1"/>
            <a:r>
              <a:rPr lang="en-US" sz="2800" dirty="0" smtClean="0"/>
              <a:t>“</a:t>
            </a:r>
            <a:r>
              <a:rPr lang="en-US" altLang="zh-CN" sz="2800" dirty="0" smtClean="0"/>
              <a:t>00”— RR</a:t>
            </a:r>
            <a:r>
              <a:rPr lang="zh-CN" altLang="en-US" sz="2800" dirty="0" smtClean="0"/>
              <a:t>帧（接收就绪），已准备好接收编号为</a:t>
            </a:r>
            <a:r>
              <a:rPr lang="en-US" altLang="zh-CN" sz="2800" dirty="0" smtClean="0"/>
              <a:t>N(R)</a:t>
            </a:r>
            <a:r>
              <a:rPr lang="zh-CN" altLang="en-US" sz="2800" dirty="0" smtClean="0"/>
              <a:t>的</a:t>
            </a:r>
            <a:r>
              <a:rPr lang="en-US" altLang="zh-CN" sz="2800" dirty="0" smtClean="0"/>
              <a:t>I</a:t>
            </a:r>
            <a:r>
              <a:rPr lang="zh-CN" altLang="en-US" sz="2800" dirty="0" smtClean="0"/>
              <a:t>帧，隐含对</a:t>
            </a:r>
            <a:r>
              <a:rPr lang="en-US" altLang="zh-CN" sz="2800" dirty="0" smtClean="0"/>
              <a:t>N(R)-1</a:t>
            </a:r>
            <a:r>
              <a:rPr lang="zh-CN" altLang="en-US" sz="2800" dirty="0" smtClean="0"/>
              <a:t>帧及之前各帧确认。</a:t>
            </a:r>
          </a:p>
          <a:p>
            <a:pPr eaLnBrk="1" hangingPunct="1"/>
            <a:r>
              <a:rPr lang="en-US" altLang="zh-CN" sz="2800" dirty="0" smtClean="0"/>
              <a:t>“10”— RNR</a:t>
            </a:r>
            <a:r>
              <a:rPr lang="zh-CN" altLang="en-US" sz="2800" dirty="0" smtClean="0"/>
              <a:t>帧（接收未就绪），尚未准备好接收编号为</a:t>
            </a:r>
            <a:r>
              <a:rPr lang="en-US" altLang="zh-CN" sz="2800" dirty="0" smtClean="0"/>
              <a:t>N(R)</a:t>
            </a:r>
            <a:r>
              <a:rPr lang="zh-CN" altLang="en-US" sz="2800" dirty="0" smtClean="0"/>
              <a:t>的</a:t>
            </a:r>
            <a:r>
              <a:rPr lang="en-US" altLang="zh-CN" sz="2800" dirty="0" smtClean="0"/>
              <a:t>I</a:t>
            </a:r>
            <a:r>
              <a:rPr lang="zh-CN" altLang="en-US" sz="2800" dirty="0" smtClean="0"/>
              <a:t>帧，确认、流量控制。</a:t>
            </a:r>
          </a:p>
          <a:p>
            <a:pPr eaLnBrk="1" hangingPunct="1"/>
            <a:r>
              <a:rPr lang="en-US" altLang="zh-CN" sz="2800" dirty="0" smtClean="0"/>
              <a:t>“01”— REJ</a:t>
            </a:r>
            <a:r>
              <a:rPr lang="zh-CN" altLang="en-US" sz="2800" dirty="0" smtClean="0"/>
              <a:t>帧，请求重传从编号为</a:t>
            </a:r>
            <a:r>
              <a:rPr lang="en-US" altLang="zh-CN" sz="2800" dirty="0" smtClean="0"/>
              <a:t>N(R)</a:t>
            </a:r>
            <a:r>
              <a:rPr lang="zh-CN" altLang="en-US" sz="2800" dirty="0" smtClean="0"/>
              <a:t>开始的帧。连续重传的</a:t>
            </a:r>
            <a:r>
              <a:rPr lang="en-US" altLang="zh-CN" sz="2800" dirty="0" smtClean="0"/>
              <a:t>Go-back-N</a:t>
            </a:r>
            <a:r>
              <a:rPr lang="zh-CN" altLang="en-US" sz="2800" dirty="0" smtClean="0"/>
              <a:t>机制。</a:t>
            </a:r>
          </a:p>
          <a:p>
            <a:pPr eaLnBrk="1" hangingPunct="1"/>
            <a:r>
              <a:rPr lang="en-US" altLang="zh-CN" sz="2800" dirty="0" smtClean="0"/>
              <a:t>“11”— SREJ</a:t>
            </a:r>
            <a:r>
              <a:rPr lang="zh-CN" altLang="en-US" sz="2800" dirty="0" smtClean="0"/>
              <a:t>帧，请求发送编号为</a:t>
            </a:r>
            <a:r>
              <a:rPr lang="en-US" altLang="zh-CN" sz="2800" dirty="0" smtClean="0"/>
              <a:t>N(R)</a:t>
            </a:r>
            <a:r>
              <a:rPr lang="zh-CN" altLang="en-US" sz="2800" dirty="0" smtClean="0"/>
              <a:t>的单个</a:t>
            </a:r>
            <a:r>
              <a:rPr lang="en-US" altLang="zh-CN" sz="2800" dirty="0" smtClean="0"/>
              <a:t>I</a:t>
            </a:r>
            <a:r>
              <a:rPr lang="zh-CN" altLang="en-US" sz="2800" dirty="0" smtClean="0"/>
              <a:t>帧，隐含对除</a:t>
            </a:r>
            <a:r>
              <a:rPr lang="en-US" altLang="zh-CN" sz="2800" dirty="0" smtClean="0"/>
              <a:t>N(R)</a:t>
            </a:r>
            <a:r>
              <a:rPr lang="zh-CN" altLang="en-US" sz="2800" dirty="0" smtClean="0"/>
              <a:t>帧以外所接收各帧的确认。选择重传机制。</a:t>
            </a:r>
            <a:r>
              <a:rPr lang="en-US" sz="2800" dirty="0" smtClean="0"/>
              <a:t/>
            </a:r>
            <a:br>
              <a:rPr lang="en-US" sz="2800" dirty="0" smtClean="0"/>
            </a:br>
            <a:endParaRPr lang="zh-CN" altLang="en-US" sz="28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p:cNvSpPr>
          <p:nvPr>
            <p:ph type="title" idx="4294967295"/>
          </p:nvPr>
        </p:nvSpPr>
        <p:spPr/>
        <p:txBody>
          <a:bodyPr/>
          <a:lstStyle/>
          <a:p>
            <a:pPr eaLnBrk="1" hangingPunct="1"/>
            <a:r>
              <a:rPr lang="en-US" altLang="zh-CN" dirty="0" smtClean="0"/>
              <a:t>U</a:t>
            </a:r>
            <a:r>
              <a:rPr lang="zh-CN" altLang="en-US" dirty="0" smtClean="0"/>
              <a:t>帧</a:t>
            </a:r>
          </a:p>
        </p:txBody>
      </p:sp>
      <p:sp>
        <p:nvSpPr>
          <p:cNvPr id="47107" name="内容占位符 1"/>
          <p:cNvSpPr>
            <a:spLocks noGrp="1"/>
          </p:cNvSpPr>
          <p:nvPr>
            <p:ph idx="4294967295"/>
          </p:nvPr>
        </p:nvSpPr>
        <p:spPr/>
        <p:txBody>
          <a:bodyPr/>
          <a:lstStyle/>
          <a:p>
            <a:pPr eaLnBrk="1" hangingPunct="1"/>
            <a:r>
              <a:rPr lang="zh-CN" altLang="en-US" smtClean="0"/>
              <a:t>不包含帧编号</a:t>
            </a:r>
            <a:r>
              <a:rPr lang="en-US" altLang="zh-CN" smtClean="0"/>
              <a:t>N(S)</a:t>
            </a:r>
            <a:r>
              <a:rPr lang="zh-CN" altLang="en-US" smtClean="0"/>
              <a:t>和</a:t>
            </a:r>
            <a:r>
              <a:rPr lang="en-US" altLang="zh-CN" smtClean="0"/>
              <a:t>N(R)</a:t>
            </a:r>
          </a:p>
          <a:p>
            <a:pPr eaLnBrk="1" hangingPunct="1"/>
            <a:r>
              <a:rPr lang="zh-CN" altLang="en-US" smtClean="0"/>
              <a:t>提供链路控制（建立、拆除）及其它控制功能</a:t>
            </a:r>
          </a:p>
          <a:p>
            <a:pPr eaLnBrk="1" hangingPunct="1"/>
            <a:r>
              <a:rPr lang="en-US" altLang="zh-CN" smtClean="0"/>
              <a:t>5</a:t>
            </a:r>
            <a:r>
              <a:rPr lang="zh-CN" altLang="en-US" smtClean="0"/>
              <a:t>个比特</a:t>
            </a:r>
            <a:r>
              <a:rPr lang="en-US" altLang="zh-CN" smtClean="0"/>
              <a:t>(M1~M5) </a:t>
            </a:r>
            <a:r>
              <a:rPr lang="zh-CN" altLang="en-US" smtClean="0"/>
              <a:t>定义</a:t>
            </a:r>
            <a:r>
              <a:rPr lang="en-US" altLang="zh-CN" smtClean="0"/>
              <a:t>32</a:t>
            </a:r>
            <a:r>
              <a:rPr lang="zh-CN" altLang="en-US" smtClean="0"/>
              <a:t>种命令及响应消息。</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p:cNvSpPr>
          <p:nvPr>
            <p:ph type="title" idx="4294967295"/>
          </p:nvPr>
        </p:nvSpPr>
        <p:spPr/>
        <p:txBody>
          <a:bodyPr/>
          <a:lstStyle/>
          <a:p>
            <a:pPr eaLnBrk="1" hangingPunct="1"/>
            <a:r>
              <a:rPr lang="zh-CN" altLang="en-US" dirty="0" smtClean="0"/>
              <a:t>思考</a:t>
            </a:r>
            <a:r>
              <a:rPr lang="en-US" altLang="zh-CN" dirty="0" smtClean="0"/>
              <a:t>…</a:t>
            </a:r>
          </a:p>
        </p:txBody>
      </p:sp>
      <p:sp>
        <p:nvSpPr>
          <p:cNvPr id="48131" name="内容占位符 1"/>
          <p:cNvSpPr>
            <a:spLocks noGrp="1"/>
          </p:cNvSpPr>
          <p:nvPr>
            <p:ph idx="4294967295"/>
          </p:nvPr>
        </p:nvSpPr>
        <p:spPr/>
        <p:txBody>
          <a:bodyPr/>
          <a:lstStyle/>
          <a:p>
            <a:pPr eaLnBrk="1" hangingPunct="1">
              <a:buFont typeface="Wingdings" pitchFamily="2" charset="2"/>
              <a:buNone/>
            </a:pPr>
            <a:endParaRPr lang="en-US" altLang="zh-CN" smtClean="0"/>
          </a:p>
          <a:p>
            <a:pPr eaLnBrk="1" hangingPunct="1">
              <a:buFont typeface="Wingdings" pitchFamily="2" charset="2"/>
              <a:buNone/>
            </a:pPr>
            <a:endParaRPr lang="en-US" altLang="zh-CN" smtClean="0"/>
          </a:p>
          <a:p>
            <a:pPr eaLnBrk="1" hangingPunct="1">
              <a:buFont typeface="Calibri" pitchFamily="34" charset="0"/>
              <a:buNone/>
            </a:pPr>
            <a:r>
              <a:rPr lang="en-US" altLang="zh-CN" smtClean="0"/>
              <a:t>1.  HDLC</a:t>
            </a:r>
            <a:r>
              <a:rPr lang="zh-CN" altLang="en-US" smtClean="0"/>
              <a:t>协议支持哪些数据链路层的功能？</a:t>
            </a:r>
          </a:p>
          <a:p>
            <a:pPr eaLnBrk="1" hangingPunct="1">
              <a:buFont typeface="Calibri" pitchFamily="34" charset="0"/>
              <a:buNone/>
            </a:pPr>
            <a:r>
              <a:rPr lang="en-US" altLang="zh-CN" smtClean="0"/>
              <a:t>2.  </a:t>
            </a:r>
            <a:r>
              <a:rPr lang="zh-CN" altLang="en-US" smtClean="0"/>
              <a:t>控制字段为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p:cNvSpPr>
            <a:spLocks noGrp="1"/>
          </p:cNvSpPr>
          <p:nvPr>
            <p:ph type="title" idx="4294967295"/>
          </p:nvPr>
        </p:nvSpPr>
        <p:spPr/>
        <p:txBody>
          <a:bodyPr/>
          <a:lstStyle/>
          <a:p>
            <a:pPr eaLnBrk="1" hangingPunct="1"/>
            <a:r>
              <a:rPr lang="en-US" altLang="zh-CN" dirty="0" smtClean="0"/>
              <a:t>4.3</a:t>
            </a:r>
            <a:r>
              <a:rPr lang="zh-CN" altLang="en-US" dirty="0" smtClean="0"/>
              <a:t>因特网中的点到点协议</a:t>
            </a:r>
            <a:r>
              <a:rPr lang="en-US" altLang="zh-CN" dirty="0" smtClean="0"/>
              <a:t>PPP</a:t>
            </a:r>
          </a:p>
        </p:txBody>
      </p:sp>
      <p:sp>
        <p:nvSpPr>
          <p:cNvPr id="49155" name="内容占位符 1"/>
          <p:cNvSpPr>
            <a:spLocks noGrp="1"/>
          </p:cNvSpPr>
          <p:nvPr>
            <p:ph idx="4294967295"/>
          </p:nvPr>
        </p:nvSpPr>
        <p:spPr/>
        <p:txBody>
          <a:bodyPr/>
          <a:lstStyle/>
          <a:p>
            <a:pPr eaLnBrk="1" hangingPunct="1">
              <a:buFont typeface="Wingdings" pitchFamily="2" charset="2"/>
              <a:buNone/>
            </a:pPr>
            <a:r>
              <a:rPr lang="zh-CN" altLang="en-US" dirty="0" smtClean="0"/>
              <a:t>点到点协议（</a:t>
            </a:r>
            <a:r>
              <a:rPr lang="en-US" altLang="zh-CN" dirty="0" smtClean="0"/>
              <a:t>Point-to-Point Protocol</a:t>
            </a:r>
            <a:r>
              <a:rPr lang="zh-CN" altLang="en-US" dirty="0" smtClean="0"/>
              <a:t>，</a:t>
            </a:r>
            <a:r>
              <a:rPr lang="en-US" altLang="zh-CN" dirty="0" smtClean="0"/>
              <a:t>PPP</a:t>
            </a:r>
            <a:r>
              <a:rPr lang="zh-CN" altLang="en-US" dirty="0" smtClean="0"/>
              <a:t>）</a:t>
            </a:r>
          </a:p>
          <a:p>
            <a:pPr eaLnBrk="1" hangingPunct="1"/>
            <a:r>
              <a:rPr lang="en-US" altLang="zh-CN" dirty="0" smtClean="0"/>
              <a:t>PPP</a:t>
            </a:r>
            <a:r>
              <a:rPr lang="zh-CN" altLang="en-US" dirty="0" smtClean="0"/>
              <a:t>协议简介</a:t>
            </a:r>
          </a:p>
          <a:p>
            <a:pPr eaLnBrk="1" hangingPunct="1"/>
            <a:r>
              <a:rPr lang="en-US" altLang="zh-CN" dirty="0" smtClean="0"/>
              <a:t>PPP</a:t>
            </a:r>
            <a:r>
              <a:rPr lang="zh-CN" altLang="en-US" dirty="0" smtClean="0"/>
              <a:t>的工作原理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p:cNvSpPr>
            <a:spLocks noGrp="1"/>
          </p:cNvSpPr>
          <p:nvPr>
            <p:ph type="title" idx="4294967295"/>
          </p:nvPr>
        </p:nvSpPr>
        <p:spPr/>
        <p:txBody>
          <a:bodyPr/>
          <a:lstStyle/>
          <a:p>
            <a:pPr eaLnBrk="1" hangingPunct="1"/>
            <a:r>
              <a:rPr lang="en-US" altLang="zh-CN" dirty="0" smtClean="0"/>
              <a:t>4.3.1 PPP</a:t>
            </a:r>
            <a:r>
              <a:rPr lang="zh-CN" altLang="en-US" dirty="0" smtClean="0"/>
              <a:t>协议简介</a:t>
            </a:r>
          </a:p>
        </p:txBody>
      </p:sp>
      <p:sp>
        <p:nvSpPr>
          <p:cNvPr id="50179" name="内容占位符 1"/>
          <p:cNvSpPr>
            <a:spLocks noGrp="1"/>
          </p:cNvSpPr>
          <p:nvPr>
            <p:ph idx="4294967295"/>
          </p:nvPr>
        </p:nvSpPr>
        <p:spPr/>
        <p:txBody>
          <a:bodyPr/>
          <a:lstStyle/>
          <a:p>
            <a:pPr eaLnBrk="1" hangingPunct="1"/>
            <a:r>
              <a:rPr lang="zh-CN" altLang="en-US" dirty="0" smtClean="0"/>
              <a:t>通过点到点链路传输多种协议的数据报</a:t>
            </a:r>
          </a:p>
          <a:p>
            <a:pPr eaLnBrk="1" hangingPunct="1"/>
            <a:r>
              <a:rPr lang="en-US" altLang="en-US" dirty="0" smtClean="0">
                <a:latin typeface="黑体" pitchFamily="49" charset="-122"/>
                <a:ea typeface="黑体" pitchFamily="49" charset="-122"/>
              </a:rPr>
              <a:t>因特网</a:t>
            </a:r>
            <a:r>
              <a:rPr lang="zh-CN" altLang="en-US" dirty="0" smtClean="0"/>
              <a:t>的正式标准，普遍应用在因特网中</a:t>
            </a:r>
          </a:p>
          <a:p>
            <a:pPr lvl="1" eaLnBrk="1" hangingPunct="1"/>
            <a:r>
              <a:rPr lang="zh-CN" altLang="en-US" dirty="0" smtClean="0"/>
              <a:t>个人用户到</a:t>
            </a:r>
            <a:r>
              <a:rPr lang="en-US" altLang="zh-CN" dirty="0" smtClean="0"/>
              <a:t>ISP</a:t>
            </a:r>
            <a:r>
              <a:rPr lang="zh-CN" altLang="en-US" dirty="0" smtClean="0"/>
              <a:t>的拨号连接</a:t>
            </a:r>
          </a:p>
          <a:p>
            <a:pPr lvl="1" eaLnBrk="1" hangingPunct="1"/>
            <a:r>
              <a:rPr lang="zh-CN" altLang="en-US" dirty="0" smtClean="0"/>
              <a:t>路由器之间专线连接</a:t>
            </a:r>
          </a:p>
          <a:p>
            <a:pPr eaLnBrk="1" hangingPunct="1"/>
            <a:r>
              <a:rPr lang="zh-CN" altLang="en-US" dirty="0" smtClean="0"/>
              <a:t>支持功能：成帧、错误检验、透明传输、链路管理、支持多种网络层协议。</a:t>
            </a:r>
          </a:p>
          <a:p>
            <a:pPr eaLnBrk="1" hangingPunct="1"/>
            <a:r>
              <a:rPr lang="zh-CN" altLang="en-US" dirty="0" smtClean="0"/>
              <a:t>因特网接入：允许在连接建立时协商</a:t>
            </a:r>
            <a:r>
              <a:rPr lang="en-US" altLang="zh-CN" dirty="0" smtClean="0"/>
              <a:t>IP </a:t>
            </a:r>
            <a:r>
              <a:rPr lang="zh-CN" altLang="en-US" dirty="0" smtClean="0"/>
              <a:t>地址，进行身份认证等。</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p:cNvSpPr>
            <a:spLocks noGrp="1"/>
          </p:cNvSpPr>
          <p:nvPr>
            <p:ph type="title" idx="4294967295"/>
          </p:nvPr>
        </p:nvSpPr>
        <p:spPr/>
        <p:txBody>
          <a:bodyPr/>
          <a:lstStyle/>
          <a:p>
            <a:pPr eaLnBrk="1" hangingPunct="1"/>
            <a:r>
              <a:rPr lang="en-US" altLang="zh-CN" dirty="0" smtClean="0"/>
              <a:t>PPP </a:t>
            </a:r>
            <a:r>
              <a:rPr lang="zh-CN" altLang="en-US" dirty="0" smtClean="0"/>
              <a:t>特点</a:t>
            </a:r>
          </a:p>
        </p:txBody>
      </p:sp>
      <p:sp>
        <p:nvSpPr>
          <p:cNvPr id="51203" name="内容占位符 1"/>
          <p:cNvSpPr>
            <a:spLocks noGrp="1"/>
          </p:cNvSpPr>
          <p:nvPr>
            <p:ph idx="4294967295"/>
          </p:nvPr>
        </p:nvSpPr>
        <p:spPr/>
        <p:txBody>
          <a:bodyPr/>
          <a:lstStyle/>
          <a:p>
            <a:pPr eaLnBrk="1" hangingPunct="1"/>
            <a:r>
              <a:rPr lang="zh-CN" altLang="en-US" dirty="0" smtClean="0"/>
              <a:t>点到点立案链路，不用于多点之间</a:t>
            </a:r>
          </a:p>
          <a:p>
            <a:pPr eaLnBrk="1" hangingPunct="1"/>
            <a:r>
              <a:rPr lang="zh-CN" altLang="en-US" dirty="0" smtClean="0"/>
              <a:t>不支持确认和重传</a:t>
            </a:r>
          </a:p>
          <a:p>
            <a:pPr eaLnBrk="1" hangingPunct="1"/>
            <a:r>
              <a:rPr lang="zh-CN" altLang="en-US" dirty="0" smtClean="0"/>
              <a:t>不提供流量控制</a:t>
            </a:r>
          </a:p>
          <a:p>
            <a:pPr eaLnBrk="1" hangingPunct="1"/>
            <a:r>
              <a:rPr lang="zh-CN" altLang="en-US" dirty="0" smtClean="0"/>
              <a:t>适合因特网：</a:t>
            </a:r>
          </a:p>
          <a:p>
            <a:pPr lvl="1" eaLnBrk="1" hangingPunct="1"/>
            <a:r>
              <a:rPr lang="zh-CN" altLang="en-US" dirty="0" smtClean="0"/>
              <a:t>上层</a:t>
            </a:r>
            <a:r>
              <a:rPr lang="en-US" altLang="zh-CN" dirty="0" smtClean="0"/>
              <a:t>TCP</a:t>
            </a:r>
            <a:r>
              <a:rPr lang="zh-CN" altLang="en-US" dirty="0" smtClean="0"/>
              <a:t>提供可靠传输</a:t>
            </a:r>
          </a:p>
          <a:p>
            <a:pPr lvl="1" eaLnBrk="1" hangingPunct="1"/>
            <a:r>
              <a:rPr lang="zh-CN" altLang="en-US" dirty="0" smtClean="0"/>
              <a:t>具有用户认证和</a:t>
            </a:r>
            <a:r>
              <a:rPr lang="en-US" altLang="zh-CN" dirty="0" smtClean="0"/>
              <a:t>IP</a:t>
            </a:r>
            <a:r>
              <a:rPr lang="zh-CN" altLang="en-US" dirty="0" smtClean="0"/>
              <a:t>地址分配</a:t>
            </a:r>
          </a:p>
          <a:p>
            <a:pPr eaLnBrk="1" hangingPunct="1"/>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p:cNvSpPr>
            <a:spLocks noGrp="1"/>
          </p:cNvSpPr>
          <p:nvPr>
            <p:ph type="title" idx="4294967295"/>
          </p:nvPr>
        </p:nvSpPr>
        <p:spPr/>
        <p:txBody>
          <a:bodyPr/>
          <a:lstStyle/>
          <a:p>
            <a:pPr eaLnBrk="1" hangingPunct="1"/>
            <a:r>
              <a:rPr lang="en-US" altLang="zh-CN" dirty="0" smtClean="0"/>
              <a:t>PPP</a:t>
            </a:r>
            <a:r>
              <a:rPr lang="zh-CN" altLang="en-US" dirty="0" smtClean="0"/>
              <a:t>协议组成</a:t>
            </a:r>
            <a:r>
              <a:rPr lang="en-US" altLang="zh-CN" dirty="0" smtClean="0"/>
              <a:t>——</a:t>
            </a:r>
            <a:r>
              <a:rPr lang="zh-CN" altLang="en-US" dirty="0" smtClean="0"/>
              <a:t>系列标准</a:t>
            </a:r>
          </a:p>
        </p:txBody>
      </p:sp>
      <p:sp>
        <p:nvSpPr>
          <p:cNvPr id="52227" name="内容占位符 1"/>
          <p:cNvSpPr>
            <a:spLocks noGrp="1"/>
          </p:cNvSpPr>
          <p:nvPr>
            <p:ph idx="4294967295"/>
          </p:nvPr>
        </p:nvSpPr>
        <p:spPr/>
        <p:txBody>
          <a:bodyPr/>
          <a:lstStyle/>
          <a:p>
            <a:pPr eaLnBrk="1" hangingPunct="1"/>
            <a:r>
              <a:rPr lang="zh-CN" altLang="en-US" sz="2800" dirty="0" smtClean="0"/>
              <a:t>成帧：</a:t>
            </a:r>
            <a:r>
              <a:rPr lang="en-US" altLang="zh-CN" sz="2800" dirty="0" smtClean="0"/>
              <a:t>PPP</a:t>
            </a:r>
            <a:r>
              <a:rPr lang="zh-CN" altLang="en-US" sz="2800" dirty="0" smtClean="0"/>
              <a:t>封装。</a:t>
            </a:r>
          </a:p>
          <a:p>
            <a:pPr eaLnBrk="1" hangingPunct="1"/>
            <a:r>
              <a:rPr lang="zh-CN" altLang="en-US" sz="2800" dirty="0" smtClean="0"/>
              <a:t>链路管理：</a:t>
            </a:r>
            <a:r>
              <a:rPr lang="en-US" altLang="zh-CN" sz="2800" dirty="0" smtClean="0"/>
              <a:t>LCP</a:t>
            </a:r>
            <a:r>
              <a:rPr lang="zh-CN" altLang="en-US" sz="2800" dirty="0" smtClean="0"/>
              <a:t>（</a:t>
            </a:r>
            <a:r>
              <a:rPr lang="en-US" altLang="zh-CN" sz="2800" dirty="0" smtClean="0"/>
              <a:t>Link Control Protocol</a:t>
            </a:r>
            <a:r>
              <a:rPr lang="zh-CN" altLang="en-US" sz="2800" dirty="0" smtClean="0"/>
              <a:t>，</a:t>
            </a:r>
            <a:r>
              <a:rPr lang="en-US" altLang="zh-CN" sz="2800" dirty="0" smtClean="0"/>
              <a:t>LCP</a:t>
            </a:r>
            <a:r>
              <a:rPr lang="zh-CN" altLang="en-US" sz="2800" dirty="0" smtClean="0"/>
              <a:t>），创建、维护和终止链路连接。</a:t>
            </a:r>
          </a:p>
          <a:p>
            <a:pPr eaLnBrk="1" hangingPunct="1"/>
            <a:r>
              <a:rPr lang="zh-CN" altLang="en-US" sz="2800" dirty="0" smtClean="0"/>
              <a:t>与网络层协调：</a:t>
            </a:r>
            <a:r>
              <a:rPr lang="en-US" altLang="zh-CN" sz="2800" dirty="0" smtClean="0"/>
              <a:t>NCP </a:t>
            </a:r>
            <a:r>
              <a:rPr lang="zh-CN" altLang="en-US" sz="2800" dirty="0" smtClean="0"/>
              <a:t>（</a:t>
            </a:r>
            <a:r>
              <a:rPr lang="en-US" altLang="zh-CN" sz="2800" dirty="0" smtClean="0"/>
              <a:t>Network Control Protocol</a:t>
            </a:r>
            <a:r>
              <a:rPr lang="zh-CN" altLang="en-US" sz="2800" dirty="0" smtClean="0"/>
              <a:t>，</a:t>
            </a:r>
            <a:r>
              <a:rPr lang="en-US" altLang="zh-CN" sz="2800" dirty="0" smtClean="0"/>
              <a:t>NCP</a:t>
            </a:r>
            <a:r>
              <a:rPr lang="zh-CN" altLang="en-US" sz="2800" dirty="0" smtClean="0"/>
              <a:t>），如</a:t>
            </a:r>
            <a:r>
              <a:rPr lang="en-US" altLang="zh-CN" sz="2800" dirty="0" smtClean="0"/>
              <a:t>IP </a:t>
            </a:r>
            <a:r>
              <a:rPr lang="zh-CN" altLang="en-US" sz="2800" dirty="0" smtClean="0"/>
              <a:t>地址分配。常用</a:t>
            </a:r>
            <a:r>
              <a:rPr lang="en-US" altLang="zh-CN" sz="2800" dirty="0" smtClean="0"/>
              <a:t>IPCP</a:t>
            </a:r>
            <a:r>
              <a:rPr lang="zh-CN" altLang="en-US" sz="2800" dirty="0" smtClean="0"/>
              <a:t>（</a:t>
            </a:r>
            <a:r>
              <a:rPr lang="en-US" altLang="zh-CN" sz="2800" dirty="0" smtClean="0"/>
              <a:t>IP Control Protocol</a:t>
            </a:r>
            <a:r>
              <a:rPr lang="zh-CN" altLang="en-US" sz="2800" dirty="0" smtClean="0"/>
              <a:t>，）。</a:t>
            </a:r>
          </a:p>
          <a:p>
            <a:pPr eaLnBrk="1" hangingPunct="1"/>
            <a:r>
              <a:rPr lang="zh-CN" altLang="en-US" sz="2800" dirty="0" smtClean="0"/>
              <a:t>认证：</a:t>
            </a:r>
            <a:r>
              <a:rPr lang="en-US" sz="2800" dirty="0" smtClean="0"/>
              <a:t> </a:t>
            </a:r>
          </a:p>
          <a:p>
            <a:pPr lvl="1" eaLnBrk="1" hangingPunct="1"/>
            <a:r>
              <a:rPr lang="en-US" altLang="zh-CN" sz="2400" dirty="0" smtClean="0"/>
              <a:t>PAP </a:t>
            </a:r>
            <a:r>
              <a:rPr lang="zh-CN" altLang="en-US" sz="2400" dirty="0" smtClean="0"/>
              <a:t>（</a:t>
            </a:r>
            <a:r>
              <a:rPr lang="en-US" altLang="zh-CN" sz="2400" dirty="0" smtClean="0"/>
              <a:t>Password Authentication Protocol</a:t>
            </a:r>
            <a:r>
              <a:rPr lang="zh-CN" altLang="en-US" sz="2400" dirty="0" smtClean="0"/>
              <a:t>，）</a:t>
            </a:r>
          </a:p>
          <a:p>
            <a:pPr lvl="1" eaLnBrk="1" hangingPunct="1"/>
            <a:r>
              <a:rPr lang="en-US" altLang="zh-CN" sz="2400" dirty="0" smtClean="0"/>
              <a:t>CHAP</a:t>
            </a:r>
            <a:r>
              <a:rPr lang="zh-CN" altLang="en-US" sz="2400" dirty="0" smtClean="0"/>
              <a:t>（</a:t>
            </a:r>
            <a:r>
              <a:rPr lang="en-US" altLang="zh-CN" sz="2400" dirty="0" smtClean="0"/>
              <a:t>Challenge Handshake Authentication Protocol</a:t>
            </a:r>
            <a:r>
              <a:rPr lang="zh-CN" altLang="en-US" sz="2400" dirty="0" smtClean="0"/>
              <a:t>，）。</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PPP</a:t>
            </a:r>
            <a:r>
              <a:rPr lang="zh-CN" altLang="en-US" dirty="0" smtClean="0"/>
              <a:t>的工作原理</a:t>
            </a:r>
            <a:endParaRPr lang="zh-CN" altLang="en-US" dirty="0"/>
          </a:p>
        </p:txBody>
      </p:sp>
      <p:sp>
        <p:nvSpPr>
          <p:cNvPr id="3" name="内容占位符 2"/>
          <p:cNvSpPr>
            <a:spLocks noGrp="1"/>
          </p:cNvSpPr>
          <p:nvPr>
            <p:ph idx="1"/>
          </p:nvPr>
        </p:nvSpPr>
        <p:spPr/>
        <p:txBody>
          <a:bodyPr/>
          <a:lstStyle/>
          <a:p>
            <a:r>
              <a:rPr lang="zh-CN" altLang="en-US" dirty="0" smtClean="0"/>
              <a:t>封装成帧是</a:t>
            </a:r>
            <a:r>
              <a:rPr lang="en-US" dirty="0" smtClean="0"/>
              <a:t>PPP</a:t>
            </a:r>
            <a:r>
              <a:rPr lang="zh-CN" altLang="en-US" dirty="0" smtClean="0"/>
              <a:t>的首要功能，</a:t>
            </a:r>
            <a:r>
              <a:rPr lang="en-US" dirty="0" smtClean="0"/>
              <a:t>PPP</a:t>
            </a:r>
            <a:r>
              <a:rPr lang="zh-CN" altLang="en-US" dirty="0" smtClean="0"/>
              <a:t>协议可以封装多种上层协议分组。</a:t>
            </a:r>
            <a:endParaRPr lang="en-US" altLang="zh-CN" dirty="0" smtClean="0"/>
          </a:p>
          <a:p>
            <a:r>
              <a:rPr lang="zh-CN" altLang="en-US" dirty="0" smtClean="0"/>
              <a:t>透明传输：</a:t>
            </a:r>
            <a:r>
              <a:rPr lang="en-US" dirty="0" smtClean="0"/>
              <a:t>PPP</a:t>
            </a:r>
            <a:r>
              <a:rPr lang="zh-CN" altLang="en-US" dirty="0" smtClean="0"/>
              <a:t>协议既可以用在异步链路中，也可以用在同步链路中，其透明传输也就分字节填充方式和比特填充方式两种。</a:t>
            </a:r>
            <a:endParaRPr lang="en-US" altLang="zh-CN" dirty="0" smtClean="0"/>
          </a:p>
          <a:p>
            <a:r>
              <a:rPr lang="en-US" dirty="0" smtClean="0"/>
              <a:t>PPP </a:t>
            </a:r>
            <a:r>
              <a:rPr lang="zh-CN" altLang="en-US" dirty="0" smtClean="0"/>
              <a:t>的帧结构和</a:t>
            </a:r>
            <a:r>
              <a:rPr lang="en-US" dirty="0" smtClean="0"/>
              <a:t> HDLC </a:t>
            </a:r>
            <a:r>
              <a:rPr lang="zh-CN" altLang="en-US" dirty="0" smtClean="0"/>
              <a:t>相似，但是更为简单。</a:t>
            </a:r>
            <a:r>
              <a:rPr lang="en-US" dirty="0" smtClean="0"/>
              <a:t>RFC1662 </a:t>
            </a:r>
            <a:r>
              <a:rPr lang="zh-CN" altLang="en-US" dirty="0" smtClean="0"/>
              <a:t>定义了</a:t>
            </a:r>
            <a:r>
              <a:rPr lang="en-US" dirty="0" smtClean="0"/>
              <a:t>PPP</a:t>
            </a:r>
            <a:r>
              <a:rPr lang="zh-CN" altLang="en-US" dirty="0" smtClean="0"/>
              <a:t>帧的封装形式。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idx="4294967295"/>
          </p:nvPr>
        </p:nvSpPr>
        <p:spPr/>
        <p:txBody>
          <a:bodyPr/>
          <a:lstStyle/>
          <a:p>
            <a:pPr eaLnBrk="1" hangingPunct="1"/>
            <a:r>
              <a:rPr lang="en-US" altLang="zh-CN" dirty="0" smtClean="0"/>
              <a:t>4.1 </a:t>
            </a:r>
            <a:r>
              <a:rPr lang="zh-CN" altLang="en-US" dirty="0" smtClean="0"/>
              <a:t>数据链路层概述</a:t>
            </a:r>
          </a:p>
        </p:txBody>
      </p:sp>
      <p:sp>
        <p:nvSpPr>
          <p:cNvPr id="12291" name="内容占位符 1"/>
          <p:cNvSpPr>
            <a:spLocks noGrp="1"/>
          </p:cNvSpPr>
          <p:nvPr>
            <p:ph idx="4294967295"/>
          </p:nvPr>
        </p:nvSpPr>
        <p:spPr/>
        <p:txBody>
          <a:bodyPr/>
          <a:lstStyle/>
          <a:p>
            <a:pPr eaLnBrk="1" hangingPunct="1">
              <a:buNone/>
            </a:pPr>
            <a:r>
              <a:rPr lang="en-US" altLang="zh-CN" dirty="0" smtClean="0"/>
              <a:t>4.4.1 </a:t>
            </a:r>
            <a:r>
              <a:rPr lang="zh-CN" altLang="en-US" dirty="0" smtClean="0"/>
              <a:t>数据链路层的基本概念</a:t>
            </a:r>
          </a:p>
          <a:p>
            <a:pPr eaLnBrk="1" hangingPunct="1">
              <a:buNone/>
            </a:pPr>
            <a:r>
              <a:rPr lang="en-US" altLang="zh-CN" dirty="0" smtClean="0"/>
              <a:t>4.1.2 </a:t>
            </a:r>
            <a:r>
              <a:rPr lang="zh-CN" altLang="en-US" dirty="0" smtClean="0"/>
              <a:t>数据链路层协议的功能</a:t>
            </a:r>
            <a:endParaRPr lang="zh-CN" altLang="en-US" b="1" dirty="0" smtClean="0"/>
          </a:p>
          <a:p>
            <a:pPr eaLnBrk="1" hangingPunct="1">
              <a:buNone/>
            </a:pPr>
            <a:r>
              <a:rPr lang="en-US" altLang="zh-CN" dirty="0" smtClean="0"/>
              <a:t>4.1.3 </a:t>
            </a:r>
            <a:r>
              <a:rPr lang="zh-CN" altLang="en-US" dirty="0" smtClean="0"/>
              <a:t>差错校验的实现</a:t>
            </a:r>
            <a:endParaRPr lang="zh-CN" altLang="en-US" b="1" dirty="0" smtClean="0"/>
          </a:p>
          <a:p>
            <a:pPr eaLnBrk="1" hangingPunct="1">
              <a:buNone/>
            </a:pPr>
            <a:r>
              <a:rPr lang="en-US" altLang="zh-CN" dirty="0" smtClean="0"/>
              <a:t>4.1.4 </a:t>
            </a:r>
            <a:r>
              <a:rPr lang="zh-CN" altLang="en-US" dirty="0" smtClean="0"/>
              <a:t>可靠交付与确认机制</a:t>
            </a:r>
            <a:endParaRPr lang="zh-CN" altLang="en-US" b="1" dirty="0" smtClean="0"/>
          </a:p>
          <a:p>
            <a:pPr eaLnBrk="1" hangingPunct="1"/>
            <a:endParaRPr lang="en-US" altLang="zh-CN"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28600" y="3257550"/>
            <a:ext cx="6858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F</a:t>
            </a:r>
          </a:p>
        </p:txBody>
      </p:sp>
      <p:sp>
        <p:nvSpPr>
          <p:cNvPr id="53251" name="Rectangle 3"/>
          <p:cNvSpPr>
            <a:spLocks noChangeArrowheads="1"/>
          </p:cNvSpPr>
          <p:nvPr/>
        </p:nvSpPr>
        <p:spPr bwMode="auto">
          <a:xfrm>
            <a:off x="1600200" y="3257550"/>
            <a:ext cx="6858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C</a:t>
            </a:r>
          </a:p>
        </p:txBody>
      </p:sp>
      <p:sp>
        <p:nvSpPr>
          <p:cNvPr id="53252" name="Rectangle 4"/>
          <p:cNvSpPr>
            <a:spLocks noChangeArrowheads="1"/>
          </p:cNvSpPr>
          <p:nvPr/>
        </p:nvSpPr>
        <p:spPr bwMode="auto">
          <a:xfrm>
            <a:off x="3505200" y="3257550"/>
            <a:ext cx="2590800" cy="457200"/>
          </a:xfrm>
          <a:prstGeom prst="rect">
            <a:avLst/>
          </a:prstGeom>
          <a:solidFill>
            <a:srgbClr val="0066FF"/>
          </a:solidFill>
          <a:ln w="19050" algn="ctr">
            <a:solidFill>
              <a:schemeClr val="tx1"/>
            </a:solidFill>
            <a:miter lim="800000"/>
            <a:headEnd/>
            <a:tailEnd/>
          </a:ln>
        </p:spPr>
        <p:txBody>
          <a:bodyPr wrap="none" anchor="ctr"/>
          <a:lstStyle/>
          <a:p>
            <a:pPr algn="ctr"/>
            <a:r>
              <a:rPr lang="zh-CN" altLang="en-US" sz="2000" b="1">
                <a:solidFill>
                  <a:schemeClr val="bg1"/>
                </a:solidFill>
              </a:rPr>
              <a:t>信息</a:t>
            </a:r>
          </a:p>
        </p:txBody>
      </p:sp>
      <p:sp>
        <p:nvSpPr>
          <p:cNvPr id="53253" name="Rectangle 5"/>
          <p:cNvSpPr>
            <a:spLocks noChangeArrowheads="1"/>
          </p:cNvSpPr>
          <p:nvPr/>
        </p:nvSpPr>
        <p:spPr bwMode="auto">
          <a:xfrm>
            <a:off x="914400" y="3257550"/>
            <a:ext cx="6858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A</a:t>
            </a:r>
          </a:p>
        </p:txBody>
      </p:sp>
      <p:sp>
        <p:nvSpPr>
          <p:cNvPr id="53254" name="Text Box 6"/>
          <p:cNvSpPr txBox="1">
            <a:spLocks noChangeArrowheads="1"/>
          </p:cNvSpPr>
          <p:nvPr/>
        </p:nvSpPr>
        <p:spPr bwMode="auto">
          <a:xfrm>
            <a:off x="1524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53255" name="Text Box 7"/>
          <p:cNvSpPr txBox="1">
            <a:spLocks noChangeArrowheads="1"/>
          </p:cNvSpPr>
          <p:nvPr/>
        </p:nvSpPr>
        <p:spPr bwMode="auto">
          <a:xfrm>
            <a:off x="8382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53256" name="Text Box 8"/>
          <p:cNvSpPr txBox="1">
            <a:spLocks noChangeArrowheads="1"/>
          </p:cNvSpPr>
          <p:nvPr/>
        </p:nvSpPr>
        <p:spPr bwMode="auto">
          <a:xfrm>
            <a:off x="15240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dirty="0"/>
              <a:t>1</a:t>
            </a:r>
            <a:r>
              <a:rPr lang="zh-CN" altLang="en-US" b="1" dirty="0"/>
              <a:t>字节</a:t>
            </a:r>
          </a:p>
        </p:txBody>
      </p:sp>
      <p:sp>
        <p:nvSpPr>
          <p:cNvPr id="53257" name="Text Box 9"/>
          <p:cNvSpPr txBox="1">
            <a:spLocks noChangeArrowheads="1"/>
          </p:cNvSpPr>
          <p:nvPr/>
        </p:nvSpPr>
        <p:spPr bwMode="auto">
          <a:xfrm>
            <a:off x="3962400" y="4248150"/>
            <a:ext cx="1981200" cy="366713"/>
          </a:xfrm>
          <a:prstGeom prst="rect">
            <a:avLst/>
          </a:prstGeom>
          <a:noFill/>
          <a:ln w="9525" cap="rnd" algn="ctr">
            <a:noFill/>
            <a:prstDash val="sysDot"/>
            <a:miter lim="800000"/>
            <a:headEnd/>
            <a:tailEnd/>
          </a:ln>
        </p:spPr>
        <p:txBody>
          <a:bodyPr>
            <a:spAutoFit/>
          </a:bodyPr>
          <a:lstStyle/>
          <a:p>
            <a:pPr algn="ctr">
              <a:spcBef>
                <a:spcPct val="50000"/>
              </a:spcBef>
            </a:pPr>
            <a:r>
              <a:rPr lang="zh-CN" altLang="en-US" b="1">
                <a:solidFill>
                  <a:srgbClr val="CC00CC"/>
                </a:solidFill>
              </a:rPr>
              <a:t>不超过</a:t>
            </a:r>
            <a:r>
              <a:rPr lang="en-US" altLang="zh-CN" b="1">
                <a:solidFill>
                  <a:srgbClr val="CC00CC"/>
                </a:solidFill>
              </a:rPr>
              <a:t>1500</a:t>
            </a:r>
            <a:r>
              <a:rPr lang="zh-CN" altLang="en-US" b="1">
                <a:solidFill>
                  <a:srgbClr val="CC00CC"/>
                </a:solidFill>
              </a:rPr>
              <a:t>字节</a:t>
            </a:r>
          </a:p>
        </p:txBody>
      </p:sp>
      <p:sp>
        <p:nvSpPr>
          <p:cNvPr id="53258" name="Text Box 10"/>
          <p:cNvSpPr txBox="1">
            <a:spLocks noChangeArrowheads="1"/>
          </p:cNvSpPr>
          <p:nvPr/>
        </p:nvSpPr>
        <p:spPr bwMode="auto">
          <a:xfrm>
            <a:off x="69342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53259" name="Text Box 11"/>
          <p:cNvSpPr txBox="1">
            <a:spLocks noChangeArrowheads="1"/>
          </p:cNvSpPr>
          <p:nvPr/>
        </p:nvSpPr>
        <p:spPr bwMode="auto">
          <a:xfrm>
            <a:off x="79248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字节</a:t>
            </a:r>
          </a:p>
        </p:txBody>
      </p:sp>
      <p:sp>
        <p:nvSpPr>
          <p:cNvPr id="53260" name="Rectangle 12"/>
          <p:cNvSpPr>
            <a:spLocks noChangeArrowheads="1"/>
          </p:cNvSpPr>
          <p:nvPr/>
        </p:nvSpPr>
        <p:spPr bwMode="auto">
          <a:xfrm>
            <a:off x="2286000" y="3257550"/>
            <a:ext cx="12192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P</a:t>
            </a:r>
          </a:p>
        </p:txBody>
      </p:sp>
      <p:sp>
        <p:nvSpPr>
          <p:cNvPr id="53261" name="Rectangle 13"/>
          <p:cNvSpPr>
            <a:spLocks noChangeArrowheads="1"/>
          </p:cNvSpPr>
          <p:nvPr/>
        </p:nvSpPr>
        <p:spPr bwMode="auto">
          <a:xfrm>
            <a:off x="6096000" y="3257550"/>
            <a:ext cx="685800" cy="457200"/>
          </a:xfrm>
          <a:prstGeom prst="rect">
            <a:avLst/>
          </a:prstGeom>
          <a:solidFill>
            <a:srgbClr val="0066FF"/>
          </a:solidFill>
          <a:ln w="19050" algn="ctr">
            <a:solidFill>
              <a:schemeClr val="tx1"/>
            </a:solidFill>
            <a:miter lim="800000"/>
            <a:headEnd/>
            <a:tailEnd/>
          </a:ln>
        </p:spPr>
        <p:txBody>
          <a:bodyPr wrap="none" anchor="ctr"/>
          <a:lstStyle/>
          <a:p>
            <a:pPr algn="ctr"/>
            <a:r>
              <a:rPr lang="zh-CN" altLang="en-US" sz="2000" b="1">
                <a:solidFill>
                  <a:schemeClr val="bg1"/>
                </a:solidFill>
              </a:rPr>
              <a:t>填充</a:t>
            </a:r>
          </a:p>
        </p:txBody>
      </p:sp>
      <p:sp>
        <p:nvSpPr>
          <p:cNvPr id="53262" name="Rectangle 14"/>
          <p:cNvSpPr>
            <a:spLocks noChangeArrowheads="1"/>
          </p:cNvSpPr>
          <p:nvPr/>
        </p:nvSpPr>
        <p:spPr bwMode="auto">
          <a:xfrm>
            <a:off x="228600" y="3714750"/>
            <a:ext cx="6858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7E</a:t>
            </a:r>
          </a:p>
        </p:txBody>
      </p:sp>
      <p:sp>
        <p:nvSpPr>
          <p:cNvPr id="53263" name="Rectangle 15"/>
          <p:cNvSpPr>
            <a:spLocks noChangeArrowheads="1"/>
          </p:cNvSpPr>
          <p:nvPr/>
        </p:nvSpPr>
        <p:spPr bwMode="auto">
          <a:xfrm>
            <a:off x="6781800" y="3714750"/>
            <a:ext cx="1219200" cy="457200"/>
          </a:xfrm>
          <a:prstGeom prst="rect">
            <a:avLst/>
          </a:prstGeom>
          <a:solidFill>
            <a:srgbClr val="CCFF99"/>
          </a:solidFill>
          <a:ln w="19050" algn="ctr">
            <a:solidFill>
              <a:schemeClr val="tx1"/>
            </a:solidFill>
            <a:miter lim="800000"/>
            <a:headEnd/>
            <a:tailEnd/>
          </a:ln>
        </p:spPr>
        <p:txBody>
          <a:bodyPr wrap="none" anchor="ctr"/>
          <a:lstStyle/>
          <a:p>
            <a:pPr algn="ctr"/>
            <a:endParaRPr lang="zh-CN" altLang="zh-CN" sz="2000" b="1"/>
          </a:p>
        </p:txBody>
      </p:sp>
      <p:sp>
        <p:nvSpPr>
          <p:cNvPr id="53264" name="Rectangle 16"/>
          <p:cNvSpPr>
            <a:spLocks noChangeArrowheads="1"/>
          </p:cNvSpPr>
          <p:nvPr/>
        </p:nvSpPr>
        <p:spPr bwMode="auto">
          <a:xfrm>
            <a:off x="1600200" y="3714750"/>
            <a:ext cx="6858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03</a:t>
            </a:r>
          </a:p>
        </p:txBody>
      </p:sp>
      <p:sp>
        <p:nvSpPr>
          <p:cNvPr id="53265" name="Rectangle 17"/>
          <p:cNvSpPr>
            <a:spLocks noChangeArrowheads="1"/>
          </p:cNvSpPr>
          <p:nvPr/>
        </p:nvSpPr>
        <p:spPr bwMode="auto">
          <a:xfrm>
            <a:off x="3505200" y="3714750"/>
            <a:ext cx="2590800" cy="457200"/>
          </a:xfrm>
          <a:prstGeom prst="rect">
            <a:avLst/>
          </a:prstGeom>
          <a:solidFill>
            <a:srgbClr val="0066FF"/>
          </a:solidFill>
          <a:ln w="19050" algn="ctr">
            <a:solidFill>
              <a:schemeClr val="tx1"/>
            </a:solidFill>
            <a:miter lim="800000"/>
            <a:headEnd/>
            <a:tailEnd/>
          </a:ln>
        </p:spPr>
        <p:txBody>
          <a:bodyPr wrap="none" anchor="ctr"/>
          <a:lstStyle/>
          <a:p>
            <a:pPr algn="ctr"/>
            <a:r>
              <a:rPr lang="zh-CN" altLang="en-US" sz="2000" b="1">
                <a:solidFill>
                  <a:schemeClr val="bg1"/>
                </a:solidFill>
              </a:rPr>
              <a:t>长度可变</a:t>
            </a:r>
          </a:p>
        </p:txBody>
      </p:sp>
      <p:sp>
        <p:nvSpPr>
          <p:cNvPr id="53266" name="Rectangle 18"/>
          <p:cNvSpPr>
            <a:spLocks noChangeArrowheads="1"/>
          </p:cNvSpPr>
          <p:nvPr/>
        </p:nvSpPr>
        <p:spPr bwMode="auto">
          <a:xfrm>
            <a:off x="914400" y="3714750"/>
            <a:ext cx="6858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FF</a:t>
            </a:r>
          </a:p>
        </p:txBody>
      </p:sp>
      <p:sp>
        <p:nvSpPr>
          <p:cNvPr id="53267" name="Rectangle 19"/>
          <p:cNvSpPr>
            <a:spLocks noChangeArrowheads="1"/>
          </p:cNvSpPr>
          <p:nvPr/>
        </p:nvSpPr>
        <p:spPr bwMode="auto">
          <a:xfrm>
            <a:off x="8001000" y="3714750"/>
            <a:ext cx="6858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7E</a:t>
            </a:r>
          </a:p>
        </p:txBody>
      </p:sp>
      <p:sp>
        <p:nvSpPr>
          <p:cNvPr id="53268" name="Rectangle 20"/>
          <p:cNvSpPr>
            <a:spLocks noChangeArrowheads="1"/>
          </p:cNvSpPr>
          <p:nvPr/>
        </p:nvSpPr>
        <p:spPr bwMode="auto">
          <a:xfrm>
            <a:off x="2286000" y="3714750"/>
            <a:ext cx="1219200" cy="457200"/>
          </a:xfrm>
          <a:prstGeom prst="rect">
            <a:avLst/>
          </a:prstGeom>
          <a:solidFill>
            <a:srgbClr val="CCFF99"/>
          </a:solidFill>
          <a:ln w="19050" algn="ctr">
            <a:solidFill>
              <a:schemeClr val="tx1"/>
            </a:solidFill>
            <a:miter lim="800000"/>
            <a:headEnd/>
            <a:tailEnd/>
          </a:ln>
        </p:spPr>
        <p:txBody>
          <a:bodyPr wrap="none" anchor="ctr"/>
          <a:lstStyle/>
          <a:p>
            <a:pPr algn="ctr"/>
            <a:r>
              <a:rPr lang="zh-CN" altLang="en-US" sz="2000" b="1"/>
              <a:t>协议</a:t>
            </a:r>
          </a:p>
        </p:txBody>
      </p:sp>
      <p:sp>
        <p:nvSpPr>
          <p:cNvPr id="53269" name="Rectangle 21"/>
          <p:cNvSpPr>
            <a:spLocks noChangeArrowheads="1"/>
          </p:cNvSpPr>
          <p:nvPr/>
        </p:nvSpPr>
        <p:spPr bwMode="auto">
          <a:xfrm>
            <a:off x="6096000" y="3714750"/>
            <a:ext cx="685800" cy="457200"/>
          </a:xfrm>
          <a:prstGeom prst="rect">
            <a:avLst/>
          </a:prstGeom>
          <a:solidFill>
            <a:srgbClr val="0066FF"/>
          </a:solidFill>
          <a:ln w="19050" algn="ctr">
            <a:solidFill>
              <a:schemeClr val="tx1"/>
            </a:solidFill>
            <a:miter lim="800000"/>
            <a:headEnd/>
            <a:tailEnd/>
          </a:ln>
        </p:spPr>
        <p:txBody>
          <a:bodyPr wrap="none" anchor="ctr"/>
          <a:lstStyle/>
          <a:p>
            <a:pPr algn="ctr"/>
            <a:r>
              <a:rPr lang="zh-CN" altLang="en-US" sz="2000" b="1">
                <a:solidFill>
                  <a:schemeClr val="bg1"/>
                </a:solidFill>
              </a:rPr>
              <a:t>可选</a:t>
            </a:r>
          </a:p>
        </p:txBody>
      </p:sp>
      <p:sp>
        <p:nvSpPr>
          <p:cNvPr id="53270" name="Rectangle 22"/>
          <p:cNvSpPr>
            <a:spLocks noChangeArrowheads="1"/>
          </p:cNvSpPr>
          <p:nvPr/>
        </p:nvSpPr>
        <p:spPr bwMode="auto">
          <a:xfrm>
            <a:off x="8001000" y="3257550"/>
            <a:ext cx="685800" cy="457200"/>
          </a:xfrm>
          <a:prstGeom prst="rect">
            <a:avLst/>
          </a:prstGeom>
          <a:solidFill>
            <a:srgbClr val="FF0000"/>
          </a:solidFill>
          <a:ln w="19050" algn="ctr">
            <a:solidFill>
              <a:schemeClr val="tx1"/>
            </a:solidFill>
            <a:miter lim="800000"/>
            <a:headEnd/>
            <a:tailEnd/>
          </a:ln>
        </p:spPr>
        <p:txBody>
          <a:bodyPr wrap="none" anchor="ctr"/>
          <a:lstStyle/>
          <a:p>
            <a:pPr algn="ctr"/>
            <a:r>
              <a:rPr lang="en-US" altLang="zh-CN" sz="2000" b="1">
                <a:solidFill>
                  <a:schemeClr val="bg1"/>
                </a:solidFill>
              </a:rPr>
              <a:t>F</a:t>
            </a:r>
          </a:p>
        </p:txBody>
      </p:sp>
      <p:sp>
        <p:nvSpPr>
          <p:cNvPr id="53271" name="Rectangle 23"/>
          <p:cNvSpPr>
            <a:spLocks noChangeArrowheads="1"/>
          </p:cNvSpPr>
          <p:nvPr/>
        </p:nvSpPr>
        <p:spPr bwMode="auto">
          <a:xfrm>
            <a:off x="6781800" y="3257550"/>
            <a:ext cx="1219200" cy="457200"/>
          </a:xfrm>
          <a:prstGeom prst="rect">
            <a:avLst/>
          </a:prstGeom>
          <a:solidFill>
            <a:srgbClr val="CCFF99"/>
          </a:solidFill>
          <a:ln w="19050" algn="ctr">
            <a:solidFill>
              <a:schemeClr val="tx1"/>
            </a:solidFill>
            <a:miter lim="800000"/>
            <a:headEnd/>
            <a:tailEnd/>
          </a:ln>
        </p:spPr>
        <p:txBody>
          <a:bodyPr wrap="none" anchor="ctr"/>
          <a:lstStyle/>
          <a:p>
            <a:pPr algn="ctr"/>
            <a:r>
              <a:rPr lang="en-US" altLang="zh-CN" sz="2000" b="1"/>
              <a:t>FCS</a:t>
            </a:r>
          </a:p>
        </p:txBody>
      </p:sp>
      <p:sp>
        <p:nvSpPr>
          <p:cNvPr id="53272" name="Text Box 24"/>
          <p:cNvSpPr txBox="1">
            <a:spLocks noChangeArrowheads="1"/>
          </p:cNvSpPr>
          <p:nvPr/>
        </p:nvSpPr>
        <p:spPr bwMode="auto">
          <a:xfrm>
            <a:off x="2362200" y="424815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53273" name="Rectangle 25"/>
          <p:cNvSpPr>
            <a:spLocks noChangeArrowheads="1"/>
          </p:cNvSpPr>
          <p:nvPr/>
        </p:nvSpPr>
        <p:spPr bwMode="auto">
          <a:xfrm>
            <a:off x="3505200" y="2114550"/>
            <a:ext cx="2590800" cy="457200"/>
          </a:xfrm>
          <a:prstGeom prst="rect">
            <a:avLst/>
          </a:prstGeom>
          <a:solidFill>
            <a:srgbClr val="0066FF"/>
          </a:solidFill>
          <a:ln w="28575" algn="ctr">
            <a:solidFill>
              <a:srgbClr val="FF0000"/>
            </a:solidFill>
            <a:miter lim="800000"/>
            <a:headEnd/>
            <a:tailEnd/>
          </a:ln>
        </p:spPr>
        <p:txBody>
          <a:bodyPr wrap="none" anchor="ctr"/>
          <a:lstStyle/>
          <a:p>
            <a:pPr algn="ctr"/>
            <a:r>
              <a:rPr lang="en-US" altLang="zh-CN" sz="2000" b="1">
                <a:solidFill>
                  <a:schemeClr val="bg1"/>
                </a:solidFill>
              </a:rPr>
              <a:t>IP</a:t>
            </a:r>
            <a:r>
              <a:rPr lang="zh-CN" altLang="en-US" sz="2000" b="1">
                <a:solidFill>
                  <a:schemeClr val="bg1"/>
                </a:solidFill>
              </a:rPr>
              <a:t>数据报</a:t>
            </a:r>
          </a:p>
        </p:txBody>
      </p:sp>
      <p:sp>
        <p:nvSpPr>
          <p:cNvPr id="53274" name="AutoShape 26"/>
          <p:cNvSpPr>
            <a:spLocks noChangeArrowheads="1"/>
          </p:cNvSpPr>
          <p:nvPr/>
        </p:nvSpPr>
        <p:spPr bwMode="auto">
          <a:xfrm>
            <a:off x="4648200" y="2571750"/>
            <a:ext cx="381000" cy="533400"/>
          </a:xfrm>
          <a:prstGeom prst="downArrow">
            <a:avLst>
              <a:gd name="adj1" fmla="val 50000"/>
              <a:gd name="adj2" fmla="val 35000"/>
            </a:avLst>
          </a:prstGeom>
          <a:solidFill>
            <a:srgbClr val="FFFF66"/>
          </a:solidFill>
          <a:ln w="19050" algn="ctr">
            <a:solidFill>
              <a:schemeClr val="tx1"/>
            </a:solidFill>
            <a:miter lim="800000"/>
            <a:headEnd/>
            <a:tailEnd/>
          </a:ln>
        </p:spPr>
        <p:txBody>
          <a:bodyPr wrap="none" anchor="ctr"/>
          <a:lstStyle/>
          <a:p>
            <a:endParaRPr lang="zh-CN" altLang="en-US"/>
          </a:p>
        </p:txBody>
      </p:sp>
      <p:sp>
        <p:nvSpPr>
          <p:cNvPr id="53275" name="Line 27"/>
          <p:cNvSpPr>
            <a:spLocks noChangeShapeType="1"/>
          </p:cNvSpPr>
          <p:nvPr/>
        </p:nvSpPr>
        <p:spPr bwMode="auto">
          <a:xfrm>
            <a:off x="3505200" y="4324350"/>
            <a:ext cx="0" cy="533400"/>
          </a:xfrm>
          <a:prstGeom prst="line">
            <a:avLst/>
          </a:prstGeom>
          <a:noFill/>
          <a:ln w="19050">
            <a:solidFill>
              <a:schemeClr val="tx1"/>
            </a:solidFill>
            <a:round/>
            <a:headEnd/>
            <a:tailEnd/>
          </a:ln>
        </p:spPr>
        <p:txBody>
          <a:bodyPr/>
          <a:lstStyle/>
          <a:p>
            <a:endParaRPr lang="zh-CN" altLang="en-US"/>
          </a:p>
        </p:txBody>
      </p:sp>
      <p:sp>
        <p:nvSpPr>
          <p:cNvPr id="53276" name="Line 28"/>
          <p:cNvSpPr>
            <a:spLocks noChangeShapeType="1"/>
          </p:cNvSpPr>
          <p:nvPr/>
        </p:nvSpPr>
        <p:spPr bwMode="auto">
          <a:xfrm>
            <a:off x="6096000" y="4324350"/>
            <a:ext cx="0" cy="533400"/>
          </a:xfrm>
          <a:prstGeom prst="line">
            <a:avLst/>
          </a:prstGeom>
          <a:noFill/>
          <a:ln w="19050">
            <a:solidFill>
              <a:schemeClr val="tx1"/>
            </a:solidFill>
            <a:round/>
            <a:headEnd/>
            <a:tailEnd/>
          </a:ln>
        </p:spPr>
        <p:txBody>
          <a:bodyPr/>
          <a:lstStyle/>
          <a:p>
            <a:endParaRPr lang="zh-CN" altLang="en-US"/>
          </a:p>
        </p:txBody>
      </p:sp>
      <p:sp>
        <p:nvSpPr>
          <p:cNvPr id="53277" name="Line 29"/>
          <p:cNvSpPr>
            <a:spLocks noChangeShapeType="1"/>
          </p:cNvSpPr>
          <p:nvPr/>
        </p:nvSpPr>
        <p:spPr bwMode="auto">
          <a:xfrm>
            <a:off x="3505200" y="4629150"/>
            <a:ext cx="2590800" cy="0"/>
          </a:xfrm>
          <a:prstGeom prst="line">
            <a:avLst/>
          </a:prstGeom>
          <a:noFill/>
          <a:ln w="19050">
            <a:solidFill>
              <a:srgbClr val="0066FF"/>
            </a:solidFill>
            <a:round/>
            <a:headEnd type="triangle" w="med" len="med"/>
            <a:tailEnd type="triangle" w="med" len="med"/>
          </a:ln>
        </p:spPr>
        <p:txBody>
          <a:bodyPr/>
          <a:lstStyle/>
          <a:p>
            <a:endParaRPr lang="zh-CN" altLang="en-US"/>
          </a:p>
        </p:txBody>
      </p:sp>
      <p:sp>
        <p:nvSpPr>
          <p:cNvPr id="53278" name="AutoShape 30"/>
          <p:cNvSpPr>
            <a:spLocks/>
          </p:cNvSpPr>
          <p:nvPr/>
        </p:nvSpPr>
        <p:spPr bwMode="auto">
          <a:xfrm rot="5400000">
            <a:off x="1676400" y="1428750"/>
            <a:ext cx="381000" cy="3276600"/>
          </a:xfrm>
          <a:prstGeom prst="leftBrace">
            <a:avLst>
              <a:gd name="adj1" fmla="val 88349"/>
              <a:gd name="adj2" fmla="val 50690"/>
            </a:avLst>
          </a:prstGeom>
          <a:noFill/>
          <a:ln w="9525">
            <a:solidFill>
              <a:schemeClr val="tx1"/>
            </a:solidFill>
            <a:round/>
            <a:headEnd/>
            <a:tailEnd/>
          </a:ln>
        </p:spPr>
        <p:txBody>
          <a:bodyPr wrap="none" anchor="ctr"/>
          <a:lstStyle/>
          <a:p>
            <a:endParaRPr lang="zh-CN" altLang="en-US"/>
          </a:p>
        </p:txBody>
      </p:sp>
      <p:sp>
        <p:nvSpPr>
          <p:cNvPr id="53279" name="Text Box 31"/>
          <p:cNvSpPr txBox="1">
            <a:spLocks noChangeArrowheads="1"/>
          </p:cNvSpPr>
          <p:nvPr/>
        </p:nvSpPr>
        <p:spPr bwMode="auto">
          <a:xfrm>
            <a:off x="1066800" y="2419350"/>
            <a:ext cx="1676400" cy="396875"/>
          </a:xfrm>
          <a:prstGeom prst="rect">
            <a:avLst/>
          </a:prstGeom>
          <a:noFill/>
          <a:ln w="9525" cap="rnd" algn="ctr">
            <a:noFill/>
            <a:prstDash val="sysDot"/>
            <a:miter lim="800000"/>
            <a:headEnd/>
            <a:tailEnd/>
          </a:ln>
        </p:spPr>
        <p:txBody>
          <a:bodyPr>
            <a:spAutoFit/>
          </a:bodyPr>
          <a:lstStyle/>
          <a:p>
            <a:pPr algn="ctr">
              <a:spcBef>
                <a:spcPct val="50000"/>
              </a:spcBef>
            </a:pPr>
            <a:r>
              <a:rPr lang="en-US" altLang="zh-CN" sz="2000" b="1"/>
              <a:t>PPP</a:t>
            </a:r>
            <a:r>
              <a:rPr lang="zh-CN" altLang="en-US" sz="2000" b="1"/>
              <a:t>首部</a:t>
            </a:r>
          </a:p>
        </p:txBody>
      </p:sp>
      <p:sp>
        <p:nvSpPr>
          <p:cNvPr id="53280" name="AutoShape 32"/>
          <p:cNvSpPr>
            <a:spLocks/>
          </p:cNvSpPr>
          <p:nvPr/>
        </p:nvSpPr>
        <p:spPr bwMode="auto">
          <a:xfrm rot="5400000">
            <a:off x="7543800" y="2114550"/>
            <a:ext cx="381000" cy="1905000"/>
          </a:xfrm>
          <a:prstGeom prst="leftBrace">
            <a:avLst>
              <a:gd name="adj1" fmla="val 51366"/>
              <a:gd name="adj2" fmla="val 50690"/>
            </a:avLst>
          </a:prstGeom>
          <a:noFill/>
          <a:ln w="9525">
            <a:solidFill>
              <a:schemeClr val="tx1"/>
            </a:solidFill>
            <a:round/>
            <a:headEnd/>
            <a:tailEnd/>
          </a:ln>
        </p:spPr>
        <p:txBody>
          <a:bodyPr wrap="none" anchor="ctr"/>
          <a:lstStyle/>
          <a:p>
            <a:endParaRPr lang="zh-CN" altLang="en-US"/>
          </a:p>
        </p:txBody>
      </p:sp>
      <p:sp>
        <p:nvSpPr>
          <p:cNvPr id="53281" name="Text Box 33"/>
          <p:cNvSpPr txBox="1">
            <a:spLocks noChangeArrowheads="1"/>
          </p:cNvSpPr>
          <p:nvPr/>
        </p:nvSpPr>
        <p:spPr bwMode="auto">
          <a:xfrm>
            <a:off x="6858000" y="2419350"/>
            <a:ext cx="1676400" cy="396875"/>
          </a:xfrm>
          <a:prstGeom prst="rect">
            <a:avLst/>
          </a:prstGeom>
          <a:noFill/>
          <a:ln w="9525" cap="rnd" algn="ctr">
            <a:noFill/>
            <a:prstDash val="sysDot"/>
            <a:miter lim="800000"/>
            <a:headEnd/>
            <a:tailEnd/>
          </a:ln>
        </p:spPr>
        <p:txBody>
          <a:bodyPr>
            <a:spAutoFit/>
          </a:bodyPr>
          <a:lstStyle/>
          <a:p>
            <a:pPr algn="ctr">
              <a:spcBef>
                <a:spcPct val="50000"/>
              </a:spcBef>
            </a:pPr>
            <a:r>
              <a:rPr lang="en-US" altLang="zh-CN" sz="2000" b="1"/>
              <a:t>PPP</a:t>
            </a:r>
            <a:r>
              <a:rPr lang="zh-CN" altLang="en-US" sz="2000" b="1"/>
              <a:t>尾部</a:t>
            </a:r>
          </a:p>
        </p:txBody>
      </p:sp>
      <p:sp>
        <p:nvSpPr>
          <p:cNvPr id="39" name="标题 36"/>
          <p:cNvSpPr>
            <a:spLocks noGrp="1"/>
          </p:cNvSpPr>
          <p:nvPr>
            <p:ph type="title"/>
          </p:nvPr>
        </p:nvSpPr>
        <p:spPr/>
        <p:txBody>
          <a:bodyPr/>
          <a:lstStyle/>
          <a:p>
            <a:r>
              <a:rPr lang="zh-CN" altLang="en-US" dirty="0" smtClean="0"/>
              <a:t> </a:t>
            </a:r>
            <a:r>
              <a:rPr lang="en-US" dirty="0" smtClean="0"/>
              <a:t>PPP</a:t>
            </a:r>
            <a:r>
              <a:rPr lang="zh-CN" altLang="en-US" dirty="0" smtClean="0"/>
              <a:t>的帧格式</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marL="342900" indent="-342900" eaLnBrk="1" hangingPunct="1">
              <a:defRPr/>
            </a:pPr>
            <a:r>
              <a:rPr lang="zh-CN" altLang="en-US" sz="4100" b="1" dirty="0" smtClean="0">
                <a:effectLst>
                  <a:outerShdw blurRad="38100" dist="38100" dir="2700000" algn="tl">
                    <a:srgbClr val="C0C0C0"/>
                  </a:outerShdw>
                </a:effectLst>
              </a:rPr>
              <a:t> </a:t>
            </a:r>
            <a:r>
              <a:rPr lang="en-US" altLang="zh-CN" sz="4100" dirty="0" smtClean="0"/>
              <a:t>PPP</a:t>
            </a:r>
            <a:r>
              <a:rPr lang="zh-CN" altLang="en-US" sz="4100" dirty="0" smtClean="0"/>
              <a:t>的链路工作过程</a:t>
            </a:r>
            <a:endParaRPr lang="zh-CN" altLang="en-US" dirty="0" smtClean="0"/>
          </a:p>
        </p:txBody>
      </p:sp>
      <p:sp>
        <p:nvSpPr>
          <p:cNvPr id="6" name="内容占位符 5"/>
          <p:cNvSpPr>
            <a:spLocks noGrp="1"/>
          </p:cNvSpPr>
          <p:nvPr>
            <p:ph idx="1"/>
          </p:nvPr>
        </p:nvSpPr>
        <p:spPr/>
        <p:txBody>
          <a:bodyPr/>
          <a:lstStyle/>
          <a:p>
            <a:pPr marL="514350" indent="-514350">
              <a:buFont typeface="+mj-lt"/>
              <a:buAutoNum type="arabicPeriod"/>
            </a:pPr>
            <a:r>
              <a:rPr lang="zh-CN" altLang="en-US" dirty="0" smtClean="0"/>
              <a:t>链路静止（</a:t>
            </a:r>
            <a:r>
              <a:rPr lang="en-US" dirty="0" smtClean="0"/>
              <a:t>Link dead</a:t>
            </a:r>
            <a:r>
              <a:rPr lang="zh-CN" altLang="en-US" dirty="0" smtClean="0"/>
              <a:t>）：在此状态下开始启动拨号连接软件，建立物理连接。</a:t>
            </a:r>
            <a:endParaRPr lang="en-US" altLang="zh-CN" dirty="0" smtClean="0"/>
          </a:p>
          <a:p>
            <a:pPr marL="514350" indent="-514350">
              <a:buFont typeface="+mj-lt"/>
              <a:buAutoNum type="arabicPeriod"/>
            </a:pPr>
            <a:r>
              <a:rPr lang="zh-CN" altLang="en-US" dirty="0" smtClean="0"/>
              <a:t>链路建立：交换</a:t>
            </a:r>
            <a:r>
              <a:rPr lang="en-US" dirty="0" smtClean="0"/>
              <a:t>LCP </a:t>
            </a:r>
            <a:r>
              <a:rPr lang="zh-CN" altLang="en-US" dirty="0" smtClean="0"/>
              <a:t>配置分组。</a:t>
            </a:r>
            <a:endParaRPr lang="en-US" altLang="zh-CN" dirty="0" smtClean="0"/>
          </a:p>
          <a:p>
            <a:pPr marL="514350" indent="-514350">
              <a:buFont typeface="+mj-lt"/>
              <a:buAutoNum type="arabicPeriod"/>
            </a:pPr>
            <a:r>
              <a:rPr lang="zh-CN" altLang="en-US" dirty="0" smtClean="0"/>
              <a:t>认证（</a:t>
            </a:r>
            <a:r>
              <a:rPr lang="en-US" dirty="0" smtClean="0"/>
              <a:t>authentication</a:t>
            </a:r>
            <a:r>
              <a:rPr lang="zh-CN" altLang="en-US" dirty="0" smtClean="0"/>
              <a:t>）：接入方身份认证</a:t>
            </a:r>
            <a:endParaRPr lang="en-US" altLang="zh-CN" dirty="0" smtClean="0"/>
          </a:p>
          <a:p>
            <a:pPr marL="514350" indent="-514350">
              <a:buFont typeface="+mj-lt"/>
              <a:buAutoNum type="arabicPeriod"/>
            </a:pPr>
            <a:r>
              <a:rPr lang="zh-CN" altLang="en-US" dirty="0" smtClean="0"/>
              <a:t>网络协议参数配置：交换</a:t>
            </a:r>
            <a:r>
              <a:rPr lang="en-US" dirty="0" smtClean="0"/>
              <a:t>NCP</a:t>
            </a:r>
            <a:r>
              <a:rPr lang="zh-CN" altLang="en-US" dirty="0" smtClean="0"/>
              <a:t>分组。</a:t>
            </a:r>
            <a:endParaRPr lang="en-US" altLang="zh-CN" dirty="0" smtClean="0"/>
          </a:p>
          <a:p>
            <a:pPr marL="514350" indent="-514350">
              <a:buFont typeface="+mj-lt"/>
              <a:buAutoNum type="arabicPeriod"/>
            </a:pPr>
            <a:r>
              <a:rPr lang="zh-CN" altLang="en-US" dirty="0" smtClean="0"/>
              <a:t>链路打开：可以进行正常数据通信。</a:t>
            </a:r>
            <a:endParaRPr lang="en-US" altLang="zh-CN" dirty="0" smtClean="0"/>
          </a:p>
          <a:p>
            <a:pPr marL="514350" indent="-514350">
              <a:buFont typeface="+mj-lt"/>
              <a:buAutoNum type="arabicPeriod"/>
            </a:pPr>
            <a:r>
              <a:rPr lang="zh-CN" altLang="en-US" dirty="0" smtClean="0"/>
              <a:t>链路终止（</a:t>
            </a:r>
            <a:r>
              <a:rPr lang="en-US" dirty="0" smtClean="0"/>
              <a:t>link termination</a:t>
            </a:r>
            <a:r>
              <a:rPr lang="zh-CN" altLang="en-US" dirty="0" smtClean="0"/>
              <a:t>）：交换</a:t>
            </a:r>
            <a:r>
              <a:rPr lang="en-US" dirty="0" smtClean="0"/>
              <a:t>LCP</a:t>
            </a:r>
            <a:r>
              <a:rPr lang="zh-CN" altLang="en-US" dirty="0" smtClean="0"/>
              <a:t>的终止分组。</a:t>
            </a:r>
            <a:endParaRPr lang="en-US" altLang="zh-CN" dirty="0" smtClean="0"/>
          </a:p>
          <a:p>
            <a:pPr marL="514350" indent="-514350">
              <a:buFont typeface="+mj-lt"/>
              <a:buAutoNum type="arabicPeriod"/>
            </a:pPr>
            <a:endParaRPr lang="zh-CN" altLang="en-US" dirty="0"/>
          </a:p>
        </p:txBody>
      </p:sp>
      <p:sp>
        <p:nvSpPr>
          <p:cNvPr id="30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h4-49 PPP过程.png"/>
          <p:cNvPicPr>
            <a:picLocks noChangeAspect="1"/>
          </p:cNvPicPr>
          <p:nvPr/>
        </p:nvPicPr>
        <p:blipFill>
          <a:blip r:embed="rId2"/>
          <a:stretch>
            <a:fillRect/>
          </a:stretch>
        </p:blipFill>
        <p:spPr>
          <a:xfrm>
            <a:off x="2786050" y="1368479"/>
            <a:ext cx="4214842" cy="4862830"/>
          </a:xfrm>
          <a:prstGeom prst="rect">
            <a:avLst/>
          </a:prstGeom>
        </p:spPr>
      </p:pic>
      <p:sp>
        <p:nvSpPr>
          <p:cNvPr id="3" name="标题 2"/>
          <p:cNvSpPr>
            <a:spLocks noGrp="1"/>
          </p:cNvSpPr>
          <p:nvPr>
            <p:ph type="title"/>
          </p:nvPr>
        </p:nvSpPr>
        <p:spPr/>
        <p:txBody>
          <a:bodyPr/>
          <a:lstStyle/>
          <a:p>
            <a:r>
              <a:rPr lang="zh-CN" altLang="en-US" dirty="0" smtClean="0"/>
              <a:t> </a:t>
            </a:r>
            <a:r>
              <a:rPr lang="en-US" altLang="zh-CN" dirty="0" smtClean="0"/>
              <a:t>PPP</a:t>
            </a:r>
            <a:r>
              <a:rPr lang="zh-CN" altLang="en-US" dirty="0" smtClean="0"/>
              <a:t>的链路工作过程图</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SDH</a:t>
            </a:r>
            <a:r>
              <a:rPr lang="zh-CN" altLang="en-US" dirty="0" smtClean="0"/>
              <a:t>上的</a:t>
            </a:r>
            <a:r>
              <a:rPr lang="en-US" dirty="0" smtClean="0"/>
              <a:t>PPP</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sz="3000" dirty="0" smtClean="0"/>
              <a:t>利用</a:t>
            </a:r>
            <a:r>
              <a:rPr lang="en-US" sz="3000" dirty="0" smtClean="0"/>
              <a:t>PPP</a:t>
            </a:r>
            <a:r>
              <a:rPr lang="zh-CN" altLang="en-US" sz="3000" dirty="0" smtClean="0"/>
              <a:t>协议的简单成帧机制，在</a:t>
            </a:r>
            <a:r>
              <a:rPr lang="en-US" sz="3000" dirty="0" smtClean="0"/>
              <a:t>SDH</a:t>
            </a:r>
            <a:r>
              <a:rPr lang="zh-CN" altLang="en-US" sz="3000" dirty="0" smtClean="0"/>
              <a:t>传输链路上实现</a:t>
            </a:r>
            <a:r>
              <a:rPr lang="en-US" sz="3000" dirty="0" smtClean="0"/>
              <a:t>IP over SDH</a:t>
            </a:r>
            <a:r>
              <a:rPr lang="zh-CN" altLang="en-US" sz="3000" dirty="0" smtClean="0"/>
              <a:t>。</a:t>
            </a:r>
            <a:endParaRPr lang="en-US" altLang="zh-CN" sz="3000" dirty="0" smtClean="0"/>
          </a:p>
          <a:p>
            <a:r>
              <a:rPr lang="en-US" sz="3000" dirty="0" smtClean="0"/>
              <a:t>SDH</a:t>
            </a:r>
            <a:r>
              <a:rPr lang="zh-CN" altLang="en-US" sz="3000" dirty="0" smtClean="0"/>
              <a:t>同步信道提供透明的比特流传输。</a:t>
            </a:r>
            <a:endParaRPr lang="en-US" altLang="zh-CN" sz="3000" dirty="0" smtClean="0"/>
          </a:p>
          <a:p>
            <a:r>
              <a:rPr lang="en-US" sz="3000" dirty="0" smtClean="0"/>
              <a:t>PPP</a:t>
            </a:r>
            <a:r>
              <a:rPr lang="zh-CN" altLang="en-US" sz="3000" dirty="0" smtClean="0"/>
              <a:t>为上层的</a:t>
            </a:r>
            <a:r>
              <a:rPr lang="en-US" sz="3000" dirty="0" smtClean="0"/>
              <a:t>IP</a:t>
            </a:r>
            <a:r>
              <a:rPr lang="zh-CN" altLang="en-US" sz="3000" dirty="0" smtClean="0"/>
              <a:t>报文提供数据链路层最基本的帧封装、帧定界和帧校验功能。</a:t>
            </a:r>
            <a:endParaRPr lang="zh-CN" altLang="en-US" sz="3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1142976" y="2500306"/>
            <a:ext cx="6263339" cy="319337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4.3.4</a:t>
            </a:r>
            <a:r>
              <a:rPr lang="zh-CN" altLang="en-US" dirty="0" smtClean="0"/>
              <a:t> 因特网接入中的</a:t>
            </a:r>
            <a:r>
              <a:rPr lang="en-US" dirty="0" smtClean="0"/>
              <a:t>PPP</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早期电话</a:t>
            </a:r>
            <a:r>
              <a:rPr lang="en-US" altLang="zh-CN" dirty="0" smtClean="0"/>
              <a:t>Modem</a:t>
            </a:r>
            <a:r>
              <a:rPr lang="zh-CN" altLang="en-US" dirty="0" smtClean="0"/>
              <a:t>采用</a:t>
            </a:r>
            <a:r>
              <a:rPr lang="en-US" dirty="0" smtClean="0"/>
              <a:t>PPP</a:t>
            </a:r>
            <a:r>
              <a:rPr lang="zh-CN" altLang="en-US" dirty="0" smtClean="0"/>
              <a:t>协议连接</a:t>
            </a:r>
            <a:r>
              <a:rPr lang="en-US" dirty="0" smtClean="0"/>
              <a:t>ISP</a:t>
            </a:r>
            <a:r>
              <a:rPr lang="zh-CN" altLang="en-US" dirty="0" smtClean="0"/>
              <a:t>。</a:t>
            </a:r>
            <a:endParaRPr lang="en-US" altLang="zh-CN" dirty="0" smtClean="0"/>
          </a:p>
          <a:p>
            <a:r>
              <a:rPr lang="zh-CN" altLang="en-US" dirty="0" smtClean="0"/>
              <a:t>用网卡连接</a:t>
            </a:r>
            <a:r>
              <a:rPr lang="en-US" dirty="0" smtClean="0"/>
              <a:t>ADSL Modem</a:t>
            </a:r>
            <a:r>
              <a:rPr lang="zh-CN" altLang="en-US" dirty="0" smtClean="0"/>
              <a:t>接入电话线</a:t>
            </a:r>
            <a:r>
              <a:rPr lang="en-US" altLang="zh-CN" dirty="0" smtClean="0"/>
              <a:t>,</a:t>
            </a:r>
            <a:r>
              <a:rPr lang="zh-CN" altLang="en-US" dirty="0" smtClean="0"/>
              <a:t> 不能直接使用</a:t>
            </a:r>
            <a:r>
              <a:rPr lang="en-US" dirty="0" smtClean="0"/>
              <a:t>PPP</a:t>
            </a:r>
            <a:r>
              <a:rPr lang="zh-CN" altLang="en-US" dirty="0" smtClean="0"/>
              <a:t>协议。</a:t>
            </a:r>
            <a:endParaRPr lang="en-US" altLang="zh-CN" dirty="0" smtClean="0"/>
          </a:p>
          <a:p>
            <a:r>
              <a:rPr lang="en-US" altLang="zh-CN" dirty="0" smtClean="0"/>
              <a:t> </a:t>
            </a:r>
            <a:r>
              <a:rPr lang="zh-CN" altLang="en-US" dirty="0" smtClean="0"/>
              <a:t>增加一个协议适配子层</a:t>
            </a:r>
            <a:r>
              <a:rPr lang="en-US" dirty="0" err="1" smtClean="0"/>
              <a:t>PPPoE</a:t>
            </a:r>
            <a:r>
              <a:rPr lang="zh-CN" altLang="en-US" dirty="0" smtClean="0"/>
              <a:t>（</a:t>
            </a:r>
            <a:r>
              <a:rPr lang="en-US" dirty="0" smtClean="0"/>
              <a:t>PPP over Ethernet</a:t>
            </a:r>
            <a:r>
              <a:rPr lang="zh-CN" altLang="en-US" dirty="0" smtClean="0"/>
              <a:t>）。</a:t>
            </a:r>
            <a:endParaRPr lang="en-US" altLang="zh-CN" dirty="0" smtClean="0"/>
          </a:p>
          <a:p>
            <a:r>
              <a:rPr lang="en-US" dirty="0" smtClean="0"/>
              <a:t>PPP</a:t>
            </a:r>
            <a:r>
              <a:rPr lang="zh-CN" altLang="en-US" dirty="0" smtClean="0"/>
              <a:t>和</a:t>
            </a:r>
            <a:r>
              <a:rPr lang="en-US" dirty="0" err="1" smtClean="0"/>
              <a:t>PPPoE</a:t>
            </a:r>
            <a:r>
              <a:rPr lang="zh-CN" altLang="en-US" dirty="0" smtClean="0"/>
              <a:t>协议的发起端是用户</a:t>
            </a:r>
            <a:r>
              <a:rPr lang="en-US" dirty="0" smtClean="0"/>
              <a:t>PC</a:t>
            </a:r>
            <a:r>
              <a:rPr lang="zh-CN" altLang="en-US" dirty="0" smtClean="0"/>
              <a:t>，终结端是</a:t>
            </a:r>
            <a:r>
              <a:rPr lang="en-US" dirty="0" smtClean="0"/>
              <a:t>ISP</a:t>
            </a:r>
            <a:r>
              <a:rPr lang="zh-CN" altLang="en-US" dirty="0" smtClean="0"/>
              <a:t>侧的宽带接入服务器。</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descr="图4-7 ADSL接入中的的PPP.png"/>
          <p:cNvPicPr>
            <a:picLocks noChangeAspect="1"/>
          </p:cNvPicPr>
          <p:nvPr/>
        </p:nvPicPr>
        <p:blipFill>
          <a:blip r:embed="rId2"/>
          <a:stretch>
            <a:fillRect/>
          </a:stretch>
        </p:blipFill>
        <p:spPr>
          <a:xfrm>
            <a:off x="466744" y="2357430"/>
            <a:ext cx="7962908" cy="322908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idx="4294967295"/>
          </p:nvPr>
        </p:nvSpPr>
        <p:spPr/>
        <p:txBody>
          <a:bodyPr/>
          <a:lstStyle/>
          <a:p>
            <a:pPr eaLnBrk="1" hangingPunct="1"/>
            <a:r>
              <a:rPr lang="en-US" altLang="zh-CN" dirty="0" smtClean="0"/>
              <a:t>4.4 </a:t>
            </a:r>
            <a:r>
              <a:rPr lang="zh-CN" altLang="en-US" dirty="0" smtClean="0"/>
              <a:t>局域网</a:t>
            </a:r>
          </a:p>
        </p:txBody>
      </p:sp>
      <p:sp>
        <p:nvSpPr>
          <p:cNvPr id="55299" name="内容占位符 1"/>
          <p:cNvSpPr>
            <a:spLocks noGrp="1"/>
          </p:cNvSpPr>
          <p:nvPr>
            <p:ph idx="4294967295"/>
          </p:nvPr>
        </p:nvSpPr>
        <p:spPr/>
        <p:txBody>
          <a:bodyPr/>
          <a:lstStyle/>
          <a:p>
            <a:pPr eaLnBrk="1" hangingPunct="1">
              <a:buFont typeface="Wingdings" pitchFamily="2" charset="2"/>
              <a:buNone/>
            </a:pPr>
            <a:r>
              <a:rPr lang="en-US" altLang="zh-CN" dirty="0" smtClean="0"/>
              <a:t>4.4.1 </a:t>
            </a:r>
            <a:r>
              <a:rPr lang="zh-CN" altLang="en-US" dirty="0" smtClean="0"/>
              <a:t>媒体访问控制方式</a:t>
            </a:r>
          </a:p>
          <a:p>
            <a:pPr marL="446088" indent="-446088" eaLnBrk="1" hangingPunct="1">
              <a:buNone/>
            </a:pPr>
            <a:r>
              <a:rPr lang="zh-CN" altLang="en-US" dirty="0" smtClean="0"/>
              <a:t>   多个站点如何分配共享信道</a:t>
            </a:r>
            <a:r>
              <a:rPr lang="en-US" altLang="zh-CN" dirty="0" smtClean="0"/>
              <a:t>?</a:t>
            </a:r>
          </a:p>
          <a:p>
            <a:pPr eaLnBrk="1" hangingPunct="1"/>
            <a:r>
              <a:rPr lang="zh-CN" altLang="en-US" dirty="0" smtClean="0"/>
              <a:t>信道的静态分配方式（信道复用技术）</a:t>
            </a:r>
          </a:p>
          <a:p>
            <a:pPr lvl="1" eaLnBrk="1" hangingPunct="1"/>
            <a:r>
              <a:rPr lang="en-US" altLang="zh-CN" dirty="0" smtClean="0"/>
              <a:t>TDM</a:t>
            </a:r>
          </a:p>
          <a:p>
            <a:pPr lvl="1" eaLnBrk="1" hangingPunct="1"/>
            <a:r>
              <a:rPr lang="en-US" altLang="zh-CN" dirty="0" smtClean="0"/>
              <a:t>FDM</a:t>
            </a:r>
            <a:r>
              <a:rPr lang="zh-CN" altLang="en-US" dirty="0" smtClean="0"/>
              <a:t>、</a:t>
            </a:r>
            <a:r>
              <a:rPr lang="en-US" altLang="zh-CN" dirty="0" smtClean="0"/>
              <a:t>WDM</a:t>
            </a:r>
          </a:p>
          <a:p>
            <a:pPr lvl="1" eaLnBrk="1" hangingPunct="1"/>
            <a:r>
              <a:rPr lang="en-US" altLang="zh-CN" dirty="0" smtClean="0"/>
              <a:t>CDM</a:t>
            </a:r>
            <a:r>
              <a:rPr lang="zh-CN" altLang="en-US" dirty="0" smtClean="0"/>
              <a:t>、</a:t>
            </a:r>
            <a:r>
              <a:rPr lang="en-US" altLang="zh-CN" dirty="0" smtClean="0"/>
              <a:t>CDMA</a:t>
            </a:r>
          </a:p>
          <a:p>
            <a:pPr eaLnBrk="1" hangingPunct="1"/>
            <a:r>
              <a:rPr lang="zh-CN" altLang="en-US" dirty="0" smtClean="0"/>
              <a:t>动态的媒体访问控制</a:t>
            </a:r>
          </a:p>
          <a:p>
            <a:pPr lvl="1" eaLnBrk="1" hangingPunct="1"/>
            <a:r>
              <a:rPr lang="zh-CN" altLang="en-US" b="1" dirty="0" smtClean="0"/>
              <a:t>受控接入</a:t>
            </a:r>
            <a:r>
              <a:rPr lang="zh-CN" altLang="en-US" dirty="0" smtClean="0"/>
              <a:t>的方式</a:t>
            </a:r>
            <a:r>
              <a:rPr lang="en-US" altLang="zh-CN" dirty="0" smtClean="0"/>
              <a:t>:</a:t>
            </a:r>
            <a:r>
              <a:rPr lang="zh-CN" altLang="en-US" dirty="0" smtClean="0"/>
              <a:t>轮询、令牌控制</a:t>
            </a:r>
          </a:p>
          <a:p>
            <a:pPr lvl="1" eaLnBrk="1" hangingPunct="1"/>
            <a:r>
              <a:rPr lang="zh-CN" altLang="en-US" b="1" dirty="0" smtClean="0"/>
              <a:t>随机接入</a:t>
            </a:r>
            <a:r>
              <a:rPr lang="zh-CN" altLang="en-US" dirty="0" smtClean="0"/>
              <a:t>的方式：</a:t>
            </a:r>
            <a:r>
              <a:rPr lang="en-US" altLang="zh-CN" dirty="0" smtClean="0"/>
              <a:t>CSMA/CD</a:t>
            </a:r>
            <a:r>
              <a:rPr lang="zh-CN" altLang="en-US" dirty="0" smtClean="0"/>
              <a:t>等</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a:t>
            </a:r>
            <a:r>
              <a:rPr lang="zh-CN" altLang="en-US" dirty="0" smtClean="0"/>
              <a:t>信道分配与媒体访问控制</a:t>
            </a:r>
            <a:endParaRPr lang="zh-CN" altLang="en-US" dirty="0" smtClean="0">
              <a:solidFill>
                <a:schemeClr val="tx1"/>
              </a:solidFill>
              <a:latin typeface="+mn-lt"/>
              <a:ea typeface="+mn-ea"/>
              <a:cs typeface="+mn-cs"/>
            </a:endParaRPr>
          </a:p>
        </p:txBody>
      </p:sp>
      <p:sp>
        <p:nvSpPr>
          <p:cNvPr id="3" name="内容占位符 2"/>
          <p:cNvSpPr>
            <a:spLocks noGrp="1"/>
          </p:cNvSpPr>
          <p:nvPr>
            <p:ph idx="1"/>
          </p:nvPr>
        </p:nvSpPr>
        <p:spPr/>
        <p:txBody>
          <a:bodyPr/>
          <a:lstStyle/>
          <a:p>
            <a:pPr eaLnBrk="1" hangingPunct="1">
              <a:buNone/>
            </a:pPr>
            <a:r>
              <a:rPr lang="en-US" dirty="0" smtClean="0"/>
              <a:t>1 </a:t>
            </a:r>
            <a:r>
              <a:rPr lang="zh-CN" altLang="en-US" dirty="0" smtClean="0"/>
              <a:t>信道的静态分配方式 </a:t>
            </a:r>
          </a:p>
          <a:p>
            <a:pPr eaLnBrk="1" hangingPunct="1"/>
            <a:r>
              <a:rPr lang="zh-CN" altLang="en-US" dirty="0" smtClean="0"/>
              <a:t>传统的通信网络中，采用</a:t>
            </a:r>
            <a:r>
              <a:rPr lang="zh-CN" altLang="en-US" b="1" dirty="0" smtClean="0"/>
              <a:t>信道复用技术。</a:t>
            </a:r>
            <a:endParaRPr lang="en-US" altLang="zh-CN" b="1" dirty="0" smtClean="0"/>
          </a:p>
          <a:p>
            <a:pPr eaLnBrk="1" hangingPunct="1"/>
            <a:r>
              <a:rPr lang="zh-CN" altLang="en-US" dirty="0" smtClean="0"/>
              <a:t>适合业务量饱满和通信流量稳定的网络。</a:t>
            </a:r>
            <a:endParaRPr lang="en-US" altLang="zh-CN" dirty="0" smtClean="0"/>
          </a:p>
          <a:p>
            <a:pPr eaLnBrk="1" hangingPunct="1"/>
            <a:r>
              <a:rPr lang="zh-CN" altLang="en-US" dirty="0" smtClean="0"/>
              <a:t>计算机网络中的数据流量则呈现突发性，峰值流量与平均流量差别显著。</a:t>
            </a:r>
            <a:endParaRPr lang="en-US" dirty="0" smtClean="0"/>
          </a:p>
          <a:p>
            <a:pPr eaLnBrk="1" hangingPunct="1"/>
            <a:r>
              <a:rPr lang="zh-CN" altLang="en-US" dirty="0" smtClean="0"/>
              <a:t>共享传输媒体的局域网不适合采用静态的信道划分方式。</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3200" dirty="0" smtClean="0">
              <a:solidFill>
                <a:schemeClr val="tx1"/>
              </a:solidFill>
              <a:latin typeface="+mn-lt"/>
              <a:ea typeface="+mn-ea"/>
              <a:cs typeface="+mn-cs"/>
            </a:endParaRPr>
          </a:p>
        </p:txBody>
      </p:sp>
      <p:sp>
        <p:nvSpPr>
          <p:cNvPr id="3" name="内容占位符 2"/>
          <p:cNvSpPr>
            <a:spLocks noGrp="1"/>
          </p:cNvSpPr>
          <p:nvPr>
            <p:ph idx="1"/>
          </p:nvPr>
        </p:nvSpPr>
        <p:spPr/>
        <p:txBody>
          <a:bodyPr/>
          <a:lstStyle/>
          <a:p>
            <a:pPr eaLnBrk="1" hangingPunct="1">
              <a:buNone/>
            </a:pPr>
            <a:r>
              <a:rPr lang="en-US" dirty="0" smtClean="0"/>
              <a:t>2 </a:t>
            </a:r>
            <a:r>
              <a:rPr lang="zh-CN" altLang="en-US" dirty="0" smtClean="0"/>
              <a:t>动态的媒体访问控制方式</a:t>
            </a:r>
            <a:endParaRPr lang="en-US" altLang="zh-CN" dirty="0" smtClean="0"/>
          </a:p>
          <a:p>
            <a:pPr eaLnBrk="1" hangingPunct="1"/>
            <a:r>
              <a:rPr lang="zh-CN" altLang="en-US" dirty="0" smtClean="0"/>
              <a:t>各站点的发送时刻是随机的，不可预计的</a:t>
            </a:r>
          </a:p>
          <a:p>
            <a:r>
              <a:rPr lang="zh-CN" altLang="en-US" dirty="0" smtClean="0"/>
              <a:t>局域网媒体访问控制采用动态分配方式。</a:t>
            </a:r>
            <a:endParaRPr lang="en-US" altLang="zh-CN" dirty="0" smtClean="0"/>
          </a:p>
          <a:p>
            <a:r>
              <a:rPr lang="zh-CN" altLang="en-US" dirty="0" smtClean="0"/>
              <a:t>拿到使用权的站点能够以信道提供的全部带宽发送帧数据，但需要通过某种方法来协调多个站点对通信媒体的使用。</a:t>
            </a:r>
            <a:endParaRPr lang="en-US" altLang="zh-CN" dirty="0" smtClean="0"/>
          </a:p>
          <a:p>
            <a:r>
              <a:rPr lang="zh-CN" altLang="en-US" dirty="0" smtClean="0"/>
              <a:t>媒体访问控制（</a:t>
            </a:r>
            <a:r>
              <a:rPr lang="en-US" dirty="0" smtClean="0"/>
              <a:t>Medium Access Control, MAC</a:t>
            </a:r>
            <a:r>
              <a:rPr lang="zh-CN" altLang="en-US" dirty="0" smtClean="0"/>
              <a:t>），又称为多路访问控制。</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idx="4294967295"/>
          </p:nvPr>
        </p:nvSpPr>
        <p:spPr/>
        <p:txBody>
          <a:bodyPr/>
          <a:lstStyle/>
          <a:p>
            <a:pPr eaLnBrk="1" hangingPunct="1"/>
            <a:r>
              <a:rPr lang="en-US" altLang="zh-CN" dirty="0" smtClean="0"/>
              <a:t>4.1.1 </a:t>
            </a:r>
            <a:r>
              <a:rPr lang="zh-CN" altLang="en-US" dirty="0" smtClean="0"/>
              <a:t>数据链路层的基本概念</a:t>
            </a:r>
          </a:p>
        </p:txBody>
      </p:sp>
      <p:sp>
        <p:nvSpPr>
          <p:cNvPr id="13315" name="内容占位符 1"/>
          <p:cNvSpPr>
            <a:spLocks noGrp="1"/>
          </p:cNvSpPr>
          <p:nvPr>
            <p:ph idx="4294967295"/>
          </p:nvPr>
        </p:nvSpPr>
        <p:spPr/>
        <p:txBody>
          <a:bodyPr/>
          <a:lstStyle/>
          <a:p>
            <a:pPr marL="365125" indent="-255588" eaLnBrk="1" hangingPunct="1"/>
            <a:r>
              <a:rPr lang="zh-CN" altLang="en-US" sz="3000" dirty="0" smtClean="0"/>
              <a:t>连接相邻结点之间的通信信道称为</a:t>
            </a:r>
            <a:r>
              <a:rPr lang="zh-CN" altLang="en-US" sz="3000" b="1" dirty="0" smtClean="0"/>
              <a:t>链路</a:t>
            </a:r>
            <a:r>
              <a:rPr lang="zh-CN" altLang="en-US" sz="3000" dirty="0" smtClean="0"/>
              <a:t>（</a:t>
            </a:r>
            <a:r>
              <a:rPr lang="en-US" altLang="zh-CN" sz="3000" dirty="0" smtClean="0"/>
              <a:t>link</a:t>
            </a:r>
            <a:r>
              <a:rPr lang="zh-CN" altLang="en-US" sz="3000" dirty="0" smtClean="0"/>
              <a:t>）。</a:t>
            </a:r>
          </a:p>
          <a:p>
            <a:pPr marL="365125" indent="-255588" eaLnBrk="1" hangingPunct="1"/>
            <a:r>
              <a:rPr lang="zh-CN" altLang="en-US" sz="3000" dirty="0" smtClean="0"/>
              <a:t>网络中源结点发送的分组通常要经过多段链路传输才能到达目的结点。</a:t>
            </a:r>
          </a:p>
          <a:p>
            <a:pPr marL="365125" indent="-255588" eaLnBrk="1" hangingPunct="1"/>
            <a:r>
              <a:rPr lang="zh-CN" altLang="en-US" sz="3000" dirty="0" smtClean="0"/>
              <a:t>数据链路层协议就是解决每一段链路上的数据传输问题的。</a:t>
            </a:r>
          </a:p>
          <a:p>
            <a:pPr marL="365125" indent="-255588" eaLnBrk="1" hangingPunct="1"/>
            <a:r>
              <a:rPr lang="zh-CN" altLang="en-US" sz="3000" dirty="0" smtClean="0"/>
              <a:t>相邻结点之间的链路以及该链路上采用的通信协议构成了</a:t>
            </a:r>
            <a:r>
              <a:rPr lang="zh-CN" altLang="en-US" sz="3000" b="1" dirty="0" smtClean="0"/>
              <a:t>数据链路</a:t>
            </a:r>
            <a:r>
              <a:rPr lang="zh-CN" altLang="en-US" sz="3000" dirty="0" smtClean="0"/>
              <a:t>（</a:t>
            </a:r>
            <a:r>
              <a:rPr lang="en-US" altLang="zh-CN" sz="3000" dirty="0" smtClean="0"/>
              <a:t>data link</a:t>
            </a:r>
            <a:r>
              <a:rPr lang="zh-CN" altLang="en-US" sz="3000" dirty="0" smtClean="0"/>
              <a:t>）的概念。</a:t>
            </a:r>
          </a:p>
          <a:p>
            <a:pPr marL="365125" indent="-255588" eaLnBrk="1" hangingPunct="1"/>
            <a:r>
              <a:rPr lang="zh-CN" altLang="en-US" sz="3000" dirty="0" smtClean="0"/>
              <a:t>数据链路层传输的分组被称为</a:t>
            </a:r>
            <a:r>
              <a:rPr lang="zh-CN" altLang="en-US" sz="3000" b="1" dirty="0" smtClean="0"/>
              <a:t>帧（</a:t>
            </a:r>
            <a:r>
              <a:rPr lang="en-US" altLang="zh-CN" sz="3000" b="1" dirty="0" smtClean="0"/>
              <a:t>frame</a:t>
            </a:r>
            <a:r>
              <a:rPr lang="zh-CN" altLang="en-US" sz="3000" b="1" dirty="0" smtClean="0"/>
              <a:t>）。</a:t>
            </a:r>
            <a:endParaRPr lang="zh-CN" altLang="en-US" sz="30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动态的媒体访问控制</a:t>
            </a:r>
            <a:endParaRPr lang="zh-CN" altLang="en-US" dirty="0"/>
          </a:p>
        </p:txBody>
      </p:sp>
      <p:sp>
        <p:nvSpPr>
          <p:cNvPr id="3" name="内容占位符 2"/>
          <p:cNvSpPr>
            <a:spLocks noGrp="1"/>
          </p:cNvSpPr>
          <p:nvPr>
            <p:ph idx="1"/>
          </p:nvPr>
        </p:nvSpPr>
        <p:spPr/>
        <p:txBody>
          <a:bodyPr/>
          <a:lstStyle/>
          <a:p>
            <a:r>
              <a:rPr lang="zh-CN" altLang="en-US" b="1" dirty="0" smtClean="0"/>
              <a:t>受控接入</a:t>
            </a:r>
            <a:r>
              <a:rPr lang="zh-CN" altLang="en-US" dirty="0" smtClean="0"/>
              <a:t>的方式：有序、无竞争，站点只有被允许发送时才可发送数据帧。</a:t>
            </a:r>
            <a:endParaRPr lang="en-US" altLang="zh-CN" dirty="0" smtClean="0"/>
          </a:p>
          <a:p>
            <a:pPr lvl="1"/>
            <a:r>
              <a:rPr lang="zh-CN" altLang="en-US" dirty="0" smtClean="0"/>
              <a:t>主从式控制方式：如轮询</a:t>
            </a:r>
            <a:endParaRPr lang="en-US" altLang="zh-CN" dirty="0" smtClean="0"/>
          </a:p>
          <a:p>
            <a:pPr lvl="1"/>
            <a:r>
              <a:rPr lang="zh-CN" altLang="en-US" dirty="0" smtClean="0"/>
              <a:t>分布式控制方式：如令牌控制</a:t>
            </a:r>
            <a:endParaRPr lang="en-US" altLang="zh-CN" dirty="0" smtClean="0"/>
          </a:p>
          <a:p>
            <a:r>
              <a:rPr lang="zh-CN" altLang="en-US" b="1" dirty="0" smtClean="0"/>
              <a:t>随机接入</a:t>
            </a:r>
            <a:r>
              <a:rPr lang="zh-CN" altLang="en-US" dirty="0" smtClean="0"/>
              <a:t>的方式：各站按需随机地发送数据帧，有竞争，要采用有效的机制避免冲突。</a:t>
            </a:r>
            <a:endParaRPr lang="en-US" altLang="zh-CN" dirty="0" smtClean="0"/>
          </a:p>
          <a:p>
            <a:endParaRPr lang="en-US" altLang="zh-CN" dirty="0" smtClean="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4000" dirty="0" smtClean="0">
                <a:latin typeface="Arial Unicode MS" pitchFamily="34" charset="-122"/>
              </a:rPr>
              <a:t>4.4.2 </a:t>
            </a:r>
            <a:r>
              <a:rPr lang="zh-CN" altLang="en-US" sz="4000" dirty="0" smtClean="0">
                <a:latin typeface="Arial Unicode MS" pitchFamily="34" charset="-122"/>
              </a:rPr>
              <a:t>共享式局域网的</a:t>
            </a:r>
            <a:r>
              <a:rPr lang="en-US" sz="4000" dirty="0" smtClean="0">
                <a:latin typeface="Arial Unicode MS" pitchFamily="34" charset="-122"/>
              </a:rPr>
              <a:t>MAC</a:t>
            </a:r>
            <a:r>
              <a:rPr lang="zh-CN" altLang="en-US" sz="4000" dirty="0" smtClean="0">
                <a:latin typeface="Arial Unicode MS" pitchFamily="34" charset="-122"/>
              </a:rPr>
              <a:t>子层协议</a:t>
            </a:r>
            <a:endParaRPr lang="zh-CN" altLang="en-US" sz="4000" dirty="0" smtClean="0">
              <a:solidFill>
                <a:schemeClr val="tx1"/>
              </a:solidFill>
              <a:latin typeface="Arial Unicode MS" pitchFamily="34" charset="-122"/>
              <a:ea typeface="+mn-ea"/>
              <a:cs typeface="+mn-cs"/>
            </a:endParaRPr>
          </a:p>
        </p:txBody>
      </p:sp>
      <p:sp>
        <p:nvSpPr>
          <p:cNvPr id="3" name="内容占位符 2"/>
          <p:cNvSpPr>
            <a:spLocks noGrp="1"/>
          </p:cNvSpPr>
          <p:nvPr>
            <p:ph idx="1"/>
          </p:nvPr>
        </p:nvSpPr>
        <p:spPr>
          <a:xfrm>
            <a:off x="381000" y="1554162"/>
            <a:ext cx="8229600" cy="4875233"/>
          </a:xfrm>
        </p:spPr>
        <p:txBody>
          <a:bodyPr/>
          <a:lstStyle/>
          <a:p>
            <a:pPr marL="0" lvl="1" indent="450850" eaLnBrk="1" hangingPunct="1">
              <a:spcBef>
                <a:spcPts val="400"/>
              </a:spcBef>
              <a:buSzPct val="85000"/>
              <a:buNone/>
            </a:pPr>
            <a:r>
              <a:rPr lang="zh-CN" altLang="en-US" dirty="0" smtClean="0"/>
              <a:t>媒体访问控制作为数据链路层的一个靠近物理层的子层独立定义，也就是常说的</a:t>
            </a:r>
            <a:r>
              <a:rPr lang="en-US" dirty="0" smtClean="0"/>
              <a:t>MAC</a:t>
            </a:r>
            <a:r>
              <a:rPr lang="zh-CN" altLang="en-US" dirty="0" smtClean="0"/>
              <a:t>子层。</a:t>
            </a:r>
            <a:endParaRPr lang="en-US" altLang="zh-CN" dirty="0" smtClean="0"/>
          </a:p>
          <a:p>
            <a:pPr marL="622300" lvl="1" indent="-514350" eaLnBrk="1" hangingPunct="1">
              <a:spcBef>
                <a:spcPts val="400"/>
              </a:spcBef>
              <a:buSzPct val="85000"/>
              <a:buFont typeface="Calibri" pitchFamily="34" charset="0"/>
              <a:buAutoNum type="arabicPeriod"/>
            </a:pPr>
            <a:r>
              <a:rPr lang="en-US" altLang="zh-CN" dirty="0" smtClean="0"/>
              <a:t>ALOHA</a:t>
            </a:r>
            <a:r>
              <a:rPr lang="zh-CN" altLang="en-US" dirty="0" smtClean="0"/>
              <a:t>随机访问（</a:t>
            </a:r>
            <a:r>
              <a:rPr lang="en-US" altLang="zh-CN" dirty="0" smtClean="0"/>
              <a:t>70</a:t>
            </a:r>
            <a:r>
              <a:rPr lang="zh-CN" altLang="en-US" dirty="0" smtClean="0"/>
              <a:t>年代夏威夷大学）</a:t>
            </a:r>
          </a:p>
          <a:p>
            <a:pPr marL="860425" lvl="2" indent="-514350" eaLnBrk="1" hangingPunct="1">
              <a:spcBef>
                <a:spcPts val="400"/>
              </a:spcBef>
              <a:buSzPct val="85000"/>
            </a:pPr>
            <a:r>
              <a:rPr lang="zh-CN" altLang="en-US" dirty="0" smtClean="0"/>
              <a:t>分组无线广播信道、跨夏威夷群岛之间通信</a:t>
            </a:r>
          </a:p>
          <a:p>
            <a:pPr marL="860425" lvl="2" indent="-514350" eaLnBrk="1" hangingPunct="1">
              <a:spcBef>
                <a:spcPts val="400"/>
              </a:spcBef>
              <a:buSzPct val="85000"/>
            </a:pPr>
            <a:r>
              <a:rPr lang="zh-CN" altLang="en-US" dirty="0" smtClean="0"/>
              <a:t>基本思想是载波监听和冲突检测</a:t>
            </a:r>
          </a:p>
          <a:p>
            <a:pPr marL="860425" lvl="2" indent="-514350" eaLnBrk="1" hangingPunct="1">
              <a:spcBef>
                <a:spcPts val="400"/>
              </a:spcBef>
              <a:buSzPct val="85000"/>
            </a:pPr>
            <a:r>
              <a:rPr lang="zh-CN" altLang="en-US" dirty="0" smtClean="0"/>
              <a:t>通过载波监听进行冲突检测</a:t>
            </a:r>
          </a:p>
          <a:p>
            <a:pPr marL="622300" lvl="1" indent="-514350" eaLnBrk="1" hangingPunct="1">
              <a:spcBef>
                <a:spcPts val="400"/>
              </a:spcBef>
              <a:buSzPct val="85000"/>
              <a:buFont typeface="Calibri" pitchFamily="34" charset="0"/>
              <a:buAutoNum type="arabicPeriod"/>
            </a:pPr>
            <a:r>
              <a:rPr lang="zh-CN" altLang="en-US" dirty="0" smtClean="0"/>
              <a:t>载波监听多路访问（</a:t>
            </a:r>
            <a:r>
              <a:rPr lang="en-US" altLang="zh-CN" dirty="0" smtClean="0"/>
              <a:t>Carrier Sense Multiple Access, CSMA</a:t>
            </a:r>
            <a:r>
              <a:rPr lang="zh-CN" altLang="en-US" dirty="0" smtClean="0"/>
              <a:t>）</a:t>
            </a:r>
          </a:p>
          <a:p>
            <a:pPr marL="860425" lvl="2" indent="-514350" eaLnBrk="1" hangingPunct="1">
              <a:spcBef>
                <a:spcPts val="400"/>
              </a:spcBef>
              <a:buSzPct val="85000"/>
            </a:pPr>
            <a:r>
              <a:rPr lang="zh-CN" altLang="en-US" dirty="0" smtClean="0"/>
              <a:t>先听后说，若媒体空闲，可发送数据；否则，将避让一段时间后再做尝试。</a:t>
            </a:r>
            <a:endParaRPr lang="en-US" altLang="zh-CN" dirty="0" smtClean="0"/>
          </a:p>
          <a:p>
            <a:pPr marL="860425" lvl="2" indent="-514350" eaLnBrk="1" hangingPunct="1">
              <a:spcBef>
                <a:spcPts val="400"/>
              </a:spcBef>
              <a:buSzPct val="85000"/>
            </a:pPr>
            <a:r>
              <a:rPr lang="zh-CN" altLang="en-US" dirty="0" smtClean="0"/>
              <a:t> 经典的退避算法有三种</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2"/>
          <p:cNvSpPr>
            <a:spLocks noGrp="1"/>
          </p:cNvSpPr>
          <p:nvPr>
            <p:ph type="title"/>
          </p:nvPr>
        </p:nvSpPr>
        <p:spPr/>
        <p:txBody>
          <a:bodyPr/>
          <a:lstStyle/>
          <a:p>
            <a:pPr eaLnBrk="1" hangingPunct="1"/>
            <a:r>
              <a:rPr lang="zh-CN" altLang="en-US" dirty="0" smtClean="0"/>
              <a:t>三种退避算法</a:t>
            </a:r>
          </a:p>
        </p:txBody>
      </p:sp>
      <p:sp>
        <p:nvSpPr>
          <p:cNvPr id="5" name="内容占位符 4"/>
          <p:cNvSpPr>
            <a:spLocks noGrp="1"/>
          </p:cNvSpPr>
          <p:nvPr>
            <p:ph idx="1"/>
          </p:nvPr>
        </p:nvSpPr>
        <p:spPr>
          <a:xfrm>
            <a:off x="381000" y="1214422"/>
            <a:ext cx="8229600" cy="4865703"/>
          </a:xfrm>
        </p:spPr>
        <p:txBody>
          <a:bodyPr/>
          <a:lstStyle/>
          <a:p>
            <a:r>
              <a:rPr lang="zh-CN" altLang="en-US" sz="2400" dirty="0" smtClean="0"/>
              <a:t>所谓“持续</a:t>
            </a:r>
            <a:r>
              <a:rPr lang="en-US" sz="2400" dirty="0" smtClean="0"/>
              <a:t>” </a:t>
            </a:r>
            <a:r>
              <a:rPr lang="zh-CN" altLang="en-US" sz="2400" dirty="0" smtClean="0"/>
              <a:t>是指发现信道被占用时是否持续进行监听</a:t>
            </a:r>
            <a:endParaRPr lang="en-US" altLang="zh-CN" sz="2400" dirty="0" smtClean="0"/>
          </a:p>
          <a:p>
            <a:r>
              <a:rPr lang="en-US" altLang="zh-CN" sz="2400" dirty="0" smtClean="0"/>
              <a:t>1</a:t>
            </a:r>
            <a:r>
              <a:rPr lang="zh-CN" altLang="en-US" sz="2400" dirty="0" smtClean="0"/>
              <a:t>和</a:t>
            </a:r>
            <a:r>
              <a:rPr lang="en-US" altLang="zh-CN" sz="2400" dirty="0" smtClean="0"/>
              <a:t>P</a:t>
            </a:r>
            <a:r>
              <a:rPr lang="zh-CN" altLang="en-US" sz="2400" dirty="0" smtClean="0"/>
              <a:t>是指发现信道空闲时发送的概率</a:t>
            </a:r>
            <a:endParaRPr lang="en-US" altLang="zh-CN" sz="2400" dirty="0" smtClean="0"/>
          </a:p>
          <a:p>
            <a:r>
              <a:rPr lang="zh-CN" altLang="en-US" sz="2400" dirty="0" smtClean="0"/>
              <a:t>引入随机时间和发送概率是为了降低冲突的可能性</a:t>
            </a:r>
            <a:endParaRPr lang="en-US" altLang="zh-CN" sz="2400" dirty="0" smtClean="0"/>
          </a:p>
          <a:p>
            <a:endParaRPr lang="zh-CN" altLang="en-US" sz="2400" dirty="0" smtClean="0"/>
          </a:p>
          <a:p>
            <a:pPr>
              <a:buNone/>
            </a:pPr>
            <a:endParaRPr lang="en-US" altLang="zh-CN" sz="2400" dirty="0" smtClean="0"/>
          </a:p>
          <a:p>
            <a:pPr>
              <a:buNone/>
            </a:pPr>
            <a:endParaRPr lang="en-US" altLang="zh-CN" sz="2400" dirty="0" smtClean="0"/>
          </a:p>
          <a:p>
            <a:pPr>
              <a:buNone/>
            </a:pPr>
            <a:endParaRPr lang="zh-CN" altLang="en-US" sz="2400" dirty="0"/>
          </a:p>
        </p:txBody>
      </p:sp>
      <p:graphicFrame>
        <p:nvGraphicFramePr>
          <p:cNvPr id="4" name="表格 3"/>
          <p:cNvGraphicFramePr>
            <a:graphicFrameLocks noGrp="1"/>
          </p:cNvGraphicFramePr>
          <p:nvPr/>
        </p:nvGraphicFramePr>
        <p:xfrm>
          <a:off x="928662" y="2600396"/>
          <a:ext cx="7500936" cy="3646408"/>
        </p:xfrm>
        <a:graphic>
          <a:graphicData uri="http://schemas.openxmlformats.org/drawingml/2006/table">
            <a:tbl>
              <a:tblPr/>
              <a:tblGrid>
                <a:gridCol w="1458516"/>
                <a:gridCol w="2083593"/>
                <a:gridCol w="1944687"/>
                <a:gridCol w="2014140"/>
              </a:tblGrid>
              <a:tr h="680100">
                <a:tc>
                  <a:txBody>
                    <a:bodyPr/>
                    <a:lstStyle/>
                    <a:p>
                      <a:pPr marL="0" marR="0" lvl="0" indent="127000"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状态</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非持续算法</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持续算法</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ctr"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rPr>
                        <a:t>P-</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持续算法</a:t>
                      </a: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67008">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媒体空闲</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立即发送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立即发送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以</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概率发送</a:t>
                      </a:r>
                    </a:p>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以</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1-P</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概率推迟发送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33538">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媒体忙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不再监听，等待一个随机时间，然后再监听是否 空闲</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持续监听，空闲即发</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持续监听， 空闲即发</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100">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发生冲突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等待一个随机时间</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等待一个随机时间</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0" algn="just" defTabSz="914400" rtl="0" eaLnBrk="1" fontAlgn="base" latinLnBrk="0" hangingPunct="1">
                        <a:lnSpc>
                          <a:spcPct val="100000"/>
                        </a:lnSpc>
                        <a:spcBef>
                          <a:spcPct val="0"/>
                        </a:spcBef>
                        <a:spcAft>
                          <a:spcPct val="0"/>
                        </a:spcAft>
                        <a:buClr>
                          <a:srgbClr val="1AB0E5"/>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等待一个随机时间</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idx="4294967295"/>
          </p:nvPr>
        </p:nvSpPr>
        <p:spPr/>
        <p:txBody>
          <a:bodyPr/>
          <a:lstStyle/>
          <a:p>
            <a:pPr eaLnBrk="1" hangingPunct="1"/>
            <a:r>
              <a:rPr lang="en-US" altLang="zh-CN" sz="4200" dirty="0" smtClean="0"/>
              <a:t>CSMA/CD</a:t>
            </a:r>
            <a:r>
              <a:rPr lang="zh-CN" altLang="en-US" sz="4200" dirty="0" smtClean="0"/>
              <a:t>与二进制指数退避算法</a:t>
            </a:r>
            <a:endParaRPr lang="zh-CN" altLang="zh-CN" sz="4200" dirty="0" smtClean="0"/>
          </a:p>
        </p:txBody>
      </p:sp>
      <p:sp>
        <p:nvSpPr>
          <p:cNvPr id="59395" name="内容占位符 1"/>
          <p:cNvSpPr>
            <a:spLocks noGrp="1"/>
          </p:cNvSpPr>
          <p:nvPr>
            <p:ph idx="4294967295"/>
          </p:nvPr>
        </p:nvSpPr>
        <p:spPr/>
        <p:txBody>
          <a:bodyPr/>
          <a:lstStyle/>
          <a:p>
            <a:pPr eaLnBrk="1" hangingPunct="1"/>
            <a:r>
              <a:rPr lang="zh-CN" altLang="en-US" dirty="0" smtClean="0"/>
              <a:t>先听后说，边听边说，冲突避让</a:t>
            </a:r>
          </a:p>
          <a:p>
            <a:pPr eaLnBrk="1" hangingPunct="1"/>
            <a:r>
              <a:rPr lang="zh-CN" altLang="en-US" dirty="0" smtClean="0"/>
              <a:t>二进制指数退避算法：未发生或少发生冲突的帧，具有优先发送的概率；而多次冲突的帧，发送机会逐次减少</a:t>
            </a:r>
          </a:p>
          <a:p>
            <a:pPr eaLnBrk="1" hangingPunct="1"/>
            <a:r>
              <a:rPr lang="zh-CN" altLang="en-US" dirty="0" smtClean="0"/>
              <a:t>局域网的标准</a:t>
            </a:r>
            <a:r>
              <a:rPr lang="en-US" altLang="zh-CN" dirty="0" smtClean="0"/>
              <a:t>IEEE 802.3</a:t>
            </a:r>
            <a:r>
              <a:rPr lang="zh-CN" altLang="en-US" dirty="0" smtClean="0"/>
              <a:t>（兼容的以太网标准）采用的媒体访问控制方法是</a:t>
            </a:r>
            <a:r>
              <a:rPr lang="en-US" altLang="zh-CN" dirty="0" smtClean="0"/>
              <a:t>1-</a:t>
            </a:r>
            <a:r>
              <a:rPr lang="zh-CN" altLang="en-US" dirty="0" smtClean="0"/>
              <a:t>持续的</a:t>
            </a:r>
            <a:r>
              <a:rPr lang="en-US" altLang="zh-CN" dirty="0" smtClean="0"/>
              <a:t>CSMA/CD</a:t>
            </a:r>
            <a:r>
              <a:rPr lang="zh-CN" altLang="en-US" dirty="0" smtClean="0"/>
              <a:t>和二进制指数退避算法。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idx="4294967295"/>
          </p:nvPr>
        </p:nvSpPr>
        <p:spPr/>
        <p:txBody>
          <a:bodyPr/>
          <a:lstStyle/>
          <a:p>
            <a:pPr eaLnBrk="1" hangingPunct="1"/>
            <a:endParaRPr lang="zh-CN" altLang="en-US" dirty="0" smtClean="0"/>
          </a:p>
        </p:txBody>
      </p:sp>
      <p:sp>
        <p:nvSpPr>
          <p:cNvPr id="58371" name="内容占位符 1"/>
          <p:cNvSpPr>
            <a:spLocks noGrp="1"/>
          </p:cNvSpPr>
          <p:nvPr>
            <p:ph idx="4294967295"/>
          </p:nvPr>
        </p:nvSpPr>
        <p:spPr/>
        <p:txBody>
          <a:bodyPr/>
          <a:lstStyle/>
          <a:p>
            <a:pPr eaLnBrk="1" hangingPunct="1"/>
            <a:r>
              <a:rPr lang="zh-CN" altLang="en-US" dirty="0" smtClean="0"/>
              <a:t>二进制指数退避算法要点：</a:t>
            </a:r>
          </a:p>
          <a:p>
            <a:pPr marL="879475" lvl="1" indent="-514350" eaLnBrk="1" hangingPunct="1">
              <a:buSzPct val="85000"/>
              <a:buFont typeface="Calibri" pitchFamily="34" charset="0"/>
              <a:buAutoNum type="arabicPeriod"/>
            </a:pPr>
            <a:r>
              <a:rPr lang="zh-CN" altLang="en-US" dirty="0" smtClean="0"/>
              <a:t>设信道两端的单程传播时延为 </a:t>
            </a:r>
            <a:r>
              <a:rPr lang="en-US" dirty="0" smtClean="0">
                <a:sym typeface="Symbol" pitchFamily="18" charset="2"/>
              </a:rPr>
              <a:t></a:t>
            </a:r>
            <a:r>
              <a:rPr lang="zh-CN" altLang="en-US" dirty="0" smtClean="0"/>
              <a:t>，往返时延为</a:t>
            </a:r>
            <a:r>
              <a:rPr lang="en-US" altLang="zh-CN" dirty="0" smtClean="0"/>
              <a:t>2 </a:t>
            </a:r>
            <a:r>
              <a:rPr lang="en-US" altLang="zh-CN" dirty="0" smtClean="0">
                <a:sym typeface="Symbol" pitchFamily="18" charset="2"/>
              </a:rPr>
              <a:t></a:t>
            </a:r>
            <a:r>
              <a:rPr lang="en-US" altLang="zh-CN" dirty="0" smtClean="0"/>
              <a:t>,  </a:t>
            </a:r>
            <a:r>
              <a:rPr lang="zh-CN" altLang="en-US" dirty="0" smtClean="0"/>
              <a:t>则基本退避时间选为</a:t>
            </a:r>
            <a:r>
              <a:rPr lang="en-US" altLang="zh-CN" dirty="0" smtClean="0"/>
              <a:t>2 </a:t>
            </a:r>
            <a:r>
              <a:rPr lang="en-US" altLang="zh-CN" dirty="0" smtClean="0">
                <a:sym typeface="Symbol" pitchFamily="18" charset="2"/>
              </a:rPr>
              <a:t></a:t>
            </a:r>
            <a:r>
              <a:rPr lang="zh-CN" altLang="en-US" dirty="0" smtClean="0"/>
              <a:t>；</a:t>
            </a:r>
          </a:p>
          <a:p>
            <a:pPr marL="879475" lvl="1" indent="-514350" eaLnBrk="1" hangingPunct="1">
              <a:buSzPct val="85000"/>
              <a:buFont typeface="Calibri" pitchFamily="34" charset="0"/>
              <a:buAutoNum type="arabicPeriod"/>
            </a:pPr>
            <a:r>
              <a:rPr lang="zh-CN" altLang="en-US" dirty="0" smtClean="0"/>
              <a:t>若发某帧遇</a:t>
            </a:r>
            <a:r>
              <a:rPr lang="en-US" altLang="zh-CN" dirty="0" smtClean="0"/>
              <a:t>n</a:t>
            </a:r>
            <a:r>
              <a:rPr lang="zh-CN" altLang="en-US" dirty="0" smtClean="0"/>
              <a:t>次冲突，则该帧退让时间为</a:t>
            </a:r>
            <a:r>
              <a:rPr lang="en-US" altLang="zh-CN" dirty="0" smtClean="0"/>
              <a:t>r*2 </a:t>
            </a:r>
            <a:r>
              <a:rPr lang="en-US" altLang="zh-CN" dirty="0" smtClean="0">
                <a:sym typeface="Symbol" pitchFamily="18" charset="2"/>
              </a:rPr>
              <a:t></a:t>
            </a:r>
            <a:r>
              <a:rPr lang="en-US" altLang="zh-CN" dirty="0" smtClean="0"/>
              <a:t>, </a:t>
            </a:r>
            <a:r>
              <a:rPr lang="zh-CN" altLang="en-US" dirty="0" smtClean="0"/>
              <a:t>其中</a:t>
            </a:r>
            <a:r>
              <a:rPr lang="en-US" altLang="zh-CN" dirty="0" smtClean="0"/>
              <a:t>r</a:t>
            </a:r>
            <a:r>
              <a:rPr lang="zh-CN" altLang="en-US" dirty="0" smtClean="0"/>
              <a:t>是集合</a:t>
            </a:r>
            <a:r>
              <a:rPr lang="en-US" altLang="zh-CN" dirty="0" smtClean="0"/>
              <a:t>{0,1,2, ……(2</a:t>
            </a:r>
            <a:r>
              <a:rPr lang="en-US" altLang="zh-CN" baseline="30000" dirty="0" smtClean="0"/>
              <a:t>k</a:t>
            </a:r>
            <a:r>
              <a:rPr lang="en-US" altLang="zh-CN" dirty="0" smtClean="0"/>
              <a:t>-1) }</a:t>
            </a:r>
            <a:r>
              <a:rPr lang="zh-CN" altLang="en-US" dirty="0" smtClean="0"/>
              <a:t>中随机取出的某数，满足关系：</a:t>
            </a:r>
            <a:r>
              <a:rPr lang="en-US" altLang="zh-CN" dirty="0" smtClean="0"/>
              <a:t>k = Min [n, 10]</a:t>
            </a:r>
            <a:r>
              <a:rPr lang="zh-CN" altLang="en-US" dirty="0" smtClean="0"/>
              <a:t>。当</a:t>
            </a:r>
            <a:r>
              <a:rPr lang="en-US" altLang="zh-CN" dirty="0" smtClean="0"/>
              <a:t>n</a:t>
            </a:r>
            <a:r>
              <a:rPr lang="zh-CN" altLang="en-US" dirty="0" smtClean="0"/>
              <a:t>大于</a:t>
            </a:r>
            <a:r>
              <a:rPr lang="en-US" altLang="zh-CN" dirty="0" smtClean="0"/>
              <a:t>10</a:t>
            </a:r>
            <a:r>
              <a:rPr lang="zh-CN" altLang="en-US" dirty="0" smtClean="0"/>
              <a:t>后，</a:t>
            </a:r>
            <a:r>
              <a:rPr lang="en-US" altLang="zh-CN" dirty="0" smtClean="0"/>
              <a:t>k=10</a:t>
            </a:r>
            <a:r>
              <a:rPr lang="zh-CN" altLang="en-US" dirty="0" smtClean="0"/>
              <a:t>。</a:t>
            </a:r>
          </a:p>
          <a:p>
            <a:pPr marL="879475" lvl="1" indent="-514350" eaLnBrk="1" hangingPunct="1">
              <a:buSzPct val="85000"/>
              <a:buFont typeface="Calibri" pitchFamily="34" charset="0"/>
              <a:buAutoNum type="arabicPeriod"/>
            </a:pPr>
            <a:r>
              <a:rPr lang="zh-CN" altLang="en-US" dirty="0" smtClean="0"/>
              <a:t>设最大重传次数（如取</a:t>
            </a:r>
            <a:r>
              <a:rPr lang="en-US" altLang="zh-CN" dirty="0" smtClean="0"/>
              <a:t>16</a:t>
            </a:r>
            <a:r>
              <a:rPr lang="zh-CN" altLang="en-US" dirty="0" smtClean="0"/>
              <a:t>），当重复发送次数大于该数，则不再重发，并报告出错。</a:t>
            </a:r>
          </a:p>
          <a:p>
            <a:pPr eaLnBrk="1" hangingPunct="1">
              <a:buFont typeface="Wingdings" pitchFamily="2" charset="2"/>
              <a:buNone/>
            </a:pPr>
            <a:endParaRPr lang="zh-CN" altLang="en-US" dirty="0" smtClean="0"/>
          </a:p>
          <a:p>
            <a:pPr eaLnBrk="1" hangingPunct="1"/>
            <a:endParaRPr lang="en-US" altLang="zh-CN"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p:cNvSpPr>
            <a:spLocks noGrp="1"/>
          </p:cNvSpPr>
          <p:nvPr>
            <p:ph type="title"/>
          </p:nvPr>
        </p:nvSpPr>
        <p:spPr/>
        <p:txBody>
          <a:bodyPr/>
          <a:lstStyle/>
          <a:p>
            <a:r>
              <a:rPr lang="en-US" altLang="zh-CN" dirty="0" smtClean="0"/>
              <a:t>4.4.3 IEEE 802</a:t>
            </a:r>
            <a:r>
              <a:rPr lang="zh-CN" altLang="en-US" dirty="0" smtClean="0"/>
              <a:t>参考模型</a:t>
            </a:r>
          </a:p>
        </p:txBody>
      </p:sp>
      <p:pic>
        <p:nvPicPr>
          <p:cNvPr id="60419" name="Picture 3"/>
          <p:cNvPicPr>
            <a:picLocks noChangeAspect="1" noChangeArrowheads="1"/>
          </p:cNvPicPr>
          <p:nvPr/>
        </p:nvPicPr>
        <p:blipFill>
          <a:blip r:embed="rId2"/>
          <a:srcRect/>
          <a:stretch>
            <a:fillRect/>
          </a:stretch>
        </p:blipFill>
        <p:spPr bwMode="auto">
          <a:xfrm>
            <a:off x="368300" y="1304925"/>
            <a:ext cx="8407400" cy="455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514600" y="8382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应用层</a:t>
            </a:r>
          </a:p>
        </p:txBody>
      </p:sp>
      <p:sp>
        <p:nvSpPr>
          <p:cNvPr id="61443" name="Rectangle 3"/>
          <p:cNvSpPr>
            <a:spLocks noChangeArrowheads="1"/>
          </p:cNvSpPr>
          <p:nvPr/>
        </p:nvSpPr>
        <p:spPr bwMode="auto">
          <a:xfrm>
            <a:off x="2514600" y="15240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表示层</a:t>
            </a:r>
          </a:p>
        </p:txBody>
      </p:sp>
      <p:sp>
        <p:nvSpPr>
          <p:cNvPr id="61444" name="Rectangle 4"/>
          <p:cNvSpPr>
            <a:spLocks noChangeArrowheads="1"/>
          </p:cNvSpPr>
          <p:nvPr/>
        </p:nvSpPr>
        <p:spPr bwMode="auto">
          <a:xfrm>
            <a:off x="2514600" y="49530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物理层</a:t>
            </a:r>
          </a:p>
        </p:txBody>
      </p:sp>
      <p:sp>
        <p:nvSpPr>
          <p:cNvPr id="61445" name="Rectangle 5"/>
          <p:cNvSpPr>
            <a:spLocks noChangeArrowheads="1"/>
          </p:cNvSpPr>
          <p:nvPr/>
        </p:nvSpPr>
        <p:spPr bwMode="auto">
          <a:xfrm>
            <a:off x="2514600" y="22098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会话层</a:t>
            </a:r>
          </a:p>
        </p:txBody>
      </p:sp>
      <p:sp>
        <p:nvSpPr>
          <p:cNvPr id="61446" name="Rectangle 6"/>
          <p:cNvSpPr>
            <a:spLocks noChangeArrowheads="1"/>
          </p:cNvSpPr>
          <p:nvPr/>
        </p:nvSpPr>
        <p:spPr bwMode="auto">
          <a:xfrm>
            <a:off x="2514600" y="28956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传输层</a:t>
            </a:r>
          </a:p>
        </p:txBody>
      </p:sp>
      <p:sp>
        <p:nvSpPr>
          <p:cNvPr id="61447" name="Rectangle 7"/>
          <p:cNvSpPr>
            <a:spLocks noChangeArrowheads="1"/>
          </p:cNvSpPr>
          <p:nvPr/>
        </p:nvSpPr>
        <p:spPr bwMode="auto">
          <a:xfrm>
            <a:off x="2514600" y="35814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网络层</a:t>
            </a:r>
          </a:p>
        </p:txBody>
      </p:sp>
      <p:sp>
        <p:nvSpPr>
          <p:cNvPr id="13320" name="Rectangle 8"/>
          <p:cNvSpPr>
            <a:spLocks noChangeArrowheads="1"/>
          </p:cNvSpPr>
          <p:nvPr/>
        </p:nvSpPr>
        <p:spPr bwMode="auto">
          <a:xfrm>
            <a:off x="2514600" y="42672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数据链路层</a:t>
            </a:r>
          </a:p>
        </p:txBody>
      </p:sp>
      <p:sp>
        <p:nvSpPr>
          <p:cNvPr id="13321" name="Rectangle 9"/>
          <p:cNvSpPr>
            <a:spLocks noChangeArrowheads="1"/>
          </p:cNvSpPr>
          <p:nvPr/>
        </p:nvSpPr>
        <p:spPr bwMode="auto">
          <a:xfrm>
            <a:off x="5867400" y="3581400"/>
            <a:ext cx="1752600" cy="685800"/>
          </a:xfrm>
          <a:prstGeom prst="rect">
            <a:avLst/>
          </a:prstGeom>
          <a:solidFill>
            <a:srgbClr val="CC00CC"/>
          </a:solidFill>
          <a:ln w="19050" algn="ctr">
            <a:solidFill>
              <a:schemeClr val="tx1"/>
            </a:solidFill>
            <a:miter lim="800000"/>
            <a:headEnd/>
            <a:tailEnd/>
          </a:ln>
        </p:spPr>
        <p:txBody>
          <a:bodyPr wrap="none" anchor="ctr"/>
          <a:lstStyle/>
          <a:p>
            <a:pPr algn="ctr"/>
            <a:r>
              <a:rPr lang="en-US" altLang="zh-CN" sz="2000" b="1">
                <a:latin typeface="微软雅黑" pitchFamily="34" charset="-122"/>
                <a:ea typeface="黑体" pitchFamily="49" charset="-122"/>
              </a:rPr>
              <a:t>LLC</a:t>
            </a:r>
            <a:r>
              <a:rPr lang="zh-CN" altLang="en-US" sz="2000">
                <a:latin typeface="微软雅黑" pitchFamily="34" charset="-122"/>
                <a:ea typeface="黑体" pitchFamily="49" charset="-122"/>
              </a:rPr>
              <a:t>子层</a:t>
            </a:r>
          </a:p>
        </p:txBody>
      </p:sp>
      <p:sp>
        <p:nvSpPr>
          <p:cNvPr id="13322" name="Rectangle 10"/>
          <p:cNvSpPr>
            <a:spLocks noChangeArrowheads="1"/>
          </p:cNvSpPr>
          <p:nvPr/>
        </p:nvSpPr>
        <p:spPr bwMode="auto">
          <a:xfrm>
            <a:off x="5867400" y="4267200"/>
            <a:ext cx="1752600" cy="685800"/>
          </a:xfrm>
          <a:prstGeom prst="rect">
            <a:avLst/>
          </a:prstGeom>
          <a:solidFill>
            <a:srgbClr val="CC00CC"/>
          </a:solidFill>
          <a:ln w="19050" algn="ctr">
            <a:solidFill>
              <a:schemeClr val="tx1"/>
            </a:solidFill>
            <a:miter lim="800000"/>
            <a:headEnd/>
            <a:tailEnd/>
          </a:ln>
        </p:spPr>
        <p:txBody>
          <a:bodyPr wrap="none" anchor="ctr"/>
          <a:lstStyle/>
          <a:p>
            <a:pPr algn="ctr"/>
            <a:r>
              <a:rPr lang="en-US" altLang="zh-CN" sz="2000" b="1"/>
              <a:t>MAC</a:t>
            </a:r>
            <a:r>
              <a:rPr lang="zh-CN" altLang="en-US" sz="2000">
                <a:ea typeface="黑体" pitchFamily="49" charset="-122"/>
              </a:rPr>
              <a:t>子层</a:t>
            </a:r>
          </a:p>
        </p:txBody>
      </p:sp>
      <p:sp>
        <p:nvSpPr>
          <p:cNvPr id="61451" name="Rectangle 11"/>
          <p:cNvSpPr>
            <a:spLocks noChangeArrowheads="1"/>
          </p:cNvSpPr>
          <p:nvPr/>
        </p:nvSpPr>
        <p:spPr bwMode="auto">
          <a:xfrm>
            <a:off x="5867400" y="4953000"/>
            <a:ext cx="1752600" cy="685800"/>
          </a:xfrm>
          <a:prstGeom prst="rect">
            <a:avLst/>
          </a:prstGeom>
          <a:solidFill>
            <a:srgbClr val="33CCFF"/>
          </a:solidFill>
          <a:ln w="19050" algn="ctr">
            <a:solidFill>
              <a:schemeClr val="tx1"/>
            </a:solidFill>
            <a:miter lim="800000"/>
            <a:headEnd/>
            <a:tailEnd/>
          </a:ln>
        </p:spPr>
        <p:txBody>
          <a:bodyPr wrap="none" anchor="ctr"/>
          <a:lstStyle/>
          <a:p>
            <a:pPr algn="ctr"/>
            <a:r>
              <a:rPr lang="zh-CN" altLang="en-US" sz="2000">
                <a:ea typeface="黑体" pitchFamily="49" charset="-122"/>
              </a:rPr>
              <a:t>物理层</a:t>
            </a:r>
          </a:p>
        </p:txBody>
      </p:sp>
      <p:sp>
        <p:nvSpPr>
          <p:cNvPr id="13324" name="Line 12"/>
          <p:cNvSpPr>
            <a:spLocks noChangeShapeType="1"/>
          </p:cNvSpPr>
          <p:nvPr/>
        </p:nvSpPr>
        <p:spPr bwMode="auto">
          <a:xfrm flipV="1">
            <a:off x="4267200" y="3581400"/>
            <a:ext cx="1600200" cy="685800"/>
          </a:xfrm>
          <a:prstGeom prst="line">
            <a:avLst/>
          </a:prstGeom>
          <a:noFill/>
          <a:ln w="28575">
            <a:solidFill>
              <a:srgbClr val="FF0000"/>
            </a:solidFill>
            <a:prstDash val="dash"/>
            <a:round/>
            <a:headEnd/>
            <a:tailEnd/>
          </a:ln>
        </p:spPr>
        <p:txBody>
          <a:bodyPr/>
          <a:lstStyle/>
          <a:p>
            <a:endParaRPr lang="zh-CN" altLang="en-US"/>
          </a:p>
        </p:txBody>
      </p:sp>
      <p:sp>
        <p:nvSpPr>
          <p:cNvPr id="13325" name="Line 13"/>
          <p:cNvSpPr>
            <a:spLocks noChangeShapeType="1"/>
          </p:cNvSpPr>
          <p:nvPr/>
        </p:nvSpPr>
        <p:spPr bwMode="auto">
          <a:xfrm>
            <a:off x="4267200" y="4953000"/>
            <a:ext cx="1600200" cy="0"/>
          </a:xfrm>
          <a:prstGeom prst="line">
            <a:avLst/>
          </a:prstGeom>
          <a:noFill/>
          <a:ln w="28575">
            <a:solidFill>
              <a:srgbClr val="FF0000"/>
            </a:solidFill>
            <a:prstDash val="dash"/>
            <a:round/>
            <a:headEnd/>
            <a:tailEnd/>
          </a:ln>
        </p:spPr>
        <p:txBody>
          <a:bodyPr/>
          <a:lstStyle/>
          <a:p>
            <a:endParaRPr lang="zh-CN" altLang="en-US"/>
          </a:p>
        </p:txBody>
      </p:sp>
      <p:sp>
        <p:nvSpPr>
          <p:cNvPr id="61454" name="Line 14"/>
          <p:cNvSpPr>
            <a:spLocks noChangeShapeType="1"/>
          </p:cNvSpPr>
          <p:nvPr/>
        </p:nvSpPr>
        <p:spPr bwMode="auto">
          <a:xfrm>
            <a:off x="4267200" y="5638800"/>
            <a:ext cx="1600200" cy="0"/>
          </a:xfrm>
          <a:prstGeom prst="line">
            <a:avLst/>
          </a:prstGeom>
          <a:noFill/>
          <a:ln w="28575">
            <a:solidFill>
              <a:srgbClr val="FF0000"/>
            </a:solidFill>
            <a:prstDash val="dash"/>
            <a:round/>
            <a:headEnd/>
            <a:tailEnd/>
          </a:ln>
        </p:spPr>
        <p:txBody>
          <a:bodyPr/>
          <a:lstStyle/>
          <a:p>
            <a:endParaRPr lang="zh-CN" altLang="en-US"/>
          </a:p>
        </p:txBody>
      </p:sp>
      <p:sp>
        <p:nvSpPr>
          <p:cNvPr id="61455" name="Text Box 15"/>
          <p:cNvSpPr txBox="1">
            <a:spLocks noChangeArrowheads="1"/>
          </p:cNvSpPr>
          <p:nvPr/>
        </p:nvSpPr>
        <p:spPr bwMode="auto">
          <a:xfrm>
            <a:off x="1981200" y="304800"/>
            <a:ext cx="2819400" cy="396875"/>
          </a:xfrm>
          <a:prstGeom prst="rect">
            <a:avLst/>
          </a:prstGeom>
          <a:noFill/>
          <a:ln w="9525" cap="rnd" algn="ctr">
            <a:noFill/>
            <a:prstDash val="sysDot"/>
            <a:miter lim="800000"/>
            <a:headEnd/>
            <a:tailEnd/>
          </a:ln>
        </p:spPr>
        <p:txBody>
          <a:bodyPr>
            <a:spAutoFit/>
          </a:bodyPr>
          <a:lstStyle/>
          <a:p>
            <a:pPr algn="ctr">
              <a:spcBef>
                <a:spcPct val="50000"/>
              </a:spcBef>
            </a:pPr>
            <a:r>
              <a:rPr lang="en-US" altLang="zh-CN" sz="2000" b="1">
                <a:latin typeface="宋体" charset="-122"/>
              </a:rPr>
              <a:t>ISO/OSI</a:t>
            </a:r>
            <a:r>
              <a:rPr lang="zh-CN" altLang="en-US" sz="2000" b="1">
                <a:latin typeface="宋体" charset="-122"/>
              </a:rPr>
              <a:t>参考模型</a:t>
            </a:r>
          </a:p>
        </p:txBody>
      </p:sp>
      <p:sp>
        <p:nvSpPr>
          <p:cNvPr id="61456" name="Text Box 16"/>
          <p:cNvSpPr txBox="1">
            <a:spLocks noChangeArrowheads="1"/>
          </p:cNvSpPr>
          <p:nvPr/>
        </p:nvSpPr>
        <p:spPr bwMode="auto">
          <a:xfrm>
            <a:off x="5486400" y="3048000"/>
            <a:ext cx="2514600" cy="396875"/>
          </a:xfrm>
          <a:prstGeom prst="rect">
            <a:avLst/>
          </a:prstGeom>
          <a:noFill/>
          <a:ln w="9525" cap="rnd" algn="ctr">
            <a:noFill/>
            <a:prstDash val="sysDot"/>
            <a:miter lim="800000"/>
            <a:headEnd/>
            <a:tailEnd/>
          </a:ln>
        </p:spPr>
        <p:txBody>
          <a:bodyPr>
            <a:spAutoFit/>
          </a:bodyPr>
          <a:lstStyle/>
          <a:p>
            <a:pPr algn="ctr">
              <a:spcBef>
                <a:spcPct val="50000"/>
              </a:spcBef>
            </a:pPr>
            <a:r>
              <a:rPr lang="en-US" altLang="zh-CN" sz="2000" b="1"/>
              <a:t>IEEE 802</a:t>
            </a:r>
            <a:r>
              <a:rPr lang="zh-CN" altLang="en-US" sz="2000" b="1"/>
              <a:t>参考模型</a:t>
            </a:r>
          </a:p>
        </p:txBody>
      </p:sp>
      <p:sp>
        <p:nvSpPr>
          <p:cNvPr id="17" name="矩形 16"/>
          <p:cNvSpPr/>
          <p:nvPr/>
        </p:nvSpPr>
        <p:spPr>
          <a:xfrm>
            <a:off x="3286125" y="5929313"/>
            <a:ext cx="3163888" cy="400050"/>
          </a:xfrm>
          <a:prstGeom prst="rect">
            <a:avLst/>
          </a:prstGeom>
        </p:spPr>
        <p:txBody>
          <a:bodyPr wrap="none">
            <a:spAutoFit/>
          </a:bodyPr>
          <a:lstStyle/>
          <a:p>
            <a:pPr>
              <a:defRPr/>
            </a:pPr>
            <a:r>
              <a:rPr lang="zh-CN" altLang="en-US" sz="2000" b="1" i="1" spc="100" dirty="0">
                <a:solidFill>
                  <a:schemeClr val="tx1">
                    <a:lumMod val="65000"/>
                    <a:lumOff val="35000"/>
                  </a:schemeClr>
                </a:solidFill>
                <a:ea typeface="宋体" pitchFamily="2" charset="-122"/>
              </a:rPr>
              <a:t>参考模型之间的对应关系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3320"/>
                                        </p:tgtEl>
                                        <p:attrNameLst>
                                          <p:attrName>fillcolor</p:attrName>
                                        </p:attrNameLst>
                                      </p:cBhvr>
                                      <p:to>
                                        <a:schemeClr val="accent2"/>
                                      </p:to>
                                    </p:animClr>
                                    <p:set>
                                      <p:cBhvr>
                                        <p:cTn id="7" dur="2000" fill="hold"/>
                                        <p:tgtEl>
                                          <p:spTgt spid="13320"/>
                                        </p:tgtEl>
                                        <p:attrNameLst>
                                          <p:attrName>fill.type</p:attrName>
                                        </p:attrNameLst>
                                      </p:cBhvr>
                                      <p:to>
                                        <p:strVal val="solid"/>
                                      </p:to>
                                    </p:set>
                                    <p:set>
                                      <p:cBhvr>
                                        <p:cTn id="8" dur="2000" fill="hold"/>
                                        <p:tgtEl>
                                          <p:spTgt spid="1332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animEffect transition="in" filter="box(in)">
                                      <p:cBhvr>
                                        <p:cTn id="19" dur="1000"/>
                                        <p:tgtEl>
                                          <p:spTgt spid="1332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3321"/>
                                        </p:tgtEl>
                                        <p:attrNameLst>
                                          <p:attrName>style.visibility</p:attrName>
                                        </p:attrNameLst>
                                      </p:cBhvr>
                                      <p:to>
                                        <p:strVal val="visible"/>
                                      </p:to>
                                    </p:set>
                                    <p:animEffect transition="in" filter="box(in)">
                                      <p:cBhvr>
                                        <p:cTn id="22" dur="10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p:bldP spid="13322" grpId="0" animBg="1"/>
      <p:bldP spid="13324" grpId="0" animBg="1"/>
      <p:bldP spid="1332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
          <p:cNvSpPr>
            <a:spLocks noGrp="1"/>
          </p:cNvSpPr>
          <p:nvPr>
            <p:ph type="title" idx="4294967295"/>
          </p:nvPr>
        </p:nvSpPr>
        <p:spPr/>
        <p:txBody>
          <a:bodyPr/>
          <a:lstStyle/>
          <a:p>
            <a:pPr eaLnBrk="1" hangingPunct="1"/>
            <a:r>
              <a:rPr lang="en-US" altLang="zh-CN" dirty="0" smtClean="0"/>
              <a:t>MAC</a:t>
            </a:r>
            <a:r>
              <a:rPr lang="zh-CN" altLang="en-US" dirty="0" smtClean="0"/>
              <a:t>子层和</a:t>
            </a:r>
            <a:r>
              <a:rPr lang="en-US" altLang="zh-CN" dirty="0" smtClean="0"/>
              <a:t>LLC</a:t>
            </a:r>
            <a:r>
              <a:rPr lang="zh-CN" altLang="en-US" dirty="0" smtClean="0"/>
              <a:t>子层</a:t>
            </a:r>
          </a:p>
        </p:txBody>
      </p:sp>
      <p:sp>
        <p:nvSpPr>
          <p:cNvPr id="62467" name="内容占位符 1"/>
          <p:cNvSpPr>
            <a:spLocks noGrp="1"/>
          </p:cNvSpPr>
          <p:nvPr>
            <p:ph idx="4294967295"/>
          </p:nvPr>
        </p:nvSpPr>
        <p:spPr>
          <a:xfrm>
            <a:off x="446088" y="1268413"/>
            <a:ext cx="8229600" cy="4525962"/>
          </a:xfrm>
        </p:spPr>
        <p:txBody>
          <a:bodyPr/>
          <a:lstStyle/>
          <a:p>
            <a:pPr eaLnBrk="1" hangingPunct="1"/>
            <a:r>
              <a:rPr lang="en-US" altLang="zh-CN" smtClean="0"/>
              <a:t>MAC</a:t>
            </a:r>
            <a:r>
              <a:rPr lang="zh-CN" altLang="en-US" smtClean="0"/>
              <a:t>子层：</a:t>
            </a:r>
          </a:p>
          <a:p>
            <a:pPr lvl="1" eaLnBrk="1" hangingPunct="1"/>
            <a:r>
              <a:rPr lang="zh-CN" altLang="en-US" smtClean="0"/>
              <a:t>媒体访问控制</a:t>
            </a:r>
          </a:p>
          <a:p>
            <a:pPr lvl="1" eaLnBrk="1" hangingPunct="1"/>
            <a:r>
              <a:rPr lang="zh-CN" altLang="en-US" smtClean="0"/>
              <a:t>帧的寻址和识别</a:t>
            </a:r>
          </a:p>
          <a:p>
            <a:pPr lvl="1" eaLnBrk="1" hangingPunct="1"/>
            <a:r>
              <a:rPr lang="zh-CN" altLang="en-US" smtClean="0"/>
              <a:t>帧检验等。</a:t>
            </a:r>
          </a:p>
          <a:p>
            <a:pPr eaLnBrk="1" hangingPunct="1"/>
            <a:r>
              <a:rPr lang="en-US" altLang="en-US" smtClean="0"/>
              <a:t>LLC</a:t>
            </a:r>
            <a:r>
              <a:rPr lang="zh-CN" altLang="en-US" smtClean="0"/>
              <a:t>子层：逻辑链路控制，三种类型的链路服务</a:t>
            </a:r>
          </a:p>
          <a:p>
            <a:pPr lvl="1" eaLnBrk="1" hangingPunct="1"/>
            <a:r>
              <a:rPr lang="zh-CN" altLang="en-US" smtClean="0"/>
              <a:t>有无确认无连接</a:t>
            </a:r>
          </a:p>
          <a:p>
            <a:pPr lvl="1" eaLnBrk="1" hangingPunct="1"/>
            <a:r>
              <a:rPr lang="zh-CN" altLang="en-US" smtClean="0"/>
              <a:t>有确认无连接</a:t>
            </a:r>
          </a:p>
          <a:p>
            <a:pPr lvl="1" eaLnBrk="1" hangingPunct="1"/>
            <a:r>
              <a:rPr lang="zh-CN" altLang="en-US" smtClean="0"/>
              <a:t>面向连接</a:t>
            </a:r>
          </a:p>
          <a:p>
            <a:pPr lvl="1" eaLnBrk="1" hangingPunct="1"/>
            <a:endParaRPr lang="zh-CN"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2"/>
          <p:cNvSpPr>
            <a:spLocks noGrp="1"/>
          </p:cNvSpPr>
          <p:nvPr>
            <p:ph type="title" idx="4294967295"/>
          </p:nvPr>
        </p:nvSpPr>
        <p:spPr/>
        <p:txBody>
          <a:bodyPr/>
          <a:lstStyle/>
          <a:p>
            <a:pPr eaLnBrk="1" hangingPunct="1"/>
            <a:r>
              <a:rPr lang="en-US" altLang="zh-CN" dirty="0" smtClean="0"/>
              <a:t>4.4.4 </a:t>
            </a:r>
            <a:r>
              <a:rPr lang="zh-CN" altLang="en-US" dirty="0" smtClean="0"/>
              <a:t>以太网的基本</a:t>
            </a:r>
            <a:r>
              <a:rPr lang="en-US" altLang="zh-CN" dirty="0" smtClean="0"/>
              <a:t>MAC</a:t>
            </a:r>
            <a:r>
              <a:rPr lang="zh-CN" altLang="en-US" dirty="0" smtClean="0"/>
              <a:t>帧</a:t>
            </a:r>
          </a:p>
        </p:txBody>
      </p:sp>
      <p:sp>
        <p:nvSpPr>
          <p:cNvPr id="41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pic>
        <p:nvPicPr>
          <p:cNvPr id="6" name="图片 5" descr="ch4-58 v2.png"/>
          <p:cNvPicPr>
            <a:picLocks noChangeAspect="1"/>
          </p:cNvPicPr>
          <p:nvPr/>
        </p:nvPicPr>
        <p:blipFill>
          <a:blip r:embed="rId2"/>
          <a:stretch>
            <a:fillRect/>
          </a:stretch>
        </p:blipFill>
        <p:spPr>
          <a:xfrm>
            <a:off x="428596" y="2357430"/>
            <a:ext cx="8245954" cy="192405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2"/>
          <p:cNvSpPr>
            <a:spLocks noGrp="1"/>
          </p:cNvSpPr>
          <p:nvPr>
            <p:ph type="title" idx="4294967295"/>
          </p:nvPr>
        </p:nvSpPr>
        <p:spPr/>
        <p:txBody>
          <a:bodyPr/>
          <a:lstStyle/>
          <a:p>
            <a:pPr eaLnBrk="1" hangingPunct="1"/>
            <a:r>
              <a:rPr lang="zh-CN" altLang="en-US" dirty="0" smtClean="0"/>
              <a:t>以太网</a:t>
            </a:r>
            <a:r>
              <a:rPr lang="en-US" altLang="zh-CN" dirty="0" smtClean="0"/>
              <a:t>MAC</a:t>
            </a:r>
            <a:r>
              <a:rPr lang="zh-CN" altLang="en-US" dirty="0" smtClean="0"/>
              <a:t>帧的字段</a:t>
            </a:r>
          </a:p>
        </p:txBody>
      </p:sp>
      <p:sp>
        <p:nvSpPr>
          <p:cNvPr id="63491" name="内容占位符 1"/>
          <p:cNvSpPr>
            <a:spLocks noGrp="1"/>
          </p:cNvSpPr>
          <p:nvPr>
            <p:ph idx="4294967295"/>
          </p:nvPr>
        </p:nvSpPr>
        <p:spPr/>
        <p:txBody>
          <a:bodyPr/>
          <a:lstStyle/>
          <a:p>
            <a:pPr eaLnBrk="1" hangingPunct="1">
              <a:buFont typeface="Wingdings" pitchFamily="2" charset="2"/>
              <a:buNone/>
            </a:pPr>
            <a:r>
              <a:rPr lang="zh-CN" altLang="en-US" smtClean="0"/>
              <a:t>附加的前</a:t>
            </a:r>
            <a:r>
              <a:rPr lang="en-US" altLang="zh-CN" smtClean="0"/>
              <a:t>8</a:t>
            </a:r>
            <a:r>
              <a:rPr lang="zh-CN" altLang="en-US" smtClean="0"/>
              <a:t>字节：</a:t>
            </a:r>
          </a:p>
          <a:p>
            <a:pPr eaLnBrk="1" hangingPunct="1"/>
            <a:r>
              <a:rPr lang="zh-CN" altLang="en-US" smtClean="0"/>
              <a:t>前导码（</a:t>
            </a:r>
            <a:r>
              <a:rPr lang="en-US" altLang="zh-CN" smtClean="0"/>
              <a:t>Preamble</a:t>
            </a:r>
            <a:r>
              <a:rPr lang="zh-CN" altLang="en-US" smtClean="0"/>
              <a:t>，</a:t>
            </a:r>
            <a:r>
              <a:rPr lang="en-US" altLang="zh-CN" smtClean="0"/>
              <a:t>Pre</a:t>
            </a:r>
            <a:r>
              <a:rPr lang="zh-CN" altLang="en-US" smtClean="0"/>
              <a:t>），</a:t>
            </a:r>
            <a:r>
              <a:rPr lang="en-US" altLang="zh-CN" smtClean="0"/>
              <a:t>7</a:t>
            </a:r>
            <a:r>
              <a:rPr lang="zh-CN" altLang="en-US" smtClean="0"/>
              <a:t>字节的</a:t>
            </a:r>
            <a:r>
              <a:rPr lang="en-US" altLang="zh-CN" smtClean="0"/>
              <a:t>1</a:t>
            </a:r>
            <a:r>
              <a:rPr lang="zh-CN" altLang="en-US" smtClean="0"/>
              <a:t>和</a:t>
            </a:r>
            <a:r>
              <a:rPr lang="en-US" altLang="zh-CN" smtClean="0"/>
              <a:t>0</a:t>
            </a:r>
            <a:r>
              <a:rPr lang="zh-CN" altLang="en-US" smtClean="0"/>
              <a:t>交替码序列，比特同步，当物理层采用同步信道时（如</a:t>
            </a:r>
            <a:r>
              <a:rPr lang="en-US" altLang="zh-CN" smtClean="0"/>
              <a:t>SDH/SONET</a:t>
            </a:r>
            <a:r>
              <a:rPr lang="zh-CN" altLang="en-US" smtClean="0"/>
              <a:t>），不再需要前同步码。</a:t>
            </a:r>
          </a:p>
          <a:p>
            <a:pPr eaLnBrk="1" hangingPunct="1"/>
            <a:r>
              <a:rPr lang="zh-CN" altLang="en-US" smtClean="0"/>
              <a:t>帧定界（</a:t>
            </a:r>
            <a:r>
              <a:rPr lang="en-US" altLang="zh-CN" smtClean="0"/>
              <a:t>Start-of-Frame Delimiter</a:t>
            </a:r>
            <a:r>
              <a:rPr lang="zh-CN" altLang="en-US" smtClean="0"/>
              <a:t>，</a:t>
            </a:r>
            <a:r>
              <a:rPr lang="en-US" altLang="zh-CN" smtClean="0"/>
              <a:t>SFD </a:t>
            </a:r>
            <a:r>
              <a:rPr lang="zh-CN" altLang="en-US" smtClean="0"/>
              <a:t>）。</a:t>
            </a:r>
            <a:r>
              <a:rPr lang="en-US" altLang="zh-CN" smtClean="0"/>
              <a:t>10101011</a:t>
            </a:r>
            <a:r>
              <a:rPr lang="zh-CN" altLang="en-US" smtClean="0"/>
              <a:t>。以太网的帧定界符只用于标识帧的开始，不必标识结束。</a:t>
            </a:r>
          </a:p>
          <a:p>
            <a:pPr eaLnBrk="1" hangingPunct="1"/>
            <a:endParaRPr lang="zh-CN" altLang="en-US" smtClean="0"/>
          </a:p>
          <a:p>
            <a:pPr eaLnBrk="1" hangingPunct="1"/>
            <a:endParaRPr lang="en-US" altLang="zh-CN"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idx="4294967295"/>
          </p:nvPr>
        </p:nvSpPr>
        <p:spPr/>
        <p:txBody>
          <a:bodyPr/>
          <a:lstStyle/>
          <a:p>
            <a:pPr eaLnBrk="1" hangingPunct="1"/>
            <a:r>
              <a:rPr lang="zh-CN" altLang="en-US" dirty="0" smtClean="0"/>
              <a:t>数据链路层协议分类</a:t>
            </a:r>
          </a:p>
        </p:txBody>
      </p:sp>
      <p:sp>
        <p:nvSpPr>
          <p:cNvPr id="14339" name="内容占位符 1"/>
          <p:cNvSpPr>
            <a:spLocks noGrp="1"/>
          </p:cNvSpPr>
          <p:nvPr>
            <p:ph idx="4294967295"/>
          </p:nvPr>
        </p:nvSpPr>
        <p:spPr/>
        <p:txBody>
          <a:bodyPr/>
          <a:lstStyle/>
          <a:p>
            <a:pPr eaLnBrk="1" hangingPunct="1">
              <a:buFont typeface="Wingdings" pitchFamily="2" charset="2"/>
              <a:buNone/>
            </a:pPr>
            <a:r>
              <a:rPr lang="en-US" altLang="zh-CN" smtClean="0"/>
              <a:t>	</a:t>
            </a:r>
            <a:r>
              <a:rPr lang="zh-CN" altLang="en-US" smtClean="0"/>
              <a:t>在链路两端设备的通信会话中，需要交换控制信息，根据控制信息的组织形式，数据链路层协议分为：</a:t>
            </a:r>
          </a:p>
          <a:p>
            <a:pPr lvl="1" eaLnBrk="1" hangingPunct="1"/>
            <a:r>
              <a:rPr lang="zh-CN" altLang="en-US" smtClean="0"/>
              <a:t>面向字符的协议</a:t>
            </a:r>
          </a:p>
          <a:p>
            <a:pPr lvl="1" eaLnBrk="1" hangingPunct="1"/>
            <a:r>
              <a:rPr lang="zh-CN" altLang="en-US" smtClean="0"/>
              <a:t>面向比特的协议</a:t>
            </a:r>
          </a:p>
          <a:p>
            <a:pPr eaLnBrk="1" hangingPunct="1"/>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
          <p:cNvSpPr>
            <a:spLocks noGrp="1"/>
          </p:cNvSpPr>
          <p:nvPr>
            <p:ph type="title" idx="4294967295"/>
          </p:nvPr>
        </p:nvSpPr>
        <p:spPr/>
        <p:txBody>
          <a:bodyPr/>
          <a:lstStyle/>
          <a:p>
            <a:pPr eaLnBrk="1" hangingPunct="1"/>
            <a:endParaRPr lang="zh-CN" altLang="zh-CN" dirty="0" smtClean="0"/>
          </a:p>
        </p:txBody>
      </p:sp>
      <p:sp>
        <p:nvSpPr>
          <p:cNvPr id="64515" name="内容占位符 1"/>
          <p:cNvSpPr>
            <a:spLocks noGrp="1"/>
          </p:cNvSpPr>
          <p:nvPr>
            <p:ph idx="4294967295"/>
          </p:nvPr>
        </p:nvSpPr>
        <p:spPr/>
        <p:txBody>
          <a:bodyPr/>
          <a:lstStyle/>
          <a:p>
            <a:pPr eaLnBrk="1" hangingPunct="1"/>
            <a:r>
              <a:rPr lang="en-US" altLang="zh-CN" dirty="0" smtClean="0"/>
              <a:t>DA</a:t>
            </a:r>
            <a:r>
              <a:rPr lang="zh-CN" altLang="en-US" dirty="0" smtClean="0"/>
              <a:t>：目的</a:t>
            </a:r>
            <a:r>
              <a:rPr lang="en-US" altLang="zh-CN" dirty="0" smtClean="0"/>
              <a:t>MAC </a:t>
            </a:r>
            <a:r>
              <a:rPr lang="zh-CN" altLang="en-US" dirty="0" smtClean="0"/>
              <a:t>地址，</a:t>
            </a:r>
            <a:r>
              <a:rPr lang="en-US" dirty="0" smtClean="0"/>
              <a:t> </a:t>
            </a:r>
            <a:r>
              <a:rPr lang="en-US" altLang="zh-CN" dirty="0" smtClean="0"/>
              <a:t>6</a:t>
            </a:r>
            <a:r>
              <a:rPr lang="zh-CN" altLang="en-US" dirty="0" smtClean="0"/>
              <a:t>字节。</a:t>
            </a:r>
          </a:p>
          <a:p>
            <a:pPr eaLnBrk="1" hangingPunct="1"/>
            <a:r>
              <a:rPr lang="en-US" altLang="zh-CN" dirty="0" smtClean="0"/>
              <a:t>SA</a:t>
            </a:r>
            <a:r>
              <a:rPr lang="zh-CN" altLang="en-US" dirty="0" smtClean="0"/>
              <a:t>：源</a:t>
            </a:r>
            <a:r>
              <a:rPr lang="en-US" altLang="zh-CN" dirty="0" smtClean="0"/>
              <a:t>MAC </a:t>
            </a:r>
            <a:r>
              <a:rPr lang="zh-CN" altLang="en-US" dirty="0" smtClean="0"/>
              <a:t>地址，</a:t>
            </a:r>
            <a:r>
              <a:rPr lang="en-US" dirty="0" smtClean="0"/>
              <a:t> </a:t>
            </a:r>
            <a:r>
              <a:rPr lang="en-US" altLang="zh-CN" dirty="0" smtClean="0"/>
              <a:t>6</a:t>
            </a:r>
            <a:r>
              <a:rPr lang="zh-CN" altLang="en-US" dirty="0" smtClean="0"/>
              <a:t>字节。 </a:t>
            </a:r>
          </a:p>
          <a:p>
            <a:pPr eaLnBrk="1" hangingPunct="1"/>
            <a:r>
              <a:rPr lang="en-US" altLang="zh-CN" dirty="0" smtClean="0"/>
              <a:t>Type</a:t>
            </a:r>
            <a:r>
              <a:rPr lang="zh-CN" altLang="en-US" dirty="0" smtClean="0"/>
              <a:t>：类型字段，上层协议类型，最常见的如</a:t>
            </a:r>
            <a:r>
              <a:rPr lang="en-US" altLang="zh-CN" dirty="0" smtClean="0"/>
              <a:t>0x0800</a:t>
            </a:r>
            <a:r>
              <a:rPr lang="zh-CN" altLang="en-US" dirty="0" smtClean="0"/>
              <a:t>指</a:t>
            </a:r>
            <a:r>
              <a:rPr lang="en-US" altLang="zh-CN" dirty="0" smtClean="0"/>
              <a:t>IP</a:t>
            </a:r>
            <a:r>
              <a:rPr lang="zh-CN" altLang="en-US" dirty="0" smtClean="0"/>
              <a:t>协议，把</a:t>
            </a:r>
            <a:r>
              <a:rPr lang="en-US" dirty="0" smtClean="0"/>
              <a:t> </a:t>
            </a:r>
            <a:r>
              <a:rPr lang="zh-CN" altLang="en-US" dirty="0" smtClean="0"/>
              <a:t>帧的数据部分交给</a:t>
            </a:r>
            <a:r>
              <a:rPr lang="en-US" altLang="zh-CN" dirty="0" smtClean="0"/>
              <a:t>IP </a:t>
            </a:r>
            <a:r>
              <a:rPr lang="zh-CN" altLang="en-US" dirty="0" smtClean="0"/>
              <a:t>协议栈处理。</a:t>
            </a:r>
          </a:p>
          <a:p>
            <a:pPr lvl="1" eaLnBrk="1" hangingPunct="1"/>
            <a:r>
              <a:rPr lang="en-US" altLang="zh-CN" dirty="0" smtClean="0"/>
              <a:t>DIX Ethernet V2</a:t>
            </a:r>
            <a:r>
              <a:rPr lang="zh-CN" altLang="en-US" dirty="0" smtClean="0"/>
              <a:t>定义该字段为类型</a:t>
            </a:r>
          </a:p>
          <a:p>
            <a:pPr lvl="1" eaLnBrk="1" hangingPunct="1"/>
            <a:r>
              <a:rPr lang="en-US" altLang="zh-CN" dirty="0" smtClean="0"/>
              <a:t>IEEE802.3 </a:t>
            </a:r>
            <a:r>
              <a:rPr lang="zh-CN" altLang="en-US" dirty="0" smtClean="0"/>
              <a:t>标准定义为“长度</a:t>
            </a:r>
            <a:r>
              <a:rPr lang="en-US" altLang="zh-CN" dirty="0" smtClean="0"/>
              <a:t>/</a:t>
            </a:r>
            <a:r>
              <a:rPr lang="zh-CN" altLang="en-US" dirty="0" smtClean="0"/>
              <a:t>类型”字段，规定小于</a:t>
            </a:r>
            <a:r>
              <a:rPr lang="en-US" altLang="zh-CN" dirty="0" smtClean="0"/>
              <a:t>0x0600</a:t>
            </a:r>
            <a:r>
              <a:rPr lang="zh-CN" altLang="en-US" dirty="0" smtClean="0"/>
              <a:t>时，表示数据部分的长度；大于</a:t>
            </a:r>
            <a:r>
              <a:rPr lang="en-US" altLang="zh-CN" dirty="0" smtClean="0"/>
              <a:t>0x0600</a:t>
            </a:r>
            <a:r>
              <a:rPr lang="zh-CN" altLang="en-US" dirty="0" smtClean="0"/>
              <a:t>时，表示类型。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2"/>
          <p:cNvSpPr>
            <a:spLocks noGrp="1"/>
          </p:cNvSpPr>
          <p:nvPr>
            <p:ph type="title" idx="4294967295"/>
          </p:nvPr>
        </p:nvSpPr>
        <p:spPr/>
        <p:txBody>
          <a:bodyPr/>
          <a:lstStyle/>
          <a:p>
            <a:pPr eaLnBrk="1" hangingPunct="1"/>
            <a:endParaRPr lang="zh-CN" altLang="zh-CN" dirty="0" smtClean="0"/>
          </a:p>
        </p:txBody>
      </p:sp>
      <p:sp>
        <p:nvSpPr>
          <p:cNvPr id="65539" name="内容占位符 1"/>
          <p:cNvSpPr>
            <a:spLocks noGrp="1"/>
          </p:cNvSpPr>
          <p:nvPr>
            <p:ph idx="4294967295"/>
          </p:nvPr>
        </p:nvSpPr>
        <p:spPr/>
        <p:txBody>
          <a:bodyPr/>
          <a:lstStyle/>
          <a:p>
            <a:pPr eaLnBrk="1" hangingPunct="1"/>
            <a:r>
              <a:rPr lang="zh-CN" altLang="en-US" smtClean="0"/>
              <a:t>数据字段：长度在</a:t>
            </a:r>
            <a:r>
              <a:rPr lang="en-US" altLang="zh-CN" smtClean="0"/>
              <a:t>46</a:t>
            </a:r>
            <a:r>
              <a:rPr lang="zh-CN" altLang="en-US" smtClean="0"/>
              <a:t>字节 到</a:t>
            </a:r>
            <a:r>
              <a:rPr lang="en-US" altLang="zh-CN" smtClean="0"/>
              <a:t>1500</a:t>
            </a:r>
            <a:r>
              <a:rPr lang="zh-CN" altLang="en-US" smtClean="0"/>
              <a:t>字节之间可变的任意值序列。</a:t>
            </a:r>
          </a:p>
          <a:p>
            <a:pPr eaLnBrk="1" hangingPunct="1"/>
            <a:r>
              <a:rPr lang="en-US" altLang="zh-CN" smtClean="0"/>
              <a:t>FCS</a:t>
            </a:r>
            <a:r>
              <a:rPr lang="zh-CN" altLang="en-US" smtClean="0"/>
              <a:t>，</a:t>
            </a:r>
            <a:r>
              <a:rPr lang="en-US" altLang="zh-CN" smtClean="0"/>
              <a:t>4</a:t>
            </a:r>
            <a:r>
              <a:rPr lang="zh-CN" altLang="en-US" smtClean="0"/>
              <a:t>字节，采用</a:t>
            </a:r>
            <a:r>
              <a:rPr lang="en-US" altLang="zh-CN" smtClean="0"/>
              <a:t>CRC</a:t>
            </a:r>
            <a:r>
              <a:rPr lang="zh-CN" altLang="en-US" smtClean="0"/>
              <a:t>编码，用于差错校验。</a:t>
            </a:r>
            <a:r>
              <a:rPr lang="en-US" altLang="zh-CN" smtClean="0"/>
              <a:t>FCS</a:t>
            </a:r>
            <a:r>
              <a:rPr lang="zh-CN" altLang="en-US" smtClean="0"/>
              <a:t>校验的计算不包括同步码、帧定界和</a:t>
            </a:r>
            <a:r>
              <a:rPr lang="en-US" altLang="zh-CN" smtClean="0"/>
              <a:t>FCS</a:t>
            </a:r>
            <a:r>
              <a:rPr lang="zh-CN" altLang="en-US" smtClean="0"/>
              <a:t>字段本身。</a:t>
            </a:r>
          </a:p>
          <a:p>
            <a:pPr eaLnBrk="1" hangingPunct="1"/>
            <a:endParaRPr lang="en-US" altLang="zh-CN"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dirty="0" smtClean="0"/>
              <a:t>以太网的</a:t>
            </a:r>
            <a:r>
              <a:rPr lang="en-US" altLang="zh-CN" dirty="0" smtClean="0"/>
              <a:t>MAC</a:t>
            </a:r>
            <a:r>
              <a:rPr lang="zh-CN" dirty="0" smtClean="0"/>
              <a:t>地址</a:t>
            </a:r>
            <a:endParaRPr lang="zh-CN" altLang="en-US" dirty="0" smtClean="0"/>
          </a:p>
        </p:txBody>
      </p:sp>
      <p:sp>
        <p:nvSpPr>
          <p:cNvPr id="66563" name="内容占位符 2"/>
          <p:cNvSpPr>
            <a:spLocks noGrp="1"/>
          </p:cNvSpPr>
          <p:nvPr>
            <p:ph idx="1"/>
          </p:nvPr>
        </p:nvSpPr>
        <p:spPr/>
        <p:txBody>
          <a:bodyPr/>
          <a:lstStyle/>
          <a:p>
            <a:r>
              <a:rPr lang="zh-CN" dirty="0" smtClean="0"/>
              <a:t>分配给每个网络接口卡的唯一标识</a:t>
            </a:r>
            <a:r>
              <a:rPr lang="zh-CN" altLang="en-US" dirty="0" smtClean="0"/>
              <a:t>。</a:t>
            </a:r>
            <a:endParaRPr lang="en-US" altLang="zh-CN" dirty="0" smtClean="0"/>
          </a:p>
          <a:p>
            <a:r>
              <a:rPr lang="zh-CN" dirty="0" smtClean="0"/>
              <a:t>在网卡出厂时已经写入其只读存储器中</a:t>
            </a:r>
            <a:r>
              <a:rPr lang="en-US" altLang="zh-CN" dirty="0" smtClean="0"/>
              <a:t>,</a:t>
            </a:r>
            <a:r>
              <a:rPr lang="zh-CN" dirty="0" smtClean="0"/>
              <a:t>也被称为硬件地址、物理地址</a:t>
            </a:r>
            <a:r>
              <a:rPr lang="zh-CN" altLang="en-US" dirty="0" smtClean="0"/>
              <a:t>。</a:t>
            </a:r>
            <a:endParaRPr lang="en-US" altLang="zh-CN" dirty="0" smtClean="0"/>
          </a:p>
          <a:p>
            <a:r>
              <a:rPr lang="zh-CN" dirty="0" smtClean="0"/>
              <a:t>不随所连接网段的变化而变化</a:t>
            </a:r>
            <a:r>
              <a:rPr lang="zh-CN" altLang="en-US" dirty="0" smtClean="0"/>
              <a:t>。</a:t>
            </a:r>
            <a:endParaRPr lang="en-US" altLang="zh-CN" dirty="0" smtClean="0"/>
          </a:p>
          <a:p>
            <a:r>
              <a:rPr lang="zh-CN" dirty="0" smtClean="0"/>
              <a:t>编址空间由</a:t>
            </a:r>
            <a:r>
              <a:rPr lang="en-US" altLang="zh-CN" dirty="0" smtClean="0"/>
              <a:t>IEEE</a:t>
            </a:r>
            <a:r>
              <a:rPr lang="zh-CN" dirty="0" smtClean="0"/>
              <a:t>管理，采用</a:t>
            </a:r>
            <a:r>
              <a:rPr lang="en-US" altLang="zh-CN" dirty="0" smtClean="0"/>
              <a:t>IEEE</a:t>
            </a:r>
            <a:r>
              <a:rPr lang="zh-CN" dirty="0" smtClean="0"/>
              <a:t>的</a:t>
            </a:r>
            <a:r>
              <a:rPr lang="en-US" altLang="zh-CN" dirty="0" smtClean="0"/>
              <a:t>EUI</a:t>
            </a:r>
            <a:r>
              <a:rPr lang="zh-CN" dirty="0" smtClean="0"/>
              <a:t>（</a:t>
            </a:r>
            <a:r>
              <a:rPr lang="en-US" altLang="zh-CN" dirty="0" smtClean="0"/>
              <a:t>Extended Unique Identifier</a:t>
            </a:r>
            <a:r>
              <a:rPr lang="zh-CN" dirty="0" smtClean="0"/>
              <a:t>）</a:t>
            </a:r>
            <a:r>
              <a:rPr lang="en-US" altLang="zh-CN" dirty="0" smtClean="0"/>
              <a:t>-48</a:t>
            </a:r>
            <a:r>
              <a:rPr lang="zh-CN" dirty="0" smtClean="0"/>
              <a:t>格式</a:t>
            </a:r>
            <a:r>
              <a:rPr lang="zh-CN" altLang="en-US" dirty="0" smtClean="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dirty="0" smtClean="0"/>
              <a:t>全球</a:t>
            </a:r>
            <a:r>
              <a:rPr lang="en-US" altLang="zh-CN" dirty="0" smtClean="0"/>
              <a:t>MAC</a:t>
            </a:r>
            <a:r>
              <a:rPr lang="zh-CN" dirty="0" smtClean="0"/>
              <a:t>地址</a:t>
            </a:r>
            <a:r>
              <a:rPr lang="zh-CN" altLang="en-US" dirty="0" smtClean="0"/>
              <a:t>与</a:t>
            </a:r>
            <a:r>
              <a:rPr lang="zh-CN" dirty="0" smtClean="0"/>
              <a:t>本地</a:t>
            </a:r>
            <a:r>
              <a:rPr lang="en-US" altLang="zh-CN" dirty="0" smtClean="0"/>
              <a:t>MAC</a:t>
            </a:r>
            <a:r>
              <a:rPr lang="zh-CN" dirty="0" smtClean="0"/>
              <a:t>地址</a:t>
            </a:r>
            <a:endParaRPr lang="zh-CN" altLang="en-US" dirty="0" smtClean="0"/>
          </a:p>
        </p:txBody>
      </p:sp>
      <p:sp>
        <p:nvSpPr>
          <p:cNvPr id="67587" name="内容占位符 2"/>
          <p:cNvSpPr>
            <a:spLocks noGrp="1"/>
          </p:cNvSpPr>
          <p:nvPr>
            <p:ph idx="1"/>
          </p:nvPr>
        </p:nvSpPr>
        <p:spPr/>
        <p:txBody>
          <a:bodyPr/>
          <a:lstStyle/>
          <a:p>
            <a:r>
              <a:rPr lang="zh-CN" b="1" dirty="0" smtClean="0"/>
              <a:t>全球统一管理的地址</a:t>
            </a:r>
            <a:r>
              <a:rPr lang="zh-CN" altLang="en-US" dirty="0" smtClean="0"/>
              <a:t>：</a:t>
            </a:r>
            <a:r>
              <a:rPr lang="zh-CN" dirty="0" smtClean="0"/>
              <a:t>由设备制造商唯一地分配给设备</a:t>
            </a:r>
            <a:r>
              <a:rPr lang="zh-CN" altLang="en-US" dirty="0" smtClean="0"/>
              <a:t>，</a:t>
            </a:r>
            <a:r>
              <a:rPr lang="zh-CN" dirty="0" smtClean="0"/>
              <a:t>前</a:t>
            </a:r>
            <a:r>
              <a:rPr lang="en-US" altLang="zh-CN" dirty="0" smtClean="0"/>
              <a:t>3</a:t>
            </a:r>
            <a:r>
              <a:rPr lang="zh-CN" dirty="0" smtClean="0"/>
              <a:t>个字节为机构唯一标识</a:t>
            </a:r>
            <a:r>
              <a:rPr lang="en-US" altLang="zh-CN" dirty="0" smtClean="0"/>
              <a:t>OUI</a:t>
            </a:r>
            <a:r>
              <a:rPr lang="zh-CN" altLang="zh-CN" dirty="0" smtClean="0"/>
              <a:t> </a:t>
            </a:r>
            <a:r>
              <a:rPr lang="en-US" altLang="zh-CN" dirty="0" smtClean="0"/>
              <a:t>(Organizationally Unique Identifier</a:t>
            </a:r>
            <a:r>
              <a:rPr lang="zh-CN" altLang="en-US" dirty="0" smtClean="0"/>
              <a:t>），</a:t>
            </a:r>
            <a:r>
              <a:rPr lang="zh-CN" dirty="0" smtClean="0"/>
              <a:t>如：</a:t>
            </a:r>
            <a:r>
              <a:rPr lang="en-US" altLang="zh-CN" dirty="0" smtClean="0"/>
              <a:t>3Com</a:t>
            </a:r>
            <a:r>
              <a:rPr lang="zh-CN" dirty="0" smtClean="0"/>
              <a:t>公司主产的以太网卡的</a:t>
            </a:r>
            <a:r>
              <a:rPr lang="en-US" altLang="zh-CN" dirty="0" smtClean="0"/>
              <a:t>OUI</a:t>
            </a:r>
            <a:r>
              <a:rPr lang="zh-CN" dirty="0" smtClean="0"/>
              <a:t>地址块有“</a:t>
            </a:r>
            <a:r>
              <a:rPr lang="en-US" altLang="zh-CN" dirty="0" smtClean="0"/>
              <a:t>00-60-8C</a:t>
            </a:r>
            <a:r>
              <a:rPr lang="zh-CN" altLang="zh-CN" dirty="0" smtClean="0"/>
              <a:t>”</a:t>
            </a:r>
            <a:r>
              <a:rPr lang="zh-CN" altLang="en-US" dirty="0" smtClean="0"/>
              <a:t>，</a:t>
            </a:r>
            <a:r>
              <a:rPr lang="en-US" dirty="0" smtClean="0"/>
              <a:t> </a:t>
            </a:r>
            <a:r>
              <a:rPr lang="en-US" altLang="zh-CN" dirty="0" smtClean="0"/>
              <a:t>Intel</a:t>
            </a:r>
            <a:r>
              <a:rPr lang="zh-CN" dirty="0" smtClean="0"/>
              <a:t>公司的地址块有“</a:t>
            </a:r>
            <a:r>
              <a:rPr lang="en-US" altLang="zh-CN" dirty="0" smtClean="0"/>
              <a:t>00-AA-00</a:t>
            </a:r>
            <a:r>
              <a:rPr lang="zh-CN" altLang="zh-CN" dirty="0" smtClean="0"/>
              <a:t>”</a:t>
            </a:r>
            <a:r>
              <a:rPr lang="zh-CN" altLang="en-US" dirty="0" smtClean="0"/>
              <a:t>等。</a:t>
            </a:r>
            <a:endParaRPr lang="en-US" altLang="zh-CN" dirty="0" smtClean="0"/>
          </a:p>
          <a:p>
            <a:r>
              <a:rPr lang="zh-CN" b="1" dirty="0" smtClean="0"/>
              <a:t>本地管理的地址</a:t>
            </a:r>
            <a:r>
              <a:rPr lang="zh-CN" altLang="en-US" dirty="0" smtClean="0"/>
              <a:t>： </a:t>
            </a:r>
            <a:r>
              <a:rPr lang="zh-CN" dirty="0" smtClean="0"/>
              <a:t>不包含</a:t>
            </a:r>
            <a:r>
              <a:rPr lang="en-US" altLang="zh-CN" dirty="0" smtClean="0"/>
              <a:t>OUI</a:t>
            </a:r>
            <a:r>
              <a:rPr lang="zh-CN" dirty="0" smtClean="0"/>
              <a:t>成分</a:t>
            </a:r>
            <a:endParaRPr lang="en-US" altLang="zh-CN" dirty="0" smtClean="0"/>
          </a:p>
          <a:p>
            <a:r>
              <a:rPr lang="zh-CN" b="1" dirty="0" smtClean="0"/>
              <a:t>区分</a:t>
            </a:r>
            <a:r>
              <a:rPr lang="zh-CN" altLang="en-US" b="1" dirty="0" smtClean="0"/>
              <a:t>方法</a:t>
            </a:r>
            <a:r>
              <a:rPr lang="zh-CN" altLang="en-US" dirty="0" smtClean="0"/>
              <a:t>：</a:t>
            </a:r>
            <a:r>
              <a:rPr lang="en-US" dirty="0" smtClean="0"/>
              <a:t> </a:t>
            </a:r>
            <a:r>
              <a:rPr lang="en-US" altLang="zh-CN" dirty="0" smtClean="0"/>
              <a:t>G/L</a:t>
            </a:r>
            <a:r>
              <a:rPr lang="zh-CN" dirty="0" smtClean="0"/>
              <a:t>（</a:t>
            </a:r>
            <a:r>
              <a:rPr lang="en-US" altLang="zh-CN" dirty="0" smtClean="0"/>
              <a:t>Global/Local</a:t>
            </a:r>
            <a:r>
              <a:rPr lang="zh-CN" dirty="0" smtClean="0"/>
              <a:t>）位为</a:t>
            </a:r>
            <a:r>
              <a:rPr lang="en-US" altLang="zh-CN" dirty="0" smtClean="0"/>
              <a:t>0</a:t>
            </a:r>
            <a:r>
              <a:rPr lang="zh-CN" dirty="0" smtClean="0"/>
              <a:t>时</a:t>
            </a:r>
            <a:r>
              <a:rPr lang="en-US" altLang="zh-CN" dirty="0" smtClean="0"/>
              <a:t>, </a:t>
            </a:r>
            <a:r>
              <a:rPr lang="zh-CN" dirty="0" smtClean="0"/>
              <a:t>是全球管理的地址；</a:t>
            </a:r>
            <a:r>
              <a:rPr lang="en-US" altLang="zh-CN" dirty="0" smtClean="0"/>
              <a:t>G/L</a:t>
            </a:r>
            <a:r>
              <a:rPr lang="zh-CN" dirty="0" smtClean="0"/>
              <a:t>位为</a:t>
            </a:r>
            <a:r>
              <a:rPr lang="en-US" altLang="zh-CN" dirty="0" smtClean="0"/>
              <a:t>1</a:t>
            </a:r>
            <a:r>
              <a:rPr lang="zh-CN" dirty="0" smtClean="0"/>
              <a:t>时</a:t>
            </a:r>
            <a:r>
              <a:rPr lang="en-US" altLang="zh-CN" dirty="0" smtClean="0"/>
              <a:t>, </a:t>
            </a:r>
            <a:r>
              <a:rPr lang="zh-CN" dirty="0" smtClean="0"/>
              <a:t>是本地管理的地址。</a:t>
            </a:r>
            <a:endParaRPr lang="zh-CN" altLang="en-US"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p:cNvSpPr>
          <p:nvPr>
            <p:ph type="title"/>
          </p:nvPr>
        </p:nvSpPr>
        <p:spPr/>
        <p:txBody>
          <a:bodyPr/>
          <a:lstStyle/>
          <a:p>
            <a:endParaRPr lang="zh-CN" altLang="en-US" dirty="0" smtClean="0"/>
          </a:p>
        </p:txBody>
      </p:sp>
      <p:sp>
        <p:nvSpPr>
          <p:cNvPr id="51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571500" y="2000250"/>
          <a:ext cx="8072438" cy="3632200"/>
        </p:xfrm>
        <a:graphic>
          <a:graphicData uri="http://schemas.openxmlformats.org/presentationml/2006/ole">
            <p:oleObj spid="_x0000_s5122" name="Visio" r:id="rId3" imgW="3574949" imgH="1608201" progId="Visio.Drawing.11">
              <p:embed/>
            </p:oleObj>
          </a:graphicData>
        </a:graphic>
      </p:graphicFrame>
      <p:sp>
        <p:nvSpPr>
          <p:cNvPr id="10" name="TextBox 9"/>
          <p:cNvSpPr txBox="1"/>
          <p:nvPr/>
        </p:nvSpPr>
        <p:spPr>
          <a:xfrm>
            <a:off x="5429256" y="4500570"/>
            <a:ext cx="1571636" cy="923330"/>
          </a:xfrm>
          <a:prstGeom prst="rect">
            <a:avLst/>
          </a:prstGeom>
          <a:noFill/>
        </p:spPr>
        <p:txBody>
          <a:bodyPr wrap="square" rtlCol="0">
            <a:spAutoFit/>
          </a:bodyPr>
          <a:lstStyle/>
          <a:p>
            <a:r>
              <a:rPr lang="zh-CN" altLang="en-US" dirty="0" smtClean="0"/>
              <a:t>这是一个</a:t>
            </a:r>
            <a:endParaRPr lang="en-US" altLang="zh-CN" dirty="0" smtClean="0"/>
          </a:p>
          <a:p>
            <a:r>
              <a:rPr lang="zh-CN" altLang="en-US" dirty="0" smtClean="0"/>
              <a:t>本地管理的</a:t>
            </a:r>
            <a:endParaRPr lang="en-US" altLang="zh-CN" dirty="0" smtClean="0"/>
          </a:p>
          <a:p>
            <a:r>
              <a:rPr lang="zh-CN" altLang="en-US" dirty="0" smtClean="0"/>
              <a:t>单播地址</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smtClean="0"/>
              <a:t>单播、</a:t>
            </a:r>
            <a:r>
              <a:rPr lang="zh-CN" dirty="0" smtClean="0"/>
              <a:t>组播</a:t>
            </a:r>
            <a:r>
              <a:rPr lang="zh-CN" altLang="en-US" dirty="0" smtClean="0"/>
              <a:t>和广播地址</a:t>
            </a:r>
          </a:p>
        </p:txBody>
      </p:sp>
      <p:sp>
        <p:nvSpPr>
          <p:cNvPr id="3" name="内容占位符 2"/>
          <p:cNvSpPr>
            <a:spLocks noGrp="1"/>
          </p:cNvSpPr>
          <p:nvPr>
            <p:ph idx="1"/>
          </p:nvPr>
        </p:nvSpPr>
        <p:spPr>
          <a:xfrm>
            <a:off x="285750" y="1554163"/>
            <a:ext cx="8429625" cy="4525962"/>
          </a:xfrm>
        </p:spPr>
        <p:txBody>
          <a:bodyPr/>
          <a:lstStyle/>
          <a:p>
            <a:pPr>
              <a:defRPr/>
            </a:pPr>
            <a:r>
              <a:rPr lang="zh-CN" b="1" dirty="0" smtClean="0"/>
              <a:t>单播地址</a:t>
            </a:r>
            <a:r>
              <a:rPr lang="zh-CN" dirty="0" smtClean="0"/>
              <a:t>（</a:t>
            </a:r>
            <a:r>
              <a:rPr lang="en-US" dirty="0" err="1" smtClean="0"/>
              <a:t>unicast</a:t>
            </a:r>
            <a:r>
              <a:rPr lang="zh-CN" dirty="0" smtClean="0"/>
              <a:t>）</a:t>
            </a:r>
            <a:r>
              <a:rPr lang="zh-CN" altLang="en-US" dirty="0" smtClean="0"/>
              <a:t>：</a:t>
            </a:r>
            <a:r>
              <a:rPr lang="zh-CN" dirty="0" smtClean="0"/>
              <a:t>某特定站点的</a:t>
            </a:r>
            <a:r>
              <a:rPr lang="en-US" dirty="0" smtClean="0"/>
              <a:t>MAC </a:t>
            </a:r>
            <a:r>
              <a:rPr lang="zh-CN" dirty="0" smtClean="0"/>
              <a:t>地址</a:t>
            </a:r>
            <a:r>
              <a:rPr lang="zh-CN" altLang="en-US" dirty="0" smtClean="0"/>
              <a:t>。</a:t>
            </a:r>
            <a:endParaRPr lang="en-US" altLang="zh-CN" dirty="0" smtClean="0"/>
          </a:p>
          <a:p>
            <a:pPr>
              <a:defRPr/>
            </a:pPr>
            <a:r>
              <a:rPr lang="zh-CN" b="1" dirty="0" smtClean="0"/>
              <a:t>组播</a:t>
            </a:r>
            <a:r>
              <a:rPr lang="zh-CN" dirty="0" smtClean="0"/>
              <a:t>或</a:t>
            </a:r>
            <a:r>
              <a:rPr lang="zh-CN" b="1" dirty="0" smtClean="0"/>
              <a:t>多播地址</a:t>
            </a:r>
            <a:r>
              <a:rPr lang="zh-CN" dirty="0" smtClean="0"/>
              <a:t>（</a:t>
            </a:r>
            <a:r>
              <a:rPr lang="en-US" dirty="0" smtClean="0"/>
              <a:t>multicast</a:t>
            </a:r>
            <a:r>
              <a:rPr lang="zh-CN" dirty="0" smtClean="0"/>
              <a:t>） </a:t>
            </a:r>
            <a:r>
              <a:rPr lang="zh-CN" altLang="en-US" b="1" dirty="0" smtClean="0"/>
              <a:t>：</a:t>
            </a:r>
            <a:r>
              <a:rPr lang="zh-CN" dirty="0" smtClean="0"/>
              <a:t>表示一个包含多个目的站点的组地址</a:t>
            </a:r>
            <a:r>
              <a:rPr lang="zh-CN" altLang="en-US" dirty="0" smtClean="0"/>
              <a:t>。</a:t>
            </a:r>
            <a:endParaRPr lang="en-US" altLang="zh-CN" dirty="0" smtClean="0"/>
          </a:p>
          <a:p>
            <a:pPr>
              <a:defRPr/>
            </a:pPr>
            <a:r>
              <a:rPr lang="en-US" dirty="0" smtClean="0"/>
              <a:t>I/G</a:t>
            </a:r>
            <a:r>
              <a:rPr lang="zh-CN" dirty="0" smtClean="0"/>
              <a:t>（</a:t>
            </a:r>
            <a:r>
              <a:rPr lang="en-US" dirty="0" smtClean="0"/>
              <a:t>Individual/Group</a:t>
            </a:r>
            <a:r>
              <a:rPr lang="zh-CN" dirty="0" smtClean="0"/>
              <a:t>）位</a:t>
            </a:r>
            <a:endParaRPr lang="en-US" altLang="zh-CN" dirty="0" smtClean="0"/>
          </a:p>
          <a:p>
            <a:pPr lvl="1">
              <a:defRPr/>
            </a:pPr>
            <a:r>
              <a:rPr lang="en-US" dirty="0" smtClean="0">
                <a:cs typeface="+mn-cs"/>
              </a:rPr>
              <a:t>I/G</a:t>
            </a:r>
            <a:r>
              <a:rPr lang="zh-CN" dirty="0" smtClean="0">
                <a:cs typeface="+mn-cs"/>
              </a:rPr>
              <a:t>位为</a:t>
            </a:r>
            <a:r>
              <a:rPr lang="en-US" dirty="0" smtClean="0">
                <a:cs typeface="+mn-cs"/>
              </a:rPr>
              <a:t>0</a:t>
            </a:r>
            <a:r>
              <a:rPr lang="zh-CN" dirty="0" smtClean="0">
                <a:cs typeface="+mn-cs"/>
              </a:rPr>
              <a:t>时，</a:t>
            </a:r>
            <a:r>
              <a:rPr lang="zh-CN" altLang="en-US" dirty="0" smtClean="0">
                <a:cs typeface="+mn-cs"/>
              </a:rPr>
              <a:t>单播</a:t>
            </a:r>
            <a:endParaRPr lang="en-US" altLang="zh-CN" dirty="0" smtClean="0">
              <a:cs typeface="+mn-cs"/>
            </a:endParaRPr>
          </a:p>
          <a:p>
            <a:pPr lvl="1">
              <a:defRPr/>
            </a:pPr>
            <a:r>
              <a:rPr lang="en-US" dirty="0" smtClean="0">
                <a:cs typeface="+mn-cs"/>
              </a:rPr>
              <a:t>I/G</a:t>
            </a:r>
            <a:r>
              <a:rPr lang="zh-CN" dirty="0" smtClean="0">
                <a:cs typeface="+mn-cs"/>
              </a:rPr>
              <a:t>比特为</a:t>
            </a:r>
            <a:r>
              <a:rPr lang="en-US" dirty="0" smtClean="0">
                <a:cs typeface="+mn-cs"/>
              </a:rPr>
              <a:t>1</a:t>
            </a:r>
            <a:r>
              <a:rPr lang="zh-CN" dirty="0" smtClean="0">
                <a:cs typeface="+mn-cs"/>
              </a:rPr>
              <a:t>时，</a:t>
            </a:r>
            <a:r>
              <a:rPr lang="zh-CN" altLang="en-US" dirty="0" smtClean="0">
                <a:cs typeface="+mn-cs"/>
              </a:rPr>
              <a:t>组播</a:t>
            </a:r>
            <a:endParaRPr lang="en-US" altLang="zh-CN" dirty="0" smtClean="0">
              <a:cs typeface="+mn-cs"/>
            </a:endParaRPr>
          </a:p>
          <a:p>
            <a:pPr>
              <a:defRPr/>
            </a:pPr>
            <a:r>
              <a:rPr lang="zh-CN" b="1" dirty="0" smtClean="0"/>
              <a:t>广播地址（</a:t>
            </a:r>
            <a:r>
              <a:rPr lang="en-US" dirty="0" smtClean="0"/>
              <a:t>broadcast</a:t>
            </a:r>
            <a:r>
              <a:rPr lang="zh-CN" dirty="0" smtClean="0"/>
              <a:t>）</a:t>
            </a:r>
            <a:r>
              <a:rPr lang="zh-CN" b="1" dirty="0" smtClean="0"/>
              <a:t>，</a:t>
            </a:r>
            <a:r>
              <a:rPr lang="zh-CN" dirty="0" smtClean="0"/>
              <a:t>表示发给所有站点，</a:t>
            </a:r>
            <a:r>
              <a:rPr lang="en-US" dirty="0" smtClean="0"/>
              <a:t> 16</a:t>
            </a:r>
            <a:r>
              <a:rPr lang="zh-CN" dirty="0" smtClean="0"/>
              <a:t>进制表示为</a:t>
            </a:r>
            <a:r>
              <a:rPr lang="en-US" dirty="0" smtClean="0"/>
              <a:t>FF-FF-FF-FF-FF-FF</a:t>
            </a:r>
            <a:r>
              <a:rPr lang="zh-CN" dirty="0" smtClean="0"/>
              <a:t>。 </a:t>
            </a:r>
            <a:endParaRPr lang="zh-CN" altLang="en-US"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p:cNvSpPr>
            <a:spLocks noGrp="1"/>
          </p:cNvSpPr>
          <p:nvPr>
            <p:ph type="title" idx="4294967295"/>
          </p:nvPr>
        </p:nvSpPr>
        <p:spPr/>
        <p:txBody>
          <a:bodyPr/>
          <a:lstStyle/>
          <a:p>
            <a:pPr eaLnBrk="1" hangingPunct="1"/>
            <a:r>
              <a:rPr lang="en-US" altLang="zh-CN" dirty="0" smtClean="0"/>
              <a:t>4.4.5 </a:t>
            </a:r>
            <a:r>
              <a:rPr lang="zh-CN" altLang="en-US" dirty="0" smtClean="0"/>
              <a:t>交换以太网 </a:t>
            </a:r>
          </a:p>
        </p:txBody>
      </p:sp>
      <p:sp>
        <p:nvSpPr>
          <p:cNvPr id="69635" name="内容占位符 1"/>
          <p:cNvSpPr>
            <a:spLocks noGrp="1"/>
          </p:cNvSpPr>
          <p:nvPr>
            <p:ph idx="4294967295"/>
          </p:nvPr>
        </p:nvSpPr>
        <p:spPr/>
        <p:txBody>
          <a:bodyPr/>
          <a:lstStyle/>
          <a:p>
            <a:pPr eaLnBrk="1" hangingPunct="1">
              <a:buFont typeface="Wingdings" pitchFamily="2" charset="2"/>
              <a:buNone/>
            </a:pPr>
            <a:r>
              <a:rPr lang="zh-CN" altLang="en-US" dirty="0" smtClean="0"/>
              <a:t>以太网技术发展体现在三个方面：</a:t>
            </a:r>
          </a:p>
          <a:p>
            <a:pPr eaLnBrk="1" hangingPunct="1"/>
            <a:r>
              <a:rPr lang="zh-CN" altLang="en-US" dirty="0" smtClean="0"/>
              <a:t>从共享到交换</a:t>
            </a:r>
          </a:p>
          <a:p>
            <a:pPr eaLnBrk="1" hangingPunct="1"/>
            <a:r>
              <a:rPr lang="zh-CN" altLang="en-US" dirty="0" smtClean="0"/>
              <a:t>提高传输速率</a:t>
            </a:r>
          </a:p>
          <a:p>
            <a:pPr eaLnBrk="1" hangingPunct="1"/>
            <a:r>
              <a:rPr lang="zh-CN" altLang="en-US" dirty="0" smtClean="0"/>
              <a:t>增强交换机的功能</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idx="4294967295"/>
          </p:nvPr>
        </p:nvSpPr>
        <p:spPr/>
        <p:txBody>
          <a:bodyPr/>
          <a:lstStyle/>
          <a:p>
            <a:pPr eaLnBrk="1" hangingPunct="1"/>
            <a:r>
              <a:rPr lang="zh-CN" altLang="en-US" dirty="0" smtClean="0"/>
              <a:t>共享式的以太网</a:t>
            </a:r>
          </a:p>
        </p:txBody>
      </p:sp>
      <p:sp>
        <p:nvSpPr>
          <p:cNvPr id="70659" name="内容占位符 1"/>
          <p:cNvSpPr>
            <a:spLocks noGrp="1"/>
          </p:cNvSpPr>
          <p:nvPr>
            <p:ph idx="4294967295"/>
          </p:nvPr>
        </p:nvSpPr>
        <p:spPr/>
        <p:txBody>
          <a:bodyPr/>
          <a:lstStyle/>
          <a:p>
            <a:pPr eaLnBrk="1" hangingPunct="1"/>
            <a:r>
              <a:rPr lang="zh-CN" altLang="en-US" smtClean="0"/>
              <a:t>传统的共享介质的以太网</a:t>
            </a:r>
          </a:p>
          <a:p>
            <a:pPr lvl="1" eaLnBrk="1" hangingPunct="1"/>
            <a:r>
              <a:rPr lang="zh-CN" altLang="en-US" smtClean="0"/>
              <a:t>采用</a:t>
            </a:r>
            <a:r>
              <a:rPr lang="en-US" altLang="zh-CN" smtClean="0"/>
              <a:t>CSMA/CD</a:t>
            </a:r>
            <a:r>
              <a:rPr lang="zh-CN" altLang="en-US" smtClean="0"/>
              <a:t>机制</a:t>
            </a:r>
          </a:p>
          <a:p>
            <a:pPr lvl="1" eaLnBrk="1" hangingPunct="1"/>
            <a:r>
              <a:rPr lang="zh-CN" altLang="en-US" smtClean="0"/>
              <a:t>总线式的拓扑结构</a:t>
            </a:r>
          </a:p>
          <a:p>
            <a:pPr lvl="1" eaLnBrk="1" hangingPunct="1"/>
            <a:r>
              <a:rPr lang="zh-CN" altLang="en-US" smtClean="0"/>
              <a:t>利用电缆（粗缆、细缆）作为传输媒介</a:t>
            </a:r>
          </a:p>
          <a:p>
            <a:pPr eaLnBrk="1" hangingPunct="1"/>
            <a:r>
              <a:rPr lang="zh-CN" altLang="en-US" smtClean="0"/>
              <a:t>双绞线问世后</a:t>
            </a:r>
          </a:p>
          <a:p>
            <a:pPr lvl="1" eaLnBrk="1" hangingPunct="1"/>
            <a:r>
              <a:rPr lang="zh-CN" altLang="en-US" smtClean="0"/>
              <a:t>集线器作为互连设备</a:t>
            </a:r>
          </a:p>
          <a:p>
            <a:pPr lvl="1" eaLnBrk="1" hangingPunct="1"/>
            <a:r>
              <a:rPr lang="zh-CN" altLang="en-US" smtClean="0"/>
              <a:t>星型的拓扑结构</a:t>
            </a:r>
          </a:p>
          <a:p>
            <a:pPr lvl="1" eaLnBrk="1" hangingPunct="1"/>
            <a:r>
              <a:rPr lang="zh-CN" altLang="en-US" smtClean="0"/>
              <a:t>双绞线作为传输媒介</a:t>
            </a:r>
          </a:p>
          <a:p>
            <a:pPr lvl="1" eaLnBrk="1" hangingPunct="1"/>
            <a:r>
              <a:rPr lang="zh-CN" altLang="en-US" smtClean="0"/>
              <a:t>仍需要采用</a:t>
            </a:r>
            <a:r>
              <a:rPr lang="en-US" altLang="zh-CN" smtClean="0"/>
              <a:t>CSMA/CD</a:t>
            </a:r>
            <a:r>
              <a:rPr lang="zh-CN" altLang="en-US" smtClean="0"/>
              <a:t>机制</a:t>
            </a:r>
          </a:p>
          <a:p>
            <a:pPr eaLnBrk="1" hangingPunct="1"/>
            <a:endParaRPr lang="zh-CN" altLang="en-US" smtClean="0"/>
          </a:p>
          <a:p>
            <a:pPr lvl="1" eaLnBrk="1" hangingPunct="1"/>
            <a:endParaRPr lang="zh-CN" altLang="en-US" smtClean="0"/>
          </a:p>
          <a:p>
            <a:pPr lvl="1" eaLnBrk="1" hangingPunct="1"/>
            <a:endParaRPr lang="en-US" altLang="zh-CN"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p:cNvSpPr>
          <p:nvPr>
            <p:ph type="title" idx="4294967295"/>
          </p:nvPr>
        </p:nvSpPr>
        <p:spPr/>
        <p:txBody>
          <a:bodyPr/>
          <a:lstStyle/>
          <a:p>
            <a:pPr eaLnBrk="1" hangingPunct="1"/>
            <a:r>
              <a:rPr lang="zh-CN" altLang="en-US" dirty="0" smtClean="0"/>
              <a:t>集线器的实质</a:t>
            </a:r>
          </a:p>
        </p:txBody>
      </p:sp>
      <p:sp>
        <p:nvSpPr>
          <p:cNvPr id="71683" name="内容占位符 1"/>
          <p:cNvSpPr>
            <a:spLocks noGrp="1"/>
          </p:cNvSpPr>
          <p:nvPr>
            <p:ph idx="4294967295"/>
          </p:nvPr>
        </p:nvSpPr>
        <p:spPr/>
        <p:txBody>
          <a:bodyPr/>
          <a:lstStyle/>
          <a:p>
            <a:pPr eaLnBrk="1" hangingPunct="1"/>
            <a:r>
              <a:rPr lang="zh-CN" altLang="en-US" smtClean="0"/>
              <a:t>工作在物理层，将收到的信号广播到各个端口，同一时刻只能由一个站发送帧。</a:t>
            </a:r>
          </a:p>
          <a:p>
            <a:pPr eaLnBrk="1" hangingPunct="1"/>
            <a:r>
              <a:rPr lang="zh-CN" altLang="en-US" smtClean="0"/>
              <a:t>物理上为星型，逻辑上仍然属于共享式的互连设备，提供类似总线型的互连（</a:t>
            </a:r>
            <a:r>
              <a:rPr lang="en-US" altLang="zh-CN" smtClean="0"/>
              <a:t>bus in a box</a:t>
            </a:r>
            <a:r>
              <a:rPr lang="zh-CN" altLang="en-US" smtClean="0"/>
              <a:t>）。</a:t>
            </a:r>
          </a:p>
          <a:p>
            <a:pPr eaLnBrk="1" hangingPunct="1"/>
            <a:r>
              <a:rPr lang="zh-CN" altLang="en-US" smtClean="0"/>
              <a:t>共享式的以太网随着负载的增加，冲突的机率加大，网络性能将显著下降。</a:t>
            </a:r>
          </a:p>
          <a:p>
            <a:pPr eaLnBrk="1" hangingPunct="1"/>
            <a:endParaRPr lang="en-US" altLang="zh-CN"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p:cNvSpPr>
            <a:spLocks noGrp="1"/>
          </p:cNvSpPr>
          <p:nvPr>
            <p:ph type="title" idx="4294967295"/>
          </p:nvPr>
        </p:nvSpPr>
        <p:spPr/>
        <p:txBody>
          <a:bodyPr/>
          <a:lstStyle/>
          <a:p>
            <a:pPr eaLnBrk="1" hangingPunct="1"/>
            <a:r>
              <a:rPr lang="zh-CN" altLang="en-US" dirty="0" smtClean="0"/>
              <a:t>交换式以太网</a:t>
            </a:r>
          </a:p>
        </p:txBody>
      </p:sp>
      <p:sp>
        <p:nvSpPr>
          <p:cNvPr id="72707" name="内容占位符 1"/>
          <p:cNvSpPr>
            <a:spLocks noGrp="1"/>
          </p:cNvSpPr>
          <p:nvPr>
            <p:ph idx="4294967295"/>
          </p:nvPr>
        </p:nvSpPr>
        <p:spPr/>
        <p:txBody>
          <a:bodyPr/>
          <a:lstStyle/>
          <a:p>
            <a:pPr eaLnBrk="1" hangingPunct="1"/>
            <a:r>
              <a:rPr lang="zh-CN" altLang="en-US" smtClean="0"/>
              <a:t>采用交换机进行网络互连，交换机</a:t>
            </a:r>
            <a:r>
              <a:rPr lang="zh-CN" smtClean="0"/>
              <a:t>主要功能是完成数据帧转发</a:t>
            </a:r>
            <a:r>
              <a:rPr lang="zh-CN" altLang="en-US" smtClean="0"/>
              <a:t>。</a:t>
            </a:r>
          </a:p>
          <a:p>
            <a:pPr eaLnBrk="1" hangingPunct="1"/>
            <a:r>
              <a:rPr lang="zh-CN" altLang="en-US" smtClean="0"/>
              <a:t>交换机采用</a:t>
            </a:r>
            <a:r>
              <a:rPr lang="en-US" altLang="zh-CN" smtClean="0"/>
              <a:t>MAC</a:t>
            </a:r>
            <a:r>
              <a:rPr lang="zh-CN" altLang="en-US" smtClean="0"/>
              <a:t>地址</a:t>
            </a:r>
            <a:r>
              <a:rPr lang="en-US" altLang="zh-CN" smtClean="0"/>
              <a:t>/</a:t>
            </a:r>
            <a:r>
              <a:rPr lang="zh-CN" altLang="en-US" smtClean="0"/>
              <a:t>交换机端口映射表的方式进行过滤式的转发。</a:t>
            </a:r>
          </a:p>
          <a:p>
            <a:pPr eaLnBrk="1" hangingPunct="1"/>
            <a:r>
              <a:rPr lang="zh-CN" altLang="en-US" smtClean="0"/>
              <a:t>支持多端口之间并发连接，无需</a:t>
            </a:r>
            <a:r>
              <a:rPr lang="en-US" altLang="zh-CN" smtClean="0"/>
              <a:t>CSMA/CD</a:t>
            </a:r>
          </a:p>
          <a:p>
            <a:pPr eaLnBrk="1" hangingPunct="1"/>
            <a:r>
              <a:rPr lang="zh-CN" altLang="en-US" smtClean="0"/>
              <a:t>需处理数据链路层协议，工作在第二层。</a:t>
            </a:r>
          </a:p>
          <a:p>
            <a:pPr eaLnBrk="1" hangingPunct="1"/>
            <a:r>
              <a:rPr lang="zh-CN" altLang="en-US" smtClean="0"/>
              <a:t>端口速率为所连接的设备独享。</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fontScale="90000"/>
          </a:bodyPr>
          <a:lstStyle/>
          <a:p>
            <a:pPr eaLnBrk="1" hangingPunct="1">
              <a:defRPr/>
            </a:pPr>
            <a:r>
              <a:rPr lang="zh-CN" altLang="en-US" sz="4000" dirty="0" smtClean="0"/>
              <a:t>面向字符的协议</a:t>
            </a:r>
            <a:br>
              <a:rPr lang="zh-CN" altLang="en-US" sz="4000" dirty="0" smtClean="0"/>
            </a:br>
            <a:r>
              <a:rPr lang="zh-CN" altLang="en-US" sz="4000" dirty="0" smtClean="0"/>
              <a:t>（</a:t>
            </a:r>
            <a:r>
              <a:rPr lang="en-US" altLang="zh-CN" sz="4000" dirty="0" smtClean="0"/>
              <a:t>character-oriented protocols</a:t>
            </a:r>
            <a:r>
              <a:rPr lang="zh-CN" altLang="en-US" sz="4000" dirty="0" smtClean="0"/>
              <a:t>）</a:t>
            </a:r>
          </a:p>
        </p:txBody>
      </p:sp>
      <p:sp>
        <p:nvSpPr>
          <p:cNvPr id="15363" name="内容占位符 1"/>
          <p:cNvSpPr>
            <a:spLocks noGrp="1"/>
          </p:cNvSpPr>
          <p:nvPr>
            <p:ph idx="4294967295"/>
          </p:nvPr>
        </p:nvSpPr>
        <p:spPr/>
        <p:txBody>
          <a:bodyPr/>
          <a:lstStyle/>
          <a:p>
            <a:pPr eaLnBrk="1" hangingPunct="1"/>
            <a:r>
              <a:rPr lang="zh-CN" altLang="en-US" dirty="0" smtClean="0"/>
              <a:t>使用完整的字节来做控制字符，通常使用某个字符集中定义的字符，如用</a:t>
            </a:r>
            <a:r>
              <a:rPr lang="en-US" altLang="zh-CN" dirty="0" smtClean="0"/>
              <a:t>ASCII </a:t>
            </a:r>
            <a:r>
              <a:rPr lang="zh-CN" altLang="en-US" dirty="0" smtClean="0"/>
              <a:t>字符集中的控制字符，也称为面向字节的协议。</a:t>
            </a:r>
          </a:p>
          <a:p>
            <a:pPr eaLnBrk="1" hangingPunct="1"/>
            <a:r>
              <a:rPr lang="zh-CN" altLang="en-US" dirty="0" smtClean="0"/>
              <a:t>例：早期的一些采用异步通信的调制解调器、</a:t>
            </a:r>
            <a:r>
              <a:rPr lang="en-US" altLang="zh-CN" dirty="0" smtClean="0"/>
              <a:t>IBM</a:t>
            </a:r>
            <a:r>
              <a:rPr lang="zh-CN" altLang="en-US" dirty="0" smtClean="0"/>
              <a:t>的 </a:t>
            </a:r>
            <a:r>
              <a:rPr lang="en-US" altLang="zh-CN" dirty="0" smtClean="0"/>
              <a:t>BSC (Binary Synchronous Communications</a:t>
            </a:r>
            <a:r>
              <a:rPr lang="zh-CN" altLang="en-US" dirty="0" smtClean="0"/>
              <a:t>，也称</a:t>
            </a:r>
            <a:r>
              <a:rPr lang="en-US" altLang="zh-CN" dirty="0" smtClean="0"/>
              <a:t>BISYNC)</a:t>
            </a:r>
            <a:r>
              <a:rPr lang="zh-CN" altLang="en-US" dirty="0" smtClean="0"/>
              <a:t>协议：</a:t>
            </a:r>
            <a:r>
              <a:rPr lang="en-US" sz="2800" dirty="0" smtClean="0"/>
              <a:t>SOH</a:t>
            </a:r>
            <a:r>
              <a:rPr lang="zh-CN" altLang="en-US" sz="2800" dirty="0" smtClean="0"/>
              <a:t>（首部开始）、</a:t>
            </a:r>
            <a:r>
              <a:rPr lang="en-US" sz="2800" dirty="0" smtClean="0"/>
              <a:t>STX </a:t>
            </a:r>
            <a:r>
              <a:rPr lang="zh-CN" altLang="en-US" sz="2800" dirty="0" smtClean="0"/>
              <a:t>（用户数据开始）、</a:t>
            </a:r>
            <a:r>
              <a:rPr lang="en-US" sz="2800" dirty="0" smtClean="0"/>
              <a:t>ETX</a:t>
            </a:r>
            <a:r>
              <a:rPr lang="zh-CN" altLang="en-US" sz="2800" dirty="0" smtClean="0"/>
              <a:t>（数据结束）、</a:t>
            </a:r>
            <a:r>
              <a:rPr lang="en-US" sz="2800" dirty="0" smtClean="0"/>
              <a:t>ETB</a:t>
            </a:r>
            <a:r>
              <a:rPr lang="zh-CN" altLang="en-US" sz="2800" dirty="0" smtClean="0"/>
              <a:t>（分组结束）、</a:t>
            </a:r>
            <a:r>
              <a:rPr lang="en-US" sz="2800" dirty="0" smtClean="0"/>
              <a:t>EOT</a:t>
            </a:r>
            <a:r>
              <a:rPr lang="zh-CN" altLang="en-US" sz="2800" dirty="0" smtClean="0"/>
              <a:t>（传输结束）等。</a:t>
            </a:r>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3560x_sm_photo"/>
          <p:cNvPicPr>
            <a:picLocks noChangeAspect="1" noChangeArrowheads="1"/>
          </p:cNvPicPr>
          <p:nvPr/>
        </p:nvPicPr>
        <p:blipFill>
          <a:blip r:embed="rId2"/>
          <a:srcRect t="37215" r="-7614"/>
          <a:stretch>
            <a:fillRect/>
          </a:stretch>
        </p:blipFill>
        <p:spPr bwMode="auto">
          <a:xfrm>
            <a:off x="384175" y="2428875"/>
            <a:ext cx="5138738" cy="1643063"/>
          </a:xfrm>
          <a:prstGeom prst="rect">
            <a:avLst/>
          </a:prstGeom>
          <a:noFill/>
          <a:ln w="9525">
            <a:noFill/>
            <a:miter lim="800000"/>
            <a:headEnd/>
            <a:tailEnd/>
          </a:ln>
        </p:spPr>
      </p:pic>
      <p:sp>
        <p:nvSpPr>
          <p:cNvPr id="73731" name="标题 2"/>
          <p:cNvSpPr>
            <a:spLocks noGrp="1"/>
          </p:cNvSpPr>
          <p:nvPr>
            <p:ph type="title"/>
          </p:nvPr>
        </p:nvSpPr>
        <p:spPr/>
        <p:txBody>
          <a:bodyPr/>
          <a:lstStyle/>
          <a:p>
            <a:r>
              <a:rPr lang="zh-CN" altLang="en-US" dirty="0" smtClean="0"/>
              <a:t>交换机</a:t>
            </a:r>
          </a:p>
        </p:txBody>
      </p:sp>
      <p:pic>
        <p:nvPicPr>
          <p:cNvPr id="73732" name="Picture 3" descr="Cisco6500"/>
          <p:cNvPicPr>
            <a:picLocks noChangeAspect="1" noChangeArrowheads="1"/>
          </p:cNvPicPr>
          <p:nvPr/>
        </p:nvPicPr>
        <p:blipFill>
          <a:blip r:embed="rId3"/>
          <a:srcRect/>
          <a:stretch>
            <a:fillRect/>
          </a:stretch>
        </p:blipFill>
        <p:spPr bwMode="auto">
          <a:xfrm>
            <a:off x="5786438" y="1571625"/>
            <a:ext cx="2214562" cy="3857625"/>
          </a:xfrm>
          <a:prstGeom prst="rect">
            <a:avLst/>
          </a:prstGeom>
          <a:noFill/>
          <a:ln w="9525">
            <a:noFill/>
            <a:miter lim="800000"/>
            <a:headEnd/>
            <a:tailEnd/>
          </a:ln>
        </p:spPr>
      </p:pic>
      <p:sp>
        <p:nvSpPr>
          <p:cNvPr id="73733" name="矩形 5"/>
          <p:cNvSpPr>
            <a:spLocks noChangeArrowheads="1"/>
          </p:cNvSpPr>
          <p:nvPr/>
        </p:nvSpPr>
        <p:spPr bwMode="auto">
          <a:xfrm>
            <a:off x="1714500" y="4071938"/>
            <a:ext cx="1871663" cy="369887"/>
          </a:xfrm>
          <a:prstGeom prst="rect">
            <a:avLst/>
          </a:prstGeom>
          <a:noFill/>
          <a:ln w="9525">
            <a:noFill/>
            <a:miter lim="800000"/>
            <a:headEnd/>
            <a:tailEnd/>
          </a:ln>
        </p:spPr>
        <p:txBody>
          <a:bodyPr>
            <a:spAutoFit/>
          </a:bodyPr>
          <a:lstStyle/>
          <a:p>
            <a:r>
              <a:rPr lang="zh-CN" altLang="en-US" b="1"/>
              <a:t>固定端口交换机</a:t>
            </a:r>
          </a:p>
        </p:txBody>
      </p:sp>
      <p:sp>
        <p:nvSpPr>
          <p:cNvPr id="73734" name="矩形 6"/>
          <p:cNvSpPr>
            <a:spLocks noChangeArrowheads="1"/>
          </p:cNvSpPr>
          <p:nvPr/>
        </p:nvSpPr>
        <p:spPr bwMode="auto">
          <a:xfrm>
            <a:off x="6143625" y="5786438"/>
            <a:ext cx="1570038" cy="369887"/>
          </a:xfrm>
          <a:prstGeom prst="rect">
            <a:avLst/>
          </a:prstGeom>
          <a:noFill/>
          <a:ln w="9525">
            <a:noFill/>
            <a:miter lim="800000"/>
            <a:headEnd/>
            <a:tailEnd/>
          </a:ln>
        </p:spPr>
        <p:txBody>
          <a:bodyPr wrap="none">
            <a:spAutoFit/>
          </a:bodyPr>
          <a:lstStyle/>
          <a:p>
            <a:r>
              <a:rPr lang="zh-CN" altLang="en-US" b="1"/>
              <a:t>模块化交换机</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dirty="0" smtClean="0"/>
              <a:t>交换机的工作原理</a:t>
            </a:r>
            <a:r>
              <a:rPr lang="zh-CN" altLang="en-US" dirty="0" smtClean="0"/>
              <a:t>示意图</a:t>
            </a:r>
          </a:p>
        </p:txBody>
      </p:sp>
      <p:pic>
        <p:nvPicPr>
          <p:cNvPr id="74755" name="Picture 2"/>
          <p:cNvPicPr>
            <a:picLocks noChangeAspect="1" noChangeArrowheads="1"/>
          </p:cNvPicPr>
          <p:nvPr/>
        </p:nvPicPr>
        <p:blipFill>
          <a:blip r:embed="rId2"/>
          <a:srcRect/>
          <a:stretch>
            <a:fillRect/>
          </a:stretch>
        </p:blipFill>
        <p:spPr bwMode="auto">
          <a:xfrm>
            <a:off x="639763" y="1643063"/>
            <a:ext cx="7361237" cy="4383087"/>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dirty="0" smtClean="0"/>
              <a:t>交换机的工作原理</a:t>
            </a:r>
            <a:endParaRPr lang="zh-CN" altLang="en-US" dirty="0" smtClean="0"/>
          </a:p>
        </p:txBody>
      </p:sp>
      <p:sp>
        <p:nvSpPr>
          <p:cNvPr id="75779" name="内容占位符 2"/>
          <p:cNvSpPr>
            <a:spLocks noGrp="1"/>
          </p:cNvSpPr>
          <p:nvPr>
            <p:ph idx="1"/>
          </p:nvPr>
        </p:nvSpPr>
        <p:spPr/>
        <p:txBody>
          <a:bodyPr/>
          <a:lstStyle/>
          <a:p>
            <a:pPr marL="514350" indent="-514350">
              <a:buFont typeface="Arial" charset="0"/>
              <a:buAutoNum type="arabicPeriod"/>
            </a:pPr>
            <a:r>
              <a:rPr lang="zh-CN" dirty="0" smtClean="0"/>
              <a:t>初始</a:t>
            </a:r>
            <a:r>
              <a:rPr lang="en-US" altLang="zh-CN" dirty="0" smtClean="0"/>
              <a:t>MAC</a:t>
            </a:r>
            <a:r>
              <a:rPr lang="zh-CN" dirty="0" smtClean="0"/>
              <a:t>地址与端口映射表是空的</a:t>
            </a:r>
            <a:r>
              <a:rPr lang="zh-CN" altLang="en-US" dirty="0" smtClean="0"/>
              <a:t>，表中记录是自动建立的。</a:t>
            </a:r>
            <a:endParaRPr lang="en-US" altLang="zh-CN" dirty="0" smtClean="0"/>
          </a:p>
          <a:p>
            <a:pPr marL="514350" indent="-514350">
              <a:buFont typeface="Arial" charset="0"/>
              <a:buAutoNum type="arabicPeriod"/>
            </a:pPr>
            <a:r>
              <a:rPr lang="zh-CN" altLang="en-US" dirty="0" smtClean="0"/>
              <a:t>收</a:t>
            </a:r>
            <a:r>
              <a:rPr lang="zh-CN" dirty="0" smtClean="0"/>
              <a:t>到数据帧后，将该帧的</a:t>
            </a:r>
            <a:r>
              <a:rPr lang="zh-CN" b="1" dirty="0" smtClean="0"/>
              <a:t>源</a:t>
            </a:r>
            <a:r>
              <a:rPr lang="en-US" altLang="zh-CN" dirty="0" smtClean="0"/>
              <a:t>MAC</a:t>
            </a:r>
            <a:r>
              <a:rPr lang="zh-CN" dirty="0" smtClean="0"/>
              <a:t>地址和端口号</a:t>
            </a:r>
            <a:r>
              <a:rPr lang="zh-CN" altLang="en-US" dirty="0" smtClean="0"/>
              <a:t>的</a:t>
            </a:r>
            <a:r>
              <a:rPr lang="zh-CN" dirty="0" smtClean="0"/>
              <a:t>映射关系</a:t>
            </a:r>
            <a:r>
              <a:rPr lang="zh-CN" altLang="en-US" dirty="0" smtClean="0"/>
              <a:t>写入</a:t>
            </a:r>
            <a:r>
              <a:rPr lang="zh-CN" dirty="0" smtClean="0"/>
              <a:t>表中。</a:t>
            </a:r>
            <a:endParaRPr lang="en-US" altLang="zh-CN" dirty="0" smtClean="0"/>
          </a:p>
          <a:p>
            <a:pPr marL="514350" indent="-514350">
              <a:buFont typeface="Arial" charset="0"/>
              <a:buAutoNum type="arabicPeriod"/>
            </a:pPr>
            <a:r>
              <a:rPr lang="zh-CN" altLang="en-US" dirty="0" smtClean="0"/>
              <a:t>若</a:t>
            </a:r>
            <a:r>
              <a:rPr lang="zh-CN" b="1" dirty="0" smtClean="0"/>
              <a:t>目的</a:t>
            </a:r>
            <a:r>
              <a:rPr lang="en-US" altLang="zh-CN" dirty="0" smtClean="0"/>
              <a:t>MAC</a:t>
            </a:r>
            <a:r>
              <a:rPr lang="zh-CN" dirty="0" smtClean="0"/>
              <a:t>地址</a:t>
            </a:r>
            <a:r>
              <a:rPr lang="zh-CN" altLang="en-US" dirty="0" smtClean="0"/>
              <a:t>在</a:t>
            </a:r>
            <a:r>
              <a:rPr lang="zh-CN" dirty="0" smtClean="0"/>
              <a:t>映射表中，则将数据帧转发给对应的交换机端口</a:t>
            </a:r>
            <a:r>
              <a:rPr lang="zh-CN" altLang="en-US" dirty="0" smtClean="0"/>
              <a:t>。</a:t>
            </a:r>
            <a:endParaRPr lang="en-US" altLang="zh-CN" dirty="0" smtClean="0"/>
          </a:p>
          <a:p>
            <a:pPr marL="514350" indent="-514350">
              <a:buFont typeface="Arial" charset="0"/>
              <a:buAutoNum type="arabicPeriod"/>
            </a:pPr>
            <a:r>
              <a:rPr lang="zh-CN" altLang="en-US" dirty="0" smtClean="0"/>
              <a:t>若</a:t>
            </a:r>
            <a:r>
              <a:rPr lang="zh-CN" dirty="0" smtClean="0"/>
              <a:t>目的</a:t>
            </a:r>
            <a:r>
              <a:rPr lang="en-US" altLang="zh-CN" dirty="0" smtClean="0"/>
              <a:t>MAC</a:t>
            </a:r>
            <a:r>
              <a:rPr lang="zh-CN" dirty="0" smtClean="0"/>
              <a:t>地址</a:t>
            </a:r>
            <a:r>
              <a:rPr lang="zh-CN" altLang="en-US" dirty="0" smtClean="0"/>
              <a:t>不在</a:t>
            </a:r>
            <a:r>
              <a:rPr lang="zh-CN" dirty="0" smtClean="0"/>
              <a:t>映射表中，则向除源端口外的所有端口广播</a:t>
            </a:r>
            <a:r>
              <a:rPr lang="zh-CN" altLang="en-US" dirty="0" smtClean="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514350" indent="-514350">
              <a:buFont typeface="+mj-lt"/>
              <a:buAutoNum type="arabicPeriod" startAt="5"/>
            </a:pPr>
            <a:r>
              <a:rPr lang="zh-CN" altLang="en-US" dirty="0" smtClean="0"/>
              <a:t>收到该广播帧的设备将目的</a:t>
            </a:r>
            <a:r>
              <a:rPr lang="en-US" altLang="zh-CN" dirty="0" smtClean="0"/>
              <a:t>MAC</a:t>
            </a:r>
            <a:r>
              <a:rPr lang="zh-CN" altLang="en-US" dirty="0" smtClean="0"/>
              <a:t>地址与自己的</a:t>
            </a:r>
            <a:r>
              <a:rPr lang="en-US" altLang="zh-CN" dirty="0" smtClean="0"/>
              <a:t>MAC</a:t>
            </a:r>
            <a:r>
              <a:rPr lang="zh-CN" altLang="en-US" dirty="0" smtClean="0"/>
              <a:t>地址进行比对，如果不同则丢弃；如果相同，则做出应答。</a:t>
            </a:r>
            <a:endParaRPr lang="en-US" altLang="zh-CN" dirty="0" smtClean="0"/>
          </a:p>
          <a:p>
            <a:pPr marL="514350" indent="-514350">
              <a:buFont typeface="+mj-lt"/>
              <a:buAutoNum type="arabicPeriod" startAt="5"/>
            </a:pPr>
            <a:r>
              <a:rPr lang="zh-CN" altLang="en-US" dirty="0" smtClean="0"/>
              <a:t>交换机根据接收应答的端口，记录该</a:t>
            </a:r>
            <a:r>
              <a:rPr lang="en-US" altLang="zh-CN" dirty="0" smtClean="0"/>
              <a:t>MAC</a:t>
            </a:r>
            <a:r>
              <a:rPr lang="zh-CN" altLang="en-US" dirty="0" smtClean="0"/>
              <a:t>地址到端口映射表中，转发帧。</a:t>
            </a:r>
            <a:endParaRPr lang="en-US" altLang="zh-CN" dirty="0" smtClean="0"/>
          </a:p>
          <a:p>
            <a:pPr marL="514350" indent="-514350">
              <a:buFont typeface="+mj-lt"/>
              <a:buAutoNum type="arabicPeriod" startAt="5"/>
            </a:pPr>
            <a:r>
              <a:rPr lang="en-US" altLang="zh-CN" dirty="0" smtClean="0"/>
              <a:t>MAC</a:t>
            </a:r>
            <a:r>
              <a:rPr lang="zh-CN" altLang="en-US" dirty="0" smtClean="0"/>
              <a:t>地址与端口映射表是不断更新的。</a:t>
            </a:r>
          </a:p>
          <a:p>
            <a:pPr marL="514350" indent="-514350">
              <a:buFont typeface="+mj-lt"/>
              <a:buAutoNum type="arabicPeriod" startAt="5"/>
            </a:pP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2"/>
          <p:cNvSpPr>
            <a:spLocks noGrp="1"/>
          </p:cNvSpPr>
          <p:nvPr>
            <p:ph type="title" idx="4294967295"/>
          </p:nvPr>
        </p:nvSpPr>
        <p:spPr/>
        <p:txBody>
          <a:bodyPr/>
          <a:lstStyle/>
          <a:p>
            <a:pPr eaLnBrk="1" hangingPunct="1"/>
            <a:r>
              <a:rPr lang="en-US" altLang="zh-CN" dirty="0" smtClean="0">
                <a:latin typeface="黑体" pitchFamily="49" charset="-122"/>
              </a:rPr>
              <a:t>4.4.6</a:t>
            </a:r>
            <a:r>
              <a:rPr lang="zh-CN" altLang="en-US" dirty="0" smtClean="0">
                <a:latin typeface="黑体" pitchFamily="49" charset="-122"/>
              </a:rPr>
              <a:t> 高速以太网</a:t>
            </a:r>
          </a:p>
        </p:txBody>
      </p:sp>
      <p:sp>
        <p:nvSpPr>
          <p:cNvPr id="76803" name="内容占位符 1"/>
          <p:cNvSpPr>
            <a:spLocks noGrp="1"/>
          </p:cNvSpPr>
          <p:nvPr>
            <p:ph idx="4294967295"/>
          </p:nvPr>
        </p:nvSpPr>
        <p:spPr>
          <a:xfrm>
            <a:off x="381000" y="1357298"/>
            <a:ext cx="8229600" cy="4803795"/>
          </a:xfrm>
        </p:spPr>
        <p:txBody>
          <a:bodyPr/>
          <a:lstStyle/>
          <a:p>
            <a:pPr eaLnBrk="1" hangingPunct="1"/>
            <a:r>
              <a:rPr lang="en-US" altLang="zh-CN" dirty="0" smtClean="0"/>
              <a:t>100 Mbps</a:t>
            </a:r>
            <a:r>
              <a:rPr lang="zh-CN" altLang="en-US" dirty="0" smtClean="0"/>
              <a:t>、</a:t>
            </a:r>
            <a:r>
              <a:rPr lang="en-US" altLang="zh-CN" dirty="0" smtClean="0"/>
              <a:t>1Gbps</a:t>
            </a:r>
            <a:r>
              <a:rPr lang="zh-CN" altLang="en-US" dirty="0" smtClean="0"/>
              <a:t>、</a:t>
            </a:r>
            <a:r>
              <a:rPr lang="en-US" altLang="zh-CN" dirty="0" smtClean="0"/>
              <a:t>10Gbps</a:t>
            </a:r>
            <a:r>
              <a:rPr lang="zh-CN" altLang="en-US" dirty="0" smtClean="0"/>
              <a:t>以太网。</a:t>
            </a:r>
          </a:p>
          <a:p>
            <a:pPr eaLnBrk="1" hangingPunct="1"/>
            <a:r>
              <a:rPr lang="zh-CN" altLang="en-US" b="1" dirty="0" smtClean="0"/>
              <a:t>共享式</a:t>
            </a:r>
            <a:r>
              <a:rPr lang="zh-CN" altLang="en-US" dirty="0" smtClean="0"/>
              <a:t>的</a:t>
            </a:r>
            <a:r>
              <a:rPr lang="en-US" altLang="zh-CN" dirty="0" smtClean="0"/>
              <a:t>1Gbps</a:t>
            </a:r>
            <a:r>
              <a:rPr lang="zh-CN" altLang="en-US" dirty="0" smtClean="0"/>
              <a:t>以太网中，为了维持最短帧长和一定的网络距离，保证冲突检测的冲突窗口，在</a:t>
            </a:r>
            <a:r>
              <a:rPr lang="en-US" altLang="zh-CN" dirty="0" smtClean="0"/>
              <a:t>MAC</a:t>
            </a:r>
            <a:r>
              <a:rPr lang="zh-CN" altLang="en-US" dirty="0" smtClean="0"/>
              <a:t>层引入载波扩展技术和分组突发技术。</a:t>
            </a:r>
          </a:p>
          <a:p>
            <a:pPr lvl="1" eaLnBrk="1" hangingPunct="1"/>
            <a:r>
              <a:rPr lang="zh-CN" altLang="en-US" dirty="0" smtClean="0"/>
              <a:t>载波扩展：发送时对短帧进行扩展（尾部用特殊字符填充），把最短帧扩展到</a:t>
            </a:r>
            <a:r>
              <a:rPr lang="en-US" altLang="zh-CN" dirty="0" smtClean="0"/>
              <a:t>512</a:t>
            </a:r>
            <a:r>
              <a:rPr lang="zh-CN" altLang="en-US" dirty="0" smtClean="0"/>
              <a:t>字节。</a:t>
            </a:r>
          </a:p>
          <a:p>
            <a:pPr lvl="1" eaLnBrk="1" hangingPunct="1"/>
            <a:r>
              <a:rPr lang="zh-CN" altLang="en-US" dirty="0" smtClean="0"/>
              <a:t>分组突发：有多个短帧要发时，只对第一个帧做填充，若无冲突，则连续传输多个短帧（分组突发），在短帧之间留最小的帧间隔。</a:t>
            </a:r>
          </a:p>
          <a:p>
            <a:pPr lvl="1" eaLnBrk="1" hangingPunct="1"/>
            <a:endParaRPr lang="en-US" altLang="zh-CN"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2"/>
          <p:cNvSpPr>
            <a:spLocks noGrp="1"/>
          </p:cNvSpPr>
          <p:nvPr>
            <p:ph type="title" idx="4294967295"/>
          </p:nvPr>
        </p:nvSpPr>
        <p:spPr/>
        <p:txBody>
          <a:bodyPr/>
          <a:lstStyle/>
          <a:p>
            <a:pPr eaLnBrk="1" hangingPunct="1"/>
            <a:r>
              <a:rPr lang="en-US" altLang="zh-CN" dirty="0" smtClean="0"/>
              <a:t>4.4.7</a:t>
            </a:r>
            <a:r>
              <a:rPr lang="zh-CN" altLang="en-US" dirty="0" smtClean="0"/>
              <a:t> 虚拟局域网（</a:t>
            </a:r>
            <a:r>
              <a:rPr lang="en-US" dirty="0" smtClean="0"/>
              <a:t> </a:t>
            </a:r>
            <a:r>
              <a:rPr lang="en-US" altLang="zh-CN" dirty="0" smtClean="0"/>
              <a:t>VLAN </a:t>
            </a:r>
            <a:r>
              <a:rPr lang="zh-CN" altLang="en-US" dirty="0" smtClean="0"/>
              <a:t>）</a:t>
            </a:r>
          </a:p>
        </p:txBody>
      </p:sp>
      <p:sp>
        <p:nvSpPr>
          <p:cNvPr id="77827" name="内容占位符 1"/>
          <p:cNvSpPr>
            <a:spLocks noGrp="1"/>
          </p:cNvSpPr>
          <p:nvPr>
            <p:ph idx="4294967295"/>
          </p:nvPr>
        </p:nvSpPr>
        <p:spPr/>
        <p:txBody>
          <a:bodyPr/>
          <a:lstStyle/>
          <a:p>
            <a:pPr eaLnBrk="1" hangingPunct="1"/>
            <a:r>
              <a:rPr lang="zh-CN" altLang="en-US" dirty="0" smtClean="0"/>
              <a:t>交换机所提供的一种功能，作用：</a:t>
            </a:r>
          </a:p>
          <a:p>
            <a:pPr lvl="1" eaLnBrk="1" hangingPunct="1"/>
            <a:r>
              <a:rPr lang="zh-CN" altLang="en-US" dirty="0" smtClean="0"/>
              <a:t>不受物理位置的限制划分逻辑组</a:t>
            </a:r>
          </a:p>
          <a:p>
            <a:pPr lvl="1" eaLnBrk="1" hangingPunct="1"/>
            <a:r>
              <a:rPr lang="zh-CN" altLang="en-US" dirty="0" smtClean="0"/>
              <a:t>将某些网络流量限制在各自的</a:t>
            </a:r>
            <a:r>
              <a:rPr lang="en-US" altLang="zh-CN" dirty="0" smtClean="0"/>
              <a:t>VLAN </a:t>
            </a:r>
            <a:r>
              <a:rPr lang="zh-CN" altLang="en-US" dirty="0" smtClean="0"/>
              <a:t>之中</a:t>
            </a:r>
          </a:p>
          <a:p>
            <a:pPr eaLnBrk="1" hangingPunct="1"/>
            <a:r>
              <a:rPr lang="en-US" altLang="zh-CN" dirty="0" smtClean="0"/>
              <a:t>VLAN </a:t>
            </a:r>
            <a:r>
              <a:rPr lang="zh-CN" altLang="en-US" dirty="0" smtClean="0"/>
              <a:t>划分的方法</a:t>
            </a:r>
          </a:p>
          <a:p>
            <a:pPr lvl="1" eaLnBrk="1" hangingPunct="1"/>
            <a:r>
              <a:rPr lang="zh-CN" altLang="en-US" dirty="0" smtClean="0"/>
              <a:t>按照交换机端口划分</a:t>
            </a:r>
          </a:p>
          <a:p>
            <a:pPr lvl="1" eaLnBrk="1" hangingPunct="1"/>
            <a:r>
              <a:rPr lang="zh-CN" altLang="en-US" dirty="0" smtClean="0"/>
              <a:t>按照</a:t>
            </a:r>
            <a:r>
              <a:rPr lang="en-US" altLang="zh-CN" dirty="0" smtClean="0"/>
              <a:t>MAC </a:t>
            </a:r>
            <a:r>
              <a:rPr lang="zh-CN" altLang="en-US" dirty="0" smtClean="0"/>
              <a:t>地址划分</a:t>
            </a:r>
          </a:p>
          <a:p>
            <a:pPr lvl="1" eaLnBrk="1" hangingPunct="1"/>
            <a:r>
              <a:rPr lang="zh-CN" altLang="en-US" dirty="0" smtClean="0"/>
              <a:t>按照第三层网络地址划分：常按</a:t>
            </a:r>
            <a:r>
              <a:rPr lang="en-US" altLang="zh-CN" dirty="0" smtClean="0"/>
              <a:t>IP</a:t>
            </a:r>
            <a:r>
              <a:rPr lang="zh-CN" altLang="en-US" dirty="0" smtClean="0"/>
              <a:t>子网来划分</a:t>
            </a:r>
          </a:p>
          <a:p>
            <a:pPr eaLnBrk="1" hangingPunct="1"/>
            <a:endParaRPr lang="en-US" altLang="zh-CN"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2"/>
          <p:cNvSpPr>
            <a:spLocks noGrp="1"/>
          </p:cNvSpPr>
          <p:nvPr>
            <p:ph type="title" idx="4294967295"/>
          </p:nvPr>
        </p:nvSpPr>
        <p:spPr/>
        <p:txBody>
          <a:bodyPr/>
          <a:lstStyle/>
          <a:p>
            <a:pPr eaLnBrk="1" hangingPunct="1"/>
            <a:r>
              <a:rPr lang="en-US" altLang="zh-CN" dirty="0" smtClean="0"/>
              <a:t>VLAN</a:t>
            </a:r>
            <a:r>
              <a:rPr lang="zh-CN" altLang="en-US" dirty="0" smtClean="0"/>
              <a:t>举例</a:t>
            </a:r>
          </a:p>
        </p:txBody>
      </p:sp>
      <p:pic>
        <p:nvPicPr>
          <p:cNvPr id="78851" name="Picture 4"/>
          <p:cNvPicPr>
            <a:picLocks noChangeAspect="1" noChangeArrowheads="1"/>
          </p:cNvPicPr>
          <p:nvPr/>
        </p:nvPicPr>
        <p:blipFill>
          <a:blip r:embed="rId2"/>
          <a:srcRect/>
          <a:stretch>
            <a:fillRect/>
          </a:stretch>
        </p:blipFill>
        <p:spPr bwMode="auto">
          <a:xfrm>
            <a:off x="1214438" y="1303338"/>
            <a:ext cx="7000875" cy="5056187"/>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2"/>
          <p:cNvSpPr>
            <a:spLocks noGrp="1"/>
          </p:cNvSpPr>
          <p:nvPr>
            <p:ph type="title" idx="4294967295"/>
          </p:nvPr>
        </p:nvSpPr>
        <p:spPr/>
        <p:txBody>
          <a:bodyPr/>
          <a:lstStyle/>
          <a:p>
            <a:pPr eaLnBrk="1" hangingPunct="1"/>
            <a:r>
              <a:rPr lang="zh-CN" altLang="en-US" dirty="0" smtClean="0"/>
              <a:t>标识</a:t>
            </a:r>
            <a:r>
              <a:rPr lang="en-US" dirty="0" smtClean="0"/>
              <a:t>VLAN</a:t>
            </a:r>
            <a:r>
              <a:rPr lang="en-US" altLang="zh-CN" dirty="0" smtClean="0"/>
              <a:t>——</a:t>
            </a:r>
            <a:r>
              <a:rPr lang="en-US" dirty="0" smtClean="0"/>
              <a:t>IEEE 802.1Q</a:t>
            </a:r>
            <a:endParaRPr lang="en-US" altLang="zh-CN" dirty="0" smtClean="0"/>
          </a:p>
        </p:txBody>
      </p:sp>
      <p:sp>
        <p:nvSpPr>
          <p:cNvPr id="79875" name="内容占位符 1"/>
          <p:cNvSpPr>
            <a:spLocks noGrp="1"/>
          </p:cNvSpPr>
          <p:nvPr>
            <p:ph idx="4294967295"/>
          </p:nvPr>
        </p:nvSpPr>
        <p:spPr>
          <a:xfrm>
            <a:off x="457200" y="1268413"/>
            <a:ext cx="8229600" cy="4876800"/>
          </a:xfrm>
        </p:spPr>
        <p:txBody>
          <a:bodyPr/>
          <a:lstStyle/>
          <a:p>
            <a:pPr eaLnBrk="1" hangingPunct="1"/>
            <a:r>
              <a:rPr lang="zh-CN" altLang="en-US" dirty="0" smtClean="0"/>
              <a:t>扩展</a:t>
            </a:r>
            <a:r>
              <a:rPr lang="en-US" altLang="zh-CN" dirty="0" smtClean="0"/>
              <a:t>MAC</a:t>
            </a:r>
            <a:r>
              <a:rPr lang="zh-CN" altLang="en-US" dirty="0" smtClean="0"/>
              <a:t>帧首部进行</a:t>
            </a:r>
            <a:r>
              <a:rPr lang="en-US" altLang="zh-CN" dirty="0" smtClean="0"/>
              <a:t>——</a:t>
            </a:r>
            <a:r>
              <a:rPr lang="zh-CN" altLang="en-US" dirty="0" smtClean="0"/>
              <a:t>标识</a:t>
            </a:r>
            <a:r>
              <a:rPr lang="en-US" altLang="zh-CN" dirty="0" smtClean="0"/>
              <a:t>VLAN</a:t>
            </a:r>
          </a:p>
          <a:p>
            <a:pPr eaLnBrk="1" hangingPunct="1"/>
            <a:r>
              <a:rPr lang="en-US" altLang="zh-CN" dirty="0" smtClean="0"/>
              <a:t>IEEE 802.1Q</a:t>
            </a:r>
            <a:r>
              <a:rPr lang="zh-CN" altLang="en-US" dirty="0" smtClean="0"/>
              <a:t>（</a:t>
            </a:r>
            <a:r>
              <a:rPr lang="en-US" altLang="zh-CN" dirty="0" smtClean="0"/>
              <a:t>Virtual Bridged Local Area Networks</a:t>
            </a:r>
            <a:r>
              <a:rPr lang="zh-CN" altLang="en-US" dirty="0" smtClean="0"/>
              <a:t>）协议</a:t>
            </a:r>
          </a:p>
          <a:p>
            <a:pPr eaLnBrk="1" hangingPunct="1"/>
            <a:r>
              <a:rPr lang="zh-CN" altLang="en-US" dirty="0" smtClean="0"/>
              <a:t>首部增加</a:t>
            </a:r>
            <a:r>
              <a:rPr lang="en-US" altLang="zh-CN" dirty="0" smtClean="0"/>
              <a:t>4</a:t>
            </a:r>
            <a:r>
              <a:rPr lang="zh-CN" altLang="en-US" dirty="0" smtClean="0"/>
              <a:t>个字节</a:t>
            </a:r>
          </a:p>
          <a:p>
            <a:pPr lvl="1" eaLnBrk="1" hangingPunct="1"/>
            <a:r>
              <a:rPr lang="en-US" altLang="zh-CN" dirty="0" smtClean="0"/>
              <a:t>TPID </a:t>
            </a:r>
            <a:r>
              <a:rPr lang="zh-CN" altLang="en-US" dirty="0" smtClean="0"/>
              <a:t>（</a:t>
            </a:r>
            <a:r>
              <a:rPr lang="en-US" altLang="zh-CN" dirty="0" smtClean="0"/>
              <a:t>Tag Protocol Identifier</a:t>
            </a:r>
            <a:r>
              <a:rPr lang="zh-CN" altLang="en-US" dirty="0" smtClean="0"/>
              <a:t>，），</a:t>
            </a:r>
            <a:r>
              <a:rPr lang="en-US" altLang="zh-CN" dirty="0" smtClean="0"/>
              <a:t>2</a:t>
            </a:r>
            <a:r>
              <a:rPr lang="zh-CN" altLang="en-US" dirty="0" smtClean="0"/>
              <a:t>字节，固定取值为</a:t>
            </a:r>
            <a:r>
              <a:rPr lang="en-US" altLang="zh-CN" dirty="0" smtClean="0"/>
              <a:t>0x8100</a:t>
            </a:r>
          </a:p>
          <a:p>
            <a:pPr lvl="1" eaLnBrk="1" hangingPunct="1"/>
            <a:r>
              <a:rPr lang="en-US" altLang="zh-CN" dirty="0" smtClean="0"/>
              <a:t>TCI </a:t>
            </a:r>
            <a:r>
              <a:rPr lang="zh-CN" altLang="en-US" dirty="0" smtClean="0"/>
              <a:t>（</a:t>
            </a:r>
            <a:r>
              <a:rPr lang="en-US" altLang="zh-CN" dirty="0" smtClean="0"/>
              <a:t>Tag Control Information</a:t>
            </a:r>
            <a:r>
              <a:rPr lang="zh-CN" altLang="en-US" dirty="0" smtClean="0"/>
              <a:t>，），</a:t>
            </a:r>
            <a:r>
              <a:rPr lang="en-US" altLang="zh-CN" dirty="0" smtClean="0"/>
              <a:t>2</a:t>
            </a:r>
            <a:r>
              <a:rPr lang="zh-CN" altLang="en-US" dirty="0" smtClean="0"/>
              <a:t>字节</a:t>
            </a:r>
          </a:p>
          <a:p>
            <a:pPr lvl="2" eaLnBrk="1" hangingPunct="1"/>
            <a:r>
              <a:rPr lang="zh-CN" altLang="en-US" dirty="0" smtClean="0"/>
              <a:t>用户优先级</a:t>
            </a:r>
            <a:r>
              <a:rPr lang="en-US" altLang="zh-CN" dirty="0" smtClean="0"/>
              <a:t>, 3bit</a:t>
            </a:r>
          </a:p>
          <a:p>
            <a:pPr lvl="2" eaLnBrk="1" hangingPunct="1"/>
            <a:r>
              <a:rPr lang="en-US" altLang="zh-CN" dirty="0" smtClean="0"/>
              <a:t>CFI </a:t>
            </a:r>
            <a:r>
              <a:rPr lang="zh-CN" altLang="en-US" dirty="0" smtClean="0"/>
              <a:t>（</a:t>
            </a:r>
            <a:r>
              <a:rPr lang="en-US" altLang="zh-CN" dirty="0" smtClean="0"/>
              <a:t>Canonical Format Indicator</a:t>
            </a:r>
            <a:r>
              <a:rPr lang="zh-CN" altLang="en-US" dirty="0" smtClean="0"/>
              <a:t>）</a:t>
            </a:r>
            <a:r>
              <a:rPr lang="en-US" altLang="zh-CN" dirty="0" smtClean="0"/>
              <a:t>,1bit</a:t>
            </a:r>
          </a:p>
          <a:p>
            <a:pPr lvl="2" eaLnBrk="1" hangingPunct="1"/>
            <a:r>
              <a:rPr lang="en-US" dirty="0" smtClean="0"/>
              <a:t> </a:t>
            </a:r>
            <a:r>
              <a:rPr lang="en-US" altLang="zh-CN" dirty="0" smtClean="0"/>
              <a:t>VLAN ID, 12bit</a:t>
            </a:r>
          </a:p>
          <a:p>
            <a:pPr eaLnBrk="1" hangingPunct="1"/>
            <a:endParaRPr lang="en-US" altLang="zh-CN" dirty="0" smtClean="0"/>
          </a:p>
          <a:p>
            <a:pPr eaLnBrk="1" hangingPunct="1"/>
            <a:endParaRPr lang="en-US" altLang="zh-CN" dirty="0"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1905000"/>
            <a:ext cx="1066800" cy="685800"/>
          </a:xfrm>
          <a:prstGeom prst="rect">
            <a:avLst/>
          </a:prstGeom>
          <a:solidFill>
            <a:srgbClr val="FFFF66"/>
          </a:solidFill>
          <a:ln w="19050" algn="ctr">
            <a:solidFill>
              <a:schemeClr val="tx1"/>
            </a:solidFill>
            <a:miter lim="800000"/>
            <a:headEnd/>
            <a:tailEnd/>
          </a:ln>
        </p:spPr>
        <p:txBody>
          <a:bodyPr wrap="none" anchor="ctr"/>
          <a:lstStyle/>
          <a:p>
            <a:pPr algn="ctr"/>
            <a:r>
              <a:rPr lang="zh-CN" altLang="en-US" b="1"/>
              <a:t>目的地址</a:t>
            </a:r>
          </a:p>
        </p:txBody>
      </p:sp>
      <p:sp>
        <p:nvSpPr>
          <p:cNvPr id="80899" name="Rectangle 3"/>
          <p:cNvSpPr>
            <a:spLocks noChangeArrowheads="1"/>
          </p:cNvSpPr>
          <p:nvPr/>
        </p:nvSpPr>
        <p:spPr bwMode="auto">
          <a:xfrm>
            <a:off x="1295400" y="1905000"/>
            <a:ext cx="1066800" cy="685800"/>
          </a:xfrm>
          <a:prstGeom prst="rect">
            <a:avLst/>
          </a:prstGeom>
          <a:solidFill>
            <a:srgbClr val="FFFF66"/>
          </a:solidFill>
          <a:ln w="19050" algn="ctr">
            <a:solidFill>
              <a:schemeClr val="tx1"/>
            </a:solidFill>
            <a:miter lim="800000"/>
            <a:headEnd/>
            <a:tailEnd/>
          </a:ln>
        </p:spPr>
        <p:txBody>
          <a:bodyPr wrap="none" anchor="ctr"/>
          <a:lstStyle/>
          <a:p>
            <a:pPr algn="ctr"/>
            <a:r>
              <a:rPr lang="zh-CN" altLang="en-US" b="1"/>
              <a:t>源地址</a:t>
            </a:r>
          </a:p>
        </p:txBody>
      </p:sp>
      <p:sp>
        <p:nvSpPr>
          <p:cNvPr id="80900" name="Rectangle 4"/>
          <p:cNvSpPr>
            <a:spLocks noChangeArrowheads="1"/>
          </p:cNvSpPr>
          <p:nvPr/>
        </p:nvSpPr>
        <p:spPr bwMode="auto">
          <a:xfrm>
            <a:off x="2362200" y="1905000"/>
            <a:ext cx="1066800" cy="685800"/>
          </a:xfrm>
          <a:prstGeom prst="rect">
            <a:avLst/>
          </a:prstGeom>
          <a:solidFill>
            <a:srgbClr val="FFFF66"/>
          </a:solidFill>
          <a:ln w="19050" algn="ctr">
            <a:solidFill>
              <a:schemeClr val="tx1"/>
            </a:solidFill>
            <a:miter lim="800000"/>
            <a:headEnd/>
            <a:tailEnd/>
          </a:ln>
        </p:spPr>
        <p:txBody>
          <a:bodyPr wrap="none" anchor="ctr"/>
          <a:lstStyle/>
          <a:p>
            <a:pPr algn="ctr"/>
            <a:r>
              <a:rPr lang="en-US" altLang="zh-CN" b="1"/>
              <a:t>TPID</a:t>
            </a:r>
          </a:p>
          <a:p>
            <a:pPr algn="ctr"/>
            <a:r>
              <a:rPr lang="en-US" altLang="zh-CN" b="1"/>
              <a:t>0x8100</a:t>
            </a:r>
          </a:p>
        </p:txBody>
      </p:sp>
      <p:sp>
        <p:nvSpPr>
          <p:cNvPr id="16389" name="Rectangle 5"/>
          <p:cNvSpPr>
            <a:spLocks noChangeArrowheads="1"/>
          </p:cNvSpPr>
          <p:nvPr/>
        </p:nvSpPr>
        <p:spPr bwMode="auto">
          <a:xfrm>
            <a:off x="3429000" y="1905000"/>
            <a:ext cx="1066800" cy="685800"/>
          </a:xfrm>
          <a:prstGeom prst="rect">
            <a:avLst/>
          </a:prstGeom>
          <a:solidFill>
            <a:srgbClr val="FFFF66"/>
          </a:solidFill>
          <a:ln w="19050" algn="ctr">
            <a:solidFill>
              <a:schemeClr val="tx1"/>
            </a:solidFill>
            <a:miter lim="800000"/>
            <a:headEnd/>
            <a:tailEnd/>
          </a:ln>
        </p:spPr>
        <p:txBody>
          <a:bodyPr wrap="none" anchor="ctr"/>
          <a:lstStyle/>
          <a:p>
            <a:pPr algn="ctr"/>
            <a:r>
              <a:rPr lang="en-US" altLang="zh-CN" b="1"/>
              <a:t>TCI</a:t>
            </a:r>
          </a:p>
        </p:txBody>
      </p:sp>
      <p:sp>
        <p:nvSpPr>
          <p:cNvPr id="80902" name="Rectangle 6"/>
          <p:cNvSpPr>
            <a:spLocks noChangeArrowheads="1"/>
          </p:cNvSpPr>
          <p:nvPr/>
        </p:nvSpPr>
        <p:spPr bwMode="auto">
          <a:xfrm>
            <a:off x="4495800" y="1905000"/>
            <a:ext cx="1066800" cy="685800"/>
          </a:xfrm>
          <a:prstGeom prst="rect">
            <a:avLst/>
          </a:prstGeom>
          <a:solidFill>
            <a:srgbClr val="FFFF66"/>
          </a:solidFill>
          <a:ln w="19050" algn="ctr">
            <a:solidFill>
              <a:schemeClr val="tx1"/>
            </a:solidFill>
            <a:miter lim="800000"/>
            <a:headEnd/>
            <a:tailEnd/>
          </a:ln>
        </p:spPr>
        <p:txBody>
          <a:bodyPr wrap="none" anchor="ctr"/>
          <a:lstStyle/>
          <a:p>
            <a:pPr algn="ctr"/>
            <a:r>
              <a:rPr lang="zh-CN" altLang="en-US" b="1"/>
              <a:t>长度</a:t>
            </a:r>
            <a:r>
              <a:rPr lang="en-US" altLang="zh-CN" b="1"/>
              <a:t>/</a:t>
            </a:r>
            <a:r>
              <a:rPr lang="zh-CN" altLang="en-US" b="1"/>
              <a:t>类型</a:t>
            </a:r>
          </a:p>
        </p:txBody>
      </p:sp>
      <p:sp>
        <p:nvSpPr>
          <p:cNvPr id="80903" name="Rectangle 7"/>
          <p:cNvSpPr>
            <a:spLocks noChangeArrowheads="1"/>
          </p:cNvSpPr>
          <p:nvPr/>
        </p:nvSpPr>
        <p:spPr bwMode="auto">
          <a:xfrm>
            <a:off x="5562600" y="1905000"/>
            <a:ext cx="2057400" cy="685800"/>
          </a:xfrm>
          <a:prstGeom prst="rect">
            <a:avLst/>
          </a:prstGeom>
          <a:solidFill>
            <a:srgbClr val="0099FF"/>
          </a:solidFill>
          <a:ln w="19050" algn="ctr">
            <a:solidFill>
              <a:schemeClr val="tx1"/>
            </a:solidFill>
            <a:miter lim="800000"/>
            <a:headEnd/>
            <a:tailEnd/>
          </a:ln>
        </p:spPr>
        <p:txBody>
          <a:bodyPr wrap="none" anchor="ctr"/>
          <a:lstStyle/>
          <a:p>
            <a:pPr algn="ctr"/>
            <a:r>
              <a:rPr lang="zh-CN" altLang="en-US" b="1">
                <a:solidFill>
                  <a:schemeClr val="bg1"/>
                </a:solidFill>
              </a:rPr>
              <a:t>数据部分</a:t>
            </a:r>
          </a:p>
        </p:txBody>
      </p:sp>
      <p:sp>
        <p:nvSpPr>
          <p:cNvPr id="80904" name="Rectangle 8"/>
          <p:cNvSpPr>
            <a:spLocks noChangeArrowheads="1"/>
          </p:cNvSpPr>
          <p:nvPr/>
        </p:nvSpPr>
        <p:spPr bwMode="auto">
          <a:xfrm>
            <a:off x="7620000" y="1905000"/>
            <a:ext cx="1295400" cy="685800"/>
          </a:xfrm>
          <a:prstGeom prst="rect">
            <a:avLst/>
          </a:prstGeom>
          <a:solidFill>
            <a:srgbClr val="FF66FF"/>
          </a:solidFill>
          <a:ln w="19050" algn="ctr">
            <a:solidFill>
              <a:schemeClr val="tx1"/>
            </a:solidFill>
            <a:miter lim="800000"/>
            <a:headEnd/>
            <a:tailEnd/>
          </a:ln>
        </p:spPr>
        <p:txBody>
          <a:bodyPr wrap="none" anchor="ctr"/>
          <a:lstStyle/>
          <a:p>
            <a:pPr algn="ctr"/>
            <a:r>
              <a:rPr lang="zh-CN" altLang="en-US" b="1"/>
              <a:t>帧校验序列</a:t>
            </a:r>
          </a:p>
        </p:txBody>
      </p:sp>
      <p:sp>
        <p:nvSpPr>
          <p:cNvPr id="16393" name="Rectangle 9"/>
          <p:cNvSpPr>
            <a:spLocks noChangeArrowheads="1"/>
          </p:cNvSpPr>
          <p:nvPr/>
        </p:nvSpPr>
        <p:spPr bwMode="auto">
          <a:xfrm>
            <a:off x="2133600" y="4191000"/>
            <a:ext cx="1447800" cy="533400"/>
          </a:xfrm>
          <a:prstGeom prst="rect">
            <a:avLst/>
          </a:prstGeom>
          <a:solidFill>
            <a:srgbClr val="CC00FF"/>
          </a:solidFill>
          <a:ln w="19050" algn="ctr">
            <a:solidFill>
              <a:schemeClr val="tx1"/>
            </a:solidFill>
            <a:miter lim="800000"/>
            <a:headEnd/>
            <a:tailEnd/>
          </a:ln>
        </p:spPr>
        <p:txBody>
          <a:bodyPr wrap="none" anchor="ctr"/>
          <a:lstStyle/>
          <a:p>
            <a:pPr algn="ctr"/>
            <a:r>
              <a:rPr lang="zh-CN" altLang="en-US" b="1">
                <a:solidFill>
                  <a:schemeClr val="bg1"/>
                </a:solidFill>
              </a:rPr>
              <a:t>用户优先级</a:t>
            </a:r>
          </a:p>
        </p:txBody>
      </p:sp>
      <p:sp>
        <p:nvSpPr>
          <p:cNvPr id="16394" name="Rectangle 10"/>
          <p:cNvSpPr>
            <a:spLocks noChangeArrowheads="1"/>
          </p:cNvSpPr>
          <p:nvPr/>
        </p:nvSpPr>
        <p:spPr bwMode="auto">
          <a:xfrm>
            <a:off x="3581400" y="4191000"/>
            <a:ext cx="838200" cy="533400"/>
          </a:xfrm>
          <a:prstGeom prst="rect">
            <a:avLst/>
          </a:prstGeom>
          <a:solidFill>
            <a:srgbClr val="CC00FF"/>
          </a:solidFill>
          <a:ln w="19050" algn="ctr">
            <a:solidFill>
              <a:schemeClr val="tx1"/>
            </a:solidFill>
            <a:miter lim="800000"/>
            <a:headEnd/>
            <a:tailEnd/>
          </a:ln>
        </p:spPr>
        <p:txBody>
          <a:bodyPr wrap="none" anchor="ctr"/>
          <a:lstStyle/>
          <a:p>
            <a:pPr algn="ctr"/>
            <a:r>
              <a:rPr lang="en-US" altLang="zh-CN" b="1">
                <a:solidFill>
                  <a:schemeClr val="bg1"/>
                </a:solidFill>
              </a:rPr>
              <a:t>CFI</a:t>
            </a:r>
          </a:p>
        </p:txBody>
      </p:sp>
      <p:sp>
        <p:nvSpPr>
          <p:cNvPr id="16395" name="Rectangle 11"/>
          <p:cNvSpPr>
            <a:spLocks noChangeArrowheads="1"/>
          </p:cNvSpPr>
          <p:nvPr/>
        </p:nvSpPr>
        <p:spPr bwMode="auto">
          <a:xfrm>
            <a:off x="4419600" y="4191000"/>
            <a:ext cx="1295400" cy="533400"/>
          </a:xfrm>
          <a:prstGeom prst="rect">
            <a:avLst/>
          </a:prstGeom>
          <a:solidFill>
            <a:srgbClr val="CC00FF"/>
          </a:solidFill>
          <a:ln w="19050" algn="ctr">
            <a:solidFill>
              <a:schemeClr val="tx1"/>
            </a:solidFill>
            <a:miter lim="800000"/>
            <a:headEnd/>
            <a:tailEnd/>
          </a:ln>
        </p:spPr>
        <p:txBody>
          <a:bodyPr wrap="none" anchor="ctr"/>
          <a:lstStyle/>
          <a:p>
            <a:pPr algn="ctr"/>
            <a:r>
              <a:rPr lang="en-US" altLang="zh-CN" b="1">
                <a:solidFill>
                  <a:schemeClr val="bg1"/>
                </a:solidFill>
              </a:rPr>
              <a:t>VLAN</a:t>
            </a:r>
            <a:r>
              <a:rPr lang="zh-CN" altLang="en-US" b="1">
                <a:solidFill>
                  <a:schemeClr val="bg1"/>
                </a:solidFill>
              </a:rPr>
              <a:t>标识</a:t>
            </a:r>
          </a:p>
        </p:txBody>
      </p:sp>
      <p:sp>
        <p:nvSpPr>
          <p:cNvPr id="16396" name="Line 12"/>
          <p:cNvSpPr>
            <a:spLocks noChangeShapeType="1"/>
          </p:cNvSpPr>
          <p:nvPr/>
        </p:nvSpPr>
        <p:spPr bwMode="auto">
          <a:xfrm flipH="1">
            <a:off x="2133600" y="2590800"/>
            <a:ext cx="1295400" cy="1600200"/>
          </a:xfrm>
          <a:prstGeom prst="line">
            <a:avLst/>
          </a:prstGeom>
          <a:noFill/>
          <a:ln w="19050">
            <a:solidFill>
              <a:srgbClr val="FF0000"/>
            </a:solidFill>
            <a:prstDash val="dash"/>
            <a:round/>
            <a:headEnd/>
            <a:tailEnd/>
          </a:ln>
        </p:spPr>
        <p:txBody>
          <a:bodyPr/>
          <a:lstStyle/>
          <a:p>
            <a:endParaRPr lang="zh-CN" altLang="en-US"/>
          </a:p>
        </p:txBody>
      </p:sp>
      <p:sp>
        <p:nvSpPr>
          <p:cNvPr id="16397" name="Line 13"/>
          <p:cNvSpPr>
            <a:spLocks noChangeShapeType="1"/>
          </p:cNvSpPr>
          <p:nvPr/>
        </p:nvSpPr>
        <p:spPr bwMode="auto">
          <a:xfrm>
            <a:off x="4495800" y="2590800"/>
            <a:ext cx="1219200" cy="1600200"/>
          </a:xfrm>
          <a:prstGeom prst="line">
            <a:avLst/>
          </a:prstGeom>
          <a:noFill/>
          <a:ln w="19050">
            <a:solidFill>
              <a:srgbClr val="FF0000"/>
            </a:solidFill>
            <a:prstDash val="dash"/>
            <a:round/>
            <a:headEnd/>
            <a:tailEnd/>
          </a:ln>
        </p:spPr>
        <p:txBody>
          <a:bodyPr/>
          <a:lstStyle/>
          <a:p>
            <a:endParaRPr lang="zh-CN" altLang="en-US"/>
          </a:p>
        </p:txBody>
      </p:sp>
      <p:sp>
        <p:nvSpPr>
          <p:cNvPr id="80910" name="Text Box 14"/>
          <p:cNvSpPr txBox="1">
            <a:spLocks noChangeArrowheads="1"/>
          </p:cNvSpPr>
          <p:nvPr/>
        </p:nvSpPr>
        <p:spPr bwMode="auto">
          <a:xfrm>
            <a:off x="2286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6</a:t>
            </a:r>
            <a:r>
              <a:rPr lang="zh-CN" altLang="en-US" b="1"/>
              <a:t>字节</a:t>
            </a:r>
          </a:p>
        </p:txBody>
      </p:sp>
      <p:sp>
        <p:nvSpPr>
          <p:cNvPr id="80911" name="Text Box 15"/>
          <p:cNvSpPr txBox="1">
            <a:spLocks noChangeArrowheads="1"/>
          </p:cNvSpPr>
          <p:nvPr/>
        </p:nvSpPr>
        <p:spPr bwMode="auto">
          <a:xfrm>
            <a:off x="12954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6</a:t>
            </a:r>
            <a:r>
              <a:rPr lang="zh-CN" altLang="en-US" b="1"/>
              <a:t>字节</a:t>
            </a:r>
          </a:p>
        </p:txBody>
      </p:sp>
      <p:sp>
        <p:nvSpPr>
          <p:cNvPr id="80912" name="Text Box 16"/>
          <p:cNvSpPr txBox="1">
            <a:spLocks noChangeArrowheads="1"/>
          </p:cNvSpPr>
          <p:nvPr/>
        </p:nvSpPr>
        <p:spPr bwMode="auto">
          <a:xfrm>
            <a:off x="23622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80913" name="Text Box 17"/>
          <p:cNvSpPr txBox="1">
            <a:spLocks noChangeArrowheads="1"/>
          </p:cNvSpPr>
          <p:nvPr/>
        </p:nvSpPr>
        <p:spPr bwMode="auto">
          <a:xfrm>
            <a:off x="35052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80914" name="Text Box 18"/>
          <p:cNvSpPr txBox="1">
            <a:spLocks noChangeArrowheads="1"/>
          </p:cNvSpPr>
          <p:nvPr/>
        </p:nvSpPr>
        <p:spPr bwMode="auto">
          <a:xfrm>
            <a:off x="47244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2</a:t>
            </a:r>
            <a:r>
              <a:rPr lang="zh-CN" altLang="en-US" b="1"/>
              <a:t>字节</a:t>
            </a:r>
          </a:p>
        </p:txBody>
      </p:sp>
      <p:sp>
        <p:nvSpPr>
          <p:cNvPr id="80915" name="Text Box 19"/>
          <p:cNvSpPr txBox="1">
            <a:spLocks noChangeArrowheads="1"/>
          </p:cNvSpPr>
          <p:nvPr/>
        </p:nvSpPr>
        <p:spPr bwMode="auto">
          <a:xfrm>
            <a:off x="5715000" y="2743200"/>
            <a:ext cx="16002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46~1500</a:t>
            </a:r>
            <a:r>
              <a:rPr lang="zh-CN" altLang="en-US" b="1"/>
              <a:t>字节</a:t>
            </a:r>
          </a:p>
        </p:txBody>
      </p:sp>
      <p:sp>
        <p:nvSpPr>
          <p:cNvPr id="80916" name="Text Box 20"/>
          <p:cNvSpPr txBox="1">
            <a:spLocks noChangeArrowheads="1"/>
          </p:cNvSpPr>
          <p:nvPr/>
        </p:nvSpPr>
        <p:spPr bwMode="auto">
          <a:xfrm>
            <a:off x="7772400" y="27432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4</a:t>
            </a:r>
            <a:r>
              <a:rPr lang="zh-CN" altLang="en-US" b="1"/>
              <a:t>字节</a:t>
            </a:r>
          </a:p>
        </p:txBody>
      </p:sp>
      <p:sp>
        <p:nvSpPr>
          <p:cNvPr id="16405" name="Text Box 21"/>
          <p:cNvSpPr txBox="1">
            <a:spLocks noChangeArrowheads="1"/>
          </p:cNvSpPr>
          <p:nvPr/>
        </p:nvSpPr>
        <p:spPr bwMode="auto">
          <a:xfrm>
            <a:off x="2438400" y="37338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3</a:t>
            </a:r>
            <a:r>
              <a:rPr lang="zh-CN" altLang="en-US" b="1"/>
              <a:t>比特</a:t>
            </a:r>
          </a:p>
        </p:txBody>
      </p:sp>
      <p:sp>
        <p:nvSpPr>
          <p:cNvPr id="16406" name="Text Box 22"/>
          <p:cNvSpPr txBox="1">
            <a:spLocks noChangeArrowheads="1"/>
          </p:cNvSpPr>
          <p:nvPr/>
        </p:nvSpPr>
        <p:spPr bwMode="auto">
          <a:xfrm>
            <a:off x="3505200" y="37338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a:t>
            </a:r>
            <a:r>
              <a:rPr lang="zh-CN" altLang="en-US" b="1"/>
              <a:t>比特</a:t>
            </a:r>
          </a:p>
        </p:txBody>
      </p:sp>
      <p:sp>
        <p:nvSpPr>
          <p:cNvPr id="16407" name="Text Box 23"/>
          <p:cNvSpPr txBox="1">
            <a:spLocks noChangeArrowheads="1"/>
          </p:cNvSpPr>
          <p:nvPr/>
        </p:nvSpPr>
        <p:spPr bwMode="auto">
          <a:xfrm>
            <a:off x="4572000" y="3733800"/>
            <a:ext cx="9144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12</a:t>
            </a:r>
            <a:r>
              <a:rPr lang="zh-CN" altLang="en-US" b="1"/>
              <a:t>比特</a:t>
            </a:r>
          </a:p>
        </p:txBody>
      </p:sp>
      <p:sp>
        <p:nvSpPr>
          <p:cNvPr id="16408" name="AutoShape 24"/>
          <p:cNvSpPr>
            <a:spLocks/>
          </p:cNvSpPr>
          <p:nvPr/>
        </p:nvSpPr>
        <p:spPr bwMode="auto">
          <a:xfrm rot="5400000">
            <a:off x="3238500" y="647700"/>
            <a:ext cx="381000" cy="2133600"/>
          </a:xfrm>
          <a:prstGeom prst="leftBrace">
            <a:avLst>
              <a:gd name="adj1" fmla="val 46667"/>
              <a:gd name="adj2" fmla="val 50000"/>
            </a:avLst>
          </a:prstGeom>
          <a:noFill/>
          <a:ln w="19050">
            <a:solidFill>
              <a:schemeClr val="tx1"/>
            </a:solidFill>
            <a:round/>
            <a:headEnd/>
            <a:tailEnd/>
          </a:ln>
        </p:spPr>
        <p:txBody>
          <a:bodyPr wrap="none" anchor="ctr"/>
          <a:lstStyle/>
          <a:p>
            <a:endParaRPr lang="zh-CN" altLang="en-US"/>
          </a:p>
        </p:txBody>
      </p:sp>
      <p:sp>
        <p:nvSpPr>
          <p:cNvPr id="16409" name="Text Box 25"/>
          <p:cNvSpPr txBox="1">
            <a:spLocks noChangeArrowheads="1"/>
          </p:cNvSpPr>
          <p:nvPr/>
        </p:nvSpPr>
        <p:spPr bwMode="auto">
          <a:xfrm>
            <a:off x="2362200" y="1066800"/>
            <a:ext cx="2286000" cy="366713"/>
          </a:xfrm>
          <a:prstGeom prst="rect">
            <a:avLst/>
          </a:prstGeom>
          <a:noFill/>
          <a:ln w="9525" cap="rnd" algn="ctr">
            <a:noFill/>
            <a:prstDash val="sysDot"/>
            <a:miter lim="800000"/>
            <a:headEnd/>
            <a:tailEnd/>
          </a:ln>
        </p:spPr>
        <p:txBody>
          <a:bodyPr>
            <a:spAutoFit/>
          </a:bodyPr>
          <a:lstStyle/>
          <a:p>
            <a:pPr algn="ctr">
              <a:spcBef>
                <a:spcPct val="50000"/>
              </a:spcBef>
            </a:pPr>
            <a:r>
              <a:rPr lang="en-US" altLang="zh-CN" b="1"/>
              <a:t>IEEE 802.1Q</a:t>
            </a:r>
            <a:r>
              <a:rPr lang="zh-CN" altLang="en-US" b="1"/>
              <a:t>标签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6408"/>
                                        </p:tgtEl>
                                        <p:attrNameLst>
                                          <p:attrName>style.visibility</p:attrName>
                                        </p:attrNameLst>
                                      </p:cBhvr>
                                      <p:to>
                                        <p:strVal val="visible"/>
                                      </p:to>
                                    </p:set>
                                    <p:anim calcmode="lin" valueType="num">
                                      <p:cBhvr additive="base">
                                        <p:cTn id="7" dur="1000" fill="hold"/>
                                        <p:tgtEl>
                                          <p:spTgt spid="16408"/>
                                        </p:tgtEl>
                                        <p:attrNameLst>
                                          <p:attrName>ppt_x</p:attrName>
                                        </p:attrNameLst>
                                      </p:cBhvr>
                                      <p:tavLst>
                                        <p:tav tm="0">
                                          <p:val>
                                            <p:strVal val="0-#ppt_w/2"/>
                                          </p:val>
                                        </p:tav>
                                        <p:tav tm="100000">
                                          <p:val>
                                            <p:strVal val="#ppt_x"/>
                                          </p:val>
                                        </p:tav>
                                      </p:tavLst>
                                    </p:anim>
                                    <p:anim calcmode="lin" valueType="num">
                                      <p:cBhvr additive="base">
                                        <p:cTn id="8" dur="1000" fill="hold"/>
                                        <p:tgtEl>
                                          <p:spTgt spid="1640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6409"/>
                                        </p:tgtEl>
                                        <p:attrNameLst>
                                          <p:attrName>style.visibility</p:attrName>
                                        </p:attrNameLst>
                                      </p:cBhvr>
                                      <p:to>
                                        <p:strVal val="visible"/>
                                      </p:to>
                                    </p:set>
                                    <p:anim calcmode="lin" valueType="num">
                                      <p:cBhvr additive="base">
                                        <p:cTn id="11" dur="1000" fill="hold"/>
                                        <p:tgtEl>
                                          <p:spTgt spid="16409"/>
                                        </p:tgtEl>
                                        <p:attrNameLst>
                                          <p:attrName>ppt_x</p:attrName>
                                        </p:attrNameLst>
                                      </p:cBhvr>
                                      <p:tavLst>
                                        <p:tav tm="0">
                                          <p:val>
                                            <p:strVal val="0-#ppt_w/2"/>
                                          </p:val>
                                        </p:tav>
                                        <p:tav tm="100000">
                                          <p:val>
                                            <p:strVal val="#ppt_x"/>
                                          </p:val>
                                        </p:tav>
                                      </p:tavLst>
                                    </p:anim>
                                    <p:anim calcmode="lin" valueType="num">
                                      <p:cBhvr additive="base">
                                        <p:cTn id="12" dur="1000" fill="hold"/>
                                        <p:tgtEl>
                                          <p:spTgt spid="1640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6389"/>
                                        </p:tgtEl>
                                        <p:attrNameLst>
                                          <p:attrName>fillcolor</p:attrName>
                                        </p:attrNameLst>
                                      </p:cBhvr>
                                      <p:to>
                                        <a:schemeClr val="accent2"/>
                                      </p:to>
                                    </p:animClr>
                                    <p:set>
                                      <p:cBhvr>
                                        <p:cTn id="17" dur="2000" fill="hold"/>
                                        <p:tgtEl>
                                          <p:spTgt spid="16389"/>
                                        </p:tgtEl>
                                        <p:attrNameLst>
                                          <p:attrName>fill.type</p:attrName>
                                        </p:attrNameLst>
                                      </p:cBhvr>
                                      <p:to>
                                        <p:strVal val="solid"/>
                                      </p:to>
                                    </p:set>
                                    <p:set>
                                      <p:cBhvr>
                                        <p:cTn id="18" dur="2000" fill="hold"/>
                                        <p:tgtEl>
                                          <p:spTgt spid="1638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396"/>
                                        </p:tgtEl>
                                        <p:attrNameLst>
                                          <p:attrName>style.visibility</p:attrName>
                                        </p:attrNameLst>
                                      </p:cBhvr>
                                      <p:to>
                                        <p:strVal val="visible"/>
                                      </p:to>
                                    </p:set>
                                    <p:animEffect transition="in" filter="blinds(horizontal)">
                                      <p:cBhvr>
                                        <p:cTn id="23" dur="500"/>
                                        <p:tgtEl>
                                          <p:spTgt spid="1639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97"/>
                                        </p:tgtEl>
                                        <p:attrNameLst>
                                          <p:attrName>style.visibility</p:attrName>
                                        </p:attrNameLst>
                                      </p:cBhvr>
                                      <p:to>
                                        <p:strVal val="visible"/>
                                      </p:to>
                                    </p:set>
                                    <p:animEffect transition="in" filter="blinds(horizontal)">
                                      <p:cBhvr>
                                        <p:cTn id="26" dur="500"/>
                                        <p:tgtEl>
                                          <p:spTgt spid="1639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393"/>
                                        </p:tgtEl>
                                        <p:attrNameLst>
                                          <p:attrName>style.visibility</p:attrName>
                                        </p:attrNameLst>
                                      </p:cBhvr>
                                      <p:to>
                                        <p:strVal val="visible"/>
                                      </p:to>
                                    </p:set>
                                    <p:animEffect transition="in" filter="box(in)">
                                      <p:cBhvr>
                                        <p:cTn id="31" dur="1000"/>
                                        <p:tgtEl>
                                          <p:spTgt spid="1639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box(in)">
                                      <p:cBhvr>
                                        <p:cTn id="34" dur="1000"/>
                                        <p:tgtEl>
                                          <p:spTgt spid="1639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395"/>
                                        </p:tgtEl>
                                        <p:attrNameLst>
                                          <p:attrName>style.visibility</p:attrName>
                                        </p:attrNameLst>
                                      </p:cBhvr>
                                      <p:to>
                                        <p:strVal val="visible"/>
                                      </p:to>
                                    </p:set>
                                    <p:animEffect transition="in" filter="box(in)">
                                      <p:cBhvr>
                                        <p:cTn id="37" dur="1000"/>
                                        <p:tgtEl>
                                          <p:spTgt spid="1639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16405"/>
                                        </p:tgtEl>
                                        <p:attrNameLst>
                                          <p:attrName>style.visibility</p:attrName>
                                        </p:attrNameLst>
                                      </p:cBhvr>
                                      <p:to>
                                        <p:strVal val="visible"/>
                                      </p:to>
                                    </p:set>
                                    <p:animEffect transition="in" filter="box(in)">
                                      <p:cBhvr>
                                        <p:cTn id="40" dur="1000"/>
                                        <p:tgtEl>
                                          <p:spTgt spid="16405"/>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406"/>
                                        </p:tgtEl>
                                        <p:attrNameLst>
                                          <p:attrName>style.visibility</p:attrName>
                                        </p:attrNameLst>
                                      </p:cBhvr>
                                      <p:to>
                                        <p:strVal val="visible"/>
                                      </p:to>
                                    </p:set>
                                    <p:animEffect transition="in" filter="box(in)">
                                      <p:cBhvr>
                                        <p:cTn id="43" dur="1000"/>
                                        <p:tgtEl>
                                          <p:spTgt spid="1640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16407"/>
                                        </p:tgtEl>
                                        <p:attrNameLst>
                                          <p:attrName>style.visibility</p:attrName>
                                        </p:attrNameLst>
                                      </p:cBhvr>
                                      <p:to>
                                        <p:strVal val="visible"/>
                                      </p:to>
                                    </p:set>
                                    <p:animEffect transition="in" filter="box(in)">
                                      <p:cBhvr>
                                        <p:cTn id="46" dur="1000"/>
                                        <p:tgtEl>
                                          <p:spTgt spid="16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animBg="1"/>
      <p:bldP spid="16394" grpId="0" animBg="1"/>
      <p:bldP spid="16395" grpId="0" animBg="1"/>
      <p:bldP spid="16396" grpId="0" animBg="1"/>
      <p:bldP spid="16397" grpId="0" animBg="1"/>
      <p:bldP spid="16405" grpId="0"/>
      <p:bldP spid="16406" grpId="0"/>
      <p:bldP spid="16407" grpId="0"/>
      <p:bldP spid="16408" grpId="0" animBg="1"/>
      <p:bldP spid="1640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2"/>
          <p:cNvSpPr>
            <a:spLocks noGrp="1"/>
          </p:cNvSpPr>
          <p:nvPr>
            <p:ph type="title" idx="4294967295"/>
          </p:nvPr>
        </p:nvSpPr>
        <p:spPr/>
        <p:txBody>
          <a:bodyPr/>
          <a:lstStyle/>
          <a:p>
            <a:pPr eaLnBrk="1" hangingPunct="1"/>
            <a:r>
              <a:rPr lang="zh-CN" altLang="en-US" dirty="0" smtClean="0"/>
              <a:t>标识优先级</a:t>
            </a:r>
            <a:r>
              <a:rPr lang="en-US" altLang="zh-CN" dirty="0" smtClean="0"/>
              <a:t>——</a:t>
            </a:r>
            <a:r>
              <a:rPr lang="en-US" dirty="0" smtClean="0"/>
              <a:t>IEEE 802.1P</a:t>
            </a:r>
            <a:endParaRPr lang="en-US" altLang="zh-CN" dirty="0" smtClean="0"/>
          </a:p>
        </p:txBody>
      </p:sp>
      <p:sp>
        <p:nvSpPr>
          <p:cNvPr id="81923" name="内容占位符 1"/>
          <p:cNvSpPr>
            <a:spLocks noGrp="1"/>
          </p:cNvSpPr>
          <p:nvPr>
            <p:ph idx="4294967295"/>
          </p:nvPr>
        </p:nvSpPr>
        <p:spPr/>
        <p:txBody>
          <a:bodyPr/>
          <a:lstStyle/>
          <a:p>
            <a:pPr eaLnBrk="1" hangingPunct="1"/>
            <a:r>
              <a:rPr lang="en-US" altLang="zh-CN" dirty="0" smtClean="0"/>
              <a:t>8</a:t>
            </a:r>
            <a:r>
              <a:rPr lang="zh-CN" altLang="en-US" dirty="0" smtClean="0"/>
              <a:t>种优先级</a:t>
            </a:r>
            <a:r>
              <a:rPr lang="en-US" altLang="zh-CN" dirty="0" smtClean="0"/>
              <a:t>,</a:t>
            </a:r>
            <a:r>
              <a:rPr lang="zh-CN" altLang="en-US" dirty="0" smtClean="0"/>
              <a:t>最高优先级为</a:t>
            </a:r>
            <a:r>
              <a:rPr lang="en-US" altLang="zh-CN" dirty="0" smtClean="0"/>
              <a:t>7</a:t>
            </a:r>
          </a:p>
          <a:p>
            <a:pPr eaLnBrk="1" hangingPunct="1"/>
            <a:endParaRPr lang="zh-CN" altLang="en-US" dirty="0" smtClean="0"/>
          </a:p>
          <a:p>
            <a:pPr eaLnBrk="1" hangingPunct="1"/>
            <a:endParaRPr lang="en-US" altLang="zh-CN" dirty="0" smtClean="0"/>
          </a:p>
        </p:txBody>
      </p:sp>
      <p:graphicFrame>
        <p:nvGraphicFramePr>
          <p:cNvPr id="4" name="表格 3"/>
          <p:cNvGraphicFramePr>
            <a:graphicFrameLocks noGrp="1"/>
          </p:cNvGraphicFramePr>
          <p:nvPr/>
        </p:nvGraphicFramePr>
        <p:xfrm>
          <a:off x="1071535" y="2285996"/>
          <a:ext cx="7429554" cy="3929085"/>
        </p:xfrm>
        <a:graphic>
          <a:graphicData uri="http://schemas.openxmlformats.org/drawingml/2006/table">
            <a:tbl>
              <a:tblPr/>
              <a:tblGrid>
                <a:gridCol w="1500921"/>
                <a:gridCol w="3071114"/>
                <a:gridCol w="2857519"/>
              </a:tblGrid>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优先级</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应用类型</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应用举例</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7</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87313" algn="l"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关键性网络流量</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58738"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如</a:t>
                      </a: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RIP</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a:t>
                      </a: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OSPF</a:t>
                      </a: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路由表更新等</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smtClean="0">
                          <a:ln>
                            <a:noFill/>
                          </a:ln>
                          <a:solidFill>
                            <a:srgbClr val="000000"/>
                          </a:solidFill>
                          <a:effectLst/>
                          <a:latin typeface="Times New Roman" pitchFamily="18" charset="0"/>
                          <a:ea typeface="宋体" pitchFamily="2" charset="-122"/>
                        </a:rPr>
                        <a:t>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873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用于延迟敏感型应用的数据</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58738" algn="l"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如交互式视频、音频等</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smtClean="0">
                          <a:ln>
                            <a:noFill/>
                          </a:ln>
                          <a:solidFill>
                            <a:srgbClr val="000000"/>
                          </a:solidFill>
                          <a:effectLst/>
                          <a:latin typeface="Times New Roman" pitchFamily="18" charset="0"/>
                          <a:ea typeface="宋体" pitchFamily="2" charset="-122"/>
                        </a:rPr>
                        <a:t>5</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87313" algn="l"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endParaRPr kumimoji="0" lang="en-GB"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58738" algn="l"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endPar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smtClean="0">
                          <a:ln>
                            <a:noFill/>
                          </a:ln>
                          <a:solidFill>
                            <a:srgbClr val="000000"/>
                          </a:solidFill>
                          <a:effectLst/>
                          <a:latin typeface="Times New Roman" pitchFamily="18" charset="0"/>
                          <a:ea typeface="宋体" pitchFamily="2" charset="-122"/>
                        </a:rPr>
                        <a:t>4</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4">
                  <a:txBody>
                    <a:bodyPr/>
                    <a:lstStyle/>
                    <a:p>
                      <a:pPr marL="0" marR="0" lvl="0" indent="873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用于受控负载</a:t>
                      </a:r>
                    </a:p>
                    <a:p>
                      <a:pPr marL="0" marR="0" lvl="0" indent="87313"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的应用程序和数据</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rowSpan="4">
                  <a:txBody>
                    <a:bodyPr/>
                    <a:lstStyle/>
                    <a:p>
                      <a:pPr marL="0" marR="0" lvl="0" indent="58738"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如：流媒体</a:t>
                      </a:r>
                    </a:p>
                    <a:p>
                      <a:pPr marL="0" marR="0" lvl="0" indent="58738" algn="l" defTabSz="914400" rtl="0" eaLnBrk="1" fontAlgn="base" latinLnBrk="0" hangingPunct="1">
                        <a:lnSpc>
                          <a:spcPct val="1000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关键性业务流量</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3</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2</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rPr>
                        <a:t>1</a:t>
                      </a:r>
                      <a:endParaRPr kumimoji="0" lang="zh-CN"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vMerge="1">
                  <a:txBody>
                    <a:bodyPr/>
                    <a:lstStyle/>
                    <a:p>
                      <a:endParaRPr lang="zh-CN" altLang="en-US"/>
                    </a:p>
                  </a:txBody>
                  <a:tcPr/>
                </a:tc>
                <a:tc vMerge="1">
                  <a:txBody>
                    <a:bodyPr/>
                    <a:lstStyle/>
                    <a:p>
                      <a:endParaRPr lang="zh-CN" altLang="en-US"/>
                    </a:p>
                  </a:txBody>
                  <a:tcPr/>
                </a:tc>
              </a:tr>
              <a:tr h="436565">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en-GB" altLang="zh-CN" sz="1800" b="0" i="0" u="none" strike="noStrike" cap="none" normalizeH="0" baseline="0" smtClean="0">
                          <a:ln>
                            <a:noFill/>
                          </a:ln>
                          <a:solidFill>
                            <a:srgbClr val="000000"/>
                          </a:solidFill>
                          <a:effectLst/>
                          <a:latin typeface="Times New Roman" pitchFamily="18" charset="0"/>
                          <a:ea typeface="宋体" pitchFamily="2" charset="-122"/>
                        </a:rPr>
                        <a:t>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87313" algn="l"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r>
                        <a:rPr kumimoji="0" lang="zh-CN" altLang="en-US" sz="1800" b="0" i="0" u="none" strike="noStrike" cap="none" normalizeH="0" baseline="0" dirty="0" smtClean="0">
                          <a:ln>
                            <a:noFill/>
                          </a:ln>
                          <a:solidFill>
                            <a:srgbClr val="000000"/>
                          </a:solidFill>
                          <a:effectLst/>
                          <a:latin typeface="Times New Roman" pitchFamily="18" charset="0"/>
                          <a:ea typeface="宋体" pitchFamily="2" charset="-122"/>
                        </a:rPr>
                        <a:t>缺省应用</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ts val="1200"/>
                        </a:lnSpc>
                        <a:spcBef>
                          <a:spcPct val="0"/>
                        </a:spcBef>
                        <a:spcAft>
                          <a:spcPct val="0"/>
                        </a:spcAft>
                        <a:buClr>
                          <a:srgbClr val="1AB0E5"/>
                        </a:buClr>
                        <a:buSzPct val="70000"/>
                        <a:buFont typeface="Wingdings" pitchFamily="2" charset="2"/>
                        <a:buNone/>
                        <a:tabLst>
                          <a:tab pos="266700" algn="l"/>
                        </a:tabLst>
                      </a:pPr>
                      <a:endParaRPr kumimoji="0" lang="en-GB" altLang="zh-CN" sz="1800" b="0" i="0" u="none" strike="noStrike" cap="none" normalizeH="0" baseline="0" dirty="0" smtClean="0">
                        <a:ln>
                          <a:noFill/>
                        </a:ln>
                        <a:solidFill>
                          <a:srgbClr val="000000"/>
                        </a:solidFill>
                        <a:effectLst/>
                        <a:latin typeface="Times New Roman" pitchFamily="18" charset="0"/>
                        <a:ea typeface="宋体"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fontScale="90000"/>
          </a:bodyPr>
          <a:lstStyle/>
          <a:p>
            <a:pPr eaLnBrk="1" hangingPunct="1">
              <a:defRPr/>
            </a:pPr>
            <a:r>
              <a:rPr lang="zh-CN" altLang="en-US" sz="4000" dirty="0" smtClean="0"/>
              <a:t>面向比特的协议</a:t>
            </a:r>
            <a:br>
              <a:rPr lang="zh-CN" altLang="en-US" sz="4000" dirty="0" smtClean="0"/>
            </a:br>
            <a:r>
              <a:rPr lang="zh-CN" altLang="en-US" sz="4000" dirty="0" smtClean="0"/>
              <a:t>（ </a:t>
            </a:r>
            <a:r>
              <a:rPr lang="en-US" altLang="zh-CN" sz="4000" dirty="0" smtClean="0"/>
              <a:t>bit-oriented protocol</a:t>
            </a:r>
            <a:r>
              <a:rPr lang="zh-CN" altLang="en-US" sz="4000" dirty="0" smtClean="0"/>
              <a:t>）</a:t>
            </a:r>
          </a:p>
        </p:txBody>
      </p:sp>
      <p:sp>
        <p:nvSpPr>
          <p:cNvPr id="16387" name="内容占位符 1"/>
          <p:cNvSpPr>
            <a:spLocks noGrp="1"/>
          </p:cNvSpPr>
          <p:nvPr>
            <p:ph idx="4294967295"/>
          </p:nvPr>
        </p:nvSpPr>
        <p:spPr/>
        <p:txBody>
          <a:bodyPr/>
          <a:lstStyle/>
          <a:p>
            <a:pPr eaLnBrk="1" hangingPunct="1"/>
            <a:r>
              <a:rPr lang="zh-CN" altLang="en-US" dirty="0" smtClean="0"/>
              <a:t>用比特序列来定义控制码，而不使用控制字符。例：一些同步通信中的协议如</a:t>
            </a:r>
            <a:r>
              <a:rPr lang="en-US" altLang="zh-CN" dirty="0" smtClean="0"/>
              <a:t>HDLC</a:t>
            </a:r>
            <a:r>
              <a:rPr lang="zh-CN" altLang="en-US" dirty="0" smtClean="0"/>
              <a:t>（</a:t>
            </a:r>
            <a:r>
              <a:rPr lang="en-US" dirty="0" smtClean="0">
                <a:ea typeface="黑体" pitchFamily="49" charset="-122"/>
              </a:rPr>
              <a:t> </a:t>
            </a:r>
            <a:r>
              <a:rPr lang="en-US" altLang="zh-CN" dirty="0" smtClean="0"/>
              <a:t>High-Level Data Link Control </a:t>
            </a:r>
            <a:r>
              <a:rPr lang="zh-CN" altLang="en-US" dirty="0" smtClean="0"/>
              <a:t>）协议。</a:t>
            </a:r>
          </a:p>
          <a:p>
            <a:pPr eaLnBrk="1" hangingPunct="1"/>
            <a:r>
              <a:rPr lang="zh-CN" altLang="en-US" dirty="0" smtClean="0"/>
              <a:t>控制信息不受任何字符集的限制， 具有编码和长度上的独立性。</a:t>
            </a:r>
            <a:endParaRPr lang="en-US" altLang="zh-CN" dirty="0" smtClean="0"/>
          </a:p>
          <a:p>
            <a:pPr eaLnBrk="1" hangingPunct="1"/>
            <a:r>
              <a:rPr lang="zh-CN" altLang="en-US" dirty="0" smtClean="0"/>
              <a:t>大多数计算机网络中的数据链路层协议都是面向比特的。</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2"/>
          <p:cNvSpPr>
            <a:spLocks noGrp="1"/>
          </p:cNvSpPr>
          <p:nvPr>
            <p:ph type="title" idx="4294967295"/>
          </p:nvPr>
        </p:nvSpPr>
        <p:spPr/>
        <p:txBody>
          <a:bodyPr/>
          <a:lstStyle/>
          <a:p>
            <a:pPr eaLnBrk="1" hangingPunct="1"/>
            <a:r>
              <a:rPr lang="en-US" altLang="zh-CN" dirty="0" smtClean="0"/>
              <a:t>4.5 </a:t>
            </a:r>
            <a:r>
              <a:rPr lang="zh-CN" altLang="en-US" dirty="0" smtClean="0"/>
              <a:t>无线局域网</a:t>
            </a:r>
          </a:p>
        </p:txBody>
      </p:sp>
      <p:sp>
        <p:nvSpPr>
          <p:cNvPr id="82947" name="内容占位符 1"/>
          <p:cNvSpPr>
            <a:spLocks noGrp="1"/>
          </p:cNvSpPr>
          <p:nvPr>
            <p:ph idx="4294967295"/>
          </p:nvPr>
        </p:nvSpPr>
        <p:spPr/>
        <p:txBody>
          <a:bodyPr/>
          <a:lstStyle/>
          <a:p>
            <a:pPr eaLnBrk="1" hangingPunct="1">
              <a:spcBef>
                <a:spcPts val="600"/>
              </a:spcBef>
            </a:pPr>
            <a:r>
              <a:rPr lang="en-US" altLang="zh-CN" sz="3000" dirty="0" smtClean="0"/>
              <a:t>WLAN</a:t>
            </a:r>
            <a:r>
              <a:rPr lang="zh-CN" altLang="en-US" sz="3000" dirty="0" smtClean="0"/>
              <a:t>，也称 </a:t>
            </a:r>
            <a:r>
              <a:rPr lang="en-US" altLang="zh-CN" sz="3000" dirty="0" smtClean="0"/>
              <a:t>Wi-Fi</a:t>
            </a:r>
            <a:r>
              <a:rPr lang="zh-CN" altLang="en-US" sz="3000" dirty="0" smtClean="0"/>
              <a:t>，即</a:t>
            </a:r>
            <a:r>
              <a:rPr lang="en-US" altLang="zh-CN" sz="3000" dirty="0" smtClean="0"/>
              <a:t>IEEE 802.11</a:t>
            </a:r>
            <a:r>
              <a:rPr lang="zh-CN" altLang="en-US" sz="3000" dirty="0" smtClean="0"/>
              <a:t>。本章主要涉及</a:t>
            </a:r>
            <a:r>
              <a:rPr lang="en-US" altLang="zh-CN" sz="3000" dirty="0" smtClean="0"/>
              <a:t>MAC</a:t>
            </a:r>
            <a:r>
              <a:rPr lang="zh-CN" altLang="en-US" sz="3000" dirty="0" smtClean="0"/>
              <a:t>层。</a:t>
            </a:r>
            <a:endParaRPr lang="en-US" sz="3000" dirty="0" smtClean="0"/>
          </a:p>
          <a:p>
            <a:pPr eaLnBrk="1" hangingPunct="1">
              <a:spcBef>
                <a:spcPts val="600"/>
              </a:spcBef>
            </a:pPr>
            <a:r>
              <a:rPr lang="zh-CN" altLang="en-US" sz="3000" dirty="0" smtClean="0"/>
              <a:t>无线终端：带有无线网络接口卡的便携式工作站。</a:t>
            </a:r>
          </a:p>
          <a:p>
            <a:pPr eaLnBrk="1" hangingPunct="1">
              <a:spcBef>
                <a:spcPts val="600"/>
              </a:spcBef>
            </a:pPr>
            <a:r>
              <a:rPr lang="zh-CN" altLang="en-US" sz="3000" dirty="0" smtClean="0"/>
              <a:t>接入设备</a:t>
            </a:r>
            <a:r>
              <a:rPr lang="en-US" altLang="zh-CN" sz="3000" dirty="0" smtClean="0"/>
              <a:t>: AP (Access Point</a:t>
            </a:r>
            <a:r>
              <a:rPr lang="zh-CN" altLang="en-US" sz="3000" dirty="0" smtClean="0"/>
              <a:t>，</a:t>
            </a:r>
            <a:r>
              <a:rPr lang="en-US" sz="3000" dirty="0" smtClean="0"/>
              <a:t> </a:t>
            </a:r>
            <a:r>
              <a:rPr lang="en-US" altLang="zh-CN" sz="3000" dirty="0" smtClean="0"/>
              <a:t>)</a:t>
            </a:r>
          </a:p>
          <a:p>
            <a:pPr lvl="1" eaLnBrk="1" hangingPunct="1"/>
            <a:r>
              <a:rPr lang="en-US" altLang="zh-CN" dirty="0" smtClean="0"/>
              <a:t>IEEE 802.11</a:t>
            </a:r>
            <a:r>
              <a:rPr lang="zh-CN" altLang="en-US" dirty="0" smtClean="0"/>
              <a:t>无线接口和</a:t>
            </a:r>
            <a:r>
              <a:rPr lang="en-US" dirty="0" smtClean="0"/>
              <a:t> </a:t>
            </a:r>
            <a:r>
              <a:rPr lang="en-US" altLang="zh-CN" dirty="0" smtClean="0"/>
              <a:t>802.3</a:t>
            </a:r>
            <a:r>
              <a:rPr lang="zh-CN" altLang="en-US" dirty="0" smtClean="0"/>
              <a:t>以太网接口。</a:t>
            </a:r>
          </a:p>
          <a:p>
            <a:pPr lvl="1" eaLnBrk="1" hangingPunct="1"/>
            <a:r>
              <a:rPr lang="zh-CN" altLang="en-US" dirty="0" smtClean="0"/>
              <a:t>点到多点接入</a:t>
            </a:r>
            <a:r>
              <a:rPr lang="en-US" altLang="zh-CN" dirty="0" smtClean="0"/>
              <a:t>, </a:t>
            </a:r>
            <a:r>
              <a:rPr lang="zh-CN" altLang="en-US" dirty="0" smtClean="0"/>
              <a:t>为多个无线终端提供网络接入。</a:t>
            </a:r>
          </a:p>
          <a:p>
            <a:pPr lvl="1" eaLnBrk="1" hangingPunct="1"/>
            <a:r>
              <a:rPr lang="zh-CN" altLang="en-US" dirty="0" smtClean="0"/>
              <a:t>覆盖范围：以</a:t>
            </a:r>
            <a:r>
              <a:rPr lang="en-US" altLang="zh-CN" dirty="0" smtClean="0"/>
              <a:t>IEEE 802.11b</a:t>
            </a:r>
            <a:r>
              <a:rPr lang="zh-CN" altLang="en-US" dirty="0" smtClean="0"/>
              <a:t>为例，室内约为</a:t>
            </a:r>
            <a:r>
              <a:rPr lang="en-US" altLang="zh-CN" dirty="0" smtClean="0"/>
              <a:t>38</a:t>
            </a:r>
            <a:r>
              <a:rPr lang="zh-CN" altLang="en-US" dirty="0" smtClean="0"/>
              <a:t>米，室外约为</a:t>
            </a:r>
            <a:r>
              <a:rPr lang="en-US" altLang="zh-CN" dirty="0" smtClean="0"/>
              <a:t>140</a:t>
            </a:r>
            <a:r>
              <a:rPr lang="zh-CN" altLang="en-US" dirty="0" smtClean="0"/>
              <a:t>米。</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a:srcRect/>
          <a:stretch>
            <a:fillRect/>
          </a:stretch>
        </p:blipFill>
        <p:spPr bwMode="auto">
          <a:xfrm>
            <a:off x="642938" y="1357313"/>
            <a:ext cx="7858125" cy="4554537"/>
          </a:xfrm>
          <a:prstGeom prst="rect">
            <a:avLst/>
          </a:prstGeom>
          <a:noFill/>
          <a:ln w="9525">
            <a:noFill/>
            <a:miter lim="800000"/>
            <a:headEnd/>
            <a:tailEnd/>
          </a:ln>
        </p:spPr>
      </p:pic>
      <p:sp>
        <p:nvSpPr>
          <p:cNvPr id="83971" name="标题 2"/>
          <p:cNvSpPr>
            <a:spLocks noGrp="1"/>
          </p:cNvSpPr>
          <p:nvPr>
            <p:ph type="title"/>
          </p:nvPr>
        </p:nvSpPr>
        <p:spPr/>
        <p:txBody>
          <a:bodyPr/>
          <a:lstStyle/>
          <a:p>
            <a:r>
              <a:rPr lang="en-US" altLang="zh-CN" dirty="0" smtClean="0"/>
              <a:t>IEEE802.11</a:t>
            </a:r>
            <a:r>
              <a:rPr lang="zh-CN" altLang="en-US" dirty="0" smtClean="0"/>
              <a:t>的体系结构</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
          <p:cNvSpPr>
            <a:spLocks noGrp="1"/>
          </p:cNvSpPr>
          <p:nvPr>
            <p:ph type="title" idx="4294967295"/>
          </p:nvPr>
        </p:nvSpPr>
        <p:spPr/>
        <p:txBody>
          <a:bodyPr/>
          <a:lstStyle/>
          <a:p>
            <a:pPr eaLnBrk="1" hangingPunct="1"/>
            <a:r>
              <a:rPr lang="zh-CN" altLang="en-US" dirty="0" smtClean="0"/>
              <a:t>两种服务集</a:t>
            </a:r>
          </a:p>
        </p:txBody>
      </p:sp>
      <p:sp>
        <p:nvSpPr>
          <p:cNvPr id="84995" name="内容占位符 1"/>
          <p:cNvSpPr>
            <a:spLocks noGrp="1"/>
          </p:cNvSpPr>
          <p:nvPr>
            <p:ph idx="4294967295"/>
          </p:nvPr>
        </p:nvSpPr>
        <p:spPr/>
        <p:txBody>
          <a:bodyPr/>
          <a:lstStyle/>
          <a:p>
            <a:pPr eaLnBrk="1" hangingPunct="1"/>
            <a:r>
              <a:rPr lang="zh-CN" altLang="en-US" b="1" dirty="0" smtClean="0"/>
              <a:t>基本服务集</a:t>
            </a:r>
            <a:r>
              <a:rPr lang="zh-CN" altLang="en-US" dirty="0" smtClean="0"/>
              <a:t> ：一个</a:t>
            </a:r>
            <a:r>
              <a:rPr lang="en-US" altLang="zh-CN" dirty="0" smtClean="0"/>
              <a:t>AP </a:t>
            </a:r>
            <a:r>
              <a:rPr lang="zh-CN" altLang="en-US" dirty="0" smtClean="0"/>
              <a:t>所提供接入的区域。</a:t>
            </a:r>
            <a:r>
              <a:rPr lang="en-US" dirty="0" smtClean="0"/>
              <a:t> </a:t>
            </a:r>
            <a:r>
              <a:rPr lang="zh-CN" altLang="en-US" dirty="0" smtClean="0"/>
              <a:t>由</a:t>
            </a:r>
            <a:r>
              <a:rPr lang="en-US" dirty="0" smtClean="0"/>
              <a:t>AP</a:t>
            </a:r>
            <a:r>
              <a:rPr lang="zh-CN" altLang="en-US" dirty="0" smtClean="0"/>
              <a:t>和与其相关联</a:t>
            </a:r>
            <a:r>
              <a:rPr lang="en-US" dirty="0" smtClean="0"/>
              <a:t>(associate)</a:t>
            </a:r>
            <a:r>
              <a:rPr lang="zh-CN" altLang="en-US" dirty="0" smtClean="0"/>
              <a:t>的无线终端构成。基本服务区标识</a:t>
            </a:r>
            <a:r>
              <a:rPr lang="en-US" altLang="zh-CN" dirty="0" smtClean="0"/>
              <a:t>(BSSID) </a:t>
            </a:r>
            <a:r>
              <a:rPr lang="zh-CN" altLang="en-US" dirty="0" smtClean="0"/>
              <a:t>通常采用</a:t>
            </a:r>
            <a:r>
              <a:rPr lang="en-US" altLang="zh-CN" dirty="0" smtClean="0"/>
              <a:t>AP</a:t>
            </a:r>
            <a:r>
              <a:rPr lang="zh-CN" altLang="en-US" dirty="0" smtClean="0"/>
              <a:t>的</a:t>
            </a:r>
            <a:r>
              <a:rPr lang="en-US" altLang="zh-CN" dirty="0" smtClean="0"/>
              <a:t>MAC</a:t>
            </a:r>
            <a:r>
              <a:rPr lang="zh-CN" altLang="en-US" dirty="0" smtClean="0"/>
              <a:t>地址。</a:t>
            </a:r>
          </a:p>
          <a:p>
            <a:pPr eaLnBrk="1" hangingPunct="1"/>
            <a:r>
              <a:rPr lang="zh-CN" altLang="en-US" b="1" dirty="0" smtClean="0"/>
              <a:t>扩展服务集 ：</a:t>
            </a:r>
            <a:r>
              <a:rPr lang="zh-CN" altLang="en-US" dirty="0" smtClean="0"/>
              <a:t>多个</a:t>
            </a:r>
            <a:r>
              <a:rPr lang="en-US" altLang="zh-CN" dirty="0" smtClean="0"/>
              <a:t>BSS+</a:t>
            </a:r>
            <a:r>
              <a:rPr lang="zh-CN" altLang="en-US" dirty="0" smtClean="0"/>
              <a:t>分配系统，扩展服务区标识</a:t>
            </a:r>
            <a:r>
              <a:rPr lang="en-US" altLang="zh-CN" dirty="0" smtClean="0"/>
              <a:t>(ESSID)</a:t>
            </a:r>
            <a:r>
              <a:rPr lang="zh-CN" altLang="en-US" dirty="0" smtClean="0"/>
              <a:t>，利用高层的协议机制来划分不同的</a:t>
            </a:r>
            <a:r>
              <a:rPr lang="en-US" altLang="zh-CN" dirty="0" smtClean="0"/>
              <a:t>ESS</a:t>
            </a:r>
            <a:r>
              <a:rPr lang="zh-CN" altLang="en-US" dirty="0" smtClean="0"/>
              <a:t>，如：一个</a:t>
            </a:r>
            <a:r>
              <a:rPr lang="en-US" altLang="zh-CN" dirty="0" smtClean="0"/>
              <a:t>ESS</a:t>
            </a:r>
            <a:r>
              <a:rPr lang="zh-CN" altLang="en-US" dirty="0" smtClean="0"/>
              <a:t>对应一个网络层的</a:t>
            </a:r>
            <a:r>
              <a:rPr lang="en-US" altLang="zh-CN" dirty="0" smtClean="0"/>
              <a:t>IP</a:t>
            </a:r>
            <a:r>
              <a:rPr lang="zh-CN" altLang="en-US" dirty="0" smtClean="0"/>
              <a:t>子网。</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
          <p:cNvSpPr>
            <a:spLocks noGrp="1"/>
          </p:cNvSpPr>
          <p:nvPr>
            <p:ph type="title" idx="4294967295"/>
          </p:nvPr>
        </p:nvSpPr>
        <p:spPr/>
        <p:txBody>
          <a:bodyPr/>
          <a:lstStyle/>
          <a:p>
            <a:pPr eaLnBrk="1" hangingPunct="1"/>
            <a:r>
              <a:rPr lang="zh-CN" altLang="en-US" dirty="0" smtClean="0"/>
              <a:t>无线终端接入服务集的过程</a:t>
            </a:r>
          </a:p>
        </p:txBody>
      </p:sp>
      <p:sp>
        <p:nvSpPr>
          <p:cNvPr id="86019" name="内容占位符 1"/>
          <p:cNvSpPr>
            <a:spLocks noGrp="1"/>
          </p:cNvSpPr>
          <p:nvPr>
            <p:ph idx="4294967295"/>
          </p:nvPr>
        </p:nvSpPr>
        <p:spPr/>
        <p:txBody>
          <a:bodyPr/>
          <a:lstStyle/>
          <a:p>
            <a:pPr marL="514350" indent="-514350" eaLnBrk="1" hangingPunct="1">
              <a:buClrTx/>
              <a:buSzPct val="100000"/>
              <a:buFont typeface="+mj-lt"/>
              <a:buAutoNum type="arabicPeriod"/>
            </a:pPr>
            <a:r>
              <a:rPr lang="zh-CN" altLang="en-US" sz="3000" dirty="0" smtClean="0"/>
              <a:t>无线工作站发现可用</a:t>
            </a:r>
            <a:r>
              <a:rPr lang="en-US" altLang="zh-CN" sz="3000" dirty="0" smtClean="0"/>
              <a:t>AP</a:t>
            </a:r>
            <a:r>
              <a:rPr lang="zh-CN" altLang="en-US" sz="3000" dirty="0" smtClean="0"/>
              <a:t>，有两种方式：</a:t>
            </a:r>
          </a:p>
          <a:p>
            <a:pPr lvl="1" eaLnBrk="1" hangingPunct="1"/>
            <a:r>
              <a:rPr lang="en-US" altLang="zh-CN" dirty="0" smtClean="0"/>
              <a:t>AP</a:t>
            </a:r>
            <a:r>
              <a:rPr lang="zh-CN" altLang="en-US" dirty="0" smtClean="0"/>
              <a:t>周期性（每</a:t>
            </a:r>
            <a:r>
              <a:rPr lang="en-US" altLang="zh-CN" dirty="0" smtClean="0"/>
              <a:t>100ms</a:t>
            </a:r>
            <a:r>
              <a:rPr lang="zh-CN" altLang="en-US" dirty="0" smtClean="0"/>
              <a:t>）发送的带有自己标识的信标帧（</a:t>
            </a:r>
            <a:r>
              <a:rPr lang="en-US" altLang="zh-CN" dirty="0" smtClean="0"/>
              <a:t>beacon frame</a:t>
            </a:r>
            <a:r>
              <a:rPr lang="zh-CN" altLang="en-US" dirty="0" smtClean="0"/>
              <a:t>）。</a:t>
            </a:r>
          </a:p>
          <a:p>
            <a:pPr lvl="1" eaLnBrk="1" hangingPunct="1"/>
            <a:r>
              <a:rPr lang="zh-CN" altLang="en-US" dirty="0" smtClean="0"/>
              <a:t>无线工作站向本主机无线信号覆盖范围内的所有</a:t>
            </a:r>
            <a:r>
              <a:rPr lang="en-US" dirty="0" smtClean="0"/>
              <a:t>AP</a:t>
            </a:r>
            <a:r>
              <a:rPr lang="zh-CN" altLang="en-US" dirty="0" smtClean="0"/>
              <a:t>广播探测帧，接收</a:t>
            </a:r>
            <a:r>
              <a:rPr lang="en-US" dirty="0" smtClean="0"/>
              <a:t>AP</a:t>
            </a:r>
            <a:r>
              <a:rPr lang="zh-CN" altLang="en-US" dirty="0" smtClean="0"/>
              <a:t>的响应帧。</a:t>
            </a:r>
            <a:endParaRPr lang="en-US" dirty="0" smtClean="0"/>
          </a:p>
          <a:p>
            <a:pPr marL="514350" indent="-514350" eaLnBrk="1" hangingPunct="1">
              <a:buClrTx/>
              <a:buSzPct val="100000"/>
              <a:buFont typeface="+mj-lt"/>
              <a:buAutoNum type="arabicPeriod"/>
            </a:pPr>
            <a:r>
              <a:rPr lang="zh-CN" altLang="en-US" sz="3000" dirty="0" smtClean="0"/>
              <a:t>选择一个</a:t>
            </a:r>
            <a:r>
              <a:rPr lang="en-US" altLang="zh-CN" sz="3000" dirty="0" smtClean="0"/>
              <a:t>AP</a:t>
            </a:r>
            <a:r>
              <a:rPr lang="zh-CN" altLang="en-US" sz="3000" dirty="0" smtClean="0"/>
              <a:t>，通过</a:t>
            </a:r>
            <a:r>
              <a:rPr lang="en-US" altLang="en-US" sz="3000" dirty="0" smtClean="0"/>
              <a:t>AP</a:t>
            </a:r>
            <a:r>
              <a:rPr lang="zh-CN" altLang="en-US" sz="3000" dirty="0" smtClean="0"/>
              <a:t>的认证。</a:t>
            </a:r>
            <a:endParaRPr lang="en-US" altLang="zh-CN" sz="3000" dirty="0" smtClean="0"/>
          </a:p>
          <a:p>
            <a:pPr marL="514350" indent="-514350" eaLnBrk="1" hangingPunct="1">
              <a:buClrTx/>
              <a:buSzPct val="100000"/>
              <a:buFont typeface="+mj-lt"/>
              <a:buAutoNum type="arabicPeriod"/>
            </a:pPr>
            <a:r>
              <a:rPr lang="zh-CN" altLang="en-US" sz="3000" dirty="0" smtClean="0"/>
              <a:t>通过和</a:t>
            </a:r>
            <a:r>
              <a:rPr lang="en-US" altLang="zh-CN" sz="3000" dirty="0" smtClean="0"/>
              <a:t>AP</a:t>
            </a:r>
            <a:r>
              <a:rPr lang="zh-CN" altLang="en-US" sz="3000" dirty="0" smtClean="0"/>
              <a:t>交换控制帧建立关联，加入到一个</a:t>
            </a:r>
            <a:r>
              <a:rPr lang="en-US" altLang="zh-CN" sz="3000" dirty="0" smtClean="0"/>
              <a:t>BSS</a:t>
            </a:r>
            <a:r>
              <a:rPr lang="zh-CN" altLang="en-US" sz="3000" dirty="0" smtClean="0"/>
              <a:t>中。</a:t>
            </a:r>
            <a:endParaRPr lang="en-US" altLang="zh-CN" sz="3000" dirty="0" smtClean="0"/>
          </a:p>
          <a:p>
            <a:pPr marL="514350" indent="-514350" eaLnBrk="1" hangingPunct="1">
              <a:buClrTx/>
              <a:buSzPct val="100000"/>
              <a:buFont typeface="+mj-lt"/>
              <a:buAutoNum type="arabicPeriod"/>
            </a:pPr>
            <a:r>
              <a:rPr lang="zh-CN" altLang="en-US" sz="3000" dirty="0" smtClean="0"/>
              <a:t>无线终端在</a:t>
            </a:r>
            <a:r>
              <a:rPr lang="zh-CN" altLang="en-US" sz="2800" dirty="0" smtClean="0"/>
              <a:t>不同</a:t>
            </a:r>
            <a:r>
              <a:rPr lang="en-US" sz="2800" dirty="0" smtClean="0"/>
              <a:t>BSS</a:t>
            </a:r>
            <a:r>
              <a:rPr lang="zh-CN" altLang="en-US" sz="2800" dirty="0" smtClean="0"/>
              <a:t>移动时需要重新建立关联。</a:t>
            </a:r>
            <a:endParaRPr lang="zh-CN" altLang="en-US" sz="3000"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b="1" dirty="0" smtClean="0"/>
              <a:t>BSSID</a:t>
            </a:r>
            <a:r>
              <a:rPr lang="zh-CN" altLang="en-US" dirty="0" smtClean="0"/>
              <a:t>与</a:t>
            </a:r>
            <a:r>
              <a:rPr lang="en-US" b="1" dirty="0" smtClean="0"/>
              <a:t>SSID</a:t>
            </a:r>
            <a:r>
              <a:rPr lang="zh-CN" altLang="en-US" dirty="0" smtClean="0"/>
              <a:t> </a:t>
            </a:r>
            <a:endParaRPr lang="zh-CN" altLang="en-US" dirty="0"/>
          </a:p>
        </p:txBody>
      </p:sp>
      <p:sp>
        <p:nvSpPr>
          <p:cNvPr id="4" name="内容占位符 3"/>
          <p:cNvSpPr>
            <a:spLocks noGrp="1"/>
          </p:cNvSpPr>
          <p:nvPr>
            <p:ph idx="1"/>
          </p:nvPr>
        </p:nvSpPr>
        <p:spPr/>
        <p:txBody>
          <a:bodyPr/>
          <a:lstStyle/>
          <a:p>
            <a:r>
              <a:rPr lang="en-US" dirty="0" smtClean="0"/>
              <a:t>BSSID</a:t>
            </a:r>
            <a:r>
              <a:rPr lang="zh-CN" altLang="en-US" dirty="0" smtClean="0"/>
              <a:t>是一个</a:t>
            </a:r>
            <a:r>
              <a:rPr lang="en-US" dirty="0" smtClean="0"/>
              <a:t>48</a:t>
            </a:r>
            <a:r>
              <a:rPr lang="zh-CN" altLang="en-US" dirty="0" smtClean="0"/>
              <a:t>比特（</a:t>
            </a:r>
            <a:r>
              <a:rPr lang="en-US" dirty="0" smtClean="0"/>
              <a:t>6</a:t>
            </a:r>
            <a:r>
              <a:rPr lang="zh-CN" altLang="en-US" dirty="0" smtClean="0"/>
              <a:t>字节）的数字序列，一般用户较少用到。</a:t>
            </a:r>
            <a:r>
              <a:rPr lang="en-US" dirty="0" smtClean="0"/>
              <a:t> </a:t>
            </a:r>
          </a:p>
          <a:p>
            <a:r>
              <a:rPr lang="en-US" dirty="0" smtClean="0"/>
              <a:t>SSID</a:t>
            </a:r>
            <a:r>
              <a:rPr lang="zh-CN" altLang="en-US" dirty="0" smtClean="0"/>
              <a:t>：服务集标识，用来标识</a:t>
            </a:r>
            <a:r>
              <a:rPr lang="en-US" dirty="0" smtClean="0"/>
              <a:t>WLAN</a:t>
            </a:r>
            <a:r>
              <a:rPr lang="zh-CN" altLang="en-US" dirty="0" smtClean="0"/>
              <a:t>的字符串，长度不超过</a:t>
            </a:r>
            <a:r>
              <a:rPr lang="en-US" dirty="0" smtClean="0"/>
              <a:t>32</a:t>
            </a:r>
            <a:r>
              <a:rPr lang="zh-CN" altLang="en-US" dirty="0" smtClean="0"/>
              <a:t>个字符。</a:t>
            </a:r>
            <a:endParaRPr lang="en-US" altLang="zh-CN" dirty="0" smtClean="0"/>
          </a:p>
          <a:p>
            <a:r>
              <a:rPr lang="en-US" altLang="zh-CN" dirty="0" smtClean="0"/>
              <a:t>AP</a:t>
            </a:r>
            <a:r>
              <a:rPr lang="zh-CN" altLang="en-US" dirty="0" smtClean="0"/>
              <a:t>周期性广播的信标帧中包括</a:t>
            </a:r>
            <a:r>
              <a:rPr lang="en-US" dirty="0" smtClean="0"/>
              <a:t>SSID</a:t>
            </a:r>
            <a:r>
              <a:rPr lang="zh-CN" altLang="en-US" dirty="0" smtClean="0"/>
              <a:t>。</a:t>
            </a:r>
            <a:endParaRPr lang="en-US" altLang="zh-CN" dirty="0" smtClean="0"/>
          </a:p>
          <a:p>
            <a:r>
              <a:rPr lang="en-US" dirty="0" smtClean="0"/>
              <a:t>AP</a:t>
            </a:r>
            <a:r>
              <a:rPr lang="zh-CN" altLang="en-US" dirty="0" smtClean="0"/>
              <a:t>的原始</a:t>
            </a:r>
            <a:r>
              <a:rPr lang="en-US" dirty="0" smtClean="0"/>
              <a:t>SSID</a:t>
            </a:r>
            <a:r>
              <a:rPr lang="zh-CN" altLang="en-US" dirty="0" smtClean="0"/>
              <a:t>是出厂时的默认设置（常常与型号有关），用户通常会给</a:t>
            </a:r>
            <a:r>
              <a:rPr lang="en-US" dirty="0" smtClean="0"/>
              <a:t>AP</a:t>
            </a:r>
            <a:r>
              <a:rPr lang="zh-CN" altLang="en-US" dirty="0" smtClean="0"/>
              <a:t>设置一个容易记忆或识别的字符串。</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2"/>
          <p:cNvSpPr>
            <a:spLocks noGrp="1"/>
          </p:cNvSpPr>
          <p:nvPr>
            <p:ph type="title"/>
          </p:nvPr>
        </p:nvSpPr>
        <p:spPr/>
        <p:txBody>
          <a:bodyPr/>
          <a:lstStyle/>
          <a:p>
            <a:pPr eaLnBrk="1" hangingPunct="1"/>
            <a:r>
              <a:rPr lang="en-US" dirty="0" smtClean="0"/>
              <a:t>4.5.2 </a:t>
            </a:r>
            <a:r>
              <a:rPr lang="en-US" altLang="zh-CN" dirty="0" smtClean="0"/>
              <a:t>IEEE 802.11</a:t>
            </a:r>
            <a:r>
              <a:rPr lang="zh-CN" altLang="en-US" dirty="0" smtClean="0"/>
              <a:t>的</a:t>
            </a:r>
            <a:r>
              <a:rPr lang="en-US" altLang="zh-CN" dirty="0" smtClean="0"/>
              <a:t>MAC</a:t>
            </a:r>
            <a:r>
              <a:rPr lang="zh-CN" altLang="en-US" dirty="0" smtClean="0"/>
              <a:t>子层</a:t>
            </a:r>
          </a:p>
        </p:txBody>
      </p:sp>
      <p:sp>
        <p:nvSpPr>
          <p:cNvPr id="5" name="内容占位符 4"/>
          <p:cNvSpPr>
            <a:spLocks noGrp="1"/>
          </p:cNvSpPr>
          <p:nvPr>
            <p:ph idx="1"/>
          </p:nvPr>
        </p:nvSpPr>
        <p:spPr/>
        <p:txBody>
          <a:bodyPr/>
          <a:lstStyle/>
          <a:p>
            <a:pPr>
              <a:buNone/>
            </a:pPr>
            <a:r>
              <a:rPr lang="en-US" dirty="0" smtClean="0"/>
              <a:t>802.11</a:t>
            </a:r>
            <a:r>
              <a:rPr lang="zh-CN" altLang="en-US" dirty="0" smtClean="0"/>
              <a:t>比</a:t>
            </a:r>
            <a:r>
              <a:rPr lang="en-US" dirty="0" smtClean="0"/>
              <a:t>802.3</a:t>
            </a:r>
            <a:r>
              <a:rPr lang="zh-CN" altLang="en-US" dirty="0" smtClean="0"/>
              <a:t>的媒体控制方式更复杂：</a:t>
            </a:r>
          </a:p>
          <a:p>
            <a:pPr lvl="0"/>
            <a:r>
              <a:rPr lang="en-US" dirty="0" smtClean="0"/>
              <a:t>IEEE 802.3</a:t>
            </a:r>
            <a:r>
              <a:rPr lang="zh-CN" altLang="en-US" dirty="0" smtClean="0"/>
              <a:t>提供随机访问控制，而</a:t>
            </a:r>
            <a:r>
              <a:rPr lang="en-US" dirty="0" smtClean="0"/>
              <a:t>802.11</a:t>
            </a:r>
            <a:r>
              <a:rPr lang="zh-CN" altLang="en-US" dirty="0" smtClean="0"/>
              <a:t>既提供随机访问控制，也提供受控的访问控制。</a:t>
            </a:r>
          </a:p>
          <a:p>
            <a:r>
              <a:rPr lang="zh-CN" altLang="en-US" dirty="0" smtClean="0"/>
              <a:t>随机访问控制：</a:t>
            </a:r>
            <a:r>
              <a:rPr lang="en-US" dirty="0" smtClean="0"/>
              <a:t>IEEE 802.3</a:t>
            </a:r>
            <a:r>
              <a:rPr lang="zh-CN" altLang="en-US" dirty="0" smtClean="0"/>
              <a:t>采用带冲突检测的载波监听（</a:t>
            </a:r>
            <a:r>
              <a:rPr lang="en-US" dirty="0" smtClean="0"/>
              <a:t>CSMA/CD</a:t>
            </a:r>
            <a:r>
              <a:rPr lang="zh-CN" altLang="en-US" dirty="0" smtClean="0"/>
              <a:t>）机制， 而</a:t>
            </a:r>
            <a:r>
              <a:rPr lang="en-US" dirty="0" smtClean="0"/>
              <a:t>IEEE 802.11</a:t>
            </a:r>
            <a:r>
              <a:rPr lang="zh-CN" altLang="en-US" dirty="0" smtClean="0"/>
              <a:t>采用带有冲突避免的载波监听</a:t>
            </a:r>
            <a:r>
              <a:rPr lang="en-US" altLang="zh-CN" dirty="0" smtClean="0"/>
              <a:t>( (</a:t>
            </a:r>
            <a:r>
              <a:rPr lang="en-US" dirty="0" smtClean="0"/>
              <a:t>CSMA/CA)</a:t>
            </a:r>
            <a:r>
              <a:rPr lang="zh-CN" altLang="en-US" dirty="0" smtClean="0"/>
              <a:t>机制。</a:t>
            </a:r>
            <a:endParaRPr lang="zh-CN" altLang="en-US" dirty="0"/>
          </a:p>
        </p:txBody>
      </p:sp>
      <p:sp>
        <p:nvSpPr>
          <p:cNvPr id="890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eaLnBrk="1" hangingPunct="1">
              <a:buNone/>
            </a:pPr>
            <a:r>
              <a:rPr lang="en-US" altLang="zh-CN" dirty="0" smtClean="0"/>
              <a:t>IEEE 802.11MAC</a:t>
            </a:r>
            <a:r>
              <a:rPr lang="zh-CN" altLang="en-US" dirty="0" smtClean="0"/>
              <a:t>层的三种协调方式</a:t>
            </a:r>
            <a:endParaRPr lang="en-US" altLang="zh-CN" b="1" dirty="0" smtClean="0"/>
          </a:p>
          <a:p>
            <a:pPr eaLnBrk="1" hangingPunct="1"/>
            <a:r>
              <a:rPr lang="zh-CN" altLang="en-US" b="1" dirty="0" smtClean="0"/>
              <a:t>分布式的协调功能</a:t>
            </a:r>
            <a:r>
              <a:rPr lang="zh-CN" altLang="en-US" dirty="0" smtClean="0"/>
              <a:t>（</a:t>
            </a:r>
            <a:r>
              <a:rPr lang="en-US" altLang="zh-CN" dirty="0" smtClean="0"/>
              <a:t>Distributed Coordination Function</a:t>
            </a:r>
            <a:r>
              <a:rPr lang="zh-CN" altLang="en-US" dirty="0" smtClean="0"/>
              <a:t>，</a:t>
            </a:r>
            <a:r>
              <a:rPr lang="en-US" altLang="zh-CN" dirty="0" smtClean="0"/>
              <a:t>DCF</a:t>
            </a:r>
            <a:r>
              <a:rPr lang="zh-CN" altLang="en-US" dirty="0" smtClean="0"/>
              <a:t>）</a:t>
            </a:r>
            <a:r>
              <a:rPr lang="en-US" altLang="zh-CN" dirty="0" smtClean="0"/>
              <a:t>, </a:t>
            </a:r>
            <a:r>
              <a:rPr lang="zh-CN" altLang="en-US" dirty="0" smtClean="0"/>
              <a:t>采用</a:t>
            </a:r>
            <a:r>
              <a:rPr lang="en-US" altLang="zh-CN" dirty="0" smtClean="0"/>
              <a:t>CSMA/CA</a:t>
            </a:r>
            <a:r>
              <a:rPr lang="zh-CN" altLang="en-US" dirty="0" smtClean="0"/>
              <a:t>算法，支持多站点随机访问。</a:t>
            </a:r>
          </a:p>
          <a:p>
            <a:pPr eaLnBrk="1" hangingPunct="1"/>
            <a:r>
              <a:rPr lang="zh-CN" altLang="en-US" b="1" dirty="0" smtClean="0"/>
              <a:t>点协调功能</a:t>
            </a:r>
            <a:r>
              <a:rPr lang="zh-CN" altLang="en-US" dirty="0" smtClean="0"/>
              <a:t>（</a:t>
            </a:r>
            <a:r>
              <a:rPr lang="en-US" altLang="zh-CN" dirty="0" smtClean="0"/>
              <a:t>Point Coordination Function</a:t>
            </a:r>
            <a:r>
              <a:rPr lang="zh-CN" altLang="en-US" dirty="0" smtClean="0"/>
              <a:t>，</a:t>
            </a:r>
            <a:r>
              <a:rPr lang="en-US" altLang="zh-CN" dirty="0" smtClean="0"/>
              <a:t>PCF</a:t>
            </a:r>
            <a:r>
              <a:rPr lang="zh-CN" altLang="en-US" dirty="0" smtClean="0"/>
              <a:t>）</a:t>
            </a:r>
            <a:r>
              <a:rPr lang="en-US" altLang="zh-CN" dirty="0" smtClean="0"/>
              <a:t>, </a:t>
            </a:r>
            <a:r>
              <a:rPr lang="zh-CN" altLang="en-US" dirty="0" smtClean="0"/>
              <a:t>支持受控的访问方式，</a:t>
            </a:r>
            <a:r>
              <a:rPr lang="en-US" altLang="zh-CN" dirty="0" smtClean="0"/>
              <a:t>AP</a:t>
            </a:r>
            <a:r>
              <a:rPr lang="zh-CN" altLang="en-US" dirty="0" smtClean="0"/>
              <a:t>提供集中式的控制（轮询），无争用。</a:t>
            </a:r>
          </a:p>
          <a:p>
            <a:pPr eaLnBrk="1" hangingPunct="1"/>
            <a:r>
              <a:rPr lang="zh-CN" altLang="en-US" b="1" dirty="0" smtClean="0"/>
              <a:t>混合协调功能</a:t>
            </a:r>
            <a:r>
              <a:rPr lang="zh-CN" altLang="en-US" dirty="0" smtClean="0"/>
              <a:t>（</a:t>
            </a:r>
            <a:r>
              <a:rPr lang="en-US" altLang="zh-CN" dirty="0" smtClean="0"/>
              <a:t>Hybrid Coordination Function</a:t>
            </a:r>
            <a:r>
              <a:rPr lang="zh-CN" altLang="en-US" dirty="0" smtClean="0"/>
              <a:t>，</a:t>
            </a:r>
            <a:r>
              <a:rPr lang="en-US" altLang="zh-CN" dirty="0" smtClean="0"/>
              <a:t>HCF)</a:t>
            </a:r>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a:stretch>
            <a:fillRect/>
          </a:stretch>
        </p:blipFill>
        <p:spPr bwMode="auto">
          <a:xfrm>
            <a:off x="619125" y="1630363"/>
            <a:ext cx="7905750" cy="40132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2"/>
          <p:cNvSpPr>
            <a:spLocks noGrp="1"/>
          </p:cNvSpPr>
          <p:nvPr>
            <p:ph type="title" idx="4294967295"/>
          </p:nvPr>
        </p:nvSpPr>
        <p:spPr/>
        <p:txBody>
          <a:bodyPr/>
          <a:lstStyle/>
          <a:p>
            <a:pPr eaLnBrk="1" hangingPunct="1"/>
            <a:endParaRPr lang="zh-CN" altLang="zh-CN" dirty="0" smtClean="0"/>
          </a:p>
        </p:txBody>
      </p:sp>
      <p:sp>
        <p:nvSpPr>
          <p:cNvPr id="90115" name="内容占位符 1"/>
          <p:cNvSpPr>
            <a:spLocks noGrp="1"/>
          </p:cNvSpPr>
          <p:nvPr>
            <p:ph idx="4294967295"/>
          </p:nvPr>
        </p:nvSpPr>
        <p:spPr/>
        <p:txBody>
          <a:bodyPr/>
          <a:lstStyle/>
          <a:p>
            <a:pPr eaLnBrk="1" hangingPunct="1"/>
            <a:r>
              <a:rPr lang="en-US" altLang="zh-CN" smtClean="0"/>
              <a:t>DCF</a:t>
            </a:r>
            <a:r>
              <a:rPr lang="zh-CN" altLang="en-US" smtClean="0"/>
              <a:t>：必须功能</a:t>
            </a:r>
          </a:p>
          <a:p>
            <a:pPr eaLnBrk="1" hangingPunct="1"/>
            <a:r>
              <a:rPr lang="en-US" altLang="zh-CN" smtClean="0"/>
              <a:t>PCF</a:t>
            </a:r>
            <a:r>
              <a:rPr lang="zh-CN" altLang="en-US" smtClean="0"/>
              <a:t>：可选功能。</a:t>
            </a:r>
          </a:p>
          <a:p>
            <a:pPr eaLnBrk="1" hangingPunct="1"/>
            <a:r>
              <a:rPr lang="en-US" altLang="zh-CN" smtClean="0"/>
              <a:t>HFC</a:t>
            </a:r>
            <a:r>
              <a:rPr lang="zh-CN" altLang="en-US" smtClean="0"/>
              <a:t>包含：</a:t>
            </a:r>
          </a:p>
          <a:p>
            <a:pPr lvl="1" eaLnBrk="1" hangingPunct="1"/>
            <a:r>
              <a:rPr lang="zh-CN" altLang="en-US" smtClean="0"/>
              <a:t>基于竞争的信道访问机制，</a:t>
            </a:r>
            <a:r>
              <a:rPr lang="en-US" altLang="zh-CN" smtClean="0"/>
              <a:t>EDCA </a:t>
            </a:r>
            <a:r>
              <a:rPr lang="zh-CN" altLang="en-US" smtClean="0"/>
              <a:t>（</a:t>
            </a:r>
            <a:r>
              <a:rPr lang="en-US" altLang="zh-CN" smtClean="0"/>
              <a:t>Enhanced Distributed Channel Access) </a:t>
            </a:r>
          </a:p>
          <a:p>
            <a:pPr lvl="1" eaLnBrk="1" hangingPunct="1"/>
            <a:r>
              <a:rPr lang="zh-CN" altLang="en-US" smtClean="0"/>
              <a:t>无竞争的方式，</a:t>
            </a:r>
            <a:r>
              <a:rPr lang="en-US" smtClean="0"/>
              <a:t> </a:t>
            </a:r>
            <a:r>
              <a:rPr lang="en-US" altLang="zh-CN" smtClean="0"/>
              <a:t>HCCA </a:t>
            </a:r>
            <a:r>
              <a:rPr lang="zh-CN" altLang="en-US" smtClean="0"/>
              <a:t>（</a:t>
            </a:r>
            <a:r>
              <a:rPr lang="en-US" altLang="zh-CN" smtClean="0"/>
              <a:t>HFC Controlled channel access) </a:t>
            </a:r>
          </a:p>
          <a:p>
            <a:pPr eaLnBrk="1" hangingPunct="1"/>
            <a:r>
              <a:rPr lang="zh-CN" altLang="en-US" smtClean="0"/>
              <a:t>在一般不支持</a:t>
            </a:r>
            <a:r>
              <a:rPr lang="en-US" altLang="zh-CN" smtClean="0"/>
              <a:t>QoS</a:t>
            </a:r>
            <a:r>
              <a:rPr lang="zh-CN" altLang="en-US" smtClean="0"/>
              <a:t>的网络中，不存在</a:t>
            </a:r>
            <a:r>
              <a:rPr lang="en-US" altLang="zh-CN" smtClean="0"/>
              <a:t>HFC</a:t>
            </a:r>
            <a:r>
              <a:rPr lang="zh-CN" altLang="en-US" smtClean="0"/>
              <a:t>功能</a:t>
            </a:r>
          </a:p>
          <a:p>
            <a:pPr eaLnBrk="1" hangingPunct="1"/>
            <a:endParaRPr lang="en-US" altLang="zh-CN"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
          <p:cNvSpPr>
            <a:spLocks noGrp="1"/>
          </p:cNvSpPr>
          <p:nvPr>
            <p:ph type="title" idx="4294967295"/>
          </p:nvPr>
        </p:nvSpPr>
        <p:spPr/>
        <p:txBody>
          <a:bodyPr/>
          <a:lstStyle/>
          <a:p>
            <a:pPr eaLnBrk="1" hangingPunct="1"/>
            <a:r>
              <a:rPr lang="zh-CN" altLang="en-US" dirty="0" smtClean="0"/>
              <a:t>分布式协调机制（</a:t>
            </a:r>
            <a:r>
              <a:rPr lang="en-US" altLang="zh-CN" dirty="0" smtClean="0"/>
              <a:t>DCF</a:t>
            </a:r>
            <a:r>
              <a:rPr lang="zh-CN" altLang="en-US" dirty="0" smtClean="0"/>
              <a:t>）</a:t>
            </a:r>
          </a:p>
        </p:txBody>
      </p:sp>
      <p:sp>
        <p:nvSpPr>
          <p:cNvPr id="91139" name="内容占位符 1"/>
          <p:cNvSpPr>
            <a:spLocks noGrp="1"/>
          </p:cNvSpPr>
          <p:nvPr>
            <p:ph idx="4294967295"/>
          </p:nvPr>
        </p:nvSpPr>
        <p:spPr/>
        <p:txBody>
          <a:bodyPr/>
          <a:lstStyle/>
          <a:p>
            <a:pPr eaLnBrk="1" hangingPunct="1"/>
            <a:r>
              <a:rPr lang="zh-CN" altLang="en-US" dirty="0" smtClean="0"/>
              <a:t>不采用</a:t>
            </a:r>
            <a:r>
              <a:rPr lang="en-US" altLang="zh-CN" dirty="0" smtClean="0"/>
              <a:t>CSMA/CD</a:t>
            </a:r>
            <a:r>
              <a:rPr lang="zh-CN" altLang="en-US" dirty="0" smtClean="0"/>
              <a:t>原因：因为无线信道传输的特殊性，实现冲突检测存在一定难度。</a:t>
            </a:r>
            <a:endParaRPr lang="en-US" altLang="zh-CN" dirty="0" smtClean="0"/>
          </a:p>
          <a:p>
            <a:pPr eaLnBrk="1" hangingPunct="1"/>
            <a:r>
              <a:rPr lang="zh-CN" altLang="en-US" dirty="0" smtClean="0"/>
              <a:t>采用</a:t>
            </a:r>
            <a:r>
              <a:rPr lang="en-US" altLang="zh-CN" dirty="0" smtClean="0"/>
              <a:t>CSMA /CA </a:t>
            </a:r>
            <a:r>
              <a:rPr lang="zh-CN" altLang="en-US" dirty="0" smtClean="0"/>
              <a:t>，基本操作包括：</a:t>
            </a:r>
          </a:p>
          <a:p>
            <a:pPr lvl="1" eaLnBrk="1" hangingPunct="1"/>
            <a:r>
              <a:rPr lang="zh-CN" altLang="en-US" dirty="0" smtClean="0"/>
              <a:t>监听、等待：先听后发， 若闲等待一个</a:t>
            </a:r>
            <a:r>
              <a:rPr lang="en-US" altLang="zh-CN" dirty="0" smtClean="0"/>
              <a:t>IFS</a:t>
            </a:r>
            <a:r>
              <a:rPr lang="zh-CN" altLang="en-US" dirty="0" smtClean="0"/>
              <a:t>时间。</a:t>
            </a:r>
          </a:p>
          <a:p>
            <a:pPr lvl="1" eaLnBrk="1" hangingPunct="1"/>
            <a:r>
              <a:rPr lang="zh-CN" altLang="en-US" dirty="0" smtClean="0"/>
              <a:t>退避：若忙退避（退避算法）</a:t>
            </a:r>
          </a:p>
          <a:p>
            <a:pPr eaLnBrk="1" hangingPunct="1"/>
            <a:r>
              <a:rPr lang="zh-CN" altLang="en-US" dirty="0" smtClean="0"/>
              <a:t>虚拟载波监听：进一步避免冲突。</a:t>
            </a:r>
            <a:endParaRPr lang="zh-CN" altLang="en-US" sz="4000" dirty="0" smtClean="0"/>
          </a:p>
        </p:txBody>
      </p:sp>
    </p:spTree>
  </p:cSld>
  <p:clrMapOvr>
    <a:masterClrMapping/>
  </p:clrMapOvr>
</p:sld>
</file>

<file path=ppt/theme/theme1.xml><?xml version="1.0" encoding="utf-8"?>
<a:theme xmlns:a="http://schemas.openxmlformats.org/drawingml/2006/main" name="课件模板">
  <a:themeElements>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课件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课件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课件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课件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课件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课件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课件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课件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课件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课件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课件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课件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课件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Ch5_网络层</Template>
  <TotalTime>1017</TotalTime>
  <Words>7587</Words>
  <Application>Microsoft Office PowerPoint</Application>
  <PresentationFormat>全屏显示(4:3)</PresentationFormat>
  <Paragraphs>809</Paragraphs>
  <Slides>130</Slides>
  <Notes>13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130</vt:i4>
      </vt:variant>
    </vt:vector>
  </HeadingPairs>
  <TitlesOfParts>
    <vt:vector size="133" baseType="lpstr">
      <vt:lpstr>课件模板</vt:lpstr>
      <vt:lpstr>自定义设计方案</vt:lpstr>
      <vt:lpstr>Visio</vt:lpstr>
      <vt:lpstr>计算机网络原理与实践（第2版）配套课件 机械工业出版社   2013年</vt:lpstr>
      <vt:lpstr>第4章 数据链路层</vt:lpstr>
      <vt:lpstr>幻灯片 3</vt:lpstr>
      <vt:lpstr>幻灯片 4</vt:lpstr>
      <vt:lpstr>4.1 数据链路层概述</vt:lpstr>
      <vt:lpstr>4.1.1 数据链路层的基本概念</vt:lpstr>
      <vt:lpstr>数据链路层协议分类</vt:lpstr>
      <vt:lpstr>面向字符的协议 （character-oriented protocols）</vt:lpstr>
      <vt:lpstr>面向比特的协议 （ bit-oriented protocol）</vt:lpstr>
      <vt:lpstr>4.1.2 数据链路层协议的功能</vt:lpstr>
      <vt:lpstr>封装成帧</vt:lpstr>
      <vt:lpstr>透明传输</vt:lpstr>
      <vt:lpstr>透明传输 ——字符填充法</vt:lpstr>
      <vt:lpstr> BSC协议的字符填充法</vt:lpstr>
      <vt:lpstr>透明传输 ——比特填充法</vt:lpstr>
      <vt:lpstr> HDLC 的 “0”比特插入法</vt:lpstr>
      <vt:lpstr>差错检测</vt:lpstr>
      <vt:lpstr>寻址</vt:lpstr>
      <vt:lpstr>可靠交付</vt:lpstr>
      <vt:lpstr>流量控制</vt:lpstr>
      <vt:lpstr>链路接入和管理</vt:lpstr>
      <vt:lpstr>4.1.3 差错校验的实现</vt:lpstr>
      <vt:lpstr>差错校验方法</vt:lpstr>
      <vt:lpstr>检错编码与自动请求重发</vt:lpstr>
      <vt:lpstr>循环冗余校验编码（CRC） </vt:lpstr>
      <vt:lpstr>幻灯片 26</vt:lpstr>
      <vt:lpstr>4.1.4 可靠交付与确认机制</vt:lpstr>
      <vt:lpstr>停止等待——最简单的确认机制</vt:lpstr>
      <vt:lpstr>停止等待机制的工作原理</vt:lpstr>
      <vt:lpstr>连续重传请求机制 ——提高链路利用率</vt:lpstr>
      <vt:lpstr>GO-BACK-N的机制</vt:lpstr>
      <vt:lpstr>选择重传的机制</vt:lpstr>
      <vt:lpstr>幻灯片 33</vt:lpstr>
      <vt:lpstr>3.连续重传、滑动窗口与流量控制</vt:lpstr>
      <vt:lpstr>滑动窗口</vt:lpstr>
      <vt:lpstr>4.2 一个经典的数据链路层协议HDLC</vt:lpstr>
      <vt:lpstr>4.2.1 HDLC的起源和影响</vt:lpstr>
      <vt:lpstr>4.2.2 HDLC的工作原理</vt:lpstr>
      <vt:lpstr>HDLC的帧格式 </vt:lpstr>
      <vt:lpstr>HDLC各字段含义</vt:lpstr>
      <vt:lpstr>HDLC的帧类型</vt:lpstr>
      <vt:lpstr>四种不同类型的S帧</vt:lpstr>
      <vt:lpstr>U帧</vt:lpstr>
      <vt:lpstr>思考…</vt:lpstr>
      <vt:lpstr>4.3因特网中的点到点协议PPP</vt:lpstr>
      <vt:lpstr>4.3.1 PPP协议简介</vt:lpstr>
      <vt:lpstr>PPP 特点</vt:lpstr>
      <vt:lpstr>PPP协议组成——系列标准</vt:lpstr>
      <vt:lpstr>4.3.2 PPP的工作原理</vt:lpstr>
      <vt:lpstr> PPP的帧格式</vt:lpstr>
      <vt:lpstr> PPP的链路工作过程</vt:lpstr>
      <vt:lpstr> PPP的链路工作过程图</vt:lpstr>
      <vt:lpstr>4.3.3 SDH上的PPP应用</vt:lpstr>
      <vt:lpstr>幻灯片 54</vt:lpstr>
      <vt:lpstr>4.3.4 因特网接入中的PPP应用</vt:lpstr>
      <vt:lpstr>幻灯片 56</vt:lpstr>
      <vt:lpstr>4.4 局域网</vt:lpstr>
      <vt:lpstr>4.4.1信道分配与媒体访问控制</vt:lpstr>
      <vt:lpstr>幻灯片 59</vt:lpstr>
      <vt:lpstr>动态的媒体访问控制</vt:lpstr>
      <vt:lpstr>4.4.2 共享式局域网的MAC子层协议</vt:lpstr>
      <vt:lpstr>三种退避算法</vt:lpstr>
      <vt:lpstr>CSMA/CD与二进制指数退避算法</vt:lpstr>
      <vt:lpstr>幻灯片 64</vt:lpstr>
      <vt:lpstr>4.4.3 IEEE 802参考模型</vt:lpstr>
      <vt:lpstr>幻灯片 66</vt:lpstr>
      <vt:lpstr>MAC子层和LLC子层</vt:lpstr>
      <vt:lpstr>4.4.4 以太网的基本MAC帧</vt:lpstr>
      <vt:lpstr>以太网MAC帧的字段</vt:lpstr>
      <vt:lpstr>幻灯片 70</vt:lpstr>
      <vt:lpstr>幻灯片 71</vt:lpstr>
      <vt:lpstr>以太网的MAC地址</vt:lpstr>
      <vt:lpstr>全球MAC地址与本地MAC地址</vt:lpstr>
      <vt:lpstr>幻灯片 74</vt:lpstr>
      <vt:lpstr>单播、组播和广播地址</vt:lpstr>
      <vt:lpstr>4.4.5 交换以太网 </vt:lpstr>
      <vt:lpstr>共享式的以太网</vt:lpstr>
      <vt:lpstr>集线器的实质</vt:lpstr>
      <vt:lpstr>交换式以太网</vt:lpstr>
      <vt:lpstr>交换机</vt:lpstr>
      <vt:lpstr>交换机的工作原理示意图</vt:lpstr>
      <vt:lpstr>交换机的工作原理</vt:lpstr>
      <vt:lpstr>幻灯片 83</vt:lpstr>
      <vt:lpstr>4.4.6 高速以太网</vt:lpstr>
      <vt:lpstr>4.4.7 虚拟局域网（ VLAN ）</vt:lpstr>
      <vt:lpstr>VLAN举例</vt:lpstr>
      <vt:lpstr>标识VLAN——IEEE 802.1Q</vt:lpstr>
      <vt:lpstr>幻灯片 88</vt:lpstr>
      <vt:lpstr>标识优先级——IEEE 802.1P</vt:lpstr>
      <vt:lpstr>4.5 无线局域网</vt:lpstr>
      <vt:lpstr>IEEE802.11的体系结构</vt:lpstr>
      <vt:lpstr>两种服务集</vt:lpstr>
      <vt:lpstr>无线终端接入服务集的过程</vt:lpstr>
      <vt:lpstr>BSSID与SSID </vt:lpstr>
      <vt:lpstr>4.5.2 IEEE 802.11的MAC子层</vt:lpstr>
      <vt:lpstr>幻灯片 96</vt:lpstr>
      <vt:lpstr>幻灯片 97</vt:lpstr>
      <vt:lpstr>幻灯片 98</vt:lpstr>
      <vt:lpstr>分布式协调机制（DCF）</vt:lpstr>
      <vt:lpstr>虚拟载波监听</vt:lpstr>
      <vt:lpstr>虚拟载波监听的工作原理</vt:lpstr>
      <vt:lpstr>点协调功能（PCF）</vt:lpstr>
      <vt:lpstr>IFS与接入优先级</vt:lpstr>
      <vt:lpstr>IFS应用示例</vt:lpstr>
      <vt:lpstr>IEEE 802.11 的帧格式</vt:lpstr>
      <vt:lpstr>IEE802.11 的帧格式</vt:lpstr>
      <vt:lpstr>IEE802.11 的地址模式</vt:lpstr>
      <vt:lpstr>IEE802.11 的地址模式（续）</vt:lpstr>
      <vt:lpstr>4.6 无线个域网（WPAN）</vt:lpstr>
      <vt:lpstr>4.6.1 蓝牙WPAN</vt:lpstr>
      <vt:lpstr>蓝牙的协议体系</vt:lpstr>
      <vt:lpstr>蓝牙通信系统特点</vt:lpstr>
      <vt:lpstr>蓝牙系统的工作原理</vt:lpstr>
      <vt:lpstr>幻灯片 114</vt:lpstr>
      <vt:lpstr>幻灯片 115</vt:lpstr>
      <vt:lpstr>蓝牙的MAC 帧——基本数据帧结构</vt:lpstr>
      <vt:lpstr>幻灯片 117</vt:lpstr>
      <vt:lpstr>4.6.2 低速WPAN</vt:lpstr>
      <vt:lpstr>IEEE 802.15.4 的物理层参数</vt:lpstr>
      <vt:lpstr>幻灯片 120</vt:lpstr>
      <vt:lpstr>IEEE 802.15.4 的MAC子层</vt:lpstr>
      <vt:lpstr>IEEE 802.15.4的MAC帧格式</vt:lpstr>
      <vt:lpstr>幻灯片 123</vt:lpstr>
      <vt:lpstr>IEEE 802.15.4 的网络结构</vt:lpstr>
      <vt:lpstr>两种类型的LR-WPAN拓扑</vt:lpstr>
      <vt:lpstr>单集群树网络</vt:lpstr>
      <vt:lpstr>多集群树网络</vt:lpstr>
      <vt:lpstr>幻灯片 128</vt:lpstr>
      <vt:lpstr>ZigBee</vt:lpstr>
      <vt:lpstr>课后思考题</vt:lpstr>
    </vt:vector>
  </TitlesOfParts>
  <Company>dhw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数据链路层</dc:title>
  <dc:creator>DHW</dc:creator>
  <cp:lastModifiedBy>network user</cp:lastModifiedBy>
  <cp:revision>138</cp:revision>
  <dcterms:created xsi:type="dcterms:W3CDTF">2010-09-21T15:55:48Z</dcterms:created>
  <dcterms:modified xsi:type="dcterms:W3CDTF">2013-08-29T13:02:00Z</dcterms:modified>
</cp:coreProperties>
</file>