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91"/>
  </p:notesMasterIdLst>
  <p:sldIdLst>
    <p:sldId id="256" r:id="rId3"/>
    <p:sldId id="257" r:id="rId4"/>
    <p:sldId id="696" r:id="rId5"/>
    <p:sldId id="489" r:id="rId6"/>
    <p:sldId id="498" r:id="rId7"/>
    <p:sldId id="499" r:id="rId8"/>
    <p:sldId id="526" r:id="rId9"/>
    <p:sldId id="527" r:id="rId10"/>
    <p:sldId id="529" r:id="rId11"/>
    <p:sldId id="528" r:id="rId12"/>
    <p:sldId id="530" r:id="rId13"/>
    <p:sldId id="531" r:id="rId14"/>
    <p:sldId id="490" r:id="rId15"/>
    <p:sldId id="532"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92" r:id="rId29"/>
    <p:sldId id="533" r:id="rId30"/>
    <p:sldId id="535" r:id="rId31"/>
    <p:sldId id="693" r:id="rId32"/>
    <p:sldId id="491" r:id="rId33"/>
    <p:sldId id="502" r:id="rId34"/>
    <p:sldId id="537" r:id="rId35"/>
    <p:sldId id="673" r:id="rId36"/>
    <p:sldId id="647" r:id="rId37"/>
    <p:sldId id="539" r:id="rId38"/>
    <p:sldId id="540" r:id="rId39"/>
    <p:sldId id="541" r:id="rId40"/>
    <p:sldId id="648" r:id="rId41"/>
    <p:sldId id="503" r:id="rId42"/>
    <p:sldId id="542" r:id="rId43"/>
    <p:sldId id="543" r:id="rId44"/>
    <p:sldId id="652" r:id="rId45"/>
    <p:sldId id="653" r:id="rId46"/>
    <p:sldId id="650" r:id="rId47"/>
    <p:sldId id="651" r:id="rId48"/>
    <p:sldId id="544" r:id="rId49"/>
    <p:sldId id="654" r:id="rId50"/>
    <p:sldId id="655" r:id="rId51"/>
    <p:sldId id="545" r:id="rId52"/>
    <p:sldId id="656" r:id="rId53"/>
    <p:sldId id="504" r:id="rId54"/>
    <p:sldId id="546" r:id="rId55"/>
    <p:sldId id="547" r:id="rId56"/>
    <p:sldId id="649" r:id="rId57"/>
    <p:sldId id="657" r:id="rId58"/>
    <p:sldId id="659" r:id="rId59"/>
    <p:sldId id="660" r:id="rId60"/>
    <p:sldId id="661" r:id="rId61"/>
    <p:sldId id="662" r:id="rId62"/>
    <p:sldId id="663" r:id="rId63"/>
    <p:sldId id="505" r:id="rId64"/>
    <p:sldId id="506" r:id="rId65"/>
    <p:sldId id="550" r:id="rId66"/>
    <p:sldId id="551" r:id="rId67"/>
    <p:sldId id="552" r:id="rId68"/>
    <p:sldId id="553" r:id="rId69"/>
    <p:sldId id="691" r:id="rId70"/>
    <p:sldId id="695" r:id="rId71"/>
    <p:sldId id="507" r:id="rId72"/>
    <p:sldId id="554" r:id="rId73"/>
    <p:sldId id="556" r:id="rId74"/>
    <p:sldId id="555" r:id="rId75"/>
    <p:sldId id="694" r:id="rId76"/>
    <p:sldId id="492" r:id="rId77"/>
    <p:sldId id="508" r:id="rId78"/>
    <p:sldId id="558" r:id="rId79"/>
    <p:sldId id="559" r:id="rId80"/>
    <p:sldId id="560" r:id="rId81"/>
    <p:sldId id="561" r:id="rId82"/>
    <p:sldId id="562" r:id="rId83"/>
    <p:sldId id="664" r:id="rId84"/>
    <p:sldId id="563" r:id="rId85"/>
    <p:sldId id="564" r:id="rId86"/>
    <p:sldId id="565" r:id="rId87"/>
    <p:sldId id="509" r:id="rId88"/>
    <p:sldId id="566" r:id="rId89"/>
    <p:sldId id="665" r:id="rId90"/>
    <p:sldId id="567" r:id="rId91"/>
    <p:sldId id="568" r:id="rId92"/>
    <p:sldId id="569" r:id="rId93"/>
    <p:sldId id="570" r:id="rId94"/>
    <p:sldId id="571" r:id="rId95"/>
    <p:sldId id="510" r:id="rId96"/>
    <p:sldId id="572" r:id="rId97"/>
    <p:sldId id="573" r:id="rId98"/>
    <p:sldId id="574" r:id="rId99"/>
    <p:sldId id="575" r:id="rId100"/>
    <p:sldId id="576" r:id="rId101"/>
    <p:sldId id="577" r:id="rId102"/>
    <p:sldId id="578" r:id="rId103"/>
    <p:sldId id="579" r:id="rId104"/>
    <p:sldId id="511" r:id="rId105"/>
    <p:sldId id="581" r:id="rId106"/>
    <p:sldId id="582" r:id="rId107"/>
    <p:sldId id="583" r:id="rId108"/>
    <p:sldId id="584" r:id="rId109"/>
    <p:sldId id="585" r:id="rId110"/>
    <p:sldId id="586" r:id="rId111"/>
    <p:sldId id="493" r:id="rId112"/>
    <p:sldId id="512" r:id="rId113"/>
    <p:sldId id="587" r:id="rId114"/>
    <p:sldId id="666" r:id="rId115"/>
    <p:sldId id="667" r:id="rId116"/>
    <p:sldId id="513" r:id="rId117"/>
    <p:sldId id="494" r:id="rId118"/>
    <p:sldId id="515" r:id="rId119"/>
    <p:sldId id="588" r:id="rId120"/>
    <p:sldId id="589" r:id="rId121"/>
    <p:sldId id="514" r:id="rId122"/>
    <p:sldId id="590" r:id="rId123"/>
    <p:sldId id="591" r:id="rId124"/>
    <p:sldId id="668" r:id="rId125"/>
    <p:sldId id="675" r:id="rId126"/>
    <p:sldId id="676" r:id="rId127"/>
    <p:sldId id="677" r:id="rId128"/>
    <p:sldId id="516" r:id="rId129"/>
    <p:sldId id="592" r:id="rId130"/>
    <p:sldId id="593" r:id="rId131"/>
    <p:sldId id="517" r:id="rId132"/>
    <p:sldId id="594" r:id="rId133"/>
    <p:sldId id="595" r:id="rId134"/>
    <p:sldId id="596" r:id="rId135"/>
    <p:sldId id="495" r:id="rId136"/>
    <p:sldId id="518" r:id="rId137"/>
    <p:sldId id="669" r:id="rId138"/>
    <p:sldId id="678" r:id="rId139"/>
    <p:sldId id="679" r:id="rId140"/>
    <p:sldId id="680" r:id="rId141"/>
    <p:sldId id="681" r:id="rId142"/>
    <p:sldId id="682" r:id="rId143"/>
    <p:sldId id="683" r:id="rId144"/>
    <p:sldId id="684" r:id="rId145"/>
    <p:sldId id="685" r:id="rId146"/>
    <p:sldId id="598" r:id="rId147"/>
    <p:sldId id="597" r:id="rId148"/>
    <p:sldId id="599" r:id="rId149"/>
    <p:sldId id="600" r:id="rId150"/>
    <p:sldId id="520" r:id="rId151"/>
    <p:sldId id="601" r:id="rId152"/>
    <p:sldId id="602" r:id="rId153"/>
    <p:sldId id="603" r:id="rId154"/>
    <p:sldId id="604" r:id="rId155"/>
    <p:sldId id="686" r:id="rId156"/>
    <p:sldId id="687" r:id="rId157"/>
    <p:sldId id="606" r:id="rId158"/>
    <p:sldId id="688" r:id="rId159"/>
    <p:sldId id="521" r:id="rId160"/>
    <p:sldId id="607" r:id="rId161"/>
    <p:sldId id="522" r:id="rId162"/>
    <p:sldId id="609" r:id="rId163"/>
    <p:sldId id="610" r:id="rId164"/>
    <p:sldId id="496" r:id="rId165"/>
    <p:sldId id="611" r:id="rId166"/>
    <p:sldId id="612" r:id="rId167"/>
    <p:sldId id="615" r:id="rId168"/>
    <p:sldId id="689" r:id="rId169"/>
    <p:sldId id="690" r:id="rId170"/>
    <p:sldId id="497" r:id="rId171"/>
    <p:sldId id="618" r:id="rId172"/>
    <p:sldId id="523" r:id="rId173"/>
    <p:sldId id="619" r:id="rId174"/>
    <p:sldId id="524" r:id="rId175"/>
    <p:sldId id="620" r:id="rId176"/>
    <p:sldId id="634" r:id="rId177"/>
    <p:sldId id="621" r:id="rId178"/>
    <p:sldId id="622" r:id="rId179"/>
    <p:sldId id="623" r:id="rId180"/>
    <p:sldId id="525" r:id="rId181"/>
    <p:sldId id="624" r:id="rId182"/>
    <p:sldId id="625" r:id="rId183"/>
    <p:sldId id="626" r:id="rId184"/>
    <p:sldId id="627" r:id="rId185"/>
    <p:sldId id="630" r:id="rId186"/>
    <p:sldId id="633" r:id="rId187"/>
    <p:sldId id="671" r:id="rId188"/>
    <p:sldId id="672" r:id="rId189"/>
    <p:sldId id="697" r:id="rId19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D6EA"/>
    <a:srgbClr val="FF0000"/>
    <a:srgbClr val="1AB0E5"/>
    <a:srgbClr val="33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53" autoAdjust="0"/>
  </p:normalViewPr>
  <p:slideViewPr>
    <p:cSldViewPr>
      <p:cViewPr varScale="1">
        <p:scale>
          <a:sx n="51" d="100"/>
          <a:sy n="51" d="100"/>
        </p:scale>
        <p:origin x="-77" y="-250"/>
      </p:cViewPr>
      <p:guideLst>
        <p:guide orient="horz" pos="2160"/>
        <p:guide pos="2880"/>
      </p:guideLst>
    </p:cSldViewPr>
  </p:slideViewPr>
  <p:outlineViewPr>
    <p:cViewPr>
      <p:scale>
        <a:sx n="33" d="100"/>
        <a:sy n="33" d="100"/>
      </p:scale>
      <p:origin x="0" y="1620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91"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93"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tableStyles" Target="tableStyles.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s>
</file>

<file path=ppt/_rels/viewProps.xml.rels><?xml version="1.0" encoding="UTF-8" standalone="yes"?>
<Relationships xmlns="http://schemas.openxmlformats.org/package/2006/relationships"><Relationship Id="rId26" Type="http://schemas.openxmlformats.org/officeDocument/2006/relationships/slide" Target="slides/slide41.xml"/><Relationship Id="rId117" Type="http://schemas.openxmlformats.org/officeDocument/2006/relationships/slide" Target="slides/slide151.xml"/><Relationship Id="rId21" Type="http://schemas.openxmlformats.org/officeDocument/2006/relationships/slide" Target="slides/slide33.xml"/><Relationship Id="rId42" Type="http://schemas.openxmlformats.org/officeDocument/2006/relationships/slide" Target="slides/slide62.xml"/><Relationship Id="rId47" Type="http://schemas.openxmlformats.org/officeDocument/2006/relationships/slide" Target="slides/slide67.xml"/><Relationship Id="rId63" Type="http://schemas.openxmlformats.org/officeDocument/2006/relationships/slide" Target="slides/slide86.xml"/><Relationship Id="rId68" Type="http://schemas.openxmlformats.org/officeDocument/2006/relationships/slide" Target="slides/slide91.xml"/><Relationship Id="rId84" Type="http://schemas.openxmlformats.org/officeDocument/2006/relationships/slide" Target="slides/slide107.xml"/><Relationship Id="rId89" Type="http://schemas.openxmlformats.org/officeDocument/2006/relationships/slide" Target="slides/slide112.xml"/><Relationship Id="rId112" Type="http://schemas.openxmlformats.org/officeDocument/2006/relationships/slide" Target="slides/slide146.xml"/><Relationship Id="rId133" Type="http://schemas.openxmlformats.org/officeDocument/2006/relationships/slide" Target="slides/slide172.xml"/><Relationship Id="rId138" Type="http://schemas.openxmlformats.org/officeDocument/2006/relationships/slide" Target="slides/slide178.xml"/><Relationship Id="rId16" Type="http://schemas.openxmlformats.org/officeDocument/2006/relationships/slide" Target="slides/slide27.xml"/><Relationship Id="rId107" Type="http://schemas.openxmlformats.org/officeDocument/2006/relationships/slide" Target="slides/slide133.xml"/><Relationship Id="rId11" Type="http://schemas.openxmlformats.org/officeDocument/2006/relationships/slide" Target="slides/slide11.xml"/><Relationship Id="rId32" Type="http://schemas.openxmlformats.org/officeDocument/2006/relationships/slide" Target="slides/slide49.xml"/><Relationship Id="rId37" Type="http://schemas.openxmlformats.org/officeDocument/2006/relationships/slide" Target="slides/slide55.xml"/><Relationship Id="rId53" Type="http://schemas.openxmlformats.org/officeDocument/2006/relationships/slide" Target="slides/slide76.xml"/><Relationship Id="rId58" Type="http://schemas.openxmlformats.org/officeDocument/2006/relationships/slide" Target="slides/slide81.xml"/><Relationship Id="rId74" Type="http://schemas.openxmlformats.org/officeDocument/2006/relationships/slide" Target="slides/slide97.xml"/><Relationship Id="rId79" Type="http://schemas.openxmlformats.org/officeDocument/2006/relationships/slide" Target="slides/slide102.xml"/><Relationship Id="rId102" Type="http://schemas.openxmlformats.org/officeDocument/2006/relationships/slide" Target="slides/slide128.xml"/><Relationship Id="rId123" Type="http://schemas.openxmlformats.org/officeDocument/2006/relationships/slide" Target="slides/slide160.xml"/><Relationship Id="rId128" Type="http://schemas.openxmlformats.org/officeDocument/2006/relationships/slide" Target="slides/slide165.xml"/><Relationship Id="rId144" Type="http://schemas.openxmlformats.org/officeDocument/2006/relationships/slide" Target="slides/slide184.xml"/><Relationship Id="rId5" Type="http://schemas.openxmlformats.org/officeDocument/2006/relationships/slide" Target="slides/slide5.xml"/><Relationship Id="rId90" Type="http://schemas.openxmlformats.org/officeDocument/2006/relationships/slide" Target="slides/slide113.xml"/><Relationship Id="rId95" Type="http://schemas.openxmlformats.org/officeDocument/2006/relationships/slide" Target="slides/slide118.xml"/><Relationship Id="rId22" Type="http://schemas.openxmlformats.org/officeDocument/2006/relationships/slide" Target="slides/slide36.xml"/><Relationship Id="rId27" Type="http://schemas.openxmlformats.org/officeDocument/2006/relationships/slide" Target="slides/slide42.xml"/><Relationship Id="rId43" Type="http://schemas.openxmlformats.org/officeDocument/2006/relationships/slide" Target="slides/slide63.xml"/><Relationship Id="rId48" Type="http://schemas.openxmlformats.org/officeDocument/2006/relationships/slide" Target="slides/slide70.xml"/><Relationship Id="rId64" Type="http://schemas.openxmlformats.org/officeDocument/2006/relationships/slide" Target="slides/slide87.xml"/><Relationship Id="rId69" Type="http://schemas.openxmlformats.org/officeDocument/2006/relationships/slide" Target="slides/slide92.xml"/><Relationship Id="rId113" Type="http://schemas.openxmlformats.org/officeDocument/2006/relationships/slide" Target="slides/slide147.xml"/><Relationship Id="rId118" Type="http://schemas.openxmlformats.org/officeDocument/2006/relationships/slide" Target="slides/slide152.xml"/><Relationship Id="rId134" Type="http://schemas.openxmlformats.org/officeDocument/2006/relationships/slide" Target="slides/slide173.xml"/><Relationship Id="rId139" Type="http://schemas.openxmlformats.org/officeDocument/2006/relationships/slide" Target="slides/slide179.xml"/><Relationship Id="rId80" Type="http://schemas.openxmlformats.org/officeDocument/2006/relationships/slide" Target="slides/slide103.xml"/><Relationship Id="rId85" Type="http://schemas.openxmlformats.org/officeDocument/2006/relationships/slide" Target="slides/slide10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28.xml"/><Relationship Id="rId25" Type="http://schemas.openxmlformats.org/officeDocument/2006/relationships/slide" Target="slides/slide40.xml"/><Relationship Id="rId33" Type="http://schemas.openxmlformats.org/officeDocument/2006/relationships/slide" Target="slides/slide50.xml"/><Relationship Id="rId38" Type="http://schemas.openxmlformats.org/officeDocument/2006/relationships/slide" Target="slides/slide56.xml"/><Relationship Id="rId46" Type="http://schemas.openxmlformats.org/officeDocument/2006/relationships/slide" Target="slides/slide66.xml"/><Relationship Id="rId59" Type="http://schemas.openxmlformats.org/officeDocument/2006/relationships/slide" Target="slides/slide82.xml"/><Relationship Id="rId67" Type="http://schemas.openxmlformats.org/officeDocument/2006/relationships/slide" Target="slides/slide90.xml"/><Relationship Id="rId103" Type="http://schemas.openxmlformats.org/officeDocument/2006/relationships/slide" Target="slides/slide129.xml"/><Relationship Id="rId108" Type="http://schemas.openxmlformats.org/officeDocument/2006/relationships/slide" Target="slides/slide134.xml"/><Relationship Id="rId116" Type="http://schemas.openxmlformats.org/officeDocument/2006/relationships/slide" Target="slides/slide150.xml"/><Relationship Id="rId124" Type="http://schemas.openxmlformats.org/officeDocument/2006/relationships/slide" Target="slides/slide161.xml"/><Relationship Id="rId129" Type="http://schemas.openxmlformats.org/officeDocument/2006/relationships/slide" Target="slides/slide166.xml"/><Relationship Id="rId137" Type="http://schemas.openxmlformats.org/officeDocument/2006/relationships/slide" Target="slides/slide177.xml"/><Relationship Id="rId20" Type="http://schemas.openxmlformats.org/officeDocument/2006/relationships/slide" Target="slides/slide32.xml"/><Relationship Id="rId41" Type="http://schemas.openxmlformats.org/officeDocument/2006/relationships/slide" Target="slides/slide60.xml"/><Relationship Id="rId54" Type="http://schemas.openxmlformats.org/officeDocument/2006/relationships/slide" Target="slides/slide77.xml"/><Relationship Id="rId62" Type="http://schemas.openxmlformats.org/officeDocument/2006/relationships/slide" Target="slides/slide85.xml"/><Relationship Id="rId70" Type="http://schemas.openxmlformats.org/officeDocument/2006/relationships/slide" Target="slides/slide93.xml"/><Relationship Id="rId75" Type="http://schemas.openxmlformats.org/officeDocument/2006/relationships/slide" Target="slides/slide98.xml"/><Relationship Id="rId83" Type="http://schemas.openxmlformats.org/officeDocument/2006/relationships/slide" Target="slides/slide106.xml"/><Relationship Id="rId88" Type="http://schemas.openxmlformats.org/officeDocument/2006/relationships/slide" Target="slides/slide111.xml"/><Relationship Id="rId91" Type="http://schemas.openxmlformats.org/officeDocument/2006/relationships/slide" Target="slides/slide114.xml"/><Relationship Id="rId96" Type="http://schemas.openxmlformats.org/officeDocument/2006/relationships/slide" Target="slides/slide119.xml"/><Relationship Id="rId111" Type="http://schemas.openxmlformats.org/officeDocument/2006/relationships/slide" Target="slides/slide145.xml"/><Relationship Id="rId132" Type="http://schemas.openxmlformats.org/officeDocument/2006/relationships/slide" Target="slides/slide171.xml"/><Relationship Id="rId140" Type="http://schemas.openxmlformats.org/officeDocument/2006/relationships/slide" Target="slides/slide180.xml"/><Relationship Id="rId145" Type="http://schemas.openxmlformats.org/officeDocument/2006/relationships/slide" Target="slides/slide185.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26.xml"/><Relationship Id="rId23" Type="http://schemas.openxmlformats.org/officeDocument/2006/relationships/slide" Target="slides/slide37.xml"/><Relationship Id="rId28" Type="http://schemas.openxmlformats.org/officeDocument/2006/relationships/slide" Target="slides/slide43.xml"/><Relationship Id="rId36" Type="http://schemas.openxmlformats.org/officeDocument/2006/relationships/slide" Target="slides/slide54.xml"/><Relationship Id="rId49" Type="http://schemas.openxmlformats.org/officeDocument/2006/relationships/slide" Target="slides/slide71.xml"/><Relationship Id="rId57" Type="http://schemas.openxmlformats.org/officeDocument/2006/relationships/slide" Target="slides/slide80.xml"/><Relationship Id="rId106" Type="http://schemas.openxmlformats.org/officeDocument/2006/relationships/slide" Target="slides/slide132.xml"/><Relationship Id="rId114" Type="http://schemas.openxmlformats.org/officeDocument/2006/relationships/slide" Target="slides/slide148.xml"/><Relationship Id="rId119" Type="http://schemas.openxmlformats.org/officeDocument/2006/relationships/slide" Target="slides/slide153.xml"/><Relationship Id="rId127" Type="http://schemas.openxmlformats.org/officeDocument/2006/relationships/slide" Target="slides/slide164.xml"/><Relationship Id="rId10" Type="http://schemas.openxmlformats.org/officeDocument/2006/relationships/slide" Target="slides/slide10.xml"/><Relationship Id="rId31" Type="http://schemas.openxmlformats.org/officeDocument/2006/relationships/slide" Target="slides/slide48.xml"/><Relationship Id="rId44" Type="http://schemas.openxmlformats.org/officeDocument/2006/relationships/slide" Target="slides/slide64.xml"/><Relationship Id="rId52" Type="http://schemas.openxmlformats.org/officeDocument/2006/relationships/slide" Target="slides/slide75.xml"/><Relationship Id="rId60" Type="http://schemas.openxmlformats.org/officeDocument/2006/relationships/slide" Target="slides/slide83.xml"/><Relationship Id="rId65" Type="http://schemas.openxmlformats.org/officeDocument/2006/relationships/slide" Target="slides/slide88.xml"/><Relationship Id="rId73" Type="http://schemas.openxmlformats.org/officeDocument/2006/relationships/slide" Target="slides/slide96.xml"/><Relationship Id="rId78" Type="http://schemas.openxmlformats.org/officeDocument/2006/relationships/slide" Target="slides/slide101.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17.xml"/><Relationship Id="rId99" Type="http://schemas.openxmlformats.org/officeDocument/2006/relationships/slide" Target="slides/slide122.xml"/><Relationship Id="rId101" Type="http://schemas.openxmlformats.org/officeDocument/2006/relationships/slide" Target="slides/slide127.xml"/><Relationship Id="rId122" Type="http://schemas.openxmlformats.org/officeDocument/2006/relationships/slide" Target="slides/slide159.xml"/><Relationship Id="rId130" Type="http://schemas.openxmlformats.org/officeDocument/2006/relationships/slide" Target="slides/slide169.xml"/><Relationship Id="rId135" Type="http://schemas.openxmlformats.org/officeDocument/2006/relationships/slide" Target="slides/slide174.xml"/><Relationship Id="rId143" Type="http://schemas.openxmlformats.org/officeDocument/2006/relationships/slide" Target="slides/slide183.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29.xml"/><Relationship Id="rId39" Type="http://schemas.openxmlformats.org/officeDocument/2006/relationships/slide" Target="slides/slide58.xml"/><Relationship Id="rId109" Type="http://schemas.openxmlformats.org/officeDocument/2006/relationships/slide" Target="slides/slide135.xml"/><Relationship Id="rId34" Type="http://schemas.openxmlformats.org/officeDocument/2006/relationships/slide" Target="slides/slide52.xml"/><Relationship Id="rId50" Type="http://schemas.openxmlformats.org/officeDocument/2006/relationships/slide" Target="slides/slide72.xml"/><Relationship Id="rId55" Type="http://schemas.openxmlformats.org/officeDocument/2006/relationships/slide" Target="slides/slide78.xml"/><Relationship Id="rId76" Type="http://schemas.openxmlformats.org/officeDocument/2006/relationships/slide" Target="slides/slide99.xml"/><Relationship Id="rId97" Type="http://schemas.openxmlformats.org/officeDocument/2006/relationships/slide" Target="slides/slide120.xml"/><Relationship Id="rId104" Type="http://schemas.openxmlformats.org/officeDocument/2006/relationships/slide" Target="slides/slide130.xml"/><Relationship Id="rId120" Type="http://schemas.openxmlformats.org/officeDocument/2006/relationships/slide" Target="slides/slide156.xml"/><Relationship Id="rId125" Type="http://schemas.openxmlformats.org/officeDocument/2006/relationships/slide" Target="slides/slide162.xml"/><Relationship Id="rId141" Type="http://schemas.openxmlformats.org/officeDocument/2006/relationships/slide" Target="slides/slide181.xml"/><Relationship Id="rId146" Type="http://schemas.openxmlformats.org/officeDocument/2006/relationships/slide" Target="slides/slide187.xml"/><Relationship Id="rId7" Type="http://schemas.openxmlformats.org/officeDocument/2006/relationships/slide" Target="slides/slide7.xml"/><Relationship Id="rId71" Type="http://schemas.openxmlformats.org/officeDocument/2006/relationships/slide" Target="slides/slide94.xml"/><Relationship Id="rId92" Type="http://schemas.openxmlformats.org/officeDocument/2006/relationships/slide" Target="slides/slide115.xml"/><Relationship Id="rId2" Type="http://schemas.openxmlformats.org/officeDocument/2006/relationships/slide" Target="slides/slide2.xml"/><Relationship Id="rId29" Type="http://schemas.openxmlformats.org/officeDocument/2006/relationships/slide" Target="slides/slide45.xml"/><Relationship Id="rId24" Type="http://schemas.openxmlformats.org/officeDocument/2006/relationships/slide" Target="slides/slide38.xml"/><Relationship Id="rId40" Type="http://schemas.openxmlformats.org/officeDocument/2006/relationships/slide" Target="slides/slide59.xml"/><Relationship Id="rId45" Type="http://schemas.openxmlformats.org/officeDocument/2006/relationships/slide" Target="slides/slide65.xml"/><Relationship Id="rId66" Type="http://schemas.openxmlformats.org/officeDocument/2006/relationships/slide" Target="slides/slide89.xml"/><Relationship Id="rId87" Type="http://schemas.openxmlformats.org/officeDocument/2006/relationships/slide" Target="slides/slide110.xml"/><Relationship Id="rId110" Type="http://schemas.openxmlformats.org/officeDocument/2006/relationships/slide" Target="slides/slide136.xml"/><Relationship Id="rId115" Type="http://schemas.openxmlformats.org/officeDocument/2006/relationships/slide" Target="slides/slide149.xml"/><Relationship Id="rId131" Type="http://schemas.openxmlformats.org/officeDocument/2006/relationships/slide" Target="slides/slide170.xml"/><Relationship Id="rId136" Type="http://schemas.openxmlformats.org/officeDocument/2006/relationships/slide" Target="slides/slide176.xml"/><Relationship Id="rId61" Type="http://schemas.openxmlformats.org/officeDocument/2006/relationships/slide" Target="slides/slide84.xml"/><Relationship Id="rId82" Type="http://schemas.openxmlformats.org/officeDocument/2006/relationships/slide" Target="slides/slide105.xml"/><Relationship Id="rId19" Type="http://schemas.openxmlformats.org/officeDocument/2006/relationships/slide" Target="slides/slide31.xml"/><Relationship Id="rId14" Type="http://schemas.openxmlformats.org/officeDocument/2006/relationships/slide" Target="slides/slide14.xml"/><Relationship Id="rId30" Type="http://schemas.openxmlformats.org/officeDocument/2006/relationships/slide" Target="slides/slide47.xml"/><Relationship Id="rId35" Type="http://schemas.openxmlformats.org/officeDocument/2006/relationships/slide" Target="slides/slide53.xml"/><Relationship Id="rId56" Type="http://schemas.openxmlformats.org/officeDocument/2006/relationships/slide" Target="slides/slide79.xml"/><Relationship Id="rId77" Type="http://schemas.openxmlformats.org/officeDocument/2006/relationships/slide" Target="slides/slide100.xml"/><Relationship Id="rId100" Type="http://schemas.openxmlformats.org/officeDocument/2006/relationships/slide" Target="slides/slide123.xml"/><Relationship Id="rId105" Type="http://schemas.openxmlformats.org/officeDocument/2006/relationships/slide" Target="slides/slide131.xml"/><Relationship Id="rId126" Type="http://schemas.openxmlformats.org/officeDocument/2006/relationships/slide" Target="slides/slide163.xml"/><Relationship Id="rId147" Type="http://schemas.openxmlformats.org/officeDocument/2006/relationships/slide" Target="slides/slide188.xml"/><Relationship Id="rId8" Type="http://schemas.openxmlformats.org/officeDocument/2006/relationships/slide" Target="slides/slide8.xml"/><Relationship Id="rId51" Type="http://schemas.openxmlformats.org/officeDocument/2006/relationships/slide" Target="slides/slide73.xml"/><Relationship Id="rId72" Type="http://schemas.openxmlformats.org/officeDocument/2006/relationships/slide" Target="slides/slide95.xml"/><Relationship Id="rId93" Type="http://schemas.openxmlformats.org/officeDocument/2006/relationships/slide" Target="slides/slide116.xml"/><Relationship Id="rId98" Type="http://schemas.openxmlformats.org/officeDocument/2006/relationships/slide" Target="slides/slide121.xml"/><Relationship Id="rId121" Type="http://schemas.openxmlformats.org/officeDocument/2006/relationships/slide" Target="slides/slide158.xml"/><Relationship Id="rId142" Type="http://schemas.openxmlformats.org/officeDocument/2006/relationships/slide" Target="slides/slide18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emf"/><Relationship Id="rId1" Type="http://schemas.openxmlformats.org/officeDocument/2006/relationships/image" Target="../media/image33.wmf"/><Relationship Id="rId6" Type="http://schemas.openxmlformats.org/officeDocument/2006/relationships/image" Target="../media/image38.emf"/><Relationship Id="rId5" Type="http://schemas.openxmlformats.org/officeDocument/2006/relationships/image" Target="../media/image37.wmf"/><Relationship Id="rId4"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emf"/><Relationship Id="rId1" Type="http://schemas.openxmlformats.org/officeDocument/2006/relationships/image" Target="../media/image33.wmf"/><Relationship Id="rId6" Type="http://schemas.openxmlformats.org/officeDocument/2006/relationships/image" Target="../media/image38.emf"/><Relationship Id="rId5" Type="http://schemas.openxmlformats.org/officeDocument/2006/relationships/image" Target="../media/image37.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89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95B0EAF-2103-4939-BC96-DFDEF02303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95B0EAF-2103-4939-BC96-DFDEF0230361}" type="slidenum">
              <a:rPr lang="en-US" altLang="zh-CN" smtClean="0"/>
              <a:pPr>
                <a:defRPr/>
              </a:pPr>
              <a:t>37</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8D7E79D0-0892-4103-933E-ED75AC55886E}" type="slidenum">
              <a:rPr lang="en-US" altLang="zh-CN" smtClean="0"/>
              <a:pPr/>
              <a:t>139</a:t>
            </a:fld>
            <a:endParaRPr lang="en-US" altLang="zh-CN"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7BDB8F7-D462-4076-B865-21DD3A401C4E}" type="slidenum">
              <a:rPr lang="en-US" altLang="zh-CN" smtClean="0"/>
              <a:pPr/>
              <a:t>140</a:t>
            </a:fld>
            <a:endParaRPr lang="en-US" altLang="zh-CN"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090635BE-FF5C-420C-BA65-E9F049A6E90E}" type="slidenum">
              <a:rPr lang="en-US" altLang="zh-CN" smtClean="0"/>
              <a:pPr/>
              <a:t>141</a:t>
            </a:fld>
            <a:endParaRPr lang="en-US" altLang="zh-CN"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C576978C-B5A2-4D7B-AB71-945DCAFBCE6C}" type="slidenum">
              <a:rPr lang="en-US" altLang="zh-CN" smtClean="0"/>
              <a:pPr/>
              <a:t>142</a:t>
            </a:fld>
            <a:endParaRPr lang="en-US" altLang="zh-CN"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1F56F035-8D4C-4803-9E1E-7B9AACBECCD0}" type="slidenum">
              <a:rPr lang="en-US" altLang="zh-CN" smtClean="0"/>
              <a:pPr/>
              <a:t>143</a:t>
            </a:fld>
            <a:endParaRPr lang="en-US" altLang="zh-CN"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02F32F8C-0920-4F4E-9898-3F56F822CCA4}" type="slidenum">
              <a:rPr lang="en-US" altLang="zh-CN" smtClean="0"/>
              <a:pPr/>
              <a:t>144</a:t>
            </a:fld>
            <a:endParaRPr lang="en-US" altLang="zh-CN"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95B0EAF-2103-4939-BC96-DFDEF0230361}" type="slidenum">
              <a:rPr lang="en-US" altLang="zh-CN" smtClean="0"/>
              <a:pPr>
                <a:defRPr/>
              </a:pPr>
              <a:t>152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D9C7552D-B5B8-4E43-A9F8-C36D4FDD0CD5}" type="slidenum">
              <a:rPr lang="en-US" altLang="zh-CN" smtClean="0"/>
              <a:pPr/>
              <a:t>154</a:t>
            </a:fld>
            <a:endParaRPr lang="en-US" altLang="zh-CN"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r>
              <a:rPr lang="en-US" altLang="zh-CN" b="1" smtClean="0"/>
              <a:t>Ch5-139</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1BBA035C-04E1-4678-A468-3F4BBB05547E}" type="slidenum">
              <a:rPr lang="en-US" altLang="zh-CN" smtClean="0"/>
              <a:pPr/>
              <a:t>155</a:t>
            </a:fld>
            <a:endParaRPr lang="en-US" altLang="zh-CN"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r>
              <a:rPr lang="en-US" altLang="zh-CN" b="1" smtClean="0"/>
              <a:t>Ch5-139</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1564F2DA-0C1F-41FF-9C66-8445398ABBEC}" type="slidenum">
              <a:rPr lang="en-US" altLang="zh-CN" smtClean="0"/>
              <a:pPr/>
              <a:t>157</a:t>
            </a:fld>
            <a:endParaRPr lang="en-US" altLang="zh-CN"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r>
              <a:rPr lang="en-US" altLang="zh-CN" b="1" dirty="0" smtClean="0"/>
              <a:t>Ch5-140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p:spPr>
        <p:txBody>
          <a:bodyPr/>
          <a:lstStyle/>
          <a:p>
            <a:endParaRPr lang="zh-CN" altLang="en-US" smtClean="0"/>
          </a:p>
        </p:txBody>
      </p:sp>
      <p:sp>
        <p:nvSpPr>
          <p:cNvPr id="190468" name="灯片编号占位符 3"/>
          <p:cNvSpPr>
            <a:spLocks noGrp="1"/>
          </p:cNvSpPr>
          <p:nvPr>
            <p:ph type="sldNum" sz="quarter" idx="5"/>
          </p:nvPr>
        </p:nvSpPr>
        <p:spPr>
          <a:noFill/>
        </p:spPr>
        <p:txBody>
          <a:bodyPr/>
          <a:lstStyle/>
          <a:p>
            <a:fld id="{251E5881-F2B2-4C1D-A0CB-267D50CAE9B5}" type="slidenum">
              <a:rPr lang="en-US" altLang="zh-CN" smtClean="0"/>
              <a:pPr/>
              <a:t>59</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p:spPr>
      </p:sp>
      <p:sp>
        <p:nvSpPr>
          <p:cNvPr id="207875" name="备注占位符 2"/>
          <p:cNvSpPr>
            <a:spLocks noGrp="1"/>
          </p:cNvSpPr>
          <p:nvPr>
            <p:ph type="body" idx="1"/>
          </p:nvPr>
        </p:nvSpPr>
        <p:spPr>
          <a:noFill/>
          <a:ln/>
        </p:spPr>
        <p:txBody>
          <a:bodyPr/>
          <a:lstStyle/>
          <a:p>
            <a:endParaRPr lang="zh-CN" altLang="en-US" smtClean="0"/>
          </a:p>
        </p:txBody>
      </p:sp>
      <p:sp>
        <p:nvSpPr>
          <p:cNvPr id="207876" name="灯片编号占位符 3"/>
          <p:cNvSpPr>
            <a:spLocks noGrp="1"/>
          </p:cNvSpPr>
          <p:nvPr>
            <p:ph type="sldNum" sz="quarter" idx="5"/>
          </p:nvPr>
        </p:nvSpPr>
        <p:spPr>
          <a:noFill/>
        </p:spPr>
        <p:txBody>
          <a:bodyPr/>
          <a:lstStyle/>
          <a:p>
            <a:fld id="{0530C177-628B-4A9E-9996-BDD1F6637623}" type="slidenum">
              <a:rPr lang="en-US" altLang="zh-CN" smtClean="0"/>
              <a:pPr/>
              <a:t>161</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A2582DC8-1F5A-43D8-A9F4-F21C514E289A}" type="slidenum">
              <a:rPr lang="en-US" altLang="zh-CN" smtClean="0"/>
              <a:pPr/>
              <a:t>167</a:t>
            </a:fld>
            <a:endParaRPr lang="en-US" altLang="zh-CN"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r>
              <a:rPr lang="en-US" altLang="zh-CN" b="1" smtClean="0"/>
              <a:t>Ch5-149</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DF89D001-51DF-4AFB-9352-EA444629CC61}" type="slidenum">
              <a:rPr lang="en-US" altLang="zh-CN" smtClean="0"/>
              <a:pPr/>
              <a:t>168</a:t>
            </a:fld>
            <a:endParaRPr lang="en-US" altLang="zh-CN"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r>
              <a:rPr lang="en-US" altLang="zh-CN" b="1" smtClean="0"/>
              <a:t>Ch5-149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67C241A-2E01-4B34-A8CC-AC16BE4ADC60}" type="slidenum">
              <a:rPr lang="en-US" altLang="zh-CN" smtClean="0"/>
              <a:pPr/>
              <a:t>68</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r>
              <a:rPr lang="en-US" altLang="zh-CN" b="1" dirty="0" smtClean="0"/>
              <a:t>Ch5-64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p:spPr>
        <p:txBody>
          <a:bodyPr/>
          <a:lstStyle/>
          <a:p>
            <a:endParaRPr lang="zh-CN" altLang="en-US" smtClean="0"/>
          </a:p>
        </p:txBody>
      </p:sp>
      <p:sp>
        <p:nvSpPr>
          <p:cNvPr id="192516" name="灯片编号占位符 3"/>
          <p:cNvSpPr>
            <a:spLocks noGrp="1"/>
          </p:cNvSpPr>
          <p:nvPr>
            <p:ph type="sldNum" sz="quarter" idx="5"/>
          </p:nvPr>
        </p:nvSpPr>
        <p:spPr>
          <a:noFill/>
        </p:spPr>
        <p:txBody>
          <a:bodyPr/>
          <a:lstStyle/>
          <a:p>
            <a:fld id="{4273E4AE-C5A4-441F-9E7A-E62CDC1BC77F}" type="slidenum">
              <a:rPr lang="en-US" altLang="zh-CN" smtClean="0"/>
              <a:pPr/>
              <a:t>122</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63716A85-509F-426C-9D42-D29DC9F913DA}" type="slidenum">
              <a:rPr lang="en-US" altLang="zh-CN" smtClean="0"/>
              <a:pPr/>
              <a:t>124</a:t>
            </a:fld>
            <a:endParaRPr lang="en-US" altLang="zh-CN"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r>
              <a:rPr lang="en-US" altLang="zh-CN" b="1" smtClean="0"/>
              <a:t>Ch5-117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6254D57E-3AF2-4C7E-AB40-EB40210527D9}" type="slidenum">
              <a:rPr lang="en-US" altLang="zh-CN" smtClean="0"/>
              <a:pPr/>
              <a:t>125</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r>
              <a:rPr lang="en-US" altLang="zh-CN" b="1" smtClean="0"/>
              <a:t>Ch5-117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76826D39-7F92-4134-89BC-9A6D561B1340}" type="slidenum">
              <a:rPr lang="en-US" altLang="zh-CN" smtClean="0"/>
              <a:pPr/>
              <a:t>126</a:t>
            </a:fld>
            <a:endParaRPr lang="en-US" altLang="zh-CN"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r>
              <a:rPr lang="en-US" altLang="zh-CN" b="1" smtClean="0"/>
              <a:t>Ch5-117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C0D06CE6-62FD-4396-BAE5-4826A343E646}" type="slidenum">
              <a:rPr lang="en-US" altLang="zh-CN" smtClean="0"/>
              <a:pPr/>
              <a:t>137</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r>
              <a:rPr lang="en-US" altLang="zh-CN" b="1" smtClean="0"/>
              <a:t>Ch5-128</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E2770D73-35DF-417D-A26B-29CAA43F9B90}" type="slidenum">
              <a:rPr lang="en-US" altLang="zh-CN" smtClean="0"/>
              <a:pPr/>
              <a:t>138</a:t>
            </a:fld>
            <a:endParaRPr lang="en-US" altLang="zh-CN"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r>
              <a:rPr lang="en-US" altLang="zh-CN" b="1" smtClean="0"/>
              <a:t>Ch5-128</a:t>
            </a:r>
          </a:p>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5F6915B-E903-49CB-B395-1C3DABC1742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1468BB3B-46A9-43DD-82D8-25A2EBC7193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CA9BEE0-DE26-48A4-90A2-4BB3A5CD73B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34AA361-27E9-41B4-87E2-846B05562D4A}"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A8EA966-23C4-4F84-BDC8-577C8C117E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8368F72-B9F7-4E99-87E8-69EEC0BACED9}"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0497B37-DB50-4BE6-9481-CE5A65673B98}"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D8C2FEB6-4D88-4133-A68E-FD31E2241BD4}"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7CED622-2443-4DC5-9295-59A1381956A2}"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6782448-9A8A-4412-B1C8-AF299578ACA3}"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8E435C3-52D4-404F-A346-999D601707F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3F17D9D-65AA-4363-B682-490BCBAE7658}"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BEE1F26-26B5-4DE0-B24E-ED630AD56E7F}"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FDE307D-8B10-42C4-B00C-93B7EC1D4FA8}"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8EE3E5B-767C-43ED-89D2-736BD760BAA7}"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554163"/>
            <a:ext cx="8229600" cy="4525962"/>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1403673-059A-4CF6-AB42-E977AFCCE5E9}"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1143000"/>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381000" y="1554163"/>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5E592C5-0514-4EFC-8D6E-9A426F949922}"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554163"/>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554163"/>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892550"/>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22C70D01-42DC-4F84-AA01-3977966A360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45DECCB-4DA5-46EE-A8F2-45C2F217C0F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E87EC33-F125-47F8-9BAE-AB5989CFEF5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89057C99-1774-40A8-80E5-B7E6D74DECE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74D69A7-CCAB-418A-A806-619E3CCB2B2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68BB422A-3BD6-4919-9DDA-CDA1191034D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E1A5F85-3C5A-459F-99DE-15677247B0C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10F4E82-05A8-4935-AB94-E101D688745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2" descr="1"/>
          <p:cNvPicPr>
            <a:picLocks noChangeAspect="1" noChangeArrowheads="1"/>
          </p:cNvPicPr>
          <p:nvPr/>
        </p:nvPicPr>
        <p:blipFill>
          <a:blip r:embed="rId13"/>
          <a:srcRect/>
          <a:stretch>
            <a:fillRect/>
          </a:stretch>
        </p:blipFill>
        <p:spPr bwMode="auto">
          <a:xfrm>
            <a:off x="-19050" y="4933950"/>
            <a:ext cx="9163050" cy="1924050"/>
          </a:xfrm>
          <a:prstGeom prst="rect">
            <a:avLst/>
          </a:prstGeom>
          <a:noFill/>
          <a:ln w="9525">
            <a:noFill/>
            <a:miter lim="800000"/>
            <a:headEnd/>
            <a:tailEnd/>
          </a:ln>
        </p:spPr>
      </p:pic>
      <p:sp>
        <p:nvSpPr>
          <p:cNvPr id="1126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6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512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512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B98A4DD-9F2D-4C05-93D1-2A909183652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6"/>
          <a:srcRect/>
          <a:stretch>
            <a:fillRect/>
          </a:stretch>
        </p:blipFill>
        <p:spPr bwMode="auto">
          <a:xfrm>
            <a:off x="0" y="5019675"/>
            <a:ext cx="5572125" cy="1838325"/>
          </a:xfrm>
          <a:prstGeom prst="rect">
            <a:avLst/>
          </a:prstGeom>
          <a:noFill/>
          <a:ln w="9525">
            <a:noFill/>
            <a:miter lim="800000"/>
            <a:headEnd/>
            <a:tailEnd/>
          </a:ln>
        </p:spPr>
      </p:pic>
      <p:sp>
        <p:nvSpPr>
          <p:cNvPr id="12291"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2292"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7173" name="Rectangle 5"/>
          <p:cNvSpPr>
            <a:spLocks noGrp="1" noChangeArrowheads="1"/>
          </p:cNvSpPr>
          <p:nvPr>
            <p:ph type="dt" sz="half" idx="2"/>
          </p:nvPr>
        </p:nvSpPr>
        <p:spPr bwMode="auto">
          <a:xfrm>
            <a:off x="381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7174" name="Rectangle 6"/>
          <p:cNvSpPr>
            <a:spLocks noGrp="1" noChangeArrowheads="1"/>
          </p:cNvSpPr>
          <p:nvPr>
            <p:ph type="ftr" sz="quarter" idx="3"/>
          </p:nvPr>
        </p:nvSpPr>
        <p:spPr bwMode="auto">
          <a:xfrm>
            <a:off x="3048000" y="61991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7175" name="Rectangle 7"/>
          <p:cNvSpPr>
            <a:spLocks noGrp="1" noChangeArrowheads="1"/>
          </p:cNvSpPr>
          <p:nvPr>
            <p:ph type="sldNum" sz="quarter" idx="4"/>
          </p:nvPr>
        </p:nvSpPr>
        <p:spPr bwMode="auto">
          <a:xfrm>
            <a:off x="6477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5A2E3CF7-0FCA-466E-8187-BA7A22DBA5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rtl="0" eaLnBrk="0" fontAlgn="base" hangingPunct="0">
        <a:spcBef>
          <a:spcPct val="0"/>
        </a:spcBef>
        <a:spcAft>
          <a:spcPct val="0"/>
        </a:spcAft>
        <a:defRPr sz="4400" baseline="0">
          <a:solidFill>
            <a:schemeClr val="tx2"/>
          </a:solidFill>
          <a:latin typeface="+mj-lt"/>
          <a:ea typeface="黑体" pitchFamily="49"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1AB0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1AB0E5"/>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7.bin"/><Relationship Id="rId3" Type="http://schemas.openxmlformats.org/officeDocument/2006/relationships/notesSlide" Target="../notesSlides/notesSlide21.xml"/><Relationship Id="rId7" Type="http://schemas.openxmlformats.org/officeDocument/2006/relationships/oleObject" Target="../embeddings/oleObject12.bin"/><Relationship Id="rId12" Type="http://schemas.openxmlformats.org/officeDocument/2006/relationships/image" Target="../media/image39.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6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6.bin"/><Relationship Id="rId3" Type="http://schemas.openxmlformats.org/officeDocument/2006/relationships/notesSlide" Target="../notesSlides/notesSlide22.xml"/><Relationship Id="rId7" Type="http://schemas.openxmlformats.org/officeDocument/2006/relationships/oleObject" Target="../embeddings/oleObject21.bin"/><Relationship Id="rId12" Type="http://schemas.openxmlformats.org/officeDocument/2006/relationships/image" Target="../media/image39.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oleObject" Target="../embeddings/oleObject1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85786" y="928670"/>
            <a:ext cx="7772400" cy="1470025"/>
          </a:xfrm>
        </p:spPr>
        <p:txBody>
          <a:bodyPr/>
          <a:lstStyle/>
          <a:p>
            <a:pPr eaLnBrk="1" hangingPunct="1"/>
            <a:r>
              <a:rPr kumimoji="0" lang="zh-CN" altLang="en-US" sz="3200" b="0" i="0" u="none" strike="noStrike" kern="0" cap="none" spc="0" normalizeH="0" baseline="0" noProof="0" dirty="0" smtClean="0">
                <a:ln>
                  <a:noFill/>
                </a:ln>
                <a:solidFill>
                  <a:schemeClr val="accent1">
                    <a:lumMod val="25000"/>
                  </a:schemeClr>
                </a:solidFill>
                <a:effectLst>
                  <a:outerShdw blurRad="38100" dist="38100" dir="2700000" algn="tl">
                    <a:srgbClr val="000000">
                      <a:alpha val="43137"/>
                    </a:srgbClr>
                  </a:outerShdw>
                </a:effectLst>
                <a:uLnTx/>
                <a:uFillTx/>
                <a:latin typeface="黑体" pitchFamily="49" charset="-122"/>
                <a:ea typeface="黑体" pitchFamily="49" charset="-122"/>
              </a:rPr>
              <a:t>计算机网络原理与实践</a:t>
            </a:r>
            <a:r>
              <a:rPr kumimoji="0" lang="zh-CN" altLang="en-US"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（第</a:t>
            </a: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2</a:t>
            </a:r>
            <a:r>
              <a:rPr kumimoji="0" lang="zh-CN" altLang="en-US"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版）配套课件</a:t>
            </a: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
            </a:r>
            <a:b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br>
            <a:r>
              <a:rPr kumimoji="0" lang="zh-CN" altLang="en-US"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机械工业出版社   </a:t>
            </a:r>
            <a:r>
              <a:rPr kumimoji="0" lang="en-US" altLang="zh-CN"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2013</a:t>
            </a:r>
            <a:r>
              <a:rPr kumimoji="0" lang="zh-CN" altLang="en-US"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年</a:t>
            </a:r>
            <a:endPar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3315" name="Rectangle 3"/>
          <p:cNvSpPr>
            <a:spLocks noGrp="1" noChangeArrowheads="1"/>
          </p:cNvSpPr>
          <p:nvPr>
            <p:ph type="subTitle" idx="1"/>
          </p:nvPr>
        </p:nvSpPr>
        <p:spPr>
          <a:xfrm>
            <a:off x="1428728" y="2928934"/>
            <a:ext cx="6400800" cy="928694"/>
          </a:xfrm>
        </p:spPr>
        <p:txBody>
          <a:bodyPr/>
          <a:lstStyle/>
          <a:p>
            <a:pPr eaLnBrk="1" hangingPunct="1"/>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5</a:t>
            </a:r>
            <a:r>
              <a:rPr lang="zh-CN" altLang="en-US" sz="4800" dirty="0" smtClean="0">
                <a:latin typeface="黑体" pitchFamily="49" charset="-122"/>
                <a:ea typeface="黑体" pitchFamily="49" charset="-122"/>
              </a:rPr>
              <a:t>章 网络层</a:t>
            </a:r>
            <a:endParaRPr lang="en-US" altLang="zh-CN" sz="4800" dirty="0" smtClean="0">
              <a:latin typeface="黑体" pitchFamily="49" charset="-122"/>
              <a:ea typeface="黑体" pitchFamily="49" charset="-122"/>
            </a:endParaRPr>
          </a:p>
          <a:p>
            <a:pPr eaLnBrk="1" hangingPunct="1"/>
            <a:endParaRPr lang="en-US" altLang="zh-CN" dirty="0" smtClean="0">
              <a:solidFill>
                <a:srgbClr val="7F7F7F"/>
              </a:solidFill>
              <a:latin typeface="宋体" pitchFamily="2" charset="-122"/>
              <a:ea typeface="宋体" pitchFamily="2" charset="-122"/>
            </a:endParaRPr>
          </a:p>
          <a:p>
            <a:pPr eaLnBrk="1" hangingPunct="1"/>
            <a:r>
              <a:rPr lang="en-US" altLang="zh-CN" smtClean="0">
                <a:solidFill>
                  <a:srgbClr val="7F7F7F"/>
                </a:solidFill>
                <a:latin typeface="宋体" pitchFamily="2" charset="-122"/>
                <a:ea typeface="宋体" pitchFamily="2" charset="-122"/>
              </a:rPr>
              <a:t> </a:t>
            </a:r>
            <a:endParaRPr lang="en-US" altLang="zh-CN" dirty="0" smtClean="0">
              <a:solidFill>
                <a:srgbClr val="7F7F7F"/>
              </a:solidFill>
              <a:latin typeface="宋体" pitchFamily="2" charset="-122"/>
              <a:ea typeface="宋体" pitchFamily="2" charset="-122"/>
            </a:endParaRPr>
          </a:p>
          <a:p>
            <a:pPr eaLnBrk="1" hangingPunct="1"/>
            <a:endParaRPr lang="en-US" altLang="zh-CN" sz="4800" dirty="0" smtClean="0">
              <a:latin typeface="黑体" pitchFamily="49" charset="-122"/>
              <a:ea typeface="黑体" pitchFamily="49" charset="-122"/>
            </a:endParaRPr>
          </a:p>
          <a:p>
            <a:pPr eaLnBrk="1" hangingPunct="1"/>
            <a:endParaRPr lang="en-US" altLang="zh-CN" sz="4800" dirty="0" smtClean="0">
              <a:latin typeface="黑体" pitchFamily="49" charset="-122"/>
              <a:ea typeface="黑体" pitchFamily="49" charset="-122"/>
            </a:endParaRPr>
          </a:p>
          <a:p>
            <a:pPr eaLnBrk="1" hangingPunct="1"/>
            <a:endParaRPr lang="zh-CN" altLang="zh-CN" sz="4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虚电路服务</a:t>
            </a:r>
          </a:p>
        </p:txBody>
      </p:sp>
      <p:sp>
        <p:nvSpPr>
          <p:cNvPr id="21507" name="Rectangle 3"/>
          <p:cNvSpPr>
            <a:spLocks noGrp="1" noChangeArrowheads="1"/>
          </p:cNvSpPr>
          <p:nvPr>
            <p:ph idx="1"/>
          </p:nvPr>
        </p:nvSpPr>
        <p:spPr>
          <a:xfrm>
            <a:off x="381000" y="1554163"/>
            <a:ext cx="8229600" cy="4538662"/>
          </a:xfrm>
        </p:spPr>
        <p:txBody>
          <a:bodyPr/>
          <a:lstStyle/>
          <a:p>
            <a:pPr eaLnBrk="1" hangingPunct="1"/>
            <a:r>
              <a:rPr lang="zh-CN" altLang="en-US" sz="2800" smtClean="0"/>
              <a:t>面向连接的通信服务</a:t>
            </a:r>
            <a:endParaRPr lang="en-US" altLang="zh-CN" sz="2800" smtClean="0"/>
          </a:p>
          <a:p>
            <a:pPr eaLnBrk="1" hangingPunct="1"/>
            <a:r>
              <a:rPr lang="zh-CN" altLang="en-US" sz="2800" smtClean="0"/>
              <a:t>在两个节点的应用进程之间建立起一个逻辑上的连接或虚电路后，就可以在两个节点之间按顺序发送分组，接受端无须重组、排序。</a:t>
            </a:r>
          </a:p>
        </p:txBody>
      </p:sp>
      <p:grpSp>
        <p:nvGrpSpPr>
          <p:cNvPr id="21508" name="Group 41"/>
          <p:cNvGrpSpPr>
            <a:grpSpLocks/>
          </p:cNvGrpSpPr>
          <p:nvPr/>
        </p:nvGrpSpPr>
        <p:grpSpPr bwMode="auto">
          <a:xfrm>
            <a:off x="395288" y="3786188"/>
            <a:ext cx="8589962" cy="2236787"/>
            <a:chOff x="204" y="2205"/>
            <a:chExt cx="5411" cy="1409"/>
          </a:xfrm>
        </p:grpSpPr>
        <p:sp>
          <p:nvSpPr>
            <p:cNvPr id="21509" name="Rectangle 15"/>
            <p:cNvSpPr>
              <a:spLocks noChangeArrowheads="1"/>
            </p:cNvSpPr>
            <p:nvPr/>
          </p:nvSpPr>
          <p:spPr bwMode="auto">
            <a:xfrm>
              <a:off x="4732" y="2702"/>
              <a:ext cx="831" cy="195"/>
            </a:xfrm>
            <a:prstGeom prst="rect">
              <a:avLst/>
            </a:prstGeom>
            <a:solidFill>
              <a:srgbClr val="FFCCFF"/>
            </a:solidFill>
            <a:ln w="9525">
              <a:noFill/>
              <a:miter lim="800000"/>
              <a:headEnd/>
              <a:tailEnd/>
            </a:ln>
          </p:spPr>
          <p:txBody>
            <a:bodyPr wrap="none" anchor="ctr"/>
            <a:lstStyle/>
            <a:p>
              <a:endParaRPr lang="zh-CN" altLang="zh-CN" sz="2800">
                <a:latin typeface="Tahoma" pitchFamily="34" charset="0"/>
                <a:ea typeface="黑体" pitchFamily="49" charset="-122"/>
              </a:endParaRPr>
            </a:p>
          </p:txBody>
        </p:sp>
        <p:sp>
          <p:nvSpPr>
            <p:cNvPr id="21510" name="Text Box 16"/>
            <p:cNvSpPr txBox="1">
              <a:spLocks noChangeArrowheads="1"/>
            </p:cNvSpPr>
            <p:nvPr/>
          </p:nvSpPr>
          <p:spPr bwMode="auto">
            <a:xfrm>
              <a:off x="4699" y="2259"/>
              <a:ext cx="916" cy="1018"/>
            </a:xfrm>
            <a:prstGeom prst="rect">
              <a:avLst/>
            </a:prstGeom>
            <a:noFill/>
            <a:ln w="9525">
              <a:noFill/>
              <a:miter lim="800000"/>
              <a:headEnd/>
              <a:tailEnd/>
            </a:ln>
          </p:spPr>
          <p:txBody>
            <a:bodyPr wrap="none">
              <a:spAutoFit/>
            </a:bodyPr>
            <a:lstStyle/>
            <a:p>
              <a:pPr algn="ctr"/>
              <a:r>
                <a:rPr lang="zh-CN" altLang="en-US" sz="2000">
                  <a:solidFill>
                    <a:schemeClr val="accent2"/>
                  </a:solidFill>
                  <a:ea typeface="黑体" pitchFamily="49" charset="-122"/>
                </a:rPr>
                <a:t>应用层</a:t>
              </a:r>
            </a:p>
            <a:p>
              <a:pPr algn="ctr"/>
              <a:r>
                <a:rPr lang="zh-CN" altLang="en-US" sz="2000">
                  <a:solidFill>
                    <a:schemeClr val="accent2"/>
                  </a:solidFill>
                  <a:ea typeface="黑体" pitchFamily="49" charset="-122"/>
                </a:rPr>
                <a:t>运输层</a:t>
              </a:r>
            </a:p>
            <a:p>
              <a:pPr algn="ctr"/>
              <a:r>
                <a:rPr lang="zh-CN" altLang="en-US" sz="2000">
                  <a:solidFill>
                    <a:schemeClr val="accent2"/>
                  </a:solidFill>
                  <a:ea typeface="黑体" pitchFamily="49" charset="-122"/>
                </a:rPr>
                <a:t>网络层</a:t>
              </a:r>
            </a:p>
            <a:p>
              <a:pPr algn="ctr"/>
              <a:r>
                <a:rPr lang="zh-CN" altLang="en-US" sz="2000">
                  <a:solidFill>
                    <a:schemeClr val="accent2"/>
                  </a:solidFill>
                  <a:ea typeface="黑体" pitchFamily="49" charset="-122"/>
                </a:rPr>
                <a:t>数据链路层</a:t>
              </a:r>
            </a:p>
            <a:p>
              <a:pPr algn="ctr"/>
              <a:r>
                <a:rPr lang="zh-CN" altLang="en-US" sz="2000">
                  <a:solidFill>
                    <a:schemeClr val="accent2"/>
                  </a:solidFill>
                  <a:ea typeface="黑体" pitchFamily="49" charset="-122"/>
                </a:rPr>
                <a:t>物理层</a:t>
              </a:r>
            </a:p>
          </p:txBody>
        </p:sp>
        <p:sp>
          <p:nvSpPr>
            <p:cNvPr id="21511" name="Rectangle 7"/>
            <p:cNvSpPr>
              <a:spLocks noChangeArrowheads="1"/>
            </p:cNvSpPr>
            <p:nvPr/>
          </p:nvSpPr>
          <p:spPr bwMode="auto">
            <a:xfrm>
              <a:off x="237" y="2648"/>
              <a:ext cx="831" cy="195"/>
            </a:xfrm>
            <a:prstGeom prst="rect">
              <a:avLst/>
            </a:prstGeom>
            <a:solidFill>
              <a:srgbClr val="FFCCFF"/>
            </a:solidFill>
            <a:ln w="9525">
              <a:noFill/>
              <a:miter lim="800000"/>
              <a:headEnd/>
              <a:tailEnd/>
            </a:ln>
          </p:spPr>
          <p:txBody>
            <a:bodyPr wrap="none" anchor="ctr"/>
            <a:lstStyle/>
            <a:p>
              <a:endParaRPr lang="zh-CN" altLang="zh-CN" sz="2800">
                <a:latin typeface="Tahoma" pitchFamily="34" charset="0"/>
                <a:ea typeface="黑体" pitchFamily="49" charset="-122"/>
              </a:endParaRPr>
            </a:p>
          </p:txBody>
        </p:sp>
        <p:sp>
          <p:nvSpPr>
            <p:cNvPr id="21512" name="Text Box 8"/>
            <p:cNvSpPr txBox="1">
              <a:spLocks noChangeArrowheads="1"/>
            </p:cNvSpPr>
            <p:nvPr/>
          </p:nvSpPr>
          <p:spPr bwMode="auto">
            <a:xfrm>
              <a:off x="204" y="2205"/>
              <a:ext cx="916" cy="1018"/>
            </a:xfrm>
            <a:prstGeom prst="rect">
              <a:avLst/>
            </a:prstGeom>
            <a:noFill/>
            <a:ln w="9525">
              <a:noFill/>
              <a:miter lim="800000"/>
              <a:headEnd/>
              <a:tailEnd/>
            </a:ln>
          </p:spPr>
          <p:txBody>
            <a:bodyPr wrap="none">
              <a:spAutoFit/>
            </a:bodyPr>
            <a:lstStyle/>
            <a:p>
              <a:pPr algn="ctr"/>
              <a:r>
                <a:rPr lang="zh-CN" altLang="en-US" sz="2000">
                  <a:solidFill>
                    <a:schemeClr val="accent2"/>
                  </a:solidFill>
                  <a:ea typeface="黑体" pitchFamily="49" charset="-122"/>
                </a:rPr>
                <a:t>应用层</a:t>
              </a:r>
            </a:p>
            <a:p>
              <a:pPr algn="ctr"/>
              <a:r>
                <a:rPr lang="zh-CN" altLang="en-US" sz="2000">
                  <a:solidFill>
                    <a:schemeClr val="accent2"/>
                  </a:solidFill>
                  <a:ea typeface="黑体" pitchFamily="49" charset="-122"/>
                </a:rPr>
                <a:t>运输层</a:t>
              </a:r>
            </a:p>
            <a:p>
              <a:pPr algn="ctr"/>
              <a:r>
                <a:rPr lang="zh-CN" altLang="en-US" sz="2000">
                  <a:solidFill>
                    <a:schemeClr val="accent2"/>
                  </a:solidFill>
                  <a:ea typeface="黑体" pitchFamily="49" charset="-122"/>
                </a:rPr>
                <a:t>网络层</a:t>
              </a:r>
            </a:p>
            <a:p>
              <a:pPr algn="ctr"/>
              <a:r>
                <a:rPr lang="zh-CN" altLang="en-US" sz="2000">
                  <a:solidFill>
                    <a:schemeClr val="accent2"/>
                  </a:solidFill>
                  <a:ea typeface="黑体" pitchFamily="49" charset="-122"/>
                </a:rPr>
                <a:t>数据链路层</a:t>
              </a:r>
            </a:p>
            <a:p>
              <a:pPr algn="ctr"/>
              <a:r>
                <a:rPr lang="zh-CN" altLang="en-US" sz="2000">
                  <a:solidFill>
                    <a:schemeClr val="accent2"/>
                  </a:solidFill>
                  <a:ea typeface="黑体" pitchFamily="49" charset="-122"/>
                </a:rPr>
                <a:t>物理层</a:t>
              </a:r>
            </a:p>
          </p:txBody>
        </p:sp>
        <p:sp>
          <p:nvSpPr>
            <p:cNvPr id="21513" name="Line 4"/>
            <p:cNvSpPr>
              <a:spLocks noChangeShapeType="1"/>
            </p:cNvSpPr>
            <p:nvPr/>
          </p:nvSpPr>
          <p:spPr bwMode="auto">
            <a:xfrm>
              <a:off x="2918" y="2413"/>
              <a:ext cx="37" cy="354"/>
            </a:xfrm>
            <a:prstGeom prst="line">
              <a:avLst/>
            </a:prstGeom>
            <a:noFill/>
            <a:ln w="9525">
              <a:solidFill>
                <a:schemeClr val="tx1"/>
              </a:solidFill>
              <a:round/>
              <a:headEnd/>
              <a:tailEnd/>
            </a:ln>
          </p:spPr>
          <p:txBody>
            <a:bodyPr/>
            <a:lstStyle/>
            <a:p>
              <a:endParaRPr lang="zh-CN" altLang="en-US"/>
            </a:p>
          </p:txBody>
        </p:sp>
        <p:sp>
          <p:nvSpPr>
            <p:cNvPr id="21514" name="Line 5"/>
            <p:cNvSpPr>
              <a:spLocks noChangeShapeType="1"/>
            </p:cNvSpPr>
            <p:nvPr/>
          </p:nvSpPr>
          <p:spPr bwMode="auto">
            <a:xfrm>
              <a:off x="1285" y="2959"/>
              <a:ext cx="320" cy="163"/>
            </a:xfrm>
            <a:prstGeom prst="line">
              <a:avLst/>
            </a:prstGeom>
            <a:noFill/>
            <a:ln w="9525">
              <a:solidFill>
                <a:schemeClr val="tx1"/>
              </a:solidFill>
              <a:round/>
              <a:headEnd/>
              <a:tailEnd/>
            </a:ln>
          </p:spPr>
          <p:txBody>
            <a:bodyPr/>
            <a:lstStyle/>
            <a:p>
              <a:endParaRPr lang="zh-CN" altLang="en-US"/>
            </a:p>
          </p:txBody>
        </p:sp>
        <p:sp>
          <p:nvSpPr>
            <p:cNvPr id="21515" name="Rectangle 9"/>
            <p:cNvSpPr>
              <a:spLocks noChangeArrowheads="1"/>
            </p:cNvSpPr>
            <p:nvPr/>
          </p:nvSpPr>
          <p:spPr bwMode="auto">
            <a:xfrm>
              <a:off x="224" y="2256"/>
              <a:ext cx="853" cy="941"/>
            </a:xfrm>
            <a:prstGeom prst="rect">
              <a:avLst/>
            </a:prstGeom>
            <a:noFill/>
            <a:ln w="28575">
              <a:solidFill>
                <a:srgbClr val="00CCFF"/>
              </a:solidFill>
              <a:miter lim="800000"/>
              <a:headEnd/>
              <a:tailEnd/>
            </a:ln>
          </p:spPr>
          <p:txBody>
            <a:bodyPr wrap="none" anchor="ctr"/>
            <a:lstStyle/>
            <a:p>
              <a:endParaRPr lang="zh-CN" altLang="zh-CN" sz="2800">
                <a:latin typeface="Tahoma" pitchFamily="34" charset="0"/>
                <a:ea typeface="黑体" pitchFamily="49" charset="-122"/>
              </a:endParaRPr>
            </a:p>
          </p:txBody>
        </p:sp>
        <p:sp>
          <p:nvSpPr>
            <p:cNvPr id="21516" name="Line 10"/>
            <p:cNvSpPr>
              <a:spLocks noChangeShapeType="1"/>
            </p:cNvSpPr>
            <p:nvPr/>
          </p:nvSpPr>
          <p:spPr bwMode="auto">
            <a:xfrm>
              <a:off x="224" y="2472"/>
              <a:ext cx="853" cy="0"/>
            </a:xfrm>
            <a:prstGeom prst="line">
              <a:avLst/>
            </a:prstGeom>
            <a:noFill/>
            <a:ln w="9525">
              <a:solidFill>
                <a:schemeClr val="tx1"/>
              </a:solidFill>
              <a:round/>
              <a:headEnd/>
              <a:tailEnd/>
            </a:ln>
          </p:spPr>
          <p:txBody>
            <a:bodyPr/>
            <a:lstStyle/>
            <a:p>
              <a:endParaRPr lang="zh-CN" altLang="en-US"/>
            </a:p>
          </p:txBody>
        </p:sp>
        <p:sp>
          <p:nvSpPr>
            <p:cNvPr id="21517" name="Line 11"/>
            <p:cNvSpPr>
              <a:spLocks noChangeShapeType="1"/>
            </p:cNvSpPr>
            <p:nvPr/>
          </p:nvSpPr>
          <p:spPr bwMode="auto">
            <a:xfrm>
              <a:off x="224" y="2654"/>
              <a:ext cx="853" cy="0"/>
            </a:xfrm>
            <a:prstGeom prst="line">
              <a:avLst/>
            </a:prstGeom>
            <a:noFill/>
            <a:ln w="9525">
              <a:solidFill>
                <a:schemeClr val="tx1"/>
              </a:solidFill>
              <a:round/>
              <a:headEnd/>
              <a:tailEnd/>
            </a:ln>
          </p:spPr>
          <p:txBody>
            <a:bodyPr/>
            <a:lstStyle/>
            <a:p>
              <a:endParaRPr lang="zh-CN" altLang="en-US"/>
            </a:p>
          </p:txBody>
        </p:sp>
        <p:sp>
          <p:nvSpPr>
            <p:cNvPr id="21518" name="Line 12"/>
            <p:cNvSpPr>
              <a:spLocks noChangeShapeType="1"/>
            </p:cNvSpPr>
            <p:nvPr/>
          </p:nvSpPr>
          <p:spPr bwMode="auto">
            <a:xfrm>
              <a:off x="224" y="2836"/>
              <a:ext cx="853" cy="0"/>
            </a:xfrm>
            <a:prstGeom prst="line">
              <a:avLst/>
            </a:prstGeom>
            <a:noFill/>
            <a:ln w="9525">
              <a:solidFill>
                <a:schemeClr val="tx1"/>
              </a:solidFill>
              <a:round/>
              <a:headEnd/>
              <a:tailEnd/>
            </a:ln>
          </p:spPr>
          <p:txBody>
            <a:bodyPr/>
            <a:lstStyle/>
            <a:p>
              <a:endParaRPr lang="zh-CN" altLang="en-US"/>
            </a:p>
          </p:txBody>
        </p:sp>
        <p:sp>
          <p:nvSpPr>
            <p:cNvPr id="21519" name="Line 13"/>
            <p:cNvSpPr>
              <a:spLocks noChangeShapeType="1"/>
            </p:cNvSpPr>
            <p:nvPr/>
          </p:nvSpPr>
          <p:spPr bwMode="auto">
            <a:xfrm>
              <a:off x="224" y="3018"/>
              <a:ext cx="853" cy="0"/>
            </a:xfrm>
            <a:prstGeom prst="line">
              <a:avLst/>
            </a:prstGeom>
            <a:noFill/>
            <a:ln w="9525">
              <a:solidFill>
                <a:schemeClr val="tx1"/>
              </a:solidFill>
              <a:round/>
              <a:headEnd/>
              <a:tailEnd/>
            </a:ln>
          </p:spPr>
          <p:txBody>
            <a:bodyPr/>
            <a:lstStyle/>
            <a:p>
              <a:endParaRPr lang="zh-CN" altLang="en-US"/>
            </a:p>
          </p:txBody>
        </p:sp>
        <p:sp>
          <p:nvSpPr>
            <p:cNvPr id="21520" name="Rectangle 17"/>
            <p:cNvSpPr>
              <a:spLocks noChangeArrowheads="1"/>
            </p:cNvSpPr>
            <p:nvPr/>
          </p:nvSpPr>
          <p:spPr bwMode="auto">
            <a:xfrm>
              <a:off x="4719" y="2300"/>
              <a:ext cx="853" cy="951"/>
            </a:xfrm>
            <a:prstGeom prst="rect">
              <a:avLst/>
            </a:prstGeom>
            <a:noFill/>
            <a:ln w="28575">
              <a:solidFill>
                <a:srgbClr val="00CCFF"/>
              </a:solidFill>
              <a:miter lim="800000"/>
              <a:headEnd/>
              <a:tailEnd/>
            </a:ln>
          </p:spPr>
          <p:txBody>
            <a:bodyPr wrap="none" anchor="ctr"/>
            <a:lstStyle/>
            <a:p>
              <a:endParaRPr lang="zh-CN" altLang="zh-CN" sz="2800">
                <a:latin typeface="Tahoma" pitchFamily="34" charset="0"/>
                <a:ea typeface="黑体" pitchFamily="49" charset="-122"/>
              </a:endParaRPr>
            </a:p>
          </p:txBody>
        </p:sp>
        <p:sp>
          <p:nvSpPr>
            <p:cNvPr id="21521" name="Line 18"/>
            <p:cNvSpPr>
              <a:spLocks noChangeShapeType="1"/>
            </p:cNvSpPr>
            <p:nvPr/>
          </p:nvSpPr>
          <p:spPr bwMode="auto">
            <a:xfrm>
              <a:off x="4719" y="2526"/>
              <a:ext cx="853" cy="0"/>
            </a:xfrm>
            <a:prstGeom prst="line">
              <a:avLst/>
            </a:prstGeom>
            <a:noFill/>
            <a:ln w="9525">
              <a:solidFill>
                <a:schemeClr val="tx1"/>
              </a:solidFill>
              <a:round/>
              <a:headEnd/>
              <a:tailEnd/>
            </a:ln>
          </p:spPr>
          <p:txBody>
            <a:bodyPr/>
            <a:lstStyle/>
            <a:p>
              <a:endParaRPr lang="zh-CN" altLang="en-US"/>
            </a:p>
          </p:txBody>
        </p:sp>
        <p:sp>
          <p:nvSpPr>
            <p:cNvPr id="21522" name="Line 19"/>
            <p:cNvSpPr>
              <a:spLocks noChangeShapeType="1"/>
            </p:cNvSpPr>
            <p:nvPr/>
          </p:nvSpPr>
          <p:spPr bwMode="auto">
            <a:xfrm>
              <a:off x="4719" y="2708"/>
              <a:ext cx="853" cy="0"/>
            </a:xfrm>
            <a:prstGeom prst="line">
              <a:avLst/>
            </a:prstGeom>
            <a:noFill/>
            <a:ln w="9525">
              <a:solidFill>
                <a:schemeClr val="tx1"/>
              </a:solidFill>
              <a:round/>
              <a:headEnd/>
              <a:tailEnd/>
            </a:ln>
          </p:spPr>
          <p:txBody>
            <a:bodyPr/>
            <a:lstStyle/>
            <a:p>
              <a:endParaRPr lang="zh-CN" altLang="en-US"/>
            </a:p>
          </p:txBody>
        </p:sp>
        <p:sp>
          <p:nvSpPr>
            <p:cNvPr id="21523" name="Line 20"/>
            <p:cNvSpPr>
              <a:spLocks noChangeShapeType="1"/>
            </p:cNvSpPr>
            <p:nvPr/>
          </p:nvSpPr>
          <p:spPr bwMode="auto">
            <a:xfrm>
              <a:off x="4719" y="2890"/>
              <a:ext cx="853" cy="0"/>
            </a:xfrm>
            <a:prstGeom prst="line">
              <a:avLst/>
            </a:prstGeom>
            <a:noFill/>
            <a:ln w="9525">
              <a:solidFill>
                <a:schemeClr val="tx1"/>
              </a:solidFill>
              <a:round/>
              <a:headEnd/>
              <a:tailEnd/>
            </a:ln>
          </p:spPr>
          <p:txBody>
            <a:bodyPr/>
            <a:lstStyle/>
            <a:p>
              <a:endParaRPr lang="zh-CN" altLang="en-US"/>
            </a:p>
          </p:txBody>
        </p:sp>
        <p:sp>
          <p:nvSpPr>
            <p:cNvPr id="21524" name="Line 21"/>
            <p:cNvSpPr>
              <a:spLocks noChangeShapeType="1"/>
            </p:cNvSpPr>
            <p:nvPr/>
          </p:nvSpPr>
          <p:spPr bwMode="auto">
            <a:xfrm>
              <a:off x="4719" y="3072"/>
              <a:ext cx="853" cy="0"/>
            </a:xfrm>
            <a:prstGeom prst="line">
              <a:avLst/>
            </a:prstGeom>
            <a:noFill/>
            <a:ln w="9525">
              <a:solidFill>
                <a:schemeClr val="tx1"/>
              </a:solidFill>
              <a:round/>
              <a:headEnd/>
              <a:tailEnd/>
            </a:ln>
          </p:spPr>
          <p:txBody>
            <a:bodyPr/>
            <a:lstStyle/>
            <a:p>
              <a:endParaRPr lang="zh-CN" altLang="en-US"/>
            </a:p>
          </p:txBody>
        </p:sp>
        <p:sp>
          <p:nvSpPr>
            <p:cNvPr id="21525" name="Text Box 22"/>
            <p:cNvSpPr txBox="1">
              <a:spLocks noChangeArrowheads="1"/>
            </p:cNvSpPr>
            <p:nvPr/>
          </p:nvSpPr>
          <p:spPr bwMode="auto">
            <a:xfrm>
              <a:off x="1149" y="2370"/>
              <a:ext cx="290" cy="250"/>
            </a:xfrm>
            <a:prstGeom prst="rect">
              <a:avLst/>
            </a:prstGeom>
            <a:noFill/>
            <a:ln w="9525">
              <a:noFill/>
              <a:miter lim="800000"/>
              <a:headEnd/>
              <a:tailEnd/>
            </a:ln>
          </p:spPr>
          <p:txBody>
            <a:bodyPr wrap="none">
              <a:spAutoFit/>
            </a:bodyPr>
            <a:lstStyle/>
            <a:p>
              <a:r>
                <a:rPr lang="en-US" altLang="zh-CN" sz="2000">
                  <a:solidFill>
                    <a:schemeClr val="accent2"/>
                  </a:solidFill>
                  <a:ea typeface="黑体" pitchFamily="49" charset="-122"/>
                </a:rPr>
                <a:t>H</a:t>
              </a:r>
              <a:r>
                <a:rPr lang="en-US" altLang="zh-CN" sz="2000" baseline="-25000">
                  <a:solidFill>
                    <a:schemeClr val="accent2"/>
                  </a:solidFill>
                  <a:ea typeface="黑体" pitchFamily="49" charset="-122"/>
                </a:rPr>
                <a:t>1</a:t>
              </a:r>
            </a:p>
          </p:txBody>
        </p:sp>
        <p:pic>
          <p:nvPicPr>
            <p:cNvPr id="21526" name="Picture 23"/>
            <p:cNvPicPr>
              <a:picLocks noChangeArrowheads="1"/>
            </p:cNvPicPr>
            <p:nvPr/>
          </p:nvPicPr>
          <p:blipFill>
            <a:blip r:embed="rId2"/>
            <a:srcRect/>
            <a:stretch>
              <a:fillRect/>
            </a:stretch>
          </p:blipFill>
          <p:spPr bwMode="auto">
            <a:xfrm>
              <a:off x="1125" y="2613"/>
              <a:ext cx="373" cy="410"/>
            </a:xfrm>
            <a:prstGeom prst="rect">
              <a:avLst/>
            </a:prstGeom>
            <a:noFill/>
            <a:ln w="9525">
              <a:noFill/>
              <a:miter lim="800000"/>
              <a:headEnd/>
              <a:tailEnd/>
            </a:ln>
          </p:spPr>
        </p:pic>
        <p:sp>
          <p:nvSpPr>
            <p:cNvPr id="21527" name="Line 24"/>
            <p:cNvSpPr>
              <a:spLocks noChangeShapeType="1"/>
            </p:cNvSpPr>
            <p:nvPr/>
          </p:nvSpPr>
          <p:spPr bwMode="auto">
            <a:xfrm>
              <a:off x="1817" y="3122"/>
              <a:ext cx="1013" cy="382"/>
            </a:xfrm>
            <a:prstGeom prst="line">
              <a:avLst/>
            </a:prstGeom>
            <a:noFill/>
            <a:ln w="9525">
              <a:solidFill>
                <a:schemeClr val="tx1"/>
              </a:solidFill>
              <a:round/>
              <a:headEnd/>
              <a:tailEnd/>
            </a:ln>
          </p:spPr>
          <p:txBody>
            <a:bodyPr/>
            <a:lstStyle/>
            <a:p>
              <a:endParaRPr lang="zh-CN" altLang="en-US"/>
            </a:p>
          </p:txBody>
        </p:sp>
        <p:sp>
          <p:nvSpPr>
            <p:cNvPr id="21528" name="Line 25"/>
            <p:cNvSpPr>
              <a:spLocks noChangeShapeType="1"/>
            </p:cNvSpPr>
            <p:nvPr/>
          </p:nvSpPr>
          <p:spPr bwMode="auto">
            <a:xfrm flipV="1">
              <a:off x="1764" y="2849"/>
              <a:ext cx="1173" cy="273"/>
            </a:xfrm>
            <a:prstGeom prst="line">
              <a:avLst/>
            </a:prstGeom>
            <a:noFill/>
            <a:ln w="9525">
              <a:solidFill>
                <a:schemeClr val="tx1"/>
              </a:solidFill>
              <a:round/>
              <a:headEnd/>
              <a:tailEnd/>
            </a:ln>
          </p:spPr>
          <p:txBody>
            <a:bodyPr/>
            <a:lstStyle/>
            <a:p>
              <a:endParaRPr lang="zh-CN" altLang="en-US"/>
            </a:p>
          </p:txBody>
        </p:sp>
        <p:sp>
          <p:nvSpPr>
            <p:cNvPr id="21529" name="Line 26"/>
            <p:cNvSpPr>
              <a:spLocks noChangeShapeType="1"/>
            </p:cNvSpPr>
            <p:nvPr/>
          </p:nvSpPr>
          <p:spPr bwMode="auto">
            <a:xfrm>
              <a:off x="3043" y="2849"/>
              <a:ext cx="960" cy="327"/>
            </a:xfrm>
            <a:prstGeom prst="line">
              <a:avLst/>
            </a:prstGeom>
            <a:noFill/>
            <a:ln w="9525">
              <a:solidFill>
                <a:schemeClr val="tx1"/>
              </a:solidFill>
              <a:round/>
              <a:headEnd/>
              <a:tailEnd/>
            </a:ln>
          </p:spPr>
          <p:txBody>
            <a:bodyPr/>
            <a:lstStyle/>
            <a:p>
              <a:endParaRPr lang="zh-CN" altLang="en-US"/>
            </a:p>
          </p:txBody>
        </p:sp>
        <p:sp>
          <p:nvSpPr>
            <p:cNvPr id="21530" name="Line 27"/>
            <p:cNvSpPr>
              <a:spLocks noChangeShapeType="1"/>
            </p:cNvSpPr>
            <p:nvPr/>
          </p:nvSpPr>
          <p:spPr bwMode="auto">
            <a:xfrm flipV="1">
              <a:off x="2937" y="3232"/>
              <a:ext cx="1066" cy="272"/>
            </a:xfrm>
            <a:prstGeom prst="line">
              <a:avLst/>
            </a:prstGeom>
            <a:noFill/>
            <a:ln w="9525">
              <a:solidFill>
                <a:schemeClr val="tx1"/>
              </a:solidFill>
              <a:round/>
              <a:headEnd/>
              <a:tailEnd/>
            </a:ln>
          </p:spPr>
          <p:txBody>
            <a:bodyPr/>
            <a:lstStyle/>
            <a:p>
              <a:endParaRPr lang="zh-CN" altLang="en-US"/>
            </a:p>
          </p:txBody>
        </p:sp>
        <p:sp>
          <p:nvSpPr>
            <p:cNvPr id="21531" name="Line 28"/>
            <p:cNvSpPr>
              <a:spLocks noChangeShapeType="1"/>
            </p:cNvSpPr>
            <p:nvPr/>
          </p:nvSpPr>
          <p:spPr bwMode="auto">
            <a:xfrm flipV="1">
              <a:off x="4056" y="2959"/>
              <a:ext cx="426" cy="217"/>
            </a:xfrm>
            <a:prstGeom prst="line">
              <a:avLst/>
            </a:prstGeom>
            <a:noFill/>
            <a:ln w="9525">
              <a:solidFill>
                <a:schemeClr val="tx1"/>
              </a:solidFill>
              <a:round/>
              <a:headEnd/>
              <a:tailEnd/>
            </a:ln>
          </p:spPr>
          <p:txBody>
            <a:bodyPr/>
            <a:lstStyle/>
            <a:p>
              <a:endParaRPr lang="zh-CN" altLang="en-US"/>
            </a:p>
          </p:txBody>
        </p:sp>
        <p:grpSp>
          <p:nvGrpSpPr>
            <p:cNvPr id="21532" name="Group 29"/>
            <p:cNvGrpSpPr>
              <a:grpSpLocks/>
            </p:cNvGrpSpPr>
            <p:nvPr/>
          </p:nvGrpSpPr>
          <p:grpSpPr bwMode="auto">
            <a:xfrm>
              <a:off x="4321" y="2383"/>
              <a:ext cx="374" cy="657"/>
              <a:chOff x="5283" y="1002"/>
              <a:chExt cx="318" cy="545"/>
            </a:xfrm>
          </p:grpSpPr>
          <p:sp>
            <p:nvSpPr>
              <p:cNvPr id="21542" name="Text Box 30"/>
              <p:cNvSpPr txBox="1">
                <a:spLocks noChangeArrowheads="1"/>
              </p:cNvSpPr>
              <p:nvPr/>
            </p:nvSpPr>
            <p:spPr bwMode="auto">
              <a:xfrm>
                <a:off x="5283" y="1002"/>
                <a:ext cx="284" cy="207"/>
              </a:xfrm>
              <a:prstGeom prst="rect">
                <a:avLst/>
              </a:prstGeom>
              <a:noFill/>
              <a:ln w="9525">
                <a:noFill/>
                <a:miter lim="800000"/>
                <a:headEnd/>
                <a:tailEnd/>
              </a:ln>
            </p:spPr>
            <p:txBody>
              <a:bodyPr wrap="none">
                <a:spAutoFit/>
              </a:bodyPr>
              <a:lstStyle/>
              <a:p>
                <a:r>
                  <a:rPr lang="en-US" altLang="zh-CN" sz="2000">
                    <a:solidFill>
                      <a:schemeClr val="folHlink"/>
                    </a:solidFill>
                    <a:ea typeface="黑体" pitchFamily="49" charset="-122"/>
                  </a:rPr>
                  <a:t> </a:t>
                </a:r>
                <a:r>
                  <a:rPr lang="en-US" altLang="zh-CN" sz="2000">
                    <a:solidFill>
                      <a:schemeClr val="accent2"/>
                    </a:solidFill>
                    <a:ea typeface="黑体" pitchFamily="49" charset="-122"/>
                  </a:rPr>
                  <a:t>H</a:t>
                </a:r>
                <a:r>
                  <a:rPr lang="en-US" altLang="zh-CN" sz="2000" baseline="-25000">
                    <a:solidFill>
                      <a:schemeClr val="accent2"/>
                    </a:solidFill>
                    <a:ea typeface="黑体" pitchFamily="49" charset="-122"/>
                  </a:rPr>
                  <a:t>2</a:t>
                </a:r>
              </a:p>
            </p:txBody>
          </p:sp>
          <p:pic>
            <p:nvPicPr>
              <p:cNvPr id="21543" name="Picture 31"/>
              <p:cNvPicPr>
                <a:picLocks noChangeArrowheads="1"/>
              </p:cNvPicPr>
              <p:nvPr/>
            </p:nvPicPr>
            <p:blipFill>
              <a:blip r:embed="rId2"/>
              <a:srcRect/>
              <a:stretch>
                <a:fillRect/>
              </a:stretch>
            </p:blipFill>
            <p:spPr bwMode="auto">
              <a:xfrm>
                <a:off x="5284" y="1207"/>
                <a:ext cx="317" cy="340"/>
              </a:xfrm>
              <a:prstGeom prst="rect">
                <a:avLst/>
              </a:prstGeom>
              <a:noFill/>
              <a:ln w="9525">
                <a:noFill/>
                <a:miter lim="800000"/>
                <a:headEnd/>
                <a:tailEnd/>
              </a:ln>
            </p:spPr>
          </p:pic>
        </p:grpSp>
        <p:sp>
          <p:nvSpPr>
            <p:cNvPr id="21533" name="Line 32"/>
            <p:cNvSpPr>
              <a:spLocks noChangeShapeType="1"/>
            </p:cNvSpPr>
            <p:nvPr/>
          </p:nvSpPr>
          <p:spPr bwMode="auto">
            <a:xfrm flipV="1">
              <a:off x="1764" y="2358"/>
              <a:ext cx="1119" cy="710"/>
            </a:xfrm>
            <a:prstGeom prst="line">
              <a:avLst/>
            </a:prstGeom>
            <a:noFill/>
            <a:ln w="9525">
              <a:solidFill>
                <a:schemeClr val="tx1"/>
              </a:solidFill>
              <a:round/>
              <a:headEnd/>
              <a:tailEnd/>
            </a:ln>
          </p:spPr>
          <p:txBody>
            <a:bodyPr/>
            <a:lstStyle/>
            <a:p>
              <a:endParaRPr lang="zh-CN" altLang="en-US"/>
            </a:p>
          </p:txBody>
        </p:sp>
        <p:sp>
          <p:nvSpPr>
            <p:cNvPr id="21534" name="Line 33"/>
            <p:cNvSpPr>
              <a:spLocks noChangeShapeType="1"/>
            </p:cNvSpPr>
            <p:nvPr/>
          </p:nvSpPr>
          <p:spPr bwMode="auto">
            <a:xfrm>
              <a:off x="2990" y="2358"/>
              <a:ext cx="1066" cy="764"/>
            </a:xfrm>
            <a:prstGeom prst="line">
              <a:avLst/>
            </a:prstGeom>
            <a:noFill/>
            <a:ln w="9525">
              <a:solidFill>
                <a:schemeClr val="tx1"/>
              </a:solidFill>
              <a:round/>
              <a:headEnd/>
              <a:tailEnd/>
            </a:ln>
          </p:spPr>
          <p:txBody>
            <a:bodyPr/>
            <a:lstStyle/>
            <a:p>
              <a:endParaRPr lang="zh-CN" altLang="en-US"/>
            </a:p>
          </p:txBody>
        </p:sp>
        <p:pic>
          <p:nvPicPr>
            <p:cNvPr id="21535" name="Picture 34"/>
            <p:cNvPicPr>
              <a:picLocks noChangeArrowheads="1"/>
            </p:cNvPicPr>
            <p:nvPr/>
          </p:nvPicPr>
          <p:blipFill>
            <a:blip r:embed="rId3"/>
            <a:srcRect/>
            <a:stretch>
              <a:fillRect/>
            </a:stretch>
          </p:blipFill>
          <p:spPr bwMode="auto">
            <a:xfrm>
              <a:off x="1539" y="3013"/>
              <a:ext cx="385" cy="218"/>
            </a:xfrm>
            <a:prstGeom prst="rect">
              <a:avLst/>
            </a:prstGeom>
            <a:noFill/>
            <a:ln w="12699">
              <a:noFill/>
              <a:miter lim="800000"/>
              <a:headEnd/>
              <a:tailEnd/>
            </a:ln>
          </p:spPr>
        </p:pic>
        <p:pic>
          <p:nvPicPr>
            <p:cNvPr id="21536" name="Picture 35"/>
            <p:cNvPicPr>
              <a:picLocks noChangeArrowheads="1"/>
            </p:cNvPicPr>
            <p:nvPr/>
          </p:nvPicPr>
          <p:blipFill>
            <a:blip r:embed="rId3"/>
            <a:srcRect/>
            <a:stretch>
              <a:fillRect/>
            </a:stretch>
          </p:blipFill>
          <p:spPr bwMode="auto">
            <a:xfrm>
              <a:off x="2777" y="2740"/>
              <a:ext cx="386" cy="219"/>
            </a:xfrm>
            <a:prstGeom prst="rect">
              <a:avLst/>
            </a:prstGeom>
            <a:noFill/>
            <a:ln w="12699">
              <a:noFill/>
              <a:miter lim="800000"/>
              <a:headEnd/>
              <a:tailEnd/>
            </a:ln>
          </p:spPr>
        </p:pic>
        <p:pic>
          <p:nvPicPr>
            <p:cNvPr id="21537" name="Picture 36"/>
            <p:cNvPicPr>
              <a:picLocks noChangeArrowheads="1"/>
            </p:cNvPicPr>
            <p:nvPr/>
          </p:nvPicPr>
          <p:blipFill>
            <a:blip r:embed="rId3"/>
            <a:srcRect/>
            <a:stretch>
              <a:fillRect/>
            </a:stretch>
          </p:blipFill>
          <p:spPr bwMode="auto">
            <a:xfrm>
              <a:off x="2670" y="3395"/>
              <a:ext cx="386" cy="219"/>
            </a:xfrm>
            <a:prstGeom prst="rect">
              <a:avLst/>
            </a:prstGeom>
            <a:noFill/>
            <a:ln w="12699">
              <a:noFill/>
              <a:miter lim="800000"/>
              <a:headEnd/>
              <a:tailEnd/>
            </a:ln>
          </p:spPr>
        </p:pic>
        <p:pic>
          <p:nvPicPr>
            <p:cNvPr id="21538" name="Picture 37"/>
            <p:cNvPicPr>
              <a:picLocks noChangeArrowheads="1"/>
            </p:cNvPicPr>
            <p:nvPr/>
          </p:nvPicPr>
          <p:blipFill>
            <a:blip r:embed="rId3"/>
            <a:srcRect/>
            <a:stretch>
              <a:fillRect/>
            </a:stretch>
          </p:blipFill>
          <p:spPr bwMode="auto">
            <a:xfrm>
              <a:off x="3843" y="3068"/>
              <a:ext cx="386" cy="218"/>
            </a:xfrm>
            <a:prstGeom prst="rect">
              <a:avLst/>
            </a:prstGeom>
            <a:noFill/>
            <a:ln w="12699">
              <a:noFill/>
              <a:miter lim="800000"/>
              <a:headEnd/>
              <a:tailEnd/>
            </a:ln>
          </p:spPr>
        </p:pic>
        <p:pic>
          <p:nvPicPr>
            <p:cNvPr id="21539" name="Picture 38"/>
            <p:cNvPicPr>
              <a:picLocks noChangeArrowheads="1"/>
            </p:cNvPicPr>
            <p:nvPr/>
          </p:nvPicPr>
          <p:blipFill>
            <a:blip r:embed="rId3"/>
            <a:srcRect/>
            <a:stretch>
              <a:fillRect/>
            </a:stretch>
          </p:blipFill>
          <p:spPr bwMode="auto">
            <a:xfrm>
              <a:off x="2723" y="2248"/>
              <a:ext cx="386" cy="218"/>
            </a:xfrm>
            <a:prstGeom prst="rect">
              <a:avLst/>
            </a:prstGeom>
            <a:noFill/>
            <a:ln w="12699">
              <a:noFill/>
              <a:miter lim="800000"/>
              <a:headEnd/>
              <a:tailEnd/>
            </a:ln>
          </p:spPr>
        </p:pic>
        <p:sp>
          <p:nvSpPr>
            <p:cNvPr id="21540" name="Freeform 39"/>
            <p:cNvSpPr>
              <a:spLocks/>
            </p:cNvSpPr>
            <p:nvPr/>
          </p:nvSpPr>
          <p:spPr bwMode="auto">
            <a:xfrm>
              <a:off x="962" y="2755"/>
              <a:ext cx="3894" cy="522"/>
            </a:xfrm>
            <a:custGeom>
              <a:avLst/>
              <a:gdLst>
                <a:gd name="T0" fmla="*/ 0 w 3314"/>
                <a:gd name="T1" fmla="*/ 0 h 433"/>
                <a:gd name="T2" fmla="*/ 6256867 w 3314"/>
                <a:gd name="T3" fmla="*/ 8746617 h 433"/>
                <a:gd name="T4" fmla="*/ 9351296 w 3314"/>
                <a:gd name="T5" fmla="*/ 13784205 h 433"/>
                <a:gd name="T6" fmla="*/ 12309685 w 3314"/>
                <a:gd name="T7" fmla="*/ 16607460 h 433"/>
                <a:gd name="T8" fmla="*/ 16798279 w 3314"/>
                <a:gd name="T9" fmla="*/ 20150453 h 433"/>
                <a:gd name="T10" fmla="*/ 23225182 w 3314"/>
                <a:gd name="T11" fmla="*/ 21312957 h 433"/>
                <a:gd name="T12" fmla="*/ 32474334 w 3314"/>
                <a:gd name="T13" fmla="*/ 18766461 h 433"/>
                <a:gd name="T14" fmla="*/ 50938957 w 3314"/>
                <a:gd name="T15" fmla="*/ 11957404 h 433"/>
                <a:gd name="T16" fmla="*/ 63044579 w 3314"/>
                <a:gd name="T17" fmla="*/ 11957404 h 433"/>
                <a:gd name="T18" fmla="*/ 75150051 w 3314"/>
                <a:gd name="T19" fmla="*/ 17493196 h 433"/>
                <a:gd name="T20" fmla="*/ 83311177 w 3314"/>
                <a:gd name="T21" fmla="*/ 21700428 h 433"/>
                <a:gd name="T22" fmla="*/ 89533905 w 3314"/>
                <a:gd name="T23" fmla="*/ 23804052 h 433"/>
                <a:gd name="T24" fmla="*/ 96368994 w 3314"/>
                <a:gd name="T25" fmla="*/ 20593278 h 433"/>
                <a:gd name="T26" fmla="*/ 101809632 w 3314"/>
                <a:gd name="T27" fmla="*/ 15278914 h 433"/>
                <a:gd name="T28" fmla="*/ 112691208 w 3314"/>
                <a:gd name="T29" fmla="*/ 1217881 h 4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14"/>
                <a:gd name="T46" fmla="*/ 0 h 433"/>
                <a:gd name="T47" fmla="*/ 3314 w 3314"/>
                <a:gd name="T48" fmla="*/ 433 h 4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a:solidFill>
                <a:srgbClr val="FFCC00"/>
              </a:solidFill>
              <a:round/>
              <a:headEnd type="triangle" w="med" len="lg"/>
              <a:tailEnd type="triangle" w="med" len="lg"/>
            </a:ln>
          </p:spPr>
          <p:txBody>
            <a:bodyPr/>
            <a:lstStyle/>
            <a:p>
              <a:endParaRPr lang="zh-CN" altLang="zh-CN" sz="2800">
                <a:latin typeface="Tahoma" pitchFamily="34" charset="0"/>
                <a:ea typeface="黑体" pitchFamily="49" charset="-122"/>
              </a:endParaRPr>
            </a:p>
          </p:txBody>
        </p:sp>
        <p:sp>
          <p:nvSpPr>
            <p:cNvPr id="21541" name="Text Box 40"/>
            <p:cNvSpPr txBox="1">
              <a:spLocks noChangeArrowheads="1"/>
            </p:cNvSpPr>
            <p:nvPr/>
          </p:nvSpPr>
          <p:spPr bwMode="auto">
            <a:xfrm>
              <a:off x="2669" y="3019"/>
              <a:ext cx="692" cy="288"/>
            </a:xfrm>
            <a:prstGeom prst="rect">
              <a:avLst/>
            </a:prstGeom>
            <a:noFill/>
            <a:ln w="9525">
              <a:noFill/>
              <a:miter lim="800000"/>
              <a:headEnd/>
              <a:tailEnd/>
            </a:ln>
          </p:spPr>
          <p:txBody>
            <a:bodyPr wrap="none">
              <a:spAutoFit/>
            </a:bodyPr>
            <a:lstStyle/>
            <a:p>
              <a:r>
                <a:rPr lang="zh-CN" altLang="en-US" sz="2400">
                  <a:solidFill>
                    <a:srgbClr val="3399FF"/>
                  </a:solidFill>
                  <a:ea typeface="黑体" pitchFamily="49" charset="-122"/>
                </a:rPr>
                <a:t>虚电路</a:t>
              </a:r>
              <a:endParaRPr lang="zh-CN" altLang="en-US" sz="2400" baseline="-25000">
                <a:solidFill>
                  <a:srgbClr val="3399FF"/>
                </a:solidFill>
                <a:ea typeface="黑体" pitchFamily="49" charset="-122"/>
              </a:endParaRPr>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dirty="0" smtClean="0"/>
              <a:t>四个分区的 </a:t>
            </a:r>
            <a:r>
              <a:rPr lang="en-US" altLang="zh-CN" dirty="0" smtClean="0"/>
              <a:t>OSPF</a:t>
            </a:r>
            <a:r>
              <a:rPr lang="zh-CN" altLang="en-US" dirty="0" smtClean="0"/>
              <a:t>网络结构 </a:t>
            </a:r>
          </a:p>
        </p:txBody>
      </p:sp>
      <p:sp>
        <p:nvSpPr>
          <p:cNvPr id="109571" name="Rectangle 7"/>
          <p:cNvSpPr>
            <a:spLocks noChangeArrowheads="1"/>
          </p:cNvSpPr>
          <p:nvPr/>
        </p:nvSpPr>
        <p:spPr bwMode="auto">
          <a:xfrm>
            <a:off x="0" y="2119313"/>
            <a:ext cx="9144000" cy="0"/>
          </a:xfrm>
          <a:prstGeom prst="rect">
            <a:avLst/>
          </a:prstGeom>
          <a:noFill/>
          <a:ln w="9525">
            <a:noFill/>
            <a:miter lim="800000"/>
            <a:headEnd/>
            <a:tailEnd/>
          </a:ln>
        </p:spPr>
        <p:txBody>
          <a:bodyPr wrap="none" anchor="ctr">
            <a:spAutoFit/>
          </a:bodyPr>
          <a:lstStyle/>
          <a:p>
            <a:endParaRPr lang="zh-CN" altLang="en-US"/>
          </a:p>
        </p:txBody>
      </p:sp>
      <p:pic>
        <p:nvPicPr>
          <p:cNvPr id="109572" name="Picture 6"/>
          <p:cNvPicPr>
            <a:picLocks noChangeAspect="1" noChangeArrowheads="1"/>
          </p:cNvPicPr>
          <p:nvPr/>
        </p:nvPicPr>
        <p:blipFill>
          <a:blip r:embed="rId2"/>
          <a:srcRect/>
          <a:stretch>
            <a:fillRect/>
          </a:stretch>
        </p:blipFill>
        <p:spPr bwMode="auto">
          <a:xfrm>
            <a:off x="857250" y="1214438"/>
            <a:ext cx="7461250" cy="494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dirty="0" smtClean="0"/>
              <a:t>OSPF</a:t>
            </a:r>
            <a:r>
              <a:rPr lang="zh-CN" altLang="en-US" dirty="0" smtClean="0"/>
              <a:t>报文首部的格式 （一）</a:t>
            </a:r>
          </a:p>
        </p:txBody>
      </p:sp>
      <p:sp>
        <p:nvSpPr>
          <p:cNvPr id="110595" name="Rectangle 3"/>
          <p:cNvSpPr>
            <a:spLocks noGrp="1" noChangeArrowheads="1"/>
          </p:cNvSpPr>
          <p:nvPr>
            <p:ph idx="1"/>
          </p:nvPr>
        </p:nvSpPr>
        <p:spPr>
          <a:xfrm>
            <a:off x="381000" y="1428750"/>
            <a:ext cx="8229600" cy="4651375"/>
          </a:xfrm>
        </p:spPr>
        <p:txBody>
          <a:bodyPr/>
          <a:lstStyle/>
          <a:p>
            <a:pPr eaLnBrk="1" hangingPunct="1"/>
            <a:r>
              <a:rPr lang="zh-CN" altLang="en-US" sz="2800" smtClean="0"/>
              <a:t>目前</a:t>
            </a:r>
            <a:r>
              <a:rPr lang="en-US" altLang="zh-CN" sz="2800" smtClean="0"/>
              <a:t>OSPF</a:t>
            </a:r>
            <a:r>
              <a:rPr lang="zh-CN" altLang="en-US" sz="2800" smtClean="0"/>
              <a:t>协议为版本</a:t>
            </a:r>
            <a:r>
              <a:rPr lang="en-US" altLang="zh-CN" sz="2800" smtClean="0"/>
              <a:t>2</a:t>
            </a:r>
            <a:r>
              <a:rPr lang="zh-CN" altLang="en-US" sz="2800" smtClean="0"/>
              <a:t>，首部长度固定为</a:t>
            </a:r>
            <a:r>
              <a:rPr lang="en-US" altLang="zh-CN" sz="2800" smtClean="0"/>
              <a:t>24</a:t>
            </a:r>
            <a:r>
              <a:rPr lang="zh-CN" altLang="en-US" sz="2800" smtClean="0"/>
              <a:t>字节 </a:t>
            </a:r>
          </a:p>
        </p:txBody>
      </p:sp>
      <p:sp>
        <p:nvSpPr>
          <p:cNvPr id="110596" name="Rectangle 5"/>
          <p:cNvSpPr>
            <a:spLocks noChangeArrowheads="1"/>
          </p:cNvSpPr>
          <p:nvPr/>
        </p:nvSpPr>
        <p:spPr bwMode="auto">
          <a:xfrm>
            <a:off x="0" y="2243138"/>
            <a:ext cx="9144000" cy="0"/>
          </a:xfrm>
          <a:prstGeom prst="rect">
            <a:avLst/>
          </a:prstGeom>
          <a:noFill/>
          <a:ln w="9525">
            <a:noFill/>
            <a:miter lim="800000"/>
            <a:headEnd/>
            <a:tailEnd/>
          </a:ln>
        </p:spPr>
        <p:txBody>
          <a:bodyPr wrap="none" anchor="ctr">
            <a:spAutoFit/>
          </a:bodyPr>
          <a:lstStyle/>
          <a:p>
            <a:endParaRPr lang="zh-CN" altLang="en-US"/>
          </a:p>
        </p:txBody>
      </p:sp>
      <p:pic>
        <p:nvPicPr>
          <p:cNvPr id="110597" name="Picture 6"/>
          <p:cNvPicPr>
            <a:picLocks noChangeAspect="1" noChangeArrowheads="1"/>
          </p:cNvPicPr>
          <p:nvPr/>
        </p:nvPicPr>
        <p:blipFill>
          <a:blip r:embed="rId2"/>
          <a:srcRect/>
          <a:stretch>
            <a:fillRect/>
          </a:stretch>
        </p:blipFill>
        <p:spPr bwMode="auto">
          <a:xfrm>
            <a:off x="1462088" y="2071688"/>
            <a:ext cx="6607175" cy="4357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19"/>
          <p:cNvSpPr>
            <a:spLocks noGrp="1" noChangeArrowheads="1"/>
          </p:cNvSpPr>
          <p:nvPr>
            <p:ph type="title"/>
          </p:nvPr>
        </p:nvSpPr>
        <p:spPr/>
        <p:txBody>
          <a:bodyPr/>
          <a:lstStyle/>
          <a:p>
            <a:pPr eaLnBrk="1" hangingPunct="1"/>
            <a:r>
              <a:rPr lang="en-US" altLang="zh-CN" dirty="0" smtClean="0"/>
              <a:t>OSPF</a:t>
            </a:r>
            <a:r>
              <a:rPr lang="zh-CN" altLang="en-US" dirty="0" smtClean="0"/>
              <a:t>报文首部的格式（二）</a:t>
            </a:r>
          </a:p>
        </p:txBody>
      </p:sp>
      <p:sp>
        <p:nvSpPr>
          <p:cNvPr id="111619" name="Rectangle 3"/>
          <p:cNvSpPr>
            <a:spLocks noGrp="1" noChangeArrowheads="1"/>
          </p:cNvSpPr>
          <p:nvPr>
            <p:ph type="body" sz="half" idx="1"/>
          </p:nvPr>
        </p:nvSpPr>
        <p:spPr>
          <a:xfrm>
            <a:off x="381000" y="1554163"/>
            <a:ext cx="7359650" cy="4525962"/>
          </a:xfrm>
        </p:spPr>
        <p:txBody>
          <a:bodyPr/>
          <a:lstStyle/>
          <a:p>
            <a:pPr eaLnBrk="1" hangingPunct="1"/>
            <a:r>
              <a:rPr lang="zh-CN" altLang="en-US" sz="2800" smtClean="0"/>
              <a:t>根据类型字段的值，</a:t>
            </a:r>
            <a:r>
              <a:rPr lang="en-US" altLang="zh-CN" sz="2800" smtClean="0"/>
              <a:t>OSPF</a:t>
            </a:r>
            <a:r>
              <a:rPr lang="zh-CN" altLang="en-US" sz="2800" smtClean="0"/>
              <a:t>报文有</a:t>
            </a:r>
            <a:r>
              <a:rPr lang="en-US" altLang="zh-CN" sz="2800" smtClean="0"/>
              <a:t>5</a:t>
            </a:r>
            <a:r>
              <a:rPr lang="zh-CN" altLang="en-US" sz="2800" smtClean="0"/>
              <a:t>种类型 </a:t>
            </a:r>
          </a:p>
        </p:txBody>
      </p:sp>
      <p:graphicFrame>
        <p:nvGraphicFramePr>
          <p:cNvPr id="586890" name="Group 138"/>
          <p:cNvGraphicFramePr>
            <a:graphicFrameLocks noGrp="1"/>
          </p:cNvGraphicFramePr>
          <p:nvPr>
            <p:ph sz="half" idx="2"/>
          </p:nvPr>
        </p:nvGraphicFramePr>
        <p:xfrm>
          <a:off x="971550" y="2349500"/>
          <a:ext cx="7639050" cy="3972879"/>
        </p:xfrm>
        <a:graphic>
          <a:graphicData uri="http://schemas.openxmlformats.org/drawingml/2006/table">
            <a:tbl>
              <a:tblPr/>
              <a:tblGrid>
                <a:gridCol w="855663"/>
                <a:gridCol w="1927225"/>
                <a:gridCol w="4856162"/>
              </a:tblGrid>
              <a:tr h="247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类型</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报文内容</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报文描述</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Hello</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报文</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以多播的方式定期发送，用于建立和维护与邻居结点的联系</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1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数据库描述</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刚开始的邻接关系的结点，向邻居发送自己链路状态数据库的摘要</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9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链路状态请求</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收到数据库描述报文的结点发现自己的某个记录过时，请求发送更新信息</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2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链路状态更新</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该报文可携带多个链路状态通告（</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LSA</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）采用洪泛法更新整个区域的链路状态</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链路状态确认</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对收到的更新报文进行确认</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95288" y="188913"/>
            <a:ext cx="8229600" cy="1143000"/>
          </a:xfrm>
        </p:spPr>
        <p:txBody>
          <a:bodyPr/>
          <a:lstStyle/>
          <a:p>
            <a:pPr eaLnBrk="1" hangingPunct="1"/>
            <a:r>
              <a:rPr lang="en-US" altLang="zh-CN" dirty="0" smtClean="0"/>
              <a:t>5.4.4 BGP</a:t>
            </a:r>
            <a:r>
              <a:rPr lang="zh-CN" altLang="en-US" dirty="0" smtClean="0"/>
              <a:t>协议 </a:t>
            </a:r>
          </a:p>
        </p:txBody>
      </p:sp>
      <p:sp>
        <p:nvSpPr>
          <p:cNvPr id="112643" name="Rectangle 3"/>
          <p:cNvSpPr>
            <a:spLocks noGrp="1" noChangeArrowheads="1"/>
          </p:cNvSpPr>
          <p:nvPr>
            <p:ph idx="1"/>
          </p:nvPr>
        </p:nvSpPr>
        <p:spPr/>
        <p:txBody>
          <a:bodyPr/>
          <a:lstStyle/>
          <a:p>
            <a:pPr eaLnBrk="1" hangingPunct="1"/>
            <a:r>
              <a:rPr lang="en-US" altLang="zh-CN" sz="2800" smtClean="0"/>
              <a:t>BGP</a:t>
            </a:r>
            <a:r>
              <a:rPr lang="zh-CN" altLang="en-US" sz="2800" smtClean="0"/>
              <a:t>（</a:t>
            </a:r>
            <a:r>
              <a:rPr lang="en-US" altLang="zh-CN" sz="2800" smtClean="0"/>
              <a:t>Border Gateway Protocol</a:t>
            </a:r>
            <a:r>
              <a:rPr lang="zh-CN" altLang="en-US" sz="2800" smtClean="0"/>
              <a:t>）是因特网中广泛采用的外部网关协议，用于多个自治系统（</a:t>
            </a:r>
            <a:r>
              <a:rPr lang="en-US" altLang="zh-CN" sz="2800" smtClean="0"/>
              <a:t>AS</a:t>
            </a:r>
            <a:r>
              <a:rPr lang="zh-CN" altLang="en-US" sz="2800" smtClean="0"/>
              <a:t>）之间的路由选择。</a:t>
            </a:r>
          </a:p>
          <a:p>
            <a:pPr eaLnBrk="1" hangingPunct="1"/>
            <a:r>
              <a:rPr lang="zh-CN" altLang="en-US" sz="2800" smtClean="0"/>
              <a:t>路径向量协议（</a:t>
            </a:r>
            <a:r>
              <a:rPr lang="zh-CN" altLang="zh-CN" sz="2800" smtClean="0"/>
              <a:t>path vector protocol</a:t>
            </a:r>
            <a:r>
              <a:rPr lang="zh-CN" altLang="en-US" sz="2800" smtClean="0"/>
              <a:t>）： </a:t>
            </a:r>
            <a:r>
              <a:rPr lang="en-US" altLang="zh-CN" sz="2800" smtClean="0"/>
              <a:t>BGP</a:t>
            </a:r>
            <a:r>
              <a:rPr lang="zh-CN" altLang="en-US" sz="2800" smtClean="0"/>
              <a:t>的选路算法既不属于链路状态算法，也不属于距离向量算法，</a:t>
            </a:r>
            <a:r>
              <a:rPr lang="en-US" altLang="zh-CN" sz="2800" smtClean="0"/>
              <a:t>BGP</a:t>
            </a:r>
            <a:r>
              <a:rPr lang="zh-CN" altLang="en-US" sz="2800" smtClean="0"/>
              <a:t>不采用内部网关协议常用的一些度量值（</a:t>
            </a:r>
            <a:r>
              <a:rPr lang="en-US" altLang="zh-CN" sz="2800" smtClean="0"/>
              <a:t>metrics</a:t>
            </a:r>
            <a:r>
              <a:rPr lang="zh-CN" altLang="en-US" sz="2800" smtClean="0"/>
              <a:t>）去衡量某条路径的距离或成本，而是基于路径属性去考虑。</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t>外部网关协议</a:t>
            </a:r>
            <a:r>
              <a:rPr lang="en-US" altLang="zh-CN" dirty="0" smtClean="0"/>
              <a:t>BGP</a:t>
            </a:r>
            <a:r>
              <a:rPr lang="zh-CN" altLang="en-US" dirty="0" smtClean="0"/>
              <a:t>选路的特点</a:t>
            </a:r>
          </a:p>
        </p:txBody>
      </p:sp>
      <p:sp>
        <p:nvSpPr>
          <p:cNvPr id="113667" name="Rectangle 3"/>
          <p:cNvSpPr>
            <a:spLocks noGrp="1" noChangeArrowheads="1"/>
          </p:cNvSpPr>
          <p:nvPr>
            <p:ph idx="1"/>
          </p:nvPr>
        </p:nvSpPr>
        <p:spPr>
          <a:xfrm>
            <a:off x="381000" y="1554163"/>
            <a:ext cx="8229600" cy="4970462"/>
          </a:xfrm>
        </p:spPr>
        <p:txBody>
          <a:bodyPr/>
          <a:lstStyle/>
          <a:p>
            <a:pPr eaLnBrk="1" hangingPunct="1">
              <a:lnSpc>
                <a:spcPct val="80000"/>
              </a:lnSpc>
            </a:pPr>
            <a:r>
              <a:rPr lang="zh-CN" altLang="en-US" sz="2800" smtClean="0"/>
              <a:t>不同的</a:t>
            </a:r>
            <a:r>
              <a:rPr lang="en-US" altLang="zh-CN" sz="2800" smtClean="0"/>
              <a:t>AS</a:t>
            </a:r>
            <a:r>
              <a:rPr lang="zh-CN" altLang="en-US" sz="2800" smtClean="0"/>
              <a:t>代表不同网络管理域，每个</a:t>
            </a:r>
            <a:r>
              <a:rPr lang="en-US" altLang="zh-CN" sz="2800" smtClean="0"/>
              <a:t>AS</a:t>
            </a:r>
            <a:r>
              <a:rPr lang="zh-CN" altLang="en-US" sz="2800" smtClean="0"/>
              <a:t>拥有对自己网络的自主管理权。</a:t>
            </a:r>
            <a:endParaRPr lang="en-US" altLang="zh-CN" sz="2800" smtClean="0"/>
          </a:p>
          <a:p>
            <a:pPr eaLnBrk="1" hangingPunct="1">
              <a:lnSpc>
                <a:spcPct val="80000"/>
              </a:lnSpc>
            </a:pPr>
            <a:r>
              <a:rPr lang="zh-CN" altLang="en-US" sz="2800" smtClean="0"/>
              <a:t>跨</a:t>
            </a:r>
            <a:r>
              <a:rPr lang="en-US" altLang="zh-CN" sz="2800" smtClean="0"/>
              <a:t>AS</a:t>
            </a:r>
            <a:r>
              <a:rPr lang="zh-CN" altLang="en-US" sz="2800" smtClean="0"/>
              <a:t>的网络规模太大，在庞大的数据集合上去进行路由信息的交换和计算，其处理、存储和带宽的开销太大 。</a:t>
            </a:r>
          </a:p>
          <a:p>
            <a:pPr eaLnBrk="1" hangingPunct="1">
              <a:lnSpc>
                <a:spcPct val="80000"/>
              </a:lnSpc>
            </a:pPr>
            <a:r>
              <a:rPr lang="zh-CN" altLang="en-US" sz="2800" smtClean="0"/>
              <a:t>主要任务是通过在</a:t>
            </a:r>
            <a:r>
              <a:rPr lang="en-US" altLang="zh-CN" sz="2800" smtClean="0"/>
              <a:t>AS</a:t>
            </a:r>
            <a:r>
              <a:rPr lang="zh-CN" altLang="en-US" sz="2800" smtClean="0"/>
              <a:t>之间交换网络可达性信息来建立跨越不同</a:t>
            </a:r>
            <a:r>
              <a:rPr lang="en-US" altLang="zh-CN" sz="2800" smtClean="0"/>
              <a:t>AS</a:t>
            </a:r>
            <a:r>
              <a:rPr lang="zh-CN" altLang="en-US" sz="2800" smtClean="0"/>
              <a:t>的网络层路由 。</a:t>
            </a:r>
          </a:p>
          <a:p>
            <a:pPr eaLnBrk="1" hangingPunct="1">
              <a:lnSpc>
                <a:spcPct val="80000"/>
              </a:lnSpc>
            </a:pPr>
            <a:r>
              <a:rPr lang="zh-CN" altLang="en-US" sz="2800" smtClean="0"/>
              <a:t>每个</a:t>
            </a:r>
            <a:r>
              <a:rPr lang="en-US" altLang="zh-CN" sz="2800" smtClean="0"/>
              <a:t>AS</a:t>
            </a:r>
            <a:r>
              <a:rPr lang="zh-CN" altLang="en-US" sz="2800" smtClean="0"/>
              <a:t>只需要有自己的代表路由器参与信息交换就可以了。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dirty="0" smtClean="0"/>
              <a:t>BGP</a:t>
            </a:r>
            <a:r>
              <a:rPr lang="zh-CN" altLang="en-US" dirty="0" smtClean="0"/>
              <a:t>的工作原理</a:t>
            </a:r>
          </a:p>
        </p:txBody>
      </p:sp>
      <p:sp>
        <p:nvSpPr>
          <p:cNvPr id="114691" name="Rectangle 3"/>
          <p:cNvSpPr>
            <a:spLocks noGrp="1" noChangeArrowheads="1"/>
          </p:cNvSpPr>
          <p:nvPr>
            <p:ph idx="1"/>
          </p:nvPr>
        </p:nvSpPr>
        <p:spPr/>
        <p:txBody>
          <a:bodyPr/>
          <a:lstStyle/>
          <a:p>
            <a:pPr eaLnBrk="1" hangingPunct="1">
              <a:lnSpc>
                <a:spcPct val="80000"/>
              </a:lnSpc>
            </a:pPr>
            <a:r>
              <a:rPr lang="zh-CN" altLang="en-US" sz="2800" dirty="0" smtClean="0"/>
              <a:t>在</a:t>
            </a:r>
            <a:r>
              <a:rPr lang="en-US" altLang="zh-CN" sz="2800" dirty="0" smtClean="0"/>
              <a:t>AS</a:t>
            </a:r>
            <a:r>
              <a:rPr lang="zh-CN" altLang="en-US" sz="2800" dirty="0" smtClean="0"/>
              <a:t>之间交换网络可达性信息（</a:t>
            </a:r>
            <a:r>
              <a:rPr lang="en-US" altLang="zh-CN" sz="2800" dirty="0" smtClean="0"/>
              <a:t>network  </a:t>
            </a:r>
            <a:r>
              <a:rPr lang="en-US" altLang="zh-CN" sz="2800" dirty="0" err="1" smtClean="0"/>
              <a:t>reachability</a:t>
            </a:r>
            <a:r>
              <a:rPr lang="en-US" altLang="zh-CN" sz="2800" dirty="0" smtClean="0"/>
              <a:t> information</a:t>
            </a:r>
            <a:r>
              <a:rPr lang="zh-CN" altLang="en-US" sz="2800" dirty="0" smtClean="0"/>
              <a:t>）来建立跨不同</a:t>
            </a:r>
            <a:r>
              <a:rPr lang="en-US" altLang="zh-CN" sz="2800" dirty="0" smtClean="0"/>
              <a:t>AS</a:t>
            </a:r>
            <a:r>
              <a:rPr lang="zh-CN" altLang="en-US" sz="2800" dirty="0" smtClean="0"/>
              <a:t>的路由。</a:t>
            </a:r>
          </a:p>
          <a:p>
            <a:pPr eaLnBrk="1" hangingPunct="1">
              <a:lnSpc>
                <a:spcPct val="80000"/>
              </a:lnSpc>
            </a:pPr>
            <a:r>
              <a:rPr lang="zh-CN" altLang="en-US" sz="2800" dirty="0" smtClean="0"/>
              <a:t>建立起</a:t>
            </a:r>
            <a:r>
              <a:rPr lang="en-US" altLang="zh-CN" sz="2800" dirty="0" smtClean="0"/>
              <a:t>BGP</a:t>
            </a:r>
            <a:r>
              <a:rPr lang="zh-CN" altLang="en-US" sz="2800" dirty="0" smtClean="0"/>
              <a:t>发言人（</a:t>
            </a:r>
            <a:r>
              <a:rPr lang="en-US" altLang="zh-CN" sz="2800" dirty="0" smtClean="0"/>
              <a:t>BGP speaker</a:t>
            </a:r>
            <a:r>
              <a:rPr lang="zh-CN" altLang="en-US" sz="2800" dirty="0" smtClean="0"/>
              <a:t>）系统，</a:t>
            </a:r>
            <a:r>
              <a:rPr lang="en-US" altLang="zh-CN" sz="2800" dirty="0" smtClean="0"/>
              <a:t>BGP</a:t>
            </a:r>
            <a:r>
              <a:rPr lang="zh-CN" altLang="en-US" sz="2800" dirty="0" smtClean="0"/>
              <a:t>发言人是自治系统中实施</a:t>
            </a:r>
            <a:r>
              <a:rPr lang="en-US" altLang="zh-CN" sz="2800" dirty="0" smtClean="0"/>
              <a:t>BGP</a:t>
            </a:r>
            <a:r>
              <a:rPr lang="zh-CN" altLang="en-US" sz="2800" dirty="0" smtClean="0"/>
              <a:t>协议的路由器，用来同其它</a:t>
            </a:r>
            <a:r>
              <a:rPr lang="en-US" altLang="zh-CN" sz="2800" dirty="0" smtClean="0"/>
              <a:t>BGP</a:t>
            </a:r>
            <a:r>
              <a:rPr lang="zh-CN" altLang="en-US" sz="2800" dirty="0" smtClean="0"/>
              <a:t>系统交换网络的可达性信息。</a:t>
            </a:r>
          </a:p>
          <a:p>
            <a:pPr eaLnBrk="1" hangingPunct="1"/>
            <a:r>
              <a:rPr lang="zh-CN" altLang="en-US" sz="2800" dirty="0" smtClean="0"/>
              <a:t>一个</a:t>
            </a:r>
            <a:r>
              <a:rPr lang="en-US" altLang="zh-CN" sz="2800" dirty="0" smtClean="0"/>
              <a:t>AS</a:t>
            </a:r>
            <a:r>
              <a:rPr lang="zh-CN" altLang="en-US" sz="2800" dirty="0" smtClean="0"/>
              <a:t>至少应该有一个</a:t>
            </a:r>
            <a:r>
              <a:rPr lang="en-US" altLang="zh-CN" sz="2800" dirty="0" smtClean="0"/>
              <a:t>BGP</a:t>
            </a:r>
            <a:r>
              <a:rPr lang="zh-CN" altLang="en-US" sz="2800" dirty="0" smtClean="0"/>
              <a:t>发言人（通常是</a:t>
            </a:r>
            <a:r>
              <a:rPr lang="en-US" altLang="zh-CN" sz="2800" dirty="0" smtClean="0"/>
              <a:t>AS</a:t>
            </a:r>
            <a:r>
              <a:rPr lang="zh-CN" altLang="en-US" sz="2800" dirty="0" smtClean="0"/>
              <a:t>的边界路由器）。</a:t>
            </a:r>
            <a:r>
              <a:rPr lang="en-US" altLang="zh-CN" sz="2800" dirty="0" smtClean="0"/>
              <a:t>BGP</a:t>
            </a:r>
            <a:r>
              <a:rPr lang="zh-CN" altLang="en-US" sz="2800" dirty="0" smtClean="0"/>
              <a:t>发言人维护一个路由信息库（</a:t>
            </a:r>
            <a:r>
              <a:rPr lang="en-US" altLang="zh-CN" sz="2800" dirty="0" smtClean="0"/>
              <a:t> RIB</a:t>
            </a:r>
            <a:r>
              <a:rPr lang="zh-CN" altLang="en-US" sz="2800" dirty="0" smtClean="0"/>
              <a:t>），</a:t>
            </a:r>
            <a:r>
              <a:rPr lang="en-US" altLang="zh-CN" sz="2800" dirty="0" smtClean="0"/>
              <a:t>RIB </a:t>
            </a:r>
            <a:r>
              <a:rPr lang="zh-CN" altLang="en-US" sz="2800" dirty="0" smtClean="0"/>
              <a:t>包含三部分：</a:t>
            </a:r>
          </a:p>
          <a:p>
            <a:pPr eaLnBrk="1" hangingPunct="1">
              <a:buFont typeface="Wingdings" pitchFamily="2" charset="2"/>
              <a:buNone/>
            </a:pPr>
            <a:r>
              <a:rPr lang="zh-CN" altLang="en-US" sz="2800" dirty="0" smtClean="0"/>
              <a:t>   </a:t>
            </a:r>
            <a:r>
              <a:rPr lang="en-US" altLang="zh-CN" sz="2800" dirty="0" smtClean="0"/>
              <a:t>—</a:t>
            </a:r>
            <a:r>
              <a:rPr lang="zh-CN" altLang="en-US" sz="2800" dirty="0" smtClean="0"/>
              <a:t>邻居输入的路由信息（ </a:t>
            </a:r>
            <a:r>
              <a:rPr lang="en-US" altLang="zh-CN" sz="2800" dirty="0" err="1" smtClean="0"/>
              <a:t>Adj</a:t>
            </a:r>
            <a:r>
              <a:rPr lang="en-US" altLang="zh-CN" sz="2800" dirty="0" smtClean="0"/>
              <a:t>-RIBs-In </a:t>
            </a:r>
            <a:r>
              <a:rPr lang="zh-CN" altLang="en-US" sz="2800" dirty="0" smtClean="0"/>
              <a:t>）</a:t>
            </a:r>
          </a:p>
          <a:p>
            <a:pPr eaLnBrk="1" hangingPunct="1">
              <a:buFont typeface="Wingdings" pitchFamily="2" charset="2"/>
              <a:buNone/>
            </a:pPr>
            <a:r>
              <a:rPr lang="zh-CN" altLang="en-US" sz="2800" dirty="0" smtClean="0"/>
              <a:t>   </a:t>
            </a:r>
            <a:r>
              <a:rPr lang="en-US" altLang="zh-CN" sz="2800" dirty="0" smtClean="0"/>
              <a:t>—</a:t>
            </a:r>
            <a:r>
              <a:rPr lang="zh-CN" altLang="en-US" sz="2800" dirty="0" smtClean="0"/>
              <a:t>本地路由信息库（</a:t>
            </a:r>
            <a:r>
              <a:rPr lang="en-US" altLang="zh-CN" sz="2800" dirty="0" smtClean="0"/>
              <a:t>Loc-RIB</a:t>
            </a:r>
            <a:r>
              <a:rPr lang="zh-CN" altLang="en-US" sz="2800" dirty="0" smtClean="0"/>
              <a:t>）</a:t>
            </a:r>
          </a:p>
          <a:p>
            <a:pPr eaLnBrk="1" hangingPunct="1">
              <a:buFont typeface="Wingdings" pitchFamily="2" charset="2"/>
              <a:buNone/>
            </a:pPr>
            <a:r>
              <a:rPr lang="zh-CN" altLang="en-US" sz="2800" dirty="0" smtClean="0"/>
              <a:t>   </a:t>
            </a:r>
            <a:r>
              <a:rPr lang="en-US" altLang="zh-CN" sz="2800" dirty="0" smtClean="0"/>
              <a:t>—</a:t>
            </a:r>
            <a:r>
              <a:rPr lang="zh-CN" altLang="en-US" sz="2800" dirty="0" smtClean="0"/>
              <a:t>向邻居输出的路由信息（</a:t>
            </a:r>
            <a:r>
              <a:rPr lang="en-US" altLang="zh-CN" sz="2800" dirty="0" err="1" smtClean="0"/>
              <a:t>Adj</a:t>
            </a:r>
            <a:r>
              <a:rPr lang="en-US" altLang="zh-CN" sz="2800" dirty="0" smtClean="0"/>
              <a:t>-RIBs-Out</a:t>
            </a:r>
            <a:r>
              <a:rPr lang="zh-CN" altLang="en-US" sz="2800" dirty="0" smtClean="0"/>
              <a:t>）</a:t>
            </a:r>
          </a:p>
          <a:p>
            <a:pPr eaLnBrk="1" hangingPunct="1">
              <a:lnSpc>
                <a:spcPct val="80000"/>
              </a:lnSpc>
            </a:pPr>
            <a:endParaRPr lang="zh-CN" altLang="en-US" sz="28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dirty="0" smtClean="0"/>
              <a:t>BGP</a:t>
            </a:r>
            <a:r>
              <a:rPr lang="zh-CN" altLang="en-US" dirty="0" smtClean="0"/>
              <a:t>发言人系统 </a:t>
            </a:r>
          </a:p>
        </p:txBody>
      </p:sp>
      <p:sp>
        <p:nvSpPr>
          <p:cNvPr id="115715" name="Rectangle 5"/>
          <p:cNvSpPr>
            <a:spLocks noChangeArrowheads="1"/>
          </p:cNvSpPr>
          <p:nvPr/>
        </p:nvSpPr>
        <p:spPr bwMode="auto">
          <a:xfrm>
            <a:off x="0" y="2595563"/>
            <a:ext cx="9144000" cy="0"/>
          </a:xfrm>
          <a:prstGeom prst="rect">
            <a:avLst/>
          </a:prstGeom>
          <a:noFill/>
          <a:ln w="9525">
            <a:noFill/>
            <a:miter lim="800000"/>
            <a:headEnd/>
            <a:tailEnd/>
          </a:ln>
        </p:spPr>
        <p:txBody>
          <a:bodyPr wrap="none" anchor="ctr">
            <a:spAutoFit/>
          </a:bodyPr>
          <a:lstStyle/>
          <a:p>
            <a:endParaRPr lang="zh-CN" altLang="en-US"/>
          </a:p>
        </p:txBody>
      </p:sp>
      <p:pic>
        <p:nvPicPr>
          <p:cNvPr id="115716" name="Picture 6"/>
          <p:cNvPicPr>
            <a:picLocks noChangeAspect="1" noChangeArrowheads="1"/>
          </p:cNvPicPr>
          <p:nvPr/>
        </p:nvPicPr>
        <p:blipFill>
          <a:blip r:embed="rId2"/>
          <a:srcRect/>
          <a:stretch>
            <a:fillRect/>
          </a:stretch>
        </p:blipFill>
        <p:spPr bwMode="auto">
          <a:xfrm>
            <a:off x="871538" y="1643063"/>
            <a:ext cx="7129462" cy="3941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dirty="0" smtClean="0"/>
              <a:t>BGPv4</a:t>
            </a:r>
            <a:r>
              <a:rPr lang="zh-CN" altLang="en-US" dirty="0" smtClean="0"/>
              <a:t>报文首部 </a:t>
            </a:r>
          </a:p>
        </p:txBody>
      </p:sp>
      <p:sp>
        <p:nvSpPr>
          <p:cNvPr id="116739" name="Rectangle 3"/>
          <p:cNvSpPr>
            <a:spLocks noGrp="1" noChangeArrowheads="1"/>
          </p:cNvSpPr>
          <p:nvPr>
            <p:ph idx="1"/>
          </p:nvPr>
        </p:nvSpPr>
        <p:spPr>
          <a:xfrm>
            <a:off x="395288" y="1196975"/>
            <a:ext cx="8229600" cy="4525963"/>
          </a:xfrm>
        </p:spPr>
        <p:txBody>
          <a:bodyPr/>
          <a:lstStyle/>
          <a:p>
            <a:pPr eaLnBrk="1" hangingPunct="1"/>
            <a:r>
              <a:rPr lang="en-US" altLang="zh-CN" sz="2400" dirty="0" smtClean="0"/>
              <a:t>BGP</a:t>
            </a:r>
            <a:r>
              <a:rPr lang="zh-CN" altLang="en-US" sz="2400" dirty="0" smtClean="0"/>
              <a:t>采用</a:t>
            </a:r>
            <a:r>
              <a:rPr lang="en-US" altLang="zh-CN" sz="2400" dirty="0" smtClean="0"/>
              <a:t>TCP</a:t>
            </a:r>
            <a:r>
              <a:rPr lang="zh-CN" altLang="en-US" sz="2400" dirty="0" smtClean="0"/>
              <a:t> 封装</a:t>
            </a:r>
            <a:endParaRPr lang="en-US" altLang="zh-CN" sz="2400" dirty="0" smtClean="0"/>
          </a:p>
          <a:p>
            <a:pPr eaLnBrk="1" hangingPunct="1"/>
            <a:r>
              <a:rPr lang="zh-CN" altLang="en-US" sz="2400" dirty="0" smtClean="0"/>
              <a:t>报文首部采用固定的格式，长度为</a:t>
            </a:r>
            <a:r>
              <a:rPr lang="en-US" altLang="zh-CN" sz="2400" dirty="0" smtClean="0"/>
              <a:t>19</a:t>
            </a:r>
            <a:r>
              <a:rPr lang="zh-CN" altLang="en-US" sz="2400" dirty="0" smtClean="0"/>
              <a:t>字节，</a:t>
            </a:r>
          </a:p>
        </p:txBody>
      </p:sp>
      <p:sp>
        <p:nvSpPr>
          <p:cNvPr id="116740" name="Rectangle 5"/>
          <p:cNvSpPr>
            <a:spLocks noChangeArrowheads="1"/>
          </p:cNvSpPr>
          <p:nvPr/>
        </p:nvSpPr>
        <p:spPr bwMode="auto">
          <a:xfrm>
            <a:off x="0" y="2547938"/>
            <a:ext cx="9144000" cy="0"/>
          </a:xfrm>
          <a:prstGeom prst="rect">
            <a:avLst/>
          </a:prstGeom>
          <a:noFill/>
          <a:ln w="9525">
            <a:noFill/>
            <a:miter lim="800000"/>
            <a:headEnd/>
            <a:tailEnd/>
          </a:ln>
        </p:spPr>
        <p:txBody>
          <a:bodyPr wrap="none" anchor="ctr">
            <a:spAutoFit/>
          </a:bodyPr>
          <a:lstStyle/>
          <a:p>
            <a:endParaRPr lang="zh-CN" altLang="en-US"/>
          </a:p>
        </p:txBody>
      </p:sp>
      <p:pic>
        <p:nvPicPr>
          <p:cNvPr id="116741" name="Picture 6"/>
          <p:cNvPicPr>
            <a:picLocks noChangeAspect="1" noChangeArrowheads="1"/>
          </p:cNvPicPr>
          <p:nvPr/>
        </p:nvPicPr>
        <p:blipFill>
          <a:blip r:embed="rId2"/>
          <a:srcRect/>
          <a:stretch>
            <a:fillRect/>
          </a:stretch>
        </p:blipFill>
        <p:spPr bwMode="auto">
          <a:xfrm>
            <a:off x="1428750" y="2000250"/>
            <a:ext cx="6753225" cy="4100513"/>
          </a:xfrm>
          <a:prstGeom prst="rect">
            <a:avLst/>
          </a:prstGeom>
          <a:noFill/>
          <a:ln w="9525">
            <a:noFill/>
            <a:miter lim="800000"/>
            <a:headEnd/>
            <a:tailEnd/>
          </a:ln>
        </p:spPr>
      </p:pic>
      <p:sp>
        <p:nvSpPr>
          <p:cNvPr id="7" name="矩形 6"/>
          <p:cNvSpPr/>
          <p:nvPr/>
        </p:nvSpPr>
        <p:spPr>
          <a:xfrm>
            <a:off x="785786" y="2428868"/>
            <a:ext cx="1640193" cy="523220"/>
          </a:xfrm>
          <a:prstGeom prst="rect">
            <a:avLst/>
          </a:prstGeom>
        </p:spPr>
        <p:txBody>
          <a:bodyPr wrap="none">
            <a:spAutoFit/>
          </a:bodyPr>
          <a:lstStyle/>
          <a:p>
            <a:r>
              <a:rPr lang="en-US" altLang="zh-CN" sz="1400" b="1" dirty="0" smtClean="0"/>
              <a:t>16</a:t>
            </a:r>
            <a:r>
              <a:rPr lang="zh-CN" altLang="en-US" sz="1400" b="1" dirty="0" smtClean="0"/>
              <a:t>字节的标记字段</a:t>
            </a:r>
            <a:endParaRPr lang="en-US" altLang="zh-CN" sz="1400" b="1" dirty="0" smtClean="0"/>
          </a:p>
          <a:p>
            <a:r>
              <a:rPr lang="zh-CN" altLang="en-US" sz="1400" b="1" dirty="0" smtClean="0"/>
              <a:t>必须设为全</a:t>
            </a:r>
            <a:r>
              <a:rPr lang="en-US" sz="1400" b="1" dirty="0" smtClean="0"/>
              <a:t>1</a:t>
            </a:r>
            <a:endParaRPr lang="zh-CN" altLang="en-US" sz="1400" b="1" dirty="0"/>
          </a:p>
        </p:txBody>
      </p:sp>
      <p:sp>
        <p:nvSpPr>
          <p:cNvPr id="8" name="矩形 7"/>
          <p:cNvSpPr/>
          <p:nvPr/>
        </p:nvSpPr>
        <p:spPr>
          <a:xfrm>
            <a:off x="5286380" y="2714620"/>
            <a:ext cx="492443" cy="276999"/>
          </a:xfrm>
          <a:prstGeom prst="rect">
            <a:avLst/>
          </a:prstGeom>
        </p:spPr>
        <p:txBody>
          <a:bodyPr wrap="none">
            <a:spAutoFit/>
          </a:bodyPr>
          <a:lstStyle/>
          <a:p>
            <a:r>
              <a:rPr lang="zh-CN" altLang="en-US" sz="1200" b="1" dirty="0" smtClean="0"/>
              <a:t>标记</a:t>
            </a:r>
            <a:endParaRPr lang="zh-CN" altLang="en-US" sz="1200" dirty="0"/>
          </a:p>
        </p:txBody>
      </p:sp>
      <p:sp>
        <p:nvSpPr>
          <p:cNvPr id="10" name="矩形 9"/>
          <p:cNvSpPr/>
          <p:nvPr/>
        </p:nvSpPr>
        <p:spPr>
          <a:xfrm>
            <a:off x="5286380" y="3103709"/>
            <a:ext cx="492443" cy="276999"/>
          </a:xfrm>
          <a:prstGeom prst="rect">
            <a:avLst/>
          </a:prstGeom>
        </p:spPr>
        <p:txBody>
          <a:bodyPr wrap="square">
            <a:spAutoFit/>
          </a:bodyPr>
          <a:lstStyle/>
          <a:p>
            <a:r>
              <a:rPr lang="zh-CN" altLang="en-US" sz="1200" b="1" dirty="0" smtClean="0"/>
              <a:t>标记</a:t>
            </a:r>
            <a:endParaRPr lang="zh-CN" altLang="en-US" sz="1200" dirty="0"/>
          </a:p>
        </p:txBody>
      </p:sp>
      <p:sp>
        <p:nvSpPr>
          <p:cNvPr id="11" name="矩形 10"/>
          <p:cNvSpPr/>
          <p:nvPr/>
        </p:nvSpPr>
        <p:spPr>
          <a:xfrm>
            <a:off x="5286380" y="3500438"/>
            <a:ext cx="492443" cy="276999"/>
          </a:xfrm>
          <a:prstGeom prst="rect">
            <a:avLst/>
          </a:prstGeom>
        </p:spPr>
        <p:txBody>
          <a:bodyPr wrap="none">
            <a:spAutoFit/>
          </a:bodyPr>
          <a:lstStyle/>
          <a:p>
            <a:r>
              <a:rPr lang="zh-CN" altLang="en-US" sz="1200" b="1" dirty="0" smtClean="0"/>
              <a:t>标记</a:t>
            </a:r>
            <a:endParaRPr lang="zh-CN" altLang="en-US" sz="12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zh-CN" dirty="0" smtClean="0"/>
              <a:t>BGPv4</a:t>
            </a:r>
            <a:r>
              <a:rPr lang="zh-CN" altLang="en-US" dirty="0" smtClean="0"/>
              <a:t>报文首部</a:t>
            </a:r>
          </a:p>
        </p:txBody>
      </p:sp>
      <p:sp>
        <p:nvSpPr>
          <p:cNvPr id="117763" name="Rectangle 3"/>
          <p:cNvSpPr>
            <a:spLocks noGrp="1" noChangeArrowheads="1"/>
          </p:cNvSpPr>
          <p:nvPr>
            <p:ph idx="1"/>
          </p:nvPr>
        </p:nvSpPr>
        <p:spPr/>
        <p:txBody>
          <a:bodyPr/>
          <a:lstStyle/>
          <a:p>
            <a:pPr eaLnBrk="1" hangingPunct="1"/>
            <a:r>
              <a:rPr lang="zh-CN" altLang="en-US" sz="2800" dirty="0" smtClean="0"/>
              <a:t>标记字段：规定标记字段设为全</a:t>
            </a:r>
            <a:r>
              <a:rPr lang="en-US" altLang="zh-CN" sz="2800" dirty="0" smtClean="0"/>
              <a:t>1 </a:t>
            </a:r>
          </a:p>
          <a:p>
            <a:pPr eaLnBrk="1" hangingPunct="1"/>
            <a:r>
              <a:rPr lang="zh-CN" altLang="en-US" sz="2800" dirty="0" smtClean="0"/>
              <a:t>长度字段：整个报文的总长度（</a:t>
            </a:r>
            <a:r>
              <a:rPr lang="en-US" altLang="zh-CN" sz="2800" dirty="0" smtClean="0"/>
              <a:t>19~4096</a:t>
            </a:r>
            <a:r>
              <a:rPr lang="zh-CN" altLang="en-US" sz="2800" dirty="0" smtClean="0"/>
              <a:t>字节） </a:t>
            </a:r>
          </a:p>
          <a:p>
            <a:pPr eaLnBrk="1" hangingPunct="1"/>
            <a:r>
              <a:rPr lang="zh-CN" altLang="en-US" sz="2800" dirty="0" smtClean="0"/>
              <a:t>类型字段：</a:t>
            </a:r>
            <a:r>
              <a:rPr lang="en-US" altLang="zh-CN" sz="2800" dirty="0" smtClean="0"/>
              <a:t>1</a:t>
            </a:r>
            <a:r>
              <a:rPr lang="zh-CN" altLang="en-US" sz="2800" dirty="0" smtClean="0"/>
              <a:t>字节无符号整型数，四种消息报文：</a:t>
            </a:r>
          </a:p>
          <a:p>
            <a:pPr eaLnBrk="1" hangingPunct="1">
              <a:buFont typeface="Wingdings" pitchFamily="2" charset="2"/>
              <a:buNone/>
            </a:pPr>
            <a:r>
              <a:rPr lang="zh-CN" altLang="en-US" sz="2400" dirty="0" smtClean="0"/>
              <a:t>    类型</a:t>
            </a:r>
            <a:r>
              <a:rPr lang="en-US" altLang="zh-CN" sz="2400" dirty="0" smtClean="0"/>
              <a:t>1  - OPEN</a:t>
            </a:r>
            <a:r>
              <a:rPr lang="zh-CN" altLang="en-US" sz="2400" dirty="0" smtClean="0"/>
              <a:t>报文：</a:t>
            </a:r>
            <a:r>
              <a:rPr lang="zh-CN" sz="2400" dirty="0" smtClean="0"/>
              <a:t>用来创建</a:t>
            </a:r>
            <a:r>
              <a:rPr lang="en-US" altLang="zh-CN" sz="2400" dirty="0" smtClean="0"/>
              <a:t>BGP</a:t>
            </a:r>
            <a:r>
              <a:rPr lang="zh-CN" sz="2400" dirty="0" smtClean="0"/>
              <a:t>的邻接关系</a:t>
            </a:r>
            <a:r>
              <a:rPr lang="zh-CN" altLang="en-US" sz="2400" dirty="0" smtClean="0"/>
              <a:t>。</a:t>
            </a:r>
            <a:endParaRPr lang="en-US" altLang="zh-CN" sz="2400" dirty="0" smtClean="0"/>
          </a:p>
          <a:p>
            <a:pPr eaLnBrk="1" hangingPunct="1">
              <a:buFont typeface="Wingdings" pitchFamily="2" charset="2"/>
              <a:buNone/>
            </a:pPr>
            <a:r>
              <a:rPr lang="zh-CN" altLang="en-US" sz="2400" dirty="0" smtClean="0"/>
              <a:t>    类型</a:t>
            </a:r>
            <a:r>
              <a:rPr lang="en-US" altLang="zh-CN" sz="2400" dirty="0" smtClean="0"/>
              <a:t>2  - UPDATE</a:t>
            </a:r>
            <a:r>
              <a:rPr lang="zh-CN" altLang="en-US" sz="2400" dirty="0" smtClean="0"/>
              <a:t>报文：</a:t>
            </a:r>
            <a:r>
              <a:rPr lang="zh-CN" sz="2400" dirty="0" smtClean="0"/>
              <a:t>用来交换路由信息</a:t>
            </a:r>
            <a:r>
              <a:rPr lang="zh-CN" altLang="en-US" sz="2400" dirty="0" smtClean="0"/>
              <a:t>。</a:t>
            </a:r>
          </a:p>
          <a:p>
            <a:pPr eaLnBrk="1" hangingPunct="1">
              <a:buFont typeface="Wingdings" pitchFamily="2" charset="2"/>
              <a:buNone/>
            </a:pPr>
            <a:r>
              <a:rPr lang="zh-CN" altLang="en-US" sz="2400" dirty="0" smtClean="0"/>
              <a:t>    类型</a:t>
            </a:r>
            <a:r>
              <a:rPr lang="en-US" altLang="zh-CN" sz="2400" dirty="0" smtClean="0"/>
              <a:t>3  - NOTIFICATION</a:t>
            </a:r>
            <a:r>
              <a:rPr lang="zh-CN" altLang="en-US" sz="2400" dirty="0" smtClean="0"/>
              <a:t>报文：</a:t>
            </a:r>
            <a:r>
              <a:rPr lang="zh-CN" sz="2400" dirty="0" smtClean="0"/>
              <a:t>用于通告错误的发生，当检测到出错时，发送</a:t>
            </a:r>
            <a:r>
              <a:rPr lang="zh-CN" altLang="en-US" sz="2400" dirty="0" smtClean="0"/>
              <a:t>该</a:t>
            </a:r>
            <a:r>
              <a:rPr lang="zh-CN" sz="2400" dirty="0" smtClean="0"/>
              <a:t>报文，然后立即关闭</a:t>
            </a:r>
            <a:r>
              <a:rPr lang="en-US" altLang="zh-CN" sz="2400" dirty="0" smtClean="0"/>
              <a:t>BGP</a:t>
            </a:r>
            <a:r>
              <a:rPr lang="zh-CN" sz="2400" dirty="0" smtClean="0"/>
              <a:t>连接。</a:t>
            </a:r>
            <a:endParaRPr lang="zh-CN" altLang="en-US" sz="2400" dirty="0" smtClean="0"/>
          </a:p>
          <a:p>
            <a:pPr eaLnBrk="1" hangingPunct="1">
              <a:buFont typeface="Wingdings" pitchFamily="2" charset="2"/>
              <a:buNone/>
            </a:pPr>
            <a:r>
              <a:rPr lang="zh-CN" altLang="en-US" sz="2400" dirty="0" smtClean="0"/>
              <a:t>    类型</a:t>
            </a:r>
            <a:r>
              <a:rPr lang="en-US" altLang="zh-CN" sz="2400" dirty="0" smtClean="0"/>
              <a:t>4  - KEEPALIVE</a:t>
            </a:r>
            <a:r>
              <a:rPr lang="zh-CN" altLang="en-US" sz="2400" dirty="0" smtClean="0"/>
              <a:t>报文：</a:t>
            </a:r>
            <a:r>
              <a:rPr lang="zh-CN" sz="2400" dirty="0" smtClean="0"/>
              <a:t>用于定期检测</a:t>
            </a:r>
            <a:r>
              <a:rPr lang="en-US" altLang="zh-CN" sz="2400" dirty="0" smtClean="0"/>
              <a:t>BGP</a:t>
            </a:r>
            <a:r>
              <a:rPr lang="zh-CN" sz="2400" dirty="0" smtClean="0"/>
              <a:t>邻接路由器是否还可达</a:t>
            </a:r>
            <a:r>
              <a:rPr lang="zh-CN" altLang="en-US" sz="2400" dirty="0" smtClean="0"/>
              <a:t>。</a:t>
            </a:r>
            <a:r>
              <a:rPr lang="en-US" altLang="zh-CN" sz="2400" dirty="0" smtClean="0"/>
              <a:t>OPEN</a:t>
            </a:r>
            <a:r>
              <a:rPr lang="zh-CN" sz="2400" dirty="0" smtClean="0"/>
              <a:t>消息</a:t>
            </a:r>
            <a:r>
              <a:rPr lang="zh-CN" altLang="en-US" sz="2400" dirty="0" smtClean="0"/>
              <a:t>也</a:t>
            </a:r>
            <a:r>
              <a:rPr lang="zh-CN" sz="2400" dirty="0" smtClean="0"/>
              <a:t>需要回复一个</a:t>
            </a:r>
            <a:r>
              <a:rPr lang="en-US" altLang="zh-CN" sz="2400" dirty="0" smtClean="0"/>
              <a:t>KEEPALIVE</a:t>
            </a:r>
            <a:r>
              <a:rPr lang="zh-CN" sz="2400" dirty="0" smtClean="0"/>
              <a:t>报文进行确认</a:t>
            </a:r>
            <a:r>
              <a:rPr lang="zh-CN" altLang="en-US" sz="2400" dirty="0" smtClean="0"/>
              <a:t>。</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marL="838200" indent="-838200" eaLnBrk="1" hangingPunct="1"/>
            <a:r>
              <a:rPr lang="en-US" altLang="zh-CN" dirty="0" smtClean="0"/>
              <a:t>BGP</a:t>
            </a:r>
            <a:r>
              <a:rPr lang="zh-CN" altLang="en-US" dirty="0" smtClean="0"/>
              <a:t>的路由更新</a:t>
            </a:r>
          </a:p>
        </p:txBody>
      </p:sp>
      <p:sp>
        <p:nvSpPr>
          <p:cNvPr id="118787" name="Rectangle 3"/>
          <p:cNvSpPr>
            <a:spLocks noGrp="1" noChangeArrowheads="1"/>
          </p:cNvSpPr>
          <p:nvPr>
            <p:ph idx="1"/>
          </p:nvPr>
        </p:nvSpPr>
        <p:spPr/>
        <p:txBody>
          <a:bodyPr/>
          <a:lstStyle/>
          <a:p>
            <a:pPr eaLnBrk="1" hangingPunct="1">
              <a:lnSpc>
                <a:spcPct val="90000"/>
              </a:lnSpc>
            </a:pPr>
            <a:r>
              <a:rPr lang="zh-CN" altLang="en-US" sz="2400" smtClean="0"/>
              <a:t>用</a:t>
            </a:r>
            <a:r>
              <a:rPr lang="en-US" altLang="zh-CN" sz="2400" smtClean="0"/>
              <a:t>UPDATE</a:t>
            </a:r>
            <a:r>
              <a:rPr lang="zh-CN" altLang="en-US" sz="2400" smtClean="0"/>
              <a:t>报文更新路由信息，</a:t>
            </a:r>
            <a:r>
              <a:rPr lang="en-US" altLang="zh-CN" sz="2400" smtClean="0"/>
              <a:t>UPDATE</a:t>
            </a:r>
            <a:r>
              <a:rPr lang="zh-CN" altLang="en-US" sz="2400" smtClean="0"/>
              <a:t>报文可以通告一条</a:t>
            </a:r>
            <a:r>
              <a:rPr lang="en-US" altLang="zh-CN" sz="2400" smtClean="0"/>
              <a:t>BGP</a:t>
            </a:r>
            <a:r>
              <a:rPr lang="zh-CN" altLang="en-US" sz="2400" smtClean="0"/>
              <a:t>发言人提供连接的目的网络路由，也可以通告多条撤销的路由。</a:t>
            </a:r>
          </a:p>
          <a:p>
            <a:pPr eaLnBrk="1" hangingPunct="1">
              <a:lnSpc>
                <a:spcPct val="90000"/>
              </a:lnSpc>
            </a:pPr>
            <a:r>
              <a:rPr lang="en-US" altLang="zh-CN" sz="2400" smtClean="0"/>
              <a:t>UPDATE</a:t>
            </a:r>
            <a:r>
              <a:rPr lang="zh-CN" altLang="en-US" sz="2400" smtClean="0"/>
              <a:t>报文包含</a:t>
            </a:r>
            <a:r>
              <a:rPr lang="en-US" altLang="zh-CN" sz="2400" smtClean="0"/>
              <a:t>5</a:t>
            </a:r>
            <a:r>
              <a:rPr lang="zh-CN" altLang="en-US" sz="2400" smtClean="0"/>
              <a:t>个字段：</a:t>
            </a:r>
          </a:p>
          <a:p>
            <a:pPr eaLnBrk="1" hangingPunct="1">
              <a:lnSpc>
                <a:spcPct val="90000"/>
              </a:lnSpc>
            </a:pPr>
            <a:r>
              <a:rPr lang="zh-CN" altLang="en-US" sz="2400" smtClean="0"/>
              <a:t>撤销路由的长度字段</a:t>
            </a:r>
            <a:r>
              <a:rPr lang="en-US" altLang="zh-CN" sz="2400" smtClean="0"/>
              <a:t>: 2</a:t>
            </a:r>
            <a:r>
              <a:rPr lang="zh-CN" altLang="en-US" sz="2400" smtClean="0"/>
              <a:t>字节整数；撤销路由字段的长度</a:t>
            </a:r>
          </a:p>
          <a:p>
            <a:pPr eaLnBrk="1" hangingPunct="1">
              <a:lnSpc>
                <a:spcPct val="90000"/>
              </a:lnSpc>
            </a:pPr>
            <a:r>
              <a:rPr lang="zh-CN" altLang="en-US" sz="2400" smtClean="0"/>
              <a:t>撤销路由</a:t>
            </a:r>
            <a:r>
              <a:rPr lang="en-US" altLang="zh-CN" sz="2400" smtClean="0"/>
              <a:t>:</a:t>
            </a:r>
            <a:r>
              <a:rPr lang="zh-CN" altLang="en-US" sz="2400" smtClean="0"/>
              <a:t>可变长度；列出不再可行的路由的列表</a:t>
            </a:r>
          </a:p>
          <a:p>
            <a:pPr eaLnBrk="1" hangingPunct="1">
              <a:lnSpc>
                <a:spcPct val="90000"/>
              </a:lnSpc>
            </a:pPr>
            <a:r>
              <a:rPr lang="zh-CN" altLang="en-US" sz="2400" smtClean="0"/>
              <a:t>全部的路径属性长度：</a:t>
            </a:r>
            <a:r>
              <a:rPr lang="en-US" altLang="zh-CN" sz="2400" smtClean="0"/>
              <a:t>2</a:t>
            </a:r>
            <a:r>
              <a:rPr lang="zh-CN" altLang="en-US" sz="2400" smtClean="0"/>
              <a:t>字节；路径属性字段的长度</a:t>
            </a:r>
          </a:p>
          <a:p>
            <a:pPr eaLnBrk="1" hangingPunct="1">
              <a:lnSpc>
                <a:spcPct val="90000"/>
              </a:lnSpc>
            </a:pPr>
            <a:r>
              <a:rPr lang="zh-CN" altLang="en-US" sz="2400" smtClean="0"/>
              <a:t>路径属性：可变长度；列出与网络层可达性信息有关的属性</a:t>
            </a:r>
          </a:p>
          <a:p>
            <a:pPr eaLnBrk="1" hangingPunct="1">
              <a:lnSpc>
                <a:spcPct val="90000"/>
              </a:lnSpc>
            </a:pPr>
            <a:r>
              <a:rPr lang="zh-CN" altLang="en-US" sz="2400" smtClean="0"/>
              <a:t>网络层可达性信息（</a:t>
            </a:r>
            <a:r>
              <a:rPr lang="en-US" altLang="zh-CN" sz="2400" smtClean="0"/>
              <a:t>NLRI</a:t>
            </a:r>
            <a:r>
              <a:rPr lang="zh-CN" altLang="en-US" sz="2400" smtClean="0"/>
              <a:t>）：可变长度，可达性信息包含在一系列</a:t>
            </a:r>
            <a:r>
              <a:rPr lang="en-US" altLang="zh-CN" sz="2400" smtClean="0"/>
              <a:t>AS</a:t>
            </a:r>
            <a:r>
              <a:rPr lang="zh-CN" altLang="en-US" sz="2400" smtClean="0"/>
              <a:t>列表中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虚电路服务</a:t>
            </a:r>
          </a:p>
        </p:txBody>
      </p:sp>
      <p:sp>
        <p:nvSpPr>
          <p:cNvPr id="22531" name="Rectangle 3"/>
          <p:cNvSpPr>
            <a:spLocks noGrp="1" noChangeArrowheads="1"/>
          </p:cNvSpPr>
          <p:nvPr>
            <p:ph idx="1"/>
          </p:nvPr>
        </p:nvSpPr>
        <p:spPr/>
        <p:txBody>
          <a:bodyPr/>
          <a:lstStyle/>
          <a:p>
            <a:pPr eaLnBrk="1" hangingPunct="1"/>
            <a:r>
              <a:rPr lang="zh-CN" altLang="en-US" smtClean="0"/>
              <a:t>虚电路通信的三个阶段：</a:t>
            </a:r>
          </a:p>
          <a:p>
            <a:pPr eaLnBrk="1" hangingPunct="1">
              <a:buFont typeface="Wingdings" pitchFamily="2" charset="2"/>
              <a:buNone/>
            </a:pPr>
            <a:r>
              <a:rPr lang="zh-CN" altLang="en-US" smtClean="0"/>
              <a:t>   </a:t>
            </a:r>
            <a:r>
              <a:rPr lang="en-US" altLang="zh-CN" smtClean="0"/>
              <a:t>—</a:t>
            </a:r>
            <a:r>
              <a:rPr lang="zh-CN" altLang="en-US" smtClean="0"/>
              <a:t>建立虚电路连接</a:t>
            </a:r>
          </a:p>
          <a:p>
            <a:pPr eaLnBrk="1" hangingPunct="1">
              <a:buFont typeface="Wingdings" pitchFamily="2" charset="2"/>
              <a:buNone/>
            </a:pPr>
            <a:r>
              <a:rPr lang="zh-CN" altLang="en-US" smtClean="0"/>
              <a:t>   </a:t>
            </a:r>
            <a:r>
              <a:rPr lang="en-US" altLang="zh-CN" smtClean="0"/>
              <a:t>—</a:t>
            </a:r>
            <a:r>
              <a:rPr lang="zh-CN" altLang="en-US" smtClean="0"/>
              <a:t>数据传输</a:t>
            </a:r>
          </a:p>
          <a:p>
            <a:pPr eaLnBrk="1" hangingPunct="1">
              <a:buFont typeface="Wingdings" pitchFamily="2" charset="2"/>
              <a:buNone/>
            </a:pPr>
            <a:r>
              <a:rPr lang="zh-CN" altLang="en-US" smtClean="0"/>
              <a:t>   </a:t>
            </a:r>
            <a:r>
              <a:rPr lang="en-US" altLang="zh-CN" smtClean="0"/>
              <a:t>—</a:t>
            </a:r>
            <a:r>
              <a:rPr lang="zh-CN" altLang="en-US" smtClean="0"/>
              <a:t>释放虚电路连接</a:t>
            </a:r>
          </a:p>
          <a:p>
            <a:pPr eaLnBrk="1" hangingPunct="1"/>
            <a:r>
              <a:rPr lang="zh-CN" altLang="en-US" smtClean="0"/>
              <a:t>虚电路一般采用</a:t>
            </a:r>
            <a:r>
              <a:rPr lang="zh-CN" altLang="en-US" b="1" smtClean="0"/>
              <a:t>标记交换</a:t>
            </a:r>
            <a:r>
              <a:rPr lang="zh-CN" altLang="en-US" smtClean="0"/>
              <a:t>（</a:t>
            </a:r>
            <a:r>
              <a:rPr lang="en-US" altLang="zh-CN" smtClean="0"/>
              <a:t>label switch</a:t>
            </a:r>
            <a:r>
              <a:rPr lang="zh-CN" altLang="en-US" smtClean="0"/>
              <a:t>）技术实现，在数据分组中携带标记来指示它的虚电路，标记通常由路由器结点分配。实用的标记交换协议有</a:t>
            </a:r>
            <a:r>
              <a:rPr lang="en-US" altLang="zh-CN" smtClean="0"/>
              <a:t>ATM</a:t>
            </a:r>
            <a:r>
              <a:rPr lang="zh-CN" altLang="en-US" smtClean="0"/>
              <a:t>、</a:t>
            </a:r>
            <a:r>
              <a:rPr lang="en-US" altLang="zh-CN" smtClean="0"/>
              <a:t>MPLS</a:t>
            </a:r>
            <a:r>
              <a:rPr lang="zh-CN" altLang="en-US" smtClean="0"/>
              <a:t>等 </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zh-CN" sz="4800" dirty="0" smtClean="0"/>
              <a:t>5.5</a:t>
            </a:r>
            <a:r>
              <a:rPr lang="zh-CN" altLang="en-US" sz="4800" dirty="0" smtClean="0"/>
              <a:t>因特网上的控制协议</a:t>
            </a:r>
            <a:r>
              <a:rPr lang="en-US" altLang="zh-CN" sz="4800" dirty="0" smtClean="0"/>
              <a:t>ICMP </a:t>
            </a:r>
          </a:p>
        </p:txBody>
      </p:sp>
      <p:sp>
        <p:nvSpPr>
          <p:cNvPr id="119811" name="Rectangle 3"/>
          <p:cNvSpPr>
            <a:spLocks noGrp="1" noChangeArrowheads="1"/>
          </p:cNvSpPr>
          <p:nvPr>
            <p:ph idx="1"/>
          </p:nvPr>
        </p:nvSpPr>
        <p:spPr/>
        <p:txBody>
          <a:bodyPr/>
          <a:lstStyle/>
          <a:p>
            <a:pPr eaLnBrk="1" hangingPunct="1"/>
            <a:r>
              <a:rPr lang="en-US" altLang="zh-CN" smtClean="0"/>
              <a:t>ICMP</a:t>
            </a:r>
            <a:r>
              <a:rPr lang="zh-CN" altLang="en-US" smtClean="0"/>
              <a:t>（</a:t>
            </a:r>
            <a:r>
              <a:rPr lang="en-US" altLang="zh-CN" smtClean="0"/>
              <a:t>Internet Control Message Protocol</a:t>
            </a:r>
            <a:r>
              <a:rPr lang="zh-CN" altLang="en-US" smtClean="0"/>
              <a:t>）</a:t>
            </a:r>
            <a:r>
              <a:rPr lang="en-US" altLang="zh-CN" smtClean="0"/>
              <a:t>Internet</a:t>
            </a:r>
            <a:r>
              <a:rPr lang="zh-CN" altLang="en-US" smtClean="0"/>
              <a:t>控制报文协议。</a:t>
            </a:r>
            <a:endParaRPr lang="en-US" altLang="zh-CN" b="1" smtClean="0"/>
          </a:p>
          <a:p>
            <a:pPr eaLnBrk="1" hangingPunct="1">
              <a:lnSpc>
                <a:spcPct val="90000"/>
              </a:lnSpc>
            </a:pPr>
            <a:r>
              <a:rPr lang="en-US" altLang="zh-CN" smtClean="0"/>
              <a:t>ICMP</a:t>
            </a:r>
            <a:r>
              <a:rPr lang="zh-CN" altLang="en-US" smtClean="0"/>
              <a:t>用于在</a:t>
            </a:r>
            <a:r>
              <a:rPr lang="en-US" altLang="zh-CN" smtClean="0"/>
              <a:t>IP</a:t>
            </a:r>
            <a:r>
              <a:rPr lang="zh-CN" altLang="en-US" smtClean="0"/>
              <a:t>主机、路由器之间传递控制消息（网络通不通、主机是否可达、路由是否可用等网络本身的消息）。</a:t>
            </a:r>
            <a:endParaRPr lang="en-US" altLang="zh-CN" smtClean="0"/>
          </a:p>
          <a:p>
            <a:pPr eaLnBrk="1" hangingPunct="1">
              <a:lnSpc>
                <a:spcPct val="90000"/>
              </a:lnSpc>
            </a:pPr>
            <a:r>
              <a:rPr lang="en-US" altLang="zh-CN" smtClean="0"/>
              <a:t>ICMP</a:t>
            </a:r>
            <a:r>
              <a:rPr lang="zh-CN" altLang="en-US" smtClean="0"/>
              <a:t>是</a:t>
            </a:r>
            <a:r>
              <a:rPr lang="en-US" altLang="zh-CN" smtClean="0"/>
              <a:t>TCP/IP</a:t>
            </a:r>
            <a:r>
              <a:rPr lang="zh-CN" altLang="en-US" smtClean="0"/>
              <a:t>协议族的一个子协议，</a:t>
            </a:r>
            <a:r>
              <a:rPr lang="zh-CN" smtClean="0"/>
              <a:t>是</a:t>
            </a:r>
            <a:r>
              <a:rPr lang="en-US" altLang="zh-CN" smtClean="0"/>
              <a:t>IP</a:t>
            </a:r>
            <a:r>
              <a:rPr lang="zh-CN" smtClean="0"/>
              <a:t>层的有机构成部分，每一个</a:t>
            </a:r>
            <a:r>
              <a:rPr lang="en-US" altLang="zh-CN" smtClean="0"/>
              <a:t>IP</a:t>
            </a:r>
            <a:r>
              <a:rPr lang="zh-CN" smtClean="0"/>
              <a:t>模块都必须包含</a:t>
            </a:r>
            <a:r>
              <a:rPr lang="en-US" altLang="zh-CN" smtClean="0"/>
              <a:t>ICMP</a:t>
            </a:r>
            <a:r>
              <a:rPr lang="zh-CN" smtClean="0"/>
              <a:t>的实现。</a:t>
            </a:r>
            <a:endParaRPr lang="en-US" altLang="zh-CN"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zh-CN" dirty="0" smtClean="0"/>
              <a:t>5.5.1 ICMP</a:t>
            </a:r>
            <a:r>
              <a:rPr lang="zh-CN" altLang="en-US" dirty="0" smtClean="0"/>
              <a:t>报文</a:t>
            </a:r>
            <a:endParaRPr lang="zh-CN" altLang="en-US" b="1" dirty="0" smtClean="0"/>
          </a:p>
        </p:txBody>
      </p:sp>
      <p:sp>
        <p:nvSpPr>
          <p:cNvPr id="120835" name="Rectangle 3"/>
          <p:cNvSpPr>
            <a:spLocks noGrp="1" noChangeArrowheads="1"/>
          </p:cNvSpPr>
          <p:nvPr>
            <p:ph idx="1"/>
          </p:nvPr>
        </p:nvSpPr>
        <p:spPr/>
        <p:txBody>
          <a:bodyPr/>
          <a:lstStyle/>
          <a:p>
            <a:pPr eaLnBrk="1" hangingPunct="1">
              <a:lnSpc>
                <a:spcPct val="90000"/>
              </a:lnSpc>
            </a:pPr>
            <a:r>
              <a:rPr lang="zh-CN" altLang="en-US" sz="2800" smtClean="0"/>
              <a:t>报文直接封装在</a:t>
            </a:r>
            <a:r>
              <a:rPr lang="en-US" altLang="zh-CN" sz="2800" smtClean="0"/>
              <a:t>IP</a:t>
            </a:r>
            <a:r>
              <a:rPr lang="zh-CN" altLang="en-US" sz="2800" smtClean="0"/>
              <a:t>数据报中，</a:t>
            </a:r>
            <a:r>
              <a:rPr lang="en-US" altLang="zh-CN" sz="2800" smtClean="0"/>
              <a:t>ICMP</a:t>
            </a:r>
            <a:r>
              <a:rPr lang="zh-CN" altLang="en-US" sz="2800" smtClean="0"/>
              <a:t>报头紧接</a:t>
            </a:r>
            <a:r>
              <a:rPr lang="en-US" altLang="zh-CN" sz="2800" smtClean="0"/>
              <a:t>IP</a:t>
            </a:r>
            <a:r>
              <a:rPr lang="zh-CN" altLang="en-US" sz="2800" smtClean="0"/>
              <a:t>报头之后。</a:t>
            </a:r>
            <a:endParaRPr lang="en-US" altLang="zh-CN" sz="2800" smtClean="0"/>
          </a:p>
          <a:p>
            <a:pPr eaLnBrk="1" hangingPunct="1">
              <a:lnSpc>
                <a:spcPct val="90000"/>
              </a:lnSpc>
            </a:pPr>
            <a:r>
              <a:rPr lang="zh-CN" sz="2800" smtClean="0"/>
              <a:t>一般并不把</a:t>
            </a:r>
            <a:r>
              <a:rPr lang="en-US" altLang="zh-CN" sz="2800" smtClean="0"/>
              <a:t>ICMP</a:t>
            </a:r>
            <a:r>
              <a:rPr lang="zh-CN" sz="2800" smtClean="0"/>
              <a:t>它作为高层协议看待，因为它不用于在端点间传输数据</a:t>
            </a:r>
            <a:r>
              <a:rPr lang="zh-CN" altLang="en-US" sz="2800" smtClean="0"/>
              <a:t>。</a:t>
            </a:r>
            <a:endParaRPr lang="en-US" altLang="zh-CN" sz="2800" smtClean="0"/>
          </a:p>
          <a:p>
            <a:pPr eaLnBrk="1" hangingPunct="1">
              <a:lnSpc>
                <a:spcPct val="90000"/>
              </a:lnSpc>
            </a:pPr>
            <a:endParaRPr lang="zh-CN" altLang="en-US" sz="28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dirty="0" smtClean="0"/>
              <a:t>ICMP</a:t>
            </a:r>
            <a:r>
              <a:rPr lang="zh-CN" altLang="en-US" dirty="0" smtClean="0"/>
              <a:t>报文的格式 </a:t>
            </a:r>
          </a:p>
        </p:txBody>
      </p:sp>
      <p:sp>
        <p:nvSpPr>
          <p:cNvPr id="121859" name="Rectangle 3"/>
          <p:cNvSpPr>
            <a:spLocks noGrp="1" noChangeArrowheads="1"/>
          </p:cNvSpPr>
          <p:nvPr>
            <p:ph idx="1"/>
          </p:nvPr>
        </p:nvSpPr>
        <p:spPr>
          <a:xfrm>
            <a:off x="395288" y="1268413"/>
            <a:ext cx="8229600" cy="4525962"/>
          </a:xfrm>
        </p:spPr>
        <p:txBody>
          <a:bodyPr/>
          <a:lstStyle/>
          <a:p>
            <a:pPr eaLnBrk="1" hangingPunct="1">
              <a:buFont typeface="Wingdings" pitchFamily="2" charset="2"/>
              <a:buNone/>
            </a:pPr>
            <a:r>
              <a:rPr lang="zh-CN" altLang="en-US" sz="2000" b="1" smtClean="0"/>
              <a:t>类型字段： </a:t>
            </a:r>
            <a:r>
              <a:rPr lang="en-US" altLang="zh-CN" sz="2000" smtClean="0"/>
              <a:t>ICMP</a:t>
            </a:r>
            <a:r>
              <a:rPr lang="zh-CN" altLang="en-US" sz="2000" smtClean="0"/>
              <a:t>消息的类型；</a:t>
            </a:r>
            <a:r>
              <a:rPr lang="zh-CN" altLang="en-US" sz="2000" b="1" smtClean="0"/>
              <a:t>代码字段</a:t>
            </a:r>
            <a:r>
              <a:rPr lang="zh-CN" altLang="en-US" sz="2000" smtClean="0"/>
              <a:t>： 划分</a:t>
            </a:r>
            <a:r>
              <a:rPr lang="en-US" altLang="zh-CN" sz="2000" smtClean="0"/>
              <a:t>ICMP</a:t>
            </a:r>
            <a:r>
              <a:rPr lang="zh-CN" altLang="en-US" sz="2000" smtClean="0"/>
              <a:t>消息的子类型；</a:t>
            </a:r>
          </a:p>
          <a:p>
            <a:pPr eaLnBrk="1" hangingPunct="1">
              <a:buFont typeface="Wingdings" pitchFamily="2" charset="2"/>
              <a:buNone/>
            </a:pPr>
            <a:r>
              <a:rPr lang="zh-CN" altLang="en-US" sz="2000" b="1" smtClean="0"/>
              <a:t>校验和字段： </a:t>
            </a:r>
            <a:r>
              <a:rPr lang="zh-CN" altLang="en-US" sz="2000" smtClean="0"/>
              <a:t>对</a:t>
            </a:r>
            <a:r>
              <a:rPr lang="en-US" altLang="zh-CN" sz="2000" smtClean="0"/>
              <a:t>ICMP</a:t>
            </a:r>
            <a:r>
              <a:rPr lang="zh-CN" altLang="en-US" sz="2000" smtClean="0"/>
              <a:t>报头和数据进行校验；</a:t>
            </a:r>
          </a:p>
          <a:p>
            <a:pPr eaLnBrk="1" hangingPunct="1">
              <a:buFont typeface="Wingdings" pitchFamily="2" charset="2"/>
              <a:buNone/>
            </a:pPr>
            <a:r>
              <a:rPr lang="zh-CN" altLang="en-US" sz="2000" b="1" smtClean="0"/>
              <a:t>第</a:t>
            </a:r>
            <a:r>
              <a:rPr lang="en-US" altLang="zh-CN" sz="2000" b="1" smtClean="0"/>
              <a:t>4</a:t>
            </a:r>
            <a:r>
              <a:rPr lang="zh-CN" altLang="en-US" sz="2000" b="1" smtClean="0"/>
              <a:t>个字段：</a:t>
            </a:r>
            <a:r>
              <a:rPr lang="zh-CN" altLang="en-US" sz="2000" smtClean="0"/>
              <a:t>内容取决于</a:t>
            </a:r>
            <a:r>
              <a:rPr lang="en-US" altLang="zh-CN" sz="2000" smtClean="0"/>
              <a:t>ICMP</a:t>
            </a:r>
            <a:r>
              <a:rPr lang="zh-CN" altLang="en-US" sz="2000" smtClean="0"/>
              <a:t>报文的类型</a:t>
            </a:r>
          </a:p>
        </p:txBody>
      </p:sp>
      <p:sp>
        <p:nvSpPr>
          <p:cNvPr id="121860" name="Rectangle 5"/>
          <p:cNvSpPr>
            <a:spLocks noChangeArrowheads="1"/>
          </p:cNvSpPr>
          <p:nvPr/>
        </p:nvSpPr>
        <p:spPr bwMode="auto">
          <a:xfrm>
            <a:off x="0" y="2528888"/>
            <a:ext cx="9144000" cy="0"/>
          </a:xfrm>
          <a:prstGeom prst="rect">
            <a:avLst/>
          </a:prstGeom>
          <a:noFill/>
          <a:ln w="9525">
            <a:noFill/>
            <a:miter lim="800000"/>
            <a:headEnd/>
            <a:tailEnd/>
          </a:ln>
        </p:spPr>
        <p:txBody>
          <a:bodyPr wrap="none" anchor="ctr">
            <a:spAutoFit/>
          </a:bodyPr>
          <a:lstStyle/>
          <a:p>
            <a:endParaRPr lang="zh-CN" altLang="en-US"/>
          </a:p>
        </p:txBody>
      </p:sp>
      <p:pic>
        <p:nvPicPr>
          <p:cNvPr id="121861" name="Picture 8"/>
          <p:cNvPicPr>
            <a:picLocks noChangeAspect="1" noChangeArrowheads="1"/>
          </p:cNvPicPr>
          <p:nvPr/>
        </p:nvPicPr>
        <p:blipFill>
          <a:blip r:embed="rId2"/>
          <a:srcRect/>
          <a:stretch>
            <a:fillRect/>
          </a:stretch>
        </p:blipFill>
        <p:spPr bwMode="auto">
          <a:xfrm>
            <a:off x="1714500" y="2459038"/>
            <a:ext cx="6715125"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dirty="0" smtClean="0"/>
              <a:t>常用的</a:t>
            </a:r>
            <a:r>
              <a:rPr lang="en-US" altLang="zh-CN" dirty="0" smtClean="0"/>
              <a:t>ICMP</a:t>
            </a:r>
            <a:r>
              <a:rPr lang="zh-CN" altLang="en-US" dirty="0" smtClean="0"/>
              <a:t>报文类型</a:t>
            </a:r>
          </a:p>
        </p:txBody>
      </p:sp>
      <p:sp>
        <p:nvSpPr>
          <p:cNvPr id="122883" name="内容占位符 2"/>
          <p:cNvSpPr>
            <a:spLocks noGrp="1"/>
          </p:cNvSpPr>
          <p:nvPr>
            <p:ph idx="1"/>
          </p:nvPr>
        </p:nvSpPr>
        <p:spPr>
          <a:xfrm>
            <a:off x="357188" y="1643063"/>
            <a:ext cx="8229600" cy="4525962"/>
          </a:xfrm>
        </p:spPr>
        <p:txBody>
          <a:bodyPr/>
          <a:lstStyle/>
          <a:p>
            <a:pPr>
              <a:buFontTx/>
              <a:buNone/>
            </a:pPr>
            <a:r>
              <a:rPr lang="en-US" altLang="zh-CN" dirty="0" smtClean="0">
                <a:latin typeface="宋体" pitchFamily="2" charset="-122"/>
              </a:rPr>
              <a:t>1.</a:t>
            </a:r>
            <a:r>
              <a:rPr lang="en-US" altLang="zh-CN" dirty="0" smtClean="0"/>
              <a:t> echo</a:t>
            </a:r>
            <a:r>
              <a:rPr lang="zh-CN" altLang="en-US" dirty="0" smtClean="0"/>
              <a:t>请求和应答：探测目标结点是否可达并了解有关参数。</a:t>
            </a:r>
            <a:endParaRPr lang="en-US" altLang="zh-CN" dirty="0" smtClean="0"/>
          </a:p>
          <a:p>
            <a:pPr>
              <a:buFontTx/>
              <a:buNone/>
            </a:pPr>
            <a:r>
              <a:rPr lang="en-US" altLang="zh-CN" dirty="0" smtClean="0">
                <a:latin typeface="宋体" pitchFamily="2" charset="-122"/>
              </a:rPr>
              <a:t>2.</a:t>
            </a:r>
            <a:r>
              <a:rPr lang="en-US" altLang="zh-CN" dirty="0" smtClean="0"/>
              <a:t> </a:t>
            </a:r>
            <a:r>
              <a:rPr lang="zh-CN" altLang="en-US" dirty="0" smtClean="0"/>
              <a:t>目的地不可达</a:t>
            </a:r>
            <a:r>
              <a:rPr lang="en-US" dirty="0" smtClean="0"/>
              <a:t>  </a:t>
            </a:r>
            <a:r>
              <a:rPr lang="zh-CN" altLang="en-US" dirty="0" smtClean="0"/>
              <a:t>当中间结点不能交付数据报时向源结点发送</a:t>
            </a:r>
            <a:r>
              <a:rPr lang="en-US" altLang="zh-CN" dirty="0" smtClean="0"/>
              <a:t>ICMP</a:t>
            </a:r>
            <a:r>
              <a:rPr lang="zh-CN" altLang="en-US" dirty="0" smtClean="0"/>
              <a:t>类型</a:t>
            </a:r>
            <a:r>
              <a:rPr lang="en-US" altLang="zh-CN" dirty="0" smtClean="0"/>
              <a:t>3</a:t>
            </a:r>
            <a:r>
              <a:rPr lang="zh-CN" altLang="en-US" dirty="0" smtClean="0"/>
              <a:t>消息。</a:t>
            </a:r>
          </a:p>
          <a:p>
            <a:pPr>
              <a:buFontTx/>
              <a:buNone/>
            </a:pPr>
            <a:r>
              <a:rPr lang="en-US" altLang="zh-CN" dirty="0" smtClean="0">
                <a:latin typeface="宋体" pitchFamily="2" charset="-122"/>
              </a:rPr>
              <a:t>3.</a:t>
            </a:r>
            <a:r>
              <a:rPr lang="en-US" altLang="zh-CN" dirty="0" smtClean="0"/>
              <a:t> </a:t>
            </a:r>
            <a:r>
              <a:rPr lang="zh-CN" altLang="en-US" dirty="0" smtClean="0"/>
              <a:t>源抑制</a:t>
            </a:r>
            <a:r>
              <a:rPr lang="en-US" dirty="0" smtClean="0"/>
              <a:t>	</a:t>
            </a:r>
            <a:r>
              <a:rPr lang="zh-CN" altLang="en-US" dirty="0" smtClean="0"/>
              <a:t>当结点由于网络拥塞开始丢弃数据报时，就向源结点发送</a:t>
            </a:r>
            <a:r>
              <a:rPr lang="en-US" altLang="zh-CN" dirty="0" smtClean="0"/>
              <a:t>ICMP</a:t>
            </a:r>
            <a:r>
              <a:rPr lang="zh-CN" altLang="en-US" dirty="0" smtClean="0"/>
              <a:t>类型</a:t>
            </a:r>
            <a:r>
              <a:rPr lang="en-US" altLang="zh-CN" dirty="0" smtClean="0"/>
              <a:t>4</a:t>
            </a:r>
            <a:r>
              <a:rPr lang="zh-CN" altLang="en-US" dirty="0" smtClean="0"/>
              <a:t>消息，通知源结点放慢数据报发送速率。</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smtClean="0"/>
              <a:t>常用的</a:t>
            </a:r>
            <a:r>
              <a:rPr lang="en-US" altLang="zh-CN" dirty="0" smtClean="0"/>
              <a:t>ICMP</a:t>
            </a:r>
            <a:r>
              <a:rPr lang="zh-CN" altLang="en-US" dirty="0" smtClean="0"/>
              <a:t>报文类型</a:t>
            </a:r>
          </a:p>
        </p:txBody>
      </p:sp>
      <p:sp>
        <p:nvSpPr>
          <p:cNvPr id="123907" name="内容占位符 2"/>
          <p:cNvSpPr>
            <a:spLocks noGrp="1"/>
          </p:cNvSpPr>
          <p:nvPr>
            <p:ph idx="1"/>
          </p:nvPr>
        </p:nvSpPr>
        <p:spPr/>
        <p:txBody>
          <a:bodyPr/>
          <a:lstStyle/>
          <a:p>
            <a:pPr marL="514350" indent="-514350">
              <a:buFontTx/>
              <a:buNone/>
            </a:pPr>
            <a:r>
              <a:rPr lang="en-US" altLang="zh-CN" dirty="0" smtClean="0">
                <a:latin typeface="宋体" pitchFamily="2" charset="-122"/>
              </a:rPr>
              <a:t>4.</a:t>
            </a:r>
            <a:r>
              <a:rPr lang="en-US" altLang="zh-CN" dirty="0" smtClean="0"/>
              <a:t>  </a:t>
            </a:r>
            <a:r>
              <a:rPr lang="zh-CN" altLang="en-US" dirty="0" smtClean="0"/>
              <a:t>重定向： 类型</a:t>
            </a:r>
            <a:r>
              <a:rPr lang="en-US" altLang="zh-CN" dirty="0" smtClean="0"/>
              <a:t>5</a:t>
            </a:r>
            <a:r>
              <a:rPr lang="zh-CN" altLang="en-US" dirty="0" smtClean="0"/>
              <a:t>消息包含路由器对源主机的路由建议。</a:t>
            </a:r>
            <a:endParaRPr lang="en-US" altLang="zh-CN" dirty="0" smtClean="0"/>
          </a:p>
          <a:p>
            <a:pPr marL="514350" indent="-514350">
              <a:buFontTx/>
              <a:buNone/>
            </a:pPr>
            <a:r>
              <a:rPr lang="en-US" altLang="zh-CN" dirty="0" smtClean="0">
                <a:latin typeface="宋体" pitchFamily="2" charset="-122"/>
              </a:rPr>
              <a:t>5.</a:t>
            </a:r>
            <a:r>
              <a:rPr lang="en-US" altLang="zh-CN" dirty="0" smtClean="0"/>
              <a:t>  </a:t>
            </a:r>
            <a:r>
              <a:rPr lang="zh-CN" altLang="en-US" dirty="0" smtClean="0"/>
              <a:t>超时：分两种情况，一种是</a:t>
            </a:r>
            <a:r>
              <a:rPr lang="en-US" altLang="zh-CN" dirty="0" smtClean="0"/>
              <a:t>TTL</a:t>
            </a:r>
            <a:r>
              <a:rPr lang="zh-CN" altLang="en-US" dirty="0" smtClean="0"/>
              <a:t>达到零；另一种是目的结点无法在给定的时间内收到一个数据包的所有分片进行重组。向源结点发送</a:t>
            </a:r>
            <a:r>
              <a:rPr lang="en-US" altLang="zh-CN" dirty="0" smtClean="0"/>
              <a:t>ICMP</a:t>
            </a:r>
            <a:r>
              <a:rPr lang="zh-CN" altLang="en-US" dirty="0" smtClean="0"/>
              <a:t>类型</a:t>
            </a:r>
            <a:r>
              <a:rPr lang="en-US" altLang="zh-CN" dirty="0" smtClean="0"/>
              <a:t>11</a:t>
            </a:r>
            <a:r>
              <a:rPr lang="zh-CN" altLang="en-US" dirty="0" smtClean="0"/>
              <a:t>消息。</a:t>
            </a:r>
            <a:endParaRPr lang="en-US" altLang="zh-CN" dirty="0" smtClean="0"/>
          </a:p>
          <a:p>
            <a:pPr marL="514350" indent="-514350">
              <a:buFontTx/>
              <a:buNone/>
            </a:pPr>
            <a:r>
              <a:rPr lang="en-US" altLang="zh-CN" dirty="0" smtClean="0">
                <a:latin typeface="宋体" pitchFamily="2" charset="-122"/>
              </a:rPr>
              <a:t>6.</a:t>
            </a:r>
            <a:r>
              <a:rPr lang="en-US" altLang="zh-CN" dirty="0" smtClean="0"/>
              <a:t>  </a:t>
            </a:r>
            <a:r>
              <a:rPr lang="zh-CN" altLang="en-US" dirty="0" smtClean="0"/>
              <a:t>首部参数问题： 收到的</a:t>
            </a:r>
            <a:r>
              <a:rPr lang="en-US" altLang="zh-CN" dirty="0" smtClean="0"/>
              <a:t>IP</a:t>
            </a:r>
            <a:r>
              <a:rPr lang="zh-CN" altLang="en-US" dirty="0" smtClean="0"/>
              <a:t>数据报首部字段值不正确时，丢弃该数据包，向源结点发送</a:t>
            </a:r>
            <a:r>
              <a:rPr lang="en-US" altLang="zh-CN" dirty="0" smtClean="0"/>
              <a:t>ICMP</a:t>
            </a:r>
            <a:r>
              <a:rPr lang="zh-CN" altLang="en-US" dirty="0" smtClean="0"/>
              <a:t>类型</a:t>
            </a:r>
            <a:r>
              <a:rPr lang="en-US" altLang="zh-CN" dirty="0" smtClean="0"/>
              <a:t>12</a:t>
            </a:r>
            <a:r>
              <a:rPr lang="zh-CN" altLang="en-US" dirty="0" smtClean="0"/>
              <a:t>消息。</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dirty="0" smtClean="0"/>
              <a:t>5.5.2 </a:t>
            </a:r>
            <a:r>
              <a:rPr lang="zh-CN" altLang="en-US" dirty="0" smtClean="0"/>
              <a:t>典型的</a:t>
            </a:r>
            <a:r>
              <a:rPr lang="en-US" altLang="zh-CN" dirty="0" smtClean="0"/>
              <a:t>ICMP</a:t>
            </a:r>
            <a:r>
              <a:rPr lang="zh-CN" altLang="en-US" dirty="0" smtClean="0"/>
              <a:t>应用实例</a:t>
            </a:r>
            <a:endParaRPr lang="zh-CN" altLang="en-US" b="1" dirty="0" smtClean="0"/>
          </a:p>
        </p:txBody>
      </p:sp>
      <p:sp>
        <p:nvSpPr>
          <p:cNvPr id="124931" name="Rectangle 3"/>
          <p:cNvSpPr>
            <a:spLocks noGrp="1" noChangeArrowheads="1"/>
          </p:cNvSpPr>
          <p:nvPr>
            <p:ph idx="1"/>
          </p:nvPr>
        </p:nvSpPr>
        <p:spPr/>
        <p:txBody>
          <a:bodyPr/>
          <a:lstStyle/>
          <a:p>
            <a:pPr eaLnBrk="1" hangingPunct="1"/>
            <a:r>
              <a:rPr lang="en-US" altLang="zh-CN" smtClean="0"/>
              <a:t>ICMP</a:t>
            </a:r>
            <a:r>
              <a:rPr lang="zh-CN" altLang="en-US" smtClean="0"/>
              <a:t>的主要作用是在传输和处理</a:t>
            </a:r>
            <a:r>
              <a:rPr lang="en-US" altLang="zh-CN" smtClean="0"/>
              <a:t>IP</a:t>
            </a:r>
            <a:r>
              <a:rPr lang="zh-CN" altLang="en-US" smtClean="0"/>
              <a:t>数据报的过程中报告差错，这个过程通常是由协议栈自动启动的 。</a:t>
            </a:r>
          </a:p>
          <a:p>
            <a:pPr eaLnBrk="1" hangingPunct="1"/>
            <a:r>
              <a:rPr lang="zh-CN" altLang="en-US" smtClean="0"/>
              <a:t>用于网络测试的应用程序：</a:t>
            </a:r>
          </a:p>
          <a:p>
            <a:pPr eaLnBrk="1" hangingPunct="1">
              <a:buFont typeface="Wingdings" pitchFamily="2" charset="2"/>
              <a:buNone/>
            </a:pPr>
            <a:r>
              <a:rPr lang="zh-CN" altLang="en-US" smtClean="0"/>
              <a:t>    </a:t>
            </a:r>
            <a:r>
              <a:rPr lang="en-US" altLang="zh-CN" smtClean="0"/>
              <a:t>—ping</a:t>
            </a:r>
          </a:p>
          <a:p>
            <a:pPr eaLnBrk="1" hangingPunct="1">
              <a:buFont typeface="Wingdings" pitchFamily="2" charset="2"/>
              <a:buNone/>
            </a:pPr>
            <a:r>
              <a:rPr lang="en-US" altLang="zh-CN" smtClean="0"/>
              <a:t>    —traceroute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ltLang="zh-CN" sz="4800" dirty="0" smtClean="0"/>
              <a:t>5.6 </a:t>
            </a:r>
            <a:r>
              <a:rPr lang="zh-CN" altLang="en-US" sz="4800" dirty="0" smtClean="0"/>
              <a:t>因特网上的多播 </a:t>
            </a:r>
          </a:p>
        </p:txBody>
      </p:sp>
      <p:sp>
        <p:nvSpPr>
          <p:cNvPr id="125955" name="Rectangle 3"/>
          <p:cNvSpPr>
            <a:spLocks noGrp="1" noChangeArrowheads="1"/>
          </p:cNvSpPr>
          <p:nvPr>
            <p:ph idx="1"/>
          </p:nvPr>
        </p:nvSpPr>
        <p:spPr/>
        <p:txBody>
          <a:bodyPr/>
          <a:lstStyle/>
          <a:p>
            <a:pPr eaLnBrk="1" hangingPunct="1"/>
            <a:r>
              <a:rPr lang="zh-CN" altLang="en-US" dirty="0" smtClean="0"/>
              <a:t>多播的概念 </a:t>
            </a:r>
          </a:p>
          <a:p>
            <a:pPr eaLnBrk="1" hangingPunct="1"/>
            <a:r>
              <a:rPr lang="en-US" altLang="zh-CN" dirty="0" smtClean="0"/>
              <a:t>IP</a:t>
            </a:r>
            <a:r>
              <a:rPr lang="zh-CN" altLang="en-US" dirty="0" smtClean="0"/>
              <a:t>多播地址与硬件多播地址 </a:t>
            </a:r>
          </a:p>
          <a:p>
            <a:pPr eaLnBrk="1" hangingPunct="1"/>
            <a:r>
              <a:rPr lang="en-US" altLang="zh-CN" dirty="0" smtClean="0"/>
              <a:t>Internet</a:t>
            </a:r>
            <a:r>
              <a:rPr lang="zh-CN" altLang="en-US" dirty="0" smtClean="0"/>
              <a:t>上的组管理协议</a:t>
            </a:r>
            <a:r>
              <a:rPr lang="en-US" altLang="zh-CN" dirty="0" smtClean="0"/>
              <a:t>IGMP </a:t>
            </a:r>
          </a:p>
          <a:p>
            <a:pPr eaLnBrk="1" hangingPunct="1"/>
            <a:r>
              <a:rPr lang="zh-CN" altLang="en-US" dirty="0" smtClean="0"/>
              <a:t>多播的路由选择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dirty="0" smtClean="0"/>
              <a:t>5.6.1 </a:t>
            </a:r>
            <a:r>
              <a:rPr lang="zh-CN" altLang="en-US" dirty="0" smtClean="0"/>
              <a:t>多播的概念</a:t>
            </a:r>
            <a:endParaRPr lang="zh-CN" altLang="en-US" b="1" dirty="0" smtClean="0"/>
          </a:p>
        </p:txBody>
      </p:sp>
      <p:sp>
        <p:nvSpPr>
          <p:cNvPr id="126979" name="Rectangle 3"/>
          <p:cNvSpPr>
            <a:spLocks noGrp="1" noChangeArrowheads="1"/>
          </p:cNvSpPr>
          <p:nvPr>
            <p:ph idx="1"/>
          </p:nvPr>
        </p:nvSpPr>
        <p:spPr/>
        <p:txBody>
          <a:bodyPr/>
          <a:lstStyle/>
          <a:p>
            <a:pPr eaLnBrk="1" hangingPunct="1"/>
            <a:r>
              <a:rPr lang="zh-CN" altLang="en-US" smtClean="0"/>
              <a:t>单播（</a:t>
            </a:r>
            <a:r>
              <a:rPr lang="en-US" altLang="zh-CN" smtClean="0"/>
              <a:t>unicast</a:t>
            </a:r>
            <a:r>
              <a:rPr lang="zh-CN" altLang="en-US" smtClean="0"/>
              <a:t>）：以单一主机为目的的报文发送</a:t>
            </a:r>
            <a:endParaRPr lang="en-US" altLang="zh-CN" smtClean="0"/>
          </a:p>
          <a:p>
            <a:pPr eaLnBrk="1" hangingPunct="1"/>
            <a:r>
              <a:rPr lang="zh-CN" altLang="en-US" smtClean="0"/>
              <a:t>广播（</a:t>
            </a:r>
            <a:r>
              <a:rPr lang="en-US" altLang="zh-CN" smtClean="0"/>
              <a:t>broadcast</a:t>
            </a:r>
            <a:r>
              <a:rPr lang="zh-CN" altLang="en-US" smtClean="0"/>
              <a:t>）：以网络中所有主机为目的的报文发送</a:t>
            </a:r>
            <a:endParaRPr lang="en-US" altLang="zh-CN" smtClean="0"/>
          </a:p>
          <a:p>
            <a:pPr eaLnBrk="1" hangingPunct="1"/>
            <a:r>
              <a:rPr lang="zh-CN" altLang="en-US" smtClean="0"/>
              <a:t>多播（</a:t>
            </a:r>
            <a:r>
              <a:rPr lang="en-US" altLang="zh-CN" smtClean="0"/>
              <a:t>multicast</a:t>
            </a:r>
            <a:r>
              <a:rPr lang="zh-CN" altLang="en-US" smtClean="0"/>
              <a:t>）： 介于单播和广播之间的一种点到多点的报文发送方式 </a:t>
            </a:r>
          </a:p>
          <a:p>
            <a:pPr eaLnBrk="1" hangingPunct="1"/>
            <a:r>
              <a:rPr lang="zh-CN" altLang="en-US" smtClean="0"/>
              <a:t>多播以</a:t>
            </a:r>
            <a:r>
              <a:rPr lang="en-US" altLang="zh-CN" smtClean="0"/>
              <a:t>D</a:t>
            </a:r>
            <a:r>
              <a:rPr lang="zh-CN" altLang="en-US" smtClean="0"/>
              <a:t>类</a:t>
            </a:r>
            <a:r>
              <a:rPr lang="en-US" altLang="zh-CN" smtClean="0"/>
              <a:t>IP</a:t>
            </a:r>
            <a:r>
              <a:rPr lang="zh-CN" altLang="en-US" smtClean="0"/>
              <a:t>地址为报文的目的地址，所有加入到该多播组的主机都可以收到该</a:t>
            </a:r>
            <a:r>
              <a:rPr lang="en-US" altLang="zh-CN" smtClean="0"/>
              <a:t>IP</a:t>
            </a:r>
            <a:r>
              <a:rPr lang="zh-CN" altLang="en-US" smtClean="0"/>
              <a:t>报文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dirty="0" smtClean="0"/>
              <a:t>多播的应用</a:t>
            </a:r>
          </a:p>
        </p:txBody>
      </p:sp>
      <p:sp>
        <p:nvSpPr>
          <p:cNvPr id="128003" name="Rectangle 3"/>
          <p:cNvSpPr>
            <a:spLocks noGrp="1" noChangeArrowheads="1"/>
          </p:cNvSpPr>
          <p:nvPr>
            <p:ph idx="1"/>
          </p:nvPr>
        </p:nvSpPr>
        <p:spPr/>
        <p:txBody>
          <a:bodyPr/>
          <a:lstStyle/>
          <a:p>
            <a:pPr marL="0" indent="358775" eaLnBrk="1" hangingPunct="1">
              <a:lnSpc>
                <a:spcPct val="90000"/>
              </a:lnSpc>
              <a:buFont typeface="Wingdings" pitchFamily="2" charset="2"/>
              <a:buNone/>
            </a:pPr>
            <a:r>
              <a:rPr lang="zh-CN" altLang="en-US" smtClean="0"/>
              <a:t>源主机只用向多播组发送一份报文，多播组成员都可收到， 可用于： </a:t>
            </a:r>
          </a:p>
          <a:p>
            <a:pPr marL="0" indent="358775" eaLnBrk="1" hangingPunct="1">
              <a:lnSpc>
                <a:spcPct val="90000"/>
              </a:lnSpc>
            </a:pPr>
            <a:r>
              <a:rPr lang="zh-CN" altLang="en-US" smtClean="0"/>
              <a:t>网络视频会议</a:t>
            </a:r>
            <a:endParaRPr lang="en-US" altLang="zh-CN" smtClean="0"/>
          </a:p>
          <a:p>
            <a:pPr marL="0" indent="358775" eaLnBrk="1" hangingPunct="1">
              <a:lnSpc>
                <a:spcPct val="90000"/>
              </a:lnSpc>
            </a:pPr>
            <a:r>
              <a:rPr lang="zh-CN" altLang="en-US" smtClean="0"/>
              <a:t>流媒体（音频、视频）数据的传输</a:t>
            </a:r>
            <a:endParaRPr lang="en-US" altLang="zh-CN" smtClean="0"/>
          </a:p>
          <a:p>
            <a:pPr marL="0" indent="358775" eaLnBrk="1" hangingPunct="1">
              <a:lnSpc>
                <a:spcPct val="90000"/>
              </a:lnSpc>
            </a:pPr>
            <a:r>
              <a:rPr lang="zh-CN" altLang="en-US" smtClean="0"/>
              <a:t>网络交互式游戏</a:t>
            </a:r>
            <a:endParaRPr lang="en-US" altLang="zh-CN" smtClean="0"/>
          </a:p>
          <a:p>
            <a:pPr marL="0" indent="358775" eaLnBrk="1" hangingPunct="1">
              <a:lnSpc>
                <a:spcPct val="90000"/>
              </a:lnSpc>
            </a:pPr>
            <a:r>
              <a:rPr lang="zh-CN" altLang="en-US" smtClean="0"/>
              <a:t>分布式数据库的更新、备份数据等</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dirty="0" smtClean="0"/>
              <a:t>多播的实现</a:t>
            </a:r>
          </a:p>
        </p:txBody>
      </p:sp>
      <p:sp>
        <p:nvSpPr>
          <p:cNvPr id="129027" name="Rectangle 3"/>
          <p:cNvSpPr>
            <a:spLocks noGrp="1" noChangeArrowheads="1"/>
          </p:cNvSpPr>
          <p:nvPr>
            <p:ph idx="1"/>
          </p:nvPr>
        </p:nvSpPr>
        <p:spPr/>
        <p:txBody>
          <a:bodyPr/>
          <a:lstStyle/>
          <a:p>
            <a:pPr marL="0" indent="446088" eaLnBrk="1" hangingPunct="1">
              <a:buFont typeface="Wingdings" pitchFamily="2" charset="2"/>
              <a:buNone/>
            </a:pPr>
            <a:r>
              <a:rPr lang="en-US" altLang="zh-CN" smtClean="0"/>
              <a:t>IP</a:t>
            </a:r>
            <a:r>
              <a:rPr lang="zh-CN" altLang="en-US" smtClean="0"/>
              <a:t>多播技术并不仅仅是一个</a:t>
            </a:r>
            <a:r>
              <a:rPr lang="en-US" altLang="zh-CN" smtClean="0"/>
              <a:t>D</a:t>
            </a:r>
            <a:r>
              <a:rPr lang="zh-CN" altLang="en-US" smtClean="0"/>
              <a:t>类地址问题，实现多播还需要解决：</a:t>
            </a:r>
          </a:p>
          <a:p>
            <a:pPr marL="0" indent="446088" eaLnBrk="1" hangingPunct="1"/>
            <a:r>
              <a:rPr lang="zh-CN" altLang="en-US" sz="2800" smtClean="0"/>
              <a:t>    多播地址的映射 </a:t>
            </a:r>
          </a:p>
          <a:p>
            <a:pPr marL="0" indent="446088" eaLnBrk="1" hangingPunct="1"/>
            <a:r>
              <a:rPr lang="zh-CN" altLang="en-US" sz="2800" smtClean="0"/>
              <a:t>    多播组的管理 </a:t>
            </a:r>
          </a:p>
          <a:p>
            <a:pPr marL="0" indent="446088" eaLnBrk="1" hangingPunct="1"/>
            <a:r>
              <a:rPr lang="zh-CN" altLang="en-US" sz="2800" smtClean="0"/>
              <a:t>    多播路由的选择</a:t>
            </a:r>
            <a:r>
              <a:rPr lang="zh-CN" altLang="en-US"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网络层两种服务的特点比较 </a:t>
            </a:r>
          </a:p>
        </p:txBody>
      </p:sp>
      <p:graphicFrame>
        <p:nvGraphicFramePr>
          <p:cNvPr id="526537" name="Group 201"/>
          <p:cNvGraphicFramePr>
            <a:graphicFrameLocks noGrp="1"/>
          </p:cNvGraphicFramePr>
          <p:nvPr>
            <p:ph type="tbl" idx="1"/>
          </p:nvPr>
        </p:nvGraphicFramePr>
        <p:xfrm>
          <a:off x="468313" y="1625600"/>
          <a:ext cx="8229600" cy="4251330"/>
        </p:xfrm>
        <a:graphic>
          <a:graphicData uri="http://schemas.openxmlformats.org/drawingml/2006/table">
            <a:tbl>
              <a:tblPr/>
              <a:tblGrid>
                <a:gridCol w="1814512"/>
                <a:gridCol w="2952750"/>
                <a:gridCol w="3462338"/>
              </a:tblGrid>
              <a:tr h="404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比较项</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数据报服务</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虚电路服务</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连接</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无连接</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面向连接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目的地址的使用</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分组选路用</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建立连接用</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路由选择的时机</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需要为每个分组独立选路</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在建立连接时确定路由</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转发方式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根据目的地址和路由表转发</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根据虚电路号转发</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分组到达顺序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可以不按顺序</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按顺序</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单点失效的影响</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小，可以方便地改变路由</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大，通过该点的所有虚电路连接将中断，需要重新建立</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分组到达顺序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可以不按顺序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按顺序</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额外的信令开销</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不必要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必要</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服务质量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尽力投递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有资源建立连接后，质量有保证</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z="4000" dirty="0" smtClean="0"/>
              <a:t>5.6.2 IP</a:t>
            </a:r>
            <a:r>
              <a:rPr lang="zh-CN" altLang="en-US" sz="4000" dirty="0" smtClean="0"/>
              <a:t>多播地址与硬件多播地址 </a:t>
            </a:r>
          </a:p>
        </p:txBody>
      </p:sp>
      <p:sp>
        <p:nvSpPr>
          <p:cNvPr id="130051" name="Rectangle 3"/>
          <p:cNvSpPr>
            <a:spLocks noGrp="1" noChangeArrowheads="1"/>
          </p:cNvSpPr>
          <p:nvPr>
            <p:ph idx="1"/>
          </p:nvPr>
        </p:nvSpPr>
        <p:spPr/>
        <p:txBody>
          <a:bodyPr/>
          <a:lstStyle/>
          <a:p>
            <a:pPr marL="609600" indent="-609600" eaLnBrk="1" hangingPunct="1"/>
            <a:r>
              <a:rPr lang="en-US" altLang="zh-CN" smtClean="0"/>
              <a:t>IP</a:t>
            </a:r>
            <a:r>
              <a:rPr lang="zh-CN" altLang="en-US" smtClean="0"/>
              <a:t>多播地址 </a:t>
            </a:r>
          </a:p>
          <a:p>
            <a:pPr marL="609600" indent="-609600" eaLnBrk="1" hangingPunct="1"/>
            <a:r>
              <a:rPr lang="zh-CN" altLang="en-US" smtClean="0"/>
              <a:t>硬件多播地址</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dirty="0" smtClean="0"/>
              <a:t>IP</a:t>
            </a:r>
            <a:r>
              <a:rPr lang="zh-CN" altLang="en-US" dirty="0" smtClean="0"/>
              <a:t>多播地址 </a:t>
            </a:r>
          </a:p>
        </p:txBody>
      </p:sp>
      <p:sp>
        <p:nvSpPr>
          <p:cNvPr id="131075" name="Rectangle 3"/>
          <p:cNvSpPr>
            <a:spLocks noGrp="1" noChangeArrowheads="1"/>
          </p:cNvSpPr>
          <p:nvPr>
            <p:ph idx="1"/>
          </p:nvPr>
        </p:nvSpPr>
        <p:spPr>
          <a:xfrm>
            <a:off x="381000" y="1341438"/>
            <a:ext cx="8229600" cy="4967287"/>
          </a:xfrm>
        </p:spPr>
        <p:txBody>
          <a:bodyPr/>
          <a:lstStyle/>
          <a:p>
            <a:pPr eaLnBrk="1" hangingPunct="1"/>
            <a:r>
              <a:rPr lang="en-US" altLang="zh-CN" sz="2800" dirty="0" smtClean="0"/>
              <a:t>D</a:t>
            </a:r>
            <a:r>
              <a:rPr lang="zh-CN" altLang="en-US" sz="2800" dirty="0" smtClean="0"/>
              <a:t>类</a:t>
            </a:r>
            <a:r>
              <a:rPr lang="en-US" altLang="zh-CN" sz="2800" dirty="0" smtClean="0"/>
              <a:t>IP</a:t>
            </a:r>
            <a:r>
              <a:rPr lang="zh-CN" altLang="en-US" sz="2800" dirty="0" smtClean="0"/>
              <a:t>地址（前</a:t>
            </a:r>
            <a:r>
              <a:rPr lang="en-US" altLang="zh-CN" sz="2800" dirty="0" smtClean="0"/>
              <a:t>4</a:t>
            </a:r>
            <a:r>
              <a:rPr lang="zh-CN" altLang="en-US" sz="2800" dirty="0" smtClean="0"/>
              <a:t>位为“</a:t>
            </a:r>
            <a:r>
              <a:rPr lang="en-US" altLang="zh-CN" sz="2800" dirty="0" smtClean="0"/>
              <a:t>1110”</a:t>
            </a:r>
            <a:r>
              <a:rPr lang="zh-CN" altLang="en-US" sz="2800" dirty="0" smtClean="0"/>
              <a:t>）：   </a:t>
            </a:r>
            <a:r>
              <a:rPr lang="en-US" altLang="zh-CN" sz="2800" dirty="0" smtClean="0"/>
              <a:t>224.0.0.0~239.255.255.255</a:t>
            </a:r>
            <a:r>
              <a:rPr lang="zh-CN" altLang="en-US" sz="2800" dirty="0" smtClean="0"/>
              <a:t>） </a:t>
            </a:r>
          </a:p>
          <a:p>
            <a:pPr eaLnBrk="1" hangingPunct="1"/>
            <a:r>
              <a:rPr lang="en-US" altLang="zh-CN" sz="2800" dirty="0" smtClean="0"/>
              <a:t>D</a:t>
            </a:r>
            <a:r>
              <a:rPr lang="zh-CN" altLang="en-US" sz="2800" dirty="0" smtClean="0"/>
              <a:t>类地址标示一个组，需要路由器把报文拷贝并转发到通往组成员主机的链路上，因此，多播地址又被称为间接地址 。</a:t>
            </a:r>
          </a:p>
          <a:p>
            <a:pPr eaLnBrk="1" hangingPunct="1"/>
            <a:r>
              <a:rPr lang="zh-CN" altLang="en-US" sz="2800" dirty="0" smtClean="0"/>
              <a:t>多播地址只能作为目的地址。</a:t>
            </a:r>
          </a:p>
          <a:p>
            <a:pPr eaLnBrk="1" hangingPunct="1"/>
            <a:r>
              <a:rPr lang="en-US" altLang="zh-CN" sz="2800" dirty="0" smtClean="0"/>
              <a:t>D</a:t>
            </a:r>
            <a:r>
              <a:rPr lang="zh-CN" altLang="en-US" sz="2800" dirty="0" smtClean="0"/>
              <a:t>类地址空间的分段管理。</a:t>
            </a:r>
          </a:p>
          <a:p>
            <a:pPr indent="19050" eaLnBrk="1" hangingPunct="1">
              <a:buFont typeface="Wingdings" pitchFamily="2" charset="2"/>
              <a:buNone/>
            </a:pPr>
            <a:r>
              <a:rPr lang="en-US" altLang="zh-CN" sz="2400" dirty="0" smtClean="0"/>
              <a:t>224.0.0.0 ~ 224.0.0.255 </a:t>
            </a:r>
            <a:r>
              <a:rPr lang="zh-CN" altLang="en-US" sz="2400" dirty="0" smtClean="0"/>
              <a:t>：</a:t>
            </a:r>
            <a:r>
              <a:rPr lang="zh-CN" sz="2400" dirty="0" smtClean="0"/>
              <a:t>保留多播地址，可以直接使用，无需事先建立组。用于本地网络中的控制流量</a:t>
            </a:r>
            <a:r>
              <a:rPr lang="zh-CN" altLang="en-US" sz="2400" dirty="0" smtClean="0"/>
              <a:t>。</a:t>
            </a:r>
            <a:endParaRPr lang="en-US" altLang="zh-CN" sz="2400" dirty="0" smtClean="0"/>
          </a:p>
          <a:p>
            <a:pPr indent="19050" eaLnBrk="1" hangingPunct="1">
              <a:buFont typeface="Wingdings" pitchFamily="2" charset="2"/>
              <a:buNone/>
            </a:pPr>
            <a:r>
              <a:rPr lang="en-US" altLang="zh-CN" sz="2400" dirty="0" smtClean="0"/>
              <a:t>224.0.1.0 ~ 238.255.255.255 </a:t>
            </a:r>
            <a:r>
              <a:rPr lang="zh-CN" altLang="en-US" sz="2400" dirty="0" smtClean="0"/>
              <a:t>：</a:t>
            </a:r>
            <a:r>
              <a:rPr lang="zh-CN" sz="2400" dirty="0" smtClean="0"/>
              <a:t>全球多播地址</a:t>
            </a:r>
            <a:r>
              <a:rPr lang="zh-CN" altLang="en-US" sz="2400" dirty="0" smtClean="0"/>
              <a:t>。</a:t>
            </a:r>
            <a:endParaRPr lang="en-US" altLang="zh-CN" sz="2400" dirty="0" smtClean="0"/>
          </a:p>
          <a:p>
            <a:pPr indent="19050" eaLnBrk="1" hangingPunct="1">
              <a:buFont typeface="Wingdings" pitchFamily="2" charset="2"/>
              <a:buNone/>
            </a:pPr>
            <a:r>
              <a:rPr lang="en-US" altLang="zh-CN" sz="2400" dirty="0" smtClean="0"/>
              <a:t>239.0.0.0 ~ 239.255.255.255</a:t>
            </a:r>
            <a:r>
              <a:rPr lang="zh-CN" altLang="en-US" sz="2400" dirty="0" smtClean="0"/>
              <a:t>：内部</a:t>
            </a:r>
            <a:r>
              <a:rPr lang="zh-CN" sz="2400" dirty="0" smtClean="0"/>
              <a:t>多播地址</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marL="838200" indent="-838200" eaLnBrk="1" hangingPunct="1"/>
            <a:r>
              <a:rPr lang="zh-CN" altLang="en-US" dirty="0" smtClean="0"/>
              <a:t>硬件多播地址</a:t>
            </a:r>
          </a:p>
        </p:txBody>
      </p:sp>
      <p:sp>
        <p:nvSpPr>
          <p:cNvPr id="132099" name="Rectangle 3"/>
          <p:cNvSpPr>
            <a:spLocks noGrp="1" noChangeArrowheads="1"/>
          </p:cNvSpPr>
          <p:nvPr>
            <p:ph idx="1"/>
          </p:nvPr>
        </p:nvSpPr>
        <p:spPr/>
        <p:txBody>
          <a:bodyPr/>
          <a:lstStyle/>
          <a:p>
            <a:pPr eaLnBrk="1" hangingPunct="1"/>
            <a:r>
              <a:rPr lang="en-US" altLang="zh-CN" dirty="0" smtClean="0"/>
              <a:t>MAC</a:t>
            </a:r>
            <a:r>
              <a:rPr lang="zh-CN" altLang="en-US" dirty="0" smtClean="0"/>
              <a:t>地址第</a:t>
            </a:r>
            <a:r>
              <a:rPr lang="en-US" altLang="zh-CN" dirty="0" smtClean="0"/>
              <a:t>1</a:t>
            </a:r>
            <a:r>
              <a:rPr lang="zh-CN" altLang="en-US" dirty="0" smtClean="0"/>
              <a:t>字节的最低位为</a:t>
            </a:r>
            <a:r>
              <a:rPr lang="en-US" altLang="zh-CN" dirty="0" smtClean="0"/>
              <a:t>1</a:t>
            </a:r>
            <a:r>
              <a:rPr lang="zh-CN" altLang="en-US" dirty="0" smtClean="0"/>
              <a:t>时表示这是一个多播</a:t>
            </a:r>
            <a:r>
              <a:rPr lang="en-US" altLang="zh-CN" dirty="0" smtClean="0"/>
              <a:t>MAC</a:t>
            </a:r>
            <a:r>
              <a:rPr lang="zh-CN" altLang="en-US" dirty="0" smtClean="0"/>
              <a:t>地址 </a:t>
            </a:r>
          </a:p>
          <a:p>
            <a:pPr eaLnBrk="1" hangingPunct="1"/>
            <a:r>
              <a:rPr lang="zh-CN" altLang="en-US" dirty="0" smtClean="0"/>
              <a:t>以太网络</a:t>
            </a:r>
            <a:r>
              <a:rPr lang="en-US" altLang="zh-CN" dirty="0" smtClean="0"/>
              <a:t>MAC</a:t>
            </a:r>
            <a:r>
              <a:rPr lang="zh-CN" altLang="en-US" dirty="0" smtClean="0"/>
              <a:t>多播地址（</a:t>
            </a:r>
            <a:r>
              <a:rPr lang="en-US" dirty="0" smtClean="0"/>
              <a:t> IANA </a:t>
            </a:r>
            <a:r>
              <a:rPr lang="zh-CN" altLang="en-US" dirty="0" smtClean="0"/>
              <a:t>分配）：</a:t>
            </a:r>
            <a:endParaRPr lang="en-US" altLang="zh-CN" dirty="0" smtClean="0"/>
          </a:p>
          <a:p>
            <a:pPr indent="19050" eaLnBrk="1" hangingPunct="1">
              <a:buNone/>
            </a:pPr>
            <a:r>
              <a:rPr lang="en-US" altLang="zh-CN" dirty="0" smtClean="0">
                <a:solidFill>
                  <a:srgbClr val="FF0000"/>
                </a:solidFill>
              </a:rPr>
              <a:t>01-00-5E</a:t>
            </a:r>
            <a:r>
              <a:rPr lang="en-US" altLang="zh-CN" dirty="0" smtClean="0"/>
              <a:t>-</a:t>
            </a:r>
            <a:r>
              <a:rPr lang="en-US" altLang="zh-CN" dirty="0" smtClean="0">
                <a:solidFill>
                  <a:srgbClr val="FF0000"/>
                </a:solidFill>
              </a:rPr>
              <a:t>0</a:t>
            </a:r>
            <a:r>
              <a:rPr lang="en-US" altLang="zh-CN" dirty="0" smtClean="0"/>
              <a:t>0-00-00~</a:t>
            </a:r>
            <a:r>
              <a:rPr lang="en-US" altLang="zh-CN" dirty="0" smtClean="0">
                <a:solidFill>
                  <a:srgbClr val="FF0000"/>
                </a:solidFill>
              </a:rPr>
              <a:t>01-00-5E</a:t>
            </a:r>
            <a:r>
              <a:rPr lang="en-US" altLang="zh-CN" dirty="0" smtClean="0"/>
              <a:t>-</a:t>
            </a:r>
            <a:r>
              <a:rPr lang="en-US" altLang="zh-CN" dirty="0" smtClean="0">
                <a:solidFill>
                  <a:srgbClr val="FF0000"/>
                </a:solidFill>
              </a:rPr>
              <a:t>7</a:t>
            </a:r>
            <a:r>
              <a:rPr lang="en-US" altLang="zh-CN" dirty="0" smtClean="0"/>
              <a:t>F-FF-FF</a:t>
            </a:r>
          </a:p>
          <a:p>
            <a:pPr eaLnBrk="1" hangingPunct="1"/>
            <a:r>
              <a:rPr lang="zh-CN" altLang="en-US" dirty="0" smtClean="0"/>
              <a:t>规律：前</a:t>
            </a:r>
            <a:r>
              <a:rPr lang="en-US" altLang="zh-CN" dirty="0" smtClean="0">
                <a:solidFill>
                  <a:srgbClr val="FF0000"/>
                </a:solidFill>
              </a:rPr>
              <a:t>25</a:t>
            </a:r>
            <a:r>
              <a:rPr lang="en-US" altLang="zh-CN" dirty="0" smtClean="0"/>
              <a:t> bit </a:t>
            </a:r>
            <a:r>
              <a:rPr lang="zh-CN" altLang="en-US" dirty="0" smtClean="0"/>
              <a:t>为固定值</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en-US" altLang="zh-CN" sz="3600" dirty="0" smtClean="0"/>
              <a:t>IP</a:t>
            </a:r>
            <a:r>
              <a:rPr lang="zh-CN" altLang="en-US" sz="3600" dirty="0" smtClean="0"/>
              <a:t>多</a:t>
            </a:r>
            <a:r>
              <a:rPr lang="zh-CN" sz="3600" dirty="0" smtClean="0"/>
              <a:t>播地址</a:t>
            </a:r>
            <a:r>
              <a:rPr lang="zh-CN" altLang="en-US" sz="3600" dirty="0" smtClean="0"/>
              <a:t>到</a:t>
            </a:r>
            <a:r>
              <a:rPr lang="en-US" altLang="zh-CN" sz="3600" dirty="0" smtClean="0"/>
              <a:t>MAC</a:t>
            </a:r>
            <a:r>
              <a:rPr lang="zh-CN" sz="3600" dirty="0" smtClean="0"/>
              <a:t>多播地址的映射</a:t>
            </a:r>
            <a:endParaRPr lang="zh-CN" altLang="en-US" sz="3600" dirty="0" smtClean="0"/>
          </a:p>
        </p:txBody>
      </p:sp>
      <p:sp>
        <p:nvSpPr>
          <p:cNvPr id="133123" name="内容占位符 8"/>
          <p:cNvSpPr>
            <a:spLocks noGrp="1"/>
          </p:cNvSpPr>
          <p:nvPr>
            <p:ph idx="1"/>
          </p:nvPr>
        </p:nvSpPr>
        <p:spPr/>
        <p:txBody>
          <a:bodyPr/>
          <a:lstStyle/>
          <a:p>
            <a:r>
              <a:rPr lang="en-US" altLang="zh-CN" dirty="0" smtClean="0"/>
              <a:t>IP</a:t>
            </a:r>
            <a:r>
              <a:rPr lang="zh-CN" altLang="en-US" dirty="0" smtClean="0"/>
              <a:t>多播地址与</a:t>
            </a:r>
            <a:r>
              <a:rPr lang="en-US" altLang="zh-CN" dirty="0" smtClean="0"/>
              <a:t>MAC</a:t>
            </a:r>
            <a:r>
              <a:rPr lang="zh-CN" altLang="en-US" dirty="0" smtClean="0"/>
              <a:t>多播地址的映射关系不是一一对应的</a:t>
            </a:r>
            <a:r>
              <a:rPr lang="zh-CN" altLang="en-US" sz="2800" dirty="0" smtClean="0"/>
              <a:t>（见下页示意图）</a:t>
            </a:r>
            <a:r>
              <a:rPr lang="zh-CN" altLang="en-US" dirty="0" smtClean="0"/>
              <a:t>。</a:t>
            </a:r>
            <a:endParaRPr lang="en-US" altLang="zh-CN" dirty="0" smtClean="0"/>
          </a:p>
          <a:p>
            <a:pPr lvl="1"/>
            <a:r>
              <a:rPr lang="en-US" altLang="zh-CN" dirty="0" smtClean="0"/>
              <a:t>IP</a:t>
            </a:r>
            <a:r>
              <a:rPr lang="zh-CN" altLang="en-US" dirty="0" smtClean="0"/>
              <a:t>多播地址有</a:t>
            </a:r>
            <a:r>
              <a:rPr lang="en-US" altLang="zh-CN" dirty="0" smtClean="0"/>
              <a:t> </a:t>
            </a:r>
            <a:r>
              <a:rPr lang="en-US" altLang="zh-CN" dirty="0" smtClean="0">
                <a:solidFill>
                  <a:srgbClr val="FF0000"/>
                </a:solidFill>
              </a:rPr>
              <a:t>28</a:t>
            </a:r>
            <a:r>
              <a:rPr lang="zh-CN" altLang="en-US" dirty="0" smtClean="0"/>
              <a:t>位（</a:t>
            </a:r>
            <a:r>
              <a:rPr lang="en-US" altLang="zh-CN" dirty="0" smtClean="0"/>
              <a:t>32-4</a:t>
            </a:r>
            <a:r>
              <a:rPr lang="zh-CN" altLang="en-US" dirty="0" smtClean="0"/>
              <a:t>）要映射；</a:t>
            </a:r>
            <a:endParaRPr lang="en-US" altLang="zh-CN" dirty="0" smtClean="0"/>
          </a:p>
          <a:p>
            <a:pPr lvl="1"/>
            <a:r>
              <a:rPr lang="zh-CN" altLang="en-US" dirty="0" smtClean="0"/>
              <a:t>而</a:t>
            </a:r>
            <a:r>
              <a:rPr lang="en-US" altLang="zh-CN" dirty="0" smtClean="0"/>
              <a:t>MAC</a:t>
            </a:r>
            <a:r>
              <a:rPr lang="zh-CN" altLang="en-US" dirty="0" smtClean="0"/>
              <a:t>多播地址前</a:t>
            </a:r>
            <a:r>
              <a:rPr lang="en-US" altLang="zh-CN" dirty="0" smtClean="0"/>
              <a:t>25bit</a:t>
            </a:r>
            <a:r>
              <a:rPr lang="zh-CN" altLang="en-US" dirty="0" smtClean="0"/>
              <a:t>取固定值，只剩</a:t>
            </a:r>
            <a:r>
              <a:rPr lang="en-US" altLang="zh-CN" dirty="0" smtClean="0">
                <a:solidFill>
                  <a:srgbClr val="FF0000"/>
                </a:solidFill>
              </a:rPr>
              <a:t>23</a:t>
            </a:r>
            <a:r>
              <a:rPr lang="zh-CN" altLang="en-US" dirty="0" smtClean="0"/>
              <a:t>位（</a:t>
            </a:r>
            <a:r>
              <a:rPr lang="en-US" altLang="zh-CN" dirty="0" smtClean="0"/>
              <a:t>48-25</a:t>
            </a:r>
            <a:r>
              <a:rPr lang="zh-CN" altLang="en-US" dirty="0" smtClean="0"/>
              <a:t>）</a:t>
            </a:r>
            <a:endParaRPr lang="en-US" altLang="zh-CN" dirty="0" smtClean="0"/>
          </a:p>
          <a:p>
            <a:pPr lvl="1"/>
            <a:r>
              <a:rPr lang="en-US" altLang="zh-CN" dirty="0" smtClean="0"/>
              <a:t>IP</a:t>
            </a:r>
            <a:r>
              <a:rPr lang="zh-CN" altLang="en-US" dirty="0" smtClean="0"/>
              <a:t>地址有</a:t>
            </a:r>
            <a:r>
              <a:rPr lang="en-US" altLang="zh-CN" dirty="0" smtClean="0">
                <a:solidFill>
                  <a:srgbClr val="FF0000"/>
                </a:solidFill>
              </a:rPr>
              <a:t>5bit</a:t>
            </a:r>
            <a:r>
              <a:rPr lang="zh-CN" altLang="en-US" dirty="0" smtClean="0"/>
              <a:t>没有映射到</a:t>
            </a:r>
            <a:r>
              <a:rPr lang="en-US" altLang="zh-CN" dirty="0" smtClean="0"/>
              <a:t>MAC</a:t>
            </a:r>
            <a:r>
              <a:rPr lang="zh-CN" altLang="en-US" dirty="0" smtClean="0"/>
              <a:t>地址。</a:t>
            </a:r>
            <a:endParaRPr lang="en-US" altLang="zh-CN" dirty="0" smtClean="0"/>
          </a:p>
          <a:p>
            <a:r>
              <a:rPr lang="zh-CN" altLang="en-US" dirty="0" smtClean="0"/>
              <a:t>多个</a:t>
            </a:r>
            <a:r>
              <a:rPr lang="en-US" altLang="zh-CN" dirty="0" smtClean="0"/>
              <a:t>IP</a:t>
            </a:r>
            <a:r>
              <a:rPr lang="zh-CN" altLang="en-US" dirty="0" smtClean="0"/>
              <a:t>多播组地址被映射到同一个</a:t>
            </a:r>
            <a:r>
              <a:rPr lang="en-US" altLang="zh-CN" dirty="0" smtClean="0"/>
              <a:t>MAC</a:t>
            </a:r>
            <a:r>
              <a:rPr lang="zh-CN" altLang="en-US" dirty="0" smtClean="0"/>
              <a:t>多播地址上，需接收端在</a:t>
            </a:r>
            <a:r>
              <a:rPr lang="en-US" dirty="0" smtClean="0"/>
              <a:t> </a:t>
            </a:r>
            <a:r>
              <a:rPr lang="en-US" altLang="zh-CN" dirty="0" smtClean="0"/>
              <a:t>IP</a:t>
            </a:r>
            <a:r>
              <a:rPr lang="zh-CN" altLang="en-US" dirty="0" smtClean="0"/>
              <a:t>层进行过滤。</a:t>
            </a:r>
            <a:endParaRPr lang="en-US" altLang="zh-CN" dirty="0" smtClean="0"/>
          </a:p>
          <a:p>
            <a:endParaRPr lang="zh-CN" altLang="en-US" dirty="0" smtClean="0"/>
          </a:p>
        </p:txBody>
      </p:sp>
      <p:sp>
        <p:nvSpPr>
          <p:cNvPr id="1331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ChangeArrowheads="1"/>
          </p:cNvSpPr>
          <p:nvPr/>
        </p:nvSpPr>
        <p:spPr bwMode="auto">
          <a:xfrm>
            <a:off x="3048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0 0 0 0 0 0 0 1</a:t>
            </a:r>
          </a:p>
        </p:txBody>
      </p:sp>
      <p:sp>
        <p:nvSpPr>
          <p:cNvPr id="134147" name="Rectangle 14"/>
          <p:cNvSpPr>
            <a:spLocks noChangeArrowheads="1"/>
          </p:cNvSpPr>
          <p:nvPr/>
        </p:nvSpPr>
        <p:spPr bwMode="auto">
          <a:xfrm>
            <a:off x="16764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0 0 0 0 0 0 0 0</a:t>
            </a:r>
          </a:p>
        </p:txBody>
      </p:sp>
      <p:sp>
        <p:nvSpPr>
          <p:cNvPr id="134148" name="Rectangle 15"/>
          <p:cNvSpPr>
            <a:spLocks noChangeArrowheads="1"/>
          </p:cNvSpPr>
          <p:nvPr/>
        </p:nvSpPr>
        <p:spPr bwMode="auto">
          <a:xfrm>
            <a:off x="30480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0 1 0 1 1 1 1 0</a:t>
            </a:r>
          </a:p>
        </p:txBody>
      </p:sp>
      <p:sp>
        <p:nvSpPr>
          <p:cNvPr id="134149" name="Rectangle 16"/>
          <p:cNvSpPr>
            <a:spLocks noChangeArrowheads="1"/>
          </p:cNvSpPr>
          <p:nvPr/>
        </p:nvSpPr>
        <p:spPr bwMode="auto">
          <a:xfrm>
            <a:off x="4648200" y="3429000"/>
            <a:ext cx="11430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4150" name="Rectangle 17"/>
          <p:cNvSpPr>
            <a:spLocks noChangeArrowheads="1"/>
          </p:cNvSpPr>
          <p:nvPr/>
        </p:nvSpPr>
        <p:spPr bwMode="auto">
          <a:xfrm>
            <a:off x="5791200" y="3429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4151" name="Rectangle 18"/>
          <p:cNvSpPr>
            <a:spLocks noChangeArrowheads="1"/>
          </p:cNvSpPr>
          <p:nvPr/>
        </p:nvSpPr>
        <p:spPr bwMode="auto">
          <a:xfrm>
            <a:off x="7162800" y="3429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4152" name="Rectangle 20"/>
          <p:cNvSpPr>
            <a:spLocks noChangeArrowheads="1"/>
          </p:cNvSpPr>
          <p:nvPr/>
        </p:nvSpPr>
        <p:spPr bwMode="auto">
          <a:xfrm>
            <a:off x="4419600" y="3429000"/>
            <a:ext cx="228600" cy="609600"/>
          </a:xfrm>
          <a:prstGeom prst="rect">
            <a:avLst/>
          </a:prstGeom>
          <a:solidFill>
            <a:srgbClr val="FF3300"/>
          </a:solidFill>
          <a:ln w="19050" algn="ctr">
            <a:solidFill>
              <a:schemeClr val="tx1"/>
            </a:solidFill>
            <a:miter lim="800000"/>
            <a:headEnd/>
            <a:tailEnd/>
          </a:ln>
        </p:spPr>
        <p:txBody>
          <a:bodyPr wrap="none" anchor="ctr"/>
          <a:lstStyle/>
          <a:p>
            <a:pPr algn="ctr"/>
            <a:r>
              <a:rPr lang="en-US" altLang="zh-CN" sz="1600" b="1">
                <a:latin typeface="Times New Roman" pitchFamily="18" charset="0"/>
              </a:rPr>
              <a:t>0</a:t>
            </a:r>
          </a:p>
        </p:txBody>
      </p:sp>
      <p:sp>
        <p:nvSpPr>
          <p:cNvPr id="134153" name="Rectangle 21"/>
          <p:cNvSpPr>
            <a:spLocks noChangeArrowheads="1"/>
          </p:cNvSpPr>
          <p:nvPr/>
        </p:nvSpPr>
        <p:spPr bwMode="auto">
          <a:xfrm>
            <a:off x="3048000" y="1905000"/>
            <a:ext cx="1371600" cy="609600"/>
          </a:xfrm>
          <a:prstGeom prst="rect">
            <a:avLst/>
          </a:prstGeom>
          <a:solidFill>
            <a:schemeClr val="bg1"/>
          </a:solidFill>
          <a:ln w="19050" algn="ctr">
            <a:solidFill>
              <a:schemeClr val="tx1"/>
            </a:solidFill>
            <a:miter lim="800000"/>
            <a:headEnd/>
            <a:tailEnd/>
          </a:ln>
        </p:spPr>
        <p:txBody>
          <a:bodyPr anchor="ctr"/>
          <a:lstStyle/>
          <a:p>
            <a:pPr algn="ctr"/>
            <a:endParaRPr lang="zh-CN" altLang="zh-CN" sz="1600" b="1">
              <a:latin typeface="Times New Roman" pitchFamily="18" charset="0"/>
            </a:endParaRPr>
          </a:p>
        </p:txBody>
      </p:sp>
      <p:sp>
        <p:nvSpPr>
          <p:cNvPr id="134154" name="Rectangle 22"/>
          <p:cNvSpPr>
            <a:spLocks noChangeArrowheads="1"/>
          </p:cNvSpPr>
          <p:nvPr/>
        </p:nvSpPr>
        <p:spPr bwMode="auto">
          <a:xfrm>
            <a:off x="4648200" y="1905000"/>
            <a:ext cx="11430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4155" name="Rectangle 23"/>
          <p:cNvSpPr>
            <a:spLocks noChangeArrowheads="1"/>
          </p:cNvSpPr>
          <p:nvPr/>
        </p:nvSpPr>
        <p:spPr bwMode="auto">
          <a:xfrm>
            <a:off x="5791200" y="1905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4156" name="Rectangle 24"/>
          <p:cNvSpPr>
            <a:spLocks noChangeArrowheads="1"/>
          </p:cNvSpPr>
          <p:nvPr/>
        </p:nvSpPr>
        <p:spPr bwMode="auto">
          <a:xfrm>
            <a:off x="7162800" y="1905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4157" name="Rectangle 25"/>
          <p:cNvSpPr>
            <a:spLocks noChangeArrowheads="1"/>
          </p:cNvSpPr>
          <p:nvPr/>
        </p:nvSpPr>
        <p:spPr bwMode="auto">
          <a:xfrm>
            <a:off x="4419600" y="1905000"/>
            <a:ext cx="228600" cy="609600"/>
          </a:xfrm>
          <a:prstGeom prst="rect">
            <a:avLst/>
          </a:prstGeom>
          <a:solidFill>
            <a:srgbClr val="FF3300"/>
          </a:solidFill>
          <a:ln w="9525" algn="ctr">
            <a:solidFill>
              <a:schemeClr val="tx1"/>
            </a:solidFill>
            <a:miter lim="800000"/>
            <a:headEnd/>
            <a:tailEnd/>
          </a:ln>
        </p:spPr>
        <p:txBody>
          <a:bodyPr wrap="none" anchor="ctr"/>
          <a:lstStyle/>
          <a:p>
            <a:pPr algn="ctr"/>
            <a:endParaRPr lang="zh-CN" altLang="zh-CN" sz="1600" b="1">
              <a:latin typeface="Times New Roman" pitchFamily="18" charset="0"/>
            </a:endParaRPr>
          </a:p>
        </p:txBody>
      </p:sp>
      <p:sp>
        <p:nvSpPr>
          <p:cNvPr id="134158" name="Line 26"/>
          <p:cNvSpPr>
            <a:spLocks noChangeShapeType="1"/>
          </p:cNvSpPr>
          <p:nvPr/>
        </p:nvSpPr>
        <p:spPr bwMode="auto">
          <a:xfrm flipV="1">
            <a:off x="4648200" y="2514600"/>
            <a:ext cx="0" cy="914400"/>
          </a:xfrm>
          <a:prstGeom prst="line">
            <a:avLst/>
          </a:prstGeom>
          <a:noFill/>
          <a:ln w="19050">
            <a:solidFill>
              <a:schemeClr val="tx1"/>
            </a:solidFill>
            <a:prstDash val="dash"/>
            <a:round/>
            <a:headEnd/>
            <a:tailEnd/>
          </a:ln>
        </p:spPr>
        <p:txBody>
          <a:bodyPr>
            <a:spAutoFit/>
          </a:bodyPr>
          <a:lstStyle/>
          <a:p>
            <a:endParaRPr lang="zh-CN" altLang="en-US"/>
          </a:p>
        </p:txBody>
      </p:sp>
      <p:sp>
        <p:nvSpPr>
          <p:cNvPr id="134159" name="Line 27"/>
          <p:cNvSpPr>
            <a:spLocks noChangeShapeType="1"/>
          </p:cNvSpPr>
          <p:nvPr/>
        </p:nvSpPr>
        <p:spPr bwMode="auto">
          <a:xfrm>
            <a:off x="8534400" y="2514600"/>
            <a:ext cx="0" cy="685800"/>
          </a:xfrm>
          <a:prstGeom prst="line">
            <a:avLst/>
          </a:prstGeom>
          <a:noFill/>
          <a:ln w="19050">
            <a:solidFill>
              <a:schemeClr val="tx1"/>
            </a:solidFill>
            <a:prstDash val="dash"/>
            <a:round/>
            <a:headEnd/>
            <a:tailEnd/>
          </a:ln>
        </p:spPr>
        <p:txBody>
          <a:bodyPr>
            <a:spAutoFit/>
          </a:bodyPr>
          <a:lstStyle/>
          <a:p>
            <a:endParaRPr lang="zh-CN" altLang="en-US"/>
          </a:p>
        </p:txBody>
      </p:sp>
      <p:sp>
        <p:nvSpPr>
          <p:cNvPr id="134160" name="Line 28"/>
          <p:cNvSpPr>
            <a:spLocks noChangeShapeType="1"/>
          </p:cNvSpPr>
          <p:nvPr/>
        </p:nvSpPr>
        <p:spPr bwMode="auto">
          <a:xfrm>
            <a:off x="304800" y="4267200"/>
            <a:ext cx="0" cy="609600"/>
          </a:xfrm>
          <a:prstGeom prst="line">
            <a:avLst/>
          </a:prstGeom>
          <a:noFill/>
          <a:ln w="19050">
            <a:solidFill>
              <a:schemeClr val="tx1"/>
            </a:solidFill>
            <a:round/>
            <a:headEnd/>
            <a:tailEnd/>
          </a:ln>
        </p:spPr>
        <p:txBody>
          <a:bodyPr>
            <a:spAutoFit/>
          </a:bodyPr>
          <a:lstStyle/>
          <a:p>
            <a:endParaRPr lang="zh-CN" altLang="en-US"/>
          </a:p>
        </p:txBody>
      </p:sp>
      <p:sp>
        <p:nvSpPr>
          <p:cNvPr id="134161" name="Text Box 29"/>
          <p:cNvSpPr txBox="1">
            <a:spLocks noChangeArrowheads="1"/>
          </p:cNvSpPr>
          <p:nvPr/>
        </p:nvSpPr>
        <p:spPr bwMode="auto">
          <a:xfrm>
            <a:off x="304800" y="40386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1</a:t>
            </a:r>
            <a:r>
              <a:rPr lang="zh-CN" altLang="en-US" b="1">
                <a:latin typeface="宋体" pitchFamily="2" charset="-122"/>
              </a:rPr>
              <a:t>字节</a:t>
            </a:r>
          </a:p>
        </p:txBody>
      </p:sp>
      <p:sp>
        <p:nvSpPr>
          <p:cNvPr id="134162" name="Text Box 30"/>
          <p:cNvSpPr txBox="1">
            <a:spLocks noChangeArrowheads="1"/>
          </p:cNvSpPr>
          <p:nvPr/>
        </p:nvSpPr>
        <p:spPr bwMode="auto">
          <a:xfrm>
            <a:off x="16764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2</a:t>
            </a:r>
            <a:r>
              <a:rPr lang="zh-CN" altLang="en-US" b="1">
                <a:latin typeface="宋体" pitchFamily="2" charset="-122"/>
              </a:rPr>
              <a:t>字节</a:t>
            </a:r>
          </a:p>
        </p:txBody>
      </p:sp>
      <p:sp>
        <p:nvSpPr>
          <p:cNvPr id="134163" name="Text Box 31"/>
          <p:cNvSpPr txBox="1">
            <a:spLocks noChangeArrowheads="1"/>
          </p:cNvSpPr>
          <p:nvPr/>
        </p:nvSpPr>
        <p:spPr bwMode="auto">
          <a:xfrm>
            <a:off x="30480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3</a:t>
            </a:r>
            <a:r>
              <a:rPr lang="zh-CN" altLang="en-US" b="1">
                <a:latin typeface="宋体" pitchFamily="2" charset="-122"/>
              </a:rPr>
              <a:t>字节</a:t>
            </a:r>
          </a:p>
        </p:txBody>
      </p:sp>
      <p:sp>
        <p:nvSpPr>
          <p:cNvPr id="134164" name="Text Box 32"/>
          <p:cNvSpPr txBox="1">
            <a:spLocks noChangeArrowheads="1"/>
          </p:cNvSpPr>
          <p:nvPr/>
        </p:nvSpPr>
        <p:spPr bwMode="auto">
          <a:xfrm>
            <a:off x="44196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4</a:t>
            </a:r>
            <a:r>
              <a:rPr lang="zh-CN" altLang="en-US" b="1">
                <a:latin typeface="宋体" pitchFamily="2" charset="-122"/>
              </a:rPr>
              <a:t>字节</a:t>
            </a:r>
          </a:p>
        </p:txBody>
      </p:sp>
      <p:sp>
        <p:nvSpPr>
          <p:cNvPr id="134165" name="Text Box 33"/>
          <p:cNvSpPr txBox="1">
            <a:spLocks noChangeArrowheads="1"/>
          </p:cNvSpPr>
          <p:nvPr/>
        </p:nvSpPr>
        <p:spPr bwMode="auto">
          <a:xfrm>
            <a:off x="57912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5</a:t>
            </a:r>
            <a:r>
              <a:rPr lang="zh-CN" altLang="en-US" b="1">
                <a:latin typeface="宋体" pitchFamily="2" charset="-122"/>
              </a:rPr>
              <a:t>字节</a:t>
            </a:r>
          </a:p>
        </p:txBody>
      </p:sp>
      <p:sp>
        <p:nvSpPr>
          <p:cNvPr id="134166" name="Text Box 34"/>
          <p:cNvSpPr txBox="1">
            <a:spLocks noChangeArrowheads="1"/>
          </p:cNvSpPr>
          <p:nvPr/>
        </p:nvSpPr>
        <p:spPr bwMode="auto">
          <a:xfrm>
            <a:off x="71628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6</a:t>
            </a:r>
            <a:r>
              <a:rPr lang="zh-CN" altLang="en-US" b="1">
                <a:latin typeface="宋体" pitchFamily="2" charset="-122"/>
              </a:rPr>
              <a:t>字节</a:t>
            </a:r>
          </a:p>
        </p:txBody>
      </p:sp>
      <p:sp>
        <p:nvSpPr>
          <p:cNvPr id="134167" name="Line 35"/>
          <p:cNvSpPr>
            <a:spLocks noChangeShapeType="1"/>
          </p:cNvSpPr>
          <p:nvPr/>
        </p:nvSpPr>
        <p:spPr bwMode="auto">
          <a:xfrm>
            <a:off x="8534400" y="4267200"/>
            <a:ext cx="0" cy="609600"/>
          </a:xfrm>
          <a:prstGeom prst="line">
            <a:avLst/>
          </a:prstGeom>
          <a:noFill/>
          <a:ln w="19050">
            <a:solidFill>
              <a:schemeClr val="tx1"/>
            </a:solidFill>
            <a:round/>
            <a:headEnd/>
            <a:tailEnd/>
          </a:ln>
        </p:spPr>
        <p:txBody>
          <a:bodyPr>
            <a:spAutoFit/>
          </a:bodyPr>
          <a:lstStyle/>
          <a:p>
            <a:endParaRPr lang="zh-CN" altLang="en-US"/>
          </a:p>
        </p:txBody>
      </p:sp>
      <p:sp>
        <p:nvSpPr>
          <p:cNvPr id="134168" name="Line 36"/>
          <p:cNvSpPr>
            <a:spLocks noChangeShapeType="1"/>
          </p:cNvSpPr>
          <p:nvPr/>
        </p:nvSpPr>
        <p:spPr bwMode="auto">
          <a:xfrm>
            <a:off x="304800" y="4419600"/>
            <a:ext cx="8229600" cy="0"/>
          </a:xfrm>
          <a:prstGeom prst="line">
            <a:avLst/>
          </a:prstGeom>
          <a:noFill/>
          <a:ln w="19050">
            <a:solidFill>
              <a:schemeClr val="tx1"/>
            </a:solidFill>
            <a:round/>
            <a:headEnd type="triangle" w="med" len="med"/>
            <a:tailEnd type="triangle" w="med" len="med"/>
          </a:ln>
        </p:spPr>
        <p:txBody>
          <a:bodyPr>
            <a:spAutoFit/>
          </a:bodyPr>
          <a:lstStyle/>
          <a:p>
            <a:endParaRPr lang="zh-CN" altLang="en-US"/>
          </a:p>
        </p:txBody>
      </p:sp>
      <p:sp>
        <p:nvSpPr>
          <p:cNvPr id="134169" name="Text Box 37"/>
          <p:cNvSpPr txBox="1">
            <a:spLocks noChangeArrowheads="1"/>
          </p:cNvSpPr>
          <p:nvPr/>
        </p:nvSpPr>
        <p:spPr bwMode="auto">
          <a:xfrm>
            <a:off x="2667000" y="4572000"/>
            <a:ext cx="3429000" cy="366713"/>
          </a:xfrm>
          <a:prstGeom prst="rect">
            <a:avLst/>
          </a:prstGeom>
          <a:noFill/>
          <a:ln w="9525" algn="ctr">
            <a:noFill/>
            <a:miter lim="800000"/>
            <a:headEnd/>
            <a:tailEnd/>
          </a:ln>
        </p:spPr>
        <p:txBody>
          <a:bodyPr>
            <a:spAutoFit/>
          </a:bodyPr>
          <a:lstStyle/>
          <a:p>
            <a:pPr>
              <a:spcBef>
                <a:spcPct val="50000"/>
              </a:spcBef>
            </a:pPr>
            <a:r>
              <a:rPr lang="en-US" altLang="zh-CN" b="1">
                <a:solidFill>
                  <a:srgbClr val="0000FF"/>
                </a:solidFill>
                <a:latin typeface="宋体" pitchFamily="2" charset="-122"/>
              </a:rPr>
              <a:t>MAC</a:t>
            </a:r>
            <a:r>
              <a:rPr lang="zh-CN" altLang="en-US" b="1">
                <a:solidFill>
                  <a:srgbClr val="0000FF"/>
                </a:solidFill>
                <a:latin typeface="宋体" pitchFamily="2" charset="-122"/>
              </a:rPr>
              <a:t>多播地址 （</a:t>
            </a:r>
            <a:r>
              <a:rPr lang="en-US" altLang="zh-CN" b="1">
                <a:solidFill>
                  <a:srgbClr val="0000FF"/>
                </a:solidFill>
                <a:latin typeface="宋体" pitchFamily="2" charset="-122"/>
              </a:rPr>
              <a:t>6</a:t>
            </a:r>
            <a:r>
              <a:rPr lang="zh-CN" altLang="en-US" b="1">
                <a:solidFill>
                  <a:srgbClr val="0000FF"/>
                </a:solidFill>
                <a:latin typeface="宋体" pitchFamily="2" charset="-122"/>
              </a:rPr>
              <a:t>字节）</a:t>
            </a:r>
          </a:p>
        </p:txBody>
      </p:sp>
      <p:sp>
        <p:nvSpPr>
          <p:cNvPr id="134170" name="Text Box 40"/>
          <p:cNvSpPr txBox="1">
            <a:spLocks noChangeArrowheads="1"/>
          </p:cNvSpPr>
          <p:nvPr/>
        </p:nvSpPr>
        <p:spPr bwMode="auto">
          <a:xfrm>
            <a:off x="30480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1</a:t>
            </a:r>
            <a:r>
              <a:rPr lang="zh-CN" altLang="en-US" b="1">
                <a:latin typeface="宋体" pitchFamily="2" charset="-122"/>
              </a:rPr>
              <a:t>字节</a:t>
            </a:r>
          </a:p>
        </p:txBody>
      </p:sp>
      <p:sp>
        <p:nvSpPr>
          <p:cNvPr id="134171" name="Text Box 41"/>
          <p:cNvSpPr txBox="1">
            <a:spLocks noChangeArrowheads="1"/>
          </p:cNvSpPr>
          <p:nvPr/>
        </p:nvSpPr>
        <p:spPr bwMode="auto">
          <a:xfrm>
            <a:off x="44196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2</a:t>
            </a:r>
            <a:r>
              <a:rPr lang="zh-CN" altLang="en-US" b="1">
                <a:latin typeface="宋体" pitchFamily="2" charset="-122"/>
              </a:rPr>
              <a:t>字节</a:t>
            </a:r>
          </a:p>
        </p:txBody>
      </p:sp>
      <p:sp>
        <p:nvSpPr>
          <p:cNvPr id="134172" name="Text Box 42"/>
          <p:cNvSpPr txBox="1">
            <a:spLocks noChangeArrowheads="1"/>
          </p:cNvSpPr>
          <p:nvPr/>
        </p:nvSpPr>
        <p:spPr bwMode="auto">
          <a:xfrm>
            <a:off x="57150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3</a:t>
            </a:r>
            <a:r>
              <a:rPr lang="zh-CN" altLang="en-US" b="1">
                <a:latin typeface="宋体" pitchFamily="2" charset="-122"/>
              </a:rPr>
              <a:t>字节</a:t>
            </a:r>
          </a:p>
        </p:txBody>
      </p:sp>
      <p:sp>
        <p:nvSpPr>
          <p:cNvPr id="134173" name="Text Box 43"/>
          <p:cNvSpPr txBox="1">
            <a:spLocks noChangeArrowheads="1"/>
          </p:cNvSpPr>
          <p:nvPr/>
        </p:nvSpPr>
        <p:spPr bwMode="auto">
          <a:xfrm>
            <a:off x="70866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4</a:t>
            </a:r>
            <a:r>
              <a:rPr lang="zh-CN" altLang="en-US" b="1">
                <a:latin typeface="宋体" pitchFamily="2" charset="-122"/>
              </a:rPr>
              <a:t>字节</a:t>
            </a:r>
          </a:p>
        </p:txBody>
      </p:sp>
      <p:sp>
        <p:nvSpPr>
          <p:cNvPr id="134174" name="Line 44"/>
          <p:cNvSpPr>
            <a:spLocks noChangeShapeType="1"/>
          </p:cNvSpPr>
          <p:nvPr/>
        </p:nvSpPr>
        <p:spPr bwMode="auto">
          <a:xfrm flipV="1">
            <a:off x="3048000" y="1066800"/>
            <a:ext cx="0" cy="685800"/>
          </a:xfrm>
          <a:prstGeom prst="line">
            <a:avLst/>
          </a:prstGeom>
          <a:noFill/>
          <a:ln w="19050">
            <a:solidFill>
              <a:schemeClr val="tx1"/>
            </a:solidFill>
            <a:round/>
            <a:headEnd/>
            <a:tailEnd/>
          </a:ln>
        </p:spPr>
        <p:txBody>
          <a:bodyPr>
            <a:spAutoFit/>
          </a:bodyPr>
          <a:lstStyle/>
          <a:p>
            <a:endParaRPr lang="zh-CN" altLang="en-US"/>
          </a:p>
        </p:txBody>
      </p:sp>
      <p:sp>
        <p:nvSpPr>
          <p:cNvPr id="134175" name="Line 45"/>
          <p:cNvSpPr>
            <a:spLocks noChangeShapeType="1"/>
          </p:cNvSpPr>
          <p:nvPr/>
        </p:nvSpPr>
        <p:spPr bwMode="auto">
          <a:xfrm flipV="1">
            <a:off x="8534400" y="1066800"/>
            <a:ext cx="0" cy="685800"/>
          </a:xfrm>
          <a:prstGeom prst="line">
            <a:avLst/>
          </a:prstGeom>
          <a:noFill/>
          <a:ln w="19050">
            <a:solidFill>
              <a:schemeClr val="tx1"/>
            </a:solidFill>
            <a:round/>
            <a:headEnd/>
            <a:tailEnd/>
          </a:ln>
        </p:spPr>
        <p:txBody>
          <a:bodyPr>
            <a:spAutoFit/>
          </a:bodyPr>
          <a:lstStyle/>
          <a:p>
            <a:endParaRPr lang="zh-CN" altLang="en-US"/>
          </a:p>
        </p:txBody>
      </p:sp>
      <p:sp>
        <p:nvSpPr>
          <p:cNvPr id="134176" name="Line 46"/>
          <p:cNvSpPr>
            <a:spLocks noChangeShapeType="1"/>
          </p:cNvSpPr>
          <p:nvPr/>
        </p:nvSpPr>
        <p:spPr bwMode="auto">
          <a:xfrm>
            <a:off x="3048000" y="1447800"/>
            <a:ext cx="5486400" cy="0"/>
          </a:xfrm>
          <a:prstGeom prst="line">
            <a:avLst/>
          </a:prstGeom>
          <a:noFill/>
          <a:ln w="19050">
            <a:solidFill>
              <a:schemeClr val="tx1"/>
            </a:solidFill>
            <a:round/>
            <a:headEnd type="triangle" w="med" len="med"/>
            <a:tailEnd type="triangle" w="med" len="med"/>
          </a:ln>
        </p:spPr>
        <p:txBody>
          <a:bodyPr>
            <a:spAutoFit/>
          </a:bodyPr>
          <a:lstStyle/>
          <a:p>
            <a:endParaRPr lang="zh-CN" altLang="en-US"/>
          </a:p>
        </p:txBody>
      </p:sp>
      <p:sp>
        <p:nvSpPr>
          <p:cNvPr id="134177" name="Text Box 47"/>
          <p:cNvSpPr txBox="1">
            <a:spLocks noChangeArrowheads="1"/>
          </p:cNvSpPr>
          <p:nvPr/>
        </p:nvSpPr>
        <p:spPr bwMode="auto">
          <a:xfrm>
            <a:off x="4419600" y="914400"/>
            <a:ext cx="2743200" cy="366713"/>
          </a:xfrm>
          <a:prstGeom prst="rect">
            <a:avLst/>
          </a:prstGeom>
          <a:noFill/>
          <a:ln w="9525" algn="ctr">
            <a:noFill/>
            <a:miter lim="800000"/>
            <a:headEnd/>
            <a:tailEnd/>
          </a:ln>
        </p:spPr>
        <p:txBody>
          <a:bodyPr>
            <a:spAutoFit/>
          </a:bodyPr>
          <a:lstStyle/>
          <a:p>
            <a:pPr>
              <a:spcBef>
                <a:spcPct val="50000"/>
              </a:spcBef>
            </a:pPr>
            <a:r>
              <a:rPr lang="en-US" altLang="zh-CN" b="1">
                <a:solidFill>
                  <a:srgbClr val="0000FF"/>
                </a:solidFill>
                <a:latin typeface="宋体" pitchFamily="2" charset="-122"/>
              </a:rPr>
              <a:t>D</a:t>
            </a:r>
            <a:r>
              <a:rPr lang="zh-CN" altLang="en-US" b="1">
                <a:solidFill>
                  <a:srgbClr val="0000FF"/>
                </a:solidFill>
                <a:latin typeface="宋体" pitchFamily="2" charset="-122"/>
              </a:rPr>
              <a:t>类</a:t>
            </a:r>
            <a:r>
              <a:rPr lang="en-US" altLang="zh-CN" b="1">
                <a:solidFill>
                  <a:srgbClr val="0000FF"/>
                </a:solidFill>
                <a:latin typeface="宋体" pitchFamily="2" charset="-122"/>
              </a:rPr>
              <a:t>IP</a:t>
            </a:r>
            <a:r>
              <a:rPr lang="zh-CN" altLang="en-US" b="1">
                <a:solidFill>
                  <a:srgbClr val="0000FF"/>
                </a:solidFill>
                <a:latin typeface="宋体" pitchFamily="2" charset="-122"/>
              </a:rPr>
              <a:t>地址 （</a:t>
            </a:r>
            <a:r>
              <a:rPr lang="en-US" altLang="zh-CN" b="1">
                <a:solidFill>
                  <a:srgbClr val="0000FF"/>
                </a:solidFill>
                <a:latin typeface="宋体" pitchFamily="2" charset="-122"/>
              </a:rPr>
              <a:t>4</a:t>
            </a:r>
            <a:r>
              <a:rPr lang="zh-CN" altLang="en-US" b="1">
                <a:solidFill>
                  <a:srgbClr val="0000FF"/>
                </a:solidFill>
                <a:latin typeface="宋体" pitchFamily="2" charset="-122"/>
              </a:rPr>
              <a:t>字节）</a:t>
            </a:r>
          </a:p>
        </p:txBody>
      </p:sp>
      <p:sp>
        <p:nvSpPr>
          <p:cNvPr id="134178" name="AutoShape 51"/>
          <p:cNvSpPr>
            <a:spLocks/>
          </p:cNvSpPr>
          <p:nvPr/>
        </p:nvSpPr>
        <p:spPr bwMode="auto">
          <a:xfrm rot="-5400000">
            <a:off x="4000500" y="2171700"/>
            <a:ext cx="304800" cy="990600"/>
          </a:xfrm>
          <a:prstGeom prst="leftBrace">
            <a:avLst>
              <a:gd name="adj1" fmla="val 27083"/>
              <a:gd name="adj2" fmla="val 50000"/>
            </a:avLst>
          </a:prstGeom>
          <a:noFill/>
          <a:ln w="19050">
            <a:solidFill>
              <a:schemeClr val="tx1"/>
            </a:solidFill>
            <a:round/>
            <a:headEnd/>
            <a:tailEnd/>
          </a:ln>
        </p:spPr>
        <p:txBody>
          <a:bodyPr anchor="ctr">
            <a:spAutoFit/>
          </a:bodyPr>
          <a:lstStyle/>
          <a:p>
            <a:endParaRPr lang="zh-CN" altLang="en-US"/>
          </a:p>
        </p:txBody>
      </p:sp>
      <p:sp>
        <p:nvSpPr>
          <p:cNvPr id="134179" name="Text Box 52"/>
          <p:cNvSpPr txBox="1">
            <a:spLocks noChangeArrowheads="1"/>
          </p:cNvSpPr>
          <p:nvPr/>
        </p:nvSpPr>
        <p:spPr bwMode="auto">
          <a:xfrm>
            <a:off x="2971800" y="2057400"/>
            <a:ext cx="1066800" cy="336550"/>
          </a:xfrm>
          <a:prstGeom prst="rect">
            <a:avLst/>
          </a:prstGeom>
          <a:noFill/>
          <a:ln w="9525" algn="ctr">
            <a:noFill/>
            <a:miter lim="800000"/>
            <a:headEnd/>
            <a:tailEnd/>
          </a:ln>
        </p:spPr>
        <p:txBody>
          <a:bodyPr>
            <a:spAutoFit/>
          </a:bodyPr>
          <a:lstStyle/>
          <a:p>
            <a:pPr>
              <a:spcBef>
                <a:spcPct val="50000"/>
              </a:spcBef>
            </a:pPr>
            <a:r>
              <a:rPr lang="en-US" altLang="zh-CN" sz="1600" b="1">
                <a:solidFill>
                  <a:srgbClr val="009900"/>
                </a:solidFill>
                <a:latin typeface="Times New Roman" pitchFamily="18" charset="0"/>
              </a:rPr>
              <a:t>1 1 1 0</a:t>
            </a:r>
          </a:p>
        </p:txBody>
      </p:sp>
      <p:sp>
        <p:nvSpPr>
          <p:cNvPr id="134180" name="Text Box 53"/>
          <p:cNvSpPr txBox="1">
            <a:spLocks noChangeArrowheads="1"/>
          </p:cNvSpPr>
          <p:nvPr/>
        </p:nvSpPr>
        <p:spPr bwMode="auto">
          <a:xfrm>
            <a:off x="3786188" y="2928938"/>
            <a:ext cx="709612" cy="366712"/>
          </a:xfrm>
          <a:prstGeom prst="rect">
            <a:avLst/>
          </a:prstGeom>
          <a:noFill/>
          <a:ln w="9525" algn="ctr">
            <a:noFill/>
            <a:miter lim="800000"/>
            <a:headEnd/>
            <a:tailEnd/>
          </a:ln>
        </p:spPr>
        <p:txBody>
          <a:bodyPr>
            <a:spAutoFit/>
          </a:bodyPr>
          <a:lstStyle/>
          <a:p>
            <a:pPr>
              <a:spcBef>
                <a:spcPct val="50000"/>
              </a:spcBef>
            </a:pPr>
            <a:r>
              <a:rPr lang="en-US" altLang="zh-CN" b="1">
                <a:latin typeface="Times New Roman" pitchFamily="18" charset="0"/>
              </a:rPr>
              <a:t> 5bit</a:t>
            </a:r>
          </a:p>
        </p:txBody>
      </p:sp>
      <p:sp>
        <p:nvSpPr>
          <p:cNvPr id="134181" name="AutoShape 54"/>
          <p:cNvSpPr>
            <a:spLocks noChangeArrowheads="1"/>
          </p:cNvSpPr>
          <p:nvPr/>
        </p:nvSpPr>
        <p:spPr bwMode="auto">
          <a:xfrm>
            <a:off x="428625" y="1857375"/>
            <a:ext cx="1905000" cy="762000"/>
          </a:xfrm>
          <a:prstGeom prst="wedgeRoundRectCallout">
            <a:avLst>
              <a:gd name="adj1" fmla="val 6319"/>
              <a:gd name="adj2" fmla="val 177977"/>
              <a:gd name="adj3" fmla="val 16667"/>
            </a:avLst>
          </a:prstGeom>
          <a:solidFill>
            <a:srgbClr val="FFFF66"/>
          </a:solidFill>
          <a:ln w="9525" algn="ctr">
            <a:solidFill>
              <a:schemeClr val="tx1"/>
            </a:solidFill>
            <a:miter lim="800000"/>
            <a:headEnd/>
            <a:tailEnd/>
          </a:ln>
        </p:spPr>
        <p:txBody>
          <a:bodyPr/>
          <a:lstStyle/>
          <a:p>
            <a:pPr algn="ctr"/>
            <a:r>
              <a:rPr lang="en-US" altLang="zh-CN" b="1">
                <a:solidFill>
                  <a:srgbClr val="FF3300"/>
                </a:solidFill>
                <a:latin typeface="Times New Roman" pitchFamily="18" charset="0"/>
              </a:rPr>
              <a:t>MAC</a:t>
            </a:r>
            <a:r>
              <a:rPr lang="zh-CN" altLang="en-US" b="1">
                <a:solidFill>
                  <a:srgbClr val="FF3300"/>
                </a:solidFill>
                <a:latin typeface="Times New Roman" pitchFamily="18" charset="0"/>
              </a:rPr>
              <a:t>多播地址</a:t>
            </a:r>
          </a:p>
          <a:p>
            <a:pPr algn="ctr"/>
            <a:r>
              <a:rPr lang="zh-CN" altLang="en-US" b="1">
                <a:solidFill>
                  <a:srgbClr val="FF3300"/>
                </a:solidFill>
                <a:latin typeface="Times New Roman" pitchFamily="18" charset="0"/>
              </a:rPr>
              <a:t>（该位为</a:t>
            </a:r>
            <a:r>
              <a:rPr lang="en-US" altLang="zh-CN" b="1">
                <a:solidFill>
                  <a:srgbClr val="FF3300"/>
                </a:solidFill>
                <a:latin typeface="Times New Roman" pitchFamily="18" charset="0"/>
              </a:rPr>
              <a:t>1</a:t>
            </a:r>
            <a:r>
              <a:rPr lang="zh-CN" altLang="en-US" b="1">
                <a:solidFill>
                  <a:srgbClr val="FF3300"/>
                </a:solidFill>
                <a:latin typeface="Times New Roman" pitchFamily="18" charset="0"/>
              </a:rPr>
              <a: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048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0 0 0 0 0 0 0 1</a:t>
            </a:r>
          </a:p>
        </p:txBody>
      </p:sp>
      <p:sp>
        <p:nvSpPr>
          <p:cNvPr id="135171" name="Rectangle 3"/>
          <p:cNvSpPr>
            <a:spLocks noChangeArrowheads="1"/>
          </p:cNvSpPr>
          <p:nvPr/>
        </p:nvSpPr>
        <p:spPr bwMode="auto">
          <a:xfrm>
            <a:off x="16764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0 0 0 0 0 0 0 0</a:t>
            </a:r>
          </a:p>
        </p:txBody>
      </p:sp>
      <p:sp>
        <p:nvSpPr>
          <p:cNvPr id="135172" name="Rectangle 4"/>
          <p:cNvSpPr>
            <a:spLocks noChangeArrowheads="1"/>
          </p:cNvSpPr>
          <p:nvPr/>
        </p:nvSpPr>
        <p:spPr bwMode="auto">
          <a:xfrm>
            <a:off x="30480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0 1 0 1 1 1 1 0</a:t>
            </a:r>
          </a:p>
        </p:txBody>
      </p:sp>
      <p:sp>
        <p:nvSpPr>
          <p:cNvPr id="135173" name="Rectangle 5"/>
          <p:cNvSpPr>
            <a:spLocks noChangeArrowheads="1"/>
          </p:cNvSpPr>
          <p:nvPr/>
        </p:nvSpPr>
        <p:spPr bwMode="auto">
          <a:xfrm>
            <a:off x="4648200" y="3429000"/>
            <a:ext cx="11430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5174" name="Rectangle 6"/>
          <p:cNvSpPr>
            <a:spLocks noChangeArrowheads="1"/>
          </p:cNvSpPr>
          <p:nvPr/>
        </p:nvSpPr>
        <p:spPr bwMode="auto">
          <a:xfrm>
            <a:off x="5791200" y="3429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5175" name="Rectangle 7"/>
          <p:cNvSpPr>
            <a:spLocks noChangeArrowheads="1"/>
          </p:cNvSpPr>
          <p:nvPr/>
        </p:nvSpPr>
        <p:spPr bwMode="auto">
          <a:xfrm>
            <a:off x="7162800" y="3429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5176" name="Rectangle 8"/>
          <p:cNvSpPr>
            <a:spLocks noChangeArrowheads="1"/>
          </p:cNvSpPr>
          <p:nvPr/>
        </p:nvSpPr>
        <p:spPr bwMode="auto">
          <a:xfrm>
            <a:off x="4419600" y="3429000"/>
            <a:ext cx="228600" cy="609600"/>
          </a:xfrm>
          <a:prstGeom prst="rect">
            <a:avLst/>
          </a:prstGeom>
          <a:solidFill>
            <a:srgbClr val="FF3300"/>
          </a:solidFill>
          <a:ln w="19050" algn="ctr">
            <a:solidFill>
              <a:schemeClr val="tx1"/>
            </a:solidFill>
            <a:miter lim="800000"/>
            <a:headEnd/>
            <a:tailEnd/>
          </a:ln>
        </p:spPr>
        <p:txBody>
          <a:bodyPr wrap="none" anchor="ctr"/>
          <a:lstStyle/>
          <a:p>
            <a:pPr algn="ctr"/>
            <a:r>
              <a:rPr lang="en-US" altLang="zh-CN" sz="1600" b="1">
                <a:latin typeface="Times New Roman" pitchFamily="18" charset="0"/>
              </a:rPr>
              <a:t>0</a:t>
            </a:r>
          </a:p>
        </p:txBody>
      </p:sp>
      <p:sp>
        <p:nvSpPr>
          <p:cNvPr id="135177" name="Rectangle 9"/>
          <p:cNvSpPr>
            <a:spLocks noChangeArrowheads="1"/>
          </p:cNvSpPr>
          <p:nvPr/>
        </p:nvSpPr>
        <p:spPr bwMode="auto">
          <a:xfrm>
            <a:off x="3048000" y="1905000"/>
            <a:ext cx="1371600" cy="609600"/>
          </a:xfrm>
          <a:prstGeom prst="rect">
            <a:avLst/>
          </a:prstGeom>
          <a:solidFill>
            <a:schemeClr val="bg1"/>
          </a:solidFill>
          <a:ln w="19050" algn="ctr">
            <a:solidFill>
              <a:schemeClr val="tx1"/>
            </a:solidFill>
            <a:miter lim="800000"/>
            <a:headEnd/>
            <a:tailEnd/>
          </a:ln>
        </p:spPr>
        <p:txBody>
          <a:bodyPr anchor="ctr"/>
          <a:lstStyle/>
          <a:p>
            <a:pPr algn="ctr"/>
            <a:endParaRPr lang="zh-CN" altLang="zh-CN" sz="1600" b="1">
              <a:latin typeface="Times New Roman" pitchFamily="18" charset="0"/>
            </a:endParaRPr>
          </a:p>
        </p:txBody>
      </p:sp>
      <p:sp>
        <p:nvSpPr>
          <p:cNvPr id="135178" name="Rectangle 10"/>
          <p:cNvSpPr>
            <a:spLocks noChangeArrowheads="1"/>
          </p:cNvSpPr>
          <p:nvPr/>
        </p:nvSpPr>
        <p:spPr bwMode="auto">
          <a:xfrm>
            <a:off x="4648200" y="1905000"/>
            <a:ext cx="11430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5179" name="Rectangle 11"/>
          <p:cNvSpPr>
            <a:spLocks noChangeArrowheads="1"/>
          </p:cNvSpPr>
          <p:nvPr/>
        </p:nvSpPr>
        <p:spPr bwMode="auto">
          <a:xfrm>
            <a:off x="5791200" y="1905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5180" name="Rectangle 12"/>
          <p:cNvSpPr>
            <a:spLocks noChangeArrowheads="1"/>
          </p:cNvSpPr>
          <p:nvPr/>
        </p:nvSpPr>
        <p:spPr bwMode="auto">
          <a:xfrm>
            <a:off x="7162800" y="1905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5181" name="Rectangle 13"/>
          <p:cNvSpPr>
            <a:spLocks noChangeArrowheads="1"/>
          </p:cNvSpPr>
          <p:nvPr/>
        </p:nvSpPr>
        <p:spPr bwMode="auto">
          <a:xfrm>
            <a:off x="4419600" y="1905000"/>
            <a:ext cx="228600" cy="609600"/>
          </a:xfrm>
          <a:prstGeom prst="rect">
            <a:avLst/>
          </a:prstGeom>
          <a:solidFill>
            <a:srgbClr val="FF3300"/>
          </a:solidFill>
          <a:ln w="9525" algn="ctr">
            <a:solidFill>
              <a:schemeClr val="tx1"/>
            </a:solidFill>
            <a:miter lim="800000"/>
            <a:headEnd/>
            <a:tailEnd/>
          </a:ln>
        </p:spPr>
        <p:txBody>
          <a:bodyPr wrap="none" anchor="ctr"/>
          <a:lstStyle/>
          <a:p>
            <a:pPr algn="ctr"/>
            <a:endParaRPr lang="zh-CN" altLang="zh-CN" sz="1600" b="1">
              <a:latin typeface="Times New Roman" pitchFamily="18" charset="0"/>
            </a:endParaRPr>
          </a:p>
        </p:txBody>
      </p:sp>
      <p:sp>
        <p:nvSpPr>
          <p:cNvPr id="135182" name="Line 14"/>
          <p:cNvSpPr>
            <a:spLocks noChangeShapeType="1"/>
          </p:cNvSpPr>
          <p:nvPr/>
        </p:nvSpPr>
        <p:spPr bwMode="auto">
          <a:xfrm flipV="1">
            <a:off x="4648200" y="2514600"/>
            <a:ext cx="0" cy="914400"/>
          </a:xfrm>
          <a:prstGeom prst="line">
            <a:avLst/>
          </a:prstGeom>
          <a:noFill/>
          <a:ln w="19050">
            <a:solidFill>
              <a:schemeClr val="tx1"/>
            </a:solidFill>
            <a:prstDash val="dash"/>
            <a:round/>
            <a:headEnd/>
            <a:tailEnd/>
          </a:ln>
        </p:spPr>
        <p:txBody>
          <a:bodyPr>
            <a:spAutoFit/>
          </a:bodyPr>
          <a:lstStyle/>
          <a:p>
            <a:endParaRPr lang="zh-CN" altLang="en-US"/>
          </a:p>
        </p:txBody>
      </p:sp>
      <p:sp>
        <p:nvSpPr>
          <p:cNvPr id="135183" name="Line 15"/>
          <p:cNvSpPr>
            <a:spLocks noChangeShapeType="1"/>
          </p:cNvSpPr>
          <p:nvPr/>
        </p:nvSpPr>
        <p:spPr bwMode="auto">
          <a:xfrm>
            <a:off x="8534400" y="2514600"/>
            <a:ext cx="0" cy="685800"/>
          </a:xfrm>
          <a:prstGeom prst="line">
            <a:avLst/>
          </a:prstGeom>
          <a:noFill/>
          <a:ln w="19050">
            <a:solidFill>
              <a:schemeClr val="tx1"/>
            </a:solidFill>
            <a:prstDash val="dash"/>
            <a:round/>
            <a:headEnd/>
            <a:tailEnd/>
          </a:ln>
        </p:spPr>
        <p:txBody>
          <a:bodyPr>
            <a:spAutoFit/>
          </a:bodyPr>
          <a:lstStyle/>
          <a:p>
            <a:endParaRPr lang="zh-CN" altLang="en-US"/>
          </a:p>
        </p:txBody>
      </p:sp>
      <p:sp>
        <p:nvSpPr>
          <p:cNvPr id="135184" name="Line 16"/>
          <p:cNvSpPr>
            <a:spLocks noChangeShapeType="1"/>
          </p:cNvSpPr>
          <p:nvPr/>
        </p:nvSpPr>
        <p:spPr bwMode="auto">
          <a:xfrm>
            <a:off x="304800" y="4267200"/>
            <a:ext cx="0" cy="609600"/>
          </a:xfrm>
          <a:prstGeom prst="line">
            <a:avLst/>
          </a:prstGeom>
          <a:noFill/>
          <a:ln w="19050">
            <a:solidFill>
              <a:schemeClr val="tx1"/>
            </a:solidFill>
            <a:round/>
            <a:headEnd/>
            <a:tailEnd/>
          </a:ln>
        </p:spPr>
        <p:txBody>
          <a:bodyPr>
            <a:spAutoFit/>
          </a:bodyPr>
          <a:lstStyle/>
          <a:p>
            <a:endParaRPr lang="zh-CN" altLang="en-US"/>
          </a:p>
        </p:txBody>
      </p:sp>
      <p:sp>
        <p:nvSpPr>
          <p:cNvPr id="135185" name="Text Box 17"/>
          <p:cNvSpPr txBox="1">
            <a:spLocks noChangeArrowheads="1"/>
          </p:cNvSpPr>
          <p:nvPr/>
        </p:nvSpPr>
        <p:spPr bwMode="auto">
          <a:xfrm>
            <a:off x="304800" y="40386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1</a:t>
            </a:r>
            <a:r>
              <a:rPr lang="zh-CN" altLang="en-US" b="1">
                <a:latin typeface="宋体" pitchFamily="2" charset="-122"/>
              </a:rPr>
              <a:t>字节</a:t>
            </a:r>
          </a:p>
        </p:txBody>
      </p:sp>
      <p:sp>
        <p:nvSpPr>
          <p:cNvPr id="135186" name="Text Box 18"/>
          <p:cNvSpPr txBox="1">
            <a:spLocks noChangeArrowheads="1"/>
          </p:cNvSpPr>
          <p:nvPr/>
        </p:nvSpPr>
        <p:spPr bwMode="auto">
          <a:xfrm>
            <a:off x="16764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2</a:t>
            </a:r>
            <a:r>
              <a:rPr lang="zh-CN" altLang="en-US" b="1">
                <a:latin typeface="宋体" pitchFamily="2" charset="-122"/>
              </a:rPr>
              <a:t>字节</a:t>
            </a:r>
          </a:p>
        </p:txBody>
      </p:sp>
      <p:sp>
        <p:nvSpPr>
          <p:cNvPr id="135187" name="Text Box 19"/>
          <p:cNvSpPr txBox="1">
            <a:spLocks noChangeArrowheads="1"/>
          </p:cNvSpPr>
          <p:nvPr/>
        </p:nvSpPr>
        <p:spPr bwMode="auto">
          <a:xfrm>
            <a:off x="30480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3</a:t>
            </a:r>
            <a:r>
              <a:rPr lang="zh-CN" altLang="en-US" b="1">
                <a:latin typeface="宋体" pitchFamily="2" charset="-122"/>
              </a:rPr>
              <a:t>字节</a:t>
            </a:r>
          </a:p>
        </p:txBody>
      </p:sp>
      <p:sp>
        <p:nvSpPr>
          <p:cNvPr id="135188" name="Text Box 20"/>
          <p:cNvSpPr txBox="1">
            <a:spLocks noChangeArrowheads="1"/>
          </p:cNvSpPr>
          <p:nvPr/>
        </p:nvSpPr>
        <p:spPr bwMode="auto">
          <a:xfrm>
            <a:off x="44196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4</a:t>
            </a:r>
            <a:r>
              <a:rPr lang="zh-CN" altLang="en-US" b="1">
                <a:latin typeface="宋体" pitchFamily="2" charset="-122"/>
              </a:rPr>
              <a:t>字节</a:t>
            </a:r>
          </a:p>
        </p:txBody>
      </p:sp>
      <p:sp>
        <p:nvSpPr>
          <p:cNvPr id="135189" name="Text Box 21"/>
          <p:cNvSpPr txBox="1">
            <a:spLocks noChangeArrowheads="1"/>
          </p:cNvSpPr>
          <p:nvPr/>
        </p:nvSpPr>
        <p:spPr bwMode="auto">
          <a:xfrm>
            <a:off x="57912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5</a:t>
            </a:r>
            <a:r>
              <a:rPr lang="zh-CN" altLang="en-US" b="1">
                <a:latin typeface="宋体" pitchFamily="2" charset="-122"/>
              </a:rPr>
              <a:t>字节</a:t>
            </a:r>
          </a:p>
        </p:txBody>
      </p:sp>
      <p:sp>
        <p:nvSpPr>
          <p:cNvPr id="135190" name="Text Box 22"/>
          <p:cNvSpPr txBox="1">
            <a:spLocks noChangeArrowheads="1"/>
          </p:cNvSpPr>
          <p:nvPr/>
        </p:nvSpPr>
        <p:spPr bwMode="auto">
          <a:xfrm>
            <a:off x="71628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6</a:t>
            </a:r>
            <a:r>
              <a:rPr lang="zh-CN" altLang="en-US" b="1">
                <a:latin typeface="宋体" pitchFamily="2" charset="-122"/>
              </a:rPr>
              <a:t>字节</a:t>
            </a:r>
          </a:p>
        </p:txBody>
      </p:sp>
      <p:sp>
        <p:nvSpPr>
          <p:cNvPr id="135191" name="Line 23"/>
          <p:cNvSpPr>
            <a:spLocks noChangeShapeType="1"/>
          </p:cNvSpPr>
          <p:nvPr/>
        </p:nvSpPr>
        <p:spPr bwMode="auto">
          <a:xfrm>
            <a:off x="8534400" y="4267200"/>
            <a:ext cx="0" cy="609600"/>
          </a:xfrm>
          <a:prstGeom prst="line">
            <a:avLst/>
          </a:prstGeom>
          <a:noFill/>
          <a:ln w="19050">
            <a:solidFill>
              <a:schemeClr val="tx1"/>
            </a:solidFill>
            <a:round/>
            <a:headEnd/>
            <a:tailEnd/>
          </a:ln>
        </p:spPr>
        <p:txBody>
          <a:bodyPr>
            <a:spAutoFit/>
          </a:bodyPr>
          <a:lstStyle/>
          <a:p>
            <a:endParaRPr lang="zh-CN" altLang="en-US"/>
          </a:p>
        </p:txBody>
      </p:sp>
      <p:sp>
        <p:nvSpPr>
          <p:cNvPr id="135192" name="Line 24"/>
          <p:cNvSpPr>
            <a:spLocks noChangeShapeType="1"/>
          </p:cNvSpPr>
          <p:nvPr/>
        </p:nvSpPr>
        <p:spPr bwMode="auto">
          <a:xfrm>
            <a:off x="304800" y="4419600"/>
            <a:ext cx="8229600" cy="0"/>
          </a:xfrm>
          <a:prstGeom prst="line">
            <a:avLst/>
          </a:prstGeom>
          <a:noFill/>
          <a:ln w="19050">
            <a:solidFill>
              <a:schemeClr val="tx1"/>
            </a:solidFill>
            <a:round/>
            <a:headEnd type="triangle" w="med" len="med"/>
            <a:tailEnd type="triangle" w="med" len="med"/>
          </a:ln>
        </p:spPr>
        <p:txBody>
          <a:bodyPr>
            <a:spAutoFit/>
          </a:bodyPr>
          <a:lstStyle/>
          <a:p>
            <a:endParaRPr lang="zh-CN" altLang="en-US"/>
          </a:p>
        </p:txBody>
      </p:sp>
      <p:sp>
        <p:nvSpPr>
          <p:cNvPr id="135193" name="Text Box 25"/>
          <p:cNvSpPr txBox="1">
            <a:spLocks noChangeArrowheads="1"/>
          </p:cNvSpPr>
          <p:nvPr/>
        </p:nvSpPr>
        <p:spPr bwMode="auto">
          <a:xfrm>
            <a:off x="2667000" y="4572000"/>
            <a:ext cx="3429000" cy="366713"/>
          </a:xfrm>
          <a:prstGeom prst="rect">
            <a:avLst/>
          </a:prstGeom>
          <a:noFill/>
          <a:ln w="9525" algn="ctr">
            <a:noFill/>
            <a:miter lim="800000"/>
            <a:headEnd/>
            <a:tailEnd/>
          </a:ln>
        </p:spPr>
        <p:txBody>
          <a:bodyPr>
            <a:spAutoFit/>
          </a:bodyPr>
          <a:lstStyle/>
          <a:p>
            <a:pPr>
              <a:spcBef>
                <a:spcPct val="50000"/>
              </a:spcBef>
            </a:pPr>
            <a:r>
              <a:rPr lang="en-US" altLang="zh-CN" b="1">
                <a:solidFill>
                  <a:srgbClr val="0000FF"/>
                </a:solidFill>
                <a:latin typeface="宋体" pitchFamily="2" charset="-122"/>
              </a:rPr>
              <a:t>MAC</a:t>
            </a:r>
            <a:r>
              <a:rPr lang="zh-CN" altLang="en-US" b="1">
                <a:solidFill>
                  <a:srgbClr val="0000FF"/>
                </a:solidFill>
                <a:latin typeface="宋体" pitchFamily="2" charset="-122"/>
              </a:rPr>
              <a:t>多播地址 （</a:t>
            </a:r>
            <a:r>
              <a:rPr lang="en-US" altLang="zh-CN" b="1">
                <a:solidFill>
                  <a:srgbClr val="0000FF"/>
                </a:solidFill>
                <a:latin typeface="宋体" pitchFamily="2" charset="-122"/>
              </a:rPr>
              <a:t>6</a:t>
            </a:r>
            <a:r>
              <a:rPr lang="zh-CN" altLang="en-US" b="1">
                <a:solidFill>
                  <a:srgbClr val="0000FF"/>
                </a:solidFill>
                <a:latin typeface="宋体" pitchFamily="2" charset="-122"/>
              </a:rPr>
              <a:t>字节）</a:t>
            </a:r>
          </a:p>
        </p:txBody>
      </p:sp>
      <p:sp>
        <p:nvSpPr>
          <p:cNvPr id="135194" name="Text Box 28"/>
          <p:cNvSpPr txBox="1">
            <a:spLocks noChangeArrowheads="1"/>
          </p:cNvSpPr>
          <p:nvPr/>
        </p:nvSpPr>
        <p:spPr bwMode="auto">
          <a:xfrm>
            <a:off x="30480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1</a:t>
            </a:r>
            <a:r>
              <a:rPr lang="zh-CN" altLang="en-US" b="1">
                <a:latin typeface="宋体" pitchFamily="2" charset="-122"/>
              </a:rPr>
              <a:t>字节</a:t>
            </a:r>
          </a:p>
        </p:txBody>
      </p:sp>
      <p:sp>
        <p:nvSpPr>
          <p:cNvPr id="135195" name="Text Box 29"/>
          <p:cNvSpPr txBox="1">
            <a:spLocks noChangeArrowheads="1"/>
          </p:cNvSpPr>
          <p:nvPr/>
        </p:nvSpPr>
        <p:spPr bwMode="auto">
          <a:xfrm>
            <a:off x="44196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2</a:t>
            </a:r>
            <a:r>
              <a:rPr lang="zh-CN" altLang="en-US" b="1">
                <a:latin typeface="宋体" pitchFamily="2" charset="-122"/>
              </a:rPr>
              <a:t>字节</a:t>
            </a:r>
          </a:p>
        </p:txBody>
      </p:sp>
      <p:sp>
        <p:nvSpPr>
          <p:cNvPr id="135196" name="Text Box 30"/>
          <p:cNvSpPr txBox="1">
            <a:spLocks noChangeArrowheads="1"/>
          </p:cNvSpPr>
          <p:nvPr/>
        </p:nvSpPr>
        <p:spPr bwMode="auto">
          <a:xfrm>
            <a:off x="57150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3</a:t>
            </a:r>
            <a:r>
              <a:rPr lang="zh-CN" altLang="en-US" b="1">
                <a:latin typeface="宋体" pitchFamily="2" charset="-122"/>
              </a:rPr>
              <a:t>字节</a:t>
            </a:r>
          </a:p>
        </p:txBody>
      </p:sp>
      <p:sp>
        <p:nvSpPr>
          <p:cNvPr id="135197" name="Text Box 31"/>
          <p:cNvSpPr txBox="1">
            <a:spLocks noChangeArrowheads="1"/>
          </p:cNvSpPr>
          <p:nvPr/>
        </p:nvSpPr>
        <p:spPr bwMode="auto">
          <a:xfrm>
            <a:off x="70866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4</a:t>
            </a:r>
            <a:r>
              <a:rPr lang="zh-CN" altLang="en-US" b="1">
                <a:latin typeface="宋体" pitchFamily="2" charset="-122"/>
              </a:rPr>
              <a:t>字节</a:t>
            </a:r>
          </a:p>
        </p:txBody>
      </p:sp>
      <p:sp>
        <p:nvSpPr>
          <p:cNvPr id="135198" name="Line 32"/>
          <p:cNvSpPr>
            <a:spLocks noChangeShapeType="1"/>
          </p:cNvSpPr>
          <p:nvPr/>
        </p:nvSpPr>
        <p:spPr bwMode="auto">
          <a:xfrm flipV="1">
            <a:off x="3048000" y="1066800"/>
            <a:ext cx="0" cy="685800"/>
          </a:xfrm>
          <a:prstGeom prst="line">
            <a:avLst/>
          </a:prstGeom>
          <a:noFill/>
          <a:ln w="19050">
            <a:solidFill>
              <a:schemeClr val="tx1"/>
            </a:solidFill>
            <a:round/>
            <a:headEnd/>
            <a:tailEnd/>
          </a:ln>
        </p:spPr>
        <p:txBody>
          <a:bodyPr>
            <a:spAutoFit/>
          </a:bodyPr>
          <a:lstStyle/>
          <a:p>
            <a:endParaRPr lang="zh-CN" altLang="en-US"/>
          </a:p>
        </p:txBody>
      </p:sp>
      <p:sp>
        <p:nvSpPr>
          <p:cNvPr id="135199" name="Line 33"/>
          <p:cNvSpPr>
            <a:spLocks noChangeShapeType="1"/>
          </p:cNvSpPr>
          <p:nvPr/>
        </p:nvSpPr>
        <p:spPr bwMode="auto">
          <a:xfrm flipV="1">
            <a:off x="8534400" y="1066800"/>
            <a:ext cx="0" cy="685800"/>
          </a:xfrm>
          <a:prstGeom prst="line">
            <a:avLst/>
          </a:prstGeom>
          <a:noFill/>
          <a:ln w="19050">
            <a:solidFill>
              <a:schemeClr val="tx1"/>
            </a:solidFill>
            <a:round/>
            <a:headEnd/>
            <a:tailEnd/>
          </a:ln>
        </p:spPr>
        <p:txBody>
          <a:bodyPr>
            <a:spAutoFit/>
          </a:bodyPr>
          <a:lstStyle/>
          <a:p>
            <a:endParaRPr lang="zh-CN" altLang="en-US"/>
          </a:p>
        </p:txBody>
      </p:sp>
      <p:sp>
        <p:nvSpPr>
          <p:cNvPr id="135200" name="Line 34"/>
          <p:cNvSpPr>
            <a:spLocks noChangeShapeType="1"/>
          </p:cNvSpPr>
          <p:nvPr/>
        </p:nvSpPr>
        <p:spPr bwMode="auto">
          <a:xfrm>
            <a:off x="3048000" y="1447800"/>
            <a:ext cx="5486400" cy="0"/>
          </a:xfrm>
          <a:prstGeom prst="line">
            <a:avLst/>
          </a:prstGeom>
          <a:noFill/>
          <a:ln w="19050">
            <a:solidFill>
              <a:schemeClr val="tx1"/>
            </a:solidFill>
            <a:round/>
            <a:headEnd type="triangle" w="med" len="med"/>
            <a:tailEnd type="triangle" w="med" len="med"/>
          </a:ln>
        </p:spPr>
        <p:txBody>
          <a:bodyPr>
            <a:spAutoFit/>
          </a:bodyPr>
          <a:lstStyle/>
          <a:p>
            <a:endParaRPr lang="zh-CN" altLang="en-US"/>
          </a:p>
        </p:txBody>
      </p:sp>
      <p:sp>
        <p:nvSpPr>
          <p:cNvPr id="135201" name="Text Box 35"/>
          <p:cNvSpPr txBox="1">
            <a:spLocks noChangeArrowheads="1"/>
          </p:cNvSpPr>
          <p:nvPr/>
        </p:nvSpPr>
        <p:spPr bwMode="auto">
          <a:xfrm>
            <a:off x="4419600" y="914400"/>
            <a:ext cx="2743200" cy="366713"/>
          </a:xfrm>
          <a:prstGeom prst="rect">
            <a:avLst/>
          </a:prstGeom>
          <a:noFill/>
          <a:ln w="9525" algn="ctr">
            <a:noFill/>
            <a:miter lim="800000"/>
            <a:headEnd/>
            <a:tailEnd/>
          </a:ln>
        </p:spPr>
        <p:txBody>
          <a:bodyPr>
            <a:spAutoFit/>
          </a:bodyPr>
          <a:lstStyle/>
          <a:p>
            <a:pPr>
              <a:spcBef>
                <a:spcPct val="50000"/>
              </a:spcBef>
            </a:pPr>
            <a:r>
              <a:rPr lang="en-US" altLang="zh-CN" b="1">
                <a:solidFill>
                  <a:srgbClr val="0000FF"/>
                </a:solidFill>
                <a:latin typeface="宋体" pitchFamily="2" charset="-122"/>
              </a:rPr>
              <a:t>D</a:t>
            </a:r>
            <a:r>
              <a:rPr lang="zh-CN" altLang="en-US" b="1">
                <a:solidFill>
                  <a:srgbClr val="0000FF"/>
                </a:solidFill>
                <a:latin typeface="宋体" pitchFamily="2" charset="-122"/>
              </a:rPr>
              <a:t>类</a:t>
            </a:r>
            <a:r>
              <a:rPr lang="en-US" altLang="zh-CN" b="1">
                <a:solidFill>
                  <a:srgbClr val="0000FF"/>
                </a:solidFill>
                <a:latin typeface="宋体" pitchFamily="2" charset="-122"/>
              </a:rPr>
              <a:t>IP</a:t>
            </a:r>
            <a:r>
              <a:rPr lang="zh-CN" altLang="en-US" b="1">
                <a:solidFill>
                  <a:srgbClr val="0000FF"/>
                </a:solidFill>
                <a:latin typeface="宋体" pitchFamily="2" charset="-122"/>
              </a:rPr>
              <a:t>地址 （</a:t>
            </a:r>
            <a:r>
              <a:rPr lang="en-US" altLang="zh-CN" b="1">
                <a:solidFill>
                  <a:srgbClr val="0000FF"/>
                </a:solidFill>
                <a:latin typeface="宋体" pitchFamily="2" charset="-122"/>
              </a:rPr>
              <a:t>4</a:t>
            </a:r>
            <a:r>
              <a:rPr lang="zh-CN" altLang="en-US" b="1">
                <a:solidFill>
                  <a:srgbClr val="0000FF"/>
                </a:solidFill>
                <a:latin typeface="宋体" pitchFamily="2" charset="-122"/>
              </a:rPr>
              <a:t>字节）</a:t>
            </a:r>
          </a:p>
        </p:txBody>
      </p:sp>
      <p:sp>
        <p:nvSpPr>
          <p:cNvPr id="135202" name="AutoShape 36"/>
          <p:cNvSpPr>
            <a:spLocks/>
          </p:cNvSpPr>
          <p:nvPr/>
        </p:nvSpPr>
        <p:spPr bwMode="auto">
          <a:xfrm rot="-5400000">
            <a:off x="4000500" y="2171700"/>
            <a:ext cx="304800" cy="990600"/>
          </a:xfrm>
          <a:prstGeom prst="leftBrace">
            <a:avLst>
              <a:gd name="adj1" fmla="val 27083"/>
              <a:gd name="adj2" fmla="val 50000"/>
            </a:avLst>
          </a:prstGeom>
          <a:noFill/>
          <a:ln w="19050">
            <a:solidFill>
              <a:schemeClr val="tx1"/>
            </a:solidFill>
            <a:round/>
            <a:headEnd/>
            <a:tailEnd/>
          </a:ln>
        </p:spPr>
        <p:txBody>
          <a:bodyPr anchor="ctr">
            <a:spAutoFit/>
          </a:bodyPr>
          <a:lstStyle/>
          <a:p>
            <a:endParaRPr lang="zh-CN" altLang="en-US"/>
          </a:p>
        </p:txBody>
      </p:sp>
      <p:sp>
        <p:nvSpPr>
          <p:cNvPr id="135203" name="Text Box 37"/>
          <p:cNvSpPr txBox="1">
            <a:spLocks noChangeArrowheads="1"/>
          </p:cNvSpPr>
          <p:nvPr/>
        </p:nvSpPr>
        <p:spPr bwMode="auto">
          <a:xfrm>
            <a:off x="2971800" y="2057400"/>
            <a:ext cx="1066800" cy="336550"/>
          </a:xfrm>
          <a:prstGeom prst="rect">
            <a:avLst/>
          </a:prstGeom>
          <a:noFill/>
          <a:ln w="9525" algn="ctr">
            <a:noFill/>
            <a:miter lim="800000"/>
            <a:headEnd/>
            <a:tailEnd/>
          </a:ln>
        </p:spPr>
        <p:txBody>
          <a:bodyPr>
            <a:spAutoFit/>
          </a:bodyPr>
          <a:lstStyle/>
          <a:p>
            <a:pPr>
              <a:spcBef>
                <a:spcPct val="50000"/>
              </a:spcBef>
            </a:pPr>
            <a:r>
              <a:rPr lang="en-US" altLang="zh-CN" sz="1600" b="1">
                <a:solidFill>
                  <a:srgbClr val="009900"/>
                </a:solidFill>
                <a:latin typeface="Times New Roman" pitchFamily="18" charset="0"/>
              </a:rPr>
              <a:t>1 1 1 0</a:t>
            </a:r>
          </a:p>
        </p:txBody>
      </p:sp>
      <p:sp>
        <p:nvSpPr>
          <p:cNvPr id="135204" name="Text Box 38"/>
          <p:cNvSpPr txBox="1">
            <a:spLocks noChangeArrowheads="1"/>
          </p:cNvSpPr>
          <p:nvPr/>
        </p:nvSpPr>
        <p:spPr bwMode="auto">
          <a:xfrm>
            <a:off x="3810000" y="2819400"/>
            <a:ext cx="685800" cy="366713"/>
          </a:xfrm>
          <a:prstGeom prst="rect">
            <a:avLst/>
          </a:prstGeom>
          <a:noFill/>
          <a:ln w="9525" algn="ctr">
            <a:noFill/>
            <a:miter lim="800000"/>
            <a:headEnd/>
            <a:tailEnd/>
          </a:ln>
        </p:spPr>
        <p:txBody>
          <a:bodyPr>
            <a:spAutoFit/>
          </a:bodyPr>
          <a:lstStyle/>
          <a:p>
            <a:pPr>
              <a:spcBef>
                <a:spcPct val="50000"/>
              </a:spcBef>
            </a:pPr>
            <a:r>
              <a:rPr lang="en-US" altLang="zh-CN" b="1">
                <a:latin typeface="Times New Roman" pitchFamily="18" charset="0"/>
              </a:rPr>
              <a:t> 5bit</a:t>
            </a:r>
          </a:p>
        </p:txBody>
      </p:sp>
      <p:sp>
        <p:nvSpPr>
          <p:cNvPr id="135205" name="AutoShape 39"/>
          <p:cNvSpPr>
            <a:spLocks noChangeArrowheads="1"/>
          </p:cNvSpPr>
          <p:nvPr/>
        </p:nvSpPr>
        <p:spPr bwMode="auto">
          <a:xfrm>
            <a:off x="457200" y="1905000"/>
            <a:ext cx="1905000" cy="762000"/>
          </a:xfrm>
          <a:prstGeom prst="wedgeRoundRectCallout">
            <a:avLst>
              <a:gd name="adj1" fmla="val 8750"/>
              <a:gd name="adj2" fmla="val 140000"/>
              <a:gd name="adj3" fmla="val 16667"/>
            </a:avLst>
          </a:prstGeom>
          <a:solidFill>
            <a:srgbClr val="FFFF66"/>
          </a:solidFill>
          <a:ln w="9525" algn="ctr">
            <a:solidFill>
              <a:schemeClr val="tx1"/>
            </a:solidFill>
            <a:miter lim="800000"/>
            <a:headEnd/>
            <a:tailEnd/>
          </a:ln>
        </p:spPr>
        <p:txBody>
          <a:bodyPr/>
          <a:lstStyle/>
          <a:p>
            <a:pPr algn="ctr"/>
            <a:r>
              <a:rPr lang="en-US" altLang="zh-CN" b="1">
                <a:solidFill>
                  <a:srgbClr val="FF3300"/>
                </a:solidFill>
                <a:latin typeface="Times New Roman" pitchFamily="18" charset="0"/>
              </a:rPr>
              <a:t>MAC</a:t>
            </a:r>
            <a:r>
              <a:rPr lang="zh-CN" altLang="en-US" b="1">
                <a:solidFill>
                  <a:srgbClr val="FF3300"/>
                </a:solidFill>
                <a:latin typeface="Times New Roman" pitchFamily="18" charset="0"/>
              </a:rPr>
              <a:t>多播地址</a:t>
            </a:r>
          </a:p>
          <a:p>
            <a:pPr algn="ctr"/>
            <a:r>
              <a:rPr lang="zh-CN" altLang="en-US" b="1">
                <a:solidFill>
                  <a:srgbClr val="FF3300"/>
                </a:solidFill>
                <a:latin typeface="Times New Roman" pitchFamily="18" charset="0"/>
              </a:rPr>
              <a:t>（该位为</a:t>
            </a:r>
            <a:r>
              <a:rPr lang="en-US" altLang="zh-CN" b="1">
                <a:solidFill>
                  <a:srgbClr val="FF3300"/>
                </a:solidFill>
                <a:latin typeface="Times New Roman" pitchFamily="18" charset="0"/>
              </a:rPr>
              <a:t>1</a:t>
            </a:r>
            <a:r>
              <a:rPr lang="zh-CN" altLang="en-US" b="1">
                <a:solidFill>
                  <a:srgbClr val="FF3300"/>
                </a:solidFill>
                <a:latin typeface="Times New Roman" pitchFamily="18" charset="0"/>
              </a:rPr>
              <a:t>）</a:t>
            </a:r>
          </a:p>
        </p:txBody>
      </p:sp>
      <p:sp>
        <p:nvSpPr>
          <p:cNvPr id="135206" name="AutoShape 40"/>
          <p:cNvSpPr>
            <a:spLocks noChangeArrowheads="1"/>
          </p:cNvSpPr>
          <p:nvPr/>
        </p:nvSpPr>
        <p:spPr bwMode="auto">
          <a:xfrm>
            <a:off x="304800" y="1143000"/>
            <a:ext cx="3733800" cy="1219200"/>
          </a:xfrm>
          <a:prstGeom prst="wedgeRoundRectCallout">
            <a:avLst>
              <a:gd name="adj1" fmla="val 7528"/>
              <a:gd name="adj2" fmla="val 136588"/>
              <a:gd name="adj3" fmla="val 16667"/>
            </a:avLst>
          </a:prstGeom>
          <a:solidFill>
            <a:srgbClr val="99FF33"/>
          </a:solidFill>
          <a:ln w="9525" algn="ctr">
            <a:solidFill>
              <a:schemeClr val="tx1"/>
            </a:solidFill>
            <a:miter lim="800000"/>
            <a:headEnd/>
            <a:tailEnd/>
          </a:ln>
        </p:spPr>
        <p:txBody>
          <a:bodyPr anchor="ctr"/>
          <a:lstStyle/>
          <a:p>
            <a:pPr algn="ctr"/>
            <a:r>
              <a:rPr lang="en-US" altLang="zh-CN" sz="2400" b="1" dirty="0">
                <a:solidFill>
                  <a:srgbClr val="0000FF"/>
                </a:solidFill>
                <a:latin typeface="Times New Roman" pitchFamily="18" charset="0"/>
              </a:rPr>
              <a:t>MAC</a:t>
            </a:r>
            <a:r>
              <a:rPr lang="zh-CN" altLang="en-US" sz="2400" b="1" dirty="0">
                <a:solidFill>
                  <a:srgbClr val="0000FF"/>
                </a:solidFill>
                <a:latin typeface="Times New Roman" pitchFamily="18" charset="0"/>
              </a:rPr>
              <a:t>地址前</a:t>
            </a:r>
            <a:r>
              <a:rPr lang="en-US" altLang="zh-CN" sz="2400" b="1" dirty="0">
                <a:solidFill>
                  <a:srgbClr val="0000FF"/>
                </a:solidFill>
                <a:latin typeface="Times New Roman" pitchFamily="18" charset="0"/>
              </a:rPr>
              <a:t>25bit</a:t>
            </a:r>
            <a:r>
              <a:rPr lang="zh-CN" altLang="en-US" sz="2400" b="1" dirty="0">
                <a:solidFill>
                  <a:srgbClr val="0000FF"/>
                </a:solidFill>
                <a:latin typeface="Times New Roman" pitchFamily="18" charset="0"/>
              </a:rPr>
              <a:t>取固定值（</a:t>
            </a:r>
            <a:r>
              <a:rPr lang="en-US" altLang="zh-CN" sz="2400" b="1" dirty="0">
                <a:solidFill>
                  <a:srgbClr val="0000FF"/>
                </a:solidFill>
                <a:latin typeface="Times New Roman" pitchFamily="18" charset="0"/>
              </a:rPr>
              <a:t>01-00-5E+1bit 0</a:t>
            </a:r>
            <a:r>
              <a:rPr lang="zh-CN" altLang="en-US" sz="2400" b="1" dirty="0">
                <a:solidFill>
                  <a:srgbClr val="0000FF"/>
                </a:solidFill>
                <a:latin typeface="Times New Roman" pitchFamily="18" charset="0"/>
              </a:rPr>
              <a: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3048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0 0 0 0 0 0 0 1</a:t>
            </a:r>
          </a:p>
        </p:txBody>
      </p:sp>
      <p:sp>
        <p:nvSpPr>
          <p:cNvPr id="136195" name="Rectangle 3"/>
          <p:cNvSpPr>
            <a:spLocks noChangeArrowheads="1"/>
          </p:cNvSpPr>
          <p:nvPr/>
        </p:nvSpPr>
        <p:spPr bwMode="auto">
          <a:xfrm>
            <a:off x="16764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0 0 0 0 0 0 0 0</a:t>
            </a:r>
          </a:p>
        </p:txBody>
      </p:sp>
      <p:sp>
        <p:nvSpPr>
          <p:cNvPr id="136196" name="Rectangle 4"/>
          <p:cNvSpPr>
            <a:spLocks noChangeArrowheads="1"/>
          </p:cNvSpPr>
          <p:nvPr/>
        </p:nvSpPr>
        <p:spPr bwMode="auto">
          <a:xfrm>
            <a:off x="3048000" y="3429000"/>
            <a:ext cx="1371600" cy="609600"/>
          </a:xfrm>
          <a:prstGeom prst="rect">
            <a:avLst/>
          </a:prstGeom>
          <a:solidFill>
            <a:srgbClr val="FF3300"/>
          </a:solidFill>
          <a:ln w="19050" algn="ctr">
            <a:solidFill>
              <a:schemeClr val="tx1"/>
            </a:solidFill>
            <a:miter lim="800000"/>
            <a:headEnd/>
            <a:tailEnd/>
          </a:ln>
        </p:spPr>
        <p:txBody>
          <a:bodyPr anchor="ctr"/>
          <a:lstStyle/>
          <a:p>
            <a:pPr algn="ctr"/>
            <a:r>
              <a:rPr lang="en-US" altLang="zh-CN" sz="1600" b="1">
                <a:latin typeface="Times New Roman" pitchFamily="18" charset="0"/>
              </a:rPr>
              <a:t>0 1 0 1 1 1 1 0</a:t>
            </a:r>
          </a:p>
        </p:txBody>
      </p:sp>
      <p:sp>
        <p:nvSpPr>
          <p:cNvPr id="136197" name="Rectangle 5"/>
          <p:cNvSpPr>
            <a:spLocks noChangeArrowheads="1"/>
          </p:cNvSpPr>
          <p:nvPr/>
        </p:nvSpPr>
        <p:spPr bwMode="auto">
          <a:xfrm>
            <a:off x="4648200" y="3429000"/>
            <a:ext cx="11430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6198" name="Rectangle 6"/>
          <p:cNvSpPr>
            <a:spLocks noChangeArrowheads="1"/>
          </p:cNvSpPr>
          <p:nvPr/>
        </p:nvSpPr>
        <p:spPr bwMode="auto">
          <a:xfrm>
            <a:off x="5791200" y="3429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6199" name="Rectangle 7"/>
          <p:cNvSpPr>
            <a:spLocks noChangeArrowheads="1"/>
          </p:cNvSpPr>
          <p:nvPr/>
        </p:nvSpPr>
        <p:spPr bwMode="auto">
          <a:xfrm>
            <a:off x="7162800" y="3429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6200" name="Rectangle 8"/>
          <p:cNvSpPr>
            <a:spLocks noChangeArrowheads="1"/>
          </p:cNvSpPr>
          <p:nvPr/>
        </p:nvSpPr>
        <p:spPr bwMode="auto">
          <a:xfrm>
            <a:off x="4419600" y="3429000"/>
            <a:ext cx="228600" cy="609600"/>
          </a:xfrm>
          <a:prstGeom prst="rect">
            <a:avLst/>
          </a:prstGeom>
          <a:solidFill>
            <a:srgbClr val="FF3300"/>
          </a:solidFill>
          <a:ln w="19050" algn="ctr">
            <a:solidFill>
              <a:schemeClr val="tx1"/>
            </a:solidFill>
            <a:miter lim="800000"/>
            <a:headEnd/>
            <a:tailEnd/>
          </a:ln>
        </p:spPr>
        <p:txBody>
          <a:bodyPr wrap="none" anchor="ctr"/>
          <a:lstStyle/>
          <a:p>
            <a:pPr algn="ctr"/>
            <a:r>
              <a:rPr lang="en-US" altLang="zh-CN" sz="1600" b="1">
                <a:latin typeface="Times New Roman" pitchFamily="18" charset="0"/>
              </a:rPr>
              <a:t>0</a:t>
            </a:r>
          </a:p>
        </p:txBody>
      </p:sp>
      <p:sp>
        <p:nvSpPr>
          <p:cNvPr id="136201" name="Rectangle 9"/>
          <p:cNvSpPr>
            <a:spLocks noChangeArrowheads="1"/>
          </p:cNvSpPr>
          <p:nvPr/>
        </p:nvSpPr>
        <p:spPr bwMode="auto">
          <a:xfrm>
            <a:off x="3048000" y="1905000"/>
            <a:ext cx="1371600" cy="609600"/>
          </a:xfrm>
          <a:prstGeom prst="rect">
            <a:avLst/>
          </a:prstGeom>
          <a:solidFill>
            <a:schemeClr val="bg1"/>
          </a:solidFill>
          <a:ln w="19050" algn="ctr">
            <a:solidFill>
              <a:schemeClr val="tx1"/>
            </a:solidFill>
            <a:miter lim="800000"/>
            <a:headEnd/>
            <a:tailEnd/>
          </a:ln>
        </p:spPr>
        <p:txBody>
          <a:bodyPr anchor="ctr"/>
          <a:lstStyle/>
          <a:p>
            <a:pPr algn="ctr"/>
            <a:endParaRPr lang="zh-CN" altLang="zh-CN" sz="1600" b="1">
              <a:latin typeface="Times New Roman" pitchFamily="18" charset="0"/>
            </a:endParaRPr>
          </a:p>
        </p:txBody>
      </p:sp>
      <p:sp>
        <p:nvSpPr>
          <p:cNvPr id="136202" name="Rectangle 10"/>
          <p:cNvSpPr>
            <a:spLocks noChangeArrowheads="1"/>
          </p:cNvSpPr>
          <p:nvPr/>
        </p:nvSpPr>
        <p:spPr bwMode="auto">
          <a:xfrm>
            <a:off x="4648200" y="1905000"/>
            <a:ext cx="11430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6203" name="Rectangle 11"/>
          <p:cNvSpPr>
            <a:spLocks noChangeArrowheads="1"/>
          </p:cNvSpPr>
          <p:nvPr/>
        </p:nvSpPr>
        <p:spPr bwMode="auto">
          <a:xfrm>
            <a:off x="5791200" y="1905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6204" name="Rectangle 12"/>
          <p:cNvSpPr>
            <a:spLocks noChangeArrowheads="1"/>
          </p:cNvSpPr>
          <p:nvPr/>
        </p:nvSpPr>
        <p:spPr bwMode="auto">
          <a:xfrm>
            <a:off x="7162800" y="1905000"/>
            <a:ext cx="1371600" cy="609600"/>
          </a:xfrm>
          <a:prstGeom prst="rect">
            <a:avLst/>
          </a:prstGeom>
          <a:solidFill>
            <a:srgbClr val="3399FF"/>
          </a:solidFill>
          <a:ln w="19050" algn="ctr">
            <a:solidFill>
              <a:schemeClr val="tx1"/>
            </a:solidFill>
            <a:miter lim="800000"/>
            <a:headEnd/>
            <a:tailEnd/>
          </a:ln>
        </p:spPr>
        <p:txBody>
          <a:bodyPr anchor="ctr"/>
          <a:lstStyle/>
          <a:p>
            <a:pPr algn="ctr"/>
            <a:endParaRPr lang="zh-CN" altLang="zh-CN" sz="1400">
              <a:latin typeface="Times New Roman" pitchFamily="18" charset="0"/>
            </a:endParaRPr>
          </a:p>
        </p:txBody>
      </p:sp>
      <p:sp>
        <p:nvSpPr>
          <p:cNvPr id="136205" name="Rectangle 13"/>
          <p:cNvSpPr>
            <a:spLocks noChangeArrowheads="1"/>
          </p:cNvSpPr>
          <p:nvPr/>
        </p:nvSpPr>
        <p:spPr bwMode="auto">
          <a:xfrm>
            <a:off x="4419600" y="1905000"/>
            <a:ext cx="228600" cy="609600"/>
          </a:xfrm>
          <a:prstGeom prst="rect">
            <a:avLst/>
          </a:prstGeom>
          <a:solidFill>
            <a:srgbClr val="FF3300"/>
          </a:solidFill>
          <a:ln w="9525" algn="ctr">
            <a:solidFill>
              <a:schemeClr val="tx1"/>
            </a:solidFill>
            <a:miter lim="800000"/>
            <a:headEnd/>
            <a:tailEnd/>
          </a:ln>
        </p:spPr>
        <p:txBody>
          <a:bodyPr wrap="none" anchor="ctr"/>
          <a:lstStyle/>
          <a:p>
            <a:pPr algn="ctr"/>
            <a:endParaRPr lang="zh-CN" altLang="zh-CN" sz="1600" b="1">
              <a:latin typeface="Times New Roman" pitchFamily="18" charset="0"/>
            </a:endParaRPr>
          </a:p>
        </p:txBody>
      </p:sp>
      <p:sp>
        <p:nvSpPr>
          <p:cNvPr id="136206" name="Line 14"/>
          <p:cNvSpPr>
            <a:spLocks noChangeShapeType="1"/>
          </p:cNvSpPr>
          <p:nvPr/>
        </p:nvSpPr>
        <p:spPr bwMode="auto">
          <a:xfrm flipV="1">
            <a:off x="4648200" y="2514600"/>
            <a:ext cx="0" cy="914400"/>
          </a:xfrm>
          <a:prstGeom prst="line">
            <a:avLst/>
          </a:prstGeom>
          <a:noFill/>
          <a:ln w="19050">
            <a:solidFill>
              <a:schemeClr val="tx1"/>
            </a:solidFill>
            <a:prstDash val="dash"/>
            <a:round/>
            <a:headEnd/>
            <a:tailEnd/>
          </a:ln>
        </p:spPr>
        <p:txBody>
          <a:bodyPr>
            <a:spAutoFit/>
          </a:bodyPr>
          <a:lstStyle/>
          <a:p>
            <a:endParaRPr lang="zh-CN" altLang="en-US"/>
          </a:p>
        </p:txBody>
      </p:sp>
      <p:sp>
        <p:nvSpPr>
          <p:cNvPr id="136207" name="Line 15"/>
          <p:cNvSpPr>
            <a:spLocks noChangeShapeType="1"/>
          </p:cNvSpPr>
          <p:nvPr/>
        </p:nvSpPr>
        <p:spPr bwMode="auto">
          <a:xfrm>
            <a:off x="8534400" y="2514600"/>
            <a:ext cx="0" cy="685800"/>
          </a:xfrm>
          <a:prstGeom prst="line">
            <a:avLst/>
          </a:prstGeom>
          <a:noFill/>
          <a:ln w="19050">
            <a:solidFill>
              <a:schemeClr val="tx1"/>
            </a:solidFill>
            <a:prstDash val="dash"/>
            <a:round/>
            <a:headEnd/>
            <a:tailEnd/>
          </a:ln>
        </p:spPr>
        <p:txBody>
          <a:bodyPr>
            <a:spAutoFit/>
          </a:bodyPr>
          <a:lstStyle/>
          <a:p>
            <a:endParaRPr lang="zh-CN" altLang="en-US"/>
          </a:p>
        </p:txBody>
      </p:sp>
      <p:sp>
        <p:nvSpPr>
          <p:cNvPr id="136208" name="Line 16"/>
          <p:cNvSpPr>
            <a:spLocks noChangeShapeType="1"/>
          </p:cNvSpPr>
          <p:nvPr/>
        </p:nvSpPr>
        <p:spPr bwMode="auto">
          <a:xfrm>
            <a:off x="304800" y="4267200"/>
            <a:ext cx="0" cy="609600"/>
          </a:xfrm>
          <a:prstGeom prst="line">
            <a:avLst/>
          </a:prstGeom>
          <a:noFill/>
          <a:ln w="19050">
            <a:solidFill>
              <a:schemeClr val="tx1"/>
            </a:solidFill>
            <a:round/>
            <a:headEnd/>
            <a:tailEnd/>
          </a:ln>
        </p:spPr>
        <p:txBody>
          <a:bodyPr>
            <a:spAutoFit/>
          </a:bodyPr>
          <a:lstStyle/>
          <a:p>
            <a:endParaRPr lang="zh-CN" altLang="en-US"/>
          </a:p>
        </p:txBody>
      </p:sp>
      <p:sp>
        <p:nvSpPr>
          <p:cNvPr id="136209" name="Text Box 17"/>
          <p:cNvSpPr txBox="1">
            <a:spLocks noChangeArrowheads="1"/>
          </p:cNvSpPr>
          <p:nvPr/>
        </p:nvSpPr>
        <p:spPr bwMode="auto">
          <a:xfrm>
            <a:off x="304800" y="40386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1</a:t>
            </a:r>
            <a:r>
              <a:rPr lang="zh-CN" altLang="en-US" b="1">
                <a:latin typeface="宋体" pitchFamily="2" charset="-122"/>
              </a:rPr>
              <a:t>字节</a:t>
            </a:r>
          </a:p>
        </p:txBody>
      </p:sp>
      <p:sp>
        <p:nvSpPr>
          <p:cNvPr id="136210" name="Text Box 18"/>
          <p:cNvSpPr txBox="1">
            <a:spLocks noChangeArrowheads="1"/>
          </p:cNvSpPr>
          <p:nvPr/>
        </p:nvSpPr>
        <p:spPr bwMode="auto">
          <a:xfrm>
            <a:off x="16764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2</a:t>
            </a:r>
            <a:r>
              <a:rPr lang="zh-CN" altLang="en-US" b="1">
                <a:latin typeface="宋体" pitchFamily="2" charset="-122"/>
              </a:rPr>
              <a:t>字节</a:t>
            </a:r>
          </a:p>
        </p:txBody>
      </p:sp>
      <p:sp>
        <p:nvSpPr>
          <p:cNvPr id="136211" name="Text Box 19"/>
          <p:cNvSpPr txBox="1">
            <a:spLocks noChangeArrowheads="1"/>
          </p:cNvSpPr>
          <p:nvPr/>
        </p:nvSpPr>
        <p:spPr bwMode="auto">
          <a:xfrm>
            <a:off x="30480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3</a:t>
            </a:r>
            <a:r>
              <a:rPr lang="zh-CN" altLang="en-US" b="1">
                <a:latin typeface="宋体" pitchFamily="2" charset="-122"/>
              </a:rPr>
              <a:t>字节</a:t>
            </a:r>
          </a:p>
        </p:txBody>
      </p:sp>
      <p:sp>
        <p:nvSpPr>
          <p:cNvPr id="136212" name="Text Box 20"/>
          <p:cNvSpPr txBox="1">
            <a:spLocks noChangeArrowheads="1"/>
          </p:cNvSpPr>
          <p:nvPr/>
        </p:nvSpPr>
        <p:spPr bwMode="auto">
          <a:xfrm>
            <a:off x="44196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4</a:t>
            </a:r>
            <a:r>
              <a:rPr lang="zh-CN" altLang="en-US" b="1">
                <a:latin typeface="宋体" pitchFamily="2" charset="-122"/>
              </a:rPr>
              <a:t>字节</a:t>
            </a:r>
          </a:p>
        </p:txBody>
      </p:sp>
      <p:sp>
        <p:nvSpPr>
          <p:cNvPr id="136213" name="Text Box 21"/>
          <p:cNvSpPr txBox="1">
            <a:spLocks noChangeArrowheads="1"/>
          </p:cNvSpPr>
          <p:nvPr/>
        </p:nvSpPr>
        <p:spPr bwMode="auto">
          <a:xfrm>
            <a:off x="57912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5</a:t>
            </a:r>
            <a:r>
              <a:rPr lang="zh-CN" altLang="en-US" b="1">
                <a:latin typeface="宋体" pitchFamily="2" charset="-122"/>
              </a:rPr>
              <a:t>字节</a:t>
            </a:r>
          </a:p>
        </p:txBody>
      </p:sp>
      <p:sp>
        <p:nvSpPr>
          <p:cNvPr id="136214" name="Text Box 22"/>
          <p:cNvSpPr txBox="1">
            <a:spLocks noChangeArrowheads="1"/>
          </p:cNvSpPr>
          <p:nvPr/>
        </p:nvSpPr>
        <p:spPr bwMode="auto">
          <a:xfrm>
            <a:off x="7162800" y="4038600"/>
            <a:ext cx="14478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6</a:t>
            </a:r>
            <a:r>
              <a:rPr lang="zh-CN" altLang="en-US" b="1">
                <a:latin typeface="宋体" pitchFamily="2" charset="-122"/>
              </a:rPr>
              <a:t>字节</a:t>
            </a:r>
          </a:p>
        </p:txBody>
      </p:sp>
      <p:sp>
        <p:nvSpPr>
          <p:cNvPr id="136215" name="Line 23"/>
          <p:cNvSpPr>
            <a:spLocks noChangeShapeType="1"/>
          </p:cNvSpPr>
          <p:nvPr/>
        </p:nvSpPr>
        <p:spPr bwMode="auto">
          <a:xfrm>
            <a:off x="8534400" y="4267200"/>
            <a:ext cx="0" cy="609600"/>
          </a:xfrm>
          <a:prstGeom prst="line">
            <a:avLst/>
          </a:prstGeom>
          <a:noFill/>
          <a:ln w="19050">
            <a:solidFill>
              <a:schemeClr val="tx1"/>
            </a:solidFill>
            <a:round/>
            <a:headEnd/>
            <a:tailEnd/>
          </a:ln>
        </p:spPr>
        <p:txBody>
          <a:bodyPr>
            <a:spAutoFit/>
          </a:bodyPr>
          <a:lstStyle/>
          <a:p>
            <a:endParaRPr lang="zh-CN" altLang="en-US"/>
          </a:p>
        </p:txBody>
      </p:sp>
      <p:sp>
        <p:nvSpPr>
          <p:cNvPr id="136216" name="Line 24"/>
          <p:cNvSpPr>
            <a:spLocks noChangeShapeType="1"/>
          </p:cNvSpPr>
          <p:nvPr/>
        </p:nvSpPr>
        <p:spPr bwMode="auto">
          <a:xfrm>
            <a:off x="304800" y="4419600"/>
            <a:ext cx="8229600" cy="0"/>
          </a:xfrm>
          <a:prstGeom prst="line">
            <a:avLst/>
          </a:prstGeom>
          <a:noFill/>
          <a:ln w="19050">
            <a:solidFill>
              <a:schemeClr val="tx1"/>
            </a:solidFill>
            <a:round/>
            <a:headEnd type="triangle" w="med" len="med"/>
            <a:tailEnd type="triangle" w="med" len="med"/>
          </a:ln>
        </p:spPr>
        <p:txBody>
          <a:bodyPr>
            <a:spAutoFit/>
          </a:bodyPr>
          <a:lstStyle/>
          <a:p>
            <a:endParaRPr lang="zh-CN" altLang="en-US"/>
          </a:p>
        </p:txBody>
      </p:sp>
      <p:sp>
        <p:nvSpPr>
          <p:cNvPr id="136217" name="Text Box 25"/>
          <p:cNvSpPr txBox="1">
            <a:spLocks noChangeArrowheads="1"/>
          </p:cNvSpPr>
          <p:nvPr/>
        </p:nvSpPr>
        <p:spPr bwMode="auto">
          <a:xfrm>
            <a:off x="2667000" y="4572000"/>
            <a:ext cx="3429000" cy="366713"/>
          </a:xfrm>
          <a:prstGeom prst="rect">
            <a:avLst/>
          </a:prstGeom>
          <a:noFill/>
          <a:ln w="9525" algn="ctr">
            <a:noFill/>
            <a:miter lim="800000"/>
            <a:headEnd/>
            <a:tailEnd/>
          </a:ln>
        </p:spPr>
        <p:txBody>
          <a:bodyPr>
            <a:spAutoFit/>
          </a:bodyPr>
          <a:lstStyle/>
          <a:p>
            <a:pPr>
              <a:spcBef>
                <a:spcPct val="50000"/>
              </a:spcBef>
            </a:pPr>
            <a:r>
              <a:rPr lang="en-US" altLang="zh-CN" b="1">
                <a:solidFill>
                  <a:srgbClr val="0000FF"/>
                </a:solidFill>
                <a:latin typeface="宋体" pitchFamily="2" charset="-122"/>
              </a:rPr>
              <a:t>MAC</a:t>
            </a:r>
            <a:r>
              <a:rPr lang="zh-CN" altLang="en-US" b="1">
                <a:solidFill>
                  <a:srgbClr val="0000FF"/>
                </a:solidFill>
                <a:latin typeface="宋体" pitchFamily="2" charset="-122"/>
              </a:rPr>
              <a:t>多播地址 （</a:t>
            </a:r>
            <a:r>
              <a:rPr lang="en-US" altLang="zh-CN" b="1">
                <a:solidFill>
                  <a:srgbClr val="0000FF"/>
                </a:solidFill>
                <a:latin typeface="宋体" pitchFamily="2" charset="-122"/>
              </a:rPr>
              <a:t>6</a:t>
            </a:r>
            <a:r>
              <a:rPr lang="zh-CN" altLang="en-US" b="1">
                <a:solidFill>
                  <a:srgbClr val="0000FF"/>
                </a:solidFill>
                <a:latin typeface="宋体" pitchFamily="2" charset="-122"/>
              </a:rPr>
              <a:t>字节）</a:t>
            </a:r>
          </a:p>
        </p:txBody>
      </p:sp>
      <p:sp>
        <p:nvSpPr>
          <p:cNvPr id="136218" name="Text Box 26"/>
          <p:cNvSpPr txBox="1">
            <a:spLocks noChangeArrowheads="1"/>
          </p:cNvSpPr>
          <p:nvPr/>
        </p:nvSpPr>
        <p:spPr bwMode="auto">
          <a:xfrm>
            <a:off x="30480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1</a:t>
            </a:r>
            <a:r>
              <a:rPr lang="zh-CN" altLang="en-US" b="1">
                <a:latin typeface="宋体" pitchFamily="2" charset="-122"/>
              </a:rPr>
              <a:t>字节</a:t>
            </a:r>
          </a:p>
        </p:txBody>
      </p:sp>
      <p:sp>
        <p:nvSpPr>
          <p:cNvPr id="136219" name="Text Box 27"/>
          <p:cNvSpPr txBox="1">
            <a:spLocks noChangeArrowheads="1"/>
          </p:cNvSpPr>
          <p:nvPr/>
        </p:nvSpPr>
        <p:spPr bwMode="auto">
          <a:xfrm>
            <a:off x="44196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2</a:t>
            </a:r>
            <a:r>
              <a:rPr lang="zh-CN" altLang="en-US" b="1">
                <a:latin typeface="宋体" pitchFamily="2" charset="-122"/>
              </a:rPr>
              <a:t>字节</a:t>
            </a:r>
          </a:p>
        </p:txBody>
      </p:sp>
      <p:sp>
        <p:nvSpPr>
          <p:cNvPr id="136220" name="Text Box 28"/>
          <p:cNvSpPr txBox="1">
            <a:spLocks noChangeArrowheads="1"/>
          </p:cNvSpPr>
          <p:nvPr/>
        </p:nvSpPr>
        <p:spPr bwMode="auto">
          <a:xfrm>
            <a:off x="57150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3</a:t>
            </a:r>
            <a:r>
              <a:rPr lang="zh-CN" altLang="en-US" b="1">
                <a:latin typeface="宋体" pitchFamily="2" charset="-122"/>
              </a:rPr>
              <a:t>字节</a:t>
            </a:r>
          </a:p>
        </p:txBody>
      </p:sp>
      <p:sp>
        <p:nvSpPr>
          <p:cNvPr id="136221" name="Text Box 29"/>
          <p:cNvSpPr txBox="1">
            <a:spLocks noChangeArrowheads="1"/>
          </p:cNvSpPr>
          <p:nvPr/>
        </p:nvSpPr>
        <p:spPr bwMode="auto">
          <a:xfrm>
            <a:off x="7086600" y="1524000"/>
            <a:ext cx="1371600" cy="366713"/>
          </a:xfrm>
          <a:prstGeom prst="rect">
            <a:avLst/>
          </a:prstGeom>
          <a:noFill/>
          <a:ln w="9525" algn="ctr">
            <a:noFill/>
            <a:miter lim="800000"/>
            <a:headEnd/>
            <a:tailEnd/>
          </a:ln>
        </p:spPr>
        <p:txBody>
          <a:bodyPr>
            <a:spAutoFit/>
          </a:bodyPr>
          <a:lstStyle/>
          <a:p>
            <a:pPr>
              <a:spcBef>
                <a:spcPct val="50000"/>
              </a:spcBef>
            </a:pPr>
            <a:r>
              <a:rPr lang="en-US" altLang="zh-CN" b="1">
                <a:latin typeface="宋体" pitchFamily="2" charset="-122"/>
              </a:rPr>
              <a:t>  </a:t>
            </a:r>
            <a:r>
              <a:rPr lang="zh-CN" altLang="en-US" b="1">
                <a:latin typeface="宋体" pitchFamily="2" charset="-122"/>
              </a:rPr>
              <a:t>第</a:t>
            </a:r>
            <a:r>
              <a:rPr lang="en-US" altLang="zh-CN" b="1">
                <a:latin typeface="宋体" pitchFamily="2" charset="-122"/>
              </a:rPr>
              <a:t>4</a:t>
            </a:r>
            <a:r>
              <a:rPr lang="zh-CN" altLang="en-US" b="1">
                <a:latin typeface="宋体" pitchFamily="2" charset="-122"/>
              </a:rPr>
              <a:t>字节</a:t>
            </a:r>
          </a:p>
        </p:txBody>
      </p:sp>
      <p:sp>
        <p:nvSpPr>
          <p:cNvPr id="136222" name="Line 30"/>
          <p:cNvSpPr>
            <a:spLocks noChangeShapeType="1"/>
          </p:cNvSpPr>
          <p:nvPr/>
        </p:nvSpPr>
        <p:spPr bwMode="auto">
          <a:xfrm flipV="1">
            <a:off x="3048000" y="1066800"/>
            <a:ext cx="0" cy="685800"/>
          </a:xfrm>
          <a:prstGeom prst="line">
            <a:avLst/>
          </a:prstGeom>
          <a:noFill/>
          <a:ln w="19050">
            <a:solidFill>
              <a:schemeClr val="tx1"/>
            </a:solidFill>
            <a:round/>
            <a:headEnd/>
            <a:tailEnd/>
          </a:ln>
        </p:spPr>
        <p:txBody>
          <a:bodyPr>
            <a:spAutoFit/>
          </a:bodyPr>
          <a:lstStyle/>
          <a:p>
            <a:endParaRPr lang="zh-CN" altLang="en-US"/>
          </a:p>
        </p:txBody>
      </p:sp>
      <p:sp>
        <p:nvSpPr>
          <p:cNvPr id="136223" name="Line 31"/>
          <p:cNvSpPr>
            <a:spLocks noChangeShapeType="1"/>
          </p:cNvSpPr>
          <p:nvPr/>
        </p:nvSpPr>
        <p:spPr bwMode="auto">
          <a:xfrm flipV="1">
            <a:off x="8534400" y="1066800"/>
            <a:ext cx="0" cy="685800"/>
          </a:xfrm>
          <a:prstGeom prst="line">
            <a:avLst/>
          </a:prstGeom>
          <a:noFill/>
          <a:ln w="19050">
            <a:solidFill>
              <a:schemeClr val="tx1"/>
            </a:solidFill>
            <a:round/>
            <a:headEnd/>
            <a:tailEnd/>
          </a:ln>
        </p:spPr>
        <p:txBody>
          <a:bodyPr>
            <a:spAutoFit/>
          </a:bodyPr>
          <a:lstStyle/>
          <a:p>
            <a:endParaRPr lang="zh-CN" altLang="en-US"/>
          </a:p>
        </p:txBody>
      </p:sp>
      <p:sp>
        <p:nvSpPr>
          <p:cNvPr id="136224" name="Line 32"/>
          <p:cNvSpPr>
            <a:spLocks noChangeShapeType="1"/>
          </p:cNvSpPr>
          <p:nvPr/>
        </p:nvSpPr>
        <p:spPr bwMode="auto">
          <a:xfrm>
            <a:off x="3048000" y="1447800"/>
            <a:ext cx="5486400" cy="0"/>
          </a:xfrm>
          <a:prstGeom prst="line">
            <a:avLst/>
          </a:prstGeom>
          <a:noFill/>
          <a:ln w="19050">
            <a:solidFill>
              <a:schemeClr val="tx1"/>
            </a:solidFill>
            <a:round/>
            <a:headEnd type="triangle" w="med" len="med"/>
            <a:tailEnd type="triangle" w="med" len="med"/>
          </a:ln>
        </p:spPr>
        <p:txBody>
          <a:bodyPr>
            <a:spAutoFit/>
          </a:bodyPr>
          <a:lstStyle/>
          <a:p>
            <a:endParaRPr lang="zh-CN" altLang="en-US"/>
          </a:p>
        </p:txBody>
      </p:sp>
      <p:sp>
        <p:nvSpPr>
          <p:cNvPr id="136225" name="Text Box 33"/>
          <p:cNvSpPr txBox="1">
            <a:spLocks noChangeArrowheads="1"/>
          </p:cNvSpPr>
          <p:nvPr/>
        </p:nvSpPr>
        <p:spPr bwMode="auto">
          <a:xfrm>
            <a:off x="4419600" y="914400"/>
            <a:ext cx="2743200" cy="366713"/>
          </a:xfrm>
          <a:prstGeom prst="rect">
            <a:avLst/>
          </a:prstGeom>
          <a:noFill/>
          <a:ln w="9525" algn="ctr">
            <a:noFill/>
            <a:miter lim="800000"/>
            <a:headEnd/>
            <a:tailEnd/>
          </a:ln>
        </p:spPr>
        <p:txBody>
          <a:bodyPr>
            <a:spAutoFit/>
          </a:bodyPr>
          <a:lstStyle/>
          <a:p>
            <a:pPr>
              <a:spcBef>
                <a:spcPct val="50000"/>
              </a:spcBef>
            </a:pPr>
            <a:r>
              <a:rPr lang="en-US" altLang="zh-CN" b="1">
                <a:solidFill>
                  <a:srgbClr val="0000FF"/>
                </a:solidFill>
                <a:latin typeface="宋体" pitchFamily="2" charset="-122"/>
              </a:rPr>
              <a:t>D</a:t>
            </a:r>
            <a:r>
              <a:rPr lang="zh-CN" altLang="en-US" b="1">
                <a:solidFill>
                  <a:srgbClr val="0000FF"/>
                </a:solidFill>
                <a:latin typeface="宋体" pitchFamily="2" charset="-122"/>
              </a:rPr>
              <a:t>类</a:t>
            </a:r>
            <a:r>
              <a:rPr lang="en-US" altLang="zh-CN" b="1">
                <a:solidFill>
                  <a:srgbClr val="0000FF"/>
                </a:solidFill>
                <a:latin typeface="宋体" pitchFamily="2" charset="-122"/>
              </a:rPr>
              <a:t>IP</a:t>
            </a:r>
            <a:r>
              <a:rPr lang="zh-CN" altLang="en-US" b="1">
                <a:solidFill>
                  <a:srgbClr val="0000FF"/>
                </a:solidFill>
                <a:latin typeface="宋体" pitchFamily="2" charset="-122"/>
              </a:rPr>
              <a:t>地址 （</a:t>
            </a:r>
            <a:r>
              <a:rPr lang="en-US" altLang="zh-CN" b="1">
                <a:solidFill>
                  <a:srgbClr val="0000FF"/>
                </a:solidFill>
                <a:latin typeface="宋体" pitchFamily="2" charset="-122"/>
              </a:rPr>
              <a:t>4</a:t>
            </a:r>
            <a:r>
              <a:rPr lang="zh-CN" altLang="en-US" b="1">
                <a:solidFill>
                  <a:srgbClr val="0000FF"/>
                </a:solidFill>
                <a:latin typeface="宋体" pitchFamily="2" charset="-122"/>
              </a:rPr>
              <a:t>字节）</a:t>
            </a:r>
          </a:p>
        </p:txBody>
      </p:sp>
      <p:sp>
        <p:nvSpPr>
          <p:cNvPr id="136226" name="AutoShape 34"/>
          <p:cNvSpPr>
            <a:spLocks/>
          </p:cNvSpPr>
          <p:nvPr/>
        </p:nvSpPr>
        <p:spPr bwMode="auto">
          <a:xfrm rot="-5400000">
            <a:off x="4000500" y="2171700"/>
            <a:ext cx="304800" cy="990600"/>
          </a:xfrm>
          <a:prstGeom prst="leftBrace">
            <a:avLst>
              <a:gd name="adj1" fmla="val 27083"/>
              <a:gd name="adj2" fmla="val 50000"/>
            </a:avLst>
          </a:prstGeom>
          <a:noFill/>
          <a:ln w="19050">
            <a:solidFill>
              <a:schemeClr val="tx1"/>
            </a:solidFill>
            <a:round/>
            <a:headEnd/>
            <a:tailEnd/>
          </a:ln>
        </p:spPr>
        <p:txBody>
          <a:bodyPr anchor="ctr">
            <a:spAutoFit/>
          </a:bodyPr>
          <a:lstStyle/>
          <a:p>
            <a:endParaRPr lang="zh-CN" altLang="en-US"/>
          </a:p>
        </p:txBody>
      </p:sp>
      <p:sp>
        <p:nvSpPr>
          <p:cNvPr id="136227" name="Text Box 35"/>
          <p:cNvSpPr txBox="1">
            <a:spLocks noChangeArrowheads="1"/>
          </p:cNvSpPr>
          <p:nvPr/>
        </p:nvSpPr>
        <p:spPr bwMode="auto">
          <a:xfrm>
            <a:off x="2971800" y="2057400"/>
            <a:ext cx="1066800" cy="336550"/>
          </a:xfrm>
          <a:prstGeom prst="rect">
            <a:avLst/>
          </a:prstGeom>
          <a:noFill/>
          <a:ln w="9525" algn="ctr">
            <a:noFill/>
            <a:miter lim="800000"/>
            <a:headEnd/>
            <a:tailEnd/>
          </a:ln>
        </p:spPr>
        <p:txBody>
          <a:bodyPr>
            <a:spAutoFit/>
          </a:bodyPr>
          <a:lstStyle/>
          <a:p>
            <a:pPr>
              <a:spcBef>
                <a:spcPct val="50000"/>
              </a:spcBef>
            </a:pPr>
            <a:r>
              <a:rPr lang="en-US" altLang="zh-CN" sz="1600" b="1">
                <a:solidFill>
                  <a:srgbClr val="009900"/>
                </a:solidFill>
                <a:latin typeface="Times New Roman" pitchFamily="18" charset="0"/>
              </a:rPr>
              <a:t>1 1 1 0</a:t>
            </a:r>
          </a:p>
        </p:txBody>
      </p:sp>
      <p:sp>
        <p:nvSpPr>
          <p:cNvPr id="136228" name="Text Box 36"/>
          <p:cNvSpPr txBox="1">
            <a:spLocks noChangeArrowheads="1"/>
          </p:cNvSpPr>
          <p:nvPr/>
        </p:nvSpPr>
        <p:spPr bwMode="auto">
          <a:xfrm>
            <a:off x="3814763" y="2857500"/>
            <a:ext cx="685800" cy="366713"/>
          </a:xfrm>
          <a:prstGeom prst="rect">
            <a:avLst/>
          </a:prstGeom>
          <a:noFill/>
          <a:ln w="9525" algn="ctr">
            <a:noFill/>
            <a:miter lim="800000"/>
            <a:headEnd/>
            <a:tailEnd/>
          </a:ln>
        </p:spPr>
        <p:txBody>
          <a:bodyPr>
            <a:spAutoFit/>
          </a:bodyPr>
          <a:lstStyle/>
          <a:p>
            <a:pPr>
              <a:spcBef>
                <a:spcPct val="50000"/>
              </a:spcBef>
            </a:pPr>
            <a:r>
              <a:rPr lang="en-US" altLang="zh-CN" b="1">
                <a:latin typeface="Times New Roman" pitchFamily="18" charset="0"/>
              </a:rPr>
              <a:t> 5bit</a:t>
            </a:r>
          </a:p>
        </p:txBody>
      </p:sp>
      <p:sp>
        <p:nvSpPr>
          <p:cNvPr id="136229" name="AutoShape 37"/>
          <p:cNvSpPr>
            <a:spLocks noChangeArrowheads="1"/>
          </p:cNvSpPr>
          <p:nvPr/>
        </p:nvSpPr>
        <p:spPr bwMode="auto">
          <a:xfrm>
            <a:off x="457200" y="1905000"/>
            <a:ext cx="1905000" cy="762000"/>
          </a:xfrm>
          <a:prstGeom prst="wedgeRoundRectCallout">
            <a:avLst>
              <a:gd name="adj1" fmla="val 8750"/>
              <a:gd name="adj2" fmla="val 140000"/>
              <a:gd name="adj3" fmla="val 16667"/>
            </a:avLst>
          </a:prstGeom>
          <a:solidFill>
            <a:srgbClr val="FFFF66"/>
          </a:solidFill>
          <a:ln w="9525" algn="ctr">
            <a:solidFill>
              <a:schemeClr val="tx1"/>
            </a:solidFill>
            <a:miter lim="800000"/>
            <a:headEnd/>
            <a:tailEnd/>
          </a:ln>
        </p:spPr>
        <p:txBody>
          <a:bodyPr/>
          <a:lstStyle/>
          <a:p>
            <a:pPr algn="ctr"/>
            <a:r>
              <a:rPr lang="en-US" altLang="zh-CN" b="1">
                <a:solidFill>
                  <a:srgbClr val="FF3300"/>
                </a:solidFill>
                <a:latin typeface="Times New Roman" pitchFamily="18" charset="0"/>
              </a:rPr>
              <a:t>MAC</a:t>
            </a:r>
            <a:r>
              <a:rPr lang="zh-CN" altLang="en-US" b="1">
                <a:solidFill>
                  <a:srgbClr val="FF3300"/>
                </a:solidFill>
                <a:latin typeface="Times New Roman" pitchFamily="18" charset="0"/>
              </a:rPr>
              <a:t>多播地址</a:t>
            </a:r>
          </a:p>
          <a:p>
            <a:pPr algn="ctr"/>
            <a:r>
              <a:rPr lang="zh-CN" altLang="en-US" b="1">
                <a:solidFill>
                  <a:srgbClr val="FF3300"/>
                </a:solidFill>
                <a:latin typeface="Times New Roman" pitchFamily="18" charset="0"/>
              </a:rPr>
              <a:t>（该位为</a:t>
            </a:r>
            <a:r>
              <a:rPr lang="en-US" altLang="zh-CN" b="1">
                <a:solidFill>
                  <a:srgbClr val="FF3300"/>
                </a:solidFill>
                <a:latin typeface="Times New Roman" pitchFamily="18" charset="0"/>
              </a:rPr>
              <a:t>1</a:t>
            </a:r>
            <a:r>
              <a:rPr lang="zh-CN" altLang="en-US" b="1">
                <a:solidFill>
                  <a:srgbClr val="FF3300"/>
                </a:solidFill>
                <a:latin typeface="Times New Roman" pitchFamily="18" charset="0"/>
              </a:rPr>
              <a:t>）</a:t>
            </a:r>
          </a:p>
        </p:txBody>
      </p:sp>
      <p:sp>
        <p:nvSpPr>
          <p:cNvPr id="136230" name="AutoShape 39"/>
          <p:cNvSpPr>
            <a:spLocks noChangeArrowheads="1"/>
          </p:cNvSpPr>
          <p:nvPr/>
        </p:nvSpPr>
        <p:spPr bwMode="auto">
          <a:xfrm>
            <a:off x="6400800" y="2667000"/>
            <a:ext cx="631825" cy="685800"/>
          </a:xfrm>
          <a:prstGeom prst="downArrow">
            <a:avLst>
              <a:gd name="adj1" fmla="val 50000"/>
              <a:gd name="adj2" fmla="val 27136"/>
            </a:avLst>
          </a:prstGeom>
          <a:solidFill>
            <a:srgbClr val="99FF33"/>
          </a:solidFill>
          <a:ln w="9525" algn="ctr">
            <a:solidFill>
              <a:schemeClr val="tx1"/>
            </a:solidFill>
            <a:miter lim="800000"/>
            <a:headEnd/>
            <a:tailEnd/>
          </a:ln>
        </p:spPr>
        <p:txBody>
          <a:bodyPr anchor="ctr"/>
          <a:lstStyle/>
          <a:p>
            <a:pPr algn="ctr"/>
            <a:endParaRPr lang="zh-CN" altLang="zh-CN"/>
          </a:p>
        </p:txBody>
      </p:sp>
      <p:sp>
        <p:nvSpPr>
          <p:cNvPr id="136231" name="Text Box 40"/>
          <p:cNvSpPr txBox="1">
            <a:spLocks noChangeArrowheads="1"/>
          </p:cNvSpPr>
          <p:nvPr/>
        </p:nvSpPr>
        <p:spPr bwMode="auto">
          <a:xfrm>
            <a:off x="4876800" y="2819400"/>
            <a:ext cx="33528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latin typeface="Times New Roman" pitchFamily="18" charset="0"/>
              </a:rPr>
              <a:t>来自</a:t>
            </a:r>
            <a:r>
              <a:rPr lang="en-US" altLang="zh-CN" b="1">
                <a:solidFill>
                  <a:srgbClr val="0000FF"/>
                </a:solidFill>
                <a:latin typeface="Times New Roman" pitchFamily="18" charset="0"/>
              </a:rPr>
              <a:t>D</a:t>
            </a:r>
            <a:r>
              <a:rPr lang="zh-CN" altLang="en-US" b="1">
                <a:solidFill>
                  <a:srgbClr val="0000FF"/>
                </a:solidFill>
                <a:latin typeface="Times New Roman" pitchFamily="18" charset="0"/>
              </a:rPr>
              <a:t>类</a:t>
            </a:r>
            <a:r>
              <a:rPr lang="en-US" altLang="zh-CN" b="1">
                <a:solidFill>
                  <a:srgbClr val="0000FF"/>
                </a:solidFill>
                <a:latin typeface="Times New Roman" pitchFamily="18" charset="0"/>
              </a:rPr>
              <a:t>IP</a:t>
            </a:r>
            <a:r>
              <a:rPr lang="zh-CN" altLang="en-US" b="1">
                <a:solidFill>
                  <a:srgbClr val="0000FF"/>
                </a:solidFill>
                <a:latin typeface="Times New Roman" pitchFamily="18" charset="0"/>
              </a:rPr>
              <a:t>地址        的后</a:t>
            </a:r>
            <a:r>
              <a:rPr lang="en-US" altLang="zh-CN" b="1">
                <a:solidFill>
                  <a:srgbClr val="0000FF"/>
                </a:solidFill>
                <a:latin typeface="Times New Roman" pitchFamily="18" charset="0"/>
              </a:rPr>
              <a:t>23</a:t>
            </a:r>
            <a:r>
              <a:rPr lang="zh-CN" altLang="en-US" b="1">
                <a:solidFill>
                  <a:srgbClr val="0000FF"/>
                </a:solidFill>
                <a:latin typeface="Times New Roman" pitchFamily="18" charset="0"/>
              </a:rPr>
              <a:t>位</a:t>
            </a:r>
          </a:p>
        </p:txBody>
      </p:sp>
      <p:sp>
        <p:nvSpPr>
          <p:cNvPr id="40" name="椭圆 39"/>
          <p:cNvSpPr/>
          <p:nvPr/>
        </p:nvSpPr>
        <p:spPr>
          <a:xfrm>
            <a:off x="3714750" y="2857500"/>
            <a:ext cx="857250"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sz="4000" dirty="0" smtClean="0"/>
              <a:t>5.6.3 Internet</a:t>
            </a:r>
            <a:r>
              <a:rPr lang="zh-CN" altLang="en-US" sz="4000" dirty="0" smtClean="0"/>
              <a:t>上的组管理协议</a:t>
            </a:r>
            <a:r>
              <a:rPr lang="en-US" altLang="zh-CN" sz="4000" dirty="0" smtClean="0"/>
              <a:t>IGMP </a:t>
            </a:r>
          </a:p>
        </p:txBody>
      </p:sp>
      <p:sp>
        <p:nvSpPr>
          <p:cNvPr id="137219" name="Rectangle 3"/>
          <p:cNvSpPr>
            <a:spLocks noGrp="1" noChangeArrowheads="1"/>
          </p:cNvSpPr>
          <p:nvPr>
            <p:ph idx="1"/>
          </p:nvPr>
        </p:nvSpPr>
        <p:spPr>
          <a:xfrm>
            <a:off x="381000" y="1554163"/>
            <a:ext cx="8367713" cy="4525962"/>
          </a:xfrm>
        </p:spPr>
        <p:txBody>
          <a:bodyPr/>
          <a:lstStyle/>
          <a:p>
            <a:pPr eaLnBrk="1" hangingPunct="1"/>
            <a:r>
              <a:rPr lang="zh-CN" altLang="en-US" sz="2800" dirty="0" smtClean="0"/>
              <a:t>因特网组管理协议（</a:t>
            </a:r>
            <a:r>
              <a:rPr lang="en-US" altLang="zh-CN" sz="2800" dirty="0" smtClean="0"/>
              <a:t>Internet Group Management Protocol</a:t>
            </a:r>
            <a:r>
              <a:rPr lang="zh-CN" altLang="en-US" sz="2800" dirty="0" smtClean="0"/>
              <a:t>，</a:t>
            </a:r>
            <a:r>
              <a:rPr lang="en-US" altLang="zh-CN" sz="2800" dirty="0" smtClean="0"/>
              <a:t>IGMP</a:t>
            </a:r>
            <a:r>
              <a:rPr lang="zh-CN" altLang="en-US" sz="2800" dirty="0" smtClean="0"/>
              <a:t>）组播协议，用于 </a:t>
            </a:r>
            <a:r>
              <a:rPr lang="en-US" altLang="zh-CN" sz="2800" dirty="0" smtClean="0"/>
              <a:t>IP </a:t>
            </a:r>
            <a:r>
              <a:rPr lang="zh-CN" altLang="en-US" sz="2800" dirty="0" smtClean="0"/>
              <a:t>主机向任一个直接相邻的路由器报告组成员情况。</a:t>
            </a:r>
            <a:endParaRPr lang="en-US" altLang="zh-CN" sz="2800" dirty="0" smtClean="0"/>
          </a:p>
          <a:p>
            <a:pPr eaLnBrk="1" hangingPunct="1"/>
            <a:r>
              <a:rPr lang="zh-CN" altLang="en-US" sz="2800" dirty="0" smtClean="0"/>
              <a:t>让本地路由器掌握其直连网络上的多播组情况。</a:t>
            </a:r>
          </a:p>
          <a:p>
            <a:pPr eaLnBrk="1" hangingPunct="1"/>
            <a:r>
              <a:rPr lang="zh-CN" altLang="en-US" sz="2800" dirty="0" smtClean="0"/>
              <a:t>用于建立、维护组播组成员关系 ，所有参与组播的主机必须实现</a:t>
            </a:r>
            <a:r>
              <a:rPr lang="en-US" altLang="zh-CN" sz="2800" dirty="0" smtClean="0"/>
              <a:t>IGMP</a:t>
            </a:r>
            <a:r>
              <a:rPr lang="zh-CN" altLang="en-US" sz="2800" dirty="0" smtClean="0"/>
              <a:t>。</a:t>
            </a:r>
            <a:endParaRPr lang="en-US" altLang="zh-CN" sz="2800" dirty="0" smtClean="0"/>
          </a:p>
          <a:p>
            <a:pPr eaLnBrk="1" hangingPunct="1"/>
            <a:r>
              <a:rPr lang="en-US" altLang="zh-CN" sz="2800" dirty="0" smtClean="0"/>
              <a:t>IGMP</a:t>
            </a:r>
            <a:r>
              <a:rPr lang="zh-CN" altLang="en-US" sz="2800" dirty="0" smtClean="0"/>
              <a:t>有三个版本：</a:t>
            </a:r>
            <a:r>
              <a:rPr lang="en-US" altLang="zh-CN" sz="2800" dirty="0" smtClean="0"/>
              <a:t>IGMPv1</a:t>
            </a:r>
            <a:r>
              <a:rPr lang="zh-CN" altLang="en-US" sz="2800" dirty="0" smtClean="0"/>
              <a:t>、</a:t>
            </a:r>
            <a:r>
              <a:rPr lang="en-US" altLang="zh-CN" sz="2800" dirty="0" smtClean="0"/>
              <a:t>IGMPv2</a:t>
            </a:r>
            <a:r>
              <a:rPr lang="zh-CN" altLang="en-US" sz="2800" dirty="0" smtClean="0"/>
              <a:t>、</a:t>
            </a:r>
            <a:r>
              <a:rPr lang="en-US" altLang="zh-CN" sz="2800" dirty="0" smtClean="0"/>
              <a:t>IGMPv3</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zh-CN" sz="4800" dirty="0" smtClean="0"/>
              <a:t>IGMPv3</a:t>
            </a:r>
          </a:p>
        </p:txBody>
      </p:sp>
      <p:sp>
        <p:nvSpPr>
          <p:cNvPr id="138243" name="Rectangle 3"/>
          <p:cNvSpPr>
            <a:spLocks noGrp="1" noChangeArrowheads="1"/>
          </p:cNvSpPr>
          <p:nvPr>
            <p:ph idx="1"/>
          </p:nvPr>
        </p:nvSpPr>
        <p:spPr>
          <a:xfrm>
            <a:off x="381000" y="1554163"/>
            <a:ext cx="8367713" cy="4525962"/>
          </a:xfrm>
        </p:spPr>
        <p:txBody>
          <a:bodyPr/>
          <a:lstStyle/>
          <a:p>
            <a:pPr marL="609600" indent="-428625" eaLnBrk="1" hangingPunct="1"/>
            <a:r>
              <a:rPr lang="zh-CN" altLang="en-US" sz="2800" dirty="0" smtClean="0"/>
              <a:t>两种消息报文：组成员的查询和报告</a:t>
            </a:r>
            <a:endParaRPr lang="en-US" altLang="zh-CN" sz="2800" dirty="0" smtClean="0"/>
          </a:p>
          <a:p>
            <a:pPr marL="542925" indent="-542925" eaLnBrk="1" hangingPunct="1">
              <a:buFont typeface="Wingdings" pitchFamily="2" charset="2"/>
              <a:buNone/>
            </a:pPr>
            <a:r>
              <a:rPr lang="zh-CN" altLang="en-US" sz="2400" dirty="0" smtClean="0"/>
              <a:t>        （</a:t>
            </a:r>
            <a:r>
              <a:rPr lang="en-US" altLang="zh-CN" sz="2400" dirty="0" smtClean="0"/>
              <a:t>1</a:t>
            </a:r>
            <a:r>
              <a:rPr lang="zh-CN" altLang="en-US" sz="2400" dirty="0" smtClean="0"/>
              <a:t>）成员关系探询（</a:t>
            </a:r>
            <a:r>
              <a:rPr lang="en-US" altLang="zh-CN" sz="2400" dirty="0" smtClean="0"/>
              <a:t>membership query</a:t>
            </a:r>
            <a:r>
              <a:rPr lang="zh-CN" altLang="en-US" sz="2400" dirty="0" smtClean="0"/>
              <a:t>）：</a:t>
            </a:r>
            <a:r>
              <a:rPr lang="zh-CN" altLang="en-US" sz="2400" b="1" dirty="0" smtClean="0"/>
              <a:t>路由器</a:t>
            </a:r>
            <a:r>
              <a:rPr lang="zh-CN" altLang="en-US" sz="2400" dirty="0" smtClean="0"/>
              <a:t>周期性地向自己的所有接口发送一般查询报文，发给接口上所有主机系统（</a:t>
            </a:r>
            <a:r>
              <a:rPr lang="en-US" altLang="zh-CN" sz="2400" dirty="0" smtClean="0"/>
              <a:t>224.0.0.1</a:t>
            </a:r>
            <a:r>
              <a:rPr lang="zh-CN" altLang="en-US" sz="2400" dirty="0" smtClean="0"/>
              <a:t>），以了解多播组的存在。</a:t>
            </a:r>
          </a:p>
          <a:p>
            <a:pPr marL="542925" indent="-542925" eaLnBrk="1" hangingPunct="1">
              <a:buFont typeface="Wingdings" pitchFamily="2" charset="2"/>
              <a:buNone/>
            </a:pPr>
            <a:r>
              <a:rPr lang="zh-CN" altLang="en-US" sz="2400" dirty="0" smtClean="0"/>
              <a:t>        （</a:t>
            </a:r>
            <a:r>
              <a:rPr lang="en-US" altLang="zh-CN" sz="2400" dirty="0" smtClean="0"/>
              <a:t>2</a:t>
            </a:r>
            <a:r>
              <a:rPr lang="zh-CN" altLang="en-US" sz="2400" dirty="0" smtClean="0"/>
              <a:t>）成员关系报告（</a:t>
            </a:r>
            <a:r>
              <a:rPr lang="en-US" altLang="zh-CN" sz="2400" dirty="0" smtClean="0"/>
              <a:t>membership report</a:t>
            </a:r>
            <a:r>
              <a:rPr lang="zh-CN" altLang="en-US" sz="2400" dirty="0" smtClean="0"/>
              <a:t>）：</a:t>
            </a:r>
            <a:r>
              <a:rPr lang="zh-CN" altLang="en-US" sz="2400" b="1" dirty="0" smtClean="0"/>
              <a:t>主机</a:t>
            </a:r>
            <a:r>
              <a:rPr lang="zh-CN" altLang="en-US" sz="2400" dirty="0" smtClean="0"/>
              <a:t>用该消息响应路由器的查询，报告自己加入的组。此外，当一台主机新加入一个组时，主动发送成员关系报告 </a:t>
            </a:r>
          </a:p>
          <a:p>
            <a:pPr marL="609600" indent="-428625" eaLnBrk="1" hangingPunct="1"/>
            <a:r>
              <a:rPr lang="zh-CN" altLang="en-US" sz="2800" dirty="0" smtClean="0"/>
              <a:t>通过</a:t>
            </a:r>
            <a:r>
              <a:rPr lang="en-US" altLang="zh-CN" sz="2800" dirty="0" smtClean="0"/>
              <a:t>IGMP</a:t>
            </a:r>
            <a:r>
              <a:rPr lang="zh-CN" altLang="en-US" sz="2800" dirty="0" smtClean="0"/>
              <a:t>消息的交互，在组播路由器中建立一张组</a:t>
            </a:r>
            <a:r>
              <a:rPr lang="en-US" altLang="zh-CN" sz="2800" dirty="0" smtClean="0"/>
              <a:t>-</a:t>
            </a:r>
            <a:r>
              <a:rPr lang="zh-CN" altLang="en-US" sz="2800" dirty="0" smtClean="0"/>
              <a:t>接口对照表，记录路由器的每个接口所接入的网络中存在哪些组（成员）。</a:t>
            </a:r>
          </a:p>
          <a:p>
            <a:pPr marL="609600" indent="-609600" eaLnBrk="1" hangingPunct="1">
              <a:lnSpc>
                <a:spcPct val="80000"/>
              </a:lnSpc>
              <a:buFont typeface="Wingdings" pitchFamily="2" charset="2"/>
              <a:buNone/>
            </a:pPr>
            <a:endParaRPr lang="zh-CN" altLang="en-US" sz="2800" dirty="0" smtClean="0"/>
          </a:p>
          <a:p>
            <a:pPr marL="609600" indent="-609600" eaLnBrk="1" hangingPunct="1">
              <a:lnSpc>
                <a:spcPct val="80000"/>
              </a:lnSpc>
            </a:pPr>
            <a:endParaRPr lang="en-US" altLang="zh-CN" sz="2400"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dirty="0" smtClean="0"/>
              <a:t>IGMP</a:t>
            </a:r>
            <a:r>
              <a:rPr lang="zh-CN" altLang="en-US" dirty="0" smtClean="0"/>
              <a:t>报文格式</a:t>
            </a:r>
          </a:p>
        </p:txBody>
      </p:sp>
      <p:sp>
        <p:nvSpPr>
          <p:cNvPr id="139267" name="Rectangle 3"/>
          <p:cNvSpPr>
            <a:spLocks noGrp="1" noChangeArrowheads="1"/>
          </p:cNvSpPr>
          <p:nvPr>
            <p:ph idx="1"/>
          </p:nvPr>
        </p:nvSpPr>
        <p:spPr>
          <a:xfrm>
            <a:off x="395288" y="1268413"/>
            <a:ext cx="8229600" cy="4525962"/>
          </a:xfrm>
        </p:spPr>
        <p:txBody>
          <a:bodyPr/>
          <a:lstStyle/>
          <a:p>
            <a:pPr eaLnBrk="1" hangingPunct="1"/>
            <a:r>
              <a:rPr lang="en-US" altLang="zh-CN" sz="2400" dirty="0" smtClean="0"/>
              <a:t>IP</a:t>
            </a:r>
            <a:r>
              <a:rPr lang="zh-CN" altLang="en-US" sz="2400" dirty="0" smtClean="0"/>
              <a:t>协议封装（协议字段值</a:t>
            </a:r>
            <a:r>
              <a:rPr lang="en-US" altLang="zh-CN" sz="2400" dirty="0" smtClean="0"/>
              <a:t>=2</a:t>
            </a:r>
            <a:r>
              <a:rPr lang="zh-CN" altLang="en-US" sz="2400" dirty="0" smtClean="0"/>
              <a:t>、</a:t>
            </a:r>
            <a:r>
              <a:rPr lang="en-US" altLang="zh-CN" sz="2400" dirty="0" smtClean="0"/>
              <a:t>TTL</a:t>
            </a:r>
            <a:r>
              <a:rPr lang="zh-CN" altLang="en-US" sz="2400" dirty="0" smtClean="0"/>
              <a:t>字段值</a:t>
            </a:r>
            <a:r>
              <a:rPr lang="en-US" altLang="zh-CN" sz="2400" dirty="0" smtClean="0"/>
              <a:t>=1 </a:t>
            </a:r>
            <a:r>
              <a:rPr lang="zh-CN" altLang="en-US" sz="2400" dirty="0" smtClean="0"/>
              <a:t>）</a:t>
            </a:r>
          </a:p>
          <a:p>
            <a:pPr eaLnBrk="1" hangingPunct="1"/>
            <a:r>
              <a:rPr lang="en-US" altLang="zh-CN" sz="2400" dirty="0" smtClean="0"/>
              <a:t>IGMP</a:t>
            </a:r>
            <a:r>
              <a:rPr lang="zh-CN" altLang="en-US" sz="2400" dirty="0" smtClean="0"/>
              <a:t>的成员关系报告报文格式及其封装： </a:t>
            </a:r>
          </a:p>
        </p:txBody>
      </p:sp>
      <p:sp>
        <p:nvSpPr>
          <p:cNvPr id="139268" name="Rectangle 5"/>
          <p:cNvSpPr>
            <a:spLocks noChangeArrowheads="1"/>
          </p:cNvSpPr>
          <p:nvPr/>
        </p:nvSpPr>
        <p:spPr bwMode="auto">
          <a:xfrm>
            <a:off x="0" y="2152650"/>
            <a:ext cx="9144000" cy="0"/>
          </a:xfrm>
          <a:prstGeom prst="rect">
            <a:avLst/>
          </a:prstGeom>
          <a:noFill/>
          <a:ln w="9525">
            <a:noFill/>
            <a:miter lim="800000"/>
            <a:headEnd/>
            <a:tailEnd/>
          </a:ln>
        </p:spPr>
        <p:txBody>
          <a:bodyPr wrap="none" anchor="ctr">
            <a:spAutoFit/>
          </a:bodyPr>
          <a:lstStyle/>
          <a:p>
            <a:endParaRPr lang="zh-CN" altLang="en-US"/>
          </a:p>
        </p:txBody>
      </p:sp>
      <p:pic>
        <p:nvPicPr>
          <p:cNvPr id="139269" name="Picture 6"/>
          <p:cNvPicPr>
            <a:picLocks noChangeAspect="1" noChangeArrowheads="1"/>
          </p:cNvPicPr>
          <p:nvPr/>
        </p:nvPicPr>
        <p:blipFill>
          <a:blip r:embed="rId2"/>
          <a:srcRect/>
          <a:stretch>
            <a:fillRect/>
          </a:stretch>
        </p:blipFill>
        <p:spPr bwMode="auto">
          <a:xfrm>
            <a:off x="2786063" y="2428875"/>
            <a:ext cx="5754687" cy="4025900"/>
          </a:xfrm>
          <a:prstGeom prst="rect">
            <a:avLst/>
          </a:prstGeom>
          <a:noFill/>
          <a:ln w="9525">
            <a:noFill/>
            <a:miter lim="800000"/>
            <a:headEnd/>
            <a:tailEnd/>
          </a:ln>
        </p:spPr>
      </p:pic>
      <p:sp>
        <p:nvSpPr>
          <p:cNvPr id="6" name="矩形 5"/>
          <p:cNvSpPr/>
          <p:nvPr/>
        </p:nvSpPr>
        <p:spPr>
          <a:xfrm>
            <a:off x="1142976" y="5357826"/>
            <a:ext cx="2242922" cy="369332"/>
          </a:xfrm>
          <a:prstGeom prst="rect">
            <a:avLst/>
          </a:prstGeom>
        </p:spPr>
        <p:txBody>
          <a:bodyPr wrap="none">
            <a:spAutoFit/>
          </a:bodyPr>
          <a:lstStyle/>
          <a:p>
            <a:r>
              <a:rPr lang="zh-CN" altLang="en-US" dirty="0" smtClean="0">
                <a:solidFill>
                  <a:srgbClr val="FF0000"/>
                </a:solidFill>
              </a:rPr>
              <a:t>（</a:t>
            </a:r>
            <a:r>
              <a:rPr lang="en-US" altLang="zh-CN" dirty="0" smtClean="0">
                <a:solidFill>
                  <a:srgbClr val="FF0000"/>
                </a:solidFill>
              </a:rPr>
              <a:t>TTL=1</a:t>
            </a:r>
            <a:r>
              <a:rPr lang="zh-CN" altLang="en-US" dirty="0" smtClean="0">
                <a:solidFill>
                  <a:srgbClr val="FF0000"/>
                </a:solidFill>
              </a:rPr>
              <a:t>，</a:t>
            </a:r>
            <a:r>
              <a:rPr lang="en-US" altLang="zh-CN" dirty="0" smtClean="0">
                <a:solidFill>
                  <a:srgbClr val="FF0000"/>
                </a:solidFill>
              </a:rPr>
              <a:t>Why</a:t>
            </a:r>
            <a:r>
              <a:rPr lang="zh-CN" altLang="en-US" dirty="0" smtClean="0">
                <a:solidFill>
                  <a:srgbClr val="FF0000"/>
                </a:solidFill>
              </a:rPr>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t>5.2 IPv4</a:t>
            </a:r>
            <a:r>
              <a:rPr lang="zh-CN" altLang="en-US" dirty="0" smtClean="0"/>
              <a:t>协议</a:t>
            </a:r>
          </a:p>
        </p:txBody>
      </p:sp>
      <p:sp>
        <p:nvSpPr>
          <p:cNvPr id="24579" name="Rectangle 3"/>
          <p:cNvSpPr>
            <a:spLocks noGrp="1" noChangeArrowheads="1"/>
          </p:cNvSpPr>
          <p:nvPr>
            <p:ph idx="1"/>
          </p:nvPr>
        </p:nvSpPr>
        <p:spPr/>
        <p:txBody>
          <a:bodyPr/>
          <a:lstStyle/>
          <a:p>
            <a:pPr eaLnBrk="1" hangingPunct="1"/>
            <a:r>
              <a:rPr lang="zh-CN" altLang="en-US" dirty="0" smtClean="0"/>
              <a:t>数据报的格式</a:t>
            </a:r>
            <a:endParaRPr lang="en-US" altLang="zh-CN" dirty="0" smtClean="0"/>
          </a:p>
          <a:p>
            <a:pPr lvl="1" eaLnBrk="1" hangingPunct="1"/>
            <a:r>
              <a:rPr lang="en-US" altLang="zh-CN" dirty="0" smtClean="0"/>
              <a:t>IP</a:t>
            </a:r>
            <a:r>
              <a:rPr lang="zh-CN" altLang="en-US" dirty="0" smtClean="0"/>
              <a:t>协议首部</a:t>
            </a:r>
            <a:endParaRPr lang="en-US" altLang="zh-CN" dirty="0" smtClean="0"/>
          </a:p>
          <a:p>
            <a:pPr lvl="1" eaLnBrk="1" hangingPunct="1"/>
            <a:r>
              <a:rPr lang="zh-CN" altLang="en-US" dirty="0" smtClean="0"/>
              <a:t>校验和运算的要点</a:t>
            </a:r>
          </a:p>
          <a:p>
            <a:pPr lvl="1" eaLnBrk="1" hangingPunct="1"/>
            <a:r>
              <a:rPr lang="zh-CN" altLang="en-US" dirty="0" smtClean="0"/>
              <a:t>首部选项</a:t>
            </a:r>
          </a:p>
          <a:p>
            <a:pPr eaLnBrk="1" hangingPunct="1"/>
            <a:r>
              <a:rPr lang="en-US" altLang="zh-CN" dirty="0" smtClean="0"/>
              <a:t>IP</a:t>
            </a:r>
            <a:r>
              <a:rPr lang="zh-CN" altLang="en-US" dirty="0" smtClean="0"/>
              <a:t>报文的分片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dirty="0" smtClean="0"/>
              <a:t>5.6.4 </a:t>
            </a:r>
            <a:r>
              <a:rPr lang="zh-CN" altLang="en-US" dirty="0" smtClean="0"/>
              <a:t>多播的路由选择 </a:t>
            </a:r>
          </a:p>
        </p:txBody>
      </p:sp>
      <p:sp>
        <p:nvSpPr>
          <p:cNvPr id="140291" name="Rectangle 3"/>
          <p:cNvSpPr>
            <a:spLocks noGrp="1" noChangeArrowheads="1"/>
          </p:cNvSpPr>
          <p:nvPr>
            <p:ph idx="1"/>
          </p:nvPr>
        </p:nvSpPr>
        <p:spPr/>
        <p:txBody>
          <a:bodyPr/>
          <a:lstStyle/>
          <a:p>
            <a:pPr eaLnBrk="1" hangingPunct="1"/>
            <a:r>
              <a:rPr lang="en-US" altLang="zh-CN" sz="2800" dirty="0" smtClean="0"/>
              <a:t>IGMP</a:t>
            </a:r>
            <a:r>
              <a:rPr lang="zh-CN" altLang="en-US" sz="2800" dirty="0" smtClean="0"/>
              <a:t>只用于本地网络中的动态组成员管理</a:t>
            </a:r>
            <a:endParaRPr lang="en-US" altLang="zh-CN" sz="2800" dirty="0" smtClean="0"/>
          </a:p>
          <a:p>
            <a:pPr eaLnBrk="1" hangingPunct="1"/>
            <a:r>
              <a:rPr lang="zh-CN" altLang="en-US" sz="2800" dirty="0" smtClean="0"/>
              <a:t>多播路由器之间建立路由需要多播路由协议</a:t>
            </a:r>
          </a:p>
          <a:p>
            <a:pPr eaLnBrk="1" hangingPunct="1"/>
            <a:r>
              <a:rPr lang="zh-CN" altLang="en-US" sz="2800" dirty="0" smtClean="0"/>
              <a:t>多播报文的路由选择比单播复杂 ，主要问题：</a:t>
            </a:r>
          </a:p>
          <a:p>
            <a:pPr eaLnBrk="1" hangingPunct="1">
              <a:buFont typeface="Wingdings" pitchFamily="2" charset="2"/>
              <a:buNone/>
            </a:pPr>
            <a:r>
              <a:rPr lang="zh-CN" altLang="en-US" sz="2800" dirty="0" smtClean="0"/>
              <a:t>    一是如何发现是哪些路由器连接了多播主机，然后建立起连接这些路由器的多播路由；</a:t>
            </a:r>
            <a:endParaRPr lang="en-US" altLang="zh-CN" sz="2800" dirty="0" smtClean="0"/>
          </a:p>
          <a:p>
            <a:pPr eaLnBrk="1" hangingPunct="1">
              <a:buFont typeface="Wingdings" pitchFamily="2" charset="2"/>
              <a:buNone/>
            </a:pPr>
            <a:r>
              <a:rPr lang="zh-CN" altLang="en-US" sz="2800" dirty="0" smtClean="0"/>
              <a:t>    二是由于多播组成员的加入和退出是变化的，所以需要管理动态的多播路由</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z="4000" dirty="0" smtClean="0"/>
              <a:t>距离向量多播路由协议（</a:t>
            </a:r>
            <a:r>
              <a:rPr lang="en-US" altLang="zh-CN" sz="4000" dirty="0" smtClean="0"/>
              <a:t>DVMRP</a:t>
            </a:r>
            <a:r>
              <a:rPr lang="zh-CN" altLang="en-US" sz="4000" dirty="0" smtClean="0"/>
              <a:t>）</a:t>
            </a:r>
          </a:p>
        </p:txBody>
      </p:sp>
      <p:sp>
        <p:nvSpPr>
          <p:cNvPr id="141315" name="Rectangle 3"/>
          <p:cNvSpPr>
            <a:spLocks noGrp="1" noChangeArrowheads="1"/>
          </p:cNvSpPr>
          <p:nvPr>
            <p:ph idx="1"/>
          </p:nvPr>
        </p:nvSpPr>
        <p:spPr/>
        <p:txBody>
          <a:bodyPr/>
          <a:lstStyle/>
          <a:p>
            <a:pPr eaLnBrk="1" hangingPunct="1"/>
            <a:r>
              <a:rPr lang="en-US" altLang="zh-CN" sz="2400" dirty="0" smtClean="0"/>
              <a:t>DVMRP </a:t>
            </a:r>
            <a:r>
              <a:rPr lang="zh-CN" altLang="en-US" sz="2400" dirty="0" smtClean="0"/>
              <a:t>（</a:t>
            </a:r>
            <a:r>
              <a:rPr lang="en-US" altLang="zh-CN" sz="2400" dirty="0" smtClean="0"/>
              <a:t>Distance Vector Multicast Routing Protocol</a:t>
            </a:r>
            <a:r>
              <a:rPr lang="zh-CN" altLang="en-US" sz="2400" dirty="0" smtClean="0"/>
              <a:t>），因特网中的第一个多播协议，在</a:t>
            </a:r>
            <a:r>
              <a:rPr lang="en-US" altLang="zh-CN" sz="2400" dirty="0" smtClean="0"/>
              <a:t>MBONE(</a:t>
            </a:r>
            <a:r>
              <a:rPr lang="zh-CN" altLang="zh-CN" sz="2400" dirty="0" smtClean="0"/>
              <a:t>multicast backbone)</a:t>
            </a:r>
            <a:r>
              <a:rPr lang="zh-CN" altLang="en-US" sz="2400" dirty="0" smtClean="0"/>
              <a:t>中得到普遍使用，是基于距离向量算法的路由协议，</a:t>
            </a:r>
            <a:r>
              <a:rPr lang="en-US" altLang="zh-CN" sz="2400" dirty="0" smtClean="0"/>
              <a:t>DVMRP</a:t>
            </a:r>
            <a:r>
              <a:rPr lang="zh-CN" altLang="en-US" sz="2400" dirty="0" smtClean="0"/>
              <a:t>是在</a:t>
            </a:r>
            <a:r>
              <a:rPr lang="en-US" altLang="zh-CN" sz="2400" dirty="0" smtClean="0"/>
              <a:t>RIP</a:t>
            </a:r>
            <a:r>
              <a:rPr lang="zh-CN" altLang="en-US" sz="2400" dirty="0" smtClean="0"/>
              <a:t>协议的基础上发展而来的。</a:t>
            </a:r>
          </a:p>
          <a:p>
            <a:pPr eaLnBrk="1" hangingPunct="1"/>
            <a:r>
              <a:rPr lang="en-US" altLang="zh-CN" sz="2400" dirty="0" smtClean="0"/>
              <a:t>DVMRP</a:t>
            </a:r>
            <a:r>
              <a:rPr lang="zh-CN" altLang="en-US" sz="2400" dirty="0" smtClean="0"/>
              <a:t>协议的要点如下：</a:t>
            </a:r>
          </a:p>
          <a:p>
            <a:pPr eaLnBrk="1" hangingPunct="1">
              <a:buFont typeface="Wingdings" pitchFamily="2" charset="2"/>
              <a:buNone/>
            </a:pPr>
            <a:r>
              <a:rPr lang="zh-CN" altLang="en-US" sz="2000" dirty="0" smtClean="0"/>
              <a:t>     </a:t>
            </a:r>
            <a:r>
              <a:rPr lang="zh-CN" altLang="en-US" sz="2400" dirty="0" smtClean="0"/>
              <a:t>①</a:t>
            </a:r>
            <a:r>
              <a:rPr lang="en-US" altLang="zh-CN" sz="2400" dirty="0" smtClean="0"/>
              <a:t>DVMRP</a:t>
            </a:r>
            <a:r>
              <a:rPr lang="zh-CN" altLang="en-US" sz="2400" dirty="0" smtClean="0"/>
              <a:t>是一个</a:t>
            </a:r>
            <a:r>
              <a:rPr lang="en-US" altLang="zh-CN" sz="2400" dirty="0" smtClean="0"/>
              <a:t>AS</a:t>
            </a:r>
            <a:r>
              <a:rPr lang="zh-CN" altLang="en-US" sz="2400" dirty="0" smtClean="0"/>
              <a:t>内的多播路由算法；</a:t>
            </a:r>
          </a:p>
          <a:p>
            <a:pPr eaLnBrk="1" hangingPunct="1">
              <a:buFont typeface="Wingdings" pitchFamily="2" charset="2"/>
              <a:buNone/>
            </a:pPr>
            <a:r>
              <a:rPr lang="zh-CN" altLang="en-US" sz="2400" dirty="0" smtClean="0"/>
              <a:t>    ②</a:t>
            </a:r>
            <a:r>
              <a:rPr lang="en-US" altLang="zh-CN" sz="2400" dirty="0" smtClean="0"/>
              <a:t>DVMRP</a:t>
            </a:r>
            <a:r>
              <a:rPr lang="zh-CN" altLang="en-US" sz="2400" dirty="0" smtClean="0"/>
              <a:t>采用</a:t>
            </a:r>
            <a:r>
              <a:rPr lang="en-US" altLang="zh-CN" sz="2400" dirty="0" smtClean="0"/>
              <a:t>IP</a:t>
            </a:r>
            <a:r>
              <a:rPr lang="zh-CN" altLang="en-US" sz="2400" dirty="0" smtClean="0"/>
              <a:t>数据包封装，协议字段值为</a:t>
            </a:r>
            <a:r>
              <a:rPr lang="en-US" altLang="zh-CN" sz="2400" dirty="0" smtClean="0"/>
              <a:t>2</a:t>
            </a:r>
            <a:r>
              <a:rPr lang="zh-CN" altLang="en-US" sz="2400" dirty="0" smtClean="0"/>
              <a:t>；</a:t>
            </a:r>
          </a:p>
          <a:p>
            <a:pPr eaLnBrk="1" hangingPunct="1">
              <a:buFont typeface="Wingdings" pitchFamily="2" charset="2"/>
              <a:buNone/>
            </a:pPr>
            <a:r>
              <a:rPr lang="zh-CN" altLang="en-US" sz="2400" dirty="0" smtClean="0"/>
              <a:t>    ③</a:t>
            </a:r>
            <a:r>
              <a:rPr lang="en-US" altLang="zh-CN" sz="2400" dirty="0" smtClean="0"/>
              <a:t>DVMRP</a:t>
            </a:r>
            <a:r>
              <a:rPr lang="zh-CN" altLang="en-US" sz="2400" dirty="0" smtClean="0"/>
              <a:t>只支持多播报文的选路；</a:t>
            </a:r>
          </a:p>
          <a:p>
            <a:pPr eaLnBrk="1" hangingPunct="1">
              <a:buFont typeface="Wingdings" pitchFamily="2" charset="2"/>
              <a:buNone/>
            </a:pPr>
            <a:r>
              <a:rPr lang="zh-CN" altLang="en-US" sz="2400" dirty="0" smtClean="0"/>
              <a:t>    ④</a:t>
            </a:r>
            <a:r>
              <a:rPr lang="en-US" altLang="zh-CN" sz="2400" dirty="0" smtClean="0"/>
              <a:t>DVMRP</a:t>
            </a:r>
            <a:r>
              <a:rPr lang="zh-CN" altLang="en-US" sz="2400" dirty="0" smtClean="0"/>
              <a:t>采用剪除的反向路径广播（</a:t>
            </a:r>
            <a:r>
              <a:rPr lang="en-US" altLang="zh-CN" sz="2400" dirty="0" smtClean="0"/>
              <a:t>Truncated Reverse Path Broadcasting algorithm</a:t>
            </a:r>
            <a:r>
              <a:rPr lang="zh-CN" altLang="en-US" sz="2400" dirty="0" smtClean="0"/>
              <a:t>，</a:t>
            </a:r>
            <a:r>
              <a:rPr lang="en-US" altLang="zh-CN" sz="2400" dirty="0" smtClean="0"/>
              <a:t>TRPB</a:t>
            </a:r>
            <a:r>
              <a:rPr lang="zh-CN" altLang="en-US" sz="2400" dirty="0" smtClean="0"/>
              <a:t>）的算法，建立基于源的多播树</a:t>
            </a:r>
            <a:r>
              <a:rPr lang="en-US" altLang="zh-CN" sz="2400" dirty="0" smtClean="0"/>
              <a:t>(Source-based multicast tree)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dirty="0" smtClean="0"/>
              <a:t>TRPB</a:t>
            </a:r>
            <a:r>
              <a:rPr lang="zh-CN" altLang="en-US" dirty="0" smtClean="0"/>
              <a:t>算法</a:t>
            </a:r>
          </a:p>
        </p:txBody>
      </p:sp>
      <p:sp>
        <p:nvSpPr>
          <p:cNvPr id="142339" name="Rectangle 3"/>
          <p:cNvSpPr>
            <a:spLocks noGrp="1" noChangeArrowheads="1"/>
          </p:cNvSpPr>
          <p:nvPr>
            <p:ph idx="1"/>
          </p:nvPr>
        </p:nvSpPr>
        <p:spPr>
          <a:xfrm>
            <a:off x="381000" y="1196975"/>
            <a:ext cx="8229600" cy="4883150"/>
          </a:xfrm>
        </p:spPr>
        <p:txBody>
          <a:bodyPr/>
          <a:lstStyle/>
          <a:p>
            <a:pPr eaLnBrk="1" hangingPunct="1"/>
            <a:r>
              <a:rPr lang="en-US" altLang="zh-CN" sz="2800" dirty="0" smtClean="0"/>
              <a:t>TRPB</a:t>
            </a:r>
            <a:r>
              <a:rPr lang="zh-CN" altLang="en-US" sz="2800" dirty="0" smtClean="0"/>
              <a:t>算法的工作原理包含两个方面 ：</a:t>
            </a:r>
          </a:p>
          <a:p>
            <a:pPr eaLnBrk="1" hangingPunct="1">
              <a:buFont typeface="Wingdings" pitchFamily="2" charset="2"/>
              <a:buNone/>
            </a:pPr>
            <a:r>
              <a:rPr lang="zh-CN" altLang="en-US" sz="2400" dirty="0" smtClean="0"/>
              <a:t>   （</a:t>
            </a:r>
            <a:r>
              <a:rPr lang="en-US" altLang="zh-CN" sz="2400" dirty="0" smtClean="0"/>
              <a:t>1</a:t>
            </a:r>
            <a:r>
              <a:rPr lang="zh-CN" altLang="en-US" sz="2400" dirty="0" smtClean="0"/>
              <a:t>）源结点发送多播报文时，路由器首先采用广播的方法在组播范围中扩散多播报文。为了防止洪泛传播带来的重复报文，路由器只在源结点发来的报文是经最短路径到达时，才向外转发报文。这样路由器就只扩散第一次收到的报文，而不会再次转发绕道而来的重复报文 </a:t>
            </a:r>
          </a:p>
          <a:p>
            <a:pPr eaLnBrk="1" hangingPunct="1">
              <a:buFont typeface="Wingdings" pitchFamily="2" charset="2"/>
              <a:buNone/>
            </a:pPr>
            <a:r>
              <a:rPr lang="zh-CN" altLang="en-US" sz="2400" dirty="0" smtClean="0"/>
              <a:t>   （</a:t>
            </a:r>
            <a:r>
              <a:rPr lang="en-US" altLang="zh-CN" sz="2400" dirty="0" smtClean="0"/>
              <a:t>2</a:t>
            </a:r>
            <a:r>
              <a:rPr lang="zh-CN" altLang="en-US" sz="2400" dirty="0" smtClean="0"/>
              <a:t>）采用剪枝（</a:t>
            </a:r>
            <a:r>
              <a:rPr lang="en-US" altLang="zh-CN" sz="2400" dirty="0" smtClean="0"/>
              <a:t>pruning</a:t>
            </a:r>
            <a:r>
              <a:rPr lang="zh-CN" altLang="en-US" sz="2400" dirty="0" smtClean="0"/>
              <a:t>）的方法确定多播树，剪除不需要接受多播报文的树枝结点。当某个路由器不再转发多播报文时（它所连接网络中的组成员都退出了该组），便向上游结点发送剪枝消息，该结点就脱离了多播树，不再收到多播报文。其上游结点在满足两个条件的情况下进一步向上发送剪枝消息：一是从连接的所有链路上都收到剪枝消息，二是本身不连接组成员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dirty="0" smtClean="0"/>
              <a:t>其它多播路由协议</a:t>
            </a:r>
          </a:p>
        </p:txBody>
      </p:sp>
      <p:sp>
        <p:nvSpPr>
          <p:cNvPr id="143363" name="Rectangle 3"/>
          <p:cNvSpPr>
            <a:spLocks noGrp="1" noChangeArrowheads="1"/>
          </p:cNvSpPr>
          <p:nvPr>
            <p:ph idx="1"/>
          </p:nvPr>
        </p:nvSpPr>
        <p:spPr/>
        <p:txBody>
          <a:bodyPr/>
          <a:lstStyle/>
          <a:p>
            <a:pPr marL="609600" indent="-609600" eaLnBrk="1" hangingPunct="1">
              <a:buFont typeface="Wingdings" pitchFamily="2" charset="2"/>
              <a:buNone/>
            </a:pPr>
            <a:r>
              <a:rPr lang="zh-CN" altLang="en-US" sz="2800" dirty="0" smtClean="0"/>
              <a:t>（</a:t>
            </a:r>
            <a:r>
              <a:rPr lang="en-US" altLang="zh-CN" sz="2800" dirty="0" smtClean="0"/>
              <a:t>1</a:t>
            </a:r>
            <a:r>
              <a:rPr lang="zh-CN" altLang="en-US" sz="2800" dirty="0" smtClean="0"/>
              <a:t>）</a:t>
            </a:r>
            <a:r>
              <a:rPr lang="en-US" altLang="zh-CN" sz="2800" dirty="0" smtClean="0"/>
              <a:t>OSPF</a:t>
            </a:r>
            <a:r>
              <a:rPr lang="zh-CN" altLang="en-US" sz="2800" dirty="0" smtClean="0"/>
              <a:t>的多播扩展</a:t>
            </a:r>
            <a:r>
              <a:rPr lang="en-US" altLang="zh-CN" sz="2800" dirty="0" smtClean="0"/>
              <a:t>MOSPF</a:t>
            </a:r>
            <a:r>
              <a:rPr lang="zh-CN" altLang="en-US" sz="2800" dirty="0" smtClean="0"/>
              <a:t>：包含区域内路由、区域间路由、跨</a:t>
            </a:r>
            <a:r>
              <a:rPr lang="en-US" altLang="zh-CN" sz="2800" dirty="0" smtClean="0"/>
              <a:t>AS</a:t>
            </a:r>
            <a:r>
              <a:rPr lang="zh-CN" altLang="en-US" sz="2800" dirty="0" smtClean="0"/>
              <a:t>的路由</a:t>
            </a:r>
          </a:p>
          <a:p>
            <a:pPr marL="609600" indent="-609600" eaLnBrk="1" hangingPunct="1">
              <a:buFont typeface="Wingdings" pitchFamily="2" charset="2"/>
              <a:buNone/>
            </a:pPr>
            <a:r>
              <a:rPr lang="zh-CN" altLang="en-US" sz="2800" dirty="0" smtClean="0"/>
              <a:t>（</a:t>
            </a:r>
            <a:r>
              <a:rPr lang="en-US" altLang="zh-CN" sz="2800" dirty="0" smtClean="0"/>
              <a:t>2</a:t>
            </a:r>
            <a:r>
              <a:rPr lang="zh-CN" altLang="en-US" sz="2800" dirty="0" smtClean="0"/>
              <a:t>）协议无关的多播协议</a:t>
            </a:r>
            <a:r>
              <a:rPr lang="en-US" altLang="zh-CN" sz="2800" dirty="0" smtClean="0"/>
              <a:t>-</a:t>
            </a:r>
            <a:r>
              <a:rPr lang="zh-CN" altLang="en-US" sz="2800" dirty="0" smtClean="0"/>
              <a:t>稀疏方式（</a:t>
            </a:r>
            <a:r>
              <a:rPr lang="en-US" altLang="zh-CN" sz="2800" dirty="0" smtClean="0"/>
              <a:t>Protocol Independent Multicast-Sparse Mode</a:t>
            </a:r>
            <a:r>
              <a:rPr lang="zh-CN" altLang="en-US" sz="2800" dirty="0" smtClean="0"/>
              <a:t>，</a:t>
            </a:r>
            <a:r>
              <a:rPr lang="en-US" altLang="zh-CN" sz="2800" dirty="0" smtClean="0"/>
              <a:t>PIM_DM</a:t>
            </a:r>
            <a:r>
              <a:rPr lang="zh-CN" altLang="en-US" sz="2800" dirty="0" smtClean="0"/>
              <a:t>）</a:t>
            </a:r>
          </a:p>
          <a:p>
            <a:pPr marL="609600" indent="-609600" eaLnBrk="1" hangingPunct="1">
              <a:buFont typeface="Wingdings" pitchFamily="2" charset="2"/>
              <a:buNone/>
            </a:pPr>
            <a:r>
              <a:rPr lang="zh-CN" altLang="en-US" sz="2800" dirty="0" smtClean="0"/>
              <a:t>（</a:t>
            </a:r>
            <a:r>
              <a:rPr lang="en-US" altLang="zh-CN" sz="2800" dirty="0" smtClean="0"/>
              <a:t>3</a:t>
            </a:r>
            <a:r>
              <a:rPr lang="zh-CN" altLang="en-US" sz="2800" dirty="0" smtClean="0"/>
              <a:t>）协议无关的多播协议</a:t>
            </a:r>
            <a:r>
              <a:rPr lang="en-US" altLang="zh-CN" sz="2800" dirty="0" smtClean="0"/>
              <a:t>-</a:t>
            </a:r>
            <a:r>
              <a:rPr lang="zh-CN" altLang="en-US" sz="2800" dirty="0" smtClean="0"/>
              <a:t>密集方式（</a:t>
            </a:r>
            <a:r>
              <a:rPr lang="en-US" altLang="zh-CN" sz="2800" dirty="0" smtClean="0"/>
              <a:t>Protocol Independent Multicast -Dense Mode</a:t>
            </a:r>
            <a:r>
              <a:rPr lang="zh-CN" altLang="en-US" sz="2800" dirty="0" smtClean="0"/>
              <a:t>，</a:t>
            </a:r>
            <a:r>
              <a:rPr lang="en-US" altLang="zh-CN" sz="2800" dirty="0" smtClean="0"/>
              <a:t>PIM_DM</a:t>
            </a:r>
            <a:r>
              <a:rPr lang="zh-CN" altLang="en-US" sz="2800" dirty="0" smtClean="0"/>
              <a:t>）</a:t>
            </a:r>
            <a:r>
              <a:rPr lang="zh-CN" altLang="en-US" dirty="0" smtClean="0"/>
              <a:t>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dirty="0" smtClean="0"/>
              <a:t>5.7 </a:t>
            </a:r>
            <a:r>
              <a:rPr lang="zh-CN" altLang="en-US" dirty="0" smtClean="0"/>
              <a:t>下一代因特网协议</a:t>
            </a:r>
            <a:r>
              <a:rPr lang="en-US" altLang="zh-CN" dirty="0" smtClean="0"/>
              <a:t>IPv6 </a:t>
            </a:r>
          </a:p>
        </p:txBody>
      </p:sp>
      <p:sp>
        <p:nvSpPr>
          <p:cNvPr id="144387" name="Rectangle 3"/>
          <p:cNvSpPr>
            <a:spLocks noGrp="1" noChangeArrowheads="1"/>
          </p:cNvSpPr>
          <p:nvPr>
            <p:ph idx="1"/>
          </p:nvPr>
        </p:nvSpPr>
        <p:spPr/>
        <p:txBody>
          <a:bodyPr/>
          <a:lstStyle/>
          <a:p>
            <a:pPr eaLnBrk="1" hangingPunct="1"/>
            <a:r>
              <a:rPr lang="en-US" altLang="zh-CN" dirty="0" smtClean="0"/>
              <a:t>IPv6</a:t>
            </a:r>
            <a:r>
              <a:rPr lang="zh-CN" altLang="en-US" dirty="0" smtClean="0"/>
              <a:t>的背景及主要特点 </a:t>
            </a:r>
          </a:p>
          <a:p>
            <a:pPr eaLnBrk="1" hangingPunct="1"/>
            <a:r>
              <a:rPr lang="en-US" altLang="zh-CN" dirty="0" smtClean="0"/>
              <a:t>IPv6</a:t>
            </a:r>
            <a:r>
              <a:rPr lang="zh-CN" altLang="en-US" dirty="0" smtClean="0"/>
              <a:t>的报文格式 </a:t>
            </a:r>
          </a:p>
          <a:p>
            <a:pPr eaLnBrk="1" hangingPunct="1"/>
            <a:r>
              <a:rPr lang="en-US" altLang="zh-CN" dirty="0" smtClean="0"/>
              <a:t>IPv6</a:t>
            </a:r>
            <a:r>
              <a:rPr lang="zh-CN" altLang="en-US" dirty="0" smtClean="0"/>
              <a:t>地址 </a:t>
            </a:r>
          </a:p>
          <a:p>
            <a:pPr eaLnBrk="1" hangingPunct="1"/>
            <a:r>
              <a:rPr lang="en-US" altLang="zh-CN" dirty="0" smtClean="0"/>
              <a:t>ICMPv6 </a:t>
            </a:r>
          </a:p>
          <a:p>
            <a:pPr eaLnBrk="1" hangingPunct="1"/>
            <a:r>
              <a:rPr lang="zh-CN" altLang="en-US" dirty="0" smtClean="0"/>
              <a:t>向</a:t>
            </a:r>
            <a:r>
              <a:rPr lang="en-US" altLang="zh-CN" dirty="0" smtClean="0"/>
              <a:t>IPv6</a:t>
            </a:r>
            <a:r>
              <a:rPr lang="zh-CN" altLang="en-US" dirty="0" smtClean="0"/>
              <a:t>的过渡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ltLang="zh-CN" dirty="0" smtClean="0"/>
              <a:t>5.7.1 IPv6</a:t>
            </a:r>
            <a:r>
              <a:rPr lang="zh-CN" altLang="en-US" dirty="0" smtClean="0"/>
              <a:t>的背景及主要特点 </a:t>
            </a:r>
          </a:p>
        </p:txBody>
      </p:sp>
      <p:sp>
        <p:nvSpPr>
          <p:cNvPr id="145411" name="Rectangle 3"/>
          <p:cNvSpPr>
            <a:spLocks noGrp="1" noChangeArrowheads="1"/>
          </p:cNvSpPr>
          <p:nvPr>
            <p:ph idx="1"/>
          </p:nvPr>
        </p:nvSpPr>
        <p:spPr/>
        <p:txBody>
          <a:bodyPr/>
          <a:lstStyle/>
          <a:p>
            <a:pPr eaLnBrk="1" hangingPunct="1"/>
            <a:r>
              <a:rPr lang="en-US" altLang="zh-CN" dirty="0" smtClean="0"/>
              <a:t>IPv6</a:t>
            </a:r>
            <a:r>
              <a:rPr lang="zh-CN" altLang="en-US" dirty="0" smtClean="0"/>
              <a:t>又称为下一代因特网协议（</a:t>
            </a:r>
            <a:r>
              <a:rPr lang="en-US" altLang="zh-CN" dirty="0" smtClean="0"/>
              <a:t>IP next generation</a:t>
            </a:r>
            <a:r>
              <a:rPr lang="zh-CN" altLang="en-US" dirty="0" smtClean="0"/>
              <a:t>，</a:t>
            </a:r>
            <a:r>
              <a:rPr lang="en-US" altLang="zh-CN" dirty="0" err="1" smtClean="0"/>
              <a:t>IPng</a:t>
            </a:r>
            <a:r>
              <a:rPr lang="zh-CN" altLang="en-US" dirty="0" smtClean="0"/>
              <a:t>）。</a:t>
            </a:r>
          </a:p>
          <a:p>
            <a:pPr eaLnBrk="1" hangingPunct="1"/>
            <a:r>
              <a:rPr lang="zh-CN" altLang="en-US" dirty="0" smtClean="0"/>
              <a:t>解决</a:t>
            </a:r>
            <a:r>
              <a:rPr lang="en-US" altLang="zh-CN" dirty="0" smtClean="0"/>
              <a:t>IPv4</a:t>
            </a:r>
            <a:r>
              <a:rPr lang="zh-CN" altLang="en-US" dirty="0" smtClean="0"/>
              <a:t>地址资源紧缺的问题。</a:t>
            </a:r>
            <a:endParaRPr lang="en-US" altLang="zh-CN" dirty="0" smtClean="0"/>
          </a:p>
          <a:p>
            <a:pPr eaLnBrk="1" hangingPunct="1"/>
            <a:r>
              <a:rPr lang="zh-CN" altLang="en-US" dirty="0" smtClean="0"/>
              <a:t>解决</a:t>
            </a:r>
            <a:r>
              <a:rPr lang="en-US" altLang="zh-CN" dirty="0" smtClean="0"/>
              <a:t>IPv4</a:t>
            </a:r>
            <a:r>
              <a:rPr lang="zh-CN" altLang="en-US" dirty="0" smtClean="0"/>
              <a:t>协议的处理效率、网络性能、安全等问题。</a:t>
            </a:r>
            <a:endParaRPr lang="en-US" altLang="zh-CN"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dirty="0" smtClean="0"/>
              <a:t>IPv6</a:t>
            </a:r>
            <a:r>
              <a:rPr lang="zh-CN" altLang="en-US" dirty="0" smtClean="0"/>
              <a:t>的主要特点</a:t>
            </a:r>
          </a:p>
        </p:txBody>
      </p:sp>
      <p:sp>
        <p:nvSpPr>
          <p:cNvPr id="146435" name="内容占位符 2"/>
          <p:cNvSpPr>
            <a:spLocks noGrp="1"/>
          </p:cNvSpPr>
          <p:nvPr>
            <p:ph idx="1"/>
          </p:nvPr>
        </p:nvSpPr>
        <p:spPr>
          <a:xfrm>
            <a:off x="381000" y="1428750"/>
            <a:ext cx="8229600" cy="4651375"/>
          </a:xfrm>
        </p:spPr>
        <p:txBody>
          <a:bodyPr/>
          <a:lstStyle/>
          <a:p>
            <a:pPr eaLnBrk="1" hangingPunct="1"/>
            <a:r>
              <a:rPr lang="zh-CN" altLang="en-US" sz="2800" dirty="0" smtClean="0"/>
              <a:t>扩展的地址空间：</a:t>
            </a:r>
            <a:r>
              <a:rPr lang="en-US" altLang="zh-CN" sz="2800" dirty="0" smtClean="0"/>
              <a:t>IPv6</a:t>
            </a:r>
            <a:r>
              <a:rPr lang="zh-CN" altLang="en-US" sz="2800" dirty="0" smtClean="0"/>
              <a:t>地址长度为</a:t>
            </a:r>
            <a:r>
              <a:rPr lang="en-US" altLang="zh-CN" sz="2800" dirty="0" smtClean="0"/>
              <a:t>16</a:t>
            </a:r>
            <a:r>
              <a:rPr lang="zh-CN" altLang="en-US" sz="2800" dirty="0" smtClean="0"/>
              <a:t>字节</a:t>
            </a:r>
            <a:endParaRPr lang="en-US" altLang="zh-CN" sz="2800" dirty="0" smtClean="0"/>
          </a:p>
          <a:p>
            <a:pPr eaLnBrk="1" hangingPunct="1"/>
            <a:r>
              <a:rPr lang="zh-CN" altLang="en-US" sz="2800" dirty="0" smtClean="0"/>
              <a:t>简化了首部：基本首部只有</a:t>
            </a:r>
            <a:r>
              <a:rPr lang="en-US" altLang="zh-CN" sz="2800" dirty="0" smtClean="0"/>
              <a:t>8</a:t>
            </a:r>
            <a:r>
              <a:rPr lang="zh-CN" altLang="en-US" sz="2800" dirty="0" smtClean="0"/>
              <a:t>个字段，取消了</a:t>
            </a:r>
            <a:r>
              <a:rPr lang="en-US" altLang="zh-CN" sz="2800" dirty="0" smtClean="0"/>
              <a:t>IPv4</a:t>
            </a:r>
            <a:r>
              <a:rPr lang="zh-CN" altLang="en-US" sz="2800" dirty="0" smtClean="0"/>
              <a:t>的首部长度、标识、标志、片偏移、首部校验和。</a:t>
            </a:r>
            <a:endParaRPr lang="en-US" altLang="zh-CN" sz="2800" dirty="0" smtClean="0"/>
          </a:p>
          <a:p>
            <a:pPr eaLnBrk="1" hangingPunct="1"/>
            <a:r>
              <a:rPr lang="zh-CN" altLang="en-US" sz="2800" dirty="0" smtClean="0"/>
              <a:t>基本首部长度固定：基本首部长度固定为</a:t>
            </a:r>
            <a:r>
              <a:rPr lang="en-US" altLang="zh-CN" sz="2800" dirty="0" smtClean="0"/>
              <a:t>40</a:t>
            </a:r>
            <a:r>
              <a:rPr lang="zh-CN" altLang="en-US" sz="2800" dirty="0" smtClean="0"/>
              <a:t>字节</a:t>
            </a:r>
            <a:endParaRPr lang="en-US" altLang="zh-CN" sz="2800" dirty="0" smtClean="0"/>
          </a:p>
          <a:p>
            <a:pPr eaLnBrk="1" hangingPunct="1"/>
            <a:r>
              <a:rPr lang="zh-CN" altLang="en-US" sz="2800" dirty="0" smtClean="0"/>
              <a:t>选项格式更灵活高效：扩展首部用来实现选项的功能，扩展首部不作为首部看待，而是和数据部分一起作为有效载荷（</a:t>
            </a:r>
            <a:r>
              <a:rPr lang="en-US" altLang="zh-CN" sz="2800" dirty="0" smtClean="0"/>
              <a:t>pay load</a:t>
            </a:r>
            <a:r>
              <a:rPr lang="zh-CN" altLang="en-US" sz="2800" dirty="0" smtClean="0"/>
              <a:t>）。</a:t>
            </a:r>
            <a:endParaRPr lang="en-US" altLang="zh-CN" sz="2800" dirty="0" smtClean="0"/>
          </a:p>
          <a:p>
            <a:pPr eaLnBrk="1" hangingPunct="1"/>
            <a:r>
              <a:rPr lang="zh-CN" altLang="en-US" sz="2800" dirty="0" smtClean="0"/>
              <a:t>提高中间结点的处理效率：除了逐跳选项，其它扩展首部不再由中间路由器处理。</a:t>
            </a:r>
            <a:endParaRPr lang="en-US" altLang="zh-CN" sz="2800" dirty="0" smtClean="0"/>
          </a:p>
          <a:p>
            <a:pPr eaLnBrk="1" hangingPunct="1"/>
            <a:r>
              <a:rPr lang="zh-CN" altLang="en-US" sz="2800" dirty="0" smtClean="0"/>
              <a:t>增加了对流量的分类、安全认证等功能 。</a:t>
            </a:r>
          </a:p>
          <a:p>
            <a:endParaRPr lang="zh-CN" altLang="en-US" sz="2800" dirty="0"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5"/>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sz="2000" b="1">
                <a:solidFill>
                  <a:srgbClr val="0000FF"/>
                </a:solidFill>
                <a:latin typeface="Times New Roman" pitchFamily="18" charset="0"/>
              </a:rPr>
              <a:t>版本号</a:t>
            </a:r>
            <a:r>
              <a:rPr lang="zh-CN" altLang="en-US" sz="2000" b="1">
                <a:solidFill>
                  <a:srgbClr val="FF0000"/>
                </a:solidFill>
                <a:latin typeface="Times New Roman" pitchFamily="18" charset="0"/>
              </a:rPr>
              <a:t>：</a:t>
            </a:r>
            <a:r>
              <a:rPr lang="en-US" altLang="zh-CN" sz="2000" b="1">
                <a:solidFill>
                  <a:srgbClr val="FF0000"/>
                </a:solidFill>
                <a:latin typeface="Times New Roman" pitchFamily="18" charset="0"/>
              </a:rPr>
              <a:t>4</a:t>
            </a:r>
            <a:r>
              <a:rPr lang="zh-CN" altLang="en-US" sz="2000" b="1">
                <a:solidFill>
                  <a:srgbClr val="FF0000"/>
                </a:solidFill>
                <a:latin typeface="Times New Roman" pitchFamily="18" charset="0"/>
              </a:rPr>
              <a:t>比特。</a:t>
            </a:r>
            <a:r>
              <a:rPr lang="en-US" altLang="zh-CN" sz="2000" b="1">
                <a:solidFill>
                  <a:srgbClr val="FF0000"/>
                </a:solidFill>
                <a:latin typeface="Times New Roman" pitchFamily="18" charset="0"/>
              </a:rPr>
              <a:t>IPv6</a:t>
            </a:r>
            <a:r>
              <a:rPr lang="zh-CN" altLang="en-US" sz="2000" b="1">
                <a:solidFill>
                  <a:srgbClr val="FF0000"/>
                </a:solidFill>
                <a:latin typeface="Times New Roman" pitchFamily="18" charset="0"/>
              </a:rPr>
              <a:t>该字段为</a:t>
            </a:r>
            <a:r>
              <a:rPr lang="en-US" altLang="zh-CN" sz="2000" b="1">
                <a:solidFill>
                  <a:srgbClr val="FF0000"/>
                </a:solidFill>
                <a:latin typeface="Times New Roman" pitchFamily="18" charset="0"/>
              </a:rPr>
              <a:t>6</a:t>
            </a:r>
          </a:p>
        </p:txBody>
      </p:sp>
      <p:graphicFrame>
        <p:nvGraphicFramePr>
          <p:cNvPr id="1026" name="Object 2"/>
          <p:cNvGraphicFramePr>
            <a:graphicFrameLocks noChangeAspect="1"/>
          </p:cNvGraphicFramePr>
          <p:nvPr/>
        </p:nvGraphicFramePr>
        <p:xfrm>
          <a:off x="304800" y="1257300"/>
          <a:ext cx="8382000" cy="4229100"/>
        </p:xfrm>
        <a:graphic>
          <a:graphicData uri="http://schemas.openxmlformats.org/presentationml/2006/ole">
            <p:oleObj spid="_x0000_s1026" name="Visio" r:id="rId4" imgW="9789382" imgH="6310866" progId="Visio.Drawing.11">
              <p:embed/>
            </p:oleObj>
          </a:graphicData>
        </a:graphic>
      </p:graphicFrame>
      <p:sp>
        <p:nvSpPr>
          <p:cNvPr id="1028" name="Rectangle 8"/>
          <p:cNvSpPr>
            <a:spLocks noChangeArrowheads="1"/>
          </p:cNvSpPr>
          <p:nvPr/>
        </p:nvSpPr>
        <p:spPr bwMode="auto">
          <a:xfrm>
            <a:off x="1295400" y="1524000"/>
            <a:ext cx="914400" cy="381000"/>
          </a:xfrm>
          <a:prstGeom prst="rect">
            <a:avLst/>
          </a:prstGeom>
          <a:noFill/>
          <a:ln w="28575" algn="ctr">
            <a:solidFill>
              <a:srgbClr val="FF0000"/>
            </a:solidFill>
            <a:miter lim="800000"/>
            <a:headEnd/>
            <a:tailEnd/>
          </a:ln>
        </p:spPr>
        <p:txBody>
          <a:bodyPr anchor="ctr">
            <a:spAutoFit/>
          </a:bodyPr>
          <a:lstStyle/>
          <a:p>
            <a:endParaRPr lang="zh-CN" altLang="en-US"/>
          </a:p>
        </p:txBody>
      </p:sp>
      <p:sp>
        <p:nvSpPr>
          <p:cNvPr id="1029" name="Rectangle 3"/>
          <p:cNvSpPr>
            <a:spLocks noGrp="1" noChangeArrowheads="1"/>
          </p:cNvSpPr>
          <p:nvPr>
            <p:ph type="title"/>
          </p:nvPr>
        </p:nvSpPr>
        <p:spPr>
          <a:noFill/>
        </p:spPr>
        <p:txBody>
          <a:bodyPr>
            <a:spAutoFit/>
          </a:bodyPr>
          <a:lstStyle/>
          <a:p>
            <a:r>
              <a:rPr lang="en-US" altLang="zh-CN" dirty="0" smtClean="0"/>
              <a:t>5.7.2 IPv6</a:t>
            </a:r>
            <a:r>
              <a:rPr lang="zh-CN" altLang="en-US" dirty="0" smtClean="0"/>
              <a:t>的报文格式</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1828800" y="533400"/>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2052"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sz="2000" b="1">
                <a:solidFill>
                  <a:srgbClr val="0000FF"/>
                </a:solidFill>
                <a:latin typeface="Times New Roman" pitchFamily="18" charset="0"/>
              </a:rPr>
              <a:t>流量类型</a:t>
            </a:r>
            <a:r>
              <a:rPr lang="en-US" altLang="zh-CN" sz="2000" b="1">
                <a:solidFill>
                  <a:srgbClr val="0000FF"/>
                </a:solidFill>
                <a:latin typeface="Times New Roman" pitchFamily="18" charset="0"/>
              </a:rPr>
              <a:t>(Traffic Class)</a:t>
            </a:r>
            <a:r>
              <a:rPr lang="zh-CN" altLang="en-US" sz="2000" b="1">
                <a:solidFill>
                  <a:srgbClr val="FF0000"/>
                </a:solidFill>
                <a:latin typeface="Times New Roman" pitchFamily="18" charset="0"/>
              </a:rPr>
              <a:t>：</a:t>
            </a:r>
            <a:r>
              <a:rPr lang="en-US" altLang="zh-CN" sz="2000" b="1">
                <a:solidFill>
                  <a:srgbClr val="FF0000"/>
                </a:solidFill>
                <a:latin typeface="Times New Roman" pitchFamily="18" charset="0"/>
              </a:rPr>
              <a:t>8</a:t>
            </a:r>
            <a:r>
              <a:rPr lang="zh-CN" altLang="en-US" sz="2000" b="1">
                <a:solidFill>
                  <a:srgbClr val="FF0000"/>
                </a:solidFill>
                <a:latin typeface="Times New Roman" pitchFamily="18" charset="0"/>
              </a:rPr>
              <a:t>比特。对</a:t>
            </a:r>
            <a:r>
              <a:rPr lang="en-US" altLang="zh-CN" sz="2000" b="1">
                <a:solidFill>
                  <a:srgbClr val="FF0000"/>
                </a:solidFill>
                <a:latin typeface="Times New Roman" pitchFamily="18" charset="0"/>
              </a:rPr>
              <a:t>IPv6</a:t>
            </a:r>
            <a:r>
              <a:rPr lang="zh-CN" altLang="en-US" sz="2000" b="1">
                <a:solidFill>
                  <a:srgbClr val="FF0000"/>
                </a:solidFill>
                <a:latin typeface="Times New Roman" pitchFamily="18" charset="0"/>
              </a:rPr>
              <a:t>分组区分不同的类别和</a:t>
            </a:r>
          </a:p>
          <a:p>
            <a:r>
              <a:rPr lang="zh-CN" altLang="en-US" sz="2000" b="1">
                <a:solidFill>
                  <a:srgbClr val="FF0000"/>
                </a:solidFill>
                <a:latin typeface="Times New Roman" pitchFamily="18" charset="0"/>
              </a:rPr>
              <a:t>优先级</a:t>
            </a:r>
          </a:p>
        </p:txBody>
      </p:sp>
      <p:graphicFrame>
        <p:nvGraphicFramePr>
          <p:cNvPr id="2050" name="Object 2"/>
          <p:cNvGraphicFramePr>
            <a:graphicFrameLocks noChangeAspect="1"/>
          </p:cNvGraphicFramePr>
          <p:nvPr/>
        </p:nvGraphicFramePr>
        <p:xfrm>
          <a:off x="304800" y="1257300"/>
          <a:ext cx="8382000" cy="4229100"/>
        </p:xfrm>
        <a:graphic>
          <a:graphicData uri="http://schemas.openxmlformats.org/presentationml/2006/ole">
            <p:oleObj spid="_x0000_s2050" name="Visio" r:id="rId4" imgW="9789382" imgH="6310866" progId="Visio.Drawing.11">
              <p:embed/>
            </p:oleObj>
          </a:graphicData>
        </a:graphic>
      </p:graphicFrame>
      <p:sp>
        <p:nvSpPr>
          <p:cNvPr id="2053" name="Rectangle 5"/>
          <p:cNvSpPr>
            <a:spLocks noChangeArrowheads="1"/>
          </p:cNvSpPr>
          <p:nvPr/>
        </p:nvSpPr>
        <p:spPr bwMode="auto">
          <a:xfrm>
            <a:off x="2209800" y="1524000"/>
            <a:ext cx="1828800" cy="3810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1857375" y="357188"/>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3076"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sz="2000" b="1" dirty="0">
                <a:solidFill>
                  <a:srgbClr val="0000FF"/>
                </a:solidFill>
                <a:latin typeface="Times New Roman" pitchFamily="18" charset="0"/>
              </a:rPr>
              <a:t>流标记 </a:t>
            </a:r>
            <a:r>
              <a:rPr lang="en-US" altLang="zh-CN" sz="2000" b="1" dirty="0">
                <a:solidFill>
                  <a:srgbClr val="0000FF"/>
                </a:solidFill>
                <a:latin typeface="Times New Roman" pitchFamily="18" charset="0"/>
              </a:rPr>
              <a:t>(Flow Labels)</a:t>
            </a:r>
            <a:r>
              <a:rPr lang="zh-CN" altLang="en-US" sz="2000" b="1" dirty="0">
                <a:solidFill>
                  <a:srgbClr val="FF0000"/>
                </a:solidFill>
                <a:latin typeface="Times New Roman" pitchFamily="18" charset="0"/>
              </a:rPr>
              <a:t>：</a:t>
            </a:r>
            <a:r>
              <a:rPr lang="en-US" altLang="zh-CN" sz="2000" b="1" dirty="0">
                <a:solidFill>
                  <a:srgbClr val="FF0000"/>
                </a:solidFill>
                <a:latin typeface="Times New Roman" pitchFamily="18" charset="0"/>
              </a:rPr>
              <a:t>20</a:t>
            </a:r>
            <a:r>
              <a:rPr lang="zh-CN" altLang="en-US" sz="2000" b="1" dirty="0">
                <a:solidFill>
                  <a:srgbClr val="FF0000"/>
                </a:solidFill>
                <a:latin typeface="Times New Roman" pitchFamily="18" charset="0"/>
              </a:rPr>
              <a:t>比特。源节点可用该字段标记</a:t>
            </a:r>
            <a:r>
              <a:rPr lang="en-US" altLang="zh-CN" sz="2000" b="1" dirty="0">
                <a:solidFill>
                  <a:srgbClr val="FF0000"/>
                </a:solidFill>
                <a:latin typeface="Times New Roman" pitchFamily="18" charset="0"/>
              </a:rPr>
              <a:t>IP</a:t>
            </a:r>
            <a:r>
              <a:rPr lang="zh-CN" altLang="en-US" sz="2000" b="1" dirty="0">
                <a:solidFill>
                  <a:srgbClr val="FF0000"/>
                </a:solidFill>
                <a:latin typeface="Times New Roman" pitchFamily="18" charset="0"/>
              </a:rPr>
              <a:t>分组，</a:t>
            </a:r>
          </a:p>
          <a:p>
            <a:r>
              <a:rPr lang="zh-CN" altLang="en-US" sz="2000" b="1" dirty="0">
                <a:solidFill>
                  <a:srgbClr val="FF0000"/>
                </a:solidFill>
                <a:latin typeface="Times New Roman" pitchFamily="18" charset="0"/>
              </a:rPr>
              <a:t>让中间的路由器提供特别的处理，以保证数据传输的</a:t>
            </a:r>
            <a:r>
              <a:rPr lang="en-US" altLang="zh-CN" sz="2000" b="1" dirty="0">
                <a:solidFill>
                  <a:srgbClr val="FF0000"/>
                </a:solidFill>
                <a:latin typeface="Times New Roman" pitchFamily="18" charset="0"/>
              </a:rPr>
              <a:t>QoS</a:t>
            </a:r>
          </a:p>
        </p:txBody>
      </p:sp>
      <p:graphicFrame>
        <p:nvGraphicFramePr>
          <p:cNvPr id="3074" name="Object 2"/>
          <p:cNvGraphicFramePr>
            <a:graphicFrameLocks noChangeAspect="1"/>
          </p:cNvGraphicFramePr>
          <p:nvPr/>
        </p:nvGraphicFramePr>
        <p:xfrm>
          <a:off x="304800" y="1257300"/>
          <a:ext cx="8382000" cy="4229100"/>
        </p:xfrm>
        <a:graphic>
          <a:graphicData uri="http://schemas.openxmlformats.org/presentationml/2006/ole">
            <p:oleObj spid="_x0000_s3074" name="Visio" r:id="rId4" imgW="9789382" imgH="6310866" progId="Visio.Drawing.11">
              <p:embed/>
            </p:oleObj>
          </a:graphicData>
        </a:graphic>
      </p:graphicFrame>
      <p:sp>
        <p:nvSpPr>
          <p:cNvPr id="3077" name="Rectangle 5"/>
          <p:cNvSpPr>
            <a:spLocks noChangeArrowheads="1"/>
          </p:cNvSpPr>
          <p:nvPr/>
        </p:nvSpPr>
        <p:spPr bwMode="auto">
          <a:xfrm>
            <a:off x="4038600" y="1524000"/>
            <a:ext cx="4648200" cy="3810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t>5.2.1 IP</a:t>
            </a:r>
            <a:r>
              <a:rPr lang="zh-CN" altLang="en-US" dirty="0" smtClean="0"/>
              <a:t>数据报的格式 </a:t>
            </a:r>
          </a:p>
        </p:txBody>
      </p:sp>
      <p:sp>
        <p:nvSpPr>
          <p:cNvPr id="25603" name="Rectangle 3"/>
          <p:cNvSpPr>
            <a:spLocks noGrp="1" noChangeArrowheads="1"/>
          </p:cNvSpPr>
          <p:nvPr>
            <p:ph idx="1"/>
          </p:nvPr>
        </p:nvSpPr>
        <p:spPr/>
        <p:txBody>
          <a:bodyPr/>
          <a:lstStyle/>
          <a:p>
            <a:pPr eaLnBrk="1" hangingPunct="1"/>
            <a:r>
              <a:rPr lang="zh-CN" altLang="en-US" dirty="0" smtClean="0"/>
              <a:t>因特网的网络层采用</a:t>
            </a:r>
            <a:r>
              <a:rPr lang="en-US" altLang="zh-CN" dirty="0" smtClean="0"/>
              <a:t>IP</a:t>
            </a:r>
            <a:r>
              <a:rPr lang="zh-CN" altLang="en-US" dirty="0" smtClean="0"/>
              <a:t>协议</a:t>
            </a:r>
            <a:endParaRPr lang="en-US" altLang="zh-CN" dirty="0" smtClean="0"/>
          </a:p>
          <a:p>
            <a:pPr eaLnBrk="1" hangingPunct="1"/>
            <a:r>
              <a:rPr lang="en-US" altLang="zh-CN" dirty="0" smtClean="0"/>
              <a:t>IP</a:t>
            </a:r>
            <a:r>
              <a:rPr lang="zh-CN" altLang="en-US" dirty="0" smtClean="0"/>
              <a:t>数据报的封装包含首部（</a:t>
            </a:r>
            <a:r>
              <a:rPr lang="en-US" altLang="zh-CN" dirty="0" smtClean="0"/>
              <a:t>header</a:t>
            </a:r>
            <a:r>
              <a:rPr lang="zh-CN" altLang="en-US" dirty="0" smtClean="0"/>
              <a:t>）和数据部分</a:t>
            </a:r>
            <a:endParaRPr lang="en-US" altLang="zh-CN" dirty="0" smtClean="0"/>
          </a:p>
          <a:p>
            <a:pPr eaLnBrk="1" hangingPunct="1"/>
            <a:r>
              <a:rPr lang="en-US" altLang="zh-CN" dirty="0" smtClean="0"/>
              <a:t>IP</a:t>
            </a:r>
            <a:r>
              <a:rPr lang="zh-CN" altLang="en-US" dirty="0" smtClean="0"/>
              <a:t>数据报的首部包括</a:t>
            </a:r>
            <a:r>
              <a:rPr lang="en-US" altLang="zh-CN" dirty="0" smtClean="0"/>
              <a:t>20</a:t>
            </a:r>
            <a:r>
              <a:rPr lang="zh-CN" altLang="en-US" dirty="0" smtClean="0"/>
              <a:t>字节的固定部分和变长的可选项（</a:t>
            </a:r>
            <a:r>
              <a:rPr lang="en-US" altLang="zh-CN" dirty="0" smtClean="0"/>
              <a:t>option</a:t>
            </a:r>
            <a:r>
              <a:rPr lang="zh-CN" altLang="en-US" dirty="0" smtClean="0"/>
              <a:t>） 。</a:t>
            </a:r>
          </a:p>
        </p:txBody>
      </p:sp>
      <p:sp>
        <p:nvSpPr>
          <p:cNvPr id="25604" name="Rectangle 5"/>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828800" y="533400"/>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4100"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pPr>
              <a:lnSpc>
                <a:spcPct val="80000"/>
              </a:lnSpc>
              <a:spcBef>
                <a:spcPct val="20000"/>
              </a:spcBef>
              <a:buClr>
                <a:srgbClr val="1AB0E5"/>
              </a:buClr>
              <a:buSzPct val="70000"/>
              <a:buFont typeface="Wingdings" pitchFamily="2" charset="2"/>
              <a:buNone/>
            </a:pPr>
            <a:r>
              <a:rPr lang="zh-CN" altLang="en-US" sz="2000" b="1">
                <a:solidFill>
                  <a:srgbClr val="0000FF"/>
                </a:solidFill>
                <a:latin typeface="Times New Roman" pitchFamily="18" charset="0"/>
              </a:rPr>
              <a:t>有效负载长度</a:t>
            </a:r>
            <a:r>
              <a:rPr lang="en-US" altLang="zh-CN" sz="2000" b="1">
                <a:solidFill>
                  <a:srgbClr val="0000FF"/>
                </a:solidFill>
                <a:latin typeface="Times New Roman" pitchFamily="18" charset="0"/>
              </a:rPr>
              <a:t>(Payload Length)</a:t>
            </a:r>
            <a:r>
              <a:rPr lang="zh-CN" altLang="en-US" sz="2000" b="1">
                <a:solidFill>
                  <a:srgbClr val="FF0000"/>
                </a:solidFill>
                <a:latin typeface="Times New Roman" pitchFamily="18" charset="0"/>
              </a:rPr>
              <a:t>：</a:t>
            </a:r>
            <a:r>
              <a:rPr lang="en-US" altLang="zh-CN" sz="2000" b="1">
                <a:solidFill>
                  <a:srgbClr val="FF0000"/>
                </a:solidFill>
                <a:latin typeface="Times New Roman" pitchFamily="18" charset="0"/>
              </a:rPr>
              <a:t>16</a:t>
            </a:r>
            <a:r>
              <a:rPr lang="zh-CN" altLang="en-US" sz="2000" b="1">
                <a:solidFill>
                  <a:srgbClr val="FF0000"/>
                </a:solidFill>
                <a:latin typeface="Times New Roman" pitchFamily="18" charset="0"/>
              </a:rPr>
              <a:t>比特。指明基本首部后面的有</a:t>
            </a:r>
          </a:p>
          <a:p>
            <a:pPr>
              <a:lnSpc>
                <a:spcPct val="80000"/>
              </a:lnSpc>
              <a:spcBef>
                <a:spcPct val="20000"/>
              </a:spcBef>
              <a:buClr>
                <a:srgbClr val="1AB0E5"/>
              </a:buClr>
              <a:buSzPct val="70000"/>
              <a:buFont typeface="Wingdings" pitchFamily="2" charset="2"/>
              <a:buNone/>
            </a:pPr>
            <a:r>
              <a:rPr lang="zh-CN" altLang="en-US" sz="2000" b="1">
                <a:solidFill>
                  <a:srgbClr val="FF0000"/>
                </a:solidFill>
                <a:latin typeface="Times New Roman" pitchFamily="18" charset="0"/>
              </a:rPr>
              <a:t>效负载的字节数（包括数据和扩展首部的长度） </a:t>
            </a:r>
          </a:p>
        </p:txBody>
      </p:sp>
      <p:graphicFrame>
        <p:nvGraphicFramePr>
          <p:cNvPr id="4098" name="Object 2"/>
          <p:cNvGraphicFramePr>
            <a:graphicFrameLocks noChangeAspect="1"/>
          </p:cNvGraphicFramePr>
          <p:nvPr/>
        </p:nvGraphicFramePr>
        <p:xfrm>
          <a:off x="304800" y="1257300"/>
          <a:ext cx="8382000" cy="4229100"/>
        </p:xfrm>
        <a:graphic>
          <a:graphicData uri="http://schemas.openxmlformats.org/presentationml/2006/ole">
            <p:oleObj spid="_x0000_s4098" name="Visio" r:id="rId4" imgW="9789382" imgH="6310866" progId="Visio.Drawing.11">
              <p:embed/>
            </p:oleObj>
          </a:graphicData>
        </a:graphic>
      </p:graphicFrame>
      <p:sp>
        <p:nvSpPr>
          <p:cNvPr id="4101" name="Rectangle 5"/>
          <p:cNvSpPr>
            <a:spLocks noChangeArrowheads="1"/>
          </p:cNvSpPr>
          <p:nvPr/>
        </p:nvSpPr>
        <p:spPr bwMode="auto">
          <a:xfrm>
            <a:off x="1295400" y="1905000"/>
            <a:ext cx="3657600" cy="3810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1828800" y="533400"/>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5124"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b="1">
                <a:solidFill>
                  <a:srgbClr val="0000FF"/>
                </a:solidFill>
                <a:latin typeface="Times New Roman" pitchFamily="18" charset="0"/>
              </a:rPr>
              <a:t>下一个首部</a:t>
            </a:r>
            <a:r>
              <a:rPr lang="en-US" altLang="zh-CN" b="1">
                <a:solidFill>
                  <a:srgbClr val="0000FF"/>
                </a:solidFill>
                <a:latin typeface="Times New Roman" pitchFamily="18" charset="0"/>
              </a:rPr>
              <a:t>(Payload Length)</a:t>
            </a:r>
            <a:r>
              <a:rPr lang="zh-CN" altLang="en-US" b="1">
                <a:solidFill>
                  <a:srgbClr val="FF0000"/>
                </a:solidFill>
                <a:latin typeface="Times New Roman" pitchFamily="18" charset="0"/>
              </a:rPr>
              <a:t>：</a:t>
            </a:r>
            <a:r>
              <a:rPr lang="en-US" altLang="zh-CN" b="1">
                <a:solidFill>
                  <a:srgbClr val="FF0000"/>
                </a:solidFill>
                <a:latin typeface="Times New Roman" pitchFamily="18" charset="0"/>
              </a:rPr>
              <a:t>8</a:t>
            </a:r>
            <a:r>
              <a:rPr lang="zh-CN" altLang="en-US" b="1">
                <a:solidFill>
                  <a:srgbClr val="FF0000"/>
                </a:solidFill>
                <a:latin typeface="Times New Roman" pitchFamily="18" charset="0"/>
              </a:rPr>
              <a:t>比特。指示紧随后面的扩展首部的类型，</a:t>
            </a:r>
          </a:p>
          <a:p>
            <a:r>
              <a:rPr lang="zh-CN" altLang="en-US" b="1">
                <a:solidFill>
                  <a:srgbClr val="FF0000"/>
                </a:solidFill>
                <a:latin typeface="Times New Roman" pitchFamily="18" charset="0"/>
              </a:rPr>
              <a:t>扩展首部位于基本首部和高层协议</a:t>
            </a:r>
            <a:r>
              <a:rPr lang="en-US" altLang="zh-CN" b="1">
                <a:solidFill>
                  <a:srgbClr val="FF0000"/>
                </a:solidFill>
                <a:latin typeface="Times New Roman" pitchFamily="18" charset="0"/>
              </a:rPr>
              <a:t>(</a:t>
            </a:r>
            <a:r>
              <a:rPr lang="zh-CN" altLang="en-US" b="1">
                <a:solidFill>
                  <a:srgbClr val="FF0000"/>
                </a:solidFill>
                <a:latin typeface="Times New Roman" pitchFamily="18" charset="0"/>
              </a:rPr>
              <a:t>如</a:t>
            </a:r>
            <a:r>
              <a:rPr lang="en-US" altLang="zh-CN" b="1">
                <a:solidFill>
                  <a:srgbClr val="FF0000"/>
                </a:solidFill>
                <a:latin typeface="Times New Roman" pitchFamily="18" charset="0"/>
              </a:rPr>
              <a:t>UDP/TCP)</a:t>
            </a:r>
            <a:r>
              <a:rPr lang="zh-CN" altLang="en-US" b="1">
                <a:solidFill>
                  <a:srgbClr val="FF0000"/>
                </a:solidFill>
                <a:latin typeface="Times New Roman" pitchFamily="18" charset="0"/>
              </a:rPr>
              <a:t>首部之间，因此当后面</a:t>
            </a:r>
          </a:p>
          <a:p>
            <a:r>
              <a:rPr lang="zh-CN" altLang="en-US" b="1">
                <a:solidFill>
                  <a:srgbClr val="FF0000"/>
                </a:solidFill>
                <a:latin typeface="Times New Roman" pitchFamily="18" charset="0"/>
              </a:rPr>
              <a:t>没有扩展首部时，该字段的取值和含义与</a:t>
            </a:r>
            <a:r>
              <a:rPr lang="en-US" altLang="zh-CN" b="1">
                <a:solidFill>
                  <a:srgbClr val="FF0000"/>
                </a:solidFill>
                <a:latin typeface="Times New Roman" pitchFamily="18" charset="0"/>
              </a:rPr>
              <a:t>IPv4</a:t>
            </a:r>
            <a:r>
              <a:rPr lang="zh-CN" altLang="en-US" b="1">
                <a:solidFill>
                  <a:srgbClr val="FF0000"/>
                </a:solidFill>
                <a:latin typeface="Times New Roman" pitchFamily="18" charset="0"/>
              </a:rPr>
              <a:t>首部的“协议”字段相同</a:t>
            </a:r>
          </a:p>
        </p:txBody>
      </p:sp>
      <p:graphicFrame>
        <p:nvGraphicFramePr>
          <p:cNvPr id="5122" name="Object 2"/>
          <p:cNvGraphicFramePr>
            <a:graphicFrameLocks noChangeAspect="1"/>
          </p:cNvGraphicFramePr>
          <p:nvPr/>
        </p:nvGraphicFramePr>
        <p:xfrm>
          <a:off x="304800" y="1257300"/>
          <a:ext cx="8382000" cy="4229100"/>
        </p:xfrm>
        <a:graphic>
          <a:graphicData uri="http://schemas.openxmlformats.org/presentationml/2006/ole">
            <p:oleObj spid="_x0000_s5122" name="Visio" r:id="rId4" imgW="9789382" imgH="6310866" progId="Visio.Drawing.11">
              <p:embed/>
            </p:oleObj>
          </a:graphicData>
        </a:graphic>
      </p:graphicFrame>
      <p:sp>
        <p:nvSpPr>
          <p:cNvPr id="5125" name="Rectangle 5"/>
          <p:cNvSpPr>
            <a:spLocks noChangeArrowheads="1"/>
          </p:cNvSpPr>
          <p:nvPr/>
        </p:nvSpPr>
        <p:spPr bwMode="auto">
          <a:xfrm>
            <a:off x="4953000" y="1905000"/>
            <a:ext cx="1905000" cy="3810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828800" y="533400"/>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6148"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sz="2000" b="1">
                <a:solidFill>
                  <a:srgbClr val="0000FF"/>
                </a:solidFill>
                <a:latin typeface="Times New Roman" pitchFamily="18" charset="0"/>
              </a:rPr>
              <a:t>跳数限制</a:t>
            </a:r>
            <a:r>
              <a:rPr lang="en-US" altLang="zh-CN" sz="2000" b="1">
                <a:solidFill>
                  <a:srgbClr val="0000FF"/>
                </a:solidFill>
                <a:latin typeface="Times New Roman" pitchFamily="18" charset="0"/>
              </a:rPr>
              <a:t>(Hop Limit)</a:t>
            </a:r>
            <a:r>
              <a:rPr lang="zh-CN" altLang="en-US" sz="2000" b="1">
                <a:solidFill>
                  <a:srgbClr val="FF0000"/>
                </a:solidFill>
                <a:latin typeface="Times New Roman" pitchFamily="18" charset="0"/>
              </a:rPr>
              <a:t>：</a:t>
            </a:r>
            <a:r>
              <a:rPr lang="en-US" altLang="zh-CN" sz="2000" b="1">
                <a:solidFill>
                  <a:srgbClr val="FF0000"/>
                </a:solidFill>
                <a:latin typeface="Times New Roman" pitchFamily="18" charset="0"/>
              </a:rPr>
              <a:t>8</a:t>
            </a:r>
            <a:r>
              <a:rPr lang="zh-CN" altLang="en-US" sz="2000" b="1">
                <a:solidFill>
                  <a:srgbClr val="FF0000"/>
                </a:solidFill>
                <a:latin typeface="Times New Roman" pitchFamily="18" charset="0"/>
              </a:rPr>
              <a:t>比特的无符号整数。作用相当于</a:t>
            </a:r>
            <a:r>
              <a:rPr lang="en-US" altLang="zh-CN" sz="2000" b="1">
                <a:solidFill>
                  <a:srgbClr val="FF0000"/>
                </a:solidFill>
                <a:latin typeface="Times New Roman" pitchFamily="18" charset="0"/>
              </a:rPr>
              <a:t>IPv4</a:t>
            </a:r>
            <a:r>
              <a:rPr lang="zh-CN" altLang="en-US" sz="2000" b="1">
                <a:solidFill>
                  <a:srgbClr val="FF0000"/>
                </a:solidFill>
                <a:latin typeface="Times New Roman" pitchFamily="18" charset="0"/>
              </a:rPr>
              <a:t>中的</a:t>
            </a:r>
          </a:p>
          <a:p>
            <a:r>
              <a:rPr lang="en-US" altLang="zh-CN" sz="2000" b="1">
                <a:solidFill>
                  <a:srgbClr val="FF0000"/>
                </a:solidFill>
                <a:latin typeface="Times New Roman" pitchFamily="18" charset="0"/>
              </a:rPr>
              <a:t>TTL</a:t>
            </a:r>
            <a:r>
              <a:rPr lang="zh-CN" altLang="en-US" sz="2000" b="1">
                <a:solidFill>
                  <a:srgbClr val="FF0000"/>
                </a:solidFill>
                <a:latin typeface="Times New Roman" pitchFamily="18" charset="0"/>
              </a:rPr>
              <a:t>，该值减到</a:t>
            </a:r>
            <a:r>
              <a:rPr lang="en-US" altLang="zh-CN" sz="2000" b="1">
                <a:solidFill>
                  <a:srgbClr val="FF0000"/>
                </a:solidFill>
                <a:latin typeface="Times New Roman" pitchFamily="18" charset="0"/>
              </a:rPr>
              <a:t>0</a:t>
            </a:r>
            <a:r>
              <a:rPr lang="zh-CN" altLang="en-US" sz="2000" b="1">
                <a:solidFill>
                  <a:srgbClr val="FF0000"/>
                </a:solidFill>
                <a:latin typeface="Times New Roman" pitchFamily="18" charset="0"/>
              </a:rPr>
              <a:t>时，分组被丢弃</a:t>
            </a:r>
          </a:p>
        </p:txBody>
      </p:sp>
      <p:graphicFrame>
        <p:nvGraphicFramePr>
          <p:cNvPr id="6146" name="Object 2"/>
          <p:cNvGraphicFramePr>
            <a:graphicFrameLocks noChangeAspect="1"/>
          </p:cNvGraphicFramePr>
          <p:nvPr/>
        </p:nvGraphicFramePr>
        <p:xfrm>
          <a:off x="304800" y="1257300"/>
          <a:ext cx="8382000" cy="4229100"/>
        </p:xfrm>
        <a:graphic>
          <a:graphicData uri="http://schemas.openxmlformats.org/presentationml/2006/ole">
            <p:oleObj spid="_x0000_s6146" name="Visio" r:id="rId4" imgW="9789382" imgH="6310866" progId="Visio.Drawing.11">
              <p:embed/>
            </p:oleObj>
          </a:graphicData>
        </a:graphic>
      </p:graphicFrame>
      <p:sp>
        <p:nvSpPr>
          <p:cNvPr id="6149" name="Rectangle 5"/>
          <p:cNvSpPr>
            <a:spLocks noChangeArrowheads="1"/>
          </p:cNvSpPr>
          <p:nvPr/>
        </p:nvSpPr>
        <p:spPr bwMode="auto">
          <a:xfrm>
            <a:off x="6781800" y="1905000"/>
            <a:ext cx="1905000" cy="3810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828800" y="533400"/>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7172"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sz="2000" b="1">
                <a:solidFill>
                  <a:srgbClr val="0000FF"/>
                </a:solidFill>
                <a:latin typeface="Times New Roman" pitchFamily="18" charset="0"/>
              </a:rPr>
              <a:t>源</a:t>
            </a:r>
            <a:r>
              <a:rPr lang="en-US" altLang="zh-CN" sz="2000" b="1">
                <a:solidFill>
                  <a:srgbClr val="0000FF"/>
                </a:solidFill>
                <a:latin typeface="Times New Roman" pitchFamily="18" charset="0"/>
              </a:rPr>
              <a:t>IP</a:t>
            </a:r>
            <a:r>
              <a:rPr lang="zh-CN" altLang="en-US" sz="2000" b="1">
                <a:solidFill>
                  <a:srgbClr val="0000FF"/>
                </a:solidFill>
                <a:latin typeface="Times New Roman" pitchFamily="18" charset="0"/>
              </a:rPr>
              <a:t>地址字段</a:t>
            </a:r>
            <a:r>
              <a:rPr lang="zh-CN" altLang="en-US" sz="2000" b="1">
                <a:solidFill>
                  <a:srgbClr val="FF0000"/>
                </a:solidFill>
                <a:latin typeface="Times New Roman" pitchFamily="18" charset="0"/>
              </a:rPr>
              <a:t>：</a:t>
            </a:r>
            <a:r>
              <a:rPr lang="en-US" altLang="zh-CN" sz="2000" b="1">
                <a:solidFill>
                  <a:srgbClr val="FF0000"/>
                </a:solidFill>
                <a:latin typeface="Times New Roman" pitchFamily="18" charset="0"/>
              </a:rPr>
              <a:t>128</a:t>
            </a:r>
            <a:r>
              <a:rPr lang="zh-CN" altLang="en-US" sz="2000" b="1">
                <a:solidFill>
                  <a:srgbClr val="FF0000"/>
                </a:solidFill>
                <a:latin typeface="Times New Roman" pitchFamily="18" charset="0"/>
              </a:rPr>
              <a:t>比特。表示</a:t>
            </a:r>
            <a:r>
              <a:rPr lang="en-US" altLang="zh-CN" sz="2000" b="1">
                <a:solidFill>
                  <a:srgbClr val="FF0000"/>
                </a:solidFill>
                <a:latin typeface="Times New Roman" pitchFamily="18" charset="0"/>
              </a:rPr>
              <a:t>IPv6</a:t>
            </a:r>
            <a:r>
              <a:rPr lang="zh-CN" altLang="en-US" sz="2000" b="1">
                <a:solidFill>
                  <a:srgbClr val="FF0000"/>
                </a:solidFill>
                <a:latin typeface="Times New Roman" pitchFamily="18" charset="0"/>
              </a:rPr>
              <a:t>分组的源结点</a:t>
            </a:r>
            <a:r>
              <a:rPr lang="en-US" altLang="zh-CN" sz="2000" b="1">
                <a:solidFill>
                  <a:srgbClr val="FF0000"/>
                </a:solidFill>
                <a:latin typeface="Times New Roman" pitchFamily="18" charset="0"/>
              </a:rPr>
              <a:t>(</a:t>
            </a:r>
            <a:r>
              <a:rPr lang="zh-CN" altLang="en-US" sz="2000" b="1">
                <a:solidFill>
                  <a:srgbClr val="FF0000"/>
                </a:solidFill>
                <a:latin typeface="Times New Roman" pitchFamily="18" charset="0"/>
              </a:rPr>
              <a:t>如发送主机</a:t>
            </a:r>
            <a:r>
              <a:rPr lang="en-US" altLang="zh-CN" sz="2000" b="1">
                <a:solidFill>
                  <a:srgbClr val="FF0000"/>
                </a:solidFill>
                <a:latin typeface="Times New Roman" pitchFamily="18" charset="0"/>
              </a:rPr>
              <a:t>)</a:t>
            </a:r>
          </a:p>
        </p:txBody>
      </p:sp>
      <p:graphicFrame>
        <p:nvGraphicFramePr>
          <p:cNvPr id="7170" name="Object 2"/>
          <p:cNvGraphicFramePr>
            <a:graphicFrameLocks noChangeAspect="1"/>
          </p:cNvGraphicFramePr>
          <p:nvPr/>
        </p:nvGraphicFramePr>
        <p:xfrm>
          <a:off x="304800" y="1257300"/>
          <a:ext cx="8382000" cy="4229100"/>
        </p:xfrm>
        <a:graphic>
          <a:graphicData uri="http://schemas.openxmlformats.org/presentationml/2006/ole">
            <p:oleObj spid="_x0000_s7170" name="Visio" r:id="rId4" imgW="9789382" imgH="6310866" progId="Visio.Drawing.11">
              <p:embed/>
            </p:oleObj>
          </a:graphicData>
        </a:graphic>
      </p:graphicFrame>
      <p:sp>
        <p:nvSpPr>
          <p:cNvPr id="7173" name="Rectangle 5"/>
          <p:cNvSpPr>
            <a:spLocks noChangeArrowheads="1"/>
          </p:cNvSpPr>
          <p:nvPr/>
        </p:nvSpPr>
        <p:spPr bwMode="auto">
          <a:xfrm>
            <a:off x="1295400" y="2286000"/>
            <a:ext cx="7391400" cy="16002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1828800" y="533400"/>
            <a:ext cx="5497513" cy="762000"/>
          </a:xfrm>
          <a:prstGeom prst="rect">
            <a:avLst/>
          </a:prstGeom>
          <a:noFill/>
          <a:ln w="9525" algn="ctr">
            <a:noFill/>
            <a:miter lim="800000"/>
            <a:headEnd/>
            <a:tailEnd/>
          </a:ln>
        </p:spPr>
        <p:txBody>
          <a:bodyPr wrap="none">
            <a:spAutoFit/>
          </a:bodyPr>
          <a:lstStyle/>
          <a:p>
            <a:r>
              <a:rPr lang="en-US" altLang="zh-CN" sz="4400">
                <a:solidFill>
                  <a:schemeClr val="tx2"/>
                </a:solidFill>
              </a:rPr>
              <a:t>5.7.2 IPv6</a:t>
            </a:r>
            <a:r>
              <a:rPr lang="zh-CN" altLang="en-US" sz="4400">
                <a:solidFill>
                  <a:schemeClr val="tx2"/>
                </a:solidFill>
              </a:rPr>
              <a:t>的报文格式</a:t>
            </a:r>
          </a:p>
        </p:txBody>
      </p:sp>
      <p:sp>
        <p:nvSpPr>
          <p:cNvPr id="8196" name="AutoShape 3"/>
          <p:cNvSpPr>
            <a:spLocks noChangeArrowheads="1"/>
          </p:cNvSpPr>
          <p:nvPr/>
        </p:nvSpPr>
        <p:spPr bwMode="auto">
          <a:xfrm>
            <a:off x="1219200" y="5715000"/>
            <a:ext cx="7467600" cy="838200"/>
          </a:xfrm>
          <a:prstGeom prst="roundRect">
            <a:avLst>
              <a:gd name="adj" fmla="val 16667"/>
            </a:avLst>
          </a:prstGeom>
          <a:solidFill>
            <a:srgbClr val="FFFF99"/>
          </a:solidFill>
          <a:ln w="19050" algn="ctr">
            <a:solidFill>
              <a:schemeClr val="tx1"/>
            </a:solidFill>
            <a:round/>
            <a:headEnd/>
            <a:tailEnd/>
          </a:ln>
        </p:spPr>
        <p:txBody>
          <a:bodyPr wrap="none" anchor="ctr"/>
          <a:lstStyle/>
          <a:p>
            <a:r>
              <a:rPr lang="zh-CN" altLang="en-US" sz="2000" b="1">
                <a:solidFill>
                  <a:srgbClr val="0000FF"/>
                </a:solidFill>
                <a:latin typeface="Times New Roman" pitchFamily="18" charset="0"/>
              </a:rPr>
              <a:t>目的</a:t>
            </a:r>
            <a:r>
              <a:rPr lang="en-US" altLang="zh-CN" sz="2000" b="1">
                <a:solidFill>
                  <a:srgbClr val="0000FF"/>
                </a:solidFill>
                <a:latin typeface="Times New Roman" pitchFamily="18" charset="0"/>
              </a:rPr>
              <a:t>IP</a:t>
            </a:r>
            <a:r>
              <a:rPr lang="zh-CN" altLang="en-US" sz="2000" b="1">
                <a:solidFill>
                  <a:srgbClr val="0000FF"/>
                </a:solidFill>
                <a:latin typeface="Times New Roman" pitchFamily="18" charset="0"/>
              </a:rPr>
              <a:t>地址字段</a:t>
            </a:r>
            <a:r>
              <a:rPr lang="zh-CN" altLang="en-US" sz="2000" b="1">
                <a:solidFill>
                  <a:srgbClr val="FF0000"/>
                </a:solidFill>
                <a:latin typeface="Times New Roman" pitchFamily="18" charset="0"/>
              </a:rPr>
              <a:t>：</a:t>
            </a:r>
            <a:r>
              <a:rPr lang="en-US" altLang="zh-CN" sz="2000" b="1">
                <a:solidFill>
                  <a:srgbClr val="FF0000"/>
                </a:solidFill>
                <a:latin typeface="Times New Roman" pitchFamily="18" charset="0"/>
              </a:rPr>
              <a:t>128</a:t>
            </a:r>
            <a:r>
              <a:rPr lang="zh-CN" altLang="en-US" sz="2000" b="1">
                <a:solidFill>
                  <a:srgbClr val="FF0000"/>
                </a:solidFill>
                <a:latin typeface="Times New Roman" pitchFamily="18" charset="0"/>
              </a:rPr>
              <a:t>比特。表示</a:t>
            </a:r>
            <a:r>
              <a:rPr lang="en-US" altLang="zh-CN" sz="2000" b="1">
                <a:solidFill>
                  <a:srgbClr val="FF0000"/>
                </a:solidFill>
                <a:latin typeface="Times New Roman" pitchFamily="18" charset="0"/>
              </a:rPr>
              <a:t>IPv6</a:t>
            </a:r>
            <a:r>
              <a:rPr lang="zh-CN" altLang="en-US" sz="2000" b="1">
                <a:solidFill>
                  <a:srgbClr val="FF0000"/>
                </a:solidFill>
                <a:latin typeface="Times New Roman" pitchFamily="18" charset="0"/>
              </a:rPr>
              <a:t>分组的目的结点</a:t>
            </a:r>
            <a:r>
              <a:rPr lang="en-US" altLang="zh-CN" sz="2000" b="1">
                <a:solidFill>
                  <a:srgbClr val="FF0000"/>
                </a:solidFill>
                <a:latin typeface="Times New Roman" pitchFamily="18" charset="0"/>
              </a:rPr>
              <a:t>(</a:t>
            </a:r>
            <a:r>
              <a:rPr lang="zh-CN" altLang="en-US" sz="2000" b="1">
                <a:solidFill>
                  <a:srgbClr val="FF0000"/>
                </a:solidFill>
                <a:latin typeface="Times New Roman" pitchFamily="18" charset="0"/>
              </a:rPr>
              <a:t>如接收主</a:t>
            </a:r>
          </a:p>
          <a:p>
            <a:r>
              <a:rPr lang="zh-CN" altLang="en-US" sz="2000" b="1">
                <a:solidFill>
                  <a:srgbClr val="FF0000"/>
                </a:solidFill>
                <a:latin typeface="Times New Roman" pitchFamily="18" charset="0"/>
              </a:rPr>
              <a:t>机</a:t>
            </a:r>
            <a:r>
              <a:rPr lang="en-US" altLang="zh-CN" sz="2000" b="1">
                <a:solidFill>
                  <a:srgbClr val="FF0000"/>
                </a:solidFill>
                <a:latin typeface="Times New Roman" pitchFamily="18" charset="0"/>
              </a:rPr>
              <a:t>)</a:t>
            </a:r>
          </a:p>
        </p:txBody>
      </p:sp>
      <p:graphicFrame>
        <p:nvGraphicFramePr>
          <p:cNvPr id="8194" name="Object 2"/>
          <p:cNvGraphicFramePr>
            <a:graphicFrameLocks noChangeAspect="1"/>
          </p:cNvGraphicFramePr>
          <p:nvPr/>
        </p:nvGraphicFramePr>
        <p:xfrm>
          <a:off x="304800" y="1257300"/>
          <a:ext cx="8382000" cy="4229100"/>
        </p:xfrm>
        <a:graphic>
          <a:graphicData uri="http://schemas.openxmlformats.org/presentationml/2006/ole">
            <p:oleObj spid="_x0000_s8194" name="Visio" r:id="rId4" imgW="9789382" imgH="6310866" progId="Visio.Drawing.11">
              <p:embed/>
            </p:oleObj>
          </a:graphicData>
        </a:graphic>
      </p:graphicFrame>
      <p:sp>
        <p:nvSpPr>
          <p:cNvPr id="8197" name="Rectangle 5"/>
          <p:cNvSpPr>
            <a:spLocks noChangeArrowheads="1"/>
          </p:cNvSpPr>
          <p:nvPr/>
        </p:nvSpPr>
        <p:spPr bwMode="auto">
          <a:xfrm>
            <a:off x="1295400" y="3886200"/>
            <a:ext cx="7391400" cy="1600200"/>
          </a:xfrm>
          <a:prstGeom prst="rect">
            <a:avLst/>
          </a:prstGeom>
          <a:noFill/>
          <a:ln w="28575" algn="ctr">
            <a:solidFill>
              <a:srgbClr val="FF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dirty="0" smtClean="0"/>
              <a:t>基本首部各字段含义</a:t>
            </a:r>
          </a:p>
        </p:txBody>
      </p:sp>
      <p:sp>
        <p:nvSpPr>
          <p:cNvPr id="147459" name="Rectangle 3"/>
          <p:cNvSpPr>
            <a:spLocks noGrp="1" noChangeArrowheads="1"/>
          </p:cNvSpPr>
          <p:nvPr>
            <p:ph idx="1"/>
          </p:nvPr>
        </p:nvSpPr>
        <p:spPr>
          <a:xfrm>
            <a:off x="468313" y="1268413"/>
            <a:ext cx="8497887" cy="4883150"/>
          </a:xfrm>
        </p:spPr>
        <p:txBody>
          <a:bodyPr/>
          <a:lstStyle/>
          <a:p>
            <a:pPr eaLnBrk="1" hangingPunct="1"/>
            <a:r>
              <a:rPr lang="zh-CN" altLang="en-US" sz="2400" b="1" dirty="0" smtClean="0"/>
              <a:t>版本号</a:t>
            </a:r>
            <a:r>
              <a:rPr lang="zh-CN" altLang="en-US" sz="2400" dirty="0" smtClean="0"/>
              <a:t>：</a:t>
            </a:r>
            <a:r>
              <a:rPr lang="en-US" altLang="zh-CN" sz="2400" dirty="0" smtClean="0"/>
              <a:t>4</a:t>
            </a:r>
            <a:r>
              <a:rPr lang="zh-CN" altLang="en-US" sz="2400" dirty="0" smtClean="0"/>
              <a:t>比特。</a:t>
            </a:r>
            <a:r>
              <a:rPr lang="en-US" altLang="zh-CN" sz="2400" dirty="0" smtClean="0"/>
              <a:t>IPv6</a:t>
            </a:r>
            <a:r>
              <a:rPr lang="zh-CN" altLang="en-US" sz="2400" dirty="0" smtClean="0"/>
              <a:t>该字段值为</a:t>
            </a:r>
            <a:r>
              <a:rPr lang="en-US" altLang="zh-CN" sz="2400" dirty="0" smtClean="0"/>
              <a:t>6 </a:t>
            </a:r>
            <a:r>
              <a:rPr lang="zh-CN" altLang="en-US" sz="2400" dirty="0" smtClean="0"/>
              <a:t>。</a:t>
            </a:r>
            <a:endParaRPr lang="en-US" altLang="zh-CN" sz="2400" dirty="0" smtClean="0"/>
          </a:p>
          <a:p>
            <a:pPr eaLnBrk="1" hangingPunct="1"/>
            <a:r>
              <a:rPr lang="zh-CN" altLang="en-US" sz="2400" b="1" dirty="0" smtClean="0"/>
              <a:t>流量类型</a:t>
            </a:r>
            <a:r>
              <a:rPr lang="zh-CN" altLang="en-US" sz="2400" dirty="0" smtClean="0"/>
              <a:t>（</a:t>
            </a:r>
            <a:r>
              <a:rPr lang="en-US" altLang="zh-CN" sz="2400" dirty="0" smtClean="0"/>
              <a:t>traffic class</a:t>
            </a:r>
            <a:r>
              <a:rPr lang="zh-CN" altLang="en-US" sz="2400" dirty="0" smtClean="0"/>
              <a:t>）：</a:t>
            </a:r>
            <a:r>
              <a:rPr lang="en-US" altLang="zh-CN" sz="2400" dirty="0" smtClean="0"/>
              <a:t>8</a:t>
            </a:r>
            <a:r>
              <a:rPr lang="zh-CN" altLang="en-US" sz="2400" dirty="0" smtClean="0"/>
              <a:t>比特。区分</a:t>
            </a:r>
            <a:r>
              <a:rPr lang="en-US" altLang="zh-CN" sz="2400" dirty="0" smtClean="0"/>
              <a:t>IPv6</a:t>
            </a:r>
            <a:r>
              <a:rPr lang="zh-CN" altLang="en-US" sz="2400" dirty="0" smtClean="0"/>
              <a:t>分组的类别。</a:t>
            </a:r>
          </a:p>
          <a:p>
            <a:pPr eaLnBrk="1" hangingPunct="1"/>
            <a:r>
              <a:rPr lang="zh-CN" altLang="en-US" sz="2400" b="1" dirty="0" smtClean="0"/>
              <a:t>流标记</a:t>
            </a:r>
            <a:r>
              <a:rPr lang="zh-CN" altLang="en-US" sz="2400" dirty="0" smtClean="0"/>
              <a:t>（</a:t>
            </a:r>
            <a:r>
              <a:rPr lang="en-US" altLang="zh-CN" sz="2400" dirty="0" smtClean="0"/>
              <a:t>Flow Labels</a:t>
            </a:r>
            <a:r>
              <a:rPr lang="zh-CN" altLang="en-US" sz="2400" dirty="0" smtClean="0"/>
              <a:t>）：</a:t>
            </a:r>
            <a:r>
              <a:rPr lang="en-US" altLang="zh-CN" sz="2400" dirty="0" smtClean="0"/>
              <a:t>20</a:t>
            </a:r>
            <a:r>
              <a:rPr lang="zh-CN" altLang="en-US" sz="2400" dirty="0" smtClean="0"/>
              <a:t>比特。源结点标记</a:t>
            </a:r>
            <a:r>
              <a:rPr lang="en-US" altLang="zh-CN" sz="2400" dirty="0" smtClean="0"/>
              <a:t>IP</a:t>
            </a:r>
            <a:r>
              <a:rPr lang="zh-CN" altLang="en-US" sz="2400" dirty="0" smtClean="0"/>
              <a:t>分组所属的流，让中间路由器提供特别处理，保证数据传输的</a:t>
            </a:r>
            <a:r>
              <a:rPr lang="en-US" altLang="zh-CN" sz="2400" dirty="0" err="1" smtClean="0"/>
              <a:t>QoS</a:t>
            </a:r>
            <a:r>
              <a:rPr lang="zh-CN" altLang="en-US" sz="2400" dirty="0" smtClean="0"/>
              <a:t>。 </a:t>
            </a:r>
          </a:p>
          <a:p>
            <a:pPr eaLnBrk="1" hangingPunct="1"/>
            <a:r>
              <a:rPr lang="zh-CN" altLang="en-US" sz="2400" b="1" dirty="0" smtClean="0"/>
              <a:t>有效负载长度</a:t>
            </a:r>
            <a:r>
              <a:rPr lang="zh-CN" altLang="en-US" sz="2400" dirty="0" smtClean="0"/>
              <a:t>（</a:t>
            </a:r>
            <a:r>
              <a:rPr lang="en-US" altLang="zh-CN" sz="2400" dirty="0" smtClean="0"/>
              <a:t>Payload Length</a:t>
            </a:r>
            <a:r>
              <a:rPr lang="zh-CN" altLang="en-US" sz="2400" dirty="0" smtClean="0"/>
              <a:t>）：</a:t>
            </a:r>
            <a:r>
              <a:rPr lang="en-US" altLang="zh-CN" sz="2400" dirty="0" smtClean="0"/>
              <a:t>16</a:t>
            </a:r>
            <a:r>
              <a:rPr lang="zh-CN" altLang="en-US" sz="2400" dirty="0" smtClean="0"/>
              <a:t>比特。有效负载的字节数（包括数据和扩展首部的长度） </a:t>
            </a:r>
          </a:p>
          <a:p>
            <a:pPr eaLnBrk="1" hangingPunct="1"/>
            <a:r>
              <a:rPr lang="zh-CN" altLang="en-US" sz="2400" b="1" dirty="0" smtClean="0"/>
              <a:t>下一个首部</a:t>
            </a:r>
            <a:r>
              <a:rPr lang="zh-CN" altLang="en-US" sz="2400" dirty="0" smtClean="0"/>
              <a:t>（</a:t>
            </a:r>
            <a:r>
              <a:rPr lang="en-US" altLang="zh-CN" sz="2400" dirty="0" smtClean="0"/>
              <a:t>Next Header</a:t>
            </a:r>
            <a:r>
              <a:rPr lang="zh-CN" altLang="en-US" sz="2400" dirty="0" smtClean="0"/>
              <a:t>）：</a:t>
            </a:r>
            <a:r>
              <a:rPr lang="en-US" altLang="zh-CN" sz="2400" dirty="0" smtClean="0"/>
              <a:t>8</a:t>
            </a:r>
            <a:r>
              <a:rPr lang="zh-CN" altLang="en-US" sz="2400" dirty="0" smtClean="0"/>
              <a:t>比特。指示紧随其后的扩展首部的类型，当后面没有扩展首部时，该字段的取值和含义与</a:t>
            </a:r>
            <a:r>
              <a:rPr lang="en-US" altLang="zh-CN" sz="2400" dirty="0" smtClean="0"/>
              <a:t>IPv4</a:t>
            </a:r>
            <a:r>
              <a:rPr lang="zh-CN" altLang="en-US" sz="2400" dirty="0" smtClean="0"/>
              <a:t>首部的“协议”字段相同。 </a:t>
            </a:r>
          </a:p>
          <a:p>
            <a:pPr eaLnBrk="1" hangingPunct="1"/>
            <a:r>
              <a:rPr lang="zh-CN" altLang="en-US" sz="2400" b="1" dirty="0" smtClean="0"/>
              <a:t>跳数限制</a:t>
            </a:r>
            <a:r>
              <a:rPr lang="zh-CN" altLang="en-US" sz="2400" dirty="0" smtClean="0"/>
              <a:t>（</a:t>
            </a:r>
            <a:r>
              <a:rPr lang="en-US" altLang="zh-CN" sz="2400" dirty="0" smtClean="0"/>
              <a:t>Hop Limit</a:t>
            </a:r>
            <a:r>
              <a:rPr lang="zh-CN" altLang="en-US" sz="2400" dirty="0" smtClean="0"/>
              <a:t>）：</a:t>
            </a:r>
            <a:r>
              <a:rPr lang="en-US" altLang="zh-CN" sz="2400" dirty="0" smtClean="0"/>
              <a:t>8</a:t>
            </a:r>
            <a:r>
              <a:rPr lang="zh-CN" altLang="en-US" sz="2400" dirty="0" smtClean="0"/>
              <a:t>比特。相当于</a:t>
            </a:r>
            <a:r>
              <a:rPr lang="en-US" altLang="zh-CN" sz="2400" dirty="0" smtClean="0"/>
              <a:t>IPv4</a:t>
            </a:r>
            <a:r>
              <a:rPr lang="zh-CN" altLang="en-US" sz="2400" dirty="0" smtClean="0"/>
              <a:t>中的</a:t>
            </a:r>
            <a:r>
              <a:rPr lang="en-US" altLang="zh-CN" sz="2400" dirty="0" smtClean="0"/>
              <a:t>TTL</a:t>
            </a:r>
            <a:r>
              <a:rPr lang="zh-CN" altLang="en-US" sz="2400" dirty="0" smtClean="0"/>
              <a:t>。</a:t>
            </a:r>
          </a:p>
          <a:p>
            <a:pPr eaLnBrk="1" hangingPunct="1"/>
            <a:r>
              <a:rPr lang="zh-CN" altLang="en-US" sz="2400" b="1" dirty="0" smtClean="0"/>
              <a:t>源和目的</a:t>
            </a:r>
            <a:r>
              <a:rPr lang="en-US" altLang="zh-CN" sz="2400" b="1" dirty="0" smtClean="0"/>
              <a:t>IP</a:t>
            </a:r>
            <a:r>
              <a:rPr lang="zh-CN" altLang="en-US" sz="2400" b="1" dirty="0" smtClean="0"/>
              <a:t>地址</a:t>
            </a:r>
            <a:r>
              <a:rPr lang="zh-CN" altLang="en-US" sz="2400" dirty="0" smtClean="0"/>
              <a:t>：各</a:t>
            </a:r>
            <a:r>
              <a:rPr lang="en-US" altLang="zh-CN" sz="2400" dirty="0" smtClean="0"/>
              <a:t>128</a:t>
            </a:r>
            <a:r>
              <a:rPr lang="zh-CN" altLang="en-US" sz="2400" dirty="0" smtClean="0"/>
              <a:t>比特。标识源结点和目的结点网络接口</a:t>
            </a:r>
            <a:r>
              <a:rPr lang="zh-CN" altLang="en-US" sz="2200" dirty="0" smtClean="0"/>
              <a:t>。</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altLang="zh-CN" dirty="0" smtClean="0"/>
              <a:t>IPv6</a:t>
            </a:r>
            <a:r>
              <a:rPr lang="zh-CN" altLang="en-US" dirty="0" smtClean="0"/>
              <a:t>的扩展首部 </a:t>
            </a:r>
          </a:p>
        </p:txBody>
      </p:sp>
      <p:sp>
        <p:nvSpPr>
          <p:cNvPr id="148483" name="Rectangle 3"/>
          <p:cNvSpPr>
            <a:spLocks noGrp="1" noChangeArrowheads="1"/>
          </p:cNvSpPr>
          <p:nvPr>
            <p:ph type="body" sz="half" idx="1"/>
          </p:nvPr>
        </p:nvSpPr>
        <p:spPr>
          <a:xfrm>
            <a:off x="381000" y="1341438"/>
            <a:ext cx="8294688" cy="1301743"/>
          </a:xfrm>
        </p:spPr>
        <p:txBody>
          <a:bodyPr/>
          <a:lstStyle/>
          <a:p>
            <a:pPr marL="0" indent="0" eaLnBrk="1" hangingPunct="1">
              <a:buNone/>
            </a:pPr>
            <a:r>
              <a:rPr lang="zh-CN" altLang="en-US" sz="2800" dirty="0" smtClean="0"/>
              <a:t>扩展首部位于基本首部和高层协议首部之间，通过基本首部中的“下一个首部”字段的值来判断扩展首部类型。 </a:t>
            </a:r>
          </a:p>
          <a:p>
            <a:pPr marL="0" indent="0" eaLnBrk="1" hangingPunct="1">
              <a:buFont typeface="Wingdings" pitchFamily="2" charset="2"/>
              <a:buNone/>
            </a:pPr>
            <a:endParaRPr lang="zh-CN" altLang="en-US" sz="2800" dirty="0" smtClean="0"/>
          </a:p>
        </p:txBody>
      </p:sp>
      <p:graphicFrame>
        <p:nvGraphicFramePr>
          <p:cNvPr id="608198" name="Group 966"/>
          <p:cNvGraphicFramePr>
            <a:graphicFrameLocks noGrp="1"/>
          </p:cNvGraphicFramePr>
          <p:nvPr>
            <p:ph sz="half" idx="2"/>
          </p:nvPr>
        </p:nvGraphicFramePr>
        <p:xfrm>
          <a:off x="785813" y="2857501"/>
          <a:ext cx="7858153" cy="3143269"/>
        </p:xfrm>
        <a:graphic>
          <a:graphicData uri="http://schemas.openxmlformats.org/drawingml/2006/table">
            <a:tbl>
              <a:tblPr/>
              <a:tblGrid>
                <a:gridCol w="1965371"/>
                <a:gridCol w="1284154"/>
                <a:gridCol w="1132587"/>
                <a:gridCol w="3476041"/>
              </a:tblGrid>
              <a:tr h="6385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扩展首部类型</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15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下一首部</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215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字段值</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长度</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说明</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逐跳选项</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可变长度</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携带沿途路由器结点都要处理的信息</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1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路由</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可变长度</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指出沿途要必须经过的路由器结点</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分片</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64bits</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包含分片信息，分片由源主机进行</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封装安全有效载荷</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可变长度</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提供对数据的加密</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参见</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IPsec</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鉴别首部</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(AH)</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可变长度</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提供对</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IPv6</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分组的认证功能</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目的选项</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可变长度</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携带只是目的结点处理的信息</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zh-CN" dirty="0" smtClean="0"/>
              <a:t>IPv6</a:t>
            </a:r>
            <a:r>
              <a:rPr lang="zh-CN" altLang="en-US" dirty="0" smtClean="0"/>
              <a:t>的扩展首部</a:t>
            </a:r>
          </a:p>
        </p:txBody>
      </p:sp>
      <p:sp>
        <p:nvSpPr>
          <p:cNvPr id="149507" name="Rectangle 3"/>
          <p:cNvSpPr>
            <a:spLocks noGrp="1" noChangeArrowheads="1"/>
          </p:cNvSpPr>
          <p:nvPr>
            <p:ph idx="1"/>
          </p:nvPr>
        </p:nvSpPr>
        <p:spPr>
          <a:xfrm>
            <a:off x="323850" y="1500173"/>
            <a:ext cx="8229600" cy="4294201"/>
          </a:xfrm>
        </p:spPr>
        <p:txBody>
          <a:bodyPr/>
          <a:lstStyle/>
          <a:p>
            <a:pPr eaLnBrk="1" hangingPunct="1"/>
            <a:r>
              <a:rPr lang="zh-CN" altLang="en-US" sz="2800" dirty="0" smtClean="0"/>
              <a:t>扩展首部的第一个字段为“</a:t>
            </a:r>
            <a:r>
              <a:rPr lang="en-US" altLang="zh-CN" sz="2800" dirty="0" smtClean="0"/>
              <a:t>Next Header”</a:t>
            </a:r>
            <a:r>
              <a:rPr lang="zh-CN" altLang="en-US" sz="2800" dirty="0" smtClean="0"/>
              <a:t>字段（</a:t>
            </a:r>
            <a:r>
              <a:rPr lang="en-US" altLang="zh-CN" sz="2800" dirty="0" smtClean="0"/>
              <a:t>8</a:t>
            </a:r>
            <a:r>
              <a:rPr lang="zh-CN" altLang="en-US" sz="2800" dirty="0" smtClean="0"/>
              <a:t>比特），后面扩展首部的类型需要前面一个首部的“</a:t>
            </a:r>
            <a:r>
              <a:rPr lang="en-US" altLang="zh-CN" sz="2800" dirty="0" smtClean="0"/>
              <a:t>Next Header”</a:t>
            </a:r>
            <a:r>
              <a:rPr lang="zh-CN" altLang="en-US" sz="2800" dirty="0" smtClean="0"/>
              <a:t>字段的值来指明。</a:t>
            </a:r>
            <a:endParaRPr lang="en-US" altLang="zh-CN" sz="2800" dirty="0" smtClean="0"/>
          </a:p>
          <a:p>
            <a:pPr eaLnBrk="1" hangingPunct="1"/>
            <a:r>
              <a:rPr lang="zh-CN" altLang="en-US" sz="2800" dirty="0" smtClean="0"/>
              <a:t>紧接数据的首部必须指出后面携带的高层数据的协议类型</a:t>
            </a:r>
          </a:p>
          <a:p>
            <a:pPr eaLnBrk="1" hangingPunct="1"/>
            <a:r>
              <a:rPr lang="zh-CN" altLang="en-US" sz="2800" dirty="0" smtClean="0"/>
              <a:t>多个扩展首部时，按以下顺序封装： </a:t>
            </a:r>
          </a:p>
          <a:p>
            <a:pPr eaLnBrk="1" hangingPunct="1">
              <a:buFont typeface="Wingdings" pitchFamily="2" charset="2"/>
              <a:buNone/>
            </a:pPr>
            <a:r>
              <a:rPr lang="zh-CN" altLang="en-US" sz="2800" dirty="0" smtClean="0"/>
              <a:t>    </a:t>
            </a:r>
            <a:r>
              <a:rPr lang="zh-CN" altLang="en-US" sz="2400" dirty="0" smtClean="0"/>
              <a:t>①逐跳首部 ②路由首部 ③ 分片首部 ④认证首部</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dirty="0" smtClean="0"/>
              <a:t>多个扩展首部的连接</a:t>
            </a:r>
          </a:p>
        </p:txBody>
      </p:sp>
      <p:sp>
        <p:nvSpPr>
          <p:cNvPr id="150531" name="Rectangle 3"/>
          <p:cNvSpPr>
            <a:spLocks noGrp="1" noChangeArrowheads="1"/>
          </p:cNvSpPr>
          <p:nvPr>
            <p:ph idx="1"/>
          </p:nvPr>
        </p:nvSpPr>
        <p:spPr/>
        <p:txBody>
          <a:bodyPr/>
          <a:lstStyle/>
          <a:p>
            <a:pPr eaLnBrk="1" hangingPunct="1"/>
            <a:r>
              <a:rPr lang="en-US" altLang="zh-CN" dirty="0" smtClean="0"/>
              <a:t>IPv6</a:t>
            </a:r>
            <a:r>
              <a:rPr lang="zh-CN" altLang="en-US" dirty="0" smtClean="0"/>
              <a:t>数据包携带</a:t>
            </a:r>
            <a:r>
              <a:rPr lang="en-US" altLang="zh-CN" dirty="0" smtClean="0"/>
              <a:t>0</a:t>
            </a:r>
            <a:r>
              <a:rPr lang="zh-CN" altLang="en-US" dirty="0" smtClean="0"/>
              <a:t>个、</a:t>
            </a:r>
            <a:r>
              <a:rPr lang="en-US" altLang="zh-CN" dirty="0" smtClean="0"/>
              <a:t>1</a:t>
            </a:r>
            <a:r>
              <a:rPr lang="zh-CN" altLang="en-US" dirty="0" smtClean="0"/>
              <a:t>个和多个扩展首部的封装形式： </a:t>
            </a:r>
          </a:p>
        </p:txBody>
      </p:sp>
      <p:pic>
        <p:nvPicPr>
          <p:cNvPr id="150532" name="Picture 10" descr="ip601"/>
          <p:cNvPicPr>
            <a:picLocks noChangeAspect="1" noChangeArrowheads="1"/>
          </p:cNvPicPr>
          <p:nvPr/>
        </p:nvPicPr>
        <p:blipFill>
          <a:blip r:embed="rId2"/>
          <a:srcRect/>
          <a:stretch>
            <a:fillRect/>
          </a:stretch>
        </p:blipFill>
        <p:spPr bwMode="auto">
          <a:xfrm>
            <a:off x="1258888" y="2852738"/>
            <a:ext cx="3394075" cy="876300"/>
          </a:xfrm>
          <a:prstGeom prst="rect">
            <a:avLst/>
          </a:prstGeom>
          <a:noFill/>
          <a:ln w="9525">
            <a:noFill/>
            <a:miter lim="800000"/>
            <a:headEnd/>
            <a:tailEnd/>
          </a:ln>
        </p:spPr>
      </p:pic>
      <p:pic>
        <p:nvPicPr>
          <p:cNvPr id="150533" name="Picture 11" descr="ip602"/>
          <p:cNvPicPr>
            <a:picLocks noChangeAspect="1" noChangeArrowheads="1"/>
          </p:cNvPicPr>
          <p:nvPr/>
        </p:nvPicPr>
        <p:blipFill>
          <a:blip r:embed="rId3"/>
          <a:srcRect/>
          <a:stretch>
            <a:fillRect/>
          </a:stretch>
        </p:blipFill>
        <p:spPr bwMode="auto">
          <a:xfrm>
            <a:off x="1258888" y="4005263"/>
            <a:ext cx="5130800" cy="873125"/>
          </a:xfrm>
          <a:prstGeom prst="rect">
            <a:avLst/>
          </a:prstGeom>
          <a:noFill/>
          <a:ln w="9525">
            <a:noFill/>
            <a:miter lim="800000"/>
            <a:headEnd/>
            <a:tailEnd/>
          </a:ln>
        </p:spPr>
      </p:pic>
      <p:pic>
        <p:nvPicPr>
          <p:cNvPr id="150534" name="Picture 12" descr="ip603"/>
          <p:cNvPicPr>
            <a:picLocks noChangeAspect="1" noChangeArrowheads="1"/>
          </p:cNvPicPr>
          <p:nvPr/>
        </p:nvPicPr>
        <p:blipFill>
          <a:blip r:embed="rId4"/>
          <a:srcRect/>
          <a:stretch>
            <a:fillRect/>
          </a:stretch>
        </p:blipFill>
        <p:spPr bwMode="auto">
          <a:xfrm>
            <a:off x="1258888" y="5229225"/>
            <a:ext cx="7143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zh-CN" dirty="0" smtClean="0"/>
              <a:t>5.7.3 IPv6</a:t>
            </a:r>
            <a:r>
              <a:rPr lang="zh-CN" altLang="en-US" dirty="0" smtClean="0"/>
              <a:t>地址 </a:t>
            </a:r>
          </a:p>
        </p:txBody>
      </p:sp>
      <p:sp>
        <p:nvSpPr>
          <p:cNvPr id="151555" name="Rectangle 3"/>
          <p:cNvSpPr>
            <a:spLocks noGrp="1" noChangeArrowheads="1"/>
          </p:cNvSpPr>
          <p:nvPr>
            <p:ph idx="1"/>
          </p:nvPr>
        </p:nvSpPr>
        <p:spPr/>
        <p:txBody>
          <a:bodyPr/>
          <a:lstStyle/>
          <a:p>
            <a:pPr eaLnBrk="1" hangingPunct="1"/>
            <a:r>
              <a:rPr lang="en-US" altLang="zh-CN" sz="2800" dirty="0" smtClean="0"/>
              <a:t>IPv6</a:t>
            </a:r>
            <a:r>
              <a:rPr lang="zh-CN" altLang="en-US" sz="2800" dirty="0" smtClean="0"/>
              <a:t>地址长度：</a:t>
            </a:r>
            <a:r>
              <a:rPr lang="en-US" altLang="zh-CN" sz="2800" dirty="0" smtClean="0"/>
              <a:t>16</a:t>
            </a:r>
            <a:r>
              <a:rPr lang="zh-CN" altLang="en-US" sz="2800" dirty="0" smtClean="0"/>
              <a:t>字节（</a:t>
            </a:r>
            <a:r>
              <a:rPr lang="en-US" altLang="zh-CN" sz="2800" dirty="0" smtClean="0"/>
              <a:t>128</a:t>
            </a:r>
            <a:r>
              <a:rPr lang="zh-CN" altLang="en-US" sz="2800" dirty="0" smtClean="0"/>
              <a:t>比特），为</a:t>
            </a:r>
            <a:r>
              <a:rPr lang="en-US" altLang="zh-CN" sz="2800" dirty="0" smtClean="0"/>
              <a:t>IPv4</a:t>
            </a:r>
            <a:r>
              <a:rPr lang="zh-CN" altLang="en-US" sz="2800" dirty="0" smtClean="0"/>
              <a:t>的</a:t>
            </a:r>
            <a:r>
              <a:rPr lang="en-US" altLang="zh-CN" sz="2800" dirty="0" smtClean="0"/>
              <a:t>4</a:t>
            </a:r>
            <a:r>
              <a:rPr lang="zh-CN" altLang="en-US" sz="2800" dirty="0" smtClean="0"/>
              <a:t>倍，支持多达</a:t>
            </a:r>
            <a:r>
              <a:rPr lang="en-US" altLang="zh-CN" sz="2800" dirty="0" smtClean="0"/>
              <a:t>2128</a:t>
            </a:r>
            <a:r>
              <a:rPr lang="zh-CN" altLang="en-US" sz="2800" dirty="0" smtClean="0"/>
              <a:t>个（约为</a:t>
            </a:r>
            <a:r>
              <a:rPr lang="en-US" altLang="zh-CN" sz="2800" dirty="0" smtClean="0"/>
              <a:t>3.4×1038</a:t>
            </a:r>
            <a:r>
              <a:rPr lang="zh-CN" altLang="en-US" sz="2800" dirty="0" smtClean="0"/>
              <a:t>个）</a:t>
            </a:r>
            <a:r>
              <a:rPr lang="en-US" altLang="zh-CN" sz="2800" dirty="0" smtClean="0"/>
              <a:t>IP</a:t>
            </a:r>
            <a:r>
              <a:rPr lang="zh-CN" altLang="en-US" sz="2800" dirty="0" smtClean="0"/>
              <a:t>地址。</a:t>
            </a:r>
          </a:p>
          <a:p>
            <a:pPr eaLnBrk="1" hangingPunct="1"/>
            <a:r>
              <a:rPr lang="en-US" altLang="zh-CN" sz="2800" dirty="0" smtClean="0"/>
              <a:t>IPv6</a:t>
            </a:r>
            <a:r>
              <a:rPr lang="zh-CN" altLang="en-US" sz="2800" dirty="0" smtClean="0"/>
              <a:t>地址采用更合理的层次结构</a:t>
            </a:r>
          </a:p>
          <a:p>
            <a:pPr eaLnBrk="1" hangingPunct="1"/>
            <a:r>
              <a:rPr lang="zh-CN" altLang="en-US" sz="2800" dirty="0" smtClean="0"/>
              <a:t>为了增加</a:t>
            </a:r>
            <a:r>
              <a:rPr lang="en-US" altLang="zh-CN" sz="2800" dirty="0" smtClean="0"/>
              <a:t>IPv6</a:t>
            </a:r>
            <a:r>
              <a:rPr lang="zh-CN" altLang="en-US" sz="2800" dirty="0" smtClean="0"/>
              <a:t>地址的可读性，</a:t>
            </a:r>
            <a:r>
              <a:rPr lang="en-US" altLang="zh-CN" sz="2800" dirty="0" smtClean="0"/>
              <a:t>RFC4291 </a:t>
            </a:r>
            <a:r>
              <a:rPr lang="zh-CN" altLang="en-US" sz="2800" dirty="0" smtClean="0"/>
              <a:t>中规定了</a:t>
            </a:r>
            <a:r>
              <a:rPr lang="en-US" altLang="zh-CN" sz="2800" dirty="0" smtClean="0"/>
              <a:t>IPv6</a:t>
            </a:r>
            <a:r>
              <a:rPr lang="zh-CN" altLang="en-US" sz="2800" dirty="0" smtClean="0"/>
              <a:t>地址的数字字符串形式的常规表示法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2"/>
          <a:srcRect/>
          <a:stretch>
            <a:fillRect/>
          </a:stretch>
        </p:blipFill>
        <p:spPr bwMode="auto">
          <a:xfrm>
            <a:off x="142875" y="1785938"/>
            <a:ext cx="8583613" cy="3286125"/>
          </a:xfrm>
          <a:prstGeom prst="rect">
            <a:avLst/>
          </a:prstGeom>
          <a:noFill/>
          <a:ln w="9525">
            <a:noFill/>
            <a:miter lim="800000"/>
            <a:headEnd/>
            <a:tailEnd/>
          </a:ln>
        </p:spPr>
      </p:pic>
      <p:sp>
        <p:nvSpPr>
          <p:cNvPr id="8" name="矩形 7"/>
          <p:cNvSpPr/>
          <p:nvPr/>
        </p:nvSpPr>
        <p:spPr>
          <a:xfrm>
            <a:off x="1143000" y="2143125"/>
            <a:ext cx="7572375" cy="178593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28" name="标题 8"/>
          <p:cNvSpPr>
            <a:spLocks noGrp="1"/>
          </p:cNvSpPr>
          <p:nvPr>
            <p:ph type="title"/>
          </p:nvPr>
        </p:nvSpPr>
        <p:spPr/>
        <p:txBody>
          <a:bodyPr/>
          <a:lstStyle/>
          <a:p>
            <a:r>
              <a:rPr lang="en-US" altLang="zh-CN" dirty="0" smtClean="0"/>
              <a:t>IP</a:t>
            </a:r>
            <a:r>
              <a:rPr lang="zh-CN" altLang="en-US" dirty="0" smtClean="0"/>
              <a:t>数据报的格式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dirty="0" smtClean="0"/>
              <a:t>IPv6</a:t>
            </a:r>
            <a:r>
              <a:rPr lang="zh-CN" altLang="en-US" dirty="0" smtClean="0"/>
              <a:t>地址的表示法 </a:t>
            </a:r>
          </a:p>
        </p:txBody>
      </p:sp>
      <p:sp>
        <p:nvSpPr>
          <p:cNvPr id="152579" name="Rectangle 3"/>
          <p:cNvSpPr>
            <a:spLocks noGrp="1" noChangeArrowheads="1"/>
          </p:cNvSpPr>
          <p:nvPr>
            <p:ph idx="1"/>
          </p:nvPr>
        </p:nvSpPr>
        <p:spPr/>
        <p:txBody>
          <a:bodyPr/>
          <a:lstStyle/>
          <a:p>
            <a:pPr eaLnBrk="1" hangingPunct="1"/>
            <a:r>
              <a:rPr lang="zh-CN" altLang="en-US" sz="2200" b="1" dirty="0" smtClean="0"/>
              <a:t>冒号十六进制表示法</a:t>
            </a:r>
            <a:r>
              <a:rPr lang="zh-CN" altLang="en-US" sz="2200" dirty="0" smtClean="0"/>
              <a:t>：每一个</a:t>
            </a:r>
            <a:r>
              <a:rPr lang="en-US" altLang="zh-CN" sz="2200" dirty="0" smtClean="0"/>
              <a:t>16</a:t>
            </a:r>
            <a:r>
              <a:rPr lang="zh-CN" altLang="en-US" sz="2200" dirty="0" smtClean="0"/>
              <a:t>进制的数字表示</a:t>
            </a:r>
            <a:r>
              <a:rPr lang="en-US" altLang="zh-CN" sz="2200" dirty="0" smtClean="0"/>
              <a:t>4</a:t>
            </a:r>
            <a:r>
              <a:rPr lang="zh-CN" altLang="en-US" sz="2200" dirty="0" smtClean="0"/>
              <a:t>比特，如：</a:t>
            </a:r>
          </a:p>
          <a:p>
            <a:pPr indent="19050" eaLnBrk="1" hangingPunct="1">
              <a:buFont typeface="Wingdings" pitchFamily="2" charset="2"/>
              <a:buNone/>
            </a:pPr>
            <a:r>
              <a:rPr lang="zh-CN" altLang="en-US" sz="2200" dirty="0" smtClean="0"/>
              <a:t>  </a:t>
            </a:r>
            <a:r>
              <a:rPr lang="en-US" altLang="zh-CN" sz="2200" dirty="0" smtClean="0"/>
              <a:t>	FEDC : BA98 : 7654 : </a:t>
            </a:r>
            <a:r>
              <a:rPr lang="en-US" altLang="zh-CN" sz="2200" dirty="0" smtClean="0">
                <a:solidFill>
                  <a:srgbClr val="FF0000"/>
                </a:solidFill>
              </a:rPr>
              <a:t>0000 : 0000 </a:t>
            </a:r>
            <a:r>
              <a:rPr lang="en-US" altLang="zh-CN" sz="2200" dirty="0" smtClean="0"/>
              <a:t>: BA98 : 0001 : 3210 </a:t>
            </a:r>
          </a:p>
          <a:p>
            <a:pPr eaLnBrk="1" hangingPunct="1"/>
            <a:r>
              <a:rPr lang="zh-CN" altLang="en-US" sz="2200" b="1" dirty="0" smtClean="0"/>
              <a:t>零压缩法</a:t>
            </a:r>
            <a:r>
              <a:rPr lang="zh-CN" altLang="en-US" sz="2200" dirty="0" smtClean="0"/>
              <a:t>：连续的全零段可以用“：：”代替（每个地址只能用一次双冒号）。上述地址的</a:t>
            </a:r>
            <a:r>
              <a:rPr lang="en-US" altLang="zh-CN" sz="2200" dirty="0" smtClean="0"/>
              <a:t>0</a:t>
            </a:r>
            <a:r>
              <a:rPr lang="zh-CN" altLang="en-US" sz="2200" dirty="0" smtClean="0"/>
              <a:t>压缩形式为：</a:t>
            </a:r>
          </a:p>
          <a:p>
            <a:pPr eaLnBrk="1" hangingPunct="1">
              <a:buFont typeface="Wingdings" pitchFamily="2" charset="2"/>
              <a:buNone/>
            </a:pPr>
            <a:r>
              <a:rPr lang="zh-CN" altLang="en-US" sz="2200" dirty="0" smtClean="0"/>
              <a:t>            </a:t>
            </a:r>
            <a:r>
              <a:rPr lang="en-US" altLang="zh-CN" sz="2200" dirty="0" smtClean="0"/>
              <a:t>FEDC : BA98 : 7654 </a:t>
            </a:r>
            <a:r>
              <a:rPr lang="en-US" altLang="zh-CN" sz="2200" dirty="0" smtClean="0">
                <a:solidFill>
                  <a:srgbClr val="FF0000"/>
                </a:solidFill>
              </a:rPr>
              <a:t>: : </a:t>
            </a:r>
            <a:r>
              <a:rPr lang="en-US" altLang="zh-CN" sz="2200" dirty="0" smtClean="0"/>
              <a:t>BA98 : 1 : 3210 </a:t>
            </a:r>
          </a:p>
          <a:p>
            <a:pPr eaLnBrk="1" hangingPunct="1"/>
            <a:r>
              <a:rPr lang="en-US" altLang="zh-CN" sz="2200" b="1" dirty="0" smtClean="0"/>
              <a:t>IPv4</a:t>
            </a:r>
            <a:r>
              <a:rPr lang="zh-CN" altLang="en-US" sz="2200" b="1" dirty="0" smtClean="0"/>
              <a:t>和</a:t>
            </a:r>
            <a:r>
              <a:rPr lang="en-US" altLang="zh-CN" sz="2200" b="1" dirty="0" smtClean="0"/>
              <a:t>IPv6</a:t>
            </a:r>
            <a:r>
              <a:rPr lang="zh-CN" altLang="en-US" sz="2200" b="1" dirty="0" smtClean="0"/>
              <a:t>混合表示法</a:t>
            </a:r>
            <a:r>
              <a:rPr lang="zh-CN" altLang="en-US" sz="2200" dirty="0" smtClean="0"/>
              <a:t>：用</a:t>
            </a:r>
            <a:r>
              <a:rPr lang="en-US" altLang="zh-CN" sz="2200" dirty="0" smtClean="0"/>
              <a:t> x</a:t>
            </a:r>
            <a:r>
              <a:rPr lang="zh-CN" altLang="en-US" sz="2200" dirty="0" smtClean="0"/>
              <a:t>表示</a:t>
            </a:r>
            <a:r>
              <a:rPr lang="en-US" altLang="zh-CN" sz="2200" dirty="0" smtClean="0"/>
              <a:t>16</a:t>
            </a:r>
            <a:r>
              <a:rPr lang="zh-CN" altLang="en-US" sz="2200" dirty="0" smtClean="0"/>
              <a:t>进制，</a:t>
            </a:r>
            <a:r>
              <a:rPr lang="en-US" altLang="zh-CN" sz="2200" dirty="0" smtClean="0"/>
              <a:t>d</a:t>
            </a:r>
            <a:r>
              <a:rPr lang="zh-CN" altLang="en-US" sz="2200" dirty="0" smtClean="0"/>
              <a:t>表示</a:t>
            </a:r>
            <a:r>
              <a:rPr lang="en-US" altLang="zh-CN" sz="2200" dirty="0" smtClean="0"/>
              <a:t>10</a:t>
            </a:r>
            <a:r>
              <a:rPr lang="zh-CN" altLang="en-US" sz="2200" dirty="0" smtClean="0"/>
              <a:t>进制，方便</a:t>
            </a:r>
            <a:r>
              <a:rPr lang="en-US" altLang="zh-CN" sz="2200" dirty="0" smtClean="0"/>
              <a:t>IPv4 </a:t>
            </a:r>
            <a:r>
              <a:rPr lang="zh-CN" altLang="en-US" sz="2200" dirty="0" smtClean="0"/>
              <a:t>和</a:t>
            </a:r>
            <a:r>
              <a:rPr lang="en-US" altLang="zh-CN" sz="2200" dirty="0" smtClean="0"/>
              <a:t>IPv6</a:t>
            </a:r>
            <a:r>
              <a:rPr lang="zh-CN" altLang="en-US" sz="2200" dirty="0" smtClean="0"/>
              <a:t>混合的网络环境，如：</a:t>
            </a:r>
          </a:p>
          <a:p>
            <a:pPr eaLnBrk="1" hangingPunct="1">
              <a:buFont typeface="Wingdings" pitchFamily="2" charset="2"/>
              <a:buNone/>
            </a:pPr>
            <a:r>
              <a:rPr lang="zh-CN" altLang="en-US" sz="2200" dirty="0" smtClean="0"/>
              <a:t>            </a:t>
            </a:r>
            <a:r>
              <a:rPr lang="en-US" altLang="zh-CN" sz="2200" dirty="0" smtClean="0"/>
              <a:t>x : x : x : x : x : x : d . d . d . d </a:t>
            </a:r>
          </a:p>
          <a:p>
            <a:pPr marL="361950" indent="-361950" eaLnBrk="1" hangingPunct="1"/>
            <a:r>
              <a:rPr lang="en-US" altLang="zh-CN" sz="2200" b="1" dirty="0" smtClean="0"/>
              <a:t>CIDR</a:t>
            </a:r>
            <a:r>
              <a:rPr lang="zh-CN" altLang="en-US" sz="2200" b="1" dirty="0" smtClean="0"/>
              <a:t>表示法</a:t>
            </a:r>
            <a:r>
              <a:rPr lang="zh-CN" altLang="en-US" sz="2200" dirty="0" smtClean="0"/>
              <a:t>：</a:t>
            </a:r>
            <a:r>
              <a:rPr lang="en-US" altLang="zh-CN" sz="2200" dirty="0" smtClean="0"/>
              <a:t>IPv6</a:t>
            </a:r>
            <a:r>
              <a:rPr lang="zh-CN" altLang="en-US" sz="2200" dirty="0" smtClean="0"/>
              <a:t>地址</a:t>
            </a:r>
            <a:r>
              <a:rPr lang="en-US" altLang="zh-CN" sz="2200" dirty="0" smtClean="0"/>
              <a:t>/</a:t>
            </a:r>
            <a:r>
              <a:rPr lang="zh-CN" altLang="en-US" sz="2200" dirty="0" smtClean="0"/>
              <a:t>前缀长度，如：</a:t>
            </a:r>
            <a:endParaRPr lang="en-US" altLang="zh-CN" sz="2200" dirty="0" smtClean="0"/>
          </a:p>
          <a:p>
            <a:pPr marL="893763" indent="0" eaLnBrk="1" hangingPunct="1">
              <a:buNone/>
            </a:pPr>
            <a:r>
              <a:rPr lang="en-US" altLang="zh-CN" sz="2200" dirty="0" smtClean="0"/>
              <a:t>2001:0DB8:0000:CD30:0000:0000:0000:0000/60</a:t>
            </a:r>
            <a:r>
              <a:rPr lang="zh-CN" altLang="en-US" sz="2200" dirty="0" smtClean="0"/>
              <a:t>，或</a:t>
            </a:r>
            <a:r>
              <a:rPr lang="en-US" altLang="zh-CN" sz="2200" dirty="0" smtClean="0"/>
              <a:t>2001:0DB8:0:CD30::/60</a:t>
            </a:r>
            <a:r>
              <a:rPr lang="zh-CN" altLang="en-US" sz="2200" dirty="0" smtClean="0"/>
              <a:t>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zh-CN" dirty="0" smtClean="0"/>
              <a:t>IPv6</a:t>
            </a:r>
            <a:r>
              <a:rPr lang="zh-CN" altLang="en-US" dirty="0" smtClean="0"/>
              <a:t>地址的三种基本类型 </a:t>
            </a:r>
          </a:p>
        </p:txBody>
      </p:sp>
      <p:sp>
        <p:nvSpPr>
          <p:cNvPr id="153603" name="Rectangle 3"/>
          <p:cNvSpPr>
            <a:spLocks noGrp="1" noChangeArrowheads="1"/>
          </p:cNvSpPr>
          <p:nvPr>
            <p:ph idx="1"/>
          </p:nvPr>
        </p:nvSpPr>
        <p:spPr/>
        <p:txBody>
          <a:bodyPr/>
          <a:lstStyle/>
          <a:p>
            <a:pPr eaLnBrk="1" hangingPunct="1"/>
            <a:r>
              <a:rPr lang="zh-CN" altLang="en-US" sz="2800" b="1" dirty="0" smtClean="0"/>
              <a:t>单播</a:t>
            </a:r>
            <a:r>
              <a:rPr lang="zh-CN" altLang="en-US" sz="2800" dirty="0" smtClean="0"/>
              <a:t>（</a:t>
            </a:r>
            <a:r>
              <a:rPr lang="en-US" altLang="zh-CN" sz="2800" dirty="0" err="1" smtClean="0"/>
              <a:t>unicast</a:t>
            </a:r>
            <a:r>
              <a:rPr lang="zh-CN" altLang="en-US" sz="2800" dirty="0" smtClean="0"/>
              <a:t>）：单播分组发给该地址指定的一个网络接口，即点到点通信。两种单播地址：</a:t>
            </a:r>
            <a:endParaRPr lang="en-US" altLang="zh-CN" sz="2800" dirty="0" smtClean="0"/>
          </a:p>
          <a:p>
            <a:pPr lvl="1" indent="103188" eaLnBrk="1" hangingPunct="1"/>
            <a:r>
              <a:rPr lang="zh-CN" altLang="en-US" sz="2400" dirty="0" smtClean="0"/>
              <a:t>本地链路单播地址：在本地网络中使用</a:t>
            </a:r>
            <a:endParaRPr lang="en-US" altLang="zh-CN" sz="2400" dirty="0" smtClean="0"/>
          </a:p>
          <a:p>
            <a:pPr lvl="1" indent="103188" eaLnBrk="1" hangingPunct="1"/>
            <a:r>
              <a:rPr lang="zh-CN" altLang="en-US" sz="2400" dirty="0" smtClean="0"/>
              <a:t>全球的单播地址：在因特网中使用（公开地址）</a:t>
            </a:r>
            <a:endParaRPr lang="zh-CN" altLang="en-US" sz="2400" b="1" dirty="0" smtClean="0"/>
          </a:p>
          <a:p>
            <a:pPr eaLnBrk="1" hangingPunct="1"/>
            <a:r>
              <a:rPr lang="zh-CN" altLang="en-US" sz="2800" b="1" dirty="0" smtClean="0"/>
              <a:t>多播</a:t>
            </a:r>
            <a:r>
              <a:rPr lang="zh-CN" altLang="en-US" sz="2800" dirty="0" smtClean="0"/>
              <a:t>（</a:t>
            </a:r>
            <a:r>
              <a:rPr lang="en-US" altLang="zh-CN" sz="2800" dirty="0" smtClean="0"/>
              <a:t>multicast</a:t>
            </a:r>
            <a:r>
              <a:rPr lang="zh-CN" altLang="en-US" sz="2800" dirty="0" smtClean="0"/>
              <a:t>）：多播分组发给多个网络接口（通常不在一个结点上），即点到多点通信。  </a:t>
            </a:r>
            <a:r>
              <a:rPr lang="en-US" altLang="zh-CN" sz="2800" dirty="0" smtClean="0"/>
              <a:t>IPv6</a:t>
            </a:r>
            <a:r>
              <a:rPr lang="zh-CN" altLang="en-US" sz="2800" dirty="0" smtClean="0"/>
              <a:t>中把广播视为多播的特例。</a:t>
            </a:r>
            <a:endParaRPr lang="zh-CN" altLang="en-US" sz="2800" b="1" dirty="0" smtClean="0"/>
          </a:p>
          <a:p>
            <a:pPr eaLnBrk="1" hangingPunct="1"/>
            <a:r>
              <a:rPr lang="zh-CN" altLang="en-US" sz="2800" b="1" dirty="0" smtClean="0"/>
              <a:t>任意播</a:t>
            </a:r>
            <a:r>
              <a:rPr lang="en-US" altLang="zh-CN" sz="2800" dirty="0" smtClean="0"/>
              <a:t>(</a:t>
            </a:r>
            <a:r>
              <a:rPr lang="en-US" altLang="zh-CN" sz="2800" dirty="0" err="1" smtClean="0"/>
              <a:t>anycast</a:t>
            </a:r>
            <a:r>
              <a:rPr lang="en-US" altLang="zh-CN" sz="2800" dirty="0" smtClean="0"/>
              <a:t>) </a:t>
            </a:r>
            <a:r>
              <a:rPr lang="zh-CN" altLang="en-US" sz="2800" dirty="0" smtClean="0"/>
              <a:t>：新类型，指向一组网络接口，但分组只需要发送给其中一个即可，通常是路由距离最近的一个。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zh-CN" dirty="0" smtClean="0"/>
              <a:t>IPv6</a:t>
            </a:r>
            <a:r>
              <a:rPr lang="zh-CN" altLang="en-US" dirty="0" smtClean="0"/>
              <a:t>地址空间的规划 </a:t>
            </a:r>
          </a:p>
        </p:txBody>
      </p:sp>
      <p:sp>
        <p:nvSpPr>
          <p:cNvPr id="154627" name="Rectangle 3"/>
          <p:cNvSpPr>
            <a:spLocks noGrp="1" noChangeArrowheads="1"/>
          </p:cNvSpPr>
          <p:nvPr>
            <p:ph type="body" sz="half" idx="1"/>
          </p:nvPr>
        </p:nvSpPr>
        <p:spPr>
          <a:xfrm>
            <a:off x="381000" y="1554163"/>
            <a:ext cx="8078788" cy="4525962"/>
          </a:xfrm>
        </p:spPr>
        <p:txBody>
          <a:bodyPr/>
          <a:lstStyle/>
          <a:p>
            <a:pPr eaLnBrk="1" hangingPunct="1"/>
            <a:r>
              <a:rPr lang="en-US" altLang="zh-CN" sz="2800" dirty="0" smtClean="0"/>
              <a:t>RFC 4291</a:t>
            </a:r>
            <a:r>
              <a:rPr lang="zh-CN" altLang="en-US" sz="2800" dirty="0" smtClean="0"/>
              <a:t>中对</a:t>
            </a:r>
            <a:r>
              <a:rPr lang="en-US" altLang="zh-CN" sz="2800" dirty="0" smtClean="0"/>
              <a:t>IPv6</a:t>
            </a:r>
            <a:r>
              <a:rPr lang="zh-CN" altLang="en-US" sz="2800" dirty="0" smtClean="0"/>
              <a:t>地址空间的大致规划如下表 </a:t>
            </a:r>
          </a:p>
          <a:p>
            <a:pPr lvl="0" eaLnBrk="1" hangingPunct="1"/>
            <a:endParaRPr lang="zh-CN" altLang="en-US" sz="2800" dirty="0" smtClean="0">
              <a:latin typeface="Arial" charset="0"/>
              <a:ea typeface="宋体" pitchFamily="2" charset="-122"/>
            </a:endParaRPr>
          </a:p>
          <a:p>
            <a:pPr eaLnBrk="1" hangingPunct="1"/>
            <a:endParaRPr lang="zh-CN" altLang="en-US" sz="2800" dirty="0" smtClean="0"/>
          </a:p>
          <a:p>
            <a:pPr eaLnBrk="1" hangingPunct="1"/>
            <a:endParaRPr lang="en-US" altLang="zh-CN" sz="2800" dirty="0" smtClean="0"/>
          </a:p>
        </p:txBody>
      </p:sp>
      <p:graphicFrame>
        <p:nvGraphicFramePr>
          <p:cNvPr id="617598" name="Group 126"/>
          <p:cNvGraphicFramePr>
            <a:graphicFrameLocks noGrp="1"/>
          </p:cNvGraphicFramePr>
          <p:nvPr>
            <p:ph sz="half" idx="2"/>
          </p:nvPr>
        </p:nvGraphicFramePr>
        <p:xfrm>
          <a:off x="714348" y="2643182"/>
          <a:ext cx="7494587" cy="2585403"/>
        </p:xfrm>
        <a:graphic>
          <a:graphicData uri="http://schemas.openxmlformats.org/drawingml/2006/table">
            <a:tbl>
              <a:tblPr/>
              <a:tblGrid>
                <a:gridCol w="2489200"/>
                <a:gridCol w="2589212"/>
                <a:gridCol w="2416175"/>
              </a:tblGrid>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二进制前缀</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地址类型</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IPv6</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地址表示</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  (128 bits)</a:t>
                      </a: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未指定地址</a:t>
                      </a:r>
                      <a:endParaRPr kumimoji="0" 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a:t>
                      </a: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  (128 bits)</a:t>
                      </a: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环回地址</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::1/128 </a:t>
                      </a: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11111111</a:t>
                      </a: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比特）</a:t>
                      </a:r>
                      <a:endParaRPr kumimoji="0" 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多播地址</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FF00::/8</a:t>
                      </a: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1111111010(10 </a:t>
                      </a: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比特</a:t>
                      </a: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本地链路单播地址</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FE80::/10 </a:t>
                      </a: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剩余的其它地址</a:t>
                      </a:r>
                      <a:endParaRPr kumimoji="0" 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全球单播地址</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zh-CN" dirty="0" smtClean="0"/>
              <a:t>IPv6</a:t>
            </a:r>
            <a:r>
              <a:rPr lang="zh-CN" altLang="en-US" dirty="0" smtClean="0"/>
              <a:t>单播地址的结构 </a:t>
            </a:r>
          </a:p>
        </p:txBody>
      </p:sp>
      <p:sp>
        <p:nvSpPr>
          <p:cNvPr id="155651" name="Rectangle 3"/>
          <p:cNvSpPr>
            <a:spLocks noGrp="1" noChangeArrowheads="1"/>
          </p:cNvSpPr>
          <p:nvPr>
            <p:ph idx="1"/>
          </p:nvPr>
        </p:nvSpPr>
        <p:spPr/>
        <p:txBody>
          <a:bodyPr/>
          <a:lstStyle/>
          <a:p>
            <a:pPr eaLnBrk="1" hangingPunct="1">
              <a:lnSpc>
                <a:spcPct val="90000"/>
              </a:lnSpc>
            </a:pPr>
            <a:r>
              <a:rPr lang="en-US" altLang="zh-CN" sz="2800" dirty="0" smtClean="0"/>
              <a:t>IPv6</a:t>
            </a:r>
            <a:r>
              <a:rPr lang="zh-CN" altLang="en-US" sz="2800" dirty="0" smtClean="0"/>
              <a:t>地址结构更合理和更系统。</a:t>
            </a:r>
          </a:p>
          <a:p>
            <a:pPr eaLnBrk="1" hangingPunct="1">
              <a:lnSpc>
                <a:spcPct val="90000"/>
              </a:lnSpc>
            </a:pPr>
            <a:r>
              <a:rPr lang="zh-CN" altLang="en-US" sz="2800" dirty="0" smtClean="0"/>
              <a:t>当一个结点拥有多个网络接口时，需要多个</a:t>
            </a:r>
            <a:r>
              <a:rPr lang="en-US" altLang="zh-CN" sz="2800" dirty="0" smtClean="0"/>
              <a:t>IPv6</a:t>
            </a:r>
            <a:r>
              <a:rPr lang="zh-CN" altLang="en-US" sz="2800" dirty="0" smtClean="0"/>
              <a:t>地址 。</a:t>
            </a:r>
          </a:p>
          <a:p>
            <a:pPr eaLnBrk="1" hangingPunct="1">
              <a:lnSpc>
                <a:spcPct val="90000"/>
              </a:lnSpc>
            </a:pPr>
            <a:r>
              <a:rPr lang="zh-CN" altLang="en-US" sz="2800" dirty="0" smtClean="0"/>
              <a:t>单播地址的最后一级是指向网络接口，称作“接口标识（</a:t>
            </a:r>
            <a:r>
              <a:rPr lang="en-US" altLang="zh-CN" sz="2800" dirty="0" smtClean="0"/>
              <a:t>Interface ID</a:t>
            </a:r>
            <a:r>
              <a:rPr lang="zh-CN" altLang="en-US" sz="2800" dirty="0" smtClean="0"/>
              <a:t>）”</a:t>
            </a:r>
            <a:r>
              <a:rPr lang="en-US" altLang="zh-CN" sz="2800" dirty="0" smtClean="0"/>
              <a:t>, </a:t>
            </a:r>
            <a:r>
              <a:rPr lang="zh-CN" altLang="en-US" sz="2800" dirty="0" smtClean="0"/>
              <a:t>也可以通俗地称为接口地址。 </a:t>
            </a:r>
            <a:endParaRPr lang="en-US" altLang="zh-CN" sz="2800" dirty="0" smtClean="0"/>
          </a:p>
          <a:p>
            <a:pPr eaLnBrk="1" hangingPunct="1">
              <a:lnSpc>
                <a:spcPct val="90000"/>
              </a:lnSpc>
            </a:pPr>
            <a:r>
              <a:rPr lang="zh-CN" altLang="en-US" dirty="0" smtClean="0"/>
              <a:t>本地链路单播地址和全球单播地址拥有不同的结构。</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4"/>
          <p:cNvSpPr>
            <a:spLocks noGrp="1"/>
          </p:cNvSpPr>
          <p:nvPr>
            <p:ph type="title"/>
          </p:nvPr>
        </p:nvSpPr>
        <p:spPr/>
        <p:txBody>
          <a:bodyPr/>
          <a:lstStyle/>
          <a:p>
            <a:r>
              <a:rPr lang="zh-CN" altLang="en-US" dirty="0" smtClean="0"/>
              <a:t>本地链路单播地址结构</a:t>
            </a:r>
          </a:p>
        </p:txBody>
      </p:sp>
      <p:sp>
        <p:nvSpPr>
          <p:cNvPr id="156675" name="Rectangle 12"/>
          <p:cNvSpPr>
            <a:spLocks noChangeArrowheads="1"/>
          </p:cNvSpPr>
          <p:nvPr/>
        </p:nvSpPr>
        <p:spPr bwMode="auto">
          <a:xfrm>
            <a:off x="428625" y="3214686"/>
            <a:ext cx="8229600" cy="2571767"/>
          </a:xfrm>
          <a:prstGeom prst="rect">
            <a:avLst/>
          </a:prstGeom>
          <a:noFill/>
          <a:ln w="9525">
            <a:noFill/>
            <a:miter lim="800000"/>
            <a:headEnd/>
            <a:tailEnd/>
          </a:ln>
        </p:spPr>
        <p:txBody>
          <a:bodyPr/>
          <a:lstStyle/>
          <a:p>
            <a:pPr marL="342900" indent="-342900">
              <a:spcBef>
                <a:spcPct val="20000"/>
              </a:spcBef>
              <a:buFontTx/>
              <a:buChar char="•"/>
            </a:pPr>
            <a:r>
              <a:rPr lang="zh-CN" altLang="en-US" sz="2400" dirty="0" smtClean="0"/>
              <a:t>本地链路单播地址（</a:t>
            </a:r>
            <a:r>
              <a:rPr lang="en-US" altLang="zh-CN" sz="2400" dirty="0" smtClean="0"/>
              <a:t>Link-Local </a:t>
            </a:r>
            <a:r>
              <a:rPr lang="en-US" altLang="zh-CN" sz="2400" dirty="0" err="1" smtClean="0"/>
              <a:t>unicast</a:t>
            </a:r>
            <a:r>
              <a:rPr lang="zh-CN" altLang="en-US" sz="2400" dirty="0" smtClean="0"/>
              <a:t>）只用于本地网络，路由器不会转发以本地链路单播地址为源地址或目的地址的</a:t>
            </a:r>
            <a:r>
              <a:rPr lang="en-US" sz="2400" dirty="0" smtClean="0"/>
              <a:t>IP</a:t>
            </a:r>
            <a:r>
              <a:rPr lang="zh-CN" altLang="en-US" sz="2400" dirty="0" smtClean="0"/>
              <a:t>分组。</a:t>
            </a:r>
          </a:p>
          <a:p>
            <a:pPr marL="342900" indent="-342900">
              <a:spcBef>
                <a:spcPct val="20000"/>
              </a:spcBef>
              <a:buFontTx/>
              <a:buChar char="•"/>
            </a:pPr>
            <a:r>
              <a:rPr lang="zh-CN" altLang="en-US" sz="2400" dirty="0" smtClean="0"/>
              <a:t>可以利用硬件地址生成本地链路单播地址。</a:t>
            </a:r>
            <a:endParaRPr lang="en-US" altLang="zh-CN" sz="2400" dirty="0" smtClean="0"/>
          </a:p>
          <a:p>
            <a:pPr marL="342900" indent="-342900">
              <a:spcBef>
                <a:spcPct val="20000"/>
              </a:spcBef>
              <a:buFontTx/>
              <a:buChar char="•"/>
            </a:pPr>
            <a:r>
              <a:rPr lang="zh-CN" altLang="en-US" sz="2400" dirty="0" smtClean="0"/>
              <a:t>在邻居发现、</a:t>
            </a:r>
            <a:r>
              <a:rPr lang="en-US" sz="2400" dirty="0" smtClean="0"/>
              <a:t>IPv6</a:t>
            </a:r>
            <a:r>
              <a:rPr lang="zh-CN" altLang="en-US" sz="2400" dirty="0" smtClean="0"/>
              <a:t>地址自动配置的过程中会用到本地链路单播地址。</a:t>
            </a:r>
            <a:endParaRPr lang="zh-CN" altLang="en-US" sz="2400" dirty="0"/>
          </a:p>
        </p:txBody>
      </p:sp>
      <p:sp>
        <p:nvSpPr>
          <p:cNvPr id="156676" name="Rectangle 4"/>
          <p:cNvSpPr>
            <a:spLocks noChangeArrowheads="1"/>
          </p:cNvSpPr>
          <p:nvPr/>
        </p:nvSpPr>
        <p:spPr bwMode="auto">
          <a:xfrm>
            <a:off x="228600" y="2057400"/>
            <a:ext cx="2438400" cy="68580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2000" b="1"/>
              <a:t>1111111010 (10</a:t>
            </a:r>
            <a:r>
              <a:rPr lang="zh-CN" altLang="en-US" sz="2000" b="1"/>
              <a:t>比特</a:t>
            </a:r>
            <a:r>
              <a:rPr lang="en-US" altLang="zh-CN" sz="2000" b="1"/>
              <a:t>)</a:t>
            </a:r>
          </a:p>
        </p:txBody>
      </p:sp>
      <p:sp>
        <p:nvSpPr>
          <p:cNvPr id="156677" name="Rectangle 5"/>
          <p:cNvSpPr>
            <a:spLocks noChangeArrowheads="1"/>
          </p:cNvSpPr>
          <p:nvPr/>
        </p:nvSpPr>
        <p:spPr bwMode="auto">
          <a:xfrm>
            <a:off x="2667000" y="2057400"/>
            <a:ext cx="2438400" cy="685800"/>
          </a:xfrm>
          <a:prstGeom prst="rect">
            <a:avLst/>
          </a:prstGeom>
          <a:solidFill>
            <a:srgbClr val="CC66FF"/>
          </a:solidFill>
          <a:ln w="19050" algn="ctr">
            <a:solidFill>
              <a:schemeClr val="tx1"/>
            </a:solidFill>
            <a:miter lim="800000"/>
            <a:headEnd/>
            <a:tailEnd/>
          </a:ln>
        </p:spPr>
        <p:txBody>
          <a:bodyPr wrap="none" anchor="ctr"/>
          <a:lstStyle/>
          <a:p>
            <a:pPr algn="ctr"/>
            <a:r>
              <a:rPr lang="zh-CN" altLang="en-US" b="1"/>
              <a:t>全</a:t>
            </a:r>
            <a:r>
              <a:rPr lang="en-US" altLang="zh-CN" b="1"/>
              <a:t>0 (54</a:t>
            </a:r>
            <a:r>
              <a:rPr lang="zh-CN" altLang="en-US" b="1"/>
              <a:t>比特</a:t>
            </a:r>
            <a:r>
              <a:rPr lang="en-US" altLang="zh-CN" b="1"/>
              <a:t>)</a:t>
            </a:r>
          </a:p>
        </p:txBody>
      </p:sp>
      <p:sp>
        <p:nvSpPr>
          <p:cNvPr id="156678" name="Rectangle 6"/>
          <p:cNvSpPr>
            <a:spLocks noChangeArrowheads="1"/>
          </p:cNvSpPr>
          <p:nvPr/>
        </p:nvSpPr>
        <p:spPr bwMode="auto">
          <a:xfrm>
            <a:off x="5105400" y="2057400"/>
            <a:ext cx="37338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b="1"/>
              <a:t>接口标识 </a:t>
            </a:r>
            <a:r>
              <a:rPr lang="en-US" altLang="zh-CN" b="1"/>
              <a:t>(64</a:t>
            </a:r>
            <a:r>
              <a:rPr lang="zh-CN" altLang="en-US" b="1"/>
              <a:t>比特</a:t>
            </a:r>
            <a:r>
              <a:rPr lang="en-US" altLang="zh-CN" b="1"/>
              <a: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4"/>
          <p:cNvSpPr>
            <a:spLocks noChangeArrowheads="1"/>
          </p:cNvSpPr>
          <p:nvPr/>
        </p:nvSpPr>
        <p:spPr bwMode="auto">
          <a:xfrm>
            <a:off x="228600" y="2057400"/>
            <a:ext cx="3200400" cy="68580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2000" b="1"/>
              <a:t>全球路由选择前缀 </a:t>
            </a:r>
            <a:r>
              <a:rPr lang="en-US" altLang="zh-CN" sz="2000" b="1"/>
              <a:t>(48</a:t>
            </a:r>
            <a:r>
              <a:rPr lang="zh-CN" altLang="en-US" sz="2000" b="1"/>
              <a:t>比特</a:t>
            </a:r>
            <a:r>
              <a:rPr lang="en-US" altLang="zh-CN" sz="2000" b="1"/>
              <a:t>)</a:t>
            </a:r>
          </a:p>
        </p:txBody>
      </p:sp>
      <p:sp>
        <p:nvSpPr>
          <p:cNvPr id="157699" name="Rectangle 5"/>
          <p:cNvSpPr>
            <a:spLocks noChangeArrowheads="1"/>
          </p:cNvSpPr>
          <p:nvPr/>
        </p:nvSpPr>
        <p:spPr bwMode="auto">
          <a:xfrm>
            <a:off x="3429000" y="2057400"/>
            <a:ext cx="1928818" cy="685800"/>
          </a:xfrm>
          <a:prstGeom prst="rect">
            <a:avLst/>
          </a:prstGeom>
          <a:solidFill>
            <a:srgbClr val="CC66FF"/>
          </a:solidFill>
          <a:ln w="19050" algn="ctr">
            <a:solidFill>
              <a:schemeClr val="tx1"/>
            </a:solidFill>
            <a:miter lim="800000"/>
            <a:headEnd/>
            <a:tailEnd/>
          </a:ln>
        </p:spPr>
        <p:txBody>
          <a:bodyPr wrap="none" anchor="ctr"/>
          <a:lstStyle/>
          <a:p>
            <a:pPr algn="ctr"/>
            <a:r>
              <a:rPr lang="zh-CN" altLang="en-US" b="1" dirty="0"/>
              <a:t>子网标识 </a:t>
            </a:r>
            <a:r>
              <a:rPr lang="en-US" altLang="zh-CN" b="1" dirty="0"/>
              <a:t>(16</a:t>
            </a:r>
            <a:r>
              <a:rPr lang="zh-CN" altLang="en-US" b="1" dirty="0"/>
              <a:t>比特</a:t>
            </a:r>
            <a:r>
              <a:rPr lang="en-US" altLang="zh-CN" b="1" dirty="0"/>
              <a:t>)</a:t>
            </a:r>
          </a:p>
        </p:txBody>
      </p:sp>
      <p:sp>
        <p:nvSpPr>
          <p:cNvPr id="157700" name="Rectangle 6"/>
          <p:cNvSpPr>
            <a:spLocks noChangeArrowheads="1"/>
          </p:cNvSpPr>
          <p:nvPr/>
        </p:nvSpPr>
        <p:spPr bwMode="auto">
          <a:xfrm>
            <a:off x="5357818" y="2061045"/>
            <a:ext cx="3586162"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b="1"/>
              <a:t>接口标识 </a:t>
            </a:r>
            <a:r>
              <a:rPr lang="en-US" altLang="zh-CN" b="1"/>
              <a:t>(64</a:t>
            </a:r>
            <a:r>
              <a:rPr lang="zh-CN" altLang="en-US" b="1"/>
              <a:t>比特</a:t>
            </a:r>
            <a:r>
              <a:rPr lang="en-US" altLang="zh-CN" b="1"/>
              <a:t>)</a:t>
            </a:r>
          </a:p>
        </p:txBody>
      </p:sp>
      <p:sp>
        <p:nvSpPr>
          <p:cNvPr id="157701" name="标题 4"/>
          <p:cNvSpPr>
            <a:spLocks noGrp="1"/>
          </p:cNvSpPr>
          <p:nvPr>
            <p:ph type="title"/>
          </p:nvPr>
        </p:nvSpPr>
        <p:spPr/>
        <p:txBody>
          <a:bodyPr/>
          <a:lstStyle/>
          <a:p>
            <a:r>
              <a:rPr lang="zh-CN" altLang="en-US" dirty="0" smtClean="0"/>
              <a:t>全球单播地址结构</a:t>
            </a:r>
          </a:p>
        </p:txBody>
      </p:sp>
      <p:sp>
        <p:nvSpPr>
          <p:cNvPr id="6" name="Rectangle 3"/>
          <p:cNvSpPr>
            <a:spLocks noChangeArrowheads="1"/>
          </p:cNvSpPr>
          <p:nvPr/>
        </p:nvSpPr>
        <p:spPr bwMode="auto">
          <a:xfrm>
            <a:off x="285750" y="3429000"/>
            <a:ext cx="8501063" cy="1938338"/>
          </a:xfrm>
          <a:prstGeom prst="rect">
            <a:avLst/>
          </a:prstGeom>
          <a:noFill/>
          <a:ln w="9525">
            <a:noFill/>
            <a:miter lim="800000"/>
            <a:headEnd/>
            <a:tailEnd/>
          </a:ln>
          <a:effectLst/>
        </p:spPr>
        <p:txBody>
          <a:bodyPr anchor="ctr">
            <a:spAutoFit/>
          </a:bodyPr>
          <a:lstStyle/>
          <a:p>
            <a:pPr eaLnBrk="0" hangingPunct="0">
              <a:defRPr/>
            </a:pPr>
            <a:r>
              <a:rPr lang="zh-CN" altLang="en-US" sz="2400" dirty="0">
                <a:latin typeface="Times New Roman" pitchFamily="18" charset="0"/>
                <a:cs typeface="Times New Roman" pitchFamily="18" charset="0"/>
              </a:rPr>
              <a:t>一般采取三级结构：</a:t>
            </a:r>
            <a:endParaRPr lang="en-US" altLang="zh-CN" sz="2400" dirty="0">
              <a:latin typeface="Times New Roman" pitchFamily="18" charset="0"/>
              <a:cs typeface="Times New Roman" pitchFamily="18" charset="0"/>
            </a:endParaRPr>
          </a:p>
          <a:p>
            <a:pPr indent="269875" eaLnBrk="0" hangingPunct="0">
              <a:buFont typeface="+mj-lt"/>
              <a:buAutoNum type="arabicPeriod"/>
              <a:defRPr/>
            </a:pPr>
            <a:r>
              <a:rPr lang="zh-CN" sz="2400" dirty="0">
                <a:latin typeface="Times New Roman" pitchFamily="18" charset="0"/>
                <a:cs typeface="Times New Roman" pitchFamily="18" charset="0"/>
              </a:rPr>
              <a:t>全球路由选择前缀</a:t>
            </a:r>
            <a:r>
              <a:rPr lang="zh-CN" altLang="en-US" sz="2400" dirty="0">
                <a:latin typeface="Times New Roman" pitchFamily="18" charset="0"/>
                <a:cs typeface="Times New Roman" pitchFamily="18" charset="0"/>
              </a:rPr>
              <a:t>：</a:t>
            </a:r>
            <a:r>
              <a:rPr lang="zh-CN" sz="2400" dirty="0">
                <a:latin typeface="Times New Roman" pitchFamily="18" charset="0"/>
                <a:cs typeface="Times New Roman" pitchFamily="18" charset="0"/>
              </a:rPr>
              <a:t>通常分配给一个组织机构的网络（</a:t>
            </a:r>
            <a:r>
              <a:rPr lang="en-US" altLang="zh-CN" sz="2400" dirty="0">
                <a:latin typeface="Times New Roman" pitchFamily="18" charset="0"/>
                <a:cs typeface="Times New Roman" pitchFamily="18" charset="0"/>
              </a:rPr>
              <a:t>site</a:t>
            </a:r>
            <a:r>
              <a:rPr lang="zh-CN"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indent="269875" eaLnBrk="0" hangingPunct="0">
              <a:defRPr/>
            </a:pPr>
            <a:r>
              <a:rPr lang="zh-CN" sz="2400" dirty="0">
                <a:latin typeface="Times New Roman" pitchFamily="18" charset="0"/>
                <a:cs typeface="Times New Roman" pitchFamily="18" charset="0"/>
              </a:rPr>
              <a:t>相当于</a:t>
            </a:r>
            <a:r>
              <a:rPr lang="zh-CN" altLang="zh-CN" sz="2400" dirty="0">
                <a:latin typeface="Times New Roman" pitchFamily="18" charset="0"/>
                <a:cs typeface="Times New Roman" pitchFamily="18" charset="0"/>
              </a:rPr>
              <a:t>IPv4</a:t>
            </a:r>
            <a:r>
              <a:rPr lang="zh-CN" sz="2400" dirty="0">
                <a:latin typeface="Times New Roman" pitchFamily="18" charset="0"/>
                <a:cs typeface="Times New Roman" pitchFamily="18" charset="0"/>
              </a:rPr>
              <a:t>的网络号，用于因特网中路由器选路。</a:t>
            </a:r>
            <a:endParaRPr lang="en-US" altLang="zh-CN" sz="2400" dirty="0">
              <a:latin typeface="Times New Roman" pitchFamily="18" charset="0"/>
              <a:cs typeface="Times New Roman" pitchFamily="18" charset="0"/>
            </a:endParaRPr>
          </a:p>
          <a:p>
            <a:pPr indent="269875" eaLnBrk="0" hangingPunct="0">
              <a:buFont typeface="+mj-lt"/>
              <a:buAutoNum type="arabicPeriod" startAt="2"/>
              <a:defRPr/>
            </a:pPr>
            <a:r>
              <a:rPr lang="zh-CN" sz="2400" dirty="0">
                <a:latin typeface="Times New Roman" pitchFamily="18" charset="0"/>
                <a:cs typeface="Times New Roman" pitchFamily="18" charset="0"/>
              </a:rPr>
              <a:t>子网标识</a:t>
            </a:r>
            <a:r>
              <a:rPr lang="zh-CN" altLang="en-US" sz="2400" dirty="0">
                <a:latin typeface="Times New Roman" pitchFamily="18" charset="0"/>
                <a:cs typeface="Times New Roman" pitchFamily="18" charset="0"/>
              </a:rPr>
              <a:t>：用于</a:t>
            </a:r>
            <a:r>
              <a:rPr lang="zh-CN" sz="2400" dirty="0">
                <a:latin typeface="Times New Roman" pitchFamily="18" charset="0"/>
                <a:cs typeface="Times New Roman" pitchFamily="18" charset="0"/>
              </a:rPr>
              <a:t>划分内部子网。</a:t>
            </a:r>
            <a:r>
              <a:rPr lang="zh-CN" altLang="en-US" sz="2400" dirty="0">
                <a:latin typeface="Times New Roman" pitchFamily="18" charset="0"/>
                <a:cs typeface="Times New Roman" pitchFamily="18" charset="0"/>
              </a:rPr>
              <a:t>不</a:t>
            </a:r>
            <a:r>
              <a:rPr lang="zh-CN" sz="2400" dirty="0">
                <a:latin typeface="Times New Roman" pitchFamily="18" charset="0"/>
                <a:cs typeface="Times New Roman" pitchFamily="18" charset="0"/>
              </a:rPr>
              <a:t>划分子网时该字段置</a:t>
            </a:r>
            <a:r>
              <a:rPr lang="zh-CN" altLang="zh-CN" sz="2400" dirty="0">
                <a:latin typeface="Times New Roman" pitchFamily="18" charset="0"/>
                <a:cs typeface="Times New Roman" pitchFamily="18" charset="0"/>
              </a:rPr>
              <a:t>0</a:t>
            </a:r>
            <a:r>
              <a:rPr lang="zh-CN" sz="2400" dirty="0">
                <a:latin typeface="Times New Roman" pitchFamily="18" charset="0"/>
                <a:cs typeface="Times New Roman" pitchFamily="18" charset="0"/>
              </a:rPr>
              <a:t>。</a:t>
            </a:r>
            <a:endParaRPr lang="zh-CN" sz="2400" dirty="0">
              <a:latin typeface="Arial" pitchFamily="34" charset="0"/>
            </a:endParaRPr>
          </a:p>
          <a:p>
            <a:pPr indent="266700" eaLnBrk="0" hangingPunct="0">
              <a:buFont typeface="+mj-lt"/>
              <a:buAutoNum type="arabicPeriod" startAt="3"/>
              <a:defRPr/>
            </a:pPr>
            <a:r>
              <a:rPr lang="zh-CN" sz="2400" dirty="0">
                <a:latin typeface="Times New Roman" pitchFamily="18" charset="0"/>
                <a:cs typeface="Times New Roman" pitchFamily="18" charset="0"/>
              </a:rPr>
              <a:t>接口标识</a:t>
            </a:r>
            <a:r>
              <a:rPr lang="zh-CN" altLang="en-US" sz="2400" dirty="0">
                <a:latin typeface="Times New Roman" pitchFamily="18" charset="0"/>
                <a:cs typeface="Times New Roman" pitchFamily="18" charset="0"/>
              </a:rPr>
              <a:t> ：标识结点的网络接口，相当于</a:t>
            </a:r>
            <a:r>
              <a:rPr lang="en-US" altLang="zh-CN" sz="2400" dirty="0">
                <a:latin typeface="Times New Roman" pitchFamily="18" charset="0"/>
                <a:cs typeface="Times New Roman" pitchFamily="18" charset="0"/>
              </a:rPr>
              <a:t>IPv4</a:t>
            </a:r>
            <a:r>
              <a:rPr lang="zh-CN" altLang="en-US" sz="2400" dirty="0">
                <a:latin typeface="Times New Roman" pitchFamily="18" charset="0"/>
                <a:cs typeface="Times New Roman" pitchFamily="18" charset="0"/>
              </a:rPr>
              <a:t>中的主机号。</a:t>
            </a:r>
            <a:endParaRPr lang="zh-CN" altLang="en-US" sz="2400" dirty="0">
              <a:latin typeface="Arial"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dirty="0" smtClean="0"/>
              <a:t>接口标识的生成</a:t>
            </a:r>
          </a:p>
        </p:txBody>
      </p:sp>
      <p:sp>
        <p:nvSpPr>
          <p:cNvPr id="147459" name="Rectangle 3"/>
          <p:cNvSpPr>
            <a:spLocks noGrp="1" noChangeArrowheads="1"/>
          </p:cNvSpPr>
          <p:nvPr>
            <p:ph idx="1"/>
          </p:nvPr>
        </p:nvSpPr>
        <p:spPr>
          <a:xfrm>
            <a:off x="395288" y="1052513"/>
            <a:ext cx="8229600" cy="4525962"/>
          </a:xfrm>
        </p:spPr>
        <p:txBody>
          <a:bodyPr/>
          <a:lstStyle/>
          <a:p>
            <a:pPr marL="271463" indent="-271463" eaLnBrk="1" hangingPunct="1">
              <a:buFont typeface="Wingdings" pitchFamily="2" charset="2"/>
              <a:buNone/>
              <a:defRPr/>
            </a:pPr>
            <a:endParaRPr lang="en-US" altLang="zh-CN" sz="1800" dirty="0" smtClean="0"/>
          </a:p>
          <a:p>
            <a:pPr marL="0" indent="265113" eaLnBrk="1" hangingPunct="1">
              <a:buFont typeface="Wingdings" pitchFamily="2" charset="2"/>
              <a:buNone/>
              <a:defRPr/>
            </a:pPr>
            <a:r>
              <a:rPr lang="zh-CN" altLang="en-US" dirty="0" smtClean="0"/>
              <a:t>可以从</a:t>
            </a:r>
            <a:r>
              <a:rPr lang="en-US" altLang="zh-CN" dirty="0" smtClean="0"/>
              <a:t>MAC</a:t>
            </a:r>
            <a:r>
              <a:rPr lang="zh-CN" altLang="en-US" dirty="0" smtClean="0"/>
              <a:t>地址（</a:t>
            </a:r>
            <a:r>
              <a:rPr lang="en-US" altLang="zh-CN" dirty="0" smtClean="0"/>
              <a:t>EUI-48</a:t>
            </a:r>
            <a:r>
              <a:rPr lang="zh-CN" altLang="en-US" dirty="0" smtClean="0"/>
              <a:t>）生成</a:t>
            </a:r>
            <a:r>
              <a:rPr lang="en-US" altLang="zh-CN" dirty="0" smtClean="0"/>
              <a:t>IPv6</a:t>
            </a:r>
            <a:r>
              <a:rPr lang="zh-CN" altLang="en-US" dirty="0" smtClean="0"/>
              <a:t>接口地址，需进行两步转换：</a:t>
            </a:r>
            <a:endParaRPr lang="en-US" altLang="zh-CN" dirty="0" smtClean="0"/>
          </a:p>
          <a:p>
            <a:pPr marL="271463" indent="-179388" eaLnBrk="1" hangingPunct="1">
              <a:buFont typeface="Wingdings" pitchFamily="2" charset="2"/>
              <a:buNone/>
              <a:defRPr/>
            </a:pPr>
            <a:r>
              <a:rPr lang="zh-CN" altLang="en-US" dirty="0" smtClean="0"/>
              <a:t>①地址扩展，把</a:t>
            </a:r>
            <a:r>
              <a:rPr lang="en-US" altLang="zh-CN" dirty="0" smtClean="0"/>
              <a:t>48</a:t>
            </a:r>
            <a:r>
              <a:rPr lang="zh-CN" altLang="en-US" dirty="0" smtClean="0"/>
              <a:t>比特的地址扩展为</a:t>
            </a:r>
            <a:r>
              <a:rPr lang="en-US" altLang="zh-CN" dirty="0" smtClean="0"/>
              <a:t>64</a:t>
            </a:r>
            <a:r>
              <a:rPr lang="zh-CN" altLang="en-US" dirty="0" smtClean="0"/>
              <a:t>比特的</a:t>
            </a:r>
            <a:r>
              <a:rPr lang="en-US" altLang="zh-CN" dirty="0" smtClean="0"/>
              <a:t>EUI-64</a:t>
            </a:r>
            <a:r>
              <a:rPr lang="zh-CN" altLang="en-US" dirty="0" smtClean="0"/>
              <a:t>地址；</a:t>
            </a:r>
            <a:endParaRPr lang="en-US" altLang="zh-CN" dirty="0" smtClean="0"/>
          </a:p>
          <a:p>
            <a:pPr marL="271463" indent="-271463" eaLnBrk="1" hangingPunct="1">
              <a:buFont typeface="Wingdings" pitchFamily="2" charset="2"/>
              <a:buNone/>
              <a:defRPr/>
            </a:pPr>
            <a:r>
              <a:rPr lang="zh-CN" altLang="en-US" dirty="0" smtClean="0"/>
              <a:t> ②修改</a:t>
            </a:r>
            <a:r>
              <a:rPr lang="en-US" altLang="zh-CN" dirty="0" smtClean="0"/>
              <a:t>EUI-64</a:t>
            </a:r>
            <a:r>
              <a:rPr lang="zh-CN" altLang="en-US" dirty="0" smtClean="0"/>
              <a:t>的</a:t>
            </a:r>
            <a:r>
              <a:rPr lang="en-US" altLang="zh-CN" dirty="0" smtClean="0"/>
              <a:t>U/L</a:t>
            </a:r>
            <a:r>
              <a:rPr lang="zh-CN" altLang="en-US" dirty="0" smtClean="0"/>
              <a:t>位，值取</a:t>
            </a:r>
            <a:r>
              <a:rPr lang="en-US" altLang="zh-CN" dirty="0" smtClean="0"/>
              <a:t>1</a:t>
            </a:r>
            <a:r>
              <a:rPr lang="zh-CN" altLang="en-US" dirty="0" smtClean="0"/>
              <a:t>（</a:t>
            </a:r>
            <a:r>
              <a:rPr lang="en-US" altLang="zh-CN" dirty="0" smtClean="0"/>
              <a:t>Universal ,</a:t>
            </a:r>
            <a:r>
              <a:rPr lang="zh-CN" altLang="en-US" dirty="0" smtClean="0"/>
              <a:t>可全球寻址， 若设</a:t>
            </a:r>
            <a:r>
              <a:rPr lang="en-US" altLang="zh-CN" dirty="0" smtClean="0"/>
              <a:t>0</a:t>
            </a:r>
            <a:r>
              <a:rPr lang="zh-CN" altLang="en-US" dirty="0" smtClean="0"/>
              <a:t>则</a:t>
            </a:r>
            <a:r>
              <a:rPr lang="en-US" altLang="zh-CN" dirty="0" smtClean="0"/>
              <a:t>Local</a:t>
            </a:r>
            <a:r>
              <a:rPr lang="zh-CN" altLang="en-US" dirty="0" smtClean="0"/>
              <a:t>）。</a:t>
            </a:r>
            <a:endParaRPr lang="en-US" altLang="zh-CN" dirty="0" smtClean="0"/>
          </a:p>
          <a:p>
            <a:pPr marL="271463" indent="-271463" eaLnBrk="1" hangingPunct="1">
              <a:buFont typeface="Wingdings" pitchFamily="2" charset="2"/>
              <a:buNone/>
              <a:defRPr/>
            </a:pPr>
            <a:r>
              <a:rPr lang="en-US" altLang="zh-CN" sz="2800" dirty="0" smtClean="0"/>
              <a:t>(</a:t>
            </a:r>
            <a:r>
              <a:rPr lang="zh-CN" altLang="en-US" sz="2800" dirty="0" smtClean="0"/>
              <a:t>见下图示意</a:t>
            </a:r>
            <a:r>
              <a:rPr lang="en-US" altLang="zh-CN" sz="2800" dirty="0" smtClean="0"/>
              <a:t>)</a:t>
            </a:r>
            <a:endParaRPr lang="zh-CN" altLang="en-US" sz="2800" dirty="0" smtClean="0"/>
          </a:p>
        </p:txBody>
      </p:sp>
      <p:sp>
        <p:nvSpPr>
          <p:cNvPr id="158724" name="Rectangle 5"/>
          <p:cNvSpPr>
            <a:spLocks noChangeArrowheads="1"/>
          </p:cNvSpPr>
          <p:nvPr/>
        </p:nvSpPr>
        <p:spPr bwMode="auto">
          <a:xfrm>
            <a:off x="0" y="24193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4"/>
          <p:cNvSpPr>
            <a:spLocks noChangeArrowheads="1"/>
          </p:cNvSpPr>
          <p:nvPr/>
        </p:nvSpPr>
        <p:spPr bwMode="auto">
          <a:xfrm>
            <a:off x="1447800" y="7620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0 0</a:t>
            </a:r>
          </a:p>
        </p:txBody>
      </p:sp>
      <p:sp>
        <p:nvSpPr>
          <p:cNvPr id="159747" name="Rectangle 16"/>
          <p:cNvSpPr>
            <a:spLocks noChangeArrowheads="1"/>
          </p:cNvSpPr>
          <p:nvPr/>
        </p:nvSpPr>
        <p:spPr bwMode="auto">
          <a:xfrm>
            <a:off x="2514600" y="7620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1 2</a:t>
            </a:r>
          </a:p>
        </p:txBody>
      </p:sp>
      <p:sp>
        <p:nvSpPr>
          <p:cNvPr id="159748" name="Rectangle 17"/>
          <p:cNvSpPr>
            <a:spLocks noChangeArrowheads="1"/>
          </p:cNvSpPr>
          <p:nvPr/>
        </p:nvSpPr>
        <p:spPr bwMode="auto">
          <a:xfrm>
            <a:off x="3581400" y="7620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7 F</a:t>
            </a:r>
          </a:p>
        </p:txBody>
      </p:sp>
      <p:sp>
        <p:nvSpPr>
          <p:cNvPr id="159749" name="Rectangle 18"/>
          <p:cNvSpPr>
            <a:spLocks noChangeArrowheads="1"/>
          </p:cNvSpPr>
          <p:nvPr/>
        </p:nvSpPr>
        <p:spPr bwMode="auto">
          <a:xfrm>
            <a:off x="4648200" y="7620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E B</a:t>
            </a:r>
          </a:p>
        </p:txBody>
      </p:sp>
      <p:sp>
        <p:nvSpPr>
          <p:cNvPr id="159750" name="Rectangle 19"/>
          <p:cNvSpPr>
            <a:spLocks noChangeArrowheads="1"/>
          </p:cNvSpPr>
          <p:nvPr/>
        </p:nvSpPr>
        <p:spPr bwMode="auto">
          <a:xfrm>
            <a:off x="5715000" y="7620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6 B</a:t>
            </a:r>
          </a:p>
        </p:txBody>
      </p:sp>
      <p:sp>
        <p:nvSpPr>
          <p:cNvPr id="159751" name="Rectangle 20"/>
          <p:cNvSpPr>
            <a:spLocks noChangeArrowheads="1"/>
          </p:cNvSpPr>
          <p:nvPr/>
        </p:nvSpPr>
        <p:spPr bwMode="auto">
          <a:xfrm>
            <a:off x="6781800" y="7620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4 0</a:t>
            </a:r>
          </a:p>
        </p:txBody>
      </p:sp>
      <p:sp>
        <p:nvSpPr>
          <p:cNvPr id="46101" name="Rectangle 21"/>
          <p:cNvSpPr>
            <a:spLocks noChangeArrowheads="1"/>
          </p:cNvSpPr>
          <p:nvPr/>
        </p:nvSpPr>
        <p:spPr bwMode="auto">
          <a:xfrm>
            <a:off x="304800" y="27432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0 0</a:t>
            </a:r>
          </a:p>
        </p:txBody>
      </p:sp>
      <p:sp>
        <p:nvSpPr>
          <p:cNvPr id="46102" name="Rectangle 22"/>
          <p:cNvSpPr>
            <a:spLocks noChangeArrowheads="1"/>
          </p:cNvSpPr>
          <p:nvPr/>
        </p:nvSpPr>
        <p:spPr bwMode="auto">
          <a:xfrm>
            <a:off x="1371600" y="27432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1 2</a:t>
            </a:r>
          </a:p>
        </p:txBody>
      </p:sp>
      <p:sp>
        <p:nvSpPr>
          <p:cNvPr id="46103" name="Rectangle 23"/>
          <p:cNvSpPr>
            <a:spLocks noChangeArrowheads="1"/>
          </p:cNvSpPr>
          <p:nvPr/>
        </p:nvSpPr>
        <p:spPr bwMode="auto">
          <a:xfrm>
            <a:off x="2438400" y="27432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7 F</a:t>
            </a:r>
          </a:p>
        </p:txBody>
      </p:sp>
      <p:sp>
        <p:nvSpPr>
          <p:cNvPr id="46104" name="Rectangle 24"/>
          <p:cNvSpPr>
            <a:spLocks noChangeArrowheads="1"/>
          </p:cNvSpPr>
          <p:nvPr/>
        </p:nvSpPr>
        <p:spPr bwMode="auto">
          <a:xfrm>
            <a:off x="3505200" y="2743200"/>
            <a:ext cx="1066800" cy="609600"/>
          </a:xfrm>
          <a:prstGeom prst="rect">
            <a:avLst/>
          </a:prstGeom>
          <a:solidFill>
            <a:srgbClr val="33CCFF"/>
          </a:solidFill>
          <a:ln w="19050" algn="ctr">
            <a:solidFill>
              <a:schemeClr val="tx1"/>
            </a:solidFill>
            <a:miter lim="800000"/>
            <a:headEnd/>
            <a:tailEnd/>
          </a:ln>
        </p:spPr>
        <p:txBody>
          <a:bodyPr anchor="ctr"/>
          <a:lstStyle/>
          <a:p>
            <a:pPr algn="ctr"/>
            <a:r>
              <a:rPr lang="en-US" altLang="zh-CN" sz="2000" b="1">
                <a:latin typeface="Times New Roman" pitchFamily="18" charset="0"/>
              </a:rPr>
              <a:t>F F</a:t>
            </a:r>
          </a:p>
        </p:txBody>
      </p:sp>
      <p:sp>
        <p:nvSpPr>
          <p:cNvPr id="46105" name="Rectangle 25"/>
          <p:cNvSpPr>
            <a:spLocks noChangeArrowheads="1"/>
          </p:cNvSpPr>
          <p:nvPr/>
        </p:nvSpPr>
        <p:spPr bwMode="auto">
          <a:xfrm>
            <a:off x="4572000" y="2743200"/>
            <a:ext cx="1066800" cy="609600"/>
          </a:xfrm>
          <a:prstGeom prst="rect">
            <a:avLst/>
          </a:prstGeom>
          <a:solidFill>
            <a:srgbClr val="33CCFF"/>
          </a:solidFill>
          <a:ln w="19050" algn="ctr">
            <a:solidFill>
              <a:schemeClr val="tx1"/>
            </a:solidFill>
            <a:miter lim="800000"/>
            <a:headEnd/>
            <a:tailEnd/>
          </a:ln>
        </p:spPr>
        <p:txBody>
          <a:bodyPr anchor="ctr"/>
          <a:lstStyle/>
          <a:p>
            <a:pPr algn="ctr"/>
            <a:r>
              <a:rPr lang="en-US" altLang="zh-CN" sz="2000" b="1">
                <a:latin typeface="Times New Roman" pitchFamily="18" charset="0"/>
              </a:rPr>
              <a:t>F E</a:t>
            </a:r>
          </a:p>
        </p:txBody>
      </p:sp>
      <p:sp>
        <p:nvSpPr>
          <p:cNvPr id="46106" name="Rectangle 26"/>
          <p:cNvSpPr>
            <a:spLocks noChangeArrowheads="1"/>
          </p:cNvSpPr>
          <p:nvPr/>
        </p:nvSpPr>
        <p:spPr bwMode="auto">
          <a:xfrm>
            <a:off x="5638800" y="27432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E B</a:t>
            </a:r>
          </a:p>
        </p:txBody>
      </p:sp>
      <p:sp>
        <p:nvSpPr>
          <p:cNvPr id="46107" name="Rectangle 27"/>
          <p:cNvSpPr>
            <a:spLocks noChangeArrowheads="1"/>
          </p:cNvSpPr>
          <p:nvPr/>
        </p:nvSpPr>
        <p:spPr bwMode="auto">
          <a:xfrm>
            <a:off x="6705600" y="27432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6 B</a:t>
            </a:r>
          </a:p>
        </p:txBody>
      </p:sp>
      <p:sp>
        <p:nvSpPr>
          <p:cNvPr id="46108" name="Rectangle 28"/>
          <p:cNvSpPr>
            <a:spLocks noChangeArrowheads="1"/>
          </p:cNvSpPr>
          <p:nvPr/>
        </p:nvSpPr>
        <p:spPr bwMode="auto">
          <a:xfrm>
            <a:off x="7772400" y="27432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4 0</a:t>
            </a:r>
          </a:p>
        </p:txBody>
      </p:sp>
      <p:sp>
        <p:nvSpPr>
          <p:cNvPr id="46109" name="Line 29"/>
          <p:cNvSpPr>
            <a:spLocks noChangeShapeType="1"/>
          </p:cNvSpPr>
          <p:nvPr/>
        </p:nvSpPr>
        <p:spPr bwMode="auto">
          <a:xfrm flipH="1">
            <a:off x="304800" y="1371600"/>
            <a:ext cx="1143000" cy="1371600"/>
          </a:xfrm>
          <a:prstGeom prst="line">
            <a:avLst/>
          </a:prstGeom>
          <a:noFill/>
          <a:ln w="19050">
            <a:solidFill>
              <a:schemeClr val="tx1"/>
            </a:solidFill>
            <a:prstDash val="dash"/>
            <a:round/>
            <a:headEnd/>
            <a:tailEnd/>
          </a:ln>
        </p:spPr>
        <p:txBody>
          <a:bodyPr>
            <a:spAutoFit/>
          </a:bodyPr>
          <a:lstStyle/>
          <a:p>
            <a:endParaRPr lang="zh-CN" altLang="en-US"/>
          </a:p>
        </p:txBody>
      </p:sp>
      <p:sp>
        <p:nvSpPr>
          <p:cNvPr id="46110" name="Line 30"/>
          <p:cNvSpPr>
            <a:spLocks noChangeShapeType="1"/>
          </p:cNvSpPr>
          <p:nvPr/>
        </p:nvSpPr>
        <p:spPr bwMode="auto">
          <a:xfrm flipH="1">
            <a:off x="3505200" y="1371600"/>
            <a:ext cx="1143000" cy="1371600"/>
          </a:xfrm>
          <a:prstGeom prst="line">
            <a:avLst/>
          </a:prstGeom>
          <a:noFill/>
          <a:ln w="19050">
            <a:solidFill>
              <a:schemeClr val="tx1"/>
            </a:solidFill>
            <a:prstDash val="dash"/>
            <a:round/>
            <a:headEnd/>
            <a:tailEnd/>
          </a:ln>
        </p:spPr>
        <p:txBody>
          <a:bodyPr>
            <a:spAutoFit/>
          </a:bodyPr>
          <a:lstStyle/>
          <a:p>
            <a:endParaRPr lang="zh-CN" altLang="en-US"/>
          </a:p>
        </p:txBody>
      </p:sp>
      <p:sp>
        <p:nvSpPr>
          <p:cNvPr id="46111" name="Line 31"/>
          <p:cNvSpPr>
            <a:spLocks noChangeShapeType="1"/>
          </p:cNvSpPr>
          <p:nvPr/>
        </p:nvSpPr>
        <p:spPr bwMode="auto">
          <a:xfrm>
            <a:off x="4648200" y="1371600"/>
            <a:ext cx="990600" cy="1371600"/>
          </a:xfrm>
          <a:prstGeom prst="line">
            <a:avLst/>
          </a:prstGeom>
          <a:noFill/>
          <a:ln w="19050">
            <a:solidFill>
              <a:schemeClr val="tx1"/>
            </a:solidFill>
            <a:prstDash val="dash"/>
            <a:round/>
            <a:headEnd/>
            <a:tailEnd/>
          </a:ln>
        </p:spPr>
        <p:txBody>
          <a:bodyPr>
            <a:spAutoFit/>
          </a:bodyPr>
          <a:lstStyle/>
          <a:p>
            <a:endParaRPr lang="zh-CN" altLang="en-US"/>
          </a:p>
        </p:txBody>
      </p:sp>
      <p:sp>
        <p:nvSpPr>
          <p:cNvPr id="46112" name="Line 32"/>
          <p:cNvSpPr>
            <a:spLocks noChangeShapeType="1"/>
          </p:cNvSpPr>
          <p:nvPr/>
        </p:nvSpPr>
        <p:spPr bwMode="auto">
          <a:xfrm>
            <a:off x="7848600" y="1371600"/>
            <a:ext cx="990600" cy="1371600"/>
          </a:xfrm>
          <a:prstGeom prst="line">
            <a:avLst/>
          </a:prstGeom>
          <a:noFill/>
          <a:ln w="19050">
            <a:solidFill>
              <a:schemeClr val="tx1"/>
            </a:solidFill>
            <a:prstDash val="dash"/>
            <a:round/>
            <a:headEnd/>
            <a:tailEnd/>
          </a:ln>
        </p:spPr>
        <p:txBody>
          <a:bodyPr>
            <a:spAutoFit/>
          </a:bodyPr>
          <a:lstStyle/>
          <a:p>
            <a:endParaRPr lang="zh-CN" altLang="en-US"/>
          </a:p>
        </p:txBody>
      </p:sp>
      <p:sp>
        <p:nvSpPr>
          <p:cNvPr id="46113" name="Rectangle 33"/>
          <p:cNvSpPr>
            <a:spLocks noChangeArrowheads="1"/>
          </p:cNvSpPr>
          <p:nvPr/>
        </p:nvSpPr>
        <p:spPr bwMode="auto">
          <a:xfrm>
            <a:off x="304800" y="52578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0 2</a:t>
            </a:r>
          </a:p>
        </p:txBody>
      </p:sp>
      <p:sp>
        <p:nvSpPr>
          <p:cNvPr id="46114" name="Rectangle 34"/>
          <p:cNvSpPr>
            <a:spLocks noChangeArrowheads="1"/>
          </p:cNvSpPr>
          <p:nvPr/>
        </p:nvSpPr>
        <p:spPr bwMode="auto">
          <a:xfrm>
            <a:off x="1371600" y="52578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dirty="0">
                <a:solidFill>
                  <a:schemeClr val="bg1"/>
                </a:solidFill>
                <a:latin typeface="Times New Roman" pitchFamily="18" charset="0"/>
              </a:rPr>
              <a:t>1 2</a:t>
            </a:r>
          </a:p>
        </p:txBody>
      </p:sp>
      <p:sp>
        <p:nvSpPr>
          <p:cNvPr id="46115" name="Rectangle 35"/>
          <p:cNvSpPr>
            <a:spLocks noChangeArrowheads="1"/>
          </p:cNvSpPr>
          <p:nvPr/>
        </p:nvSpPr>
        <p:spPr bwMode="auto">
          <a:xfrm>
            <a:off x="2438400" y="52578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7 F</a:t>
            </a:r>
          </a:p>
        </p:txBody>
      </p:sp>
      <p:sp>
        <p:nvSpPr>
          <p:cNvPr id="46116" name="Rectangle 36"/>
          <p:cNvSpPr>
            <a:spLocks noChangeArrowheads="1"/>
          </p:cNvSpPr>
          <p:nvPr/>
        </p:nvSpPr>
        <p:spPr bwMode="auto">
          <a:xfrm>
            <a:off x="3505200" y="5257800"/>
            <a:ext cx="1066800" cy="609600"/>
          </a:xfrm>
          <a:prstGeom prst="rect">
            <a:avLst/>
          </a:prstGeom>
          <a:solidFill>
            <a:srgbClr val="33CCFF"/>
          </a:solidFill>
          <a:ln w="19050" algn="ctr">
            <a:solidFill>
              <a:schemeClr val="tx1"/>
            </a:solidFill>
            <a:miter lim="800000"/>
            <a:headEnd/>
            <a:tailEnd/>
          </a:ln>
        </p:spPr>
        <p:txBody>
          <a:bodyPr anchor="ctr"/>
          <a:lstStyle/>
          <a:p>
            <a:pPr algn="ctr"/>
            <a:r>
              <a:rPr lang="en-US" altLang="zh-CN" sz="2000" b="1">
                <a:latin typeface="Times New Roman" pitchFamily="18" charset="0"/>
              </a:rPr>
              <a:t>F F</a:t>
            </a:r>
          </a:p>
        </p:txBody>
      </p:sp>
      <p:sp>
        <p:nvSpPr>
          <p:cNvPr id="46117" name="Rectangle 37"/>
          <p:cNvSpPr>
            <a:spLocks noChangeArrowheads="1"/>
          </p:cNvSpPr>
          <p:nvPr/>
        </p:nvSpPr>
        <p:spPr bwMode="auto">
          <a:xfrm>
            <a:off x="4572000" y="5257800"/>
            <a:ext cx="1066800" cy="609600"/>
          </a:xfrm>
          <a:prstGeom prst="rect">
            <a:avLst/>
          </a:prstGeom>
          <a:solidFill>
            <a:srgbClr val="33CCFF"/>
          </a:solidFill>
          <a:ln w="19050" algn="ctr">
            <a:solidFill>
              <a:schemeClr val="tx1"/>
            </a:solidFill>
            <a:miter lim="800000"/>
            <a:headEnd/>
            <a:tailEnd/>
          </a:ln>
        </p:spPr>
        <p:txBody>
          <a:bodyPr anchor="ctr"/>
          <a:lstStyle/>
          <a:p>
            <a:pPr algn="ctr"/>
            <a:r>
              <a:rPr lang="en-US" altLang="zh-CN" sz="2000" b="1">
                <a:latin typeface="Times New Roman" pitchFamily="18" charset="0"/>
              </a:rPr>
              <a:t>F E</a:t>
            </a:r>
          </a:p>
        </p:txBody>
      </p:sp>
      <p:sp>
        <p:nvSpPr>
          <p:cNvPr id="46118" name="Rectangle 38"/>
          <p:cNvSpPr>
            <a:spLocks noChangeArrowheads="1"/>
          </p:cNvSpPr>
          <p:nvPr/>
        </p:nvSpPr>
        <p:spPr bwMode="auto">
          <a:xfrm>
            <a:off x="5638800" y="52578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E B</a:t>
            </a:r>
          </a:p>
        </p:txBody>
      </p:sp>
      <p:sp>
        <p:nvSpPr>
          <p:cNvPr id="46119" name="Rectangle 39"/>
          <p:cNvSpPr>
            <a:spLocks noChangeArrowheads="1"/>
          </p:cNvSpPr>
          <p:nvPr/>
        </p:nvSpPr>
        <p:spPr bwMode="auto">
          <a:xfrm>
            <a:off x="6705600" y="52578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6 B</a:t>
            </a:r>
          </a:p>
        </p:txBody>
      </p:sp>
      <p:sp>
        <p:nvSpPr>
          <p:cNvPr id="46120" name="Rectangle 40"/>
          <p:cNvSpPr>
            <a:spLocks noChangeArrowheads="1"/>
          </p:cNvSpPr>
          <p:nvPr/>
        </p:nvSpPr>
        <p:spPr bwMode="auto">
          <a:xfrm>
            <a:off x="7772400" y="5257800"/>
            <a:ext cx="1066800" cy="609600"/>
          </a:xfrm>
          <a:prstGeom prst="rect">
            <a:avLst/>
          </a:prstGeom>
          <a:solidFill>
            <a:srgbClr val="CC00FF"/>
          </a:solidFill>
          <a:ln w="19050" algn="ctr">
            <a:solidFill>
              <a:schemeClr val="tx1"/>
            </a:solidFill>
            <a:miter lim="800000"/>
            <a:headEnd/>
            <a:tailEnd/>
          </a:ln>
        </p:spPr>
        <p:txBody>
          <a:bodyPr anchor="ctr"/>
          <a:lstStyle/>
          <a:p>
            <a:pPr algn="ctr"/>
            <a:r>
              <a:rPr lang="en-US" altLang="zh-CN" sz="2000" b="1">
                <a:solidFill>
                  <a:schemeClr val="bg1"/>
                </a:solidFill>
                <a:latin typeface="Times New Roman" pitchFamily="18" charset="0"/>
              </a:rPr>
              <a:t>4 0</a:t>
            </a:r>
          </a:p>
        </p:txBody>
      </p:sp>
      <p:sp>
        <p:nvSpPr>
          <p:cNvPr id="46121" name="Text Box 41"/>
          <p:cNvSpPr txBox="1">
            <a:spLocks noChangeArrowheads="1"/>
          </p:cNvSpPr>
          <p:nvPr/>
        </p:nvSpPr>
        <p:spPr bwMode="auto">
          <a:xfrm>
            <a:off x="228600" y="3429000"/>
            <a:ext cx="1219200" cy="396875"/>
          </a:xfrm>
          <a:prstGeom prst="rect">
            <a:avLst/>
          </a:prstGeom>
          <a:noFill/>
          <a:ln w="9525" algn="ctr">
            <a:noFill/>
            <a:miter lim="800000"/>
            <a:headEnd/>
            <a:tailEnd/>
          </a:ln>
        </p:spPr>
        <p:txBody>
          <a:bodyPr>
            <a:spAutoFit/>
          </a:bodyPr>
          <a:lstStyle/>
          <a:p>
            <a:pPr>
              <a:spcBef>
                <a:spcPct val="50000"/>
              </a:spcBef>
            </a:pPr>
            <a:r>
              <a:rPr lang="en-US" altLang="zh-CN" sz="2000" b="1">
                <a:latin typeface="Times New Roman" pitchFamily="18" charset="0"/>
              </a:rPr>
              <a:t>00000000</a:t>
            </a:r>
          </a:p>
        </p:txBody>
      </p:sp>
      <p:sp>
        <p:nvSpPr>
          <p:cNvPr id="46122" name="Text Box 42"/>
          <p:cNvSpPr txBox="1">
            <a:spLocks noChangeArrowheads="1"/>
          </p:cNvSpPr>
          <p:nvPr/>
        </p:nvSpPr>
        <p:spPr bwMode="auto">
          <a:xfrm>
            <a:off x="228600" y="4800600"/>
            <a:ext cx="1219200" cy="396875"/>
          </a:xfrm>
          <a:prstGeom prst="rect">
            <a:avLst/>
          </a:prstGeom>
          <a:noFill/>
          <a:ln w="9525" algn="ctr">
            <a:noFill/>
            <a:miter lim="800000"/>
            <a:headEnd/>
            <a:tailEnd/>
          </a:ln>
        </p:spPr>
        <p:txBody>
          <a:bodyPr>
            <a:spAutoFit/>
          </a:bodyPr>
          <a:lstStyle/>
          <a:p>
            <a:pPr>
              <a:spcBef>
                <a:spcPct val="50000"/>
              </a:spcBef>
            </a:pPr>
            <a:r>
              <a:rPr lang="en-US" altLang="zh-CN" sz="2000" b="1">
                <a:latin typeface="Times New Roman" pitchFamily="18" charset="0"/>
              </a:rPr>
              <a:t>000000</a:t>
            </a:r>
            <a:r>
              <a:rPr lang="en-US" altLang="zh-CN" sz="2000" b="1">
                <a:solidFill>
                  <a:srgbClr val="FF0000"/>
                </a:solidFill>
                <a:latin typeface="Times New Roman" pitchFamily="18" charset="0"/>
              </a:rPr>
              <a:t>1</a:t>
            </a:r>
            <a:r>
              <a:rPr lang="en-US" altLang="zh-CN" sz="2000" b="1">
                <a:latin typeface="Times New Roman" pitchFamily="18" charset="0"/>
              </a:rPr>
              <a:t>0</a:t>
            </a:r>
          </a:p>
        </p:txBody>
      </p:sp>
      <p:sp>
        <p:nvSpPr>
          <p:cNvPr id="46123" name="AutoShape 43"/>
          <p:cNvSpPr>
            <a:spLocks noChangeArrowheads="1"/>
          </p:cNvSpPr>
          <p:nvPr/>
        </p:nvSpPr>
        <p:spPr bwMode="auto">
          <a:xfrm>
            <a:off x="609600" y="3810000"/>
            <a:ext cx="457200" cy="914400"/>
          </a:xfrm>
          <a:prstGeom prst="downArrow">
            <a:avLst>
              <a:gd name="adj1" fmla="val 50000"/>
              <a:gd name="adj2" fmla="val 50000"/>
            </a:avLst>
          </a:prstGeom>
          <a:solidFill>
            <a:srgbClr val="FFFF66"/>
          </a:solidFill>
          <a:ln w="9525" algn="ctr">
            <a:solidFill>
              <a:schemeClr val="tx1"/>
            </a:solidFill>
            <a:miter lim="800000"/>
            <a:headEnd/>
            <a:tailEnd/>
          </a:ln>
        </p:spPr>
        <p:txBody>
          <a:bodyPr wrap="none" anchor="ctr">
            <a:spAutoFit/>
          </a:bodyPr>
          <a:lstStyle/>
          <a:p>
            <a:endParaRPr lang="zh-CN" altLang="en-US"/>
          </a:p>
        </p:txBody>
      </p:sp>
      <p:sp>
        <p:nvSpPr>
          <p:cNvPr id="46124" name="AutoShape 44"/>
          <p:cNvSpPr>
            <a:spLocks noChangeArrowheads="1"/>
          </p:cNvSpPr>
          <p:nvPr/>
        </p:nvSpPr>
        <p:spPr bwMode="auto">
          <a:xfrm>
            <a:off x="1371600" y="3962400"/>
            <a:ext cx="1066800" cy="533400"/>
          </a:xfrm>
          <a:prstGeom prst="wedgeRectCallout">
            <a:avLst>
              <a:gd name="adj1" fmla="val -68750"/>
              <a:gd name="adj2" fmla="val 123514"/>
            </a:avLst>
          </a:prstGeom>
          <a:solidFill>
            <a:schemeClr val="folHlink"/>
          </a:solidFill>
          <a:ln w="9525" algn="ctr">
            <a:solidFill>
              <a:schemeClr val="tx1"/>
            </a:solidFill>
            <a:miter lim="800000"/>
            <a:headEnd/>
            <a:tailEnd/>
          </a:ln>
        </p:spPr>
        <p:txBody>
          <a:bodyPr/>
          <a:lstStyle/>
          <a:p>
            <a:pPr algn="ctr"/>
            <a:r>
              <a:rPr lang="en-US" altLang="zh-CN" sz="2000" b="1">
                <a:solidFill>
                  <a:srgbClr val="0000FF"/>
                </a:solidFill>
                <a:latin typeface="Times New Roman" pitchFamily="18" charset="0"/>
              </a:rPr>
              <a:t>U/L</a:t>
            </a:r>
            <a:r>
              <a:rPr lang="zh-CN" altLang="en-US" sz="2000" b="1">
                <a:solidFill>
                  <a:srgbClr val="0000FF"/>
                </a:solidFill>
                <a:latin typeface="Times New Roman" pitchFamily="18" charset="0"/>
              </a:rPr>
              <a:t>位</a:t>
            </a:r>
          </a:p>
        </p:txBody>
      </p:sp>
      <p:sp>
        <p:nvSpPr>
          <p:cNvPr id="46125" name="AutoShape 45"/>
          <p:cNvSpPr>
            <a:spLocks noChangeArrowheads="1"/>
          </p:cNvSpPr>
          <p:nvPr/>
        </p:nvSpPr>
        <p:spPr bwMode="auto">
          <a:xfrm rot="2133126">
            <a:off x="2286000" y="1600200"/>
            <a:ext cx="457200" cy="914400"/>
          </a:xfrm>
          <a:prstGeom prst="downArrow">
            <a:avLst>
              <a:gd name="adj1" fmla="val 50000"/>
              <a:gd name="adj2" fmla="val 50000"/>
            </a:avLst>
          </a:prstGeom>
          <a:solidFill>
            <a:srgbClr val="FFFF66"/>
          </a:solidFill>
          <a:ln w="9525" algn="ctr">
            <a:solidFill>
              <a:schemeClr val="tx1"/>
            </a:solidFill>
            <a:miter lim="800000"/>
            <a:headEnd/>
            <a:tailEnd/>
          </a:ln>
        </p:spPr>
        <p:txBody>
          <a:bodyPr wrap="none" anchor="ctr">
            <a:spAutoFit/>
          </a:bodyPr>
          <a:lstStyle/>
          <a:p>
            <a:endParaRPr lang="zh-CN" altLang="en-US"/>
          </a:p>
        </p:txBody>
      </p:sp>
      <p:sp>
        <p:nvSpPr>
          <p:cNvPr id="46126" name="AutoShape 46"/>
          <p:cNvSpPr>
            <a:spLocks noChangeArrowheads="1"/>
          </p:cNvSpPr>
          <p:nvPr/>
        </p:nvSpPr>
        <p:spPr bwMode="auto">
          <a:xfrm rot="-1944473">
            <a:off x="6477000" y="1600200"/>
            <a:ext cx="457200" cy="914400"/>
          </a:xfrm>
          <a:prstGeom prst="downArrow">
            <a:avLst>
              <a:gd name="adj1" fmla="val 50000"/>
              <a:gd name="adj2" fmla="val 50000"/>
            </a:avLst>
          </a:prstGeom>
          <a:solidFill>
            <a:srgbClr val="FFFF66"/>
          </a:solidFill>
          <a:ln w="9525" algn="ctr">
            <a:solidFill>
              <a:schemeClr val="tx1"/>
            </a:solid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9"/>
                                        </p:tgtEl>
                                        <p:attrNameLst>
                                          <p:attrName>style.visibility</p:attrName>
                                        </p:attrNameLst>
                                      </p:cBhvr>
                                      <p:to>
                                        <p:strVal val="visible"/>
                                      </p:to>
                                    </p:set>
                                    <p:animEffect transition="in" filter="blinds(horizontal)">
                                      <p:cBhvr>
                                        <p:cTn id="7" dur="1000"/>
                                        <p:tgtEl>
                                          <p:spTgt spid="461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125"/>
                                        </p:tgtEl>
                                        <p:attrNameLst>
                                          <p:attrName>style.visibility</p:attrName>
                                        </p:attrNameLst>
                                      </p:cBhvr>
                                      <p:to>
                                        <p:strVal val="visible"/>
                                      </p:to>
                                    </p:set>
                                    <p:animEffect transition="in" filter="blinds(horizontal)">
                                      <p:cBhvr>
                                        <p:cTn id="10" dur="1000"/>
                                        <p:tgtEl>
                                          <p:spTgt spid="461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110"/>
                                        </p:tgtEl>
                                        <p:attrNameLst>
                                          <p:attrName>style.visibility</p:attrName>
                                        </p:attrNameLst>
                                      </p:cBhvr>
                                      <p:to>
                                        <p:strVal val="visible"/>
                                      </p:to>
                                    </p:set>
                                    <p:animEffect transition="in" filter="blinds(horizontal)">
                                      <p:cBhvr>
                                        <p:cTn id="13" dur="1000"/>
                                        <p:tgtEl>
                                          <p:spTgt spid="461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111"/>
                                        </p:tgtEl>
                                        <p:attrNameLst>
                                          <p:attrName>style.visibility</p:attrName>
                                        </p:attrNameLst>
                                      </p:cBhvr>
                                      <p:to>
                                        <p:strVal val="visible"/>
                                      </p:to>
                                    </p:set>
                                    <p:animEffect transition="in" filter="blinds(horizontal)">
                                      <p:cBhvr>
                                        <p:cTn id="16" dur="1000"/>
                                        <p:tgtEl>
                                          <p:spTgt spid="461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6126"/>
                                        </p:tgtEl>
                                        <p:attrNameLst>
                                          <p:attrName>style.visibility</p:attrName>
                                        </p:attrNameLst>
                                      </p:cBhvr>
                                      <p:to>
                                        <p:strVal val="visible"/>
                                      </p:to>
                                    </p:set>
                                    <p:animEffect transition="in" filter="blinds(horizontal)">
                                      <p:cBhvr>
                                        <p:cTn id="19" dur="1000"/>
                                        <p:tgtEl>
                                          <p:spTgt spid="461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6112"/>
                                        </p:tgtEl>
                                        <p:attrNameLst>
                                          <p:attrName>style.visibility</p:attrName>
                                        </p:attrNameLst>
                                      </p:cBhvr>
                                      <p:to>
                                        <p:strVal val="visible"/>
                                      </p:to>
                                    </p:set>
                                    <p:animEffect transition="in" filter="blinds(horizontal)">
                                      <p:cBhvr>
                                        <p:cTn id="22" dur="1000"/>
                                        <p:tgtEl>
                                          <p:spTgt spid="46112"/>
                                        </p:tgtEl>
                                      </p:cBhvr>
                                    </p:animEffect>
                                  </p:childTnLst>
                                </p:cTn>
                              </p:par>
                            </p:childTnLst>
                          </p:cTn>
                        </p:par>
                        <p:par>
                          <p:cTn id="23" fill="hold">
                            <p:stCondLst>
                              <p:cond delay="1000"/>
                            </p:stCondLst>
                            <p:childTnLst>
                              <p:par>
                                <p:cTn id="24" presetID="21" presetClass="entr" presetSubtype="4" fill="hold" grpId="0" nodeType="afterEffect">
                                  <p:stCondLst>
                                    <p:cond delay="0"/>
                                  </p:stCondLst>
                                  <p:childTnLst>
                                    <p:set>
                                      <p:cBhvr>
                                        <p:cTn id="25" dur="1" fill="hold">
                                          <p:stCondLst>
                                            <p:cond delay="0"/>
                                          </p:stCondLst>
                                        </p:cTn>
                                        <p:tgtEl>
                                          <p:spTgt spid="46101"/>
                                        </p:tgtEl>
                                        <p:attrNameLst>
                                          <p:attrName>style.visibility</p:attrName>
                                        </p:attrNameLst>
                                      </p:cBhvr>
                                      <p:to>
                                        <p:strVal val="visible"/>
                                      </p:to>
                                    </p:set>
                                    <p:animEffect transition="in" filter="wheel(4)">
                                      <p:cBhvr>
                                        <p:cTn id="26" dur="1000"/>
                                        <p:tgtEl>
                                          <p:spTgt spid="46101"/>
                                        </p:tgtEl>
                                      </p:cBhvr>
                                    </p:animEffect>
                                  </p:childTnLst>
                                </p:cTn>
                              </p:par>
                              <p:par>
                                <p:cTn id="27" presetID="21" presetClass="entr" presetSubtype="4" fill="hold" grpId="0" nodeType="withEffect">
                                  <p:stCondLst>
                                    <p:cond delay="0"/>
                                  </p:stCondLst>
                                  <p:childTnLst>
                                    <p:set>
                                      <p:cBhvr>
                                        <p:cTn id="28" dur="1" fill="hold">
                                          <p:stCondLst>
                                            <p:cond delay="0"/>
                                          </p:stCondLst>
                                        </p:cTn>
                                        <p:tgtEl>
                                          <p:spTgt spid="46102"/>
                                        </p:tgtEl>
                                        <p:attrNameLst>
                                          <p:attrName>style.visibility</p:attrName>
                                        </p:attrNameLst>
                                      </p:cBhvr>
                                      <p:to>
                                        <p:strVal val="visible"/>
                                      </p:to>
                                    </p:set>
                                    <p:animEffect transition="in" filter="wheel(4)">
                                      <p:cBhvr>
                                        <p:cTn id="29" dur="1000"/>
                                        <p:tgtEl>
                                          <p:spTgt spid="46102"/>
                                        </p:tgtEl>
                                      </p:cBhvr>
                                    </p:animEffect>
                                  </p:childTnLst>
                                </p:cTn>
                              </p:par>
                              <p:par>
                                <p:cTn id="30" presetID="21" presetClass="entr" presetSubtype="4" fill="hold" grpId="0" nodeType="withEffect">
                                  <p:stCondLst>
                                    <p:cond delay="0"/>
                                  </p:stCondLst>
                                  <p:childTnLst>
                                    <p:set>
                                      <p:cBhvr>
                                        <p:cTn id="31" dur="1" fill="hold">
                                          <p:stCondLst>
                                            <p:cond delay="0"/>
                                          </p:stCondLst>
                                        </p:cTn>
                                        <p:tgtEl>
                                          <p:spTgt spid="46103"/>
                                        </p:tgtEl>
                                        <p:attrNameLst>
                                          <p:attrName>style.visibility</p:attrName>
                                        </p:attrNameLst>
                                      </p:cBhvr>
                                      <p:to>
                                        <p:strVal val="visible"/>
                                      </p:to>
                                    </p:set>
                                    <p:animEffect transition="in" filter="wheel(4)">
                                      <p:cBhvr>
                                        <p:cTn id="32" dur="1000"/>
                                        <p:tgtEl>
                                          <p:spTgt spid="46103"/>
                                        </p:tgtEl>
                                      </p:cBhvr>
                                    </p:animEffect>
                                  </p:childTnLst>
                                </p:cTn>
                              </p:par>
                              <p:par>
                                <p:cTn id="33" presetID="21" presetClass="entr" presetSubtype="4" fill="hold" grpId="0" nodeType="withEffect">
                                  <p:stCondLst>
                                    <p:cond delay="0"/>
                                  </p:stCondLst>
                                  <p:childTnLst>
                                    <p:set>
                                      <p:cBhvr>
                                        <p:cTn id="34" dur="1" fill="hold">
                                          <p:stCondLst>
                                            <p:cond delay="0"/>
                                          </p:stCondLst>
                                        </p:cTn>
                                        <p:tgtEl>
                                          <p:spTgt spid="46106"/>
                                        </p:tgtEl>
                                        <p:attrNameLst>
                                          <p:attrName>style.visibility</p:attrName>
                                        </p:attrNameLst>
                                      </p:cBhvr>
                                      <p:to>
                                        <p:strVal val="visible"/>
                                      </p:to>
                                    </p:set>
                                    <p:animEffect transition="in" filter="wheel(4)">
                                      <p:cBhvr>
                                        <p:cTn id="35" dur="1000"/>
                                        <p:tgtEl>
                                          <p:spTgt spid="46106"/>
                                        </p:tgtEl>
                                      </p:cBhvr>
                                    </p:animEffect>
                                  </p:childTnLst>
                                </p:cTn>
                              </p:par>
                              <p:par>
                                <p:cTn id="36" presetID="21" presetClass="entr" presetSubtype="4" fill="hold" grpId="0" nodeType="withEffect">
                                  <p:stCondLst>
                                    <p:cond delay="0"/>
                                  </p:stCondLst>
                                  <p:childTnLst>
                                    <p:set>
                                      <p:cBhvr>
                                        <p:cTn id="37" dur="1" fill="hold">
                                          <p:stCondLst>
                                            <p:cond delay="0"/>
                                          </p:stCondLst>
                                        </p:cTn>
                                        <p:tgtEl>
                                          <p:spTgt spid="46107"/>
                                        </p:tgtEl>
                                        <p:attrNameLst>
                                          <p:attrName>style.visibility</p:attrName>
                                        </p:attrNameLst>
                                      </p:cBhvr>
                                      <p:to>
                                        <p:strVal val="visible"/>
                                      </p:to>
                                    </p:set>
                                    <p:animEffect transition="in" filter="wheel(4)">
                                      <p:cBhvr>
                                        <p:cTn id="38" dur="1000"/>
                                        <p:tgtEl>
                                          <p:spTgt spid="46107"/>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46108"/>
                                        </p:tgtEl>
                                        <p:attrNameLst>
                                          <p:attrName>style.visibility</p:attrName>
                                        </p:attrNameLst>
                                      </p:cBhvr>
                                      <p:to>
                                        <p:strVal val="visible"/>
                                      </p:to>
                                    </p:set>
                                    <p:animEffect transition="in" filter="wheel(4)">
                                      <p:cBhvr>
                                        <p:cTn id="41" dur="1000"/>
                                        <p:tgtEl>
                                          <p:spTgt spid="46108"/>
                                        </p:tgtEl>
                                      </p:cBhvr>
                                    </p:animEffect>
                                  </p:childTnLst>
                                </p:cTn>
                              </p:par>
                            </p:childTnLst>
                          </p:cTn>
                        </p:par>
                        <p:par>
                          <p:cTn id="42" fill="hold">
                            <p:stCondLst>
                              <p:cond delay="2000"/>
                            </p:stCondLst>
                            <p:childTnLst>
                              <p:par>
                                <p:cTn id="43" presetID="2" presetClass="entr" presetSubtype="9" fill="hold" grpId="0" nodeType="afterEffect">
                                  <p:stCondLst>
                                    <p:cond delay="0"/>
                                  </p:stCondLst>
                                  <p:childTnLst>
                                    <p:set>
                                      <p:cBhvr>
                                        <p:cTn id="44" dur="1" fill="hold">
                                          <p:stCondLst>
                                            <p:cond delay="0"/>
                                          </p:stCondLst>
                                        </p:cTn>
                                        <p:tgtEl>
                                          <p:spTgt spid="46104"/>
                                        </p:tgtEl>
                                        <p:attrNameLst>
                                          <p:attrName>style.visibility</p:attrName>
                                        </p:attrNameLst>
                                      </p:cBhvr>
                                      <p:to>
                                        <p:strVal val="visible"/>
                                      </p:to>
                                    </p:set>
                                    <p:anim calcmode="lin" valueType="num">
                                      <p:cBhvr additive="base">
                                        <p:cTn id="45" dur="1000" fill="hold"/>
                                        <p:tgtEl>
                                          <p:spTgt spid="46104"/>
                                        </p:tgtEl>
                                        <p:attrNameLst>
                                          <p:attrName>ppt_x</p:attrName>
                                        </p:attrNameLst>
                                      </p:cBhvr>
                                      <p:tavLst>
                                        <p:tav tm="0">
                                          <p:val>
                                            <p:strVal val="0-#ppt_w/2"/>
                                          </p:val>
                                        </p:tav>
                                        <p:tav tm="100000">
                                          <p:val>
                                            <p:strVal val="#ppt_x"/>
                                          </p:val>
                                        </p:tav>
                                      </p:tavLst>
                                    </p:anim>
                                    <p:anim calcmode="lin" valueType="num">
                                      <p:cBhvr additive="base">
                                        <p:cTn id="46" dur="1000" fill="hold"/>
                                        <p:tgtEl>
                                          <p:spTgt spid="46104"/>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46105"/>
                                        </p:tgtEl>
                                        <p:attrNameLst>
                                          <p:attrName>style.visibility</p:attrName>
                                        </p:attrNameLst>
                                      </p:cBhvr>
                                      <p:to>
                                        <p:strVal val="visible"/>
                                      </p:to>
                                    </p:set>
                                    <p:anim calcmode="lin" valueType="num">
                                      <p:cBhvr additive="base">
                                        <p:cTn id="49" dur="1000" fill="hold"/>
                                        <p:tgtEl>
                                          <p:spTgt spid="46105"/>
                                        </p:tgtEl>
                                        <p:attrNameLst>
                                          <p:attrName>ppt_x</p:attrName>
                                        </p:attrNameLst>
                                      </p:cBhvr>
                                      <p:tavLst>
                                        <p:tav tm="0">
                                          <p:val>
                                            <p:strVal val="0-#ppt_w/2"/>
                                          </p:val>
                                        </p:tav>
                                        <p:tav tm="100000">
                                          <p:val>
                                            <p:strVal val="#ppt_x"/>
                                          </p:val>
                                        </p:tav>
                                      </p:tavLst>
                                    </p:anim>
                                    <p:anim calcmode="lin" valueType="num">
                                      <p:cBhvr additive="base">
                                        <p:cTn id="50" dur="1000" fill="hold"/>
                                        <p:tgtEl>
                                          <p:spTgt spid="4610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6121">
                                            <p:txEl>
                                              <p:pRg st="0" end="0"/>
                                            </p:txEl>
                                          </p:spTgt>
                                        </p:tgtEl>
                                        <p:attrNameLst>
                                          <p:attrName>style.visibility</p:attrName>
                                        </p:attrNameLst>
                                      </p:cBhvr>
                                      <p:to>
                                        <p:strVal val="visible"/>
                                      </p:to>
                                    </p:set>
                                    <p:animEffect transition="in" filter="blinds(horizontal)">
                                      <p:cBhvr>
                                        <p:cTn id="55" dur="500"/>
                                        <p:tgtEl>
                                          <p:spTgt spid="46121">
                                            <p:txEl>
                                              <p:pRg st="0" end="0"/>
                                            </p:txEl>
                                          </p:spTgt>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46123"/>
                                        </p:tgtEl>
                                        <p:attrNameLst>
                                          <p:attrName>style.visibility</p:attrName>
                                        </p:attrNameLst>
                                      </p:cBhvr>
                                      <p:to>
                                        <p:strVal val="visible"/>
                                      </p:to>
                                    </p:set>
                                    <p:animEffect transition="in" filter="blinds(horizontal)">
                                      <p:cBhvr>
                                        <p:cTn id="59" dur="500"/>
                                        <p:tgtEl>
                                          <p:spTgt spid="46123"/>
                                        </p:tgtEl>
                                      </p:cBhvr>
                                    </p:animEffect>
                                  </p:childTnLst>
                                </p:cTn>
                              </p:par>
                            </p:childTnLst>
                          </p:cTn>
                        </p:par>
                        <p:par>
                          <p:cTn id="60" fill="hold">
                            <p:stCondLst>
                              <p:cond delay="1000"/>
                            </p:stCondLst>
                            <p:childTnLst>
                              <p:par>
                                <p:cTn id="61" presetID="3" presetClass="entr" presetSubtype="10" fill="hold" grpId="0" nodeType="afterEffect">
                                  <p:stCondLst>
                                    <p:cond delay="0"/>
                                  </p:stCondLst>
                                  <p:childTnLst>
                                    <p:set>
                                      <p:cBhvr>
                                        <p:cTn id="62" dur="1" fill="hold">
                                          <p:stCondLst>
                                            <p:cond delay="0"/>
                                          </p:stCondLst>
                                        </p:cTn>
                                        <p:tgtEl>
                                          <p:spTgt spid="46122"/>
                                        </p:tgtEl>
                                        <p:attrNameLst>
                                          <p:attrName>style.visibility</p:attrName>
                                        </p:attrNameLst>
                                      </p:cBhvr>
                                      <p:to>
                                        <p:strVal val="visible"/>
                                      </p:to>
                                    </p:set>
                                    <p:animEffect transition="in" filter="blinds(horizontal)">
                                      <p:cBhvr>
                                        <p:cTn id="63" dur="500"/>
                                        <p:tgtEl>
                                          <p:spTgt spid="46122"/>
                                        </p:tgtEl>
                                      </p:cBhvr>
                                    </p:animEffect>
                                  </p:childTnLst>
                                </p:cTn>
                              </p:par>
                            </p:childTnLst>
                          </p:cTn>
                        </p:par>
                        <p:par>
                          <p:cTn id="64" fill="hold">
                            <p:stCondLst>
                              <p:cond delay="1500"/>
                            </p:stCondLst>
                            <p:childTnLst>
                              <p:par>
                                <p:cTn id="65" presetID="12" presetClass="entr" presetSubtype="4" fill="hold" grpId="0" nodeType="afterEffect">
                                  <p:stCondLst>
                                    <p:cond delay="0"/>
                                  </p:stCondLst>
                                  <p:childTnLst>
                                    <p:set>
                                      <p:cBhvr>
                                        <p:cTn id="66" dur="1" fill="hold">
                                          <p:stCondLst>
                                            <p:cond delay="0"/>
                                          </p:stCondLst>
                                        </p:cTn>
                                        <p:tgtEl>
                                          <p:spTgt spid="46124"/>
                                        </p:tgtEl>
                                        <p:attrNameLst>
                                          <p:attrName>style.visibility</p:attrName>
                                        </p:attrNameLst>
                                      </p:cBhvr>
                                      <p:to>
                                        <p:strVal val="visible"/>
                                      </p:to>
                                    </p:set>
                                    <p:animEffect transition="in" filter="slide(fromBottom)">
                                      <p:cBhvr>
                                        <p:cTn id="67" dur="1000"/>
                                        <p:tgtEl>
                                          <p:spTgt spid="46124"/>
                                        </p:tgtEl>
                                      </p:cBhvr>
                                    </p:animEffect>
                                  </p:childTnLst>
                                </p:cTn>
                              </p:par>
                            </p:childTnLst>
                          </p:cTn>
                        </p:par>
                      </p:childTnLst>
                    </p:cTn>
                  </p:par>
                  <p:par>
                    <p:cTn id="68" fill="hold">
                      <p:stCondLst>
                        <p:cond delay="indefinite"/>
                      </p:stCondLst>
                      <p:childTnLst>
                        <p:par>
                          <p:cTn id="69" fill="hold">
                            <p:stCondLst>
                              <p:cond delay="0"/>
                            </p:stCondLst>
                            <p:childTnLst>
                              <p:par>
                                <p:cTn id="70" presetID="20" presetClass="entr" presetSubtype="0" fill="hold" grpId="0" nodeType="clickEffect">
                                  <p:stCondLst>
                                    <p:cond delay="0"/>
                                  </p:stCondLst>
                                  <p:childTnLst>
                                    <p:set>
                                      <p:cBhvr>
                                        <p:cTn id="71" dur="1" fill="hold">
                                          <p:stCondLst>
                                            <p:cond delay="0"/>
                                          </p:stCondLst>
                                        </p:cTn>
                                        <p:tgtEl>
                                          <p:spTgt spid="46113"/>
                                        </p:tgtEl>
                                        <p:attrNameLst>
                                          <p:attrName>style.visibility</p:attrName>
                                        </p:attrNameLst>
                                      </p:cBhvr>
                                      <p:to>
                                        <p:strVal val="visible"/>
                                      </p:to>
                                    </p:set>
                                    <p:animEffect transition="in" filter="wedge">
                                      <p:cBhvr>
                                        <p:cTn id="72" dur="1000"/>
                                        <p:tgtEl>
                                          <p:spTgt spid="46113"/>
                                        </p:tgtEl>
                                      </p:cBhvr>
                                    </p:animEffect>
                                  </p:childTnLst>
                                </p:cTn>
                              </p:par>
                              <p:par>
                                <p:cTn id="73" presetID="20" presetClass="entr" presetSubtype="0" fill="hold" grpId="0" nodeType="withEffect">
                                  <p:stCondLst>
                                    <p:cond delay="0"/>
                                  </p:stCondLst>
                                  <p:childTnLst>
                                    <p:set>
                                      <p:cBhvr>
                                        <p:cTn id="74" dur="1" fill="hold">
                                          <p:stCondLst>
                                            <p:cond delay="0"/>
                                          </p:stCondLst>
                                        </p:cTn>
                                        <p:tgtEl>
                                          <p:spTgt spid="46114"/>
                                        </p:tgtEl>
                                        <p:attrNameLst>
                                          <p:attrName>style.visibility</p:attrName>
                                        </p:attrNameLst>
                                      </p:cBhvr>
                                      <p:to>
                                        <p:strVal val="visible"/>
                                      </p:to>
                                    </p:set>
                                    <p:animEffect transition="in" filter="wedge">
                                      <p:cBhvr>
                                        <p:cTn id="75" dur="1000"/>
                                        <p:tgtEl>
                                          <p:spTgt spid="46114"/>
                                        </p:tgtEl>
                                      </p:cBhvr>
                                    </p:animEffect>
                                  </p:childTnLst>
                                </p:cTn>
                              </p:par>
                              <p:par>
                                <p:cTn id="76" presetID="20" presetClass="entr" presetSubtype="0" fill="hold" grpId="0" nodeType="withEffect">
                                  <p:stCondLst>
                                    <p:cond delay="0"/>
                                  </p:stCondLst>
                                  <p:childTnLst>
                                    <p:set>
                                      <p:cBhvr>
                                        <p:cTn id="77" dur="1" fill="hold">
                                          <p:stCondLst>
                                            <p:cond delay="0"/>
                                          </p:stCondLst>
                                        </p:cTn>
                                        <p:tgtEl>
                                          <p:spTgt spid="46115"/>
                                        </p:tgtEl>
                                        <p:attrNameLst>
                                          <p:attrName>style.visibility</p:attrName>
                                        </p:attrNameLst>
                                      </p:cBhvr>
                                      <p:to>
                                        <p:strVal val="visible"/>
                                      </p:to>
                                    </p:set>
                                    <p:animEffect transition="in" filter="wedge">
                                      <p:cBhvr>
                                        <p:cTn id="78" dur="1000"/>
                                        <p:tgtEl>
                                          <p:spTgt spid="46115"/>
                                        </p:tgtEl>
                                      </p:cBhvr>
                                    </p:animEffect>
                                  </p:childTnLst>
                                </p:cTn>
                              </p:par>
                              <p:par>
                                <p:cTn id="79" presetID="20" presetClass="entr" presetSubtype="0" fill="hold" grpId="0" nodeType="withEffect">
                                  <p:stCondLst>
                                    <p:cond delay="0"/>
                                  </p:stCondLst>
                                  <p:childTnLst>
                                    <p:set>
                                      <p:cBhvr>
                                        <p:cTn id="80" dur="1" fill="hold">
                                          <p:stCondLst>
                                            <p:cond delay="0"/>
                                          </p:stCondLst>
                                        </p:cTn>
                                        <p:tgtEl>
                                          <p:spTgt spid="46116"/>
                                        </p:tgtEl>
                                        <p:attrNameLst>
                                          <p:attrName>style.visibility</p:attrName>
                                        </p:attrNameLst>
                                      </p:cBhvr>
                                      <p:to>
                                        <p:strVal val="visible"/>
                                      </p:to>
                                    </p:set>
                                    <p:animEffect transition="in" filter="wedge">
                                      <p:cBhvr>
                                        <p:cTn id="81" dur="1000"/>
                                        <p:tgtEl>
                                          <p:spTgt spid="46116"/>
                                        </p:tgtEl>
                                      </p:cBhvr>
                                    </p:animEffect>
                                  </p:childTnLst>
                                </p:cTn>
                              </p:par>
                              <p:par>
                                <p:cTn id="82" presetID="20" presetClass="entr" presetSubtype="0" fill="hold" grpId="0" nodeType="withEffect">
                                  <p:stCondLst>
                                    <p:cond delay="0"/>
                                  </p:stCondLst>
                                  <p:childTnLst>
                                    <p:set>
                                      <p:cBhvr>
                                        <p:cTn id="83" dur="1" fill="hold">
                                          <p:stCondLst>
                                            <p:cond delay="0"/>
                                          </p:stCondLst>
                                        </p:cTn>
                                        <p:tgtEl>
                                          <p:spTgt spid="46117"/>
                                        </p:tgtEl>
                                        <p:attrNameLst>
                                          <p:attrName>style.visibility</p:attrName>
                                        </p:attrNameLst>
                                      </p:cBhvr>
                                      <p:to>
                                        <p:strVal val="visible"/>
                                      </p:to>
                                    </p:set>
                                    <p:animEffect transition="in" filter="wedge">
                                      <p:cBhvr>
                                        <p:cTn id="84" dur="1000"/>
                                        <p:tgtEl>
                                          <p:spTgt spid="46117"/>
                                        </p:tgtEl>
                                      </p:cBhvr>
                                    </p:animEffect>
                                  </p:childTnLst>
                                </p:cTn>
                              </p:par>
                              <p:par>
                                <p:cTn id="85" presetID="20" presetClass="entr" presetSubtype="0" fill="hold" grpId="0" nodeType="withEffect">
                                  <p:stCondLst>
                                    <p:cond delay="0"/>
                                  </p:stCondLst>
                                  <p:childTnLst>
                                    <p:set>
                                      <p:cBhvr>
                                        <p:cTn id="86" dur="1" fill="hold">
                                          <p:stCondLst>
                                            <p:cond delay="0"/>
                                          </p:stCondLst>
                                        </p:cTn>
                                        <p:tgtEl>
                                          <p:spTgt spid="46118"/>
                                        </p:tgtEl>
                                        <p:attrNameLst>
                                          <p:attrName>style.visibility</p:attrName>
                                        </p:attrNameLst>
                                      </p:cBhvr>
                                      <p:to>
                                        <p:strVal val="visible"/>
                                      </p:to>
                                    </p:set>
                                    <p:animEffect transition="in" filter="wedge">
                                      <p:cBhvr>
                                        <p:cTn id="87" dur="1000"/>
                                        <p:tgtEl>
                                          <p:spTgt spid="46118"/>
                                        </p:tgtEl>
                                      </p:cBhvr>
                                    </p:animEffect>
                                  </p:childTnLst>
                                </p:cTn>
                              </p:par>
                              <p:par>
                                <p:cTn id="88" presetID="20" presetClass="entr" presetSubtype="0" fill="hold" grpId="0" nodeType="withEffect">
                                  <p:stCondLst>
                                    <p:cond delay="0"/>
                                  </p:stCondLst>
                                  <p:childTnLst>
                                    <p:set>
                                      <p:cBhvr>
                                        <p:cTn id="89" dur="1" fill="hold">
                                          <p:stCondLst>
                                            <p:cond delay="0"/>
                                          </p:stCondLst>
                                        </p:cTn>
                                        <p:tgtEl>
                                          <p:spTgt spid="46119"/>
                                        </p:tgtEl>
                                        <p:attrNameLst>
                                          <p:attrName>style.visibility</p:attrName>
                                        </p:attrNameLst>
                                      </p:cBhvr>
                                      <p:to>
                                        <p:strVal val="visible"/>
                                      </p:to>
                                    </p:set>
                                    <p:animEffect transition="in" filter="wedge">
                                      <p:cBhvr>
                                        <p:cTn id="90" dur="1000"/>
                                        <p:tgtEl>
                                          <p:spTgt spid="46119"/>
                                        </p:tgtEl>
                                      </p:cBhvr>
                                    </p:animEffect>
                                  </p:childTnLst>
                                </p:cTn>
                              </p:par>
                              <p:par>
                                <p:cTn id="91" presetID="20" presetClass="entr" presetSubtype="0" fill="hold" grpId="0" nodeType="withEffect">
                                  <p:stCondLst>
                                    <p:cond delay="0"/>
                                  </p:stCondLst>
                                  <p:childTnLst>
                                    <p:set>
                                      <p:cBhvr>
                                        <p:cTn id="92" dur="1" fill="hold">
                                          <p:stCondLst>
                                            <p:cond delay="0"/>
                                          </p:stCondLst>
                                        </p:cTn>
                                        <p:tgtEl>
                                          <p:spTgt spid="46120"/>
                                        </p:tgtEl>
                                        <p:attrNameLst>
                                          <p:attrName>style.visibility</p:attrName>
                                        </p:attrNameLst>
                                      </p:cBhvr>
                                      <p:to>
                                        <p:strVal val="visible"/>
                                      </p:to>
                                    </p:set>
                                    <p:animEffect transition="in" filter="wedge">
                                      <p:cBhvr>
                                        <p:cTn id="93" dur="1000"/>
                                        <p:tgtEl>
                                          <p:spTgt spid="46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1" grpId="0" animBg="1"/>
      <p:bldP spid="46102" grpId="0" animBg="1"/>
      <p:bldP spid="46103" grpId="0" animBg="1"/>
      <p:bldP spid="46104" grpId="0" animBg="1"/>
      <p:bldP spid="46105" grpId="0" animBg="1"/>
      <p:bldP spid="46106" grpId="0" animBg="1"/>
      <p:bldP spid="46107" grpId="0" animBg="1"/>
      <p:bldP spid="46108" grpId="0" animBg="1"/>
      <p:bldP spid="46109" grpId="0" animBg="1"/>
      <p:bldP spid="46110" grpId="0" animBg="1"/>
      <p:bldP spid="46111" grpId="0" animBg="1"/>
      <p:bldP spid="46112" grpId="0" animBg="1"/>
      <p:bldP spid="46113" grpId="0" animBg="1"/>
      <p:bldP spid="46114" grpId="0" animBg="1"/>
      <p:bldP spid="46115" grpId="0" animBg="1"/>
      <p:bldP spid="46116" grpId="0" animBg="1"/>
      <p:bldP spid="46117" grpId="0" animBg="1"/>
      <p:bldP spid="46118" grpId="0" animBg="1"/>
      <p:bldP spid="46119" grpId="0" animBg="1"/>
      <p:bldP spid="46120" grpId="0" animBg="1"/>
      <p:bldP spid="46122" grpId="0"/>
      <p:bldP spid="46123" grpId="0" animBg="1"/>
      <p:bldP spid="46124" grpId="0" animBg="1"/>
      <p:bldP spid="46125" grpId="0" animBg="1"/>
      <p:bldP spid="46126"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dirty="0" smtClean="0"/>
              <a:t>5.7.4 ICMPv6</a:t>
            </a:r>
            <a:endParaRPr lang="en-US" altLang="zh-CN" b="1" dirty="0" smtClean="0"/>
          </a:p>
        </p:txBody>
      </p:sp>
      <p:sp>
        <p:nvSpPr>
          <p:cNvPr id="160771" name="Rectangle 3"/>
          <p:cNvSpPr>
            <a:spLocks noGrp="1" noChangeArrowheads="1"/>
          </p:cNvSpPr>
          <p:nvPr>
            <p:ph idx="1"/>
          </p:nvPr>
        </p:nvSpPr>
        <p:spPr/>
        <p:txBody>
          <a:bodyPr/>
          <a:lstStyle/>
          <a:p>
            <a:pPr eaLnBrk="1" hangingPunct="1"/>
            <a:r>
              <a:rPr lang="en-US" altLang="zh-CN" sz="2800" dirty="0" smtClean="0"/>
              <a:t>ICMPv6</a:t>
            </a:r>
            <a:r>
              <a:rPr lang="zh-CN" altLang="en-US" sz="2800" dirty="0" smtClean="0"/>
              <a:t>继承了差错报告和信息查询的功能。</a:t>
            </a:r>
          </a:p>
          <a:p>
            <a:pPr eaLnBrk="1" hangingPunct="1"/>
            <a:r>
              <a:rPr lang="en-US" altLang="zh-CN" sz="2800" dirty="0" smtClean="0"/>
              <a:t>ICMPv6</a:t>
            </a:r>
            <a:r>
              <a:rPr lang="zh-CN" altLang="en-US" sz="2800" dirty="0" smtClean="0"/>
              <a:t>使用</a:t>
            </a:r>
            <a:r>
              <a:rPr lang="en-US" altLang="zh-CN" sz="2800" dirty="0" smtClean="0"/>
              <a:t>IPv6</a:t>
            </a:r>
            <a:r>
              <a:rPr lang="zh-CN" altLang="en-US" sz="2800" dirty="0" smtClean="0"/>
              <a:t>分组封装，下一个首部字段得值为</a:t>
            </a:r>
            <a:r>
              <a:rPr lang="en-US" altLang="zh-CN" sz="2800" dirty="0" smtClean="0"/>
              <a:t>58 </a:t>
            </a:r>
            <a:r>
              <a:rPr lang="zh-CN" altLang="en-US" sz="2800" dirty="0" smtClean="0"/>
              <a:t>，代表</a:t>
            </a:r>
            <a:r>
              <a:rPr lang="en-US" altLang="zh-CN" sz="2800" dirty="0" smtClean="0"/>
              <a:t>ICMPv6</a:t>
            </a:r>
            <a:r>
              <a:rPr lang="zh-CN" altLang="en-US" sz="2800" dirty="0" smtClean="0"/>
              <a:t>协议。</a:t>
            </a:r>
            <a:endParaRPr lang="en-US" altLang="zh-CN" sz="2800" dirty="0" smtClean="0"/>
          </a:p>
          <a:p>
            <a:pPr eaLnBrk="1" hangingPunct="1"/>
            <a:r>
              <a:rPr lang="en-US" altLang="zh-CN" sz="2800" dirty="0" smtClean="0"/>
              <a:t>ICMPv6</a:t>
            </a:r>
            <a:r>
              <a:rPr lang="zh-CN" altLang="en-US" sz="2800" dirty="0" smtClean="0"/>
              <a:t>报文支持多播听众发现（</a:t>
            </a:r>
            <a:r>
              <a:rPr lang="zh-CN" altLang="zh-CN" sz="2800" dirty="0" smtClean="0"/>
              <a:t>Multicast Listener Discovery</a:t>
            </a:r>
            <a:r>
              <a:rPr lang="zh-CN" sz="2800" dirty="0" smtClean="0"/>
              <a:t>，</a:t>
            </a:r>
            <a:r>
              <a:rPr lang="zh-CN" altLang="zh-CN" sz="2800" dirty="0" smtClean="0"/>
              <a:t>MLD)</a:t>
            </a:r>
            <a:r>
              <a:rPr lang="zh-CN" sz="2800" dirty="0" smtClean="0"/>
              <a:t>协议</a:t>
            </a:r>
            <a:r>
              <a:rPr lang="zh-CN" altLang="en-US" sz="2800" dirty="0" smtClean="0"/>
              <a:t>，因此，</a:t>
            </a:r>
            <a:r>
              <a:rPr lang="en-US" altLang="zh-CN" sz="2800" dirty="0" smtClean="0"/>
              <a:t>IPv6</a:t>
            </a:r>
            <a:r>
              <a:rPr lang="zh-CN" altLang="en-US" sz="2800" dirty="0" smtClean="0"/>
              <a:t>不再采用</a:t>
            </a:r>
            <a:r>
              <a:rPr lang="en-US" altLang="zh-CN" sz="2800" dirty="0" smtClean="0"/>
              <a:t>IGMP </a:t>
            </a:r>
            <a:r>
              <a:rPr lang="zh-CN" altLang="en-US" sz="2800" dirty="0" smtClean="0"/>
              <a:t>协议进行多播组管理。</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ltLang="zh-CN" dirty="0" smtClean="0"/>
              <a:t>ICMPv6</a:t>
            </a:r>
            <a:r>
              <a:rPr lang="zh-CN" altLang="en-US" dirty="0" smtClean="0"/>
              <a:t>报文类型 </a:t>
            </a:r>
          </a:p>
        </p:txBody>
      </p:sp>
      <p:graphicFrame>
        <p:nvGraphicFramePr>
          <p:cNvPr id="622973" name="Group 381"/>
          <p:cNvGraphicFramePr>
            <a:graphicFrameLocks noGrp="1"/>
          </p:cNvGraphicFramePr>
          <p:nvPr>
            <p:ph type="tbl" idx="1"/>
          </p:nvPr>
        </p:nvGraphicFramePr>
        <p:xfrm>
          <a:off x="714348" y="1714488"/>
          <a:ext cx="7616851" cy="4572000"/>
        </p:xfrm>
        <a:graphic>
          <a:graphicData uri="http://schemas.openxmlformats.org/drawingml/2006/table">
            <a:tbl>
              <a:tblPr/>
              <a:tblGrid>
                <a:gridCol w="1768749"/>
                <a:gridCol w="3854801"/>
                <a:gridCol w="1993301"/>
              </a:tblGrid>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类型值</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含义</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用途</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目的地不可达</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差错报告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分组太长</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超时</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参数问题</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127</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保留用于以后扩展的</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ICMPv6</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差错消息</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128</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Echo  </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请求</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探询和应答报文</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129</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Echo</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应答</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130</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多播听众探询</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多播</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143</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多播听众报告</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475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255</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保留用于以后扩展的</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ICMPv6</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信息报文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信息报文</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1000125" y="2643188"/>
            <a:ext cx="928688"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682625"/>
          </a:xfrm>
          <a:prstGeom prst="rect">
            <a:avLst/>
          </a:prstGeom>
          <a:noFill/>
          <a:ln w="25400">
            <a:solidFill>
              <a:schemeClr val="accent5">
                <a:lumMod val="50000"/>
              </a:schemeClr>
            </a:solidFill>
          </a:ln>
        </p:spPr>
        <p:txBody>
          <a:bodyPr>
            <a:spAutoFit/>
          </a:bodyPr>
          <a:lstStyle/>
          <a:p>
            <a:pPr>
              <a:lnSpc>
                <a:spcPct val="80000"/>
              </a:lnSpc>
              <a:defRPr/>
            </a:pPr>
            <a:r>
              <a:rPr lang="zh-CN" altLang="en-US" sz="2400" dirty="0"/>
              <a:t>版本</a:t>
            </a:r>
            <a:r>
              <a:rPr lang="en-US" altLang="zh-CN" sz="2400" dirty="0"/>
              <a:t>---</a:t>
            </a:r>
            <a:r>
              <a:rPr lang="zh-CN" altLang="en-US" sz="2400" dirty="0"/>
              <a:t>占</a:t>
            </a:r>
            <a:r>
              <a:rPr lang="en-US" altLang="zh-CN" sz="2400" dirty="0"/>
              <a:t>4</a:t>
            </a:r>
            <a:r>
              <a:rPr lang="zh-CN" altLang="en-US" sz="2400" dirty="0"/>
              <a:t>位，</a:t>
            </a:r>
            <a:r>
              <a:rPr lang="en-US" altLang="zh-CN" sz="2400" dirty="0"/>
              <a:t>IP </a:t>
            </a:r>
            <a:r>
              <a:rPr lang="zh-CN" altLang="en-US" sz="2400" dirty="0"/>
              <a:t>协议的版本号，</a:t>
            </a:r>
            <a:endParaRPr lang="en-US" altLang="zh-CN" sz="2400" dirty="0"/>
          </a:p>
          <a:p>
            <a:pPr>
              <a:lnSpc>
                <a:spcPct val="80000"/>
              </a:lnSpc>
              <a:defRPr/>
            </a:pPr>
            <a:r>
              <a:rPr lang="en-US" altLang="zh-CN" sz="2400" dirty="0"/>
              <a:t>4</a:t>
            </a:r>
            <a:r>
              <a:rPr lang="zh-CN" altLang="en-US" sz="2400" dirty="0"/>
              <a:t>（</a:t>
            </a:r>
            <a:r>
              <a:rPr lang="en-US" altLang="zh-CN" sz="2400" dirty="0"/>
              <a:t>IPv4</a:t>
            </a:r>
            <a:r>
              <a:rPr lang="zh-CN" altLang="en-US" sz="2400" dirty="0"/>
              <a:t> ）、</a:t>
            </a:r>
            <a:r>
              <a:rPr lang="en-US" altLang="zh-CN" sz="2400" dirty="0"/>
              <a:t>6</a:t>
            </a:r>
            <a:r>
              <a:rPr lang="zh-CN" altLang="en-US" sz="2400" dirty="0"/>
              <a:t> （</a:t>
            </a:r>
            <a:r>
              <a:rPr lang="en-US" altLang="zh-CN" sz="2400" dirty="0"/>
              <a:t>IPv6</a:t>
            </a:r>
            <a:r>
              <a:rPr lang="zh-CN" altLang="en-US" sz="2400" dirty="0"/>
              <a:t> ） ，目前版本为</a:t>
            </a:r>
            <a:r>
              <a:rPr lang="en-US" altLang="zh-CN" sz="2400" dirty="0"/>
              <a:t>4</a:t>
            </a:r>
            <a:r>
              <a:rPr lang="zh-CN" altLang="en-US" sz="2400" dirty="0"/>
              <a:t>。</a:t>
            </a:r>
            <a:endParaRPr lang="en-US" altLang="zh-CN" sz="24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zh-CN" dirty="0" smtClean="0"/>
              <a:t>5.7.5 </a:t>
            </a:r>
            <a:r>
              <a:rPr lang="zh-CN" altLang="en-US" dirty="0" smtClean="0"/>
              <a:t>向</a:t>
            </a:r>
            <a:r>
              <a:rPr lang="en-US" altLang="zh-CN" dirty="0" smtClean="0"/>
              <a:t>IPv6</a:t>
            </a:r>
            <a:r>
              <a:rPr lang="zh-CN" altLang="en-US" dirty="0" smtClean="0"/>
              <a:t>的过渡 </a:t>
            </a:r>
          </a:p>
        </p:txBody>
      </p:sp>
      <p:sp>
        <p:nvSpPr>
          <p:cNvPr id="162819" name="Rectangle 3"/>
          <p:cNvSpPr>
            <a:spLocks noGrp="1" noChangeArrowheads="1"/>
          </p:cNvSpPr>
          <p:nvPr>
            <p:ph idx="1"/>
          </p:nvPr>
        </p:nvSpPr>
        <p:spPr/>
        <p:txBody>
          <a:bodyPr/>
          <a:lstStyle/>
          <a:p>
            <a:pPr eaLnBrk="1" hangingPunct="1"/>
            <a:r>
              <a:rPr lang="zh-CN" altLang="en-US" sz="2800" dirty="0" smtClean="0"/>
              <a:t>主流操作系统都已实现了</a:t>
            </a:r>
            <a:r>
              <a:rPr lang="en-US" altLang="zh-CN" sz="2800" dirty="0" smtClean="0"/>
              <a:t>IPv6</a:t>
            </a:r>
            <a:r>
              <a:rPr lang="zh-CN" altLang="en-US" sz="2800" dirty="0" smtClean="0"/>
              <a:t>协议。</a:t>
            </a:r>
          </a:p>
          <a:p>
            <a:pPr eaLnBrk="1" hangingPunct="1"/>
            <a:r>
              <a:rPr lang="en-US" altLang="zh-CN" sz="2800" dirty="0" smtClean="0"/>
              <a:t>IPv6</a:t>
            </a:r>
            <a:r>
              <a:rPr lang="zh-CN" sz="2800" dirty="0" smtClean="0"/>
              <a:t>试验床</a:t>
            </a:r>
            <a:r>
              <a:rPr lang="en-US" altLang="zh-CN" sz="2800" dirty="0" smtClean="0"/>
              <a:t>CERNET2</a:t>
            </a:r>
          </a:p>
          <a:p>
            <a:pPr eaLnBrk="1" hangingPunct="1"/>
            <a:r>
              <a:rPr lang="zh-CN" altLang="en-US" sz="2800" dirty="0" smtClean="0"/>
              <a:t>中国下一代互联网</a:t>
            </a:r>
            <a:r>
              <a:rPr lang="en-US" altLang="zh-CN" sz="2800" dirty="0" smtClean="0"/>
              <a:t>(China‘s Next Generation Internet, CNGI)</a:t>
            </a:r>
            <a:r>
              <a:rPr lang="zh-CN" altLang="en-US" sz="2800" dirty="0" smtClean="0"/>
              <a:t>已建成，包括</a:t>
            </a:r>
            <a:r>
              <a:rPr lang="en-US" altLang="zh-CN" sz="2800" dirty="0" smtClean="0"/>
              <a:t>6</a:t>
            </a:r>
            <a:r>
              <a:rPr lang="zh-CN" altLang="en-US" sz="2800" dirty="0" smtClean="0"/>
              <a:t>个核心网络，</a:t>
            </a:r>
            <a:r>
              <a:rPr lang="en-US" altLang="zh-CN" sz="2800" dirty="0" smtClean="0"/>
              <a:t>22</a:t>
            </a:r>
            <a:r>
              <a:rPr lang="zh-CN" altLang="en-US" sz="2800" dirty="0" smtClean="0"/>
              <a:t>个城市的</a:t>
            </a:r>
            <a:r>
              <a:rPr lang="en-US" altLang="zh-CN" sz="2800" dirty="0" smtClean="0"/>
              <a:t>59</a:t>
            </a:r>
            <a:r>
              <a:rPr lang="zh-CN" altLang="en-US" sz="2800" dirty="0" smtClean="0"/>
              <a:t>个结点，</a:t>
            </a:r>
            <a:r>
              <a:rPr lang="en-US" altLang="zh-CN" sz="2800" dirty="0" smtClean="0"/>
              <a:t>2</a:t>
            </a:r>
            <a:r>
              <a:rPr lang="zh-CN" altLang="en-US" sz="2800" dirty="0" smtClean="0"/>
              <a:t>个交换中心，</a:t>
            </a:r>
            <a:r>
              <a:rPr lang="en-US" altLang="zh-CN" sz="2800" dirty="0" smtClean="0"/>
              <a:t>273</a:t>
            </a:r>
            <a:r>
              <a:rPr lang="zh-CN" altLang="en-US" sz="2800" dirty="0" smtClean="0"/>
              <a:t>个驻地网的</a:t>
            </a:r>
            <a:r>
              <a:rPr lang="en-US" altLang="zh-CN" sz="2800" dirty="0" smtClean="0"/>
              <a:t>IPv6</a:t>
            </a:r>
            <a:r>
              <a:rPr lang="zh-CN" altLang="en-US" sz="2800" dirty="0" smtClean="0"/>
              <a:t>示范网络。</a:t>
            </a:r>
            <a:endParaRPr lang="en-US" altLang="zh-CN" sz="2800" dirty="0" smtClean="0"/>
          </a:p>
          <a:p>
            <a:pPr eaLnBrk="1" hangingPunct="1"/>
            <a:r>
              <a:rPr lang="en-US" altLang="zh-CN" sz="2800" dirty="0" smtClean="0"/>
              <a:t>IPv4</a:t>
            </a:r>
            <a:r>
              <a:rPr lang="zh-CN" sz="2800" dirty="0" smtClean="0"/>
              <a:t>和</a:t>
            </a:r>
            <a:r>
              <a:rPr lang="en-US" altLang="zh-CN" sz="2800" dirty="0" smtClean="0"/>
              <a:t>IPv6</a:t>
            </a:r>
            <a:r>
              <a:rPr lang="zh-CN" sz="2800" dirty="0" smtClean="0"/>
              <a:t>共存的局面</a:t>
            </a:r>
            <a:r>
              <a:rPr lang="zh-CN" altLang="en-US" sz="2800" dirty="0" smtClean="0"/>
              <a:t>，在两种协议的交界处，存在着协议共存和协议转换的问题。</a:t>
            </a:r>
            <a:endParaRPr lang="en-US" altLang="zh-CN" sz="2800" dirty="0" smtClean="0"/>
          </a:p>
          <a:p>
            <a:pPr eaLnBrk="1" hangingPunct="1"/>
            <a:r>
              <a:rPr lang="zh-CN" altLang="en-US" sz="2800" dirty="0" smtClean="0"/>
              <a:t>目前采用两种解决方法：双协议栈和隧道技术</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dirty="0" smtClean="0"/>
              <a:t>双协议栈 </a:t>
            </a:r>
          </a:p>
        </p:txBody>
      </p:sp>
      <p:sp>
        <p:nvSpPr>
          <p:cNvPr id="163843" name="Rectangle 3"/>
          <p:cNvSpPr>
            <a:spLocks noGrp="1" noChangeArrowheads="1"/>
          </p:cNvSpPr>
          <p:nvPr>
            <p:ph idx="1"/>
          </p:nvPr>
        </p:nvSpPr>
        <p:spPr>
          <a:xfrm>
            <a:off x="395288" y="1411289"/>
            <a:ext cx="8229600" cy="1017580"/>
          </a:xfrm>
        </p:spPr>
        <p:txBody>
          <a:bodyPr/>
          <a:lstStyle/>
          <a:p>
            <a:pPr eaLnBrk="1" hangingPunct="1">
              <a:lnSpc>
                <a:spcPct val="90000"/>
              </a:lnSpc>
            </a:pPr>
            <a:r>
              <a:rPr lang="zh-CN" altLang="en-US" sz="2800" dirty="0" smtClean="0"/>
              <a:t>两个协议网络的边界结点中实现双协议栈（</a:t>
            </a:r>
            <a:r>
              <a:rPr lang="en-US" altLang="zh-CN" sz="2800" dirty="0" smtClean="0"/>
              <a:t>Dual stack</a:t>
            </a:r>
            <a:r>
              <a:rPr lang="zh-CN" altLang="en-US" sz="2800" dirty="0" smtClean="0"/>
              <a:t>），进行协议转换。</a:t>
            </a:r>
          </a:p>
        </p:txBody>
      </p:sp>
      <p:sp>
        <p:nvSpPr>
          <p:cNvPr id="163844" name="Rectangle 5"/>
          <p:cNvSpPr>
            <a:spLocks noChangeArrowheads="1"/>
          </p:cNvSpPr>
          <p:nvPr/>
        </p:nvSpPr>
        <p:spPr bwMode="auto">
          <a:xfrm>
            <a:off x="0" y="2581275"/>
            <a:ext cx="9144000" cy="0"/>
          </a:xfrm>
          <a:prstGeom prst="rect">
            <a:avLst/>
          </a:prstGeom>
          <a:noFill/>
          <a:ln w="9525">
            <a:noFill/>
            <a:miter lim="800000"/>
            <a:headEnd/>
            <a:tailEnd/>
          </a:ln>
        </p:spPr>
        <p:txBody>
          <a:bodyPr wrap="none" anchor="ctr">
            <a:spAutoFit/>
          </a:bodyPr>
          <a:lstStyle/>
          <a:p>
            <a:endParaRPr lang="zh-CN" altLang="en-US"/>
          </a:p>
        </p:txBody>
      </p:sp>
      <p:pic>
        <p:nvPicPr>
          <p:cNvPr id="163845" name="Picture 6"/>
          <p:cNvPicPr>
            <a:picLocks noChangeAspect="1" noChangeArrowheads="1"/>
          </p:cNvPicPr>
          <p:nvPr/>
        </p:nvPicPr>
        <p:blipFill>
          <a:blip r:embed="rId3"/>
          <a:srcRect/>
          <a:stretch>
            <a:fillRect/>
          </a:stretch>
        </p:blipFill>
        <p:spPr bwMode="auto">
          <a:xfrm>
            <a:off x="428596" y="2428868"/>
            <a:ext cx="8254684" cy="36258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dirty="0" smtClean="0"/>
              <a:t>隧道技术 </a:t>
            </a:r>
          </a:p>
        </p:txBody>
      </p:sp>
      <p:sp>
        <p:nvSpPr>
          <p:cNvPr id="164867" name="Rectangle 3"/>
          <p:cNvSpPr>
            <a:spLocks noGrp="1" noChangeArrowheads="1"/>
          </p:cNvSpPr>
          <p:nvPr>
            <p:ph idx="1"/>
          </p:nvPr>
        </p:nvSpPr>
        <p:spPr>
          <a:xfrm>
            <a:off x="395288" y="1341438"/>
            <a:ext cx="8229600" cy="4525962"/>
          </a:xfrm>
        </p:spPr>
        <p:txBody>
          <a:bodyPr/>
          <a:lstStyle/>
          <a:p>
            <a:pPr eaLnBrk="1" hangingPunct="1">
              <a:lnSpc>
                <a:spcPct val="90000"/>
              </a:lnSpc>
            </a:pPr>
            <a:r>
              <a:rPr lang="en-US" altLang="zh-CN" sz="2400" smtClean="0"/>
              <a:t>IPv4</a:t>
            </a:r>
            <a:r>
              <a:rPr lang="zh-CN" altLang="en-US" sz="2400" smtClean="0"/>
              <a:t>首部的协议字段为</a:t>
            </a:r>
            <a:r>
              <a:rPr lang="en-US" altLang="zh-CN" sz="2400" smtClean="0"/>
              <a:t>41</a:t>
            </a:r>
            <a:r>
              <a:rPr lang="zh-CN" altLang="en-US" sz="2400" smtClean="0"/>
              <a:t>时，指明内部封装的是</a:t>
            </a:r>
            <a:r>
              <a:rPr lang="en-US" altLang="zh-CN" sz="2400" smtClean="0"/>
              <a:t>IPv6</a:t>
            </a:r>
            <a:r>
              <a:rPr lang="zh-CN" altLang="en-US" sz="2400" smtClean="0"/>
              <a:t>分组。 </a:t>
            </a:r>
          </a:p>
        </p:txBody>
      </p:sp>
      <p:sp>
        <p:nvSpPr>
          <p:cNvPr id="164868" name="Rectangle 5"/>
          <p:cNvSpPr>
            <a:spLocks noChangeArrowheads="1"/>
          </p:cNvSpPr>
          <p:nvPr/>
        </p:nvSpPr>
        <p:spPr bwMode="auto">
          <a:xfrm>
            <a:off x="0" y="2543175"/>
            <a:ext cx="9144000" cy="0"/>
          </a:xfrm>
          <a:prstGeom prst="rect">
            <a:avLst/>
          </a:prstGeom>
          <a:noFill/>
          <a:ln w="9525">
            <a:noFill/>
            <a:miter lim="800000"/>
            <a:headEnd/>
            <a:tailEnd/>
          </a:ln>
        </p:spPr>
        <p:txBody>
          <a:bodyPr wrap="none" anchor="ctr">
            <a:spAutoFit/>
          </a:bodyPr>
          <a:lstStyle/>
          <a:p>
            <a:endParaRPr lang="zh-CN" altLang="en-US"/>
          </a:p>
        </p:txBody>
      </p:sp>
      <p:pic>
        <p:nvPicPr>
          <p:cNvPr id="164869" name="Picture 6"/>
          <p:cNvPicPr>
            <a:picLocks noChangeAspect="1" noChangeArrowheads="1"/>
          </p:cNvPicPr>
          <p:nvPr/>
        </p:nvPicPr>
        <p:blipFill>
          <a:blip r:embed="rId2"/>
          <a:srcRect/>
          <a:stretch>
            <a:fillRect/>
          </a:stretch>
        </p:blipFill>
        <p:spPr bwMode="auto">
          <a:xfrm>
            <a:off x="500063" y="1857375"/>
            <a:ext cx="8096250" cy="409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altLang="zh-CN" dirty="0" smtClean="0"/>
              <a:t>5.8 </a:t>
            </a:r>
            <a:r>
              <a:rPr lang="zh-CN" altLang="en-US" dirty="0" smtClean="0"/>
              <a:t>移动</a:t>
            </a:r>
            <a:r>
              <a:rPr lang="en-US" altLang="zh-CN" dirty="0" smtClean="0"/>
              <a:t>IP </a:t>
            </a:r>
          </a:p>
        </p:txBody>
      </p:sp>
      <p:sp>
        <p:nvSpPr>
          <p:cNvPr id="165891" name="Rectangle 3"/>
          <p:cNvSpPr>
            <a:spLocks noGrp="1" noChangeArrowheads="1"/>
          </p:cNvSpPr>
          <p:nvPr>
            <p:ph idx="1"/>
          </p:nvPr>
        </p:nvSpPr>
        <p:spPr/>
        <p:txBody>
          <a:bodyPr/>
          <a:lstStyle/>
          <a:p>
            <a:pPr indent="-255588" eaLnBrk="1" hangingPunct="1"/>
            <a:r>
              <a:rPr lang="zh-CN" altLang="en-US" dirty="0" smtClean="0"/>
              <a:t> </a:t>
            </a:r>
            <a:r>
              <a:rPr lang="en-US" altLang="zh-CN" dirty="0" smtClean="0"/>
              <a:t>IPv4</a:t>
            </a:r>
            <a:r>
              <a:rPr lang="zh-CN" altLang="en-US" dirty="0" smtClean="0"/>
              <a:t>正确寻址的前提：主机的</a:t>
            </a:r>
            <a:r>
              <a:rPr lang="en-US" altLang="zh-CN" dirty="0" smtClean="0"/>
              <a:t>IP</a:t>
            </a:r>
            <a:r>
              <a:rPr lang="zh-CN" altLang="en-US" dirty="0" smtClean="0"/>
              <a:t>地址正确地指明了它所接入的网络。</a:t>
            </a:r>
            <a:endParaRPr lang="en-US" altLang="zh-CN" dirty="0" smtClean="0"/>
          </a:p>
          <a:p>
            <a:pPr indent="-255588" eaLnBrk="1" hangingPunct="1"/>
            <a:r>
              <a:rPr lang="zh-CN" altLang="en-US" dirty="0" smtClean="0"/>
              <a:t>移动</a:t>
            </a:r>
            <a:r>
              <a:rPr lang="en-US" altLang="zh-CN" dirty="0" smtClean="0"/>
              <a:t>IP</a:t>
            </a:r>
            <a:r>
              <a:rPr lang="zh-CN" altLang="en-US" dirty="0" smtClean="0"/>
              <a:t>面临的寻址问题：</a:t>
            </a:r>
            <a:endParaRPr lang="en-US" altLang="zh-CN" dirty="0" smtClean="0"/>
          </a:p>
          <a:p>
            <a:pPr indent="19050" eaLnBrk="1" hangingPunct="1">
              <a:buFont typeface="Wingdings" pitchFamily="2" charset="2"/>
              <a:buNone/>
            </a:pPr>
            <a:r>
              <a:rPr lang="zh-CN" altLang="en-US" dirty="0" smtClean="0"/>
              <a:t>当移动结点跨</a:t>
            </a:r>
            <a:r>
              <a:rPr lang="en-US" altLang="zh-CN" dirty="0" smtClean="0"/>
              <a:t>IP</a:t>
            </a:r>
            <a:r>
              <a:rPr lang="zh-CN" altLang="en-US" dirty="0" smtClean="0"/>
              <a:t>网络漫游时，原来的网络地址就不匹配了。</a:t>
            </a:r>
            <a:endParaRPr lang="en-US" altLang="zh-CN" dirty="0" smtClean="0"/>
          </a:p>
          <a:p>
            <a:pPr marL="446088" indent="-360363" eaLnBrk="1" hangingPunct="1"/>
            <a:r>
              <a:rPr lang="zh-CN" altLang="en-US" dirty="0" smtClean="0"/>
              <a:t>移动</a:t>
            </a:r>
            <a:r>
              <a:rPr lang="en-US" altLang="zh-CN" dirty="0" smtClean="0"/>
              <a:t>IP</a:t>
            </a:r>
            <a:r>
              <a:rPr lang="zh-CN" altLang="en-US" dirty="0" smtClean="0"/>
              <a:t>需要解决的核心问题是</a:t>
            </a:r>
            <a:r>
              <a:rPr lang="en-US" altLang="zh-CN" dirty="0" smtClean="0"/>
              <a:t>IP</a:t>
            </a:r>
            <a:r>
              <a:rPr lang="zh-CN" altLang="en-US" dirty="0" smtClean="0"/>
              <a:t>地址的适配问题。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dirty="0" smtClean="0"/>
              <a:t>移动</a:t>
            </a:r>
            <a:r>
              <a:rPr lang="en-US" altLang="zh-CN" dirty="0" smtClean="0"/>
              <a:t>IP</a:t>
            </a:r>
            <a:r>
              <a:rPr lang="zh-CN" altLang="en-US" dirty="0" smtClean="0"/>
              <a:t>方案</a:t>
            </a:r>
            <a:endParaRPr lang="en-US" altLang="zh-CN" dirty="0" smtClean="0"/>
          </a:p>
        </p:txBody>
      </p:sp>
      <p:sp>
        <p:nvSpPr>
          <p:cNvPr id="166915" name="Rectangle 3"/>
          <p:cNvSpPr>
            <a:spLocks noGrp="1" noChangeArrowheads="1"/>
          </p:cNvSpPr>
          <p:nvPr>
            <p:ph idx="1"/>
          </p:nvPr>
        </p:nvSpPr>
        <p:spPr>
          <a:xfrm>
            <a:off x="323850" y="1412875"/>
            <a:ext cx="8583613" cy="4525963"/>
          </a:xfrm>
        </p:spPr>
        <p:txBody>
          <a:bodyPr/>
          <a:lstStyle/>
          <a:p>
            <a:pPr eaLnBrk="1" hangingPunct="1"/>
            <a:r>
              <a:rPr lang="zh-CN" altLang="en-US" sz="2500" b="1" dirty="0" smtClean="0"/>
              <a:t>目标</a:t>
            </a:r>
            <a:r>
              <a:rPr lang="zh-CN" altLang="en-US" sz="2500" dirty="0" smtClean="0"/>
              <a:t>：在不改变移动终端的原</a:t>
            </a:r>
            <a:r>
              <a:rPr lang="en-US" altLang="zh-CN" sz="2500" dirty="0" smtClean="0"/>
              <a:t>IP</a:t>
            </a:r>
            <a:r>
              <a:rPr lang="zh-CN" altLang="en-US" sz="2500" dirty="0" smtClean="0"/>
              <a:t>地址配置的情况下，实现跨网络的移动接入。</a:t>
            </a:r>
            <a:endParaRPr lang="en-US" altLang="zh-CN" sz="2500" dirty="0" smtClean="0"/>
          </a:p>
          <a:p>
            <a:pPr eaLnBrk="1" hangingPunct="1"/>
            <a:r>
              <a:rPr lang="zh-CN" altLang="en-US" sz="2500" b="1" dirty="0" smtClean="0"/>
              <a:t>思路</a:t>
            </a:r>
            <a:r>
              <a:rPr lang="zh-CN" altLang="en-US" sz="2500" dirty="0" smtClean="0"/>
              <a:t>：采用中间代理方法，代理通常由路由器担任。</a:t>
            </a:r>
            <a:endParaRPr lang="en-US" altLang="zh-CN" sz="2500" dirty="0" smtClean="0"/>
          </a:p>
          <a:p>
            <a:pPr eaLnBrk="1" hangingPunct="1"/>
            <a:r>
              <a:rPr lang="zh-CN" altLang="en-US" sz="2500" b="1" dirty="0" smtClean="0"/>
              <a:t>方案</a:t>
            </a:r>
            <a:r>
              <a:rPr lang="zh-CN" altLang="en-US" sz="2500" dirty="0" smtClean="0"/>
              <a:t>：双代理、双地址的方法。为了，设外地代理是为了支持其它网络的移动结点接入到本网络。 </a:t>
            </a:r>
          </a:p>
          <a:p>
            <a:pPr eaLnBrk="1" hangingPunct="1"/>
            <a:r>
              <a:rPr lang="zh-CN" altLang="en-US" sz="2500" dirty="0" smtClean="0"/>
              <a:t>驻地代理（</a:t>
            </a:r>
            <a:r>
              <a:rPr lang="en-US" altLang="zh-CN" sz="2500" dirty="0" smtClean="0"/>
              <a:t>Home Agent</a:t>
            </a:r>
            <a:r>
              <a:rPr lang="zh-CN" altLang="en-US" sz="2500" dirty="0" smtClean="0"/>
              <a:t>）：支持本网所属移动结点出去</a:t>
            </a:r>
            <a:endParaRPr lang="en-US" altLang="zh-CN" sz="2500" dirty="0" smtClean="0"/>
          </a:p>
          <a:p>
            <a:pPr eaLnBrk="1" hangingPunct="1"/>
            <a:r>
              <a:rPr lang="zh-CN" altLang="en-US" sz="2500" dirty="0" smtClean="0"/>
              <a:t>外地代理（</a:t>
            </a:r>
            <a:r>
              <a:rPr lang="en-US" altLang="zh-CN" sz="2500" dirty="0" smtClean="0"/>
              <a:t>Foreign Agents</a:t>
            </a:r>
            <a:r>
              <a:rPr lang="zh-CN" altLang="en-US" sz="2500" dirty="0" smtClean="0"/>
              <a:t>）：支持外来结点接入到本网络</a:t>
            </a:r>
            <a:endParaRPr lang="en-US" altLang="zh-CN" sz="2500" dirty="0" smtClean="0"/>
          </a:p>
          <a:p>
            <a:pPr eaLnBrk="1" hangingPunct="1"/>
            <a:r>
              <a:rPr lang="zh-CN" altLang="en-US" sz="2500" dirty="0" smtClean="0"/>
              <a:t>驻地地址（</a:t>
            </a:r>
            <a:r>
              <a:rPr lang="en-US" altLang="zh-CN" sz="2500" dirty="0" smtClean="0"/>
              <a:t>Home Address</a:t>
            </a:r>
            <a:r>
              <a:rPr lang="zh-CN" altLang="en-US" sz="2500" dirty="0" smtClean="0"/>
              <a:t>）：</a:t>
            </a:r>
            <a:r>
              <a:rPr lang="zh-CN" sz="2500" dirty="0" smtClean="0"/>
              <a:t>归属地址</a:t>
            </a:r>
            <a:endParaRPr lang="en-US" altLang="zh-CN" sz="2500" dirty="0" smtClean="0"/>
          </a:p>
          <a:p>
            <a:pPr eaLnBrk="1" hangingPunct="1"/>
            <a:r>
              <a:rPr lang="zh-CN" altLang="en-US" sz="2500" dirty="0" smtClean="0"/>
              <a:t>转交地址（</a:t>
            </a:r>
            <a:r>
              <a:rPr lang="en-US" altLang="zh-CN" sz="2500" dirty="0" smtClean="0"/>
              <a:t>Care-of Address</a:t>
            </a:r>
            <a:r>
              <a:rPr lang="zh-CN" altLang="en-US" sz="2500" dirty="0" smtClean="0"/>
              <a:t>）：</a:t>
            </a:r>
            <a:r>
              <a:rPr lang="en-US" sz="2500" dirty="0" smtClean="0"/>
              <a:t> “</a:t>
            </a:r>
            <a:r>
              <a:rPr lang="zh-CN" sz="2500" dirty="0" smtClean="0"/>
              <a:t>临时通信地址</a:t>
            </a:r>
            <a:r>
              <a:rPr lang="en-US" sz="2500" dirty="0" smtClean="0"/>
              <a:t>”</a:t>
            </a:r>
            <a:endParaRPr lang="en-US" altLang="zh-CN" sz="2500" dirty="0" smtClean="0"/>
          </a:p>
          <a:p>
            <a:pPr eaLnBrk="1" hangingPunct="1"/>
            <a:endParaRPr lang="zh-CN" altLang="en-US" sz="2400" dirty="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dirty="0" smtClean="0"/>
              <a:t>移动</a:t>
            </a:r>
            <a:r>
              <a:rPr lang="en-US" altLang="zh-CN" dirty="0" smtClean="0"/>
              <a:t>IP</a:t>
            </a:r>
            <a:r>
              <a:rPr lang="zh-CN" altLang="en-US" dirty="0" smtClean="0"/>
              <a:t>的工作原理（一）</a:t>
            </a:r>
          </a:p>
        </p:txBody>
      </p:sp>
      <p:sp>
        <p:nvSpPr>
          <p:cNvPr id="167939" name="Rectangle 3"/>
          <p:cNvSpPr>
            <a:spLocks noGrp="1" noChangeArrowheads="1"/>
          </p:cNvSpPr>
          <p:nvPr>
            <p:ph idx="1"/>
          </p:nvPr>
        </p:nvSpPr>
        <p:spPr/>
        <p:txBody>
          <a:bodyPr/>
          <a:lstStyle/>
          <a:p>
            <a:pPr marL="514350" indent="-514350" eaLnBrk="1" hangingPunct="1">
              <a:buFontTx/>
              <a:buNone/>
            </a:pPr>
            <a:r>
              <a:rPr lang="en-US" altLang="zh-CN" dirty="0" smtClean="0">
                <a:latin typeface="宋体" pitchFamily="2" charset="-122"/>
              </a:rPr>
              <a:t>1.</a:t>
            </a:r>
            <a:r>
              <a:rPr lang="zh-CN" altLang="en-US" dirty="0" smtClean="0">
                <a:latin typeface="宋体" pitchFamily="2" charset="-122"/>
              </a:rPr>
              <a:t>代理发现：通过接收代理通告</a:t>
            </a:r>
            <a:r>
              <a:rPr lang="en-US" altLang="zh-CN" dirty="0" smtClean="0">
                <a:latin typeface="宋体" pitchFamily="2" charset="-122"/>
              </a:rPr>
              <a:t>/</a:t>
            </a:r>
            <a:r>
              <a:rPr lang="zh-CN" altLang="en-US" dirty="0" smtClean="0">
                <a:latin typeface="宋体" pitchFamily="2" charset="-122"/>
              </a:rPr>
              <a:t>响应</a:t>
            </a:r>
          </a:p>
          <a:p>
            <a:pPr marL="514350" indent="-514350" eaLnBrk="1" hangingPunct="1">
              <a:buFontTx/>
              <a:buNone/>
            </a:pPr>
            <a:r>
              <a:rPr lang="en-US" altLang="zh-CN" dirty="0" smtClean="0">
                <a:latin typeface="宋体" pitchFamily="2" charset="-122"/>
              </a:rPr>
              <a:t>2.</a:t>
            </a:r>
            <a:r>
              <a:rPr lang="zh-CN" altLang="en-US" dirty="0" smtClean="0">
                <a:latin typeface="宋体" pitchFamily="2" charset="-122"/>
              </a:rPr>
              <a:t>代理判定：判断是驻地</a:t>
            </a:r>
            <a:r>
              <a:rPr lang="en-US" altLang="zh-CN" dirty="0" smtClean="0">
                <a:latin typeface="宋体" pitchFamily="2" charset="-122"/>
              </a:rPr>
              <a:t>/</a:t>
            </a:r>
            <a:r>
              <a:rPr lang="zh-CN" altLang="en-US" dirty="0" smtClean="0">
                <a:latin typeface="宋体" pitchFamily="2" charset="-122"/>
              </a:rPr>
              <a:t>外地代理，以确定是否在外地网络， 是否需要移动服务</a:t>
            </a:r>
          </a:p>
          <a:p>
            <a:pPr marL="514350" indent="-514350" eaLnBrk="1" hangingPunct="1">
              <a:buFontTx/>
              <a:buNone/>
            </a:pPr>
            <a:r>
              <a:rPr lang="en-US" altLang="zh-CN" dirty="0" smtClean="0">
                <a:latin typeface="宋体" pitchFamily="2" charset="-122"/>
              </a:rPr>
              <a:t>3.</a:t>
            </a:r>
            <a:r>
              <a:rPr lang="zh-CN" altLang="en-US" dirty="0" smtClean="0">
                <a:latin typeface="宋体" pitchFamily="2" charset="-122"/>
              </a:rPr>
              <a:t>获取转交地址和注册转交地址： 若确定是在外地网络，则：</a:t>
            </a:r>
            <a:endParaRPr lang="en-US" altLang="zh-CN" dirty="0" smtClean="0">
              <a:latin typeface="宋体" pitchFamily="2" charset="-122"/>
            </a:endParaRPr>
          </a:p>
          <a:p>
            <a:pPr marL="914400" lvl="1" indent="-514350" eaLnBrk="1" hangingPunct="1">
              <a:buFont typeface="宋体" pitchFamily="2" charset="-122"/>
              <a:buAutoNum type="circleNumDbPlain"/>
            </a:pPr>
            <a:r>
              <a:rPr lang="zh-CN" altLang="en-US" dirty="0" smtClean="0">
                <a:latin typeface="宋体" pitchFamily="2" charset="-122"/>
              </a:rPr>
              <a:t>获取一个转交地址</a:t>
            </a:r>
            <a:endParaRPr lang="en-US" altLang="zh-CN" dirty="0" smtClean="0">
              <a:latin typeface="宋体" pitchFamily="2" charset="-122"/>
            </a:endParaRPr>
          </a:p>
          <a:p>
            <a:pPr marL="914400" lvl="1" indent="-514350" eaLnBrk="1" hangingPunct="1">
              <a:buFont typeface="宋体" pitchFamily="2" charset="-122"/>
              <a:buAutoNum type="circleNumDbPlain"/>
            </a:pPr>
            <a:r>
              <a:rPr lang="zh-CN" altLang="en-US" dirty="0" smtClean="0">
                <a:latin typeface="宋体" pitchFamily="2" charset="-122"/>
              </a:rPr>
              <a:t>向驻地代理注册所获取的转发地址</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dirty="0" smtClean="0"/>
              <a:t>移动</a:t>
            </a:r>
            <a:r>
              <a:rPr lang="en-US" altLang="zh-CN" dirty="0" smtClean="0"/>
              <a:t>IP</a:t>
            </a:r>
            <a:r>
              <a:rPr lang="zh-CN" altLang="en-US" dirty="0" smtClean="0"/>
              <a:t>的工作原理（二）</a:t>
            </a:r>
          </a:p>
        </p:txBody>
      </p:sp>
      <p:sp>
        <p:nvSpPr>
          <p:cNvPr id="168963" name="内容占位符 5"/>
          <p:cNvSpPr>
            <a:spLocks noGrp="1"/>
          </p:cNvSpPr>
          <p:nvPr>
            <p:ph idx="1"/>
          </p:nvPr>
        </p:nvSpPr>
        <p:spPr/>
        <p:txBody>
          <a:bodyPr/>
          <a:lstStyle/>
          <a:p>
            <a:pPr>
              <a:buFont typeface="Wingdings" pitchFamily="2" charset="2"/>
              <a:buNone/>
            </a:pPr>
            <a:r>
              <a:rPr lang="en-US" altLang="zh-CN" smtClean="0">
                <a:latin typeface="宋体" pitchFamily="2" charset="-122"/>
              </a:rPr>
              <a:t>4.</a:t>
            </a:r>
            <a:r>
              <a:rPr lang="en-US" altLang="zh-CN" smtClean="0"/>
              <a:t> </a:t>
            </a:r>
            <a:r>
              <a:rPr lang="zh-CN" altLang="en-US" smtClean="0"/>
              <a:t>经双代理转发的数据报接收过程</a:t>
            </a:r>
            <a:endParaRPr lang="en-US" altLang="zh-CN" smtClean="0"/>
          </a:p>
          <a:p>
            <a:pPr>
              <a:buFont typeface="Wingdings" pitchFamily="2" charset="2"/>
              <a:buNone/>
            </a:pPr>
            <a:r>
              <a:rPr lang="en-US" altLang="zh-CN" smtClean="0">
                <a:latin typeface="宋体" pitchFamily="2" charset="-122"/>
              </a:rPr>
              <a:t>5.</a:t>
            </a:r>
            <a:r>
              <a:rPr lang="en-US" altLang="zh-CN" smtClean="0"/>
              <a:t> </a:t>
            </a:r>
            <a:r>
              <a:rPr lang="zh-CN" altLang="en-US" smtClean="0"/>
              <a:t>不经代理的数据报发送：移动结点发送报文的传输可以不需要驻地代理转交。</a:t>
            </a:r>
            <a:endParaRPr lang="en-US" altLang="zh-CN" smtClean="0"/>
          </a:p>
          <a:p>
            <a:pPr>
              <a:buFont typeface="Wingdings" pitchFamily="2" charset="2"/>
              <a:buNone/>
            </a:pPr>
            <a:r>
              <a:rPr lang="en-US" altLang="zh-CN" smtClean="0">
                <a:latin typeface="宋体" pitchFamily="2" charset="-122"/>
              </a:rPr>
              <a:t>6.</a:t>
            </a:r>
            <a:r>
              <a:rPr lang="en-US" altLang="zh-CN" smtClean="0"/>
              <a:t> </a:t>
            </a:r>
            <a:r>
              <a:rPr lang="zh-CN" altLang="en-US" smtClean="0"/>
              <a:t>注销转交地址：返回驻地网络后，向驻地代理注销其转交地址 </a:t>
            </a:r>
          </a:p>
          <a:p>
            <a:pPr>
              <a:buFont typeface="Wingdings" pitchFamily="2" charset="2"/>
              <a:buNone/>
            </a:pPr>
            <a:endParaRPr lang="en-US" altLang="zh-CN" smtClean="0"/>
          </a:p>
          <a:p>
            <a:pPr>
              <a:buFont typeface="Wingdings" pitchFamily="2" charset="2"/>
              <a:buNone/>
            </a:pPr>
            <a:endParaRPr lang="zh-CN" altLang="en-US" smtClean="0"/>
          </a:p>
          <a:p>
            <a:pPr>
              <a:buFont typeface="Wingdings" pitchFamily="2" charset="2"/>
              <a:buNone/>
            </a:pPr>
            <a:endParaRPr lang="zh-CN" altLang="en-US" smtClean="0"/>
          </a:p>
          <a:p>
            <a:pPr>
              <a:buFont typeface="Wingdings" pitchFamily="2" charset="2"/>
              <a:buNone/>
            </a:pPr>
            <a:endParaRPr lang="zh-CN" altLang="en-US" smtClean="0"/>
          </a:p>
        </p:txBody>
      </p:sp>
      <p:sp>
        <p:nvSpPr>
          <p:cNvPr id="16896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429000" y="4038600"/>
          <a:ext cx="1905000" cy="1165225"/>
        </p:xfrm>
        <a:graphic>
          <a:graphicData uri="http://schemas.openxmlformats.org/presentationml/2006/ole">
            <p:oleObj spid="_x0000_s9218" name="Visio" r:id="rId4" imgW="916920" imgH="571680" progId="Visio.Drawing.11">
              <p:embed/>
            </p:oleObj>
          </a:graphicData>
        </a:graphic>
      </p:graphicFrame>
      <p:graphicFrame>
        <p:nvGraphicFramePr>
          <p:cNvPr id="9219" name="Object 3"/>
          <p:cNvGraphicFramePr>
            <a:graphicFrameLocks noChangeAspect="1"/>
          </p:cNvGraphicFramePr>
          <p:nvPr/>
        </p:nvGraphicFramePr>
        <p:xfrm>
          <a:off x="2209800" y="4419600"/>
          <a:ext cx="762000" cy="460375"/>
        </p:xfrm>
        <a:graphic>
          <a:graphicData uri="http://schemas.openxmlformats.org/presentationml/2006/ole">
            <p:oleObj spid="_x0000_s9219" name="Visio" r:id="rId5" imgW="873729" imgH="527985" progId="Visio.Drawing.11">
              <p:embed/>
            </p:oleObj>
          </a:graphicData>
        </a:graphic>
      </p:graphicFrame>
      <p:graphicFrame>
        <p:nvGraphicFramePr>
          <p:cNvPr id="9220" name="Object 4"/>
          <p:cNvGraphicFramePr>
            <a:graphicFrameLocks noChangeAspect="1"/>
          </p:cNvGraphicFramePr>
          <p:nvPr/>
        </p:nvGraphicFramePr>
        <p:xfrm>
          <a:off x="3962400" y="3048000"/>
          <a:ext cx="762000" cy="460375"/>
        </p:xfrm>
        <a:graphic>
          <a:graphicData uri="http://schemas.openxmlformats.org/presentationml/2006/ole">
            <p:oleObj spid="_x0000_s9220" name="Visio" r:id="rId6" imgW="730080" imgH="441360" progId="Visio.Drawing.11">
              <p:embed/>
            </p:oleObj>
          </a:graphicData>
        </a:graphic>
      </p:graphicFrame>
      <p:graphicFrame>
        <p:nvGraphicFramePr>
          <p:cNvPr id="9221" name="Object 5"/>
          <p:cNvGraphicFramePr>
            <a:graphicFrameLocks noChangeAspect="1"/>
          </p:cNvGraphicFramePr>
          <p:nvPr/>
        </p:nvGraphicFramePr>
        <p:xfrm>
          <a:off x="5638800" y="4419600"/>
          <a:ext cx="762000" cy="460375"/>
        </p:xfrm>
        <a:graphic>
          <a:graphicData uri="http://schemas.openxmlformats.org/presentationml/2006/ole">
            <p:oleObj spid="_x0000_s9221" name="Visio" r:id="rId7" imgW="730080" imgH="441360" progId="Visio.Drawing.11">
              <p:embed/>
            </p:oleObj>
          </a:graphicData>
        </a:graphic>
      </p:graphicFrame>
      <p:graphicFrame>
        <p:nvGraphicFramePr>
          <p:cNvPr id="9222" name="Object 6"/>
          <p:cNvGraphicFramePr>
            <a:graphicFrameLocks noChangeAspect="1"/>
          </p:cNvGraphicFramePr>
          <p:nvPr/>
        </p:nvGraphicFramePr>
        <p:xfrm>
          <a:off x="228600" y="4114800"/>
          <a:ext cx="1600200" cy="996950"/>
        </p:xfrm>
        <a:graphic>
          <a:graphicData uri="http://schemas.openxmlformats.org/presentationml/2006/ole">
            <p:oleObj spid="_x0000_s9222" name="Visio" r:id="rId8" imgW="916920" imgH="571680" progId="Visio.Drawing.11">
              <p:embed/>
            </p:oleObj>
          </a:graphicData>
        </a:graphic>
      </p:graphicFrame>
      <p:graphicFrame>
        <p:nvGraphicFramePr>
          <p:cNvPr id="9223" name="Object 7"/>
          <p:cNvGraphicFramePr>
            <a:graphicFrameLocks noChangeAspect="1"/>
          </p:cNvGraphicFramePr>
          <p:nvPr/>
        </p:nvGraphicFramePr>
        <p:xfrm>
          <a:off x="6781800" y="4038600"/>
          <a:ext cx="1600200" cy="996950"/>
        </p:xfrm>
        <a:graphic>
          <a:graphicData uri="http://schemas.openxmlformats.org/presentationml/2006/ole">
            <p:oleObj spid="_x0000_s9223" name="Visio" r:id="rId9" imgW="916920" imgH="571680" progId="Visio.Drawing.11">
              <p:embed/>
            </p:oleObj>
          </a:graphicData>
        </a:graphic>
      </p:graphicFrame>
      <p:graphicFrame>
        <p:nvGraphicFramePr>
          <p:cNvPr id="9224" name="Object 8"/>
          <p:cNvGraphicFramePr>
            <a:graphicFrameLocks noChangeAspect="1"/>
          </p:cNvGraphicFramePr>
          <p:nvPr/>
        </p:nvGraphicFramePr>
        <p:xfrm>
          <a:off x="3429000" y="1600200"/>
          <a:ext cx="1600200" cy="996950"/>
        </p:xfrm>
        <a:graphic>
          <a:graphicData uri="http://schemas.openxmlformats.org/presentationml/2006/ole">
            <p:oleObj spid="_x0000_s9224" name="Visio" r:id="rId10" imgW="916920" imgH="571680" progId="Visio.Drawing.11">
              <p:embed/>
            </p:oleObj>
          </a:graphicData>
        </a:graphic>
      </p:graphicFrame>
      <p:graphicFrame>
        <p:nvGraphicFramePr>
          <p:cNvPr id="9225" name="Object 9"/>
          <p:cNvGraphicFramePr>
            <a:graphicFrameLocks noChangeAspect="1"/>
          </p:cNvGraphicFramePr>
          <p:nvPr/>
        </p:nvGraphicFramePr>
        <p:xfrm>
          <a:off x="3886200" y="533400"/>
          <a:ext cx="762000" cy="692150"/>
        </p:xfrm>
        <a:graphic>
          <a:graphicData uri="http://schemas.openxmlformats.org/presentationml/2006/ole">
            <p:oleObj spid="_x0000_s9225" name="Visio" r:id="rId11" imgW="1096200" imgH="996480" progId="Visio.Drawing.11">
              <p:embed/>
            </p:oleObj>
          </a:graphicData>
        </a:graphic>
      </p:graphicFrame>
      <p:pic>
        <p:nvPicPr>
          <p:cNvPr id="9227" name="Picture 22"/>
          <p:cNvPicPr>
            <a:picLocks noChangeArrowheads="1"/>
          </p:cNvPicPr>
          <p:nvPr/>
        </p:nvPicPr>
        <p:blipFill>
          <a:blip r:embed="rId12"/>
          <a:srcRect/>
          <a:stretch>
            <a:fillRect/>
          </a:stretch>
        </p:blipFill>
        <p:spPr bwMode="auto">
          <a:xfrm>
            <a:off x="7543800" y="2895600"/>
            <a:ext cx="762000" cy="609600"/>
          </a:xfrm>
          <a:prstGeom prst="rect">
            <a:avLst/>
          </a:prstGeom>
          <a:noFill/>
          <a:ln w="9525">
            <a:noFill/>
            <a:miter lim="800000"/>
            <a:headEnd/>
            <a:tailEnd/>
          </a:ln>
        </p:spPr>
      </p:pic>
      <p:graphicFrame>
        <p:nvGraphicFramePr>
          <p:cNvPr id="9226" name="Object 10"/>
          <p:cNvGraphicFramePr>
            <a:graphicFrameLocks noChangeAspect="1"/>
          </p:cNvGraphicFramePr>
          <p:nvPr/>
        </p:nvGraphicFramePr>
        <p:xfrm>
          <a:off x="7315200" y="3505200"/>
          <a:ext cx="609600" cy="541338"/>
        </p:xfrm>
        <a:graphic>
          <a:graphicData uri="http://schemas.openxmlformats.org/presentationml/2006/ole">
            <p:oleObj spid="_x0000_s9226" name="Visio" r:id="rId13" imgW="751803" imgH="751744" progId="Visio.Drawing.11">
              <p:embed/>
            </p:oleObj>
          </a:graphicData>
        </a:graphic>
      </p:graphicFrame>
      <p:sp>
        <p:nvSpPr>
          <p:cNvPr id="9228" name="Text Box 17"/>
          <p:cNvSpPr txBox="1">
            <a:spLocks noChangeArrowheads="1"/>
          </p:cNvSpPr>
          <p:nvPr/>
        </p:nvSpPr>
        <p:spPr bwMode="auto">
          <a:xfrm>
            <a:off x="3733800" y="19050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目的网络</a:t>
            </a:r>
          </a:p>
        </p:txBody>
      </p:sp>
      <p:sp>
        <p:nvSpPr>
          <p:cNvPr id="9229" name="Text Box 18"/>
          <p:cNvSpPr txBox="1">
            <a:spLocks noChangeArrowheads="1"/>
          </p:cNvSpPr>
          <p:nvPr/>
        </p:nvSpPr>
        <p:spPr bwMode="auto">
          <a:xfrm>
            <a:off x="2667000" y="609600"/>
            <a:ext cx="1143000" cy="366713"/>
          </a:xfrm>
          <a:prstGeom prst="rect">
            <a:avLst/>
          </a:prstGeom>
          <a:noFill/>
          <a:ln w="9525" algn="ctr">
            <a:noFill/>
            <a:miter lim="800000"/>
            <a:headEnd/>
            <a:tailEnd/>
          </a:ln>
        </p:spPr>
        <p:txBody>
          <a:bodyPr>
            <a:spAutoFit/>
          </a:bodyPr>
          <a:lstStyle/>
          <a:p>
            <a:pPr>
              <a:spcBef>
                <a:spcPct val="50000"/>
              </a:spcBef>
            </a:pPr>
            <a:r>
              <a:rPr lang="zh-CN" altLang="en-US" b="1"/>
              <a:t>发送主机</a:t>
            </a:r>
          </a:p>
        </p:txBody>
      </p:sp>
      <p:sp>
        <p:nvSpPr>
          <p:cNvPr id="9230" name="Text Box 19"/>
          <p:cNvSpPr txBox="1">
            <a:spLocks noChangeArrowheads="1"/>
          </p:cNvSpPr>
          <p:nvPr/>
        </p:nvSpPr>
        <p:spPr bwMode="auto">
          <a:xfrm>
            <a:off x="457200" y="44196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驻地网络</a:t>
            </a:r>
          </a:p>
        </p:txBody>
      </p:sp>
      <p:sp>
        <p:nvSpPr>
          <p:cNvPr id="9231" name="Text Box 20"/>
          <p:cNvSpPr txBox="1">
            <a:spLocks noChangeArrowheads="1"/>
          </p:cNvSpPr>
          <p:nvPr/>
        </p:nvSpPr>
        <p:spPr bwMode="auto">
          <a:xfrm>
            <a:off x="2057400" y="5029200"/>
            <a:ext cx="1143000" cy="366713"/>
          </a:xfrm>
          <a:prstGeom prst="rect">
            <a:avLst/>
          </a:prstGeom>
          <a:noFill/>
          <a:ln w="9525" algn="ctr">
            <a:noFill/>
            <a:miter lim="800000"/>
            <a:headEnd/>
            <a:tailEnd/>
          </a:ln>
        </p:spPr>
        <p:txBody>
          <a:bodyPr>
            <a:spAutoFit/>
          </a:bodyPr>
          <a:lstStyle/>
          <a:p>
            <a:pPr>
              <a:spcBef>
                <a:spcPct val="50000"/>
              </a:spcBef>
            </a:pPr>
            <a:r>
              <a:rPr lang="zh-CN" altLang="en-US" b="1"/>
              <a:t>驻地代理</a:t>
            </a:r>
          </a:p>
        </p:txBody>
      </p:sp>
      <p:sp>
        <p:nvSpPr>
          <p:cNvPr id="9232" name="Text Box 21"/>
          <p:cNvSpPr txBox="1">
            <a:spLocks noChangeArrowheads="1"/>
          </p:cNvSpPr>
          <p:nvPr/>
        </p:nvSpPr>
        <p:spPr bwMode="auto">
          <a:xfrm>
            <a:off x="3810000" y="44196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互联网络</a:t>
            </a:r>
          </a:p>
        </p:txBody>
      </p:sp>
      <p:sp>
        <p:nvSpPr>
          <p:cNvPr id="9233" name="Text Box 22"/>
          <p:cNvSpPr txBox="1">
            <a:spLocks noChangeArrowheads="1"/>
          </p:cNvSpPr>
          <p:nvPr/>
        </p:nvSpPr>
        <p:spPr bwMode="auto">
          <a:xfrm>
            <a:off x="5486400" y="5105400"/>
            <a:ext cx="1143000" cy="366713"/>
          </a:xfrm>
          <a:prstGeom prst="rect">
            <a:avLst/>
          </a:prstGeom>
          <a:noFill/>
          <a:ln w="9525" algn="ctr">
            <a:noFill/>
            <a:miter lim="800000"/>
            <a:headEnd/>
            <a:tailEnd/>
          </a:ln>
        </p:spPr>
        <p:txBody>
          <a:bodyPr>
            <a:spAutoFit/>
          </a:bodyPr>
          <a:lstStyle/>
          <a:p>
            <a:pPr>
              <a:spcBef>
                <a:spcPct val="50000"/>
              </a:spcBef>
            </a:pPr>
            <a:r>
              <a:rPr lang="zh-CN" altLang="en-US" b="1"/>
              <a:t>外地代理</a:t>
            </a:r>
          </a:p>
        </p:txBody>
      </p:sp>
      <p:sp>
        <p:nvSpPr>
          <p:cNvPr id="9234" name="Text Box 23"/>
          <p:cNvSpPr txBox="1">
            <a:spLocks noChangeArrowheads="1"/>
          </p:cNvSpPr>
          <p:nvPr/>
        </p:nvSpPr>
        <p:spPr bwMode="auto">
          <a:xfrm>
            <a:off x="7086600" y="44196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外地网络</a:t>
            </a:r>
          </a:p>
        </p:txBody>
      </p:sp>
      <p:sp>
        <p:nvSpPr>
          <p:cNvPr id="9235" name="Text Box 24"/>
          <p:cNvSpPr txBox="1">
            <a:spLocks noChangeArrowheads="1"/>
          </p:cNvSpPr>
          <p:nvPr/>
        </p:nvSpPr>
        <p:spPr bwMode="auto">
          <a:xfrm>
            <a:off x="8001000" y="3581400"/>
            <a:ext cx="1143000" cy="366713"/>
          </a:xfrm>
          <a:prstGeom prst="rect">
            <a:avLst/>
          </a:prstGeom>
          <a:noFill/>
          <a:ln w="9525" algn="ctr">
            <a:noFill/>
            <a:miter lim="800000"/>
            <a:headEnd/>
            <a:tailEnd/>
          </a:ln>
        </p:spPr>
        <p:txBody>
          <a:bodyPr>
            <a:spAutoFit/>
          </a:bodyPr>
          <a:lstStyle/>
          <a:p>
            <a:pPr>
              <a:spcBef>
                <a:spcPct val="50000"/>
              </a:spcBef>
            </a:pPr>
            <a:r>
              <a:rPr lang="zh-CN" altLang="en-US" b="1"/>
              <a:t>移动结点</a:t>
            </a:r>
          </a:p>
        </p:txBody>
      </p:sp>
      <p:sp>
        <p:nvSpPr>
          <p:cNvPr id="9236" name="Line 25"/>
          <p:cNvSpPr>
            <a:spLocks noChangeShapeType="1"/>
          </p:cNvSpPr>
          <p:nvPr/>
        </p:nvSpPr>
        <p:spPr bwMode="auto">
          <a:xfrm flipV="1">
            <a:off x="4324350" y="1143000"/>
            <a:ext cx="0" cy="533400"/>
          </a:xfrm>
          <a:prstGeom prst="line">
            <a:avLst/>
          </a:prstGeom>
          <a:noFill/>
          <a:ln w="19050">
            <a:solidFill>
              <a:schemeClr val="tx1"/>
            </a:solidFill>
            <a:round/>
            <a:headEnd/>
            <a:tailEnd/>
          </a:ln>
        </p:spPr>
        <p:txBody>
          <a:bodyPr>
            <a:spAutoFit/>
          </a:bodyPr>
          <a:lstStyle/>
          <a:p>
            <a:endParaRPr lang="zh-CN" altLang="en-US"/>
          </a:p>
        </p:txBody>
      </p:sp>
      <p:sp>
        <p:nvSpPr>
          <p:cNvPr id="9237" name="Line 26"/>
          <p:cNvSpPr>
            <a:spLocks noChangeShapeType="1"/>
          </p:cNvSpPr>
          <p:nvPr/>
        </p:nvSpPr>
        <p:spPr bwMode="auto">
          <a:xfrm flipV="1">
            <a:off x="4324350" y="2514600"/>
            <a:ext cx="0" cy="609600"/>
          </a:xfrm>
          <a:prstGeom prst="line">
            <a:avLst/>
          </a:prstGeom>
          <a:noFill/>
          <a:ln w="19050">
            <a:solidFill>
              <a:schemeClr val="tx1"/>
            </a:solidFill>
            <a:round/>
            <a:headEnd/>
            <a:tailEnd/>
          </a:ln>
        </p:spPr>
        <p:txBody>
          <a:bodyPr>
            <a:spAutoFit/>
          </a:bodyPr>
          <a:lstStyle/>
          <a:p>
            <a:endParaRPr lang="zh-CN" altLang="en-US"/>
          </a:p>
        </p:txBody>
      </p:sp>
      <p:sp>
        <p:nvSpPr>
          <p:cNvPr id="9238" name="Line 27"/>
          <p:cNvSpPr>
            <a:spLocks noChangeShapeType="1"/>
          </p:cNvSpPr>
          <p:nvPr/>
        </p:nvSpPr>
        <p:spPr bwMode="auto">
          <a:xfrm>
            <a:off x="4324350" y="3429000"/>
            <a:ext cx="0" cy="685800"/>
          </a:xfrm>
          <a:prstGeom prst="line">
            <a:avLst/>
          </a:prstGeom>
          <a:noFill/>
          <a:ln w="19050">
            <a:solidFill>
              <a:schemeClr val="tx1"/>
            </a:solidFill>
            <a:round/>
            <a:headEnd/>
            <a:tailEnd/>
          </a:ln>
        </p:spPr>
        <p:txBody>
          <a:bodyPr>
            <a:spAutoFit/>
          </a:bodyPr>
          <a:lstStyle/>
          <a:p>
            <a:endParaRPr lang="zh-CN" altLang="en-US"/>
          </a:p>
        </p:txBody>
      </p:sp>
      <p:sp>
        <p:nvSpPr>
          <p:cNvPr id="9239" name="Line 28"/>
          <p:cNvSpPr>
            <a:spLocks noChangeShapeType="1"/>
          </p:cNvSpPr>
          <p:nvPr/>
        </p:nvSpPr>
        <p:spPr bwMode="auto">
          <a:xfrm flipH="1">
            <a:off x="2895600" y="4648200"/>
            <a:ext cx="609600" cy="0"/>
          </a:xfrm>
          <a:prstGeom prst="line">
            <a:avLst/>
          </a:prstGeom>
          <a:noFill/>
          <a:ln w="19050">
            <a:solidFill>
              <a:schemeClr val="tx1"/>
            </a:solidFill>
            <a:round/>
            <a:headEnd/>
            <a:tailEnd/>
          </a:ln>
        </p:spPr>
        <p:txBody>
          <a:bodyPr>
            <a:spAutoFit/>
          </a:bodyPr>
          <a:lstStyle/>
          <a:p>
            <a:endParaRPr lang="zh-CN" altLang="en-US"/>
          </a:p>
        </p:txBody>
      </p:sp>
      <p:sp>
        <p:nvSpPr>
          <p:cNvPr id="9240" name="Line 29"/>
          <p:cNvSpPr>
            <a:spLocks noChangeShapeType="1"/>
          </p:cNvSpPr>
          <p:nvPr/>
        </p:nvSpPr>
        <p:spPr bwMode="auto">
          <a:xfrm flipH="1">
            <a:off x="1752600" y="4648200"/>
            <a:ext cx="533400" cy="0"/>
          </a:xfrm>
          <a:prstGeom prst="line">
            <a:avLst/>
          </a:prstGeom>
          <a:noFill/>
          <a:ln w="19050">
            <a:solidFill>
              <a:schemeClr val="tx1"/>
            </a:solidFill>
            <a:round/>
            <a:headEnd/>
            <a:tailEnd/>
          </a:ln>
        </p:spPr>
        <p:txBody>
          <a:bodyPr>
            <a:spAutoFit/>
          </a:bodyPr>
          <a:lstStyle/>
          <a:p>
            <a:endParaRPr lang="zh-CN" altLang="en-US"/>
          </a:p>
        </p:txBody>
      </p:sp>
      <p:sp>
        <p:nvSpPr>
          <p:cNvPr id="9241" name="Line 30"/>
          <p:cNvSpPr>
            <a:spLocks noChangeShapeType="1"/>
          </p:cNvSpPr>
          <p:nvPr/>
        </p:nvSpPr>
        <p:spPr bwMode="auto">
          <a:xfrm>
            <a:off x="5257800" y="4648200"/>
            <a:ext cx="457200" cy="0"/>
          </a:xfrm>
          <a:prstGeom prst="line">
            <a:avLst/>
          </a:prstGeom>
          <a:noFill/>
          <a:ln w="19050">
            <a:solidFill>
              <a:schemeClr val="tx1"/>
            </a:solidFill>
            <a:round/>
            <a:headEnd/>
            <a:tailEnd/>
          </a:ln>
        </p:spPr>
        <p:txBody>
          <a:bodyPr>
            <a:spAutoFit/>
          </a:bodyPr>
          <a:lstStyle/>
          <a:p>
            <a:endParaRPr lang="zh-CN" altLang="en-US"/>
          </a:p>
        </p:txBody>
      </p:sp>
      <p:sp>
        <p:nvSpPr>
          <p:cNvPr id="9242" name="Line 31"/>
          <p:cNvSpPr>
            <a:spLocks noChangeShapeType="1"/>
          </p:cNvSpPr>
          <p:nvPr/>
        </p:nvSpPr>
        <p:spPr bwMode="auto">
          <a:xfrm>
            <a:off x="6324600" y="4648200"/>
            <a:ext cx="533400" cy="0"/>
          </a:xfrm>
          <a:prstGeom prst="line">
            <a:avLst/>
          </a:prstGeom>
          <a:noFill/>
          <a:ln w="19050">
            <a:solidFill>
              <a:schemeClr val="tx1"/>
            </a:solidFill>
            <a:round/>
            <a:headEnd/>
            <a:tailEnd/>
          </a:ln>
        </p:spPr>
        <p:txBody>
          <a:bodyPr>
            <a:spAutoFit/>
          </a:bodyPr>
          <a:lstStyle/>
          <a:p>
            <a:endParaRPr lang="zh-CN" altLang="en-US"/>
          </a:p>
        </p:txBody>
      </p:sp>
      <p:sp>
        <p:nvSpPr>
          <p:cNvPr id="48166" name="Arc 38"/>
          <p:cNvSpPr>
            <a:spLocks/>
          </p:cNvSpPr>
          <p:nvPr/>
        </p:nvSpPr>
        <p:spPr bwMode="auto">
          <a:xfrm flipH="1">
            <a:off x="1905000" y="1371600"/>
            <a:ext cx="2133600" cy="3048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triangle" w="med" len="med"/>
          </a:ln>
        </p:spPr>
        <p:txBody>
          <a:bodyPr wrap="none" anchor="ctr">
            <a:spAutoFit/>
          </a:bodyPr>
          <a:lstStyle/>
          <a:p>
            <a:pPr algn="ctr"/>
            <a:endParaRPr lang="zh-CN" altLang="zh-CN"/>
          </a:p>
        </p:txBody>
      </p:sp>
      <p:sp>
        <p:nvSpPr>
          <p:cNvPr id="48167" name="Text Box 39"/>
          <p:cNvSpPr txBox="1">
            <a:spLocks noChangeArrowheads="1"/>
          </p:cNvSpPr>
          <p:nvPr/>
        </p:nvSpPr>
        <p:spPr bwMode="auto">
          <a:xfrm>
            <a:off x="1371600" y="1981200"/>
            <a:ext cx="1371600" cy="366713"/>
          </a:xfrm>
          <a:prstGeom prst="rect">
            <a:avLst/>
          </a:prstGeom>
          <a:noFill/>
          <a:ln w="9525" algn="ctr">
            <a:noFill/>
            <a:miter lim="800000"/>
            <a:headEnd/>
            <a:tailEnd/>
          </a:ln>
        </p:spPr>
        <p:txBody>
          <a:bodyPr>
            <a:spAutoFit/>
          </a:bodyPr>
          <a:lstStyle/>
          <a:p>
            <a:pPr>
              <a:spcBef>
                <a:spcPct val="50000"/>
              </a:spcBef>
            </a:pPr>
            <a:r>
              <a:rPr lang="zh-CN" altLang="en-US" b="1">
                <a:solidFill>
                  <a:srgbClr val="FF0000"/>
                </a:solidFill>
              </a:rPr>
              <a:t>截获分组</a:t>
            </a:r>
          </a:p>
        </p:txBody>
      </p:sp>
      <p:sp>
        <p:nvSpPr>
          <p:cNvPr id="48168" name="Arc 40"/>
          <p:cNvSpPr>
            <a:spLocks/>
          </p:cNvSpPr>
          <p:nvPr/>
        </p:nvSpPr>
        <p:spPr bwMode="auto">
          <a:xfrm rot="1736045" flipV="1">
            <a:off x="2855913" y="3860800"/>
            <a:ext cx="3127375" cy="2511425"/>
          </a:xfrm>
          <a:custGeom>
            <a:avLst/>
            <a:gdLst>
              <a:gd name="T0" fmla="*/ 2147483647 w 20059"/>
              <a:gd name="T1" fmla="*/ 0 h 21561"/>
              <a:gd name="T2" fmla="*/ 2147483647 w 20059"/>
              <a:gd name="T3" fmla="*/ 2147483647 h 21561"/>
              <a:gd name="T4" fmla="*/ 0 w 20059"/>
              <a:gd name="T5" fmla="*/ 2147483647 h 21561"/>
              <a:gd name="T6" fmla="*/ 0 60000 65536"/>
              <a:gd name="T7" fmla="*/ 0 60000 65536"/>
              <a:gd name="T8" fmla="*/ 0 60000 65536"/>
              <a:gd name="T9" fmla="*/ 0 w 20059"/>
              <a:gd name="T10" fmla="*/ 0 h 21561"/>
              <a:gd name="T11" fmla="*/ 20059 w 20059"/>
              <a:gd name="T12" fmla="*/ 21561 h 21561"/>
            </a:gdLst>
            <a:ahLst/>
            <a:cxnLst>
              <a:cxn ang="T6">
                <a:pos x="T0" y="T1"/>
              </a:cxn>
              <a:cxn ang="T7">
                <a:pos x="T2" y="T3"/>
              </a:cxn>
              <a:cxn ang="T8">
                <a:pos x="T4" y="T5"/>
              </a:cxn>
            </a:cxnLst>
            <a:rect l="T9" t="T10" r="T11" b="T12"/>
            <a:pathLst>
              <a:path w="20059" h="21561" fill="none" extrusionOk="0">
                <a:moveTo>
                  <a:pt x="1297" y="0"/>
                </a:moveTo>
                <a:cubicBezTo>
                  <a:pt x="9647" y="502"/>
                  <a:pt x="16956" y="5780"/>
                  <a:pt x="20059" y="13548"/>
                </a:cubicBezTo>
              </a:path>
              <a:path w="20059" h="21561" stroke="0" extrusionOk="0">
                <a:moveTo>
                  <a:pt x="1297" y="0"/>
                </a:moveTo>
                <a:cubicBezTo>
                  <a:pt x="9647" y="502"/>
                  <a:pt x="16956" y="5780"/>
                  <a:pt x="20059" y="13548"/>
                </a:cubicBezTo>
                <a:lnTo>
                  <a:pt x="0" y="21561"/>
                </a:lnTo>
                <a:close/>
              </a:path>
            </a:pathLst>
          </a:custGeom>
          <a:noFill/>
          <a:ln w="19050">
            <a:solidFill>
              <a:schemeClr val="tx1"/>
            </a:solidFill>
            <a:round/>
            <a:headEnd/>
            <a:tailEnd type="triangle" w="med" len="med"/>
          </a:ln>
        </p:spPr>
        <p:txBody>
          <a:bodyPr anchor="ctr">
            <a:spAutoFit/>
          </a:bodyPr>
          <a:lstStyle/>
          <a:p>
            <a:endParaRPr lang="zh-CN" altLang="en-US"/>
          </a:p>
        </p:txBody>
      </p:sp>
      <p:sp>
        <p:nvSpPr>
          <p:cNvPr id="48169" name="Text Box 41"/>
          <p:cNvSpPr txBox="1">
            <a:spLocks noChangeArrowheads="1"/>
          </p:cNvSpPr>
          <p:nvPr/>
        </p:nvSpPr>
        <p:spPr bwMode="auto">
          <a:xfrm>
            <a:off x="3886200" y="6019800"/>
            <a:ext cx="1447800" cy="366713"/>
          </a:xfrm>
          <a:prstGeom prst="rect">
            <a:avLst/>
          </a:prstGeom>
          <a:noFill/>
          <a:ln w="9525" algn="ctr">
            <a:noFill/>
            <a:miter lim="800000"/>
            <a:headEnd/>
            <a:tailEnd/>
          </a:ln>
        </p:spPr>
        <p:txBody>
          <a:bodyPr>
            <a:spAutoFit/>
          </a:bodyPr>
          <a:lstStyle/>
          <a:p>
            <a:pPr>
              <a:spcBef>
                <a:spcPct val="50000"/>
              </a:spcBef>
            </a:pPr>
            <a:r>
              <a:rPr lang="zh-CN" altLang="en-US" b="1">
                <a:solidFill>
                  <a:srgbClr val="FF0000"/>
                </a:solidFill>
              </a:rPr>
              <a:t>转交分组</a:t>
            </a:r>
          </a:p>
        </p:txBody>
      </p:sp>
      <p:sp>
        <p:nvSpPr>
          <p:cNvPr id="48171" name="Arc 43"/>
          <p:cNvSpPr>
            <a:spLocks/>
          </p:cNvSpPr>
          <p:nvPr/>
        </p:nvSpPr>
        <p:spPr bwMode="auto">
          <a:xfrm flipV="1">
            <a:off x="6248400" y="4114800"/>
            <a:ext cx="2438400" cy="1524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triangle" w="med" len="med"/>
          </a:ln>
        </p:spPr>
        <p:txBody>
          <a:bodyPr wrap="none" anchor="ctr">
            <a:spAutoFit/>
          </a:bodyPr>
          <a:lstStyle/>
          <a:p>
            <a:endParaRPr lang="zh-CN" altLang="en-US"/>
          </a:p>
        </p:txBody>
      </p:sp>
      <p:sp>
        <p:nvSpPr>
          <p:cNvPr id="48172" name="Text Box 44"/>
          <p:cNvSpPr txBox="1">
            <a:spLocks noChangeArrowheads="1"/>
          </p:cNvSpPr>
          <p:nvPr/>
        </p:nvSpPr>
        <p:spPr bwMode="auto">
          <a:xfrm>
            <a:off x="7467600" y="5334000"/>
            <a:ext cx="1447800" cy="366713"/>
          </a:xfrm>
          <a:prstGeom prst="rect">
            <a:avLst/>
          </a:prstGeom>
          <a:noFill/>
          <a:ln w="9525" algn="ctr">
            <a:noFill/>
            <a:miter lim="800000"/>
            <a:headEnd/>
            <a:tailEnd/>
          </a:ln>
        </p:spPr>
        <p:txBody>
          <a:bodyPr>
            <a:spAutoFit/>
          </a:bodyPr>
          <a:lstStyle/>
          <a:p>
            <a:pPr>
              <a:spcBef>
                <a:spcPct val="50000"/>
              </a:spcBef>
            </a:pPr>
            <a:r>
              <a:rPr lang="zh-CN" altLang="en-US" b="1">
                <a:solidFill>
                  <a:srgbClr val="FF0000"/>
                </a:solidFill>
              </a:rPr>
              <a:t>转交分组</a:t>
            </a:r>
          </a:p>
        </p:txBody>
      </p:sp>
      <p:sp>
        <p:nvSpPr>
          <p:cNvPr id="9249" name="矩形 33"/>
          <p:cNvSpPr>
            <a:spLocks noChangeArrowheads="1"/>
          </p:cNvSpPr>
          <p:nvPr/>
        </p:nvSpPr>
        <p:spPr bwMode="auto">
          <a:xfrm>
            <a:off x="5286375" y="1000125"/>
            <a:ext cx="3416300" cy="369888"/>
          </a:xfrm>
          <a:prstGeom prst="rect">
            <a:avLst/>
          </a:prstGeom>
          <a:noFill/>
          <a:ln w="9525">
            <a:noFill/>
            <a:miter lim="800000"/>
            <a:headEnd/>
            <a:tailEnd/>
          </a:ln>
        </p:spPr>
        <p:txBody>
          <a:bodyPr wrap="none">
            <a:spAutoFit/>
          </a:bodyPr>
          <a:lstStyle/>
          <a:p>
            <a:r>
              <a:rPr lang="zh-CN" altLang="en-US"/>
              <a:t>经双代理转发的数据报</a:t>
            </a:r>
            <a:r>
              <a:rPr lang="zh-CN" altLang="en-US" b="1"/>
              <a:t>接收</a:t>
            </a:r>
            <a:r>
              <a:rPr lang="zh-CN" altLang="en-US"/>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8166"/>
                                        </p:tgtEl>
                                        <p:attrNameLst>
                                          <p:attrName>style.visibility</p:attrName>
                                        </p:attrNameLst>
                                      </p:cBhvr>
                                      <p:to>
                                        <p:strVal val="visible"/>
                                      </p:to>
                                    </p:set>
                                    <p:animEffect transition="in" filter="wedge">
                                      <p:cBhvr>
                                        <p:cTn id="7" dur="1000"/>
                                        <p:tgtEl>
                                          <p:spTgt spid="48166"/>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48167"/>
                                        </p:tgtEl>
                                        <p:attrNameLst>
                                          <p:attrName>style.visibility</p:attrName>
                                        </p:attrNameLst>
                                      </p:cBhvr>
                                      <p:to>
                                        <p:strVal val="visible"/>
                                      </p:to>
                                    </p:set>
                                    <p:animEffect transition="in" filter="box(in)">
                                      <p:cBhvr>
                                        <p:cTn id="11" dur="500"/>
                                        <p:tgtEl>
                                          <p:spTgt spid="48167"/>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48168"/>
                                        </p:tgtEl>
                                        <p:attrNameLst>
                                          <p:attrName>style.visibility</p:attrName>
                                        </p:attrNameLst>
                                      </p:cBhvr>
                                      <p:to>
                                        <p:strVal val="visible"/>
                                      </p:to>
                                    </p:set>
                                    <p:animEffect transition="in" filter="wedge">
                                      <p:cBhvr>
                                        <p:cTn id="16" dur="1000"/>
                                        <p:tgtEl>
                                          <p:spTgt spid="48168"/>
                                        </p:tgtEl>
                                      </p:cBhvr>
                                    </p:animEffect>
                                  </p:child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48169"/>
                                        </p:tgtEl>
                                        <p:attrNameLst>
                                          <p:attrName>style.visibility</p:attrName>
                                        </p:attrNameLst>
                                      </p:cBhvr>
                                      <p:to>
                                        <p:strVal val="visible"/>
                                      </p:to>
                                    </p:set>
                                    <p:animEffect transition="in" filter="box(in)">
                                      <p:cBhvr>
                                        <p:cTn id="20" dur="500"/>
                                        <p:tgtEl>
                                          <p:spTgt spid="48169"/>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48171"/>
                                        </p:tgtEl>
                                        <p:attrNameLst>
                                          <p:attrName>style.visibility</p:attrName>
                                        </p:attrNameLst>
                                      </p:cBhvr>
                                      <p:to>
                                        <p:strVal val="visible"/>
                                      </p:to>
                                    </p:set>
                                    <p:animEffect transition="in" filter="wedge">
                                      <p:cBhvr>
                                        <p:cTn id="25" dur="1000"/>
                                        <p:tgtEl>
                                          <p:spTgt spid="48171"/>
                                        </p:tgtEl>
                                      </p:cBhvr>
                                    </p:animEffect>
                                  </p:childTnLst>
                                </p:cTn>
                              </p:par>
                            </p:childTnLst>
                          </p:cTn>
                        </p:par>
                        <p:par>
                          <p:cTn id="26" fill="hold">
                            <p:stCondLst>
                              <p:cond delay="1000"/>
                            </p:stCondLst>
                            <p:childTnLst>
                              <p:par>
                                <p:cTn id="27" presetID="4" presetClass="entr" presetSubtype="16" fill="hold" grpId="0" nodeType="afterEffect">
                                  <p:stCondLst>
                                    <p:cond delay="0"/>
                                  </p:stCondLst>
                                  <p:childTnLst>
                                    <p:set>
                                      <p:cBhvr>
                                        <p:cTn id="28" dur="1" fill="hold">
                                          <p:stCondLst>
                                            <p:cond delay="0"/>
                                          </p:stCondLst>
                                        </p:cTn>
                                        <p:tgtEl>
                                          <p:spTgt spid="48172"/>
                                        </p:tgtEl>
                                        <p:attrNameLst>
                                          <p:attrName>style.visibility</p:attrName>
                                        </p:attrNameLst>
                                      </p:cBhvr>
                                      <p:to>
                                        <p:strVal val="visible"/>
                                      </p:to>
                                    </p:set>
                                    <p:animEffect transition="in" filter="box(in)">
                                      <p:cBhvr>
                                        <p:cTn id="29" dur="500"/>
                                        <p:tgtEl>
                                          <p:spTgt spid="4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6" grpId="0" animBg="1"/>
      <p:bldP spid="48167" grpId="0"/>
      <p:bldP spid="48168" grpId="0" animBg="1"/>
      <p:bldP spid="48169" grpId="0"/>
      <p:bldP spid="48171" grpId="0" animBg="1"/>
      <p:bldP spid="48172"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429000" y="4038600"/>
          <a:ext cx="1905000" cy="1165225"/>
        </p:xfrm>
        <a:graphic>
          <a:graphicData uri="http://schemas.openxmlformats.org/presentationml/2006/ole">
            <p:oleObj spid="_x0000_s10242" name="Visio" r:id="rId4" imgW="916920" imgH="571680" progId="Visio.Drawing.11">
              <p:embed/>
            </p:oleObj>
          </a:graphicData>
        </a:graphic>
      </p:graphicFrame>
      <p:graphicFrame>
        <p:nvGraphicFramePr>
          <p:cNvPr id="10243" name="Object 3"/>
          <p:cNvGraphicFramePr>
            <a:graphicFrameLocks noChangeAspect="1"/>
          </p:cNvGraphicFramePr>
          <p:nvPr/>
        </p:nvGraphicFramePr>
        <p:xfrm>
          <a:off x="2209800" y="4419600"/>
          <a:ext cx="762000" cy="460375"/>
        </p:xfrm>
        <a:graphic>
          <a:graphicData uri="http://schemas.openxmlformats.org/presentationml/2006/ole">
            <p:oleObj spid="_x0000_s10243" name="Visio" r:id="rId5" imgW="873729" imgH="527985" progId="Visio.Drawing.11">
              <p:embed/>
            </p:oleObj>
          </a:graphicData>
        </a:graphic>
      </p:graphicFrame>
      <p:graphicFrame>
        <p:nvGraphicFramePr>
          <p:cNvPr id="10244" name="Object 4"/>
          <p:cNvGraphicFramePr>
            <a:graphicFrameLocks noChangeAspect="1"/>
          </p:cNvGraphicFramePr>
          <p:nvPr/>
        </p:nvGraphicFramePr>
        <p:xfrm>
          <a:off x="3962400" y="3048000"/>
          <a:ext cx="762000" cy="460375"/>
        </p:xfrm>
        <a:graphic>
          <a:graphicData uri="http://schemas.openxmlformats.org/presentationml/2006/ole">
            <p:oleObj spid="_x0000_s10244" name="Visio" r:id="rId6" imgW="730080" imgH="441360" progId="Visio.Drawing.11">
              <p:embed/>
            </p:oleObj>
          </a:graphicData>
        </a:graphic>
      </p:graphicFrame>
      <p:graphicFrame>
        <p:nvGraphicFramePr>
          <p:cNvPr id="10245" name="Object 5"/>
          <p:cNvGraphicFramePr>
            <a:graphicFrameLocks noChangeAspect="1"/>
          </p:cNvGraphicFramePr>
          <p:nvPr/>
        </p:nvGraphicFramePr>
        <p:xfrm>
          <a:off x="5638800" y="4419600"/>
          <a:ext cx="762000" cy="460375"/>
        </p:xfrm>
        <a:graphic>
          <a:graphicData uri="http://schemas.openxmlformats.org/presentationml/2006/ole">
            <p:oleObj spid="_x0000_s10245" name="Visio" r:id="rId7" imgW="730080" imgH="441360" progId="Visio.Drawing.11">
              <p:embed/>
            </p:oleObj>
          </a:graphicData>
        </a:graphic>
      </p:graphicFrame>
      <p:graphicFrame>
        <p:nvGraphicFramePr>
          <p:cNvPr id="10246" name="Object 6"/>
          <p:cNvGraphicFramePr>
            <a:graphicFrameLocks noChangeAspect="1"/>
          </p:cNvGraphicFramePr>
          <p:nvPr/>
        </p:nvGraphicFramePr>
        <p:xfrm>
          <a:off x="228600" y="4114800"/>
          <a:ext cx="1600200" cy="996950"/>
        </p:xfrm>
        <a:graphic>
          <a:graphicData uri="http://schemas.openxmlformats.org/presentationml/2006/ole">
            <p:oleObj spid="_x0000_s10246" name="Visio" r:id="rId8" imgW="916920" imgH="571680" progId="Visio.Drawing.11">
              <p:embed/>
            </p:oleObj>
          </a:graphicData>
        </a:graphic>
      </p:graphicFrame>
      <p:graphicFrame>
        <p:nvGraphicFramePr>
          <p:cNvPr id="10247" name="Object 7"/>
          <p:cNvGraphicFramePr>
            <a:graphicFrameLocks noChangeAspect="1"/>
          </p:cNvGraphicFramePr>
          <p:nvPr/>
        </p:nvGraphicFramePr>
        <p:xfrm>
          <a:off x="6781800" y="4038600"/>
          <a:ext cx="1600200" cy="996950"/>
        </p:xfrm>
        <a:graphic>
          <a:graphicData uri="http://schemas.openxmlformats.org/presentationml/2006/ole">
            <p:oleObj spid="_x0000_s10247" name="Visio" r:id="rId9" imgW="916920" imgH="571680" progId="Visio.Drawing.11">
              <p:embed/>
            </p:oleObj>
          </a:graphicData>
        </a:graphic>
      </p:graphicFrame>
      <p:graphicFrame>
        <p:nvGraphicFramePr>
          <p:cNvPr id="10248" name="Object 8"/>
          <p:cNvGraphicFramePr>
            <a:graphicFrameLocks noChangeAspect="1"/>
          </p:cNvGraphicFramePr>
          <p:nvPr/>
        </p:nvGraphicFramePr>
        <p:xfrm>
          <a:off x="3429000" y="1600200"/>
          <a:ext cx="1600200" cy="996950"/>
        </p:xfrm>
        <a:graphic>
          <a:graphicData uri="http://schemas.openxmlformats.org/presentationml/2006/ole">
            <p:oleObj spid="_x0000_s10248" name="Visio" r:id="rId10" imgW="916920" imgH="571680" progId="Visio.Drawing.11">
              <p:embed/>
            </p:oleObj>
          </a:graphicData>
        </a:graphic>
      </p:graphicFrame>
      <p:graphicFrame>
        <p:nvGraphicFramePr>
          <p:cNvPr id="10249" name="Object 9"/>
          <p:cNvGraphicFramePr>
            <a:graphicFrameLocks noChangeAspect="1"/>
          </p:cNvGraphicFramePr>
          <p:nvPr/>
        </p:nvGraphicFramePr>
        <p:xfrm>
          <a:off x="3886200" y="533400"/>
          <a:ext cx="762000" cy="692150"/>
        </p:xfrm>
        <a:graphic>
          <a:graphicData uri="http://schemas.openxmlformats.org/presentationml/2006/ole">
            <p:oleObj spid="_x0000_s10249" name="Visio" r:id="rId11" imgW="1096200" imgH="996480" progId="Visio.Drawing.11">
              <p:embed/>
            </p:oleObj>
          </a:graphicData>
        </a:graphic>
      </p:graphicFrame>
      <p:pic>
        <p:nvPicPr>
          <p:cNvPr id="10251" name="Picture 22"/>
          <p:cNvPicPr>
            <a:picLocks noChangeArrowheads="1"/>
          </p:cNvPicPr>
          <p:nvPr/>
        </p:nvPicPr>
        <p:blipFill>
          <a:blip r:embed="rId12"/>
          <a:srcRect/>
          <a:stretch>
            <a:fillRect/>
          </a:stretch>
        </p:blipFill>
        <p:spPr bwMode="auto">
          <a:xfrm>
            <a:off x="7543800" y="2895600"/>
            <a:ext cx="762000" cy="609600"/>
          </a:xfrm>
          <a:prstGeom prst="rect">
            <a:avLst/>
          </a:prstGeom>
          <a:noFill/>
          <a:ln w="9525">
            <a:noFill/>
            <a:miter lim="800000"/>
            <a:headEnd/>
            <a:tailEnd/>
          </a:ln>
        </p:spPr>
      </p:pic>
      <p:graphicFrame>
        <p:nvGraphicFramePr>
          <p:cNvPr id="10250" name="Object 10"/>
          <p:cNvGraphicFramePr>
            <a:graphicFrameLocks noChangeAspect="1"/>
          </p:cNvGraphicFramePr>
          <p:nvPr/>
        </p:nvGraphicFramePr>
        <p:xfrm>
          <a:off x="7315200" y="3505200"/>
          <a:ext cx="609600" cy="541338"/>
        </p:xfrm>
        <a:graphic>
          <a:graphicData uri="http://schemas.openxmlformats.org/presentationml/2006/ole">
            <p:oleObj spid="_x0000_s10250" name="Visio" r:id="rId13" imgW="751803" imgH="751744" progId="Visio.Drawing.11">
              <p:embed/>
            </p:oleObj>
          </a:graphicData>
        </a:graphic>
      </p:graphicFrame>
      <p:sp>
        <p:nvSpPr>
          <p:cNvPr id="10252" name="Text Box 12"/>
          <p:cNvSpPr txBox="1">
            <a:spLocks noChangeArrowheads="1"/>
          </p:cNvSpPr>
          <p:nvPr/>
        </p:nvSpPr>
        <p:spPr bwMode="auto">
          <a:xfrm>
            <a:off x="3733800" y="19050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目的网络</a:t>
            </a:r>
          </a:p>
        </p:txBody>
      </p:sp>
      <p:sp>
        <p:nvSpPr>
          <p:cNvPr id="10253" name="Text Box 13"/>
          <p:cNvSpPr txBox="1">
            <a:spLocks noChangeArrowheads="1"/>
          </p:cNvSpPr>
          <p:nvPr/>
        </p:nvSpPr>
        <p:spPr bwMode="auto">
          <a:xfrm>
            <a:off x="2667000" y="609600"/>
            <a:ext cx="1143000" cy="366713"/>
          </a:xfrm>
          <a:prstGeom prst="rect">
            <a:avLst/>
          </a:prstGeom>
          <a:noFill/>
          <a:ln w="9525" algn="ctr">
            <a:noFill/>
            <a:miter lim="800000"/>
            <a:headEnd/>
            <a:tailEnd/>
          </a:ln>
        </p:spPr>
        <p:txBody>
          <a:bodyPr>
            <a:spAutoFit/>
          </a:bodyPr>
          <a:lstStyle/>
          <a:p>
            <a:pPr>
              <a:spcBef>
                <a:spcPct val="50000"/>
              </a:spcBef>
            </a:pPr>
            <a:r>
              <a:rPr lang="zh-CN" altLang="en-US" b="1"/>
              <a:t>目的主机</a:t>
            </a:r>
          </a:p>
        </p:txBody>
      </p:sp>
      <p:sp>
        <p:nvSpPr>
          <p:cNvPr id="10254" name="Text Box 14"/>
          <p:cNvSpPr txBox="1">
            <a:spLocks noChangeArrowheads="1"/>
          </p:cNvSpPr>
          <p:nvPr/>
        </p:nvSpPr>
        <p:spPr bwMode="auto">
          <a:xfrm>
            <a:off x="457200" y="44196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驻地网络</a:t>
            </a:r>
          </a:p>
        </p:txBody>
      </p:sp>
      <p:sp>
        <p:nvSpPr>
          <p:cNvPr id="10255" name="Text Box 15"/>
          <p:cNvSpPr txBox="1">
            <a:spLocks noChangeArrowheads="1"/>
          </p:cNvSpPr>
          <p:nvPr/>
        </p:nvSpPr>
        <p:spPr bwMode="auto">
          <a:xfrm>
            <a:off x="2057400" y="5029200"/>
            <a:ext cx="1143000" cy="366713"/>
          </a:xfrm>
          <a:prstGeom prst="rect">
            <a:avLst/>
          </a:prstGeom>
          <a:noFill/>
          <a:ln w="9525" algn="ctr">
            <a:noFill/>
            <a:miter lim="800000"/>
            <a:headEnd/>
            <a:tailEnd/>
          </a:ln>
        </p:spPr>
        <p:txBody>
          <a:bodyPr>
            <a:spAutoFit/>
          </a:bodyPr>
          <a:lstStyle/>
          <a:p>
            <a:pPr>
              <a:spcBef>
                <a:spcPct val="50000"/>
              </a:spcBef>
            </a:pPr>
            <a:r>
              <a:rPr lang="zh-CN" altLang="en-US" b="1"/>
              <a:t>驻地代理</a:t>
            </a:r>
          </a:p>
        </p:txBody>
      </p:sp>
      <p:sp>
        <p:nvSpPr>
          <p:cNvPr id="10256" name="Text Box 16"/>
          <p:cNvSpPr txBox="1">
            <a:spLocks noChangeArrowheads="1"/>
          </p:cNvSpPr>
          <p:nvPr/>
        </p:nvSpPr>
        <p:spPr bwMode="auto">
          <a:xfrm>
            <a:off x="3810000" y="44196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互联网络</a:t>
            </a:r>
          </a:p>
        </p:txBody>
      </p:sp>
      <p:sp>
        <p:nvSpPr>
          <p:cNvPr id="10257" name="Text Box 17"/>
          <p:cNvSpPr txBox="1">
            <a:spLocks noChangeArrowheads="1"/>
          </p:cNvSpPr>
          <p:nvPr/>
        </p:nvSpPr>
        <p:spPr bwMode="auto">
          <a:xfrm>
            <a:off x="5486400" y="5105400"/>
            <a:ext cx="1143000" cy="366713"/>
          </a:xfrm>
          <a:prstGeom prst="rect">
            <a:avLst/>
          </a:prstGeom>
          <a:noFill/>
          <a:ln w="9525" algn="ctr">
            <a:noFill/>
            <a:miter lim="800000"/>
            <a:headEnd/>
            <a:tailEnd/>
          </a:ln>
        </p:spPr>
        <p:txBody>
          <a:bodyPr>
            <a:spAutoFit/>
          </a:bodyPr>
          <a:lstStyle/>
          <a:p>
            <a:pPr>
              <a:spcBef>
                <a:spcPct val="50000"/>
              </a:spcBef>
            </a:pPr>
            <a:r>
              <a:rPr lang="zh-CN" altLang="en-US" b="1"/>
              <a:t>外地代理</a:t>
            </a:r>
          </a:p>
        </p:txBody>
      </p:sp>
      <p:sp>
        <p:nvSpPr>
          <p:cNvPr id="10258" name="Text Box 18"/>
          <p:cNvSpPr txBox="1">
            <a:spLocks noChangeArrowheads="1"/>
          </p:cNvSpPr>
          <p:nvPr/>
        </p:nvSpPr>
        <p:spPr bwMode="auto">
          <a:xfrm>
            <a:off x="7086600" y="4419600"/>
            <a:ext cx="1143000" cy="366713"/>
          </a:xfrm>
          <a:prstGeom prst="rect">
            <a:avLst/>
          </a:prstGeom>
          <a:noFill/>
          <a:ln w="9525" algn="ctr">
            <a:noFill/>
            <a:miter lim="800000"/>
            <a:headEnd/>
            <a:tailEnd/>
          </a:ln>
        </p:spPr>
        <p:txBody>
          <a:bodyPr>
            <a:spAutoFit/>
          </a:bodyPr>
          <a:lstStyle/>
          <a:p>
            <a:pPr>
              <a:spcBef>
                <a:spcPct val="50000"/>
              </a:spcBef>
            </a:pPr>
            <a:r>
              <a:rPr lang="zh-CN" altLang="en-US" b="1">
                <a:solidFill>
                  <a:srgbClr val="0000FF"/>
                </a:solidFill>
              </a:rPr>
              <a:t>外地网络</a:t>
            </a:r>
          </a:p>
        </p:txBody>
      </p:sp>
      <p:sp>
        <p:nvSpPr>
          <p:cNvPr id="10259" name="Text Box 19"/>
          <p:cNvSpPr txBox="1">
            <a:spLocks noChangeArrowheads="1"/>
          </p:cNvSpPr>
          <p:nvPr/>
        </p:nvSpPr>
        <p:spPr bwMode="auto">
          <a:xfrm>
            <a:off x="8001000" y="3581400"/>
            <a:ext cx="1143000" cy="366713"/>
          </a:xfrm>
          <a:prstGeom prst="rect">
            <a:avLst/>
          </a:prstGeom>
          <a:noFill/>
          <a:ln w="9525" algn="ctr">
            <a:noFill/>
            <a:miter lim="800000"/>
            <a:headEnd/>
            <a:tailEnd/>
          </a:ln>
        </p:spPr>
        <p:txBody>
          <a:bodyPr>
            <a:spAutoFit/>
          </a:bodyPr>
          <a:lstStyle/>
          <a:p>
            <a:pPr>
              <a:spcBef>
                <a:spcPct val="50000"/>
              </a:spcBef>
            </a:pPr>
            <a:r>
              <a:rPr lang="zh-CN" altLang="en-US" b="1"/>
              <a:t>移动结点</a:t>
            </a:r>
          </a:p>
        </p:txBody>
      </p:sp>
      <p:sp>
        <p:nvSpPr>
          <p:cNvPr id="10260" name="Line 20"/>
          <p:cNvSpPr>
            <a:spLocks noChangeShapeType="1"/>
          </p:cNvSpPr>
          <p:nvPr/>
        </p:nvSpPr>
        <p:spPr bwMode="auto">
          <a:xfrm flipV="1">
            <a:off x="4324350" y="1143000"/>
            <a:ext cx="0" cy="533400"/>
          </a:xfrm>
          <a:prstGeom prst="line">
            <a:avLst/>
          </a:prstGeom>
          <a:noFill/>
          <a:ln w="19050">
            <a:solidFill>
              <a:schemeClr val="tx1"/>
            </a:solidFill>
            <a:round/>
            <a:headEnd/>
            <a:tailEnd/>
          </a:ln>
        </p:spPr>
        <p:txBody>
          <a:bodyPr>
            <a:spAutoFit/>
          </a:bodyPr>
          <a:lstStyle/>
          <a:p>
            <a:endParaRPr lang="zh-CN" altLang="en-US"/>
          </a:p>
        </p:txBody>
      </p:sp>
      <p:sp>
        <p:nvSpPr>
          <p:cNvPr id="10261" name="Line 21"/>
          <p:cNvSpPr>
            <a:spLocks noChangeShapeType="1"/>
          </p:cNvSpPr>
          <p:nvPr/>
        </p:nvSpPr>
        <p:spPr bwMode="auto">
          <a:xfrm flipV="1">
            <a:off x="4324350" y="2514600"/>
            <a:ext cx="0" cy="609600"/>
          </a:xfrm>
          <a:prstGeom prst="line">
            <a:avLst/>
          </a:prstGeom>
          <a:noFill/>
          <a:ln w="19050">
            <a:solidFill>
              <a:schemeClr val="tx1"/>
            </a:solidFill>
            <a:round/>
            <a:headEnd/>
            <a:tailEnd/>
          </a:ln>
        </p:spPr>
        <p:txBody>
          <a:bodyPr>
            <a:spAutoFit/>
          </a:bodyPr>
          <a:lstStyle/>
          <a:p>
            <a:endParaRPr lang="zh-CN" altLang="en-US"/>
          </a:p>
        </p:txBody>
      </p:sp>
      <p:sp>
        <p:nvSpPr>
          <p:cNvPr id="10262" name="Line 22"/>
          <p:cNvSpPr>
            <a:spLocks noChangeShapeType="1"/>
          </p:cNvSpPr>
          <p:nvPr/>
        </p:nvSpPr>
        <p:spPr bwMode="auto">
          <a:xfrm>
            <a:off x="4324350" y="3429000"/>
            <a:ext cx="0" cy="685800"/>
          </a:xfrm>
          <a:prstGeom prst="line">
            <a:avLst/>
          </a:prstGeom>
          <a:noFill/>
          <a:ln w="19050">
            <a:solidFill>
              <a:schemeClr val="tx1"/>
            </a:solidFill>
            <a:round/>
            <a:headEnd/>
            <a:tailEnd/>
          </a:ln>
        </p:spPr>
        <p:txBody>
          <a:bodyPr>
            <a:spAutoFit/>
          </a:bodyPr>
          <a:lstStyle/>
          <a:p>
            <a:endParaRPr lang="zh-CN" altLang="en-US"/>
          </a:p>
        </p:txBody>
      </p:sp>
      <p:sp>
        <p:nvSpPr>
          <p:cNvPr id="10263" name="Line 23"/>
          <p:cNvSpPr>
            <a:spLocks noChangeShapeType="1"/>
          </p:cNvSpPr>
          <p:nvPr/>
        </p:nvSpPr>
        <p:spPr bwMode="auto">
          <a:xfrm flipH="1">
            <a:off x="2895600" y="4648200"/>
            <a:ext cx="609600" cy="0"/>
          </a:xfrm>
          <a:prstGeom prst="line">
            <a:avLst/>
          </a:prstGeom>
          <a:noFill/>
          <a:ln w="19050">
            <a:solidFill>
              <a:schemeClr val="tx1"/>
            </a:solidFill>
            <a:round/>
            <a:headEnd/>
            <a:tailEnd/>
          </a:ln>
        </p:spPr>
        <p:txBody>
          <a:bodyPr>
            <a:spAutoFit/>
          </a:bodyPr>
          <a:lstStyle/>
          <a:p>
            <a:endParaRPr lang="zh-CN" altLang="en-US"/>
          </a:p>
        </p:txBody>
      </p:sp>
      <p:sp>
        <p:nvSpPr>
          <p:cNvPr id="10264" name="Line 24"/>
          <p:cNvSpPr>
            <a:spLocks noChangeShapeType="1"/>
          </p:cNvSpPr>
          <p:nvPr/>
        </p:nvSpPr>
        <p:spPr bwMode="auto">
          <a:xfrm flipH="1">
            <a:off x="1752600" y="4648200"/>
            <a:ext cx="533400" cy="0"/>
          </a:xfrm>
          <a:prstGeom prst="line">
            <a:avLst/>
          </a:prstGeom>
          <a:noFill/>
          <a:ln w="19050">
            <a:solidFill>
              <a:schemeClr val="tx1"/>
            </a:solidFill>
            <a:round/>
            <a:headEnd/>
            <a:tailEnd/>
          </a:ln>
        </p:spPr>
        <p:txBody>
          <a:bodyPr>
            <a:spAutoFit/>
          </a:bodyPr>
          <a:lstStyle/>
          <a:p>
            <a:endParaRPr lang="zh-CN" altLang="en-US"/>
          </a:p>
        </p:txBody>
      </p:sp>
      <p:sp>
        <p:nvSpPr>
          <p:cNvPr id="10265" name="Line 25"/>
          <p:cNvSpPr>
            <a:spLocks noChangeShapeType="1"/>
          </p:cNvSpPr>
          <p:nvPr/>
        </p:nvSpPr>
        <p:spPr bwMode="auto">
          <a:xfrm>
            <a:off x="5257800" y="4648200"/>
            <a:ext cx="457200" cy="0"/>
          </a:xfrm>
          <a:prstGeom prst="line">
            <a:avLst/>
          </a:prstGeom>
          <a:noFill/>
          <a:ln w="19050">
            <a:solidFill>
              <a:schemeClr val="tx1"/>
            </a:solidFill>
            <a:round/>
            <a:headEnd/>
            <a:tailEnd/>
          </a:ln>
        </p:spPr>
        <p:txBody>
          <a:bodyPr>
            <a:spAutoFit/>
          </a:bodyPr>
          <a:lstStyle/>
          <a:p>
            <a:endParaRPr lang="zh-CN" altLang="en-US"/>
          </a:p>
        </p:txBody>
      </p:sp>
      <p:sp>
        <p:nvSpPr>
          <p:cNvPr id="10266" name="Line 26"/>
          <p:cNvSpPr>
            <a:spLocks noChangeShapeType="1"/>
          </p:cNvSpPr>
          <p:nvPr/>
        </p:nvSpPr>
        <p:spPr bwMode="auto">
          <a:xfrm>
            <a:off x="6324600" y="4648200"/>
            <a:ext cx="533400" cy="0"/>
          </a:xfrm>
          <a:prstGeom prst="line">
            <a:avLst/>
          </a:prstGeom>
          <a:noFill/>
          <a:ln w="19050">
            <a:solidFill>
              <a:schemeClr val="tx1"/>
            </a:solidFill>
            <a:round/>
            <a:headEnd/>
            <a:tailEnd/>
          </a:ln>
        </p:spPr>
        <p:txBody>
          <a:bodyPr>
            <a:spAutoFit/>
          </a:bodyPr>
          <a:lstStyle/>
          <a:p>
            <a:endParaRPr lang="zh-CN" altLang="en-US"/>
          </a:p>
        </p:txBody>
      </p:sp>
      <p:sp>
        <p:nvSpPr>
          <p:cNvPr id="51233" name="Arc 33"/>
          <p:cNvSpPr>
            <a:spLocks/>
          </p:cNvSpPr>
          <p:nvPr/>
        </p:nvSpPr>
        <p:spPr bwMode="auto">
          <a:xfrm rot="10679427" flipH="1" flipV="1">
            <a:off x="4876800" y="1143000"/>
            <a:ext cx="3124200" cy="1447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triangle" w="med" len="med"/>
            <a:tailEnd/>
          </a:ln>
        </p:spPr>
        <p:txBody>
          <a:bodyPr wrap="none" anchor="ctr">
            <a:spAutoFit/>
          </a:bodyPr>
          <a:lstStyle/>
          <a:p>
            <a:endParaRPr lang="zh-CN" altLang="en-US"/>
          </a:p>
        </p:txBody>
      </p:sp>
      <p:sp>
        <p:nvSpPr>
          <p:cNvPr id="51234" name="Text Box 34"/>
          <p:cNvSpPr txBox="1">
            <a:spLocks noChangeArrowheads="1"/>
          </p:cNvSpPr>
          <p:nvPr/>
        </p:nvSpPr>
        <p:spPr bwMode="auto">
          <a:xfrm>
            <a:off x="6553200" y="914400"/>
            <a:ext cx="1828800" cy="366713"/>
          </a:xfrm>
          <a:prstGeom prst="rect">
            <a:avLst/>
          </a:prstGeom>
          <a:noFill/>
          <a:ln w="9525" algn="ctr">
            <a:noFill/>
            <a:miter lim="800000"/>
            <a:headEnd/>
            <a:tailEnd/>
          </a:ln>
        </p:spPr>
        <p:txBody>
          <a:bodyPr>
            <a:spAutoFit/>
          </a:bodyPr>
          <a:lstStyle/>
          <a:p>
            <a:pPr>
              <a:spcBef>
                <a:spcPct val="50000"/>
              </a:spcBef>
            </a:pPr>
            <a:r>
              <a:rPr lang="zh-CN" altLang="en-US" b="1">
                <a:solidFill>
                  <a:srgbClr val="FF0000"/>
                </a:solidFill>
              </a:rPr>
              <a:t>直接发送</a:t>
            </a:r>
          </a:p>
        </p:txBody>
      </p:sp>
      <p:sp>
        <p:nvSpPr>
          <p:cNvPr id="10269" name="矩形 28"/>
          <p:cNvSpPr>
            <a:spLocks noChangeArrowheads="1"/>
          </p:cNvSpPr>
          <p:nvPr/>
        </p:nvSpPr>
        <p:spPr bwMode="auto">
          <a:xfrm>
            <a:off x="3071813" y="5857875"/>
            <a:ext cx="3646487" cy="369888"/>
          </a:xfrm>
          <a:prstGeom prst="rect">
            <a:avLst/>
          </a:prstGeom>
          <a:noFill/>
          <a:ln w="9525">
            <a:noFill/>
            <a:miter lim="800000"/>
            <a:headEnd/>
            <a:tailEnd/>
          </a:ln>
        </p:spPr>
        <p:txBody>
          <a:bodyPr wrap="none">
            <a:spAutoFit/>
          </a:bodyPr>
          <a:lstStyle/>
          <a:p>
            <a:r>
              <a:rPr lang="zh-CN" altLang="en-US"/>
              <a:t>不经过代理转发的数据报发送过程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1233"/>
                                        </p:tgtEl>
                                        <p:attrNameLst>
                                          <p:attrName>style.visibility</p:attrName>
                                        </p:attrNameLst>
                                      </p:cBhvr>
                                      <p:to>
                                        <p:strVal val="visible"/>
                                      </p:to>
                                    </p:set>
                                    <p:animEffect transition="in" filter="wedge">
                                      <p:cBhvr>
                                        <p:cTn id="7" dur="1000"/>
                                        <p:tgtEl>
                                          <p:spTgt spid="51233"/>
                                        </p:tgtEl>
                                      </p:cBhvr>
                                    </p:animEffect>
                                  </p:childTnLst>
                                </p:cTn>
                              </p:par>
                            </p:childTnLst>
                          </p:cTn>
                        </p:par>
                        <p:par>
                          <p:cTn id="8" fill="hold">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51234"/>
                                        </p:tgtEl>
                                        <p:attrNameLst>
                                          <p:attrName>style.visibility</p:attrName>
                                        </p:attrNameLst>
                                      </p:cBhvr>
                                      <p:to>
                                        <p:strVal val="visible"/>
                                      </p:to>
                                    </p:set>
                                    <p:animEffect transition="in" filter="box(in)">
                                      <p:cBhvr>
                                        <p:cTn id="11" dur="1000"/>
                                        <p:tgtEl>
                                          <p:spTgt spid="51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3" grpId="0" animBg="1"/>
      <p:bldP spid="51234"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en-US" altLang="zh-CN" sz="4800" dirty="0" smtClean="0"/>
              <a:t>5.9 </a:t>
            </a:r>
            <a:r>
              <a:rPr lang="zh-CN" altLang="en-US" sz="4800" dirty="0" smtClean="0"/>
              <a:t>网络层的</a:t>
            </a:r>
            <a:r>
              <a:rPr lang="en-US" altLang="zh-CN" sz="4800" dirty="0" smtClean="0"/>
              <a:t>QoS</a:t>
            </a:r>
          </a:p>
        </p:txBody>
      </p:sp>
      <p:sp>
        <p:nvSpPr>
          <p:cNvPr id="169987" name="Rectangle 3"/>
          <p:cNvSpPr>
            <a:spLocks noGrp="1" noChangeArrowheads="1"/>
          </p:cNvSpPr>
          <p:nvPr>
            <p:ph idx="1"/>
          </p:nvPr>
        </p:nvSpPr>
        <p:spPr/>
        <p:txBody>
          <a:bodyPr/>
          <a:lstStyle/>
          <a:p>
            <a:pPr eaLnBrk="1" hangingPunct="1"/>
            <a:r>
              <a:rPr lang="en-US" altLang="zh-CN" dirty="0" smtClean="0"/>
              <a:t>QoS</a:t>
            </a:r>
            <a:r>
              <a:rPr lang="zh-CN" altLang="en-US" dirty="0" smtClean="0"/>
              <a:t>的一般概念 </a:t>
            </a:r>
          </a:p>
          <a:p>
            <a:pPr eaLnBrk="1" hangingPunct="1"/>
            <a:r>
              <a:rPr lang="zh-CN" altLang="en-US" dirty="0" smtClean="0"/>
              <a:t>集成服务</a:t>
            </a:r>
          </a:p>
          <a:p>
            <a:pPr eaLnBrk="1" hangingPunct="1"/>
            <a:r>
              <a:rPr lang="zh-CN" altLang="en-US" dirty="0" smtClean="0"/>
              <a:t>区分服务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1928813" y="2643188"/>
            <a:ext cx="928687"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683264"/>
          </a:xfrm>
          <a:prstGeom prst="rect">
            <a:avLst/>
          </a:prstGeom>
          <a:noFill/>
          <a:ln w="25400">
            <a:solidFill>
              <a:schemeClr val="accent5">
                <a:lumMod val="50000"/>
              </a:schemeClr>
            </a:solidFill>
          </a:ln>
        </p:spPr>
        <p:txBody>
          <a:bodyPr>
            <a:spAutoFit/>
          </a:bodyPr>
          <a:lstStyle/>
          <a:p>
            <a:pPr>
              <a:lnSpc>
                <a:spcPct val="80000"/>
              </a:lnSpc>
              <a:defRPr/>
            </a:pPr>
            <a:r>
              <a:rPr lang="zh-CN" altLang="en-US" sz="2400" dirty="0" smtClean="0"/>
              <a:t>首部长度</a:t>
            </a:r>
            <a:r>
              <a:rPr lang="en-US" altLang="zh-CN" sz="2400" dirty="0" smtClean="0"/>
              <a:t>---</a:t>
            </a:r>
            <a:r>
              <a:rPr lang="zh-CN" altLang="en-US" sz="2400" dirty="0" smtClean="0"/>
              <a:t>占</a:t>
            </a:r>
            <a:r>
              <a:rPr lang="en-US" altLang="zh-CN" sz="2400" dirty="0" smtClean="0"/>
              <a:t>4</a:t>
            </a:r>
            <a:r>
              <a:rPr lang="zh-CN" altLang="en-US" sz="2400" dirty="0" smtClean="0"/>
              <a:t>位，</a:t>
            </a:r>
            <a:r>
              <a:rPr lang="en-US" altLang="zh-CN" sz="2400" dirty="0" smtClean="0"/>
              <a:t>4</a:t>
            </a:r>
            <a:r>
              <a:rPr lang="zh-CN" altLang="en-US" sz="2400" dirty="0" smtClean="0"/>
              <a:t>个字节为一个单位</a:t>
            </a:r>
            <a:endParaRPr lang="en-US" altLang="zh-CN" sz="2400" dirty="0" smtClean="0"/>
          </a:p>
          <a:p>
            <a:pPr>
              <a:lnSpc>
                <a:spcPct val="80000"/>
              </a:lnSpc>
              <a:defRPr/>
            </a:pPr>
            <a:r>
              <a:rPr lang="zh-CN" altLang="en-US" sz="2400" dirty="0" smtClean="0"/>
              <a:t>常见值为</a:t>
            </a:r>
            <a:r>
              <a:rPr lang="en-US" altLang="zh-CN" sz="2400" dirty="0" smtClean="0"/>
              <a:t>5</a:t>
            </a:r>
            <a:r>
              <a:rPr lang="zh-CN" altLang="en-US" sz="2400" dirty="0" smtClean="0"/>
              <a:t>， </a:t>
            </a:r>
            <a:r>
              <a:rPr lang="en-US" altLang="zh-CN" sz="2400" dirty="0" smtClean="0">
                <a:solidFill>
                  <a:srgbClr val="FF0000"/>
                </a:solidFill>
              </a:rPr>
              <a:t>Why</a:t>
            </a:r>
            <a:r>
              <a:rPr lang="zh-CN" altLang="en-US" sz="2400" dirty="0" smtClean="0"/>
              <a:t>？ </a:t>
            </a:r>
            <a:endParaRPr lang="zh-CN" altLang="en-US" sz="24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dirty="0" smtClean="0"/>
              <a:t>背景</a:t>
            </a:r>
          </a:p>
        </p:txBody>
      </p:sp>
      <p:sp>
        <p:nvSpPr>
          <p:cNvPr id="171011" name="Rectangle 3"/>
          <p:cNvSpPr>
            <a:spLocks noGrp="1" noChangeArrowheads="1"/>
          </p:cNvSpPr>
          <p:nvPr>
            <p:ph idx="1"/>
          </p:nvPr>
        </p:nvSpPr>
        <p:spPr>
          <a:xfrm>
            <a:off x="395288" y="1557338"/>
            <a:ext cx="8229600" cy="4525962"/>
          </a:xfrm>
        </p:spPr>
        <p:txBody>
          <a:bodyPr/>
          <a:lstStyle/>
          <a:p>
            <a:pPr eaLnBrk="1" hangingPunct="1"/>
            <a:r>
              <a:rPr lang="zh-CN" altLang="en-US" sz="2600" dirty="0" smtClean="0"/>
              <a:t>因特网的</a:t>
            </a:r>
            <a:r>
              <a:rPr lang="en-US" altLang="zh-CN" sz="2600" dirty="0" smtClean="0"/>
              <a:t>IP</a:t>
            </a:r>
            <a:r>
              <a:rPr lang="zh-CN" altLang="en-US" sz="2600" dirty="0" smtClean="0"/>
              <a:t>协议：数据报服务是“尽力而为”服务。</a:t>
            </a:r>
            <a:endParaRPr lang="en-US" altLang="zh-CN" sz="2600" dirty="0" smtClean="0"/>
          </a:p>
          <a:p>
            <a:pPr eaLnBrk="1" hangingPunct="1"/>
            <a:r>
              <a:rPr lang="zh-CN" altLang="en-US" sz="2600" dirty="0" smtClean="0"/>
              <a:t>多媒体应用和其他实时应用的</a:t>
            </a:r>
            <a:r>
              <a:rPr lang="en-US" altLang="zh-CN" sz="2600" dirty="0" smtClean="0"/>
              <a:t>QoS</a:t>
            </a:r>
            <a:r>
              <a:rPr lang="zh-CN" altLang="en-US" sz="2600" dirty="0" smtClean="0"/>
              <a:t>需求。</a:t>
            </a:r>
            <a:endParaRPr lang="en-US" altLang="zh-CN" sz="2600" dirty="0" smtClean="0"/>
          </a:p>
          <a:p>
            <a:pPr eaLnBrk="1" hangingPunct="1"/>
            <a:r>
              <a:rPr lang="zh-CN" altLang="en-US" sz="2600" dirty="0" smtClean="0"/>
              <a:t>各种不同的针对</a:t>
            </a:r>
            <a:r>
              <a:rPr lang="en-US" altLang="zh-CN" sz="2600" dirty="0" smtClean="0"/>
              <a:t>IP</a:t>
            </a:r>
            <a:r>
              <a:rPr lang="zh-CN" altLang="en-US" sz="2600" dirty="0" smtClean="0"/>
              <a:t>网络的网络服务质量（</a:t>
            </a:r>
            <a:r>
              <a:rPr lang="en-US" altLang="zh-CN" sz="2600" dirty="0" err="1" smtClean="0"/>
              <a:t>Qualit</a:t>
            </a:r>
            <a:r>
              <a:rPr lang="en-US" altLang="zh-CN" sz="2600" dirty="0" smtClean="0"/>
              <a:t> of Service</a:t>
            </a:r>
            <a:r>
              <a:rPr lang="zh-CN" altLang="en-US" sz="2600" dirty="0" smtClean="0"/>
              <a:t>，</a:t>
            </a:r>
            <a:r>
              <a:rPr lang="en-US" altLang="zh-CN" sz="2600" dirty="0" smtClean="0"/>
              <a:t>QoS</a:t>
            </a:r>
            <a:r>
              <a:rPr lang="zh-CN" altLang="en-US" sz="2600" dirty="0" smtClean="0"/>
              <a:t>）体系结构。</a:t>
            </a:r>
          </a:p>
          <a:p>
            <a:pPr eaLnBrk="1" hangingPunct="1"/>
            <a:r>
              <a:rPr lang="en-US" altLang="zh-CN" sz="2600" dirty="0" smtClean="0"/>
              <a:t>QoS</a:t>
            </a:r>
            <a:r>
              <a:rPr lang="zh-CN" altLang="en-US" sz="2600" dirty="0" smtClean="0"/>
              <a:t>技术并不是</a:t>
            </a:r>
            <a:r>
              <a:rPr lang="en-US" altLang="zh-CN" sz="2600" dirty="0" smtClean="0"/>
              <a:t>IP</a:t>
            </a:r>
            <a:r>
              <a:rPr lang="zh-CN" altLang="en-US" sz="2600" dirty="0" smtClean="0"/>
              <a:t>网络才有的。</a:t>
            </a:r>
            <a:r>
              <a:rPr lang="en-US" altLang="zh-CN" sz="2600" dirty="0" smtClean="0"/>
              <a:t>ISO</a:t>
            </a:r>
            <a:r>
              <a:rPr lang="zh-CN" altLang="en-US" sz="2600" dirty="0" smtClean="0"/>
              <a:t>最早提出，</a:t>
            </a:r>
            <a:r>
              <a:rPr lang="en-US" altLang="zh-CN" sz="2600" dirty="0" smtClean="0"/>
              <a:t>OSI</a:t>
            </a:r>
            <a:r>
              <a:rPr lang="zh-CN" altLang="en-US" sz="2600" dirty="0" smtClean="0"/>
              <a:t>参考模型要求每层协议必须提供明确的服务质量指标。</a:t>
            </a:r>
          </a:p>
          <a:p>
            <a:pPr eaLnBrk="1" hangingPunct="1"/>
            <a:r>
              <a:rPr lang="en-US" altLang="zh-CN" sz="2600" dirty="0" smtClean="0"/>
              <a:t>ATM</a:t>
            </a:r>
            <a:r>
              <a:rPr lang="zh-CN" altLang="en-US" sz="2600" dirty="0" smtClean="0"/>
              <a:t>论坛较早提出了精确定义的</a:t>
            </a:r>
            <a:r>
              <a:rPr lang="en-US" altLang="zh-CN" sz="2600" dirty="0" err="1" smtClean="0"/>
              <a:t>QoS</a:t>
            </a:r>
            <a:r>
              <a:rPr lang="zh-CN" altLang="en-US" sz="2600" dirty="0" smtClean="0"/>
              <a:t>概念（恒定位速率服务</a:t>
            </a:r>
            <a:r>
              <a:rPr lang="en-US" altLang="zh-CN" sz="2600" dirty="0" smtClean="0"/>
              <a:t>CBR</a:t>
            </a:r>
            <a:r>
              <a:rPr lang="zh-CN" altLang="en-US" sz="2600" dirty="0" smtClean="0"/>
              <a:t>、实时可变位速率服务</a:t>
            </a:r>
            <a:r>
              <a:rPr lang="en-US" altLang="zh-CN" sz="2600" dirty="0" err="1" smtClean="0"/>
              <a:t>rt</a:t>
            </a:r>
            <a:r>
              <a:rPr lang="en-US" altLang="zh-CN" sz="2600" dirty="0" smtClean="0"/>
              <a:t>-VBR</a:t>
            </a:r>
            <a:r>
              <a:rPr lang="zh-CN" altLang="en-US" sz="2600" dirty="0" smtClean="0"/>
              <a:t>、非实时可变位速率服务</a:t>
            </a:r>
            <a:r>
              <a:rPr lang="en-US" altLang="zh-CN" sz="2600" dirty="0" err="1" smtClean="0"/>
              <a:t>nrt</a:t>
            </a:r>
            <a:r>
              <a:rPr lang="en-US" altLang="zh-CN" sz="2600" dirty="0" smtClean="0"/>
              <a:t>-VBR</a:t>
            </a:r>
            <a:r>
              <a:rPr lang="zh-CN" altLang="en-US" sz="2600" dirty="0" smtClean="0"/>
              <a:t>等等。</a:t>
            </a:r>
          </a:p>
          <a:p>
            <a:pPr eaLnBrk="1" hangingPunct="1"/>
            <a:endParaRPr lang="en-US" altLang="zh-CN" sz="2600" dirty="0" smtClean="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dirty="0" smtClean="0"/>
              <a:t>5.9.1 QoS</a:t>
            </a:r>
            <a:r>
              <a:rPr lang="zh-CN" altLang="en-US" dirty="0" smtClean="0"/>
              <a:t>的一般概念 </a:t>
            </a:r>
          </a:p>
        </p:txBody>
      </p:sp>
      <p:sp>
        <p:nvSpPr>
          <p:cNvPr id="172035" name="Rectangle 3"/>
          <p:cNvSpPr>
            <a:spLocks noGrp="1" noChangeArrowheads="1"/>
          </p:cNvSpPr>
          <p:nvPr>
            <p:ph idx="1"/>
          </p:nvPr>
        </p:nvSpPr>
        <p:spPr>
          <a:xfrm>
            <a:off x="323850" y="1412875"/>
            <a:ext cx="8320116" cy="4525963"/>
          </a:xfrm>
        </p:spPr>
        <p:txBody>
          <a:bodyPr/>
          <a:lstStyle/>
          <a:p>
            <a:pPr eaLnBrk="1" hangingPunct="1"/>
            <a:r>
              <a:rPr lang="en-US" altLang="zh-CN" sz="2800" dirty="0" smtClean="0"/>
              <a:t>QoS</a:t>
            </a:r>
            <a:r>
              <a:rPr lang="zh-CN" altLang="en-US" sz="2800" dirty="0" smtClean="0"/>
              <a:t>是网络在传输数据时应满足的一系列服务需求，这些需求可用网络性能指标来定量地衡量。 </a:t>
            </a:r>
          </a:p>
          <a:p>
            <a:pPr eaLnBrk="1" hangingPunct="1"/>
            <a:r>
              <a:rPr lang="en-US" altLang="zh-CN" sz="2800" dirty="0" smtClean="0"/>
              <a:t>RFC2216</a:t>
            </a:r>
            <a:r>
              <a:rPr lang="zh-CN" altLang="en-US" sz="2800" dirty="0" smtClean="0"/>
              <a:t>将</a:t>
            </a:r>
            <a:r>
              <a:rPr lang="en-US" altLang="zh-CN" sz="2800" dirty="0" smtClean="0"/>
              <a:t>QoS</a:t>
            </a:r>
            <a:r>
              <a:rPr lang="zh-CN" altLang="en-US" sz="2800" dirty="0" smtClean="0"/>
              <a:t>定义为：用带宽、分组延迟和分组丢失率等参数描述的关于分组传输的质量 </a:t>
            </a:r>
          </a:p>
          <a:p>
            <a:pPr eaLnBrk="1" hangingPunct="1"/>
            <a:r>
              <a:rPr lang="zh-CN" altLang="en-US" sz="2800" dirty="0" smtClean="0"/>
              <a:t>常用以下的参数来衡量网络的</a:t>
            </a:r>
            <a:r>
              <a:rPr lang="en-US" altLang="zh-CN" sz="2800" dirty="0" smtClean="0"/>
              <a:t>QoS</a:t>
            </a:r>
            <a:r>
              <a:rPr lang="zh-CN" altLang="en-US" sz="2800" dirty="0" smtClean="0"/>
              <a:t>：</a:t>
            </a:r>
          </a:p>
          <a:p>
            <a:pPr eaLnBrk="1" hangingPunct="1">
              <a:buFont typeface="Wingdings" pitchFamily="2" charset="2"/>
              <a:buNone/>
            </a:pPr>
            <a:r>
              <a:rPr lang="zh-CN" altLang="en-US" sz="2800" dirty="0" smtClean="0"/>
              <a:t>    </a:t>
            </a:r>
            <a:r>
              <a:rPr lang="zh-CN" altLang="en-US" sz="2600" dirty="0" smtClean="0"/>
              <a:t>带宽</a:t>
            </a:r>
            <a:r>
              <a:rPr lang="en-US" altLang="zh-CN" sz="2600" dirty="0" smtClean="0"/>
              <a:t>(bandwidth)</a:t>
            </a:r>
            <a:r>
              <a:rPr lang="zh-CN" altLang="en-GB" sz="2600" dirty="0" smtClean="0"/>
              <a:t> ，</a:t>
            </a:r>
            <a:r>
              <a:rPr lang="zh-CN" altLang="en-US" sz="2600" dirty="0" smtClean="0"/>
              <a:t>指网络提供的分组传输容量 </a:t>
            </a:r>
          </a:p>
          <a:p>
            <a:pPr eaLnBrk="1" hangingPunct="1">
              <a:buFont typeface="Wingdings" pitchFamily="2" charset="2"/>
              <a:buNone/>
            </a:pPr>
            <a:r>
              <a:rPr lang="zh-CN" altLang="en-US" sz="2600" dirty="0" smtClean="0"/>
              <a:t>    延迟</a:t>
            </a:r>
            <a:r>
              <a:rPr lang="en-US" altLang="zh-CN" sz="2600" dirty="0" smtClean="0"/>
              <a:t>(latency)</a:t>
            </a:r>
            <a:r>
              <a:rPr lang="zh-CN" altLang="en-GB" sz="2600" dirty="0" smtClean="0"/>
              <a:t>，</a:t>
            </a:r>
            <a:r>
              <a:rPr lang="zh-CN" altLang="en-US" sz="2600" dirty="0" smtClean="0"/>
              <a:t>分组穿越网络所需要的时间 </a:t>
            </a:r>
          </a:p>
          <a:p>
            <a:pPr eaLnBrk="1" hangingPunct="1">
              <a:buFont typeface="Wingdings" pitchFamily="2" charset="2"/>
              <a:buNone/>
            </a:pPr>
            <a:r>
              <a:rPr lang="zh-CN" altLang="en-US" sz="2600" dirty="0" smtClean="0"/>
              <a:t>    抖动</a:t>
            </a:r>
            <a:r>
              <a:rPr lang="en-US" altLang="zh-CN" sz="2600" dirty="0" smtClean="0"/>
              <a:t>(jitter)</a:t>
            </a:r>
            <a:r>
              <a:rPr lang="zh-CN" altLang="en-US" sz="2600" dirty="0" smtClean="0"/>
              <a:t>，不同分组穿越网络的延迟的变化 </a:t>
            </a:r>
          </a:p>
          <a:p>
            <a:pPr eaLnBrk="1" hangingPunct="1">
              <a:buFont typeface="Wingdings" pitchFamily="2" charset="2"/>
              <a:buNone/>
            </a:pPr>
            <a:r>
              <a:rPr lang="zh-CN" altLang="en-US" sz="2600" dirty="0" smtClean="0"/>
              <a:t>    丢包率</a:t>
            </a:r>
            <a:r>
              <a:rPr lang="en-US" altLang="zh-CN" sz="2600" dirty="0" smtClean="0"/>
              <a:t>(loss rate)</a:t>
            </a:r>
            <a:r>
              <a:rPr lang="zh-CN" altLang="en-US" sz="2600" dirty="0" smtClean="0"/>
              <a:t>，分组传输过程中被结点丢弃的几率 </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dirty="0" smtClean="0"/>
              <a:t>两种有代表性的网络</a:t>
            </a:r>
            <a:r>
              <a:rPr lang="en-US" altLang="zh-CN" dirty="0" smtClean="0"/>
              <a:t>QoS</a:t>
            </a:r>
            <a:r>
              <a:rPr lang="zh-CN" altLang="en-US" dirty="0" smtClean="0"/>
              <a:t>体系</a:t>
            </a:r>
            <a:endParaRPr lang="zh-CN" altLang="zh-CN" dirty="0" smtClean="0"/>
          </a:p>
        </p:txBody>
      </p:sp>
      <p:sp>
        <p:nvSpPr>
          <p:cNvPr id="173059" name="Rectangle 3"/>
          <p:cNvSpPr>
            <a:spLocks noGrp="1" noChangeArrowheads="1"/>
          </p:cNvSpPr>
          <p:nvPr>
            <p:ph idx="1"/>
          </p:nvPr>
        </p:nvSpPr>
        <p:spPr>
          <a:xfrm>
            <a:off x="395288" y="1412875"/>
            <a:ext cx="8229600" cy="4525963"/>
          </a:xfrm>
        </p:spPr>
        <p:txBody>
          <a:bodyPr/>
          <a:lstStyle/>
          <a:p>
            <a:pPr eaLnBrk="1" hangingPunct="1"/>
            <a:r>
              <a:rPr lang="zh-CN" altLang="en-US" sz="2800" dirty="0" smtClean="0"/>
              <a:t>集成服务（</a:t>
            </a:r>
            <a:r>
              <a:rPr lang="en-US" altLang="zh-CN" sz="2800" dirty="0" err="1" smtClean="0"/>
              <a:t>InterServ</a:t>
            </a:r>
            <a:r>
              <a:rPr lang="zh-CN" altLang="en-US" sz="2800" dirty="0" smtClean="0"/>
              <a:t>，</a:t>
            </a:r>
            <a:r>
              <a:rPr lang="en-US" altLang="zh-CN" sz="2800" dirty="0" smtClean="0"/>
              <a:t>Integrated Service</a:t>
            </a:r>
            <a:r>
              <a:rPr lang="zh-CN" altLang="en-US" sz="2800" dirty="0" smtClean="0"/>
              <a:t>）模型</a:t>
            </a:r>
            <a:endParaRPr lang="en-US" altLang="zh-CN" sz="2800" dirty="0" smtClean="0"/>
          </a:p>
          <a:p>
            <a:pPr lvl="1" eaLnBrk="1" hangingPunct="1"/>
            <a:r>
              <a:rPr lang="zh-CN" altLang="en-US" dirty="0" smtClean="0"/>
              <a:t>为网络中的流量提供有保证的网络资源</a:t>
            </a:r>
            <a:endParaRPr lang="en-US" altLang="zh-CN" dirty="0" smtClean="0"/>
          </a:p>
          <a:p>
            <a:pPr lvl="1" eaLnBrk="1" hangingPunct="1"/>
            <a:r>
              <a:rPr lang="zh-CN" altLang="en-US" dirty="0" smtClean="0"/>
              <a:t>利用资源预留的方法</a:t>
            </a:r>
          </a:p>
          <a:p>
            <a:pPr eaLnBrk="1" hangingPunct="1"/>
            <a:r>
              <a:rPr lang="zh-CN" altLang="en-US" sz="2800" dirty="0" smtClean="0"/>
              <a:t>区分服务（</a:t>
            </a:r>
            <a:r>
              <a:rPr lang="en-US" altLang="zh-CN" sz="2800" dirty="0" err="1" smtClean="0"/>
              <a:t>DiffServ</a:t>
            </a:r>
            <a:r>
              <a:rPr lang="zh-CN" altLang="en-US" sz="2800" dirty="0" smtClean="0"/>
              <a:t>，</a:t>
            </a:r>
            <a:r>
              <a:rPr lang="en-US" altLang="zh-CN" sz="2800" dirty="0" smtClean="0"/>
              <a:t>Differentiated Services</a:t>
            </a:r>
            <a:r>
              <a:rPr lang="zh-CN" altLang="en-US" sz="2800" dirty="0" smtClean="0"/>
              <a:t>，</a:t>
            </a:r>
            <a:r>
              <a:rPr lang="en-US" altLang="zh-CN" sz="2800" dirty="0" smtClean="0"/>
              <a:t>DS</a:t>
            </a:r>
            <a:r>
              <a:rPr lang="zh-CN" altLang="en-US" sz="2800" dirty="0" smtClean="0"/>
              <a:t>）模型</a:t>
            </a:r>
            <a:endParaRPr lang="en-US" altLang="zh-CN" sz="2800" dirty="0" smtClean="0"/>
          </a:p>
          <a:p>
            <a:pPr lvl="1" eaLnBrk="1" hangingPunct="1"/>
            <a:r>
              <a:rPr lang="zh-CN" altLang="en-US" dirty="0" smtClean="0"/>
              <a:t>对数据分组进行分类，并区别对待</a:t>
            </a:r>
            <a:endParaRPr lang="en-US" altLang="zh-CN" dirty="0" smtClean="0"/>
          </a:p>
          <a:p>
            <a:pPr lvl="1" eaLnBrk="1" hangingPunct="1"/>
            <a:r>
              <a:rPr lang="zh-CN" altLang="en-US" dirty="0" smtClean="0"/>
              <a:t>为不同的网络应用提供可接受的服务质量</a:t>
            </a:r>
          </a:p>
          <a:p>
            <a:pPr eaLnBrk="1" hangingPunct="1">
              <a:lnSpc>
                <a:spcPct val="90000"/>
              </a:lnSpc>
            </a:pPr>
            <a:endParaRPr lang="zh-CN" altLang="en-US" dirty="0" smtClean="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en-US" altLang="zh-CN" dirty="0" smtClean="0"/>
              <a:t>5.9.2 </a:t>
            </a:r>
            <a:r>
              <a:rPr lang="zh-CN" altLang="en-US" dirty="0" smtClean="0"/>
              <a:t>集成服务 </a:t>
            </a:r>
          </a:p>
        </p:txBody>
      </p:sp>
      <p:sp>
        <p:nvSpPr>
          <p:cNvPr id="174083" name="Rectangle 3"/>
          <p:cNvSpPr>
            <a:spLocks noGrp="1" noChangeArrowheads="1"/>
          </p:cNvSpPr>
          <p:nvPr>
            <p:ph idx="1"/>
          </p:nvPr>
        </p:nvSpPr>
        <p:spPr/>
        <p:txBody>
          <a:bodyPr/>
          <a:lstStyle/>
          <a:p>
            <a:pPr eaLnBrk="1" hangingPunct="1"/>
            <a:r>
              <a:rPr lang="zh-CN" altLang="en-US" sz="2800" dirty="0" smtClean="0"/>
              <a:t>会话的发起端先声明其</a:t>
            </a:r>
            <a:r>
              <a:rPr lang="en-US" altLang="zh-CN" sz="2800" dirty="0" smtClean="0"/>
              <a:t>QoS</a:t>
            </a:r>
            <a:r>
              <a:rPr lang="zh-CN" altLang="en-US" sz="2800" dirty="0" smtClean="0"/>
              <a:t>需求，路径上的各结点确定自己是否有足够的资源满足其需求。</a:t>
            </a:r>
          </a:p>
          <a:p>
            <a:pPr eaLnBrk="1" hangingPunct="1"/>
            <a:r>
              <a:rPr lang="zh-CN" altLang="en-US" sz="2800" dirty="0" smtClean="0"/>
              <a:t>集成服务体系包含以下组成部分：</a:t>
            </a:r>
          </a:p>
          <a:p>
            <a:pPr indent="19050" eaLnBrk="1" hangingPunct="1">
              <a:buFont typeface="Wingdings" pitchFamily="2" charset="2"/>
              <a:buNone/>
            </a:pPr>
            <a:r>
              <a:rPr lang="zh-CN" altLang="en-US" sz="2800" dirty="0" smtClean="0"/>
              <a:t>①资源预留协议</a:t>
            </a:r>
            <a:endParaRPr lang="en-US" altLang="zh-CN" sz="2800" dirty="0" smtClean="0"/>
          </a:p>
          <a:p>
            <a:pPr indent="369888" eaLnBrk="1" hangingPunct="1">
              <a:buFont typeface="Wingdings" pitchFamily="2" charset="2"/>
              <a:buNone/>
            </a:pPr>
            <a:r>
              <a:rPr lang="zh-CN" altLang="en-US" sz="2800" dirty="0" smtClean="0"/>
              <a:t>（</a:t>
            </a:r>
            <a:r>
              <a:rPr lang="en-US" altLang="zh-CN" sz="2800" dirty="0" smtClean="0"/>
              <a:t>resource reservation protocol</a:t>
            </a:r>
            <a:r>
              <a:rPr lang="zh-CN" altLang="en-US" sz="2800" dirty="0" smtClean="0"/>
              <a:t>，</a:t>
            </a:r>
            <a:r>
              <a:rPr lang="en-US" altLang="zh-CN" sz="2800" dirty="0" smtClean="0"/>
              <a:t>RSVP </a:t>
            </a:r>
            <a:r>
              <a:rPr lang="zh-CN" altLang="en-US" sz="2800" dirty="0" smtClean="0"/>
              <a:t>）</a:t>
            </a:r>
          </a:p>
          <a:p>
            <a:pPr indent="19050" eaLnBrk="1" hangingPunct="1">
              <a:buFont typeface="Wingdings" pitchFamily="2" charset="2"/>
              <a:buNone/>
            </a:pPr>
            <a:r>
              <a:rPr lang="zh-CN" altLang="en-US" sz="2800" dirty="0" smtClean="0"/>
              <a:t>②流规范 （</a:t>
            </a:r>
            <a:r>
              <a:rPr lang="en-US" altLang="zh-CN" sz="2800" dirty="0" smtClean="0"/>
              <a:t>Flow Specification</a:t>
            </a:r>
            <a:r>
              <a:rPr lang="zh-CN" altLang="en-US" sz="2800" dirty="0" smtClean="0"/>
              <a:t>） </a:t>
            </a:r>
          </a:p>
          <a:p>
            <a:pPr indent="19050" eaLnBrk="1" hangingPunct="1">
              <a:buFont typeface="Wingdings" pitchFamily="2" charset="2"/>
              <a:buNone/>
            </a:pPr>
            <a:r>
              <a:rPr lang="zh-CN" altLang="en-US" sz="2800" dirty="0" smtClean="0"/>
              <a:t>③流量控制（</a:t>
            </a:r>
            <a:r>
              <a:rPr lang="en-US" altLang="zh-CN" sz="2800" dirty="0" smtClean="0"/>
              <a:t>Flow Control</a:t>
            </a:r>
            <a:r>
              <a:rPr lang="zh-CN" altLang="en-US" sz="2800" dirty="0" smtClean="0"/>
              <a:t>） </a:t>
            </a:r>
          </a:p>
          <a:p>
            <a:pPr indent="19050" eaLnBrk="1" hangingPunct="1">
              <a:buFont typeface="Wingdings" pitchFamily="2" charset="2"/>
              <a:buNone/>
            </a:pPr>
            <a:r>
              <a:rPr lang="zh-CN" altLang="en-US" sz="2800" dirty="0" smtClean="0"/>
              <a:t>④服务类别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altLang="zh-CN" dirty="0" smtClean="0"/>
              <a:t>RSVP</a:t>
            </a:r>
          </a:p>
        </p:txBody>
      </p:sp>
      <p:sp>
        <p:nvSpPr>
          <p:cNvPr id="175107" name="Rectangle 3"/>
          <p:cNvSpPr>
            <a:spLocks noGrp="1" noChangeArrowheads="1"/>
          </p:cNvSpPr>
          <p:nvPr>
            <p:ph idx="1"/>
          </p:nvPr>
        </p:nvSpPr>
        <p:spPr>
          <a:xfrm>
            <a:off x="381000" y="1554163"/>
            <a:ext cx="8262966" cy="4525962"/>
          </a:xfrm>
        </p:spPr>
        <p:txBody>
          <a:bodyPr/>
          <a:lstStyle/>
          <a:p>
            <a:pPr eaLnBrk="1" hangingPunct="1"/>
            <a:r>
              <a:rPr lang="zh-CN" altLang="en-US" sz="2800" dirty="0" smtClean="0"/>
              <a:t>第一个支持</a:t>
            </a:r>
            <a:r>
              <a:rPr lang="en-US" altLang="zh-CN" sz="2800" dirty="0" smtClean="0"/>
              <a:t>QoS</a:t>
            </a:r>
            <a:r>
              <a:rPr lang="zh-CN" altLang="en-US" sz="2800" dirty="0" smtClean="0"/>
              <a:t>的</a:t>
            </a:r>
            <a:r>
              <a:rPr lang="en-US" altLang="zh-CN" sz="2800" dirty="0" smtClean="0"/>
              <a:t>Internet</a:t>
            </a:r>
            <a:r>
              <a:rPr lang="zh-CN" altLang="en-US" sz="2800" dirty="0" smtClean="0"/>
              <a:t>控制协议（信令协议）。</a:t>
            </a:r>
            <a:endParaRPr lang="en-US" altLang="zh-CN" sz="2800" dirty="0" smtClean="0"/>
          </a:p>
          <a:p>
            <a:pPr eaLnBrk="1" hangingPunct="1"/>
            <a:r>
              <a:rPr lang="en-US" altLang="zh-CN" sz="2800" dirty="0" smtClean="0"/>
              <a:t>RSVP</a:t>
            </a:r>
            <a:r>
              <a:rPr lang="zh-CN" altLang="en-US" sz="2800" dirty="0" smtClean="0"/>
              <a:t>提供基于流（</a:t>
            </a:r>
            <a:r>
              <a:rPr lang="en-US" altLang="zh-CN" sz="2800" dirty="0" smtClean="0"/>
              <a:t>flow</a:t>
            </a:r>
            <a:r>
              <a:rPr lang="zh-CN" altLang="en-US" sz="2800" dirty="0" smtClean="0"/>
              <a:t>）的资源预留机制，</a:t>
            </a:r>
            <a:r>
              <a:rPr lang="en-US" altLang="zh-CN" sz="2800" dirty="0" err="1" smtClean="0"/>
              <a:t>InterServ</a:t>
            </a:r>
            <a:r>
              <a:rPr lang="zh-CN" altLang="en-US" sz="2800" dirty="0" smtClean="0"/>
              <a:t>的</a:t>
            </a:r>
            <a:r>
              <a:rPr lang="en-US" altLang="zh-CN" sz="2800" dirty="0" smtClean="0"/>
              <a:t>QoS</a:t>
            </a:r>
            <a:r>
              <a:rPr lang="zh-CN" altLang="en-US" sz="2800" dirty="0" smtClean="0"/>
              <a:t>也是基于流的。</a:t>
            </a:r>
          </a:p>
          <a:p>
            <a:pPr eaLnBrk="1" hangingPunct="1"/>
            <a:r>
              <a:rPr lang="zh-CN" altLang="en-US" sz="2800" dirty="0" smtClean="0"/>
              <a:t>流的概念：具有相同目的地址、目的端口号和协议号，并具有相同的</a:t>
            </a:r>
            <a:r>
              <a:rPr lang="en-US" altLang="zh-CN" sz="2800" dirty="0" smtClean="0"/>
              <a:t>QoS</a:t>
            </a:r>
            <a:r>
              <a:rPr lang="zh-CN" altLang="en-US" sz="2800" dirty="0" smtClean="0"/>
              <a:t>请求的一系列数据报。</a:t>
            </a:r>
            <a:endParaRPr lang="en-US" altLang="zh-CN" sz="2800" dirty="0" smtClean="0"/>
          </a:p>
          <a:p>
            <a:pPr eaLnBrk="1" hangingPunct="1"/>
            <a:r>
              <a:rPr lang="zh-CN" altLang="en-US" sz="2800" dirty="0" smtClean="0"/>
              <a:t>将描述业务</a:t>
            </a:r>
            <a:r>
              <a:rPr lang="en-US" altLang="zh-CN" sz="2800" dirty="0" smtClean="0"/>
              <a:t>QoS</a:t>
            </a:r>
            <a:r>
              <a:rPr lang="zh-CN" altLang="en-US" sz="2800" dirty="0" smtClean="0"/>
              <a:t>需求的流规范传递给路径上的各结点。</a:t>
            </a:r>
          </a:p>
          <a:p>
            <a:pPr eaLnBrk="1" hangingPunct="1"/>
            <a:r>
              <a:rPr lang="zh-CN" altLang="en-US" sz="2800" dirty="0" smtClean="0"/>
              <a:t>将网络资源预留给路由上的某个特定的流或者会话。</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RSVP</a:t>
            </a:r>
            <a:r>
              <a:rPr lang="zh-CN" altLang="en-US" dirty="0" smtClean="0"/>
              <a:t>协议的两种主要报文</a:t>
            </a:r>
            <a:endParaRPr lang="zh-CN" altLang="en-US" dirty="0"/>
          </a:p>
        </p:txBody>
      </p:sp>
      <p:pic>
        <p:nvPicPr>
          <p:cNvPr id="178179" name="Picture 4"/>
          <p:cNvPicPr>
            <a:picLocks noGrp="1" noChangeAspect="1" noChangeArrowheads="1"/>
          </p:cNvPicPr>
          <p:nvPr>
            <p:ph idx="1"/>
          </p:nvPr>
        </p:nvPicPr>
        <p:blipFill>
          <a:blip r:embed="rId2"/>
          <a:stretch>
            <a:fillRect/>
          </a:stretch>
        </p:blipFill>
        <p:spPr>
          <a:xfrm>
            <a:off x="428596" y="3500438"/>
            <a:ext cx="8229600" cy="1143066"/>
          </a:xfrm>
          <a:noFill/>
        </p:spPr>
      </p:pic>
      <p:sp>
        <p:nvSpPr>
          <p:cNvPr id="7" name="矩形 6"/>
          <p:cNvSpPr/>
          <p:nvPr/>
        </p:nvSpPr>
        <p:spPr>
          <a:xfrm>
            <a:off x="428596" y="1714488"/>
            <a:ext cx="8143932" cy="1015663"/>
          </a:xfrm>
          <a:prstGeom prst="rect">
            <a:avLst/>
          </a:prstGeom>
        </p:spPr>
        <p:txBody>
          <a:bodyPr wrap="square">
            <a:spAutoFit/>
          </a:bodyPr>
          <a:lstStyle/>
          <a:p>
            <a:pPr eaLnBrk="1" hangingPunct="1"/>
            <a:r>
              <a:rPr lang="zh-CN" altLang="en-US" sz="3000" dirty="0" smtClean="0"/>
              <a:t>路径（</a:t>
            </a:r>
            <a:r>
              <a:rPr lang="en-US" altLang="zh-CN" sz="3000" dirty="0" smtClean="0"/>
              <a:t>PATH</a:t>
            </a:r>
            <a:r>
              <a:rPr lang="zh-CN" altLang="en-US" sz="3000" dirty="0" smtClean="0"/>
              <a:t>）报文：从源结点向下游传递</a:t>
            </a:r>
            <a:endParaRPr lang="en-US" altLang="zh-CN" sz="3000" dirty="0" smtClean="0"/>
          </a:p>
          <a:p>
            <a:pPr eaLnBrk="1" hangingPunct="1">
              <a:tabLst>
                <a:tab pos="3859213" algn="l"/>
              </a:tabLst>
            </a:pPr>
            <a:r>
              <a:rPr lang="zh-CN" altLang="en-US" sz="3000" dirty="0" smtClean="0"/>
              <a:t>预留（</a:t>
            </a:r>
            <a:r>
              <a:rPr lang="en-US" altLang="zh-CN" sz="3000" dirty="0" smtClean="0"/>
              <a:t>RESV</a:t>
            </a:r>
            <a:r>
              <a:rPr lang="zh-CN" altLang="en-US" sz="3000" dirty="0" smtClean="0"/>
              <a:t>）报文：从目的结点向上游传递</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dirty="0" smtClean="0"/>
              <a:t>RSVP</a:t>
            </a:r>
            <a:r>
              <a:rPr lang="zh-CN" altLang="en-US" dirty="0" smtClean="0"/>
              <a:t>实现资源预留的过程</a:t>
            </a:r>
          </a:p>
        </p:txBody>
      </p:sp>
      <p:sp>
        <p:nvSpPr>
          <p:cNvPr id="176131" name="Rectangle 3"/>
          <p:cNvSpPr>
            <a:spLocks noGrp="1" noChangeArrowheads="1"/>
          </p:cNvSpPr>
          <p:nvPr>
            <p:ph idx="1"/>
          </p:nvPr>
        </p:nvSpPr>
        <p:spPr/>
        <p:txBody>
          <a:bodyPr/>
          <a:lstStyle/>
          <a:p>
            <a:pPr eaLnBrk="1" hangingPunct="1">
              <a:buFont typeface="Wingdings" pitchFamily="2" charset="2"/>
              <a:buNone/>
            </a:pPr>
            <a:r>
              <a:rPr lang="zh-CN" altLang="en-US" sz="2800" dirty="0" smtClean="0"/>
              <a:t>（</a:t>
            </a:r>
            <a:r>
              <a:rPr lang="en-US" altLang="zh-CN" sz="2800" dirty="0" smtClean="0"/>
              <a:t>1</a:t>
            </a:r>
            <a:r>
              <a:rPr lang="zh-CN" altLang="en-US" sz="2800" dirty="0" smtClean="0"/>
              <a:t>）源结点（发送端）的应用程序通过</a:t>
            </a:r>
            <a:r>
              <a:rPr lang="en-US" altLang="zh-CN" sz="2800" dirty="0" smtClean="0"/>
              <a:t>API</a:t>
            </a:r>
            <a:r>
              <a:rPr lang="zh-CN" altLang="en-US" sz="2800" dirty="0" smtClean="0"/>
              <a:t>向本地</a:t>
            </a:r>
            <a:r>
              <a:rPr lang="en-US" altLang="zh-CN" sz="2800" dirty="0" smtClean="0"/>
              <a:t>RSVP</a:t>
            </a:r>
            <a:r>
              <a:rPr lang="zh-CN" altLang="en-US" sz="2800" dirty="0" smtClean="0"/>
              <a:t>协议实体注册，将流规范包含在</a:t>
            </a:r>
            <a:r>
              <a:rPr lang="en-US" altLang="zh-CN" sz="2800" dirty="0" smtClean="0"/>
              <a:t>PATH</a:t>
            </a:r>
            <a:r>
              <a:rPr lang="zh-CN" altLang="en-US" sz="2800" dirty="0" smtClean="0"/>
              <a:t>分组中向接收端方向的下游传递。 </a:t>
            </a:r>
          </a:p>
          <a:p>
            <a:pPr eaLnBrk="1" hangingPunct="1">
              <a:buFont typeface="Wingdings" pitchFamily="2" charset="2"/>
              <a:buNone/>
            </a:pPr>
            <a:r>
              <a:rPr lang="zh-CN" altLang="en-US" sz="2800" dirty="0" smtClean="0"/>
              <a:t>（</a:t>
            </a:r>
            <a:r>
              <a:rPr lang="en-US" altLang="zh-CN" sz="2800" dirty="0" smtClean="0"/>
              <a:t>2</a:t>
            </a:r>
            <a:r>
              <a:rPr lang="zh-CN" altLang="en-US" sz="2800" dirty="0" smtClean="0"/>
              <a:t>）路径上的路由器收到后，存储</a:t>
            </a:r>
            <a:r>
              <a:rPr lang="en-US" altLang="zh-CN" sz="2800" dirty="0" smtClean="0"/>
              <a:t>PATH</a:t>
            </a:r>
            <a:r>
              <a:rPr lang="zh-CN" altLang="en-US" sz="2800" dirty="0" smtClean="0"/>
              <a:t>报文中的路径状态以及</a:t>
            </a:r>
            <a:r>
              <a:rPr lang="en-US" altLang="zh-CN" sz="2800" dirty="0" smtClean="0"/>
              <a:t>QoS</a:t>
            </a:r>
            <a:r>
              <a:rPr lang="zh-CN" altLang="en-US" sz="2800" dirty="0" smtClean="0"/>
              <a:t>特性等信息，继续向下游转发 </a:t>
            </a:r>
          </a:p>
          <a:p>
            <a:pPr eaLnBrk="1" hangingPunct="1">
              <a:buFont typeface="Wingdings" pitchFamily="2" charset="2"/>
              <a:buNone/>
            </a:pPr>
            <a:r>
              <a:rPr lang="zh-CN" altLang="en-US" sz="2800" dirty="0" smtClean="0"/>
              <a:t>（</a:t>
            </a:r>
            <a:r>
              <a:rPr lang="en-US" altLang="zh-CN" sz="2800" dirty="0" smtClean="0"/>
              <a:t>3</a:t>
            </a:r>
            <a:r>
              <a:rPr lang="zh-CN" altLang="en-US" sz="2800" dirty="0" smtClean="0"/>
              <a:t>）目的结点（接收端）最终收到的</a:t>
            </a:r>
            <a:r>
              <a:rPr lang="en-US" altLang="zh-CN" sz="2800" dirty="0" smtClean="0"/>
              <a:t>PATH</a:t>
            </a:r>
            <a:r>
              <a:rPr lang="zh-CN" altLang="en-US" sz="2800" dirty="0" smtClean="0"/>
              <a:t>报文包含了完整的路径状态信息，接收端的应用程序通过</a:t>
            </a:r>
            <a:r>
              <a:rPr lang="en-US" altLang="zh-CN" sz="2800" dirty="0" smtClean="0"/>
              <a:t>API</a:t>
            </a:r>
            <a:r>
              <a:rPr lang="zh-CN" altLang="en-US" sz="2800" dirty="0" smtClean="0"/>
              <a:t>将预留请求递交给本地</a:t>
            </a:r>
            <a:r>
              <a:rPr lang="en-US" altLang="zh-CN" sz="2800" dirty="0" smtClean="0"/>
              <a:t>RSVP</a:t>
            </a:r>
            <a:r>
              <a:rPr lang="zh-CN" altLang="en-US" sz="2800" dirty="0" smtClean="0"/>
              <a:t>协议实体，该实体生成一个</a:t>
            </a:r>
            <a:r>
              <a:rPr lang="en-US" altLang="zh-CN" sz="2800" dirty="0" smtClean="0"/>
              <a:t>RESV</a:t>
            </a:r>
            <a:r>
              <a:rPr lang="zh-CN" altLang="en-US" sz="2800" dirty="0" smtClean="0"/>
              <a:t>报文，并且沿</a:t>
            </a:r>
            <a:r>
              <a:rPr lang="en-US" altLang="zh-CN" sz="2800" dirty="0" smtClean="0"/>
              <a:t>PATH</a:t>
            </a:r>
            <a:r>
              <a:rPr lang="zh-CN" altLang="en-US" sz="2800" dirty="0" smtClean="0"/>
              <a:t>报文的路径，向上游传递（返回给发送端）。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en-US" altLang="zh-CN" dirty="0" smtClean="0"/>
              <a:t>RSVP</a:t>
            </a:r>
            <a:r>
              <a:rPr lang="zh-CN" altLang="en-US" dirty="0" smtClean="0"/>
              <a:t>实现资源预留的过程</a:t>
            </a:r>
          </a:p>
        </p:txBody>
      </p:sp>
      <p:sp>
        <p:nvSpPr>
          <p:cNvPr id="177155" name="Rectangle 3"/>
          <p:cNvSpPr>
            <a:spLocks noGrp="1" noChangeArrowheads="1"/>
          </p:cNvSpPr>
          <p:nvPr>
            <p:ph idx="1"/>
          </p:nvPr>
        </p:nvSpPr>
        <p:spPr>
          <a:xfrm>
            <a:off x="323850" y="1341438"/>
            <a:ext cx="8229600" cy="4730768"/>
          </a:xfrm>
        </p:spPr>
        <p:txBody>
          <a:bodyPr/>
          <a:lstStyle/>
          <a:p>
            <a:pPr eaLnBrk="1" hangingPunct="1">
              <a:buFont typeface="Wingdings" pitchFamily="2" charset="2"/>
              <a:buNone/>
            </a:pPr>
            <a:r>
              <a:rPr lang="zh-CN" altLang="en-US" sz="2800" dirty="0" smtClean="0"/>
              <a:t>（</a:t>
            </a:r>
            <a:r>
              <a:rPr lang="en-US" altLang="zh-CN" sz="2800" dirty="0" smtClean="0"/>
              <a:t>4</a:t>
            </a:r>
            <a:r>
              <a:rPr lang="zh-CN" altLang="en-US" sz="2800" dirty="0" smtClean="0"/>
              <a:t>）沿途结点收到</a:t>
            </a:r>
            <a:r>
              <a:rPr lang="en-US" altLang="zh-CN" sz="2800" dirty="0" smtClean="0"/>
              <a:t>RESV</a:t>
            </a:r>
            <a:r>
              <a:rPr lang="zh-CN" altLang="en-US" sz="2800" dirty="0" smtClean="0"/>
              <a:t>报文后，如果有足够的资源满足流的</a:t>
            </a:r>
            <a:r>
              <a:rPr lang="en-US" altLang="zh-CN" sz="2800" dirty="0" smtClean="0"/>
              <a:t>QoS</a:t>
            </a:r>
            <a:r>
              <a:rPr lang="zh-CN" altLang="en-US" sz="2800" dirty="0" smtClean="0"/>
              <a:t>需求，则接受预留请求，预留带宽和缓冲区空间，然后向上游转发</a:t>
            </a:r>
            <a:r>
              <a:rPr lang="en-US" altLang="zh-CN" sz="2800" dirty="0" smtClean="0"/>
              <a:t>RESV</a:t>
            </a:r>
            <a:r>
              <a:rPr lang="zh-CN" altLang="en-US" sz="2800" dirty="0" smtClean="0"/>
              <a:t>报文；如果不能满足资源要求，则拒绝</a:t>
            </a:r>
            <a:r>
              <a:rPr lang="en-US" altLang="zh-CN" sz="2800" dirty="0" smtClean="0"/>
              <a:t>RESV</a:t>
            </a:r>
            <a:r>
              <a:rPr lang="zh-CN" altLang="en-US" sz="2800" dirty="0" smtClean="0"/>
              <a:t>报文请求，向接收端返回一个错误信息 </a:t>
            </a:r>
          </a:p>
          <a:p>
            <a:pPr eaLnBrk="1" hangingPunct="1">
              <a:buFont typeface="Wingdings" pitchFamily="2" charset="2"/>
              <a:buNone/>
            </a:pPr>
            <a:r>
              <a:rPr lang="zh-CN" altLang="en-US" sz="2800" dirty="0" smtClean="0"/>
              <a:t>（</a:t>
            </a:r>
            <a:r>
              <a:rPr lang="en-US" altLang="zh-CN" sz="2800" dirty="0" smtClean="0"/>
              <a:t>5</a:t>
            </a:r>
            <a:r>
              <a:rPr lang="zh-CN" altLang="en-US" sz="2800" dirty="0" smtClean="0"/>
              <a:t>）当</a:t>
            </a:r>
            <a:r>
              <a:rPr lang="en-US" altLang="zh-CN" sz="2800" dirty="0" smtClean="0"/>
              <a:t>RESV</a:t>
            </a:r>
            <a:r>
              <a:rPr lang="zh-CN" altLang="en-US" sz="2800" dirty="0" smtClean="0"/>
              <a:t>协议报文到达发送端后，一条从发送端到接收端的、具有预留资源的固定通路就建立起来了。</a:t>
            </a:r>
          </a:p>
          <a:p>
            <a:pPr eaLnBrk="1" hangingPunct="1">
              <a:buNone/>
            </a:pPr>
            <a:r>
              <a:rPr lang="zh-CN" altLang="en-US" sz="2800" dirty="0" smtClean="0"/>
              <a:t>（</a:t>
            </a:r>
            <a:r>
              <a:rPr lang="en-US" altLang="zh-CN" sz="2800" dirty="0" smtClean="0"/>
              <a:t>6</a:t>
            </a:r>
            <a:r>
              <a:rPr lang="zh-CN" altLang="en-US" sz="2800" dirty="0" smtClean="0"/>
              <a:t>） 开始传输数据流，当会话的数据流传输完毕，各结点释放预留的资源。 </a:t>
            </a:r>
          </a:p>
          <a:p>
            <a:pPr eaLnBrk="1" hangingPunct="1">
              <a:lnSpc>
                <a:spcPct val="80000"/>
              </a:lnSpc>
            </a:pPr>
            <a:endParaRPr lang="en-US" altLang="zh-CN" sz="2400" dirty="0" smtClean="0"/>
          </a:p>
        </p:txBody>
      </p:sp>
      <p:sp>
        <p:nvSpPr>
          <p:cNvPr id="177156" name="Rectangle 5"/>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altLang="zh-CN" dirty="0" smtClean="0"/>
              <a:t>RSVP</a:t>
            </a:r>
            <a:r>
              <a:rPr lang="zh-CN" altLang="en-US" dirty="0" smtClean="0"/>
              <a:t>特点和局限</a:t>
            </a:r>
          </a:p>
        </p:txBody>
      </p:sp>
      <p:sp>
        <p:nvSpPr>
          <p:cNvPr id="179203" name="Rectangle 3"/>
          <p:cNvSpPr>
            <a:spLocks noGrp="1" noChangeArrowheads="1"/>
          </p:cNvSpPr>
          <p:nvPr>
            <p:ph idx="1"/>
          </p:nvPr>
        </p:nvSpPr>
        <p:spPr/>
        <p:txBody>
          <a:bodyPr/>
          <a:lstStyle/>
          <a:p>
            <a:pPr eaLnBrk="1" hangingPunct="1"/>
            <a:r>
              <a:rPr lang="zh-CN" altLang="en-US" sz="2800" dirty="0" smtClean="0"/>
              <a:t>能为单播的流与组播的流提供资源预留的支持。</a:t>
            </a:r>
          </a:p>
          <a:p>
            <a:pPr eaLnBrk="1" hangingPunct="1"/>
            <a:r>
              <a:rPr lang="zh-CN" altLang="en-US" sz="2800" dirty="0" smtClean="0"/>
              <a:t>提供端到端的</a:t>
            </a:r>
            <a:r>
              <a:rPr lang="en-US" altLang="zh-CN" sz="2800" dirty="0" smtClean="0"/>
              <a:t>QoS</a:t>
            </a:r>
            <a:r>
              <a:rPr lang="zh-CN" altLang="en-US" sz="2800" dirty="0" smtClean="0"/>
              <a:t>，需要主机应用程序的支持。</a:t>
            </a:r>
          </a:p>
          <a:p>
            <a:pPr eaLnBrk="1" hangingPunct="1"/>
            <a:r>
              <a:rPr lang="zh-CN" altLang="en-US" sz="2800" dirty="0" smtClean="0"/>
              <a:t>资源的预留是单向的（从发送端到接收端），预留请求由接收端发起。</a:t>
            </a:r>
          </a:p>
          <a:p>
            <a:pPr eaLnBrk="1" hangingPunct="1"/>
            <a:r>
              <a:rPr lang="zh-CN" altLang="en-US" sz="2800" dirty="0" smtClean="0"/>
              <a:t>预留信息是软状态的，需要定时刷新，带来额外的信令开销。</a:t>
            </a:r>
          </a:p>
          <a:p>
            <a:pPr eaLnBrk="1" hangingPunct="1"/>
            <a:r>
              <a:rPr lang="zh-CN" altLang="en-US" sz="2800" dirty="0" smtClean="0"/>
              <a:t>资源预留是基于会话流的，需要维护的状态信息的数量与流的数量成正比，这在大型主干网中将是很可观的数量级，因此，其扩展性不够理想。 </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en-US" altLang="zh-CN" dirty="0" smtClean="0"/>
              <a:t>5.9.3 </a:t>
            </a:r>
            <a:r>
              <a:rPr lang="zh-CN" altLang="en-US" dirty="0" smtClean="0"/>
              <a:t>区分服务 </a:t>
            </a:r>
          </a:p>
        </p:txBody>
      </p:sp>
      <p:sp>
        <p:nvSpPr>
          <p:cNvPr id="180227" name="Rectangle 3"/>
          <p:cNvSpPr>
            <a:spLocks noGrp="1" noChangeArrowheads="1"/>
          </p:cNvSpPr>
          <p:nvPr>
            <p:ph idx="1"/>
          </p:nvPr>
        </p:nvSpPr>
        <p:spPr>
          <a:xfrm>
            <a:off x="381000" y="1412875"/>
            <a:ext cx="8229600" cy="4667250"/>
          </a:xfrm>
        </p:spPr>
        <p:txBody>
          <a:bodyPr/>
          <a:lstStyle/>
          <a:p>
            <a:pPr eaLnBrk="1" hangingPunct="1"/>
            <a:r>
              <a:rPr lang="zh-CN" altLang="en-US" sz="2800" dirty="0" smtClean="0"/>
              <a:t>区分服务的基本工作原理：</a:t>
            </a:r>
          </a:p>
          <a:p>
            <a:pPr eaLnBrk="1" hangingPunct="1">
              <a:buFont typeface="Wingdings" pitchFamily="2" charset="2"/>
              <a:buNone/>
            </a:pPr>
            <a:r>
              <a:rPr lang="zh-CN" altLang="en-US" sz="2800" dirty="0" smtClean="0"/>
              <a:t>（</a:t>
            </a:r>
            <a:r>
              <a:rPr lang="en-US" altLang="zh-CN" sz="2800" dirty="0" smtClean="0"/>
              <a:t>1</a:t>
            </a:r>
            <a:r>
              <a:rPr lang="zh-CN" altLang="en-US" sz="2800" dirty="0" smtClean="0"/>
              <a:t>）在网络的边缘对所有数据报进行分类，并且标记每个分组所属的服务类型</a:t>
            </a:r>
          </a:p>
          <a:p>
            <a:pPr eaLnBrk="1" hangingPunct="1">
              <a:buFont typeface="Wingdings" pitchFamily="2" charset="2"/>
              <a:buNone/>
            </a:pPr>
            <a:r>
              <a:rPr lang="zh-CN" altLang="en-US" sz="2800" dirty="0" smtClean="0"/>
              <a:t>（</a:t>
            </a:r>
            <a:r>
              <a:rPr lang="en-US" altLang="zh-CN" sz="2800" dirty="0" smtClean="0"/>
              <a:t>2</a:t>
            </a:r>
            <a:r>
              <a:rPr lang="zh-CN" altLang="en-US" sz="2800" dirty="0" smtClean="0"/>
              <a:t>）网络中间结点（路由器）根据分组中的标记进行相应优先级别的处理 </a:t>
            </a:r>
          </a:p>
          <a:p>
            <a:pPr eaLnBrk="1" hangingPunct="1"/>
            <a:r>
              <a:rPr lang="zh-CN" altLang="en-US" sz="2800" dirty="0" smtClean="0"/>
              <a:t>需要解决两个问题：</a:t>
            </a:r>
            <a:endParaRPr lang="en-US" altLang="zh-CN" sz="2800" dirty="0" smtClean="0"/>
          </a:p>
          <a:p>
            <a:pPr lvl="1" eaLnBrk="1" hangingPunct="1"/>
            <a:r>
              <a:rPr lang="zh-CN" altLang="en-US" sz="2600" dirty="0" smtClean="0"/>
              <a:t>如何分类和标记分组</a:t>
            </a:r>
            <a:endParaRPr lang="en-US" altLang="zh-CN" sz="2600" dirty="0" smtClean="0"/>
          </a:p>
          <a:p>
            <a:pPr lvl="1" eaLnBrk="1" hangingPunct="1"/>
            <a:r>
              <a:rPr lang="zh-CN" altLang="en-US" sz="2600" dirty="0" smtClean="0"/>
              <a:t>如何处理不同类别的分组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2906713" y="2643188"/>
            <a:ext cx="1857375"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682625"/>
          </a:xfrm>
          <a:prstGeom prst="rect">
            <a:avLst/>
          </a:prstGeom>
          <a:noFill/>
          <a:ln w="25400">
            <a:solidFill>
              <a:schemeClr val="accent5">
                <a:lumMod val="50000"/>
              </a:schemeClr>
            </a:solidFill>
          </a:ln>
        </p:spPr>
        <p:txBody>
          <a:bodyPr>
            <a:spAutoFit/>
          </a:bodyPr>
          <a:lstStyle/>
          <a:p>
            <a:pPr>
              <a:lnSpc>
                <a:spcPct val="80000"/>
              </a:lnSpc>
              <a:defRPr/>
            </a:pPr>
            <a:r>
              <a:rPr lang="zh-CN" altLang="en-US" sz="2400" dirty="0"/>
              <a:t>服务类型（</a:t>
            </a:r>
            <a:r>
              <a:rPr lang="en-US" sz="2400" dirty="0"/>
              <a:t>TOS</a:t>
            </a:r>
            <a:r>
              <a:rPr lang="zh-CN" altLang="en-US" sz="2400" dirty="0"/>
              <a:t>）</a:t>
            </a:r>
            <a:r>
              <a:rPr lang="en-US" altLang="zh-CN" sz="2400" dirty="0"/>
              <a:t>/</a:t>
            </a:r>
            <a:r>
              <a:rPr lang="zh-CN" altLang="en-US" sz="2400" dirty="0"/>
              <a:t>区分服务（</a:t>
            </a:r>
            <a:r>
              <a:rPr lang="en-US" sz="2400" dirty="0"/>
              <a:t>DS</a:t>
            </a:r>
            <a:r>
              <a:rPr lang="zh-CN" altLang="en-US" sz="2400" dirty="0"/>
              <a:t>）</a:t>
            </a:r>
            <a:r>
              <a:rPr lang="en-US" altLang="zh-CN" sz="2400" dirty="0"/>
              <a:t>---</a:t>
            </a:r>
            <a:r>
              <a:rPr lang="zh-CN" altLang="en-US" sz="2400" dirty="0"/>
              <a:t>占</a:t>
            </a:r>
            <a:r>
              <a:rPr lang="en-US" altLang="zh-CN" sz="2400" dirty="0"/>
              <a:t>8</a:t>
            </a:r>
            <a:r>
              <a:rPr lang="zh-CN" altLang="en-US" sz="2400" dirty="0"/>
              <a:t>位</a:t>
            </a:r>
            <a:r>
              <a:rPr lang="en-US" altLang="zh-CN" sz="2400" dirty="0"/>
              <a:t>,</a:t>
            </a:r>
            <a:r>
              <a:rPr lang="zh-CN" altLang="en-US" sz="2400" dirty="0"/>
              <a:t>用其中的若干位为</a:t>
            </a:r>
            <a:r>
              <a:rPr lang="en-US" altLang="zh-CN" sz="2400" dirty="0"/>
              <a:t>IP </a:t>
            </a:r>
            <a:r>
              <a:rPr lang="zh-CN" altLang="en-US" sz="2400" dirty="0"/>
              <a:t>数据报分类。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en-US" altLang="zh-CN" dirty="0" err="1" smtClean="0"/>
              <a:t>DiffServ</a:t>
            </a:r>
            <a:r>
              <a:rPr lang="zh-CN" altLang="en-US" dirty="0" smtClean="0"/>
              <a:t>技术的两个重要概念 </a:t>
            </a:r>
          </a:p>
        </p:txBody>
      </p:sp>
      <p:sp>
        <p:nvSpPr>
          <p:cNvPr id="181251" name="Rectangle 3"/>
          <p:cNvSpPr>
            <a:spLocks noGrp="1" noChangeArrowheads="1"/>
          </p:cNvSpPr>
          <p:nvPr>
            <p:ph idx="1"/>
          </p:nvPr>
        </p:nvSpPr>
        <p:spPr/>
        <p:txBody>
          <a:bodyPr/>
          <a:lstStyle/>
          <a:p>
            <a:pPr marL="342900" lvl="1" indent="-342900" eaLnBrk="1" hangingPunct="1">
              <a:buClr>
                <a:srgbClr val="1AB0E5"/>
              </a:buClr>
              <a:buSzPct val="70000"/>
              <a:buFont typeface="Wingdings" pitchFamily="2" charset="2"/>
              <a:buChar char="l"/>
            </a:pPr>
            <a:r>
              <a:rPr lang="zh-CN" altLang="en-US" sz="2600" dirty="0" smtClean="0"/>
              <a:t>如何分类和标记分组</a:t>
            </a:r>
            <a:r>
              <a:rPr lang="en-US" altLang="zh-CN" sz="2600" dirty="0" smtClean="0"/>
              <a:t>——</a:t>
            </a:r>
            <a:r>
              <a:rPr lang="zh-CN" altLang="en-US" sz="2800" dirty="0" smtClean="0"/>
              <a:t>区分服务码点（</a:t>
            </a:r>
            <a:r>
              <a:rPr lang="en-US" altLang="zh-CN" sz="2800" dirty="0" smtClean="0"/>
              <a:t>DSCP</a:t>
            </a:r>
            <a:r>
              <a:rPr lang="zh-CN" altLang="en-US" sz="2800" dirty="0" smtClean="0"/>
              <a:t>，</a:t>
            </a:r>
            <a:r>
              <a:rPr lang="en-US" altLang="zh-CN" sz="2800" dirty="0" smtClean="0"/>
              <a:t>Differentiated Service </a:t>
            </a:r>
            <a:r>
              <a:rPr lang="en-US" altLang="zh-CN" sz="2800" dirty="0" err="1" smtClean="0"/>
              <a:t>CodePoint</a:t>
            </a:r>
            <a:r>
              <a:rPr lang="zh-CN" altLang="en-US" sz="2800" dirty="0" smtClean="0"/>
              <a:t>） </a:t>
            </a:r>
          </a:p>
          <a:p>
            <a:pPr marL="342900" lvl="1" indent="-342900" eaLnBrk="1" hangingPunct="1">
              <a:buClr>
                <a:srgbClr val="1AB0E5"/>
              </a:buClr>
              <a:buSzPct val="70000"/>
              <a:buFont typeface="Wingdings" pitchFamily="2" charset="2"/>
              <a:buChar char="l"/>
            </a:pPr>
            <a:r>
              <a:rPr lang="zh-CN" altLang="en-US" sz="2600" dirty="0" smtClean="0"/>
              <a:t>如何处理不同类别的分组 </a:t>
            </a:r>
            <a:r>
              <a:rPr lang="en-US" altLang="zh-CN" sz="2600" dirty="0" smtClean="0"/>
              <a:t>——</a:t>
            </a:r>
            <a:r>
              <a:rPr lang="zh-CN" altLang="en-US" sz="2800" dirty="0" smtClean="0"/>
              <a:t>每跳行为（</a:t>
            </a:r>
            <a:r>
              <a:rPr lang="en-US" altLang="zh-CN" sz="2800" dirty="0" smtClean="0"/>
              <a:t>PHB</a:t>
            </a:r>
            <a:r>
              <a:rPr lang="zh-CN" altLang="en-US" sz="2800" dirty="0" smtClean="0"/>
              <a:t>，</a:t>
            </a:r>
            <a:r>
              <a:rPr lang="en-US" altLang="zh-CN" sz="2800" dirty="0" smtClean="0"/>
              <a:t>Per Hop behavior</a:t>
            </a:r>
            <a:r>
              <a:rPr lang="zh-CN" altLang="en-US" sz="2800" dirty="0" smtClean="0"/>
              <a:t>）</a:t>
            </a:r>
            <a:endParaRPr lang="en-US" altLang="zh-CN" sz="2800" dirty="0" smtClean="0"/>
          </a:p>
          <a:p>
            <a:pPr marL="342900" lvl="1" indent="-342900" eaLnBrk="1" hangingPunct="1">
              <a:buClr>
                <a:srgbClr val="1AB0E5"/>
              </a:buClr>
              <a:buSzPct val="70000"/>
              <a:buFont typeface="Wingdings" pitchFamily="2" charset="2"/>
              <a:buChar char="l"/>
            </a:pPr>
            <a:r>
              <a:rPr lang="zh-CN" altLang="en-US" dirty="0" smtClean="0"/>
              <a:t>在区分服务码点和每跳行为之间建立对应关系</a:t>
            </a:r>
            <a:endParaRPr lang="zh-CN" altLang="en-US" sz="2800" dirty="0" smtClean="0"/>
          </a:p>
          <a:p>
            <a:pPr eaLnBrk="1" hangingPunct="1">
              <a:buFont typeface="Wingdings" pitchFamily="2" charset="2"/>
              <a:buNone/>
            </a:pPr>
            <a:endParaRPr lang="en-US" altLang="zh-CN" sz="2800" dirty="0" smtClean="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en-US" altLang="zh-CN" b="1" dirty="0" smtClean="0"/>
              <a:t>DSCP</a:t>
            </a:r>
          </a:p>
        </p:txBody>
      </p:sp>
      <p:sp>
        <p:nvSpPr>
          <p:cNvPr id="182275" name="Rectangle 3"/>
          <p:cNvSpPr>
            <a:spLocks noGrp="1" noChangeArrowheads="1"/>
          </p:cNvSpPr>
          <p:nvPr>
            <p:ph idx="1"/>
          </p:nvPr>
        </p:nvSpPr>
        <p:spPr/>
        <p:txBody>
          <a:bodyPr/>
          <a:lstStyle/>
          <a:p>
            <a:pPr eaLnBrk="1" hangingPunct="1"/>
            <a:r>
              <a:rPr lang="zh-CN" altLang="en-US" sz="2800" dirty="0" smtClean="0"/>
              <a:t>区分服务码点（</a:t>
            </a:r>
            <a:r>
              <a:rPr lang="en-US" altLang="zh-CN" sz="2800" dirty="0" smtClean="0"/>
              <a:t>DSCP</a:t>
            </a:r>
            <a:r>
              <a:rPr lang="zh-CN" altLang="en-US" sz="2800" dirty="0" smtClean="0"/>
              <a:t>），标记不同分类的分组。</a:t>
            </a:r>
            <a:endParaRPr lang="en-US" altLang="zh-CN" sz="2800" dirty="0" smtClean="0"/>
          </a:p>
          <a:p>
            <a:pPr eaLnBrk="1" hangingPunct="1"/>
            <a:r>
              <a:rPr lang="en-US" altLang="zh-CN" sz="2800" dirty="0" smtClean="0"/>
              <a:t>IPv4</a:t>
            </a:r>
            <a:r>
              <a:rPr lang="zh-CN" altLang="en-US" sz="2800" dirty="0" smtClean="0"/>
              <a:t>用</a:t>
            </a:r>
            <a:r>
              <a:rPr lang="en-US" altLang="zh-CN" sz="2800" dirty="0" smtClean="0"/>
              <a:t>TOS/DS</a:t>
            </a:r>
            <a:r>
              <a:rPr lang="zh-CN" altLang="en-US" sz="2800" dirty="0" smtClean="0"/>
              <a:t>字段标记，</a:t>
            </a:r>
            <a:r>
              <a:rPr lang="en-US" altLang="zh-CN" sz="2800" dirty="0" smtClean="0"/>
              <a:t>IPv6</a:t>
            </a:r>
            <a:r>
              <a:rPr lang="zh-CN" altLang="en-US" sz="2800" dirty="0" smtClean="0"/>
              <a:t>用流量类别字段。</a:t>
            </a:r>
            <a:endParaRPr lang="en-US" altLang="zh-CN" sz="2800" dirty="0" smtClean="0"/>
          </a:p>
          <a:p>
            <a:pPr eaLnBrk="1" hangingPunct="1"/>
            <a:r>
              <a:rPr lang="en-US" altLang="zh-CN" sz="2800" dirty="0" smtClean="0"/>
              <a:t>DSCP</a:t>
            </a:r>
            <a:r>
              <a:rPr lang="zh-CN" altLang="en-US" sz="2800" dirty="0" smtClean="0"/>
              <a:t>字段为</a:t>
            </a:r>
            <a:r>
              <a:rPr lang="en-US" altLang="zh-CN" sz="2800" dirty="0" smtClean="0"/>
              <a:t>1</a:t>
            </a:r>
            <a:r>
              <a:rPr lang="zh-CN" altLang="en-US" sz="2800" dirty="0" smtClean="0"/>
              <a:t>字节，使用其中的</a:t>
            </a:r>
            <a:r>
              <a:rPr lang="en-US" altLang="zh-CN" sz="2800" dirty="0" smtClean="0"/>
              <a:t>6</a:t>
            </a:r>
            <a:r>
              <a:rPr lang="zh-CN" altLang="en-US" sz="2800" dirty="0" smtClean="0"/>
              <a:t>比特来标记不同</a:t>
            </a:r>
            <a:r>
              <a:rPr lang="en-US" altLang="zh-CN" sz="2800" dirty="0" smtClean="0"/>
              <a:t>QoS</a:t>
            </a:r>
            <a:r>
              <a:rPr lang="zh-CN" altLang="en-US" sz="2800" dirty="0" smtClean="0"/>
              <a:t>需求的分组类别。</a:t>
            </a:r>
          </a:p>
        </p:txBody>
      </p:sp>
      <p:sp>
        <p:nvSpPr>
          <p:cNvPr id="182276" name="Rectangle 5"/>
          <p:cNvSpPr>
            <a:spLocks noChangeArrowheads="1"/>
          </p:cNvSpPr>
          <p:nvPr/>
        </p:nvSpPr>
        <p:spPr bwMode="auto">
          <a:xfrm>
            <a:off x="0" y="2914650"/>
            <a:ext cx="9144000" cy="0"/>
          </a:xfrm>
          <a:prstGeom prst="rect">
            <a:avLst/>
          </a:prstGeom>
          <a:noFill/>
          <a:ln w="9525">
            <a:noFill/>
            <a:miter lim="800000"/>
            <a:headEnd/>
            <a:tailEnd/>
          </a:ln>
        </p:spPr>
        <p:txBody>
          <a:bodyPr wrap="none" anchor="ctr">
            <a:spAutoFit/>
          </a:bodyPr>
          <a:lstStyle/>
          <a:p>
            <a:endParaRPr lang="zh-CN" altLang="en-US"/>
          </a:p>
        </p:txBody>
      </p:sp>
      <p:grpSp>
        <p:nvGrpSpPr>
          <p:cNvPr id="182277" name="Group 8"/>
          <p:cNvGrpSpPr>
            <a:grpSpLocks/>
          </p:cNvGrpSpPr>
          <p:nvPr/>
        </p:nvGrpSpPr>
        <p:grpSpPr bwMode="auto">
          <a:xfrm>
            <a:off x="2771775" y="3786188"/>
            <a:ext cx="4176713" cy="2022475"/>
            <a:chOff x="1746" y="2931"/>
            <a:chExt cx="2631" cy="1274"/>
          </a:xfrm>
        </p:grpSpPr>
        <p:pic>
          <p:nvPicPr>
            <p:cNvPr id="182278" name="Picture 6" descr="dscp"/>
            <p:cNvPicPr>
              <a:picLocks noChangeAspect="1" noChangeArrowheads="1"/>
            </p:cNvPicPr>
            <p:nvPr/>
          </p:nvPicPr>
          <p:blipFill>
            <a:blip r:embed="rId2"/>
            <a:srcRect/>
            <a:stretch>
              <a:fillRect/>
            </a:stretch>
          </p:blipFill>
          <p:spPr bwMode="auto">
            <a:xfrm>
              <a:off x="1746" y="2931"/>
              <a:ext cx="2631" cy="1121"/>
            </a:xfrm>
            <a:prstGeom prst="rect">
              <a:avLst/>
            </a:prstGeom>
            <a:noFill/>
            <a:ln w="9525">
              <a:noFill/>
              <a:miter lim="800000"/>
              <a:headEnd/>
              <a:tailEnd/>
            </a:ln>
          </p:spPr>
        </p:pic>
        <p:sp>
          <p:nvSpPr>
            <p:cNvPr id="182279" name="Rectangle 7"/>
            <p:cNvSpPr>
              <a:spLocks noChangeArrowheads="1"/>
            </p:cNvSpPr>
            <p:nvPr/>
          </p:nvSpPr>
          <p:spPr bwMode="auto">
            <a:xfrm>
              <a:off x="2472" y="3974"/>
              <a:ext cx="884" cy="231"/>
            </a:xfrm>
            <a:prstGeom prst="rect">
              <a:avLst/>
            </a:prstGeom>
            <a:noFill/>
            <a:ln w="9525">
              <a:noFill/>
              <a:miter lim="800000"/>
              <a:headEnd/>
              <a:tailEnd/>
            </a:ln>
          </p:spPr>
          <p:txBody>
            <a:bodyPr wrap="none" anchor="ctr">
              <a:spAutoFit/>
            </a:bodyPr>
            <a:lstStyle/>
            <a:p>
              <a:r>
                <a:rPr lang="en-US" altLang="zh-CN"/>
                <a:t> DSCP</a:t>
              </a:r>
              <a:r>
                <a:rPr lang="zh-CN" altLang="en-US"/>
                <a:t>字段 </a:t>
              </a:r>
            </a:p>
          </p:txBody>
        </p:sp>
      </p:gr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zh-CN" altLang="en-US" dirty="0" smtClean="0"/>
              <a:t>每跳行为（</a:t>
            </a:r>
            <a:r>
              <a:rPr lang="en-US" altLang="zh-CN" dirty="0" smtClean="0"/>
              <a:t>PHB</a:t>
            </a:r>
            <a:r>
              <a:rPr lang="zh-CN" altLang="en-US" dirty="0" smtClean="0"/>
              <a:t>）</a:t>
            </a:r>
            <a:r>
              <a:rPr lang="en-US" altLang="zh-CN" dirty="0" smtClean="0"/>
              <a:t> </a:t>
            </a:r>
          </a:p>
        </p:txBody>
      </p:sp>
      <p:sp>
        <p:nvSpPr>
          <p:cNvPr id="183299" name="Rectangle 3"/>
          <p:cNvSpPr>
            <a:spLocks noGrp="1" noChangeArrowheads="1"/>
          </p:cNvSpPr>
          <p:nvPr>
            <p:ph idx="1"/>
          </p:nvPr>
        </p:nvSpPr>
        <p:spPr/>
        <p:txBody>
          <a:bodyPr/>
          <a:lstStyle/>
          <a:p>
            <a:pPr eaLnBrk="1" hangingPunct="1"/>
            <a:r>
              <a:rPr lang="zh-CN" altLang="en-US" sz="3000" dirty="0" smtClean="0"/>
              <a:t>体现区分服务思想的关键概念</a:t>
            </a:r>
          </a:p>
          <a:p>
            <a:pPr eaLnBrk="1" hangingPunct="1"/>
            <a:r>
              <a:rPr lang="zh-CN" altLang="en-US" sz="3000" dirty="0" smtClean="0"/>
              <a:t>路由器对某类分组所采取的转发行为，指每个结点如何处理不同类型别的数据。</a:t>
            </a:r>
            <a:endParaRPr lang="en-US" altLang="zh-CN" sz="3000" dirty="0" smtClean="0"/>
          </a:p>
          <a:p>
            <a:pPr eaLnBrk="1" hangingPunct="1"/>
            <a:r>
              <a:rPr lang="zh-CN" altLang="en-US" sz="3000" dirty="0" smtClean="0"/>
              <a:t>中间路由器根据一个分组</a:t>
            </a:r>
            <a:r>
              <a:rPr lang="en-US" altLang="zh-CN" sz="3000" dirty="0" smtClean="0"/>
              <a:t>DSCP</a:t>
            </a:r>
            <a:r>
              <a:rPr lang="zh-CN" altLang="en-US" sz="3000" dirty="0" smtClean="0"/>
              <a:t>字段的值来区别对待不同类的分组，对不同类的分组会采取不同资源调度优先级，表现为不同的转发行为。</a:t>
            </a:r>
            <a:endParaRPr lang="en-US" altLang="zh-CN" sz="3000" dirty="0" smtClean="0"/>
          </a:p>
          <a:p>
            <a:pPr eaLnBrk="1" hangingPunct="1"/>
            <a:r>
              <a:rPr lang="zh-CN" altLang="en-US" sz="3000" dirty="0" smtClean="0"/>
              <a:t>每一跳结点通过</a:t>
            </a:r>
            <a:r>
              <a:rPr lang="en-US" sz="3000" dirty="0" smtClean="0"/>
              <a:t>PHB</a:t>
            </a:r>
            <a:r>
              <a:rPr lang="zh-CN" altLang="en-US" sz="3000" dirty="0" smtClean="0"/>
              <a:t>提供一致的</a:t>
            </a:r>
            <a:r>
              <a:rPr lang="en-US" sz="3000" dirty="0" smtClean="0"/>
              <a:t>QoS</a:t>
            </a:r>
            <a:r>
              <a:rPr lang="zh-CN" altLang="en-US" sz="3000" dirty="0" smtClean="0"/>
              <a:t>策略。</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dirty="0" smtClean="0"/>
              <a:t>区分服务的三类</a:t>
            </a:r>
            <a:r>
              <a:rPr lang="en-US" altLang="zh-CN" dirty="0" smtClean="0"/>
              <a:t>PHB </a:t>
            </a:r>
          </a:p>
        </p:txBody>
      </p:sp>
      <p:sp>
        <p:nvSpPr>
          <p:cNvPr id="184323" name="Rectangle 3"/>
          <p:cNvSpPr>
            <a:spLocks noGrp="1" noChangeArrowheads="1"/>
          </p:cNvSpPr>
          <p:nvPr>
            <p:ph idx="1"/>
          </p:nvPr>
        </p:nvSpPr>
        <p:spPr/>
        <p:txBody>
          <a:bodyPr/>
          <a:lstStyle/>
          <a:p>
            <a:pPr eaLnBrk="1" hangingPunct="1"/>
            <a:r>
              <a:rPr lang="zh-CN" altLang="en-US" sz="2800" dirty="0" smtClean="0"/>
              <a:t>快速转发</a:t>
            </a:r>
            <a:r>
              <a:rPr lang="en-US" altLang="zh-CN" sz="2800" dirty="0" smtClean="0"/>
              <a:t>EF</a:t>
            </a:r>
            <a:r>
              <a:rPr lang="zh-CN" altLang="en-US" sz="2800" dirty="0" smtClean="0"/>
              <a:t>（</a:t>
            </a:r>
            <a:r>
              <a:rPr lang="en-US" altLang="zh-CN" sz="2800" dirty="0" smtClean="0"/>
              <a:t>Expedited Forwarding</a:t>
            </a:r>
            <a:r>
              <a:rPr lang="zh-CN" altLang="en-US" sz="2800" dirty="0" smtClean="0"/>
              <a:t>）</a:t>
            </a:r>
            <a:r>
              <a:rPr lang="en-US" altLang="zh-CN" sz="2800" dirty="0" smtClean="0"/>
              <a:t>PHB</a:t>
            </a:r>
            <a:r>
              <a:rPr lang="zh-CN" altLang="en-US" sz="2800" dirty="0" smtClean="0"/>
              <a:t>，标记有</a:t>
            </a:r>
            <a:r>
              <a:rPr lang="en-US" sz="2800" dirty="0" smtClean="0"/>
              <a:t>EF</a:t>
            </a:r>
            <a:r>
              <a:rPr lang="zh-CN" altLang="en-US" sz="2800" dirty="0" smtClean="0"/>
              <a:t>的分组以最小的时延被转发，其丢包率应为最低。</a:t>
            </a:r>
            <a:endParaRPr lang="en-US" altLang="zh-CN" sz="2800" dirty="0" smtClean="0"/>
          </a:p>
          <a:p>
            <a:pPr eaLnBrk="1" hangingPunct="1"/>
            <a:r>
              <a:rPr lang="zh-CN" altLang="en-US" sz="2800" dirty="0" smtClean="0"/>
              <a:t>有保证的转发</a:t>
            </a:r>
            <a:r>
              <a:rPr lang="en-US" altLang="zh-CN" sz="2800" dirty="0" smtClean="0"/>
              <a:t>AF</a:t>
            </a:r>
            <a:r>
              <a:rPr lang="zh-CN" altLang="en-US" sz="2800" dirty="0" smtClean="0"/>
              <a:t>（</a:t>
            </a:r>
            <a:r>
              <a:rPr lang="en-US" altLang="zh-CN" sz="2800" dirty="0" smtClean="0"/>
              <a:t>Assured Forwarding</a:t>
            </a:r>
            <a:r>
              <a:rPr lang="zh-CN" altLang="en-US" sz="2800" dirty="0" smtClean="0"/>
              <a:t>）</a:t>
            </a:r>
            <a:r>
              <a:rPr lang="en-US" altLang="zh-CN" sz="2800" dirty="0" smtClean="0"/>
              <a:t>PHB</a:t>
            </a:r>
            <a:r>
              <a:rPr lang="zh-CN" altLang="en-US" sz="2800" dirty="0" smtClean="0"/>
              <a:t>，</a:t>
            </a:r>
            <a:r>
              <a:rPr lang="en-US" sz="2800" dirty="0" smtClean="0"/>
              <a:t>AF</a:t>
            </a:r>
            <a:r>
              <a:rPr lang="zh-CN" altLang="en-US" sz="2800" dirty="0" smtClean="0"/>
              <a:t>的</a:t>
            </a:r>
            <a:r>
              <a:rPr lang="en-US" sz="2800" dirty="0" smtClean="0"/>
              <a:t>QoS</a:t>
            </a:r>
            <a:r>
              <a:rPr lang="zh-CN" altLang="en-US" sz="2800" dirty="0" smtClean="0"/>
              <a:t>性能参数低于</a:t>
            </a:r>
            <a:r>
              <a:rPr lang="en-US" sz="2800" dirty="0" smtClean="0"/>
              <a:t>EF</a:t>
            </a:r>
            <a:r>
              <a:rPr lang="zh-CN" altLang="en-US" sz="2800" dirty="0" smtClean="0"/>
              <a:t>类型。又分为</a:t>
            </a:r>
            <a:r>
              <a:rPr lang="en-US" altLang="zh-CN" sz="2800" dirty="0" smtClean="0"/>
              <a:t>4</a:t>
            </a:r>
            <a:r>
              <a:rPr lang="zh-CN" altLang="en-US" sz="2800" dirty="0" smtClean="0"/>
              <a:t>个子类：</a:t>
            </a:r>
            <a:r>
              <a:rPr lang="en-US" sz="2800" dirty="0" smtClean="0"/>
              <a:t>AF1</a:t>
            </a:r>
            <a:r>
              <a:rPr lang="zh-CN" altLang="en-US" sz="2800" dirty="0" smtClean="0"/>
              <a:t>、</a:t>
            </a:r>
            <a:r>
              <a:rPr lang="en-US" sz="2800" dirty="0" smtClean="0"/>
              <a:t>AF2</a:t>
            </a:r>
            <a:r>
              <a:rPr lang="zh-CN" altLang="en-US" sz="2800" dirty="0" smtClean="0"/>
              <a:t>、</a:t>
            </a:r>
            <a:r>
              <a:rPr lang="en-US" sz="2800" dirty="0" smtClean="0"/>
              <a:t>AF3</a:t>
            </a:r>
            <a:r>
              <a:rPr lang="zh-CN" altLang="en-US" sz="2800" dirty="0" smtClean="0"/>
              <a:t>和</a:t>
            </a:r>
            <a:r>
              <a:rPr lang="en-US" sz="2800" dirty="0" smtClean="0"/>
              <a:t>AF4</a:t>
            </a:r>
            <a:r>
              <a:rPr lang="zh-CN" altLang="en-US" sz="2800" dirty="0" smtClean="0"/>
              <a:t>，相同</a:t>
            </a:r>
            <a:r>
              <a:rPr lang="en-US" sz="2800" dirty="0" smtClean="0"/>
              <a:t>AF</a:t>
            </a:r>
            <a:r>
              <a:rPr lang="zh-CN" altLang="en-US" sz="2800" dirty="0" smtClean="0"/>
              <a:t>子类的分组进入同一个队列，每个子类又细分为</a:t>
            </a:r>
            <a:r>
              <a:rPr lang="en-US" altLang="zh-CN" sz="2800" dirty="0" smtClean="0"/>
              <a:t>3</a:t>
            </a:r>
            <a:r>
              <a:rPr lang="zh-CN" altLang="en-US" sz="2800" dirty="0" smtClean="0"/>
              <a:t>个丢弃级别。</a:t>
            </a:r>
            <a:endParaRPr lang="en-US" altLang="zh-CN" sz="2800" dirty="0" smtClean="0"/>
          </a:p>
          <a:p>
            <a:pPr eaLnBrk="1" hangingPunct="1"/>
            <a:r>
              <a:rPr lang="zh-CN" altLang="en-US" sz="2800" dirty="0" smtClean="0"/>
              <a:t>默认的</a:t>
            </a:r>
            <a:r>
              <a:rPr lang="en-US" altLang="zh-CN" sz="2800" dirty="0" smtClean="0"/>
              <a:t>PHB</a:t>
            </a:r>
            <a:r>
              <a:rPr lang="zh-CN" altLang="en-US" sz="2800" dirty="0" smtClean="0"/>
              <a:t>，尽力而为的服务（</a:t>
            </a:r>
            <a:r>
              <a:rPr lang="en-US" sz="2800" dirty="0" smtClean="0"/>
              <a:t>Best Effort</a:t>
            </a:r>
            <a:r>
              <a:rPr lang="zh-CN" altLang="en-US" sz="2800" dirty="0" smtClean="0"/>
              <a:t>，</a:t>
            </a:r>
            <a:r>
              <a:rPr lang="en-US" sz="2800" dirty="0" smtClean="0"/>
              <a:t>BE)</a:t>
            </a:r>
            <a:r>
              <a:rPr lang="zh-CN" altLang="en-US" sz="2800" dirty="0" smtClean="0"/>
              <a:t>兼容。没有特别</a:t>
            </a:r>
            <a:r>
              <a:rPr lang="en-US" sz="2800" dirty="0" smtClean="0"/>
              <a:t>QoS</a:t>
            </a:r>
            <a:r>
              <a:rPr lang="zh-CN" altLang="en-US" sz="2800" dirty="0" smtClean="0"/>
              <a:t>要求的类、或者超出流量限制的</a:t>
            </a:r>
            <a:r>
              <a:rPr lang="en-US" sz="2800" dirty="0" smtClean="0"/>
              <a:t>AF</a:t>
            </a:r>
            <a:r>
              <a:rPr lang="zh-CN" altLang="en-US" sz="2800" dirty="0" smtClean="0"/>
              <a:t>类降级为该类。</a:t>
            </a:r>
            <a:endParaRPr lang="en-US" altLang="zh-CN" sz="2800" dirty="0" smtClean="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dirty="0" err="1" smtClean="0"/>
              <a:t>DiffServ</a:t>
            </a:r>
            <a:r>
              <a:rPr lang="zh-CN" altLang="en-US" dirty="0" smtClean="0"/>
              <a:t>的工作原理示意图</a:t>
            </a:r>
          </a:p>
        </p:txBody>
      </p:sp>
      <p:sp>
        <p:nvSpPr>
          <p:cNvPr id="185347" name="Rectangle 3"/>
          <p:cNvSpPr>
            <a:spLocks noGrp="1" noChangeArrowheads="1"/>
          </p:cNvSpPr>
          <p:nvPr>
            <p:ph idx="1"/>
          </p:nvPr>
        </p:nvSpPr>
        <p:spPr>
          <a:xfrm>
            <a:off x="179388" y="1557338"/>
            <a:ext cx="8512175" cy="4872037"/>
          </a:xfrm>
        </p:spPr>
        <p:txBody>
          <a:bodyPr/>
          <a:lstStyle/>
          <a:p>
            <a:pPr eaLnBrk="1" hangingPunct="1"/>
            <a:endParaRPr lang="zh-CN" altLang="en-US" sz="2800" smtClean="0"/>
          </a:p>
        </p:txBody>
      </p:sp>
      <p:sp>
        <p:nvSpPr>
          <p:cNvPr id="185348" name="Rectangle 5"/>
          <p:cNvSpPr>
            <a:spLocks noChangeArrowheads="1"/>
          </p:cNvSpPr>
          <p:nvPr/>
        </p:nvSpPr>
        <p:spPr bwMode="auto">
          <a:xfrm>
            <a:off x="0" y="1766888"/>
            <a:ext cx="9144000" cy="0"/>
          </a:xfrm>
          <a:prstGeom prst="rect">
            <a:avLst/>
          </a:prstGeom>
          <a:noFill/>
          <a:ln w="9525">
            <a:noFill/>
            <a:miter lim="800000"/>
            <a:headEnd/>
            <a:tailEnd/>
          </a:ln>
        </p:spPr>
        <p:txBody>
          <a:bodyPr wrap="none" anchor="ctr">
            <a:spAutoFit/>
          </a:bodyPr>
          <a:lstStyle/>
          <a:p>
            <a:endParaRPr lang="zh-CN" altLang="en-US"/>
          </a:p>
        </p:txBody>
      </p:sp>
      <p:pic>
        <p:nvPicPr>
          <p:cNvPr id="185349" name="Picture 6"/>
          <p:cNvPicPr>
            <a:picLocks noChangeAspect="1" noChangeArrowheads="1"/>
          </p:cNvPicPr>
          <p:nvPr/>
        </p:nvPicPr>
        <p:blipFill>
          <a:blip r:embed="rId2"/>
          <a:srcRect/>
          <a:stretch>
            <a:fillRect/>
          </a:stretch>
        </p:blipFill>
        <p:spPr bwMode="auto">
          <a:xfrm>
            <a:off x="1244600" y="1357313"/>
            <a:ext cx="7037388" cy="460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en-US" altLang="zh-CN" dirty="0" err="1" smtClean="0"/>
              <a:t>DiffServ</a:t>
            </a:r>
            <a:r>
              <a:rPr lang="zh-CN" altLang="en-US" dirty="0" smtClean="0"/>
              <a:t>模型的优势 </a:t>
            </a:r>
          </a:p>
        </p:txBody>
      </p:sp>
      <p:sp>
        <p:nvSpPr>
          <p:cNvPr id="186371" name="Rectangle 3"/>
          <p:cNvSpPr>
            <a:spLocks noGrp="1" noChangeArrowheads="1"/>
          </p:cNvSpPr>
          <p:nvPr>
            <p:ph idx="1"/>
          </p:nvPr>
        </p:nvSpPr>
        <p:spPr>
          <a:xfrm>
            <a:off x="395288" y="1341438"/>
            <a:ext cx="8497887" cy="4525962"/>
          </a:xfrm>
        </p:spPr>
        <p:txBody>
          <a:bodyPr/>
          <a:lstStyle/>
          <a:p>
            <a:pPr marL="363538" indent="-363538" eaLnBrk="1" hangingPunct="1">
              <a:lnSpc>
                <a:spcPct val="90000"/>
              </a:lnSpc>
              <a:buFont typeface="Wingdings" pitchFamily="2" charset="2"/>
              <a:buNone/>
            </a:pPr>
            <a:r>
              <a:rPr lang="zh-CN" altLang="en-US" sz="2800" dirty="0" smtClean="0"/>
              <a:t>（</a:t>
            </a:r>
            <a:r>
              <a:rPr lang="en-US" altLang="zh-CN" sz="2800" dirty="0" smtClean="0"/>
              <a:t>1</a:t>
            </a:r>
            <a:r>
              <a:rPr lang="zh-CN" altLang="en-US" sz="2800" dirty="0" smtClean="0"/>
              <a:t>）不需要维护每个应用流的信令与状态；通过将多个相同</a:t>
            </a:r>
            <a:r>
              <a:rPr lang="en-US" altLang="zh-CN" sz="2800" dirty="0" smtClean="0"/>
              <a:t>QoS</a:t>
            </a:r>
            <a:r>
              <a:rPr lang="zh-CN" altLang="en-US" sz="2800" dirty="0" smtClean="0"/>
              <a:t>需求的应用分组流汇聚成有限的服务等级，可以比基于每业务流的技术提供更好的扩展能力。</a:t>
            </a:r>
          </a:p>
          <a:p>
            <a:pPr marL="363538" indent="-363538" eaLnBrk="1" hangingPunct="1">
              <a:lnSpc>
                <a:spcPct val="90000"/>
              </a:lnSpc>
              <a:buFont typeface="Wingdings" pitchFamily="2" charset="2"/>
              <a:buNone/>
            </a:pPr>
            <a:r>
              <a:rPr lang="zh-CN" altLang="en-US" sz="2800" dirty="0" smtClean="0"/>
              <a:t>（</a:t>
            </a:r>
            <a:r>
              <a:rPr lang="en-US" altLang="zh-CN" sz="2800" dirty="0" smtClean="0"/>
              <a:t>2</a:t>
            </a:r>
            <a:r>
              <a:rPr lang="zh-CN" altLang="en-US" sz="2800" dirty="0" smtClean="0"/>
              <a:t>）由网络边界设备负责对进入网络的分组进行分类、标记、以及调整，主机及其应用程序可以不需要修改就能够得到具有</a:t>
            </a:r>
            <a:r>
              <a:rPr lang="en-US" altLang="zh-CN" sz="2800" dirty="0" smtClean="0"/>
              <a:t>QoS</a:t>
            </a:r>
            <a:r>
              <a:rPr lang="zh-CN" altLang="en-US" sz="2800" dirty="0" smtClean="0"/>
              <a:t>保障的网络服务</a:t>
            </a:r>
          </a:p>
          <a:p>
            <a:pPr marL="363538" indent="-363538" eaLnBrk="1" hangingPunct="1">
              <a:lnSpc>
                <a:spcPct val="90000"/>
              </a:lnSpc>
              <a:buFont typeface="Wingdings" pitchFamily="2" charset="2"/>
              <a:buNone/>
            </a:pPr>
            <a:r>
              <a:rPr lang="zh-CN" altLang="en-US" sz="2800" dirty="0" smtClean="0"/>
              <a:t>（</a:t>
            </a:r>
            <a:r>
              <a:rPr lang="en-US" altLang="zh-CN" sz="2800" dirty="0" smtClean="0"/>
              <a:t>3</a:t>
            </a:r>
            <a:r>
              <a:rPr lang="zh-CN" altLang="en-US" sz="2800" dirty="0" smtClean="0"/>
              <a:t>）目前大部分核心路由器都支持一些分类的队列管理机制，所以</a:t>
            </a:r>
            <a:r>
              <a:rPr lang="en-US" altLang="zh-CN" sz="2800" dirty="0" err="1" smtClean="0"/>
              <a:t>DiffServ</a:t>
            </a:r>
            <a:r>
              <a:rPr lang="zh-CN" altLang="en-US" sz="2800" dirty="0" smtClean="0"/>
              <a:t>技术可以得到较多的支持。 </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
          <p:cNvSpPr>
            <a:spLocks noGrp="1"/>
          </p:cNvSpPr>
          <p:nvPr>
            <p:ph type="title"/>
          </p:nvPr>
        </p:nvSpPr>
        <p:spPr/>
        <p:txBody>
          <a:bodyPr/>
          <a:lstStyle/>
          <a:p>
            <a:pPr marL="342900" indent="-342900"/>
            <a:r>
              <a:rPr lang="zh-CN" altLang="en-US" dirty="0" smtClean="0"/>
              <a:t>路由器的体系结构</a:t>
            </a:r>
          </a:p>
        </p:txBody>
      </p:sp>
      <p:pic>
        <p:nvPicPr>
          <p:cNvPr id="187395" name="Picture 2"/>
          <p:cNvPicPr>
            <a:picLocks noChangeAspect="1" noChangeArrowheads="1"/>
          </p:cNvPicPr>
          <p:nvPr/>
        </p:nvPicPr>
        <p:blipFill>
          <a:blip r:embed="rId2"/>
          <a:srcRect/>
          <a:stretch>
            <a:fillRect/>
          </a:stretch>
        </p:blipFill>
        <p:spPr bwMode="auto">
          <a:xfrm>
            <a:off x="642938" y="1500188"/>
            <a:ext cx="7642225" cy="3857625"/>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p:cNvSpPr>
            <a:spLocks noGrp="1"/>
          </p:cNvSpPr>
          <p:nvPr>
            <p:ph type="title"/>
          </p:nvPr>
        </p:nvSpPr>
        <p:spPr/>
        <p:txBody>
          <a:bodyPr/>
          <a:lstStyle/>
          <a:p>
            <a:r>
              <a:rPr lang="zh-CN" altLang="en-US" dirty="0" smtClean="0"/>
              <a:t>路由器的体系结构</a:t>
            </a:r>
          </a:p>
        </p:txBody>
      </p:sp>
      <p:sp>
        <p:nvSpPr>
          <p:cNvPr id="188419" name="内容占位符 2"/>
          <p:cNvSpPr>
            <a:spLocks noGrp="1"/>
          </p:cNvSpPr>
          <p:nvPr>
            <p:ph idx="1"/>
          </p:nvPr>
        </p:nvSpPr>
        <p:spPr/>
        <p:txBody>
          <a:bodyPr/>
          <a:lstStyle/>
          <a:p>
            <a:r>
              <a:rPr lang="en-US" altLang="zh-CN" b="1" smtClean="0"/>
              <a:t>CPU</a:t>
            </a:r>
            <a:r>
              <a:rPr lang="zh-CN" altLang="en-US" b="1" smtClean="0"/>
              <a:t>：</a:t>
            </a:r>
            <a:r>
              <a:rPr lang="zh-CN" smtClean="0"/>
              <a:t>根据不同的路由协议和路由算法完成路由的计算，维护路由表，完成路由器的配置和管理等功能；</a:t>
            </a:r>
            <a:endParaRPr lang="en-US" altLang="zh-CN" smtClean="0"/>
          </a:p>
          <a:p>
            <a:r>
              <a:rPr lang="zh-CN" b="1" smtClean="0"/>
              <a:t>输入</a:t>
            </a:r>
            <a:r>
              <a:rPr lang="en-US" altLang="zh-CN" b="1" smtClean="0"/>
              <a:t>/</a:t>
            </a:r>
            <a:r>
              <a:rPr lang="zh-CN" b="1" smtClean="0"/>
              <a:t>输出端口</a:t>
            </a:r>
            <a:r>
              <a:rPr lang="zh-CN" altLang="en-US" b="1" smtClean="0"/>
              <a:t>：</a:t>
            </a:r>
            <a:r>
              <a:rPr lang="zh-CN" smtClean="0"/>
              <a:t>实现数据包的收发；</a:t>
            </a:r>
            <a:endParaRPr lang="en-US" altLang="zh-CN" smtClean="0"/>
          </a:p>
          <a:p>
            <a:r>
              <a:rPr lang="zh-CN" b="1" smtClean="0"/>
              <a:t>交换结构</a:t>
            </a:r>
            <a:r>
              <a:rPr lang="zh-CN" altLang="en-US" b="1" smtClean="0"/>
              <a:t>：</a:t>
            </a:r>
            <a:r>
              <a:rPr lang="zh-CN" smtClean="0"/>
              <a:t>实现分组的转发，是决定路由器性能的核心部件之一，</a:t>
            </a:r>
            <a:r>
              <a:rPr lang="zh-CN" altLang="en-US" smtClean="0"/>
              <a:t>不同的</a:t>
            </a:r>
            <a:r>
              <a:rPr lang="zh-CN" smtClean="0"/>
              <a:t>交换结构对于数据包的转发效率</a:t>
            </a:r>
            <a:r>
              <a:rPr lang="zh-CN" altLang="en-US" smtClean="0"/>
              <a:t>影响很大：</a:t>
            </a:r>
            <a:endParaRPr lang="en-US" altLang="zh-CN" smtClean="0"/>
          </a:p>
          <a:p>
            <a:pPr lvl="1"/>
            <a:r>
              <a:rPr lang="zh-CN" smtClean="0"/>
              <a:t>采用共享内存</a:t>
            </a:r>
            <a:r>
              <a:rPr lang="zh-CN" altLang="en-US" smtClean="0"/>
              <a:t>：</a:t>
            </a:r>
            <a:r>
              <a:rPr lang="zh-CN" smtClean="0"/>
              <a:t>输入</a:t>
            </a:r>
            <a:r>
              <a:rPr lang="en-US" altLang="zh-CN" smtClean="0"/>
              <a:t>/</a:t>
            </a:r>
            <a:r>
              <a:rPr lang="zh-CN" smtClean="0"/>
              <a:t>输出端口共享存储器件</a:t>
            </a:r>
            <a:endParaRPr lang="en-US" altLang="zh-CN" smtClean="0"/>
          </a:p>
          <a:p>
            <a:pPr lvl="1"/>
            <a:r>
              <a:rPr lang="zh-CN" smtClean="0"/>
              <a:t>交叉矩阵结构</a:t>
            </a:r>
            <a:r>
              <a:rPr lang="zh-CN" altLang="en-US" smtClean="0"/>
              <a:t>：</a:t>
            </a:r>
            <a:r>
              <a:rPr lang="zh-CN" smtClean="0"/>
              <a:t>实现无阻塞交换</a:t>
            </a:r>
            <a:endParaRPr lang="zh-CN" altLang="en-US" smtClean="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课后思考题</a:t>
            </a:r>
            <a:endParaRPr lang="zh-CN" altLang="en-US" dirty="0"/>
          </a:p>
        </p:txBody>
      </p:sp>
      <p:sp>
        <p:nvSpPr>
          <p:cNvPr id="3" name="内容占位符 2"/>
          <p:cNvSpPr>
            <a:spLocks noGrp="1"/>
          </p:cNvSpPr>
          <p:nvPr>
            <p:ph idx="1"/>
          </p:nvPr>
        </p:nvSpPr>
        <p:spPr/>
        <p:txBody>
          <a:bodyPr/>
          <a:lstStyle/>
          <a:p>
            <a:pPr marL="514350" indent="-514350">
              <a:buClr>
                <a:schemeClr val="tx1"/>
              </a:buClr>
              <a:buSzPct val="100000"/>
              <a:buFont typeface="+mj-lt"/>
              <a:buAutoNum type="arabicPeriod"/>
            </a:pPr>
            <a:r>
              <a:rPr lang="zh-CN" altLang="en-US" dirty="0" smtClean="0"/>
              <a:t>能否用一个</a:t>
            </a:r>
            <a:r>
              <a:rPr lang="en-US" dirty="0" smtClean="0"/>
              <a:t>8</a:t>
            </a:r>
            <a:r>
              <a:rPr lang="zh-CN" altLang="en-US" dirty="0" smtClean="0"/>
              <a:t>端口的交换机将</a:t>
            </a:r>
            <a:r>
              <a:rPr lang="en-US" dirty="0" smtClean="0"/>
              <a:t>8</a:t>
            </a:r>
            <a:r>
              <a:rPr lang="zh-CN" altLang="en-US" dirty="0" smtClean="0"/>
              <a:t>个</a:t>
            </a:r>
            <a:r>
              <a:rPr lang="en-US" dirty="0" smtClean="0"/>
              <a:t>C</a:t>
            </a:r>
            <a:r>
              <a:rPr lang="zh-CN" altLang="en-US" dirty="0" smtClean="0"/>
              <a:t>类的</a:t>
            </a:r>
            <a:r>
              <a:rPr lang="en-US" dirty="0" smtClean="0"/>
              <a:t>IP</a:t>
            </a:r>
            <a:r>
              <a:rPr lang="zh-CN" altLang="en-US" dirty="0" smtClean="0"/>
              <a:t>网络互连起来？为什么？</a:t>
            </a:r>
            <a:endParaRPr lang="en-US" altLang="zh-CN" dirty="0" smtClean="0"/>
          </a:p>
          <a:p>
            <a:pPr marL="514350" indent="-514350">
              <a:buClr>
                <a:schemeClr val="tx1"/>
              </a:buClr>
              <a:buSzPct val="100000"/>
              <a:buFont typeface="+mj-lt"/>
              <a:buAutoNum type="arabicPeriod"/>
            </a:pPr>
            <a:r>
              <a:rPr lang="zh-CN" altLang="en-US" dirty="0" smtClean="0"/>
              <a:t>路由器设备是否只要包含网络层功能就可以了？</a:t>
            </a:r>
            <a:endParaRPr lang="en-US" altLang="zh-CN" dirty="0" smtClean="0"/>
          </a:p>
          <a:p>
            <a:pPr marL="514350" indent="-514350">
              <a:buClr>
                <a:schemeClr val="tx1"/>
              </a:buClr>
              <a:buSzPct val="100000"/>
              <a:buFont typeface="+mj-lt"/>
              <a:buAutoNum type="arabicPeriod"/>
            </a:pPr>
            <a:r>
              <a:rPr lang="zh-CN" altLang="en-US" dirty="0" smtClean="0"/>
              <a:t>复习一下本章讲过的协议，在采用</a:t>
            </a:r>
            <a:r>
              <a:rPr lang="en-US" dirty="0" smtClean="0"/>
              <a:t>TCP/IP</a:t>
            </a:r>
            <a:r>
              <a:rPr lang="zh-CN" altLang="en-US" dirty="0" smtClean="0"/>
              <a:t>协议体系的网络中，哪些网络层协议会带来广播流量？其广播范围都是怎样的？</a:t>
            </a:r>
            <a:endParaRPr lang="en-US" altLang="zh-CN" dirty="0" smtClean="0"/>
          </a:p>
          <a:p>
            <a:pPr marL="514350" indent="-514350">
              <a:buFont typeface="+mj-lt"/>
              <a:buAutoNum type="arabicPeriod"/>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4786313" y="2643188"/>
            <a:ext cx="3786187"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979488"/>
          </a:xfrm>
          <a:prstGeom prst="rect">
            <a:avLst/>
          </a:prstGeom>
          <a:noFill/>
          <a:ln w="25400">
            <a:solidFill>
              <a:schemeClr val="accent5">
                <a:lumMod val="50000"/>
              </a:schemeClr>
            </a:solidFill>
          </a:ln>
        </p:spPr>
        <p:txBody>
          <a:bodyPr>
            <a:spAutoFit/>
          </a:bodyPr>
          <a:lstStyle/>
          <a:p>
            <a:pPr>
              <a:lnSpc>
                <a:spcPct val="80000"/>
              </a:lnSpc>
              <a:defRPr/>
            </a:pPr>
            <a:r>
              <a:rPr lang="zh-CN" altLang="en-US" sz="2400" dirty="0"/>
              <a:t>总长度</a:t>
            </a:r>
            <a:r>
              <a:rPr lang="en-US" altLang="zh-CN" sz="2400" dirty="0"/>
              <a:t>---</a:t>
            </a:r>
            <a:r>
              <a:rPr lang="zh-CN" altLang="en-US" sz="2400" dirty="0"/>
              <a:t>占</a:t>
            </a:r>
            <a:r>
              <a:rPr lang="en-US" altLang="zh-CN" sz="2400" dirty="0"/>
              <a:t>16</a:t>
            </a:r>
            <a:r>
              <a:rPr lang="zh-CN" altLang="en-US" sz="2400" dirty="0"/>
              <a:t>位，首部和数据之和</a:t>
            </a:r>
            <a:r>
              <a:rPr lang="en-US" altLang="zh-CN" sz="2400" dirty="0"/>
              <a:t>(</a:t>
            </a:r>
            <a:r>
              <a:rPr lang="zh-CN" altLang="en-US" sz="2400" dirty="0"/>
              <a:t>字节数</a:t>
            </a:r>
            <a:r>
              <a:rPr lang="en-US" altLang="zh-CN" sz="2400" dirty="0"/>
              <a:t>)</a:t>
            </a:r>
            <a:r>
              <a:rPr lang="zh-CN" altLang="en-US" sz="2400" dirty="0"/>
              <a:t>，最大长度是</a:t>
            </a:r>
            <a:r>
              <a:rPr lang="en-US" sz="2400" dirty="0"/>
              <a:t>2</a:t>
            </a:r>
            <a:r>
              <a:rPr lang="en-US" sz="2400" baseline="30000" dirty="0"/>
              <a:t>16</a:t>
            </a:r>
            <a:r>
              <a:rPr lang="en-US" sz="2400" dirty="0"/>
              <a:t>-1=65535</a:t>
            </a:r>
            <a:r>
              <a:rPr lang="zh-CN" altLang="en-US" sz="2400" dirty="0"/>
              <a:t>字节。实际上，</a:t>
            </a:r>
            <a:r>
              <a:rPr lang="en-US" sz="2400" dirty="0"/>
              <a:t>IP</a:t>
            </a:r>
            <a:r>
              <a:rPr lang="zh-CN" altLang="en-US" sz="2400" dirty="0"/>
              <a:t>数据报作为帧的数据部分被封装时，总长度不超过下层的</a:t>
            </a:r>
            <a:r>
              <a:rPr lang="en-US" sz="2400" dirty="0"/>
              <a:t>MTU</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第</a:t>
            </a:r>
            <a:r>
              <a:rPr lang="en-US" altLang="zh-CN" dirty="0" smtClean="0">
                <a:latin typeface="黑体" pitchFamily="49" charset="-122"/>
                <a:ea typeface="黑体" pitchFamily="49" charset="-122"/>
              </a:rPr>
              <a:t>5</a:t>
            </a:r>
            <a:r>
              <a:rPr lang="zh-CN" altLang="en-US" dirty="0" smtClean="0">
                <a:latin typeface="黑体" pitchFamily="49" charset="-122"/>
                <a:ea typeface="黑体" pitchFamily="49" charset="-122"/>
              </a:rPr>
              <a:t>章 网络层</a:t>
            </a:r>
            <a:endParaRPr lang="en-US" altLang="zh-CN" dirty="0" smtClean="0">
              <a:latin typeface="黑体" pitchFamily="49" charset="-122"/>
              <a:ea typeface="黑体" pitchFamily="49" charset="-122"/>
            </a:endParaRPr>
          </a:p>
        </p:txBody>
      </p:sp>
      <p:sp>
        <p:nvSpPr>
          <p:cNvPr id="14339" name="Rectangle 3"/>
          <p:cNvSpPr>
            <a:spLocks noGrp="1" noChangeArrowheads="1"/>
          </p:cNvSpPr>
          <p:nvPr>
            <p:ph idx="1"/>
          </p:nvPr>
        </p:nvSpPr>
        <p:spPr>
          <a:xfrm>
            <a:off x="684213" y="1390670"/>
            <a:ext cx="7745439" cy="4895850"/>
          </a:xfrm>
        </p:spPr>
        <p:txBody>
          <a:bodyPr/>
          <a:lstStyle/>
          <a:p>
            <a:pPr indent="369888" eaLnBrk="1" hangingPunct="1">
              <a:lnSpc>
                <a:spcPct val="90000"/>
              </a:lnSpc>
              <a:spcBef>
                <a:spcPct val="0"/>
              </a:spcBef>
              <a:buFont typeface="Wingdings" pitchFamily="2" charset="2"/>
              <a:buNone/>
            </a:pPr>
            <a:r>
              <a:rPr lang="en-US" altLang="zh-CN" dirty="0" smtClean="0"/>
              <a:t>5.1 </a:t>
            </a:r>
            <a:r>
              <a:rPr lang="zh-CN" altLang="en-US" dirty="0" smtClean="0"/>
              <a:t>网络层的基本概念</a:t>
            </a:r>
          </a:p>
          <a:p>
            <a:pPr indent="369888" eaLnBrk="1" hangingPunct="1">
              <a:lnSpc>
                <a:spcPct val="90000"/>
              </a:lnSpc>
              <a:buFont typeface="Wingdings" pitchFamily="2" charset="2"/>
              <a:buNone/>
            </a:pPr>
            <a:r>
              <a:rPr lang="en-US" altLang="zh-CN" dirty="0" smtClean="0"/>
              <a:t>5.2 IPv4</a:t>
            </a:r>
            <a:r>
              <a:rPr lang="zh-CN" altLang="en-US" dirty="0" smtClean="0"/>
              <a:t>协议</a:t>
            </a:r>
          </a:p>
          <a:p>
            <a:pPr indent="369888" eaLnBrk="1" hangingPunct="1">
              <a:lnSpc>
                <a:spcPct val="90000"/>
              </a:lnSpc>
              <a:buFont typeface="Wingdings" pitchFamily="2" charset="2"/>
              <a:buNone/>
            </a:pPr>
            <a:r>
              <a:rPr lang="en-US" altLang="zh-CN" dirty="0" smtClean="0"/>
              <a:t>5.3 </a:t>
            </a:r>
            <a:r>
              <a:rPr lang="zh-CN" altLang="en-US" dirty="0" smtClean="0"/>
              <a:t>因特网上的地址机制 </a:t>
            </a:r>
          </a:p>
          <a:p>
            <a:pPr indent="369888" eaLnBrk="1" hangingPunct="1">
              <a:lnSpc>
                <a:spcPct val="90000"/>
              </a:lnSpc>
              <a:buFont typeface="Wingdings" pitchFamily="2" charset="2"/>
              <a:buNone/>
            </a:pPr>
            <a:r>
              <a:rPr lang="en-US" altLang="zh-CN" dirty="0" smtClean="0"/>
              <a:t>5.4 </a:t>
            </a:r>
            <a:r>
              <a:rPr lang="zh-CN" altLang="en-US" dirty="0" smtClean="0"/>
              <a:t>因特网上的路由机制 </a:t>
            </a:r>
          </a:p>
          <a:p>
            <a:pPr indent="369888" eaLnBrk="1" hangingPunct="1">
              <a:lnSpc>
                <a:spcPct val="90000"/>
              </a:lnSpc>
              <a:buFont typeface="Wingdings" pitchFamily="2" charset="2"/>
              <a:buNone/>
            </a:pPr>
            <a:r>
              <a:rPr lang="en-US" altLang="zh-CN" dirty="0" smtClean="0"/>
              <a:t>5.5 </a:t>
            </a:r>
            <a:r>
              <a:rPr lang="zh-CN" altLang="en-US" dirty="0" smtClean="0"/>
              <a:t>因特网上的控制协议</a:t>
            </a:r>
            <a:r>
              <a:rPr lang="en-US" altLang="zh-CN" dirty="0" smtClean="0"/>
              <a:t>ICMP </a:t>
            </a:r>
          </a:p>
          <a:p>
            <a:pPr indent="369888" eaLnBrk="1" hangingPunct="1">
              <a:lnSpc>
                <a:spcPct val="90000"/>
              </a:lnSpc>
              <a:buFont typeface="Wingdings" pitchFamily="2" charset="2"/>
              <a:buNone/>
            </a:pPr>
            <a:r>
              <a:rPr lang="en-US" altLang="zh-CN" dirty="0" smtClean="0"/>
              <a:t>5.6 </a:t>
            </a:r>
            <a:r>
              <a:rPr lang="zh-CN" altLang="en-US" dirty="0" smtClean="0"/>
              <a:t>因特网上的多播 </a:t>
            </a:r>
          </a:p>
          <a:p>
            <a:pPr indent="369888" eaLnBrk="1" hangingPunct="1">
              <a:lnSpc>
                <a:spcPct val="90000"/>
              </a:lnSpc>
              <a:buFont typeface="Wingdings" pitchFamily="2" charset="2"/>
              <a:buNone/>
            </a:pPr>
            <a:r>
              <a:rPr lang="en-US" altLang="zh-CN" dirty="0" smtClean="0"/>
              <a:t>5.7 </a:t>
            </a:r>
            <a:r>
              <a:rPr lang="zh-CN" altLang="en-US" dirty="0" smtClean="0"/>
              <a:t>下一代因特网协议</a:t>
            </a:r>
            <a:r>
              <a:rPr lang="en-US" altLang="zh-CN" dirty="0" smtClean="0"/>
              <a:t>IPv6 </a:t>
            </a:r>
          </a:p>
          <a:p>
            <a:pPr indent="369888" eaLnBrk="1" hangingPunct="1">
              <a:lnSpc>
                <a:spcPct val="90000"/>
              </a:lnSpc>
              <a:buFont typeface="Wingdings" pitchFamily="2" charset="2"/>
              <a:buNone/>
            </a:pPr>
            <a:r>
              <a:rPr lang="en-US" altLang="zh-CN" dirty="0" smtClean="0"/>
              <a:t>5.8 </a:t>
            </a:r>
            <a:r>
              <a:rPr lang="zh-CN" altLang="en-US" dirty="0" smtClean="0"/>
              <a:t>移动</a:t>
            </a:r>
            <a:r>
              <a:rPr lang="en-US" altLang="zh-CN" dirty="0" smtClean="0"/>
              <a:t>IP </a:t>
            </a:r>
          </a:p>
          <a:p>
            <a:pPr indent="369888" eaLnBrk="1" hangingPunct="1">
              <a:lnSpc>
                <a:spcPct val="90000"/>
              </a:lnSpc>
              <a:buFont typeface="Wingdings" pitchFamily="2" charset="2"/>
              <a:buNone/>
            </a:pPr>
            <a:r>
              <a:rPr lang="en-US" altLang="zh-CN" dirty="0" smtClean="0"/>
              <a:t>5.9 </a:t>
            </a:r>
            <a:r>
              <a:rPr lang="zh-CN" altLang="en-US" dirty="0" smtClean="0"/>
              <a:t>网络层的</a:t>
            </a:r>
            <a:r>
              <a:rPr lang="en-US" altLang="zh-CN" dirty="0" smtClean="0"/>
              <a:t>QoS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1000125" y="3000375"/>
            <a:ext cx="3786188" cy="3571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682625"/>
          </a:xfrm>
          <a:prstGeom prst="rect">
            <a:avLst/>
          </a:prstGeom>
          <a:noFill/>
          <a:ln w="25400">
            <a:solidFill>
              <a:schemeClr val="accent5">
                <a:lumMod val="50000"/>
              </a:schemeClr>
            </a:solidFill>
          </a:ln>
        </p:spPr>
        <p:txBody>
          <a:bodyPr>
            <a:spAutoFit/>
          </a:bodyPr>
          <a:lstStyle/>
          <a:p>
            <a:pPr>
              <a:lnSpc>
                <a:spcPct val="80000"/>
              </a:lnSpc>
              <a:defRPr/>
            </a:pPr>
            <a:r>
              <a:rPr lang="zh-CN" altLang="en-US" sz="2400" dirty="0"/>
              <a:t>标识</a:t>
            </a:r>
            <a:r>
              <a:rPr lang="en-US" altLang="zh-CN" sz="2400" dirty="0"/>
              <a:t>---</a:t>
            </a:r>
            <a:r>
              <a:rPr lang="zh-CN" altLang="en-US" sz="2400" dirty="0"/>
              <a:t>占</a:t>
            </a:r>
            <a:r>
              <a:rPr lang="en-US" altLang="zh-CN" sz="2400" dirty="0"/>
              <a:t>16</a:t>
            </a:r>
            <a:r>
              <a:rPr lang="zh-CN" altLang="en-US" sz="2400" dirty="0"/>
              <a:t>位，在分片情况下，用于用于标识分组属于哪个数据报，以便接收端对数据报重组装。</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2"/>
          <a:srcRect/>
          <a:stretch>
            <a:fillRect/>
          </a:stretch>
        </p:blipFill>
        <p:spPr bwMode="auto">
          <a:xfrm>
            <a:off x="0" y="2928938"/>
            <a:ext cx="8583613" cy="3286125"/>
          </a:xfrm>
          <a:prstGeom prst="rect">
            <a:avLst/>
          </a:prstGeom>
          <a:noFill/>
          <a:ln w="9525">
            <a:noFill/>
            <a:miter lim="800000"/>
            <a:headEnd/>
            <a:tailEnd/>
          </a:ln>
        </p:spPr>
      </p:pic>
      <p:sp>
        <p:nvSpPr>
          <p:cNvPr id="8" name="矩形 7"/>
          <p:cNvSpPr/>
          <p:nvPr/>
        </p:nvSpPr>
        <p:spPr>
          <a:xfrm>
            <a:off x="4786313" y="3643313"/>
            <a:ext cx="928687"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1938338"/>
          </a:xfrm>
          <a:prstGeom prst="rect">
            <a:avLst/>
          </a:prstGeom>
          <a:noFill/>
          <a:ln w="25400">
            <a:solidFill>
              <a:schemeClr val="accent5">
                <a:lumMod val="50000"/>
              </a:schemeClr>
            </a:solidFill>
          </a:ln>
        </p:spPr>
        <p:txBody>
          <a:bodyPr>
            <a:spAutoFit/>
          </a:bodyPr>
          <a:lstStyle/>
          <a:p>
            <a:pPr>
              <a:defRPr/>
            </a:pPr>
            <a:r>
              <a:rPr lang="zh-CN" altLang="en-US" sz="2400" dirty="0">
                <a:latin typeface="+mn-ea"/>
                <a:ea typeface="+mn-ea"/>
              </a:rPr>
              <a:t>标志</a:t>
            </a:r>
            <a:r>
              <a:rPr lang="en-US" altLang="zh-CN" sz="2400" dirty="0">
                <a:latin typeface="+mn-ea"/>
                <a:ea typeface="+mn-ea"/>
              </a:rPr>
              <a:t>---</a:t>
            </a:r>
            <a:r>
              <a:rPr lang="zh-CN" altLang="en-US" sz="2400" dirty="0">
                <a:latin typeface="+mn-ea"/>
                <a:ea typeface="+mn-ea"/>
              </a:rPr>
              <a:t>占</a:t>
            </a:r>
            <a:r>
              <a:rPr lang="en-US" altLang="zh-CN" sz="2400" dirty="0">
                <a:latin typeface="+mn-ea"/>
                <a:ea typeface="+mn-ea"/>
              </a:rPr>
              <a:t>3</a:t>
            </a:r>
            <a:r>
              <a:rPr lang="zh-CN" altLang="en-US" sz="2400" dirty="0">
                <a:latin typeface="+mn-ea"/>
                <a:ea typeface="+mn-ea"/>
              </a:rPr>
              <a:t>位，目前只用前两位，</a:t>
            </a:r>
            <a:r>
              <a:rPr lang="zh-CN" altLang="en-US" sz="2400" dirty="0">
                <a:latin typeface="+mn-ea"/>
              </a:rPr>
              <a:t>与分片有关</a:t>
            </a:r>
            <a:r>
              <a:rPr lang="zh-CN" altLang="en-US" sz="2400" dirty="0">
                <a:latin typeface="+mn-ea"/>
                <a:ea typeface="+mn-ea"/>
              </a:rPr>
              <a:t>。</a:t>
            </a:r>
          </a:p>
          <a:p>
            <a:pPr>
              <a:defRPr/>
            </a:pPr>
            <a:r>
              <a:rPr lang="zh-CN" altLang="en-US" sz="2400" dirty="0">
                <a:latin typeface="+mn-ea"/>
                <a:ea typeface="+mn-ea"/>
              </a:rPr>
              <a:t>最低位</a:t>
            </a:r>
            <a:r>
              <a:rPr lang="zh-CN" altLang="en-US" sz="2400" dirty="0">
                <a:latin typeface="+mn-lt"/>
                <a:ea typeface="+mn-ea"/>
              </a:rPr>
              <a:t>： </a:t>
            </a:r>
            <a:r>
              <a:rPr lang="en-US" altLang="zh-CN" sz="2400" dirty="0">
                <a:latin typeface="+mn-lt"/>
                <a:ea typeface="+mn-ea"/>
              </a:rPr>
              <a:t>MF (More Fragment)</a:t>
            </a:r>
            <a:r>
              <a:rPr lang="zh-CN" altLang="en-US" sz="2400" dirty="0">
                <a:latin typeface="+mn-lt"/>
                <a:ea typeface="+mn-ea"/>
              </a:rPr>
              <a:t>：</a:t>
            </a:r>
            <a:endParaRPr lang="en-US" altLang="zh-CN" sz="2400" dirty="0">
              <a:latin typeface="+mn-lt"/>
              <a:ea typeface="+mn-ea"/>
            </a:endParaRPr>
          </a:p>
          <a:p>
            <a:pPr>
              <a:defRPr/>
            </a:pPr>
            <a:r>
              <a:rPr lang="zh-CN" altLang="en-US" sz="2400" dirty="0">
                <a:latin typeface="+mn-lt"/>
                <a:ea typeface="+mn-ea"/>
              </a:rPr>
              <a:t>                </a:t>
            </a:r>
            <a:r>
              <a:rPr lang="en-US" altLang="zh-CN" sz="2400" dirty="0">
                <a:latin typeface="+mn-lt"/>
                <a:ea typeface="+mn-ea"/>
              </a:rPr>
              <a:t>MF </a:t>
            </a:r>
            <a:r>
              <a:rPr lang="en-US" altLang="zh-CN" sz="2400" dirty="0">
                <a:latin typeface="+mn-lt"/>
                <a:ea typeface="+mn-ea"/>
                <a:sym typeface="Symbol" pitchFamily="18" charset="2"/>
              </a:rPr>
              <a:t></a:t>
            </a:r>
            <a:r>
              <a:rPr lang="en-US" altLang="zh-CN" sz="2400" dirty="0">
                <a:latin typeface="+mn-lt"/>
                <a:ea typeface="+mn-ea"/>
              </a:rPr>
              <a:t> 1 </a:t>
            </a:r>
            <a:r>
              <a:rPr lang="zh-CN" altLang="en-US" sz="2400" dirty="0">
                <a:latin typeface="+mn-lt"/>
                <a:ea typeface="+mn-ea"/>
              </a:rPr>
              <a:t>（后面还有分片）</a:t>
            </a:r>
            <a:endParaRPr lang="en-US" altLang="zh-CN" sz="2400" dirty="0">
              <a:latin typeface="+mn-lt"/>
              <a:ea typeface="+mn-ea"/>
            </a:endParaRPr>
          </a:p>
          <a:p>
            <a:pPr>
              <a:defRPr/>
            </a:pPr>
            <a:r>
              <a:rPr lang="zh-CN" altLang="en-US" sz="2400" dirty="0">
                <a:latin typeface="+mn-lt"/>
                <a:ea typeface="+mn-ea"/>
              </a:rPr>
              <a:t>                </a:t>
            </a:r>
            <a:r>
              <a:rPr lang="en-US" altLang="zh-CN" sz="2400" dirty="0">
                <a:latin typeface="+mn-lt"/>
                <a:ea typeface="+mn-ea"/>
              </a:rPr>
              <a:t>MF </a:t>
            </a:r>
            <a:r>
              <a:rPr lang="en-US" altLang="zh-CN" sz="2400" dirty="0">
                <a:latin typeface="+mn-lt"/>
                <a:ea typeface="+mn-ea"/>
                <a:sym typeface="Symbol" pitchFamily="18" charset="2"/>
              </a:rPr>
              <a:t></a:t>
            </a:r>
            <a:r>
              <a:rPr lang="en-US" altLang="zh-CN" sz="2400" dirty="0">
                <a:latin typeface="+mn-lt"/>
                <a:ea typeface="+mn-ea"/>
              </a:rPr>
              <a:t> 0 </a:t>
            </a:r>
            <a:r>
              <a:rPr lang="zh-CN" altLang="en-US" sz="2400" dirty="0">
                <a:latin typeface="+mn-lt"/>
                <a:ea typeface="+mn-ea"/>
              </a:rPr>
              <a:t>表示最后一个分片。</a:t>
            </a:r>
          </a:p>
          <a:p>
            <a:pPr>
              <a:defRPr/>
            </a:pPr>
            <a:r>
              <a:rPr lang="zh-CN" altLang="en-US" sz="2400" dirty="0">
                <a:latin typeface="+mn-lt"/>
                <a:ea typeface="+mn-ea"/>
              </a:rPr>
              <a:t>中间位： </a:t>
            </a:r>
            <a:r>
              <a:rPr lang="en-US" altLang="zh-CN" sz="2400" dirty="0">
                <a:latin typeface="+mn-lt"/>
                <a:ea typeface="+mn-ea"/>
              </a:rPr>
              <a:t>DF (Don</a:t>
            </a:r>
            <a:r>
              <a:rPr lang="en-US" altLang="zh-CN" sz="2400" dirty="0">
                <a:latin typeface="+mn-lt"/>
                <a:ea typeface="+mn-ea"/>
                <a:cs typeface="Arial" charset="0"/>
              </a:rPr>
              <a:t>‘</a:t>
            </a:r>
            <a:r>
              <a:rPr lang="en-US" altLang="zh-CN" sz="2400" dirty="0">
                <a:latin typeface="+mn-lt"/>
                <a:ea typeface="+mn-ea"/>
              </a:rPr>
              <a:t>t Fragment) </a:t>
            </a:r>
            <a:r>
              <a:rPr lang="zh-CN" altLang="en-US" sz="2400" dirty="0">
                <a:latin typeface="+mn-lt"/>
                <a:ea typeface="+mn-ea"/>
              </a:rPr>
              <a:t>： </a:t>
            </a:r>
            <a:r>
              <a:rPr lang="en-US" altLang="zh-CN" sz="2400" dirty="0">
                <a:latin typeface="+mn-lt"/>
                <a:ea typeface="+mn-ea"/>
              </a:rPr>
              <a:t>DF </a:t>
            </a:r>
            <a:r>
              <a:rPr lang="en-US" altLang="zh-CN" sz="2400" dirty="0">
                <a:latin typeface="+mn-lt"/>
                <a:ea typeface="+mn-ea"/>
                <a:sym typeface="Symbol" pitchFamily="18" charset="2"/>
              </a:rPr>
              <a:t></a:t>
            </a:r>
            <a:r>
              <a:rPr lang="en-US" altLang="zh-CN" sz="2400" dirty="0">
                <a:latin typeface="+mn-lt"/>
                <a:ea typeface="+mn-ea"/>
              </a:rPr>
              <a:t> 0 </a:t>
            </a:r>
            <a:r>
              <a:rPr lang="zh-CN" altLang="en-US" sz="2400" dirty="0">
                <a:latin typeface="+mn-lt"/>
                <a:ea typeface="+mn-ea"/>
              </a:rPr>
              <a:t>时允许分片。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5727700" y="3001963"/>
            <a:ext cx="2844800"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979488"/>
          </a:xfrm>
          <a:prstGeom prst="rect">
            <a:avLst/>
          </a:prstGeom>
          <a:noFill/>
          <a:ln w="25400">
            <a:solidFill>
              <a:schemeClr val="accent5">
                <a:lumMod val="50000"/>
              </a:schemeClr>
            </a:solidFill>
          </a:ln>
        </p:spPr>
        <p:txBody>
          <a:bodyPr>
            <a:spAutoFit/>
          </a:bodyPr>
          <a:lstStyle/>
          <a:p>
            <a:pPr>
              <a:lnSpc>
                <a:spcPct val="80000"/>
              </a:lnSpc>
              <a:defRPr/>
            </a:pPr>
            <a:r>
              <a:rPr lang="zh-CN" altLang="en-US" sz="2400" dirty="0"/>
              <a:t>片偏移</a:t>
            </a:r>
            <a:r>
              <a:rPr lang="en-US" altLang="zh-CN" sz="2400" dirty="0"/>
              <a:t>---</a:t>
            </a:r>
            <a:r>
              <a:rPr lang="zh-CN" altLang="en-US" sz="2400" dirty="0"/>
              <a:t>占</a:t>
            </a:r>
            <a:r>
              <a:rPr lang="en-US" altLang="zh-CN" sz="2400" dirty="0"/>
              <a:t>13</a:t>
            </a:r>
            <a:r>
              <a:rPr lang="zh-CN" altLang="en-US" sz="2400" dirty="0"/>
              <a:t>位，与分片有关。指示本片数据的第一个字节在原数据报数据区中的偏移量，偏移量以</a:t>
            </a:r>
            <a:r>
              <a:rPr lang="en-US" sz="2400" dirty="0"/>
              <a:t>8</a:t>
            </a:r>
            <a:r>
              <a:rPr lang="zh-CN" altLang="en-US" sz="2400" dirty="0"/>
              <a:t>个字节为单位。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1000125" y="3368675"/>
            <a:ext cx="1928813" cy="3571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642910" y="746125"/>
            <a:ext cx="7572403" cy="1200329"/>
          </a:xfrm>
          <a:prstGeom prst="rect">
            <a:avLst/>
          </a:prstGeom>
          <a:noFill/>
          <a:ln w="25400">
            <a:solidFill>
              <a:schemeClr val="accent5">
                <a:lumMod val="50000"/>
              </a:schemeClr>
            </a:solidFill>
          </a:ln>
        </p:spPr>
        <p:txBody>
          <a:bodyPr wrap="square">
            <a:spAutoFit/>
          </a:bodyPr>
          <a:lstStyle/>
          <a:p>
            <a:pPr>
              <a:defRPr/>
            </a:pPr>
            <a:r>
              <a:rPr lang="zh-CN" altLang="en-US" sz="2400" dirty="0"/>
              <a:t>生存时间（</a:t>
            </a:r>
            <a:r>
              <a:rPr lang="en-US" sz="2400" dirty="0"/>
              <a:t> </a:t>
            </a:r>
            <a:r>
              <a:rPr lang="en-US" altLang="zh-CN" sz="2400" dirty="0"/>
              <a:t>TTL </a:t>
            </a:r>
            <a:r>
              <a:rPr lang="zh-CN" altLang="en-US" sz="2400" dirty="0"/>
              <a:t>）</a:t>
            </a:r>
            <a:r>
              <a:rPr lang="en-US" altLang="zh-CN" sz="2400" dirty="0"/>
              <a:t>——</a:t>
            </a:r>
            <a:r>
              <a:rPr lang="zh-CN" altLang="en-US" sz="2400" dirty="0"/>
              <a:t>占</a:t>
            </a:r>
            <a:r>
              <a:rPr lang="en-US" altLang="zh-CN" sz="2400" dirty="0"/>
              <a:t>8bit</a:t>
            </a:r>
            <a:r>
              <a:rPr lang="zh-CN" altLang="en-US" sz="2400" dirty="0"/>
              <a:t>，</a:t>
            </a:r>
            <a:r>
              <a:rPr lang="en-US" altLang="zh-CN" sz="2400" dirty="0"/>
              <a:t>IP</a:t>
            </a:r>
            <a:r>
              <a:rPr lang="zh-CN" altLang="en-US" sz="2400" dirty="0"/>
              <a:t>分组在网络中允许通过的最大路由器数（跳数</a:t>
            </a:r>
            <a:r>
              <a:rPr lang="zh-CN" altLang="en-US" sz="2400" dirty="0" smtClean="0"/>
              <a:t>）。</a:t>
            </a:r>
            <a:endParaRPr lang="en-US" altLang="zh-CN" sz="2400" dirty="0" smtClean="0"/>
          </a:p>
          <a:p>
            <a:pPr>
              <a:defRPr/>
            </a:pPr>
            <a:r>
              <a:rPr lang="zh-CN" altLang="en-US" sz="2400" dirty="0" smtClean="0"/>
              <a:t>不同操作系统会有自己默认的初始</a:t>
            </a:r>
            <a:r>
              <a:rPr lang="en-US" sz="2400" dirty="0" smtClean="0"/>
              <a:t>TTL</a:t>
            </a:r>
            <a:r>
              <a:rPr lang="zh-CN" altLang="en-US" sz="2400" dirty="0" smtClean="0"/>
              <a:t>值。</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2879725" y="3357563"/>
            <a:ext cx="1906588"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1311275"/>
          </a:xfrm>
          <a:prstGeom prst="rect">
            <a:avLst/>
          </a:prstGeom>
          <a:noFill/>
          <a:ln w="25400">
            <a:solidFill>
              <a:schemeClr val="accent5">
                <a:lumMod val="50000"/>
              </a:schemeClr>
            </a:solidFill>
          </a:ln>
        </p:spPr>
        <p:txBody>
          <a:bodyPr>
            <a:spAutoFit/>
          </a:bodyPr>
          <a:lstStyle/>
          <a:p>
            <a:pPr>
              <a:lnSpc>
                <a:spcPct val="110000"/>
              </a:lnSpc>
              <a:defRPr/>
            </a:pPr>
            <a:r>
              <a:rPr lang="zh-CN" altLang="en-US" sz="2400" dirty="0"/>
              <a:t>协议</a:t>
            </a:r>
            <a:r>
              <a:rPr lang="en-US" altLang="zh-CN" sz="2400" dirty="0"/>
              <a:t>——</a:t>
            </a:r>
            <a:r>
              <a:rPr lang="zh-CN" altLang="en-US" sz="2400" dirty="0"/>
              <a:t>占</a:t>
            </a:r>
            <a:r>
              <a:rPr lang="en-US" sz="2400" dirty="0"/>
              <a:t>8bit</a:t>
            </a:r>
            <a:r>
              <a:rPr lang="zh-CN" altLang="en-US" sz="2400" dirty="0"/>
              <a:t>。指示该数据报封装的数据部分所采用的上层协议类型。</a:t>
            </a:r>
            <a:r>
              <a:rPr lang="en-US" altLang="zh-CN" sz="2400" dirty="0"/>
              <a:t> </a:t>
            </a:r>
            <a:r>
              <a:rPr lang="zh-CN" altLang="en-US" sz="2400" dirty="0"/>
              <a:t>例如：</a:t>
            </a:r>
            <a:endParaRPr lang="en-US" altLang="zh-CN" sz="2400" dirty="0"/>
          </a:p>
          <a:p>
            <a:pPr>
              <a:lnSpc>
                <a:spcPct val="110000"/>
              </a:lnSpc>
              <a:defRPr/>
            </a:pPr>
            <a:r>
              <a:rPr lang="zh-CN" altLang="en-US" sz="2400" dirty="0"/>
              <a:t>      </a:t>
            </a:r>
            <a:r>
              <a:rPr lang="en-US" altLang="zh-CN" sz="2400" dirty="0"/>
              <a:t>UDP</a:t>
            </a:r>
            <a:r>
              <a:rPr lang="zh-CN" altLang="en-US" sz="2400" dirty="0"/>
              <a:t>：</a:t>
            </a:r>
            <a:r>
              <a:rPr lang="en-US" altLang="zh-CN" sz="2400" dirty="0"/>
              <a:t>17</a:t>
            </a:r>
            <a:r>
              <a:rPr lang="zh-CN" altLang="en-US" sz="2400" dirty="0"/>
              <a:t>，</a:t>
            </a:r>
            <a:r>
              <a:rPr lang="en-US" altLang="zh-CN" sz="2400" dirty="0"/>
              <a:t>TCP</a:t>
            </a:r>
            <a:r>
              <a:rPr lang="zh-CN" altLang="en-US" sz="2400" dirty="0"/>
              <a:t>：</a:t>
            </a:r>
            <a:r>
              <a:rPr lang="en-US" altLang="zh-CN" sz="2400" dirty="0"/>
              <a:t>6</a:t>
            </a:r>
            <a:r>
              <a:rPr lang="zh-CN" altLang="en-US" sz="2400" dirty="0"/>
              <a:t>，</a:t>
            </a:r>
            <a:r>
              <a:rPr lang="en-US" altLang="zh-CN" sz="2400" dirty="0"/>
              <a:t>ICMP</a:t>
            </a:r>
            <a:r>
              <a:rPr lang="zh-CN" altLang="en-US" sz="2400" dirty="0"/>
              <a:t>：</a:t>
            </a:r>
            <a:r>
              <a:rPr lang="en-US" altLang="zh-CN" sz="2400" dirty="0" smtClean="0"/>
              <a:t>1</a:t>
            </a:r>
            <a:r>
              <a:rPr lang="zh-CN" altLang="en-US" sz="2400" dirty="0" smtClean="0"/>
              <a:t>，</a:t>
            </a:r>
            <a:r>
              <a:rPr lang="en-US" altLang="zh-CN" sz="2400" dirty="0" smtClean="0"/>
              <a:t> </a:t>
            </a:r>
            <a:r>
              <a:rPr lang="en-US" altLang="zh-CN" sz="2400" dirty="0"/>
              <a:t>OSPF</a:t>
            </a:r>
            <a:r>
              <a:rPr lang="zh-CN" altLang="en-US" sz="2400" dirty="0"/>
              <a:t>：</a:t>
            </a:r>
            <a:r>
              <a:rPr lang="en-US" altLang="zh-CN" sz="2400" dirty="0"/>
              <a:t>89</a:t>
            </a:r>
            <a:r>
              <a:rPr lang="zh-CN" altLang="en-US" sz="2400" dirty="0"/>
              <a:t>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p:cNvPicPr>
            <a:picLocks noChangeAspect="1" noChangeArrowheads="1"/>
          </p:cNvPicPr>
          <p:nvPr/>
        </p:nvPicPr>
        <p:blipFill>
          <a:blip r:embed="rId2"/>
          <a:srcRect/>
          <a:stretch>
            <a:fillRect/>
          </a:stretch>
        </p:blipFill>
        <p:spPr bwMode="auto">
          <a:xfrm>
            <a:off x="0" y="2286000"/>
            <a:ext cx="8583613" cy="3286125"/>
          </a:xfrm>
          <a:prstGeom prst="rect">
            <a:avLst/>
          </a:prstGeom>
          <a:noFill/>
          <a:ln w="9525">
            <a:noFill/>
            <a:miter lim="800000"/>
            <a:headEnd/>
            <a:tailEnd/>
          </a:ln>
        </p:spPr>
      </p:pic>
      <p:sp>
        <p:nvSpPr>
          <p:cNvPr id="8" name="矩形 7"/>
          <p:cNvSpPr/>
          <p:nvPr/>
        </p:nvSpPr>
        <p:spPr>
          <a:xfrm>
            <a:off x="4808538" y="3357563"/>
            <a:ext cx="3763962" cy="3571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714375" y="746125"/>
            <a:ext cx="7500938" cy="904875"/>
          </a:xfrm>
          <a:prstGeom prst="rect">
            <a:avLst/>
          </a:prstGeom>
          <a:noFill/>
          <a:ln w="25400">
            <a:solidFill>
              <a:schemeClr val="accent5">
                <a:lumMod val="50000"/>
              </a:schemeClr>
            </a:solidFill>
          </a:ln>
        </p:spPr>
        <p:txBody>
          <a:bodyPr>
            <a:spAutoFit/>
          </a:bodyPr>
          <a:lstStyle/>
          <a:p>
            <a:pPr>
              <a:lnSpc>
                <a:spcPct val="110000"/>
              </a:lnSpc>
              <a:defRPr/>
            </a:pPr>
            <a:r>
              <a:rPr lang="zh-CN" altLang="en-US" sz="2400" dirty="0"/>
              <a:t>首部校验和</a:t>
            </a:r>
            <a:r>
              <a:rPr lang="en-US" altLang="zh-CN" sz="2400" dirty="0"/>
              <a:t>—— </a:t>
            </a:r>
            <a:r>
              <a:rPr lang="en-US" sz="2400" dirty="0"/>
              <a:t>16</a:t>
            </a:r>
            <a:r>
              <a:rPr lang="zh-CN" altLang="en-US" sz="2400" dirty="0"/>
              <a:t>比特，只对首部校验，不采用</a:t>
            </a:r>
            <a:r>
              <a:rPr lang="en-US" altLang="zh-CN" sz="2400" dirty="0"/>
              <a:t>CRC</a:t>
            </a:r>
            <a:r>
              <a:rPr lang="zh-CN" altLang="en-US" sz="2400" dirty="0"/>
              <a:t>，采用反码运算的方法。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smtClean="0">
                <a:solidFill>
                  <a:schemeClr val="tx1"/>
                </a:solidFill>
              </a:rPr>
              <a:t>校验和运算的要点</a:t>
            </a:r>
            <a:endParaRPr lang="zh-CN" altLang="en-US" dirty="0" smtClean="0"/>
          </a:p>
        </p:txBody>
      </p:sp>
      <p:sp>
        <p:nvSpPr>
          <p:cNvPr id="37891" name="内容占位符 2"/>
          <p:cNvSpPr>
            <a:spLocks noGrp="1"/>
          </p:cNvSpPr>
          <p:nvPr>
            <p:ph idx="1"/>
          </p:nvPr>
        </p:nvSpPr>
        <p:spPr/>
        <p:txBody>
          <a:bodyPr/>
          <a:lstStyle/>
          <a:p>
            <a:pPr>
              <a:buFont typeface="Wingdings" pitchFamily="2" charset="2"/>
              <a:buNone/>
            </a:pPr>
            <a:r>
              <a:rPr lang="zh-CN" altLang="en-US" sz="2400" dirty="0" smtClean="0"/>
              <a:t>发送时：</a:t>
            </a:r>
          </a:p>
          <a:p>
            <a:pPr>
              <a:buFontTx/>
              <a:buNone/>
            </a:pPr>
            <a:r>
              <a:rPr lang="en-US" altLang="zh-CN" sz="2400" dirty="0" smtClean="0">
                <a:latin typeface="宋体" pitchFamily="2" charset="-122"/>
              </a:rPr>
              <a:t>1.</a:t>
            </a:r>
            <a:r>
              <a:rPr lang="en-US" altLang="zh-CN" sz="2400" dirty="0" smtClean="0"/>
              <a:t>  </a:t>
            </a:r>
            <a:r>
              <a:rPr lang="zh-CN" altLang="en-US" sz="2400" dirty="0" smtClean="0"/>
              <a:t>先将校验和字段清零；</a:t>
            </a:r>
            <a:r>
              <a:rPr lang="en-US" sz="2400" dirty="0" smtClean="0"/>
              <a:t> </a:t>
            </a:r>
            <a:endParaRPr lang="zh-CN" altLang="en-US" sz="2400" dirty="0" smtClean="0"/>
          </a:p>
          <a:p>
            <a:pPr>
              <a:buFontTx/>
              <a:buNone/>
            </a:pPr>
            <a:r>
              <a:rPr lang="en-US" altLang="zh-CN" sz="2400" dirty="0" smtClean="0">
                <a:latin typeface="宋体" pitchFamily="2" charset="-122"/>
              </a:rPr>
              <a:t>2.</a:t>
            </a:r>
            <a:r>
              <a:rPr lang="en-US" altLang="zh-CN" sz="2400" dirty="0" smtClean="0"/>
              <a:t>  </a:t>
            </a:r>
            <a:r>
              <a:rPr lang="zh-CN" altLang="en-US" sz="2400" dirty="0" smtClean="0"/>
              <a:t>每两个字节为一个运算数，所有的数反码求和（运算数不取反码，只是最高位有进位时循环加到最低位）；</a:t>
            </a:r>
          </a:p>
          <a:p>
            <a:pPr>
              <a:buFontTx/>
              <a:buNone/>
            </a:pPr>
            <a:r>
              <a:rPr lang="en-US" altLang="zh-CN" sz="2400" dirty="0" smtClean="0">
                <a:latin typeface="宋体" pitchFamily="2" charset="-122"/>
              </a:rPr>
              <a:t>3.</a:t>
            </a:r>
            <a:r>
              <a:rPr lang="en-US" altLang="zh-CN" sz="2400" dirty="0" smtClean="0"/>
              <a:t>  </a:t>
            </a:r>
            <a:r>
              <a:rPr lang="zh-CN" altLang="en-US" sz="2400" dirty="0" smtClean="0"/>
              <a:t>最后的和取反码，填入校验和字段，发送数据报。</a:t>
            </a:r>
            <a:endParaRPr lang="en-US" altLang="zh-CN" sz="2400" dirty="0" smtClean="0"/>
          </a:p>
          <a:p>
            <a:pPr>
              <a:buFont typeface="Wingdings" pitchFamily="2" charset="2"/>
              <a:buNone/>
            </a:pPr>
            <a:r>
              <a:rPr lang="zh-CN" altLang="en-US" sz="2400" dirty="0" smtClean="0"/>
              <a:t>在接收时：</a:t>
            </a:r>
          </a:p>
          <a:p>
            <a:pPr>
              <a:buFontTx/>
              <a:buNone/>
            </a:pPr>
            <a:r>
              <a:rPr lang="en-US" altLang="zh-CN" sz="2400" dirty="0" smtClean="0">
                <a:latin typeface="宋体" pitchFamily="2" charset="-122"/>
              </a:rPr>
              <a:t>1.</a:t>
            </a:r>
            <a:r>
              <a:rPr lang="en-US" altLang="zh-CN" sz="2400" dirty="0" smtClean="0"/>
              <a:t>  </a:t>
            </a:r>
            <a:r>
              <a:rPr lang="zh-CN" altLang="en-US" sz="2400" dirty="0" smtClean="0"/>
              <a:t>将收到的</a:t>
            </a:r>
            <a:r>
              <a:rPr lang="en-US" altLang="zh-CN" sz="2400" dirty="0" smtClean="0"/>
              <a:t>IP</a:t>
            </a:r>
            <a:r>
              <a:rPr lang="zh-CN" altLang="en-US" sz="2400" dirty="0" smtClean="0"/>
              <a:t>数据报首部做同样运算；</a:t>
            </a:r>
          </a:p>
          <a:p>
            <a:pPr>
              <a:buFontTx/>
              <a:buNone/>
            </a:pPr>
            <a:r>
              <a:rPr lang="en-US" altLang="zh-CN" sz="2400" dirty="0" smtClean="0">
                <a:latin typeface="宋体" pitchFamily="2" charset="-122"/>
              </a:rPr>
              <a:t>2.</a:t>
            </a:r>
            <a:r>
              <a:rPr lang="en-US" altLang="zh-CN" sz="2400" dirty="0" smtClean="0"/>
              <a:t>  </a:t>
            </a:r>
            <a:r>
              <a:rPr lang="zh-CN" altLang="en-US" sz="2400" dirty="0" smtClean="0"/>
              <a:t>和取反码，结果为</a:t>
            </a:r>
            <a:r>
              <a:rPr lang="en-US" altLang="zh-CN" sz="2400" dirty="0" smtClean="0"/>
              <a:t>0</a:t>
            </a:r>
            <a:r>
              <a:rPr lang="zh-CN" altLang="en-US" sz="2400" dirty="0" smtClean="0"/>
              <a:t>时认可该数据报， 否则认为出错丢弃</a:t>
            </a:r>
          </a:p>
          <a:p>
            <a:r>
              <a:rPr lang="zh-CN" altLang="en-US" sz="2400" dirty="0" smtClean="0"/>
              <a:t>注意：每个路由器都需要对转发的数据报计算首部校验和，因为在传输过程中，首部一些字段值会发生变化（如</a:t>
            </a:r>
            <a:r>
              <a:rPr lang="en-US" altLang="zh-CN" sz="2400" dirty="0" smtClean="0"/>
              <a:t>TTL</a:t>
            </a:r>
            <a:r>
              <a:rPr lang="zh-CN" altLang="en-US" sz="2400" dirty="0" smtClean="0"/>
              <a:t>）。</a:t>
            </a:r>
          </a:p>
          <a:p>
            <a:pPr>
              <a:buFont typeface="Wingdings" pitchFamily="2" charset="2"/>
              <a:buNone/>
            </a:pPr>
            <a:endParaRPr lang="zh-CN" altLang="zh-CN" sz="2400" dirty="0" smtClean="0"/>
          </a:p>
          <a:p>
            <a:pPr>
              <a:buFont typeface="Wingdings" pitchFamily="2" charset="2"/>
              <a:buNone/>
            </a:pPr>
            <a:r>
              <a:rPr lang="en-US" altLang="zh-CN" dirty="0" smtClean="0"/>
              <a:t>    </a:t>
            </a: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首部选项</a:t>
            </a:r>
            <a:endParaRPr lang="zh-CN" altLang="en-US" dirty="0"/>
          </a:p>
        </p:txBody>
      </p:sp>
      <p:sp>
        <p:nvSpPr>
          <p:cNvPr id="3" name="内容占位符 2"/>
          <p:cNvSpPr>
            <a:spLocks noGrp="1"/>
          </p:cNvSpPr>
          <p:nvPr>
            <p:ph idx="1"/>
          </p:nvPr>
        </p:nvSpPr>
        <p:spPr/>
        <p:txBody>
          <a:bodyPr/>
          <a:lstStyle/>
          <a:p>
            <a:pPr lvl="0"/>
            <a:r>
              <a:rPr lang="zh-CN" altLang="en-US" sz="2800" dirty="0" smtClean="0"/>
              <a:t>安全选项： 表明数据报的安全级别。</a:t>
            </a:r>
          </a:p>
          <a:p>
            <a:pPr lvl="0"/>
            <a:r>
              <a:rPr lang="zh-CN" altLang="en-US" sz="2800" dirty="0" smtClean="0"/>
              <a:t>源路由选项（严格）：给定数据报转发路径上的每一跳。</a:t>
            </a:r>
          </a:p>
          <a:p>
            <a:pPr lvl="0"/>
            <a:r>
              <a:rPr lang="zh-CN" altLang="en-US" sz="2800" dirty="0" smtClean="0"/>
              <a:t>源路由选项（松散）：只给出必须经过的路由器。</a:t>
            </a:r>
          </a:p>
          <a:p>
            <a:pPr lvl="0"/>
            <a:r>
              <a:rPr lang="zh-CN" altLang="en-US" sz="2800" dirty="0" smtClean="0"/>
              <a:t>记录路由选项：要求沿途每个路由器附上自己的</a:t>
            </a:r>
            <a:r>
              <a:rPr lang="en-US" sz="2800" dirty="0" smtClean="0"/>
              <a:t>IP</a:t>
            </a:r>
            <a:r>
              <a:rPr lang="zh-CN" altLang="en-US" sz="2800" dirty="0" smtClean="0"/>
              <a:t>地址。</a:t>
            </a:r>
          </a:p>
          <a:p>
            <a:r>
              <a:rPr lang="zh-CN" altLang="en-US" sz="2800" dirty="0" smtClean="0"/>
              <a:t>时间戳选项：要求沿途每个路由器附上自己的</a:t>
            </a:r>
            <a:r>
              <a:rPr lang="en-US" sz="2800" dirty="0" smtClean="0"/>
              <a:t>IP</a:t>
            </a:r>
            <a:r>
              <a:rPr lang="zh-CN" altLang="en-US" sz="2800" dirty="0" smtClean="0"/>
              <a:t>地址和时间戳。</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smtClean="0"/>
              <a:t>5.2.2 IP</a:t>
            </a:r>
            <a:r>
              <a:rPr lang="zh-CN" altLang="en-US" dirty="0" smtClean="0"/>
              <a:t>报文的分片（</a:t>
            </a:r>
            <a:r>
              <a:rPr lang="en-US" altLang="zh-CN" dirty="0" smtClean="0"/>
              <a:t>fragment</a:t>
            </a:r>
            <a:r>
              <a:rPr lang="zh-CN" altLang="en-US" dirty="0" smtClean="0"/>
              <a:t>）</a:t>
            </a:r>
          </a:p>
        </p:txBody>
      </p:sp>
      <p:sp>
        <p:nvSpPr>
          <p:cNvPr id="38915" name="Rectangle 3"/>
          <p:cNvSpPr>
            <a:spLocks noGrp="1" noChangeArrowheads="1"/>
          </p:cNvSpPr>
          <p:nvPr>
            <p:ph idx="1"/>
          </p:nvPr>
        </p:nvSpPr>
        <p:spPr>
          <a:xfrm>
            <a:off x="381000" y="1554163"/>
            <a:ext cx="8262938" cy="4525962"/>
          </a:xfrm>
        </p:spPr>
        <p:txBody>
          <a:bodyPr/>
          <a:lstStyle/>
          <a:p>
            <a:pPr eaLnBrk="1" hangingPunct="1"/>
            <a:r>
              <a:rPr lang="zh-CN" altLang="en-US" dirty="0" smtClean="0"/>
              <a:t>链路层协议的最大传输单元（</a:t>
            </a:r>
            <a:r>
              <a:rPr lang="en-US" altLang="zh-CN" dirty="0" smtClean="0"/>
              <a:t>MTU</a:t>
            </a:r>
            <a:r>
              <a:rPr lang="zh-CN" altLang="en-US" dirty="0" smtClean="0"/>
              <a:t>）限制</a:t>
            </a:r>
            <a:r>
              <a:rPr lang="en-US" altLang="zh-CN" dirty="0" smtClean="0"/>
              <a:t>IP</a:t>
            </a:r>
            <a:r>
              <a:rPr lang="zh-CN" altLang="en-US" dirty="0" smtClean="0"/>
              <a:t>数据报的长度，当</a:t>
            </a:r>
            <a:r>
              <a:rPr lang="en-US" altLang="zh-CN" dirty="0" smtClean="0"/>
              <a:t>MTU</a:t>
            </a:r>
            <a:r>
              <a:rPr lang="zh-CN" altLang="en-US" dirty="0" smtClean="0"/>
              <a:t>小于当前数据报长度时，就需要分片。</a:t>
            </a:r>
            <a:endParaRPr lang="en-US" altLang="zh-CN" dirty="0" smtClean="0"/>
          </a:p>
          <a:p>
            <a:pPr eaLnBrk="1" hangingPunct="1"/>
            <a:r>
              <a:rPr lang="zh-CN" altLang="en-US" dirty="0" smtClean="0"/>
              <a:t>分片时把原</a:t>
            </a:r>
            <a:r>
              <a:rPr lang="en-US" altLang="zh-CN" dirty="0" smtClean="0"/>
              <a:t>IP</a:t>
            </a:r>
            <a:r>
              <a:rPr lang="zh-CN" altLang="en-US" dirty="0" smtClean="0"/>
              <a:t>首部拷贝到每一片</a:t>
            </a:r>
            <a:endParaRPr lang="en-US" altLang="zh-CN" dirty="0" smtClean="0"/>
          </a:p>
          <a:p>
            <a:pPr eaLnBrk="1" hangingPunct="1"/>
            <a:r>
              <a:rPr lang="zh-CN" altLang="en-US" dirty="0" smtClean="0"/>
              <a:t>有些字段需重新计算，如：总长度，校验和，标志和片偏移。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t>举例：</a:t>
            </a:r>
            <a:r>
              <a:rPr lang="en-US" altLang="zh-CN" dirty="0" smtClean="0"/>
              <a:t>IP</a:t>
            </a:r>
            <a:r>
              <a:rPr lang="zh-CN" altLang="en-US" dirty="0" smtClean="0"/>
              <a:t>报文分片</a:t>
            </a:r>
          </a:p>
        </p:txBody>
      </p:sp>
      <p:sp>
        <p:nvSpPr>
          <p:cNvPr id="39939" name="Rectangle 3"/>
          <p:cNvSpPr>
            <a:spLocks noGrp="1" noChangeArrowheads="1"/>
          </p:cNvSpPr>
          <p:nvPr>
            <p:ph type="body" sz="half" idx="1"/>
          </p:nvPr>
        </p:nvSpPr>
        <p:spPr>
          <a:xfrm>
            <a:off x="381000" y="1341438"/>
            <a:ext cx="8294688" cy="4525962"/>
          </a:xfrm>
        </p:spPr>
        <p:txBody>
          <a:bodyPr/>
          <a:lstStyle/>
          <a:p>
            <a:pPr eaLnBrk="1" hangingPunct="1"/>
            <a:r>
              <a:rPr lang="zh-CN" altLang="en-US" sz="2400" dirty="0" smtClean="0"/>
              <a:t>路由器收到了一个总长度为</a:t>
            </a:r>
            <a:r>
              <a:rPr lang="en-US" altLang="zh-CN" sz="2400" dirty="0" smtClean="0"/>
              <a:t>4096</a:t>
            </a:r>
            <a:r>
              <a:rPr lang="zh-CN" altLang="en-US" sz="2400" dirty="0" smtClean="0"/>
              <a:t>字节（</a:t>
            </a:r>
            <a:r>
              <a:rPr lang="en-US" altLang="zh-CN" sz="2400" dirty="0" smtClean="0"/>
              <a:t>4KB</a:t>
            </a:r>
            <a:r>
              <a:rPr lang="zh-CN" altLang="en-US" sz="2400" dirty="0" smtClean="0"/>
              <a:t>）</a:t>
            </a:r>
            <a:r>
              <a:rPr lang="en-US" altLang="zh-CN" sz="2400" dirty="0" smtClean="0"/>
              <a:t>IP</a:t>
            </a:r>
            <a:r>
              <a:rPr lang="zh-CN" altLang="en-US" sz="2400" dirty="0" smtClean="0"/>
              <a:t>数据报，首部</a:t>
            </a:r>
            <a:r>
              <a:rPr lang="en-US" altLang="zh-CN" sz="2400" dirty="0" smtClean="0"/>
              <a:t>20</a:t>
            </a:r>
            <a:r>
              <a:rPr lang="zh-CN" altLang="en-US" sz="2400" dirty="0" smtClean="0"/>
              <a:t>个字节。需要转发到一条</a:t>
            </a:r>
            <a:r>
              <a:rPr lang="en-US" altLang="zh-CN" sz="2400" dirty="0" smtClean="0"/>
              <a:t>MTU</a:t>
            </a:r>
            <a:r>
              <a:rPr lang="zh-CN" altLang="en-US" sz="2400" dirty="0" smtClean="0"/>
              <a:t>为</a:t>
            </a:r>
            <a:r>
              <a:rPr lang="en-US" altLang="zh-CN" sz="2400" dirty="0" smtClean="0"/>
              <a:t>1500</a:t>
            </a:r>
            <a:r>
              <a:rPr lang="zh-CN" altLang="en-US" sz="2400" dirty="0" smtClean="0"/>
              <a:t>字节的链路上（如以太网）</a:t>
            </a:r>
            <a:endParaRPr lang="en-US" altLang="zh-CN" sz="2400" dirty="0" smtClean="0"/>
          </a:p>
          <a:p>
            <a:pPr eaLnBrk="1" hangingPunct="1"/>
            <a:r>
              <a:rPr lang="zh-CN" altLang="en-US" sz="2400" dirty="0" smtClean="0"/>
              <a:t>对原始的</a:t>
            </a:r>
            <a:r>
              <a:rPr lang="en-US" altLang="zh-CN" sz="2400" dirty="0" smtClean="0"/>
              <a:t>IP</a:t>
            </a:r>
            <a:r>
              <a:rPr lang="zh-CN" altLang="en-US" sz="2400" dirty="0" smtClean="0"/>
              <a:t>数据报</a:t>
            </a:r>
            <a:r>
              <a:rPr lang="en-US" altLang="zh-CN" sz="2400" dirty="0" smtClean="0"/>
              <a:t>4076</a:t>
            </a:r>
            <a:r>
              <a:rPr lang="zh-CN" altLang="en-US" sz="2400" dirty="0" smtClean="0"/>
              <a:t>（</a:t>
            </a:r>
            <a:r>
              <a:rPr lang="en-US" altLang="zh-CN" sz="2400" dirty="0" smtClean="0"/>
              <a:t>4096−20</a:t>
            </a:r>
            <a:r>
              <a:rPr lang="zh-CN" altLang="en-US" sz="2400" dirty="0" smtClean="0"/>
              <a:t>）字节的数据部分进行分片。分片后每一片携带</a:t>
            </a:r>
            <a:r>
              <a:rPr lang="en-US" altLang="zh-CN" sz="2400" dirty="0" smtClean="0"/>
              <a:t>20</a:t>
            </a:r>
            <a:r>
              <a:rPr lang="zh-CN" altLang="en-US" sz="2400" dirty="0" smtClean="0"/>
              <a:t>字节的</a:t>
            </a:r>
            <a:r>
              <a:rPr lang="en-US" altLang="zh-CN" sz="2400" dirty="0" smtClean="0"/>
              <a:t>IP</a:t>
            </a:r>
            <a:r>
              <a:rPr lang="zh-CN" altLang="en-US" sz="2400" dirty="0" smtClean="0"/>
              <a:t>首部，数据部分将分为</a:t>
            </a:r>
            <a:r>
              <a:rPr lang="en-US" altLang="zh-CN" sz="2400" dirty="0" smtClean="0"/>
              <a:t>3</a:t>
            </a:r>
            <a:r>
              <a:rPr lang="zh-CN" altLang="en-US" sz="2400" dirty="0" smtClean="0"/>
              <a:t>片依次为：</a:t>
            </a:r>
            <a:r>
              <a:rPr lang="en-US" altLang="zh-CN" sz="2400" dirty="0" smtClean="0"/>
              <a:t>1480</a:t>
            </a:r>
            <a:r>
              <a:rPr lang="zh-CN" altLang="en-US" sz="2400" dirty="0" smtClean="0"/>
              <a:t>字节、</a:t>
            </a:r>
            <a:r>
              <a:rPr lang="en-US" altLang="zh-CN" sz="2400" dirty="0" smtClean="0"/>
              <a:t>1480</a:t>
            </a:r>
            <a:r>
              <a:rPr lang="zh-CN" altLang="en-US" sz="2400" dirty="0" smtClean="0"/>
              <a:t>字节、</a:t>
            </a:r>
            <a:r>
              <a:rPr lang="en-US" altLang="zh-CN" sz="2400" dirty="0" smtClean="0"/>
              <a:t>1116</a:t>
            </a:r>
            <a:r>
              <a:rPr lang="zh-CN" altLang="en-US" sz="2400" dirty="0" smtClean="0"/>
              <a:t>字节 。 </a:t>
            </a:r>
          </a:p>
          <a:p>
            <a:pPr eaLnBrk="1" hangingPunct="1"/>
            <a:endParaRPr lang="en-US" altLang="zh-CN" sz="2400" dirty="0" smtClean="0"/>
          </a:p>
        </p:txBody>
      </p:sp>
      <p:graphicFrame>
        <p:nvGraphicFramePr>
          <p:cNvPr id="532095" name="Group 639"/>
          <p:cNvGraphicFramePr>
            <a:graphicFrameLocks noGrp="1"/>
          </p:cNvGraphicFramePr>
          <p:nvPr>
            <p:ph sz="half" idx="2"/>
          </p:nvPr>
        </p:nvGraphicFramePr>
        <p:xfrm>
          <a:off x="1571625" y="3786188"/>
          <a:ext cx="6599260" cy="2556825"/>
        </p:xfrm>
        <a:graphic>
          <a:graphicData uri="http://schemas.openxmlformats.org/drawingml/2006/table">
            <a:tbl>
              <a:tblPr/>
              <a:tblGrid>
                <a:gridCol w="1884152"/>
                <a:gridCol w="1200038"/>
                <a:gridCol w="943021"/>
                <a:gridCol w="772938"/>
                <a:gridCol w="686005"/>
                <a:gridCol w="1113106"/>
              </a:tblGrid>
              <a:tr h="509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数据报</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片</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总长度</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标识</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DF</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MF</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偏移</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原始数据报</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4096</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789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7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数据报第</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789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数据报第</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片</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789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185</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7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数据报第</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1136</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789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370</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网络层主要解决什么问题？</a:t>
            </a:r>
            <a:endParaRPr lang="en-US" altLang="zh-CN" dirty="0" smtClean="0"/>
          </a:p>
          <a:p>
            <a:r>
              <a:rPr lang="zh-CN" altLang="en-US" dirty="0" smtClean="0"/>
              <a:t>数据链路层寻址和网络层寻址有什么不同？</a:t>
            </a:r>
            <a:endParaRPr lang="en-US" altLang="zh-CN" dirty="0" smtClean="0"/>
          </a:p>
          <a:p>
            <a:r>
              <a:rPr lang="zh-CN" altLang="en-US" dirty="0" smtClean="0"/>
              <a:t>目前网络层的主流协议是什么？</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pic>
        <p:nvPicPr>
          <p:cNvPr id="217091" name="Picture 3"/>
          <p:cNvPicPr>
            <a:picLocks noChangeAspect="1" noChangeArrowheads="1"/>
          </p:cNvPicPr>
          <p:nvPr/>
        </p:nvPicPr>
        <p:blipFill>
          <a:blip r:embed="rId2"/>
          <a:srcRect/>
          <a:stretch>
            <a:fillRect/>
          </a:stretch>
        </p:blipFill>
        <p:spPr bwMode="auto">
          <a:xfrm>
            <a:off x="785786" y="2285992"/>
            <a:ext cx="7583180" cy="30575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smtClean="0"/>
              <a:t>5.3 </a:t>
            </a:r>
            <a:r>
              <a:rPr lang="zh-CN" altLang="en-US" dirty="0" smtClean="0"/>
              <a:t>因特网上的地址机制</a:t>
            </a:r>
          </a:p>
        </p:txBody>
      </p:sp>
      <p:sp>
        <p:nvSpPr>
          <p:cNvPr id="40963" name="Rectangle 3"/>
          <p:cNvSpPr>
            <a:spLocks noGrp="1" noChangeArrowheads="1"/>
          </p:cNvSpPr>
          <p:nvPr>
            <p:ph idx="1"/>
          </p:nvPr>
        </p:nvSpPr>
        <p:spPr/>
        <p:txBody>
          <a:bodyPr/>
          <a:lstStyle/>
          <a:p>
            <a:pPr eaLnBrk="1" hangingPunct="1"/>
            <a:r>
              <a:rPr lang="en-US" altLang="zh-CN" smtClean="0"/>
              <a:t> IP</a:t>
            </a:r>
            <a:r>
              <a:rPr lang="zh-CN" altLang="en-US" smtClean="0"/>
              <a:t>地址及</a:t>
            </a:r>
            <a:r>
              <a:rPr lang="en-US" altLang="zh-CN" smtClean="0"/>
              <a:t>IP</a:t>
            </a:r>
            <a:r>
              <a:rPr lang="zh-CN" altLang="en-US" smtClean="0"/>
              <a:t>报文的寻址 </a:t>
            </a:r>
          </a:p>
          <a:p>
            <a:pPr eaLnBrk="1" hangingPunct="1"/>
            <a:r>
              <a:rPr lang="zh-CN" altLang="en-US" smtClean="0"/>
              <a:t>子网编址</a:t>
            </a:r>
          </a:p>
          <a:p>
            <a:pPr eaLnBrk="1" hangingPunct="1"/>
            <a:r>
              <a:rPr lang="zh-CN" altLang="en-US" smtClean="0"/>
              <a:t>无分类的域间编址</a:t>
            </a:r>
            <a:r>
              <a:rPr lang="en-US" altLang="zh-CN" smtClean="0"/>
              <a:t>CIDR </a:t>
            </a:r>
          </a:p>
          <a:p>
            <a:pPr eaLnBrk="1" hangingPunct="1"/>
            <a:r>
              <a:rPr lang="zh-CN" altLang="en-US" smtClean="0"/>
              <a:t>特殊用途的</a:t>
            </a:r>
            <a:r>
              <a:rPr lang="en-US" altLang="zh-CN" smtClean="0"/>
              <a:t>CIDR</a:t>
            </a:r>
            <a:r>
              <a:rPr lang="zh-CN" altLang="en-US" smtClean="0"/>
              <a:t>地址块 </a:t>
            </a:r>
          </a:p>
          <a:p>
            <a:pPr eaLnBrk="1" hangingPunct="1"/>
            <a:r>
              <a:rPr lang="zh-CN" altLang="en-US" smtClean="0"/>
              <a:t>地址解析协议</a:t>
            </a:r>
            <a:r>
              <a:rPr lang="en-US" altLang="zh-CN" smtClean="0"/>
              <a:t>ARP </a:t>
            </a:r>
          </a:p>
          <a:p>
            <a:pPr eaLnBrk="1" hangingPunct="1"/>
            <a:r>
              <a:rPr lang="zh-CN" altLang="en-US" smtClean="0"/>
              <a:t>网络地址转换</a:t>
            </a:r>
            <a:r>
              <a:rPr lang="en-US" altLang="zh-CN" smtClean="0"/>
              <a:t>NAT </a:t>
            </a:r>
          </a:p>
          <a:p>
            <a:pPr eaLnBrk="1" hangingPunct="1"/>
            <a:endParaRPr lang="en-US" altLang="zh-C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smtClean="0"/>
              <a:t>5.3.1 IP</a:t>
            </a:r>
            <a:r>
              <a:rPr lang="zh-CN" altLang="en-US" dirty="0" smtClean="0"/>
              <a:t>地址及</a:t>
            </a:r>
            <a:r>
              <a:rPr lang="en-US" altLang="zh-CN" dirty="0" smtClean="0"/>
              <a:t>IP</a:t>
            </a:r>
            <a:r>
              <a:rPr lang="zh-CN" altLang="en-US" dirty="0" smtClean="0"/>
              <a:t>报文的寻址</a:t>
            </a:r>
          </a:p>
        </p:txBody>
      </p:sp>
      <p:sp>
        <p:nvSpPr>
          <p:cNvPr id="41987" name="Rectangle 3"/>
          <p:cNvSpPr>
            <a:spLocks noGrp="1" noChangeArrowheads="1"/>
          </p:cNvSpPr>
          <p:nvPr>
            <p:ph idx="1"/>
          </p:nvPr>
        </p:nvSpPr>
        <p:spPr/>
        <p:txBody>
          <a:bodyPr/>
          <a:lstStyle/>
          <a:p>
            <a:pPr eaLnBrk="1" hangingPunct="1"/>
            <a:r>
              <a:rPr lang="zh-CN" altLang="en-US" dirty="0" smtClean="0"/>
              <a:t>以</a:t>
            </a:r>
            <a:r>
              <a:rPr lang="en-US" altLang="zh-CN" dirty="0" smtClean="0"/>
              <a:t>IP</a:t>
            </a:r>
            <a:r>
              <a:rPr lang="zh-CN" altLang="en-US" dirty="0" smtClean="0"/>
              <a:t>地址为基础的网络寻址机制</a:t>
            </a:r>
          </a:p>
          <a:p>
            <a:pPr eaLnBrk="1" hangingPunct="1"/>
            <a:r>
              <a:rPr lang="en-US" altLang="zh-CN" dirty="0" smtClean="0"/>
              <a:t>IP</a:t>
            </a:r>
            <a:r>
              <a:rPr lang="zh-CN" altLang="en-US" dirty="0" smtClean="0"/>
              <a:t>地址由因特网编号分配机构</a:t>
            </a:r>
            <a:r>
              <a:rPr lang="en-US" altLang="zh-CN" dirty="0" smtClean="0"/>
              <a:t>(Internet Assigned Numbers Authority</a:t>
            </a:r>
            <a:r>
              <a:rPr lang="zh-CN" altLang="en-US" dirty="0" smtClean="0"/>
              <a:t>，</a:t>
            </a:r>
            <a:r>
              <a:rPr lang="en-US" altLang="zh-CN" dirty="0" smtClean="0"/>
              <a:t>IANA )</a:t>
            </a:r>
            <a:r>
              <a:rPr lang="zh-CN" altLang="en-US" dirty="0" smtClean="0"/>
              <a:t> 分配</a:t>
            </a:r>
            <a:endParaRPr lang="en-US" altLang="zh-CN" dirty="0" smtClean="0"/>
          </a:p>
          <a:p>
            <a:pPr eaLnBrk="1" hangingPunct="1"/>
            <a:r>
              <a:rPr lang="zh-CN" altLang="en-US" dirty="0" smtClean="0"/>
              <a:t> </a:t>
            </a:r>
            <a:r>
              <a:rPr lang="en-US" altLang="zh-CN" dirty="0" smtClean="0"/>
              <a:t>IP</a:t>
            </a:r>
            <a:r>
              <a:rPr lang="zh-CN" altLang="en-US" dirty="0" smtClean="0"/>
              <a:t>地址的编址方案经历了：固定的分类编址、子网、无分类的域间选路（</a:t>
            </a:r>
            <a:r>
              <a:rPr lang="en-US" altLang="zh-CN" dirty="0" smtClean="0"/>
              <a:t>Classless Inter Domain Routing</a:t>
            </a:r>
            <a:r>
              <a:rPr lang="zh-CN" altLang="en-US" dirty="0" smtClean="0"/>
              <a:t>，</a:t>
            </a:r>
            <a:r>
              <a:rPr lang="en-US" altLang="zh-CN" dirty="0" smtClean="0"/>
              <a:t>CIDR</a:t>
            </a:r>
            <a:r>
              <a:rPr lang="zh-CN" altLang="en-US" dirty="0" smtClean="0"/>
              <a:t>），</a:t>
            </a:r>
            <a:r>
              <a:rPr lang="en-US" altLang="zh-CN" dirty="0" smtClean="0"/>
              <a:t>IP</a:t>
            </a:r>
            <a:r>
              <a:rPr lang="zh-CN" altLang="en-US" dirty="0" smtClean="0"/>
              <a:t>地址空间的管理越来越趋于合理、灵活和高效。 </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smtClean="0"/>
              <a:t>IPv4</a:t>
            </a:r>
            <a:r>
              <a:rPr lang="zh-CN" altLang="en-US" dirty="0" smtClean="0"/>
              <a:t>地址的格式及分类 </a:t>
            </a:r>
          </a:p>
        </p:txBody>
      </p:sp>
      <p:sp>
        <p:nvSpPr>
          <p:cNvPr id="43011" name="Rectangle 3"/>
          <p:cNvSpPr>
            <a:spLocks noGrp="1" noChangeArrowheads="1"/>
          </p:cNvSpPr>
          <p:nvPr>
            <p:ph idx="1"/>
          </p:nvPr>
        </p:nvSpPr>
        <p:spPr/>
        <p:txBody>
          <a:bodyPr/>
          <a:lstStyle/>
          <a:p>
            <a:pPr eaLnBrk="1" hangingPunct="1"/>
            <a:r>
              <a:rPr lang="en-US" altLang="zh-CN" dirty="0" smtClean="0"/>
              <a:t>IPv4</a:t>
            </a:r>
            <a:r>
              <a:rPr lang="zh-CN" altLang="en-US" dirty="0" smtClean="0"/>
              <a:t>地址长度为</a:t>
            </a:r>
            <a:r>
              <a:rPr lang="en-US" altLang="zh-CN" dirty="0" smtClean="0"/>
              <a:t>32</a:t>
            </a:r>
            <a:r>
              <a:rPr lang="zh-CN" altLang="en-US" dirty="0" smtClean="0"/>
              <a:t>比特（</a:t>
            </a:r>
            <a:r>
              <a:rPr lang="en-US" altLang="zh-CN" dirty="0" smtClean="0"/>
              <a:t>4</a:t>
            </a:r>
            <a:r>
              <a:rPr lang="zh-CN" altLang="en-US" dirty="0" smtClean="0"/>
              <a:t>字节）</a:t>
            </a:r>
            <a:endParaRPr lang="en-US" altLang="zh-CN" dirty="0" smtClean="0"/>
          </a:p>
          <a:p>
            <a:pPr eaLnBrk="1" hangingPunct="1"/>
            <a:r>
              <a:rPr lang="zh-CN" altLang="en-US" dirty="0" smtClean="0"/>
              <a:t>建立在两级地址结构的基础上 </a:t>
            </a:r>
          </a:p>
          <a:p>
            <a:pPr eaLnBrk="1" hangingPunct="1">
              <a:buFont typeface="Wingdings" pitchFamily="2" charset="2"/>
              <a:buNone/>
            </a:pPr>
            <a:r>
              <a:rPr lang="en-US" altLang="zh-CN" dirty="0" smtClean="0"/>
              <a:t>{&lt;</a:t>
            </a:r>
            <a:r>
              <a:rPr lang="zh-CN" altLang="en-US" dirty="0" smtClean="0"/>
              <a:t>网络号</a:t>
            </a:r>
            <a:r>
              <a:rPr lang="en-US" altLang="zh-CN" dirty="0" smtClean="0"/>
              <a:t>&gt;, &lt;</a:t>
            </a:r>
            <a:r>
              <a:rPr lang="zh-CN" altLang="en-US" dirty="0" smtClean="0"/>
              <a:t>主机号</a:t>
            </a:r>
            <a:r>
              <a:rPr lang="en-US" altLang="zh-CN" dirty="0" smtClean="0"/>
              <a:t>&gt;}</a:t>
            </a:r>
          </a:p>
          <a:p>
            <a:pPr eaLnBrk="1" hangingPunct="1"/>
            <a:r>
              <a:rPr lang="en-US" altLang="zh-CN" dirty="0" smtClean="0"/>
              <a:t>IP</a:t>
            </a:r>
            <a:r>
              <a:rPr lang="zh-CN" altLang="en-US" dirty="0" smtClean="0"/>
              <a:t>地址分类为：</a:t>
            </a:r>
            <a:endParaRPr lang="en-US" altLang="zh-CN" dirty="0" smtClean="0"/>
          </a:p>
          <a:p>
            <a:pPr lvl="1" eaLnBrk="1" hangingPunct="1">
              <a:buFont typeface="Wingdings" pitchFamily="2" charset="2"/>
              <a:buChar char="ü"/>
            </a:pPr>
            <a:r>
              <a:rPr lang="en-US" altLang="zh-CN" dirty="0" smtClean="0"/>
              <a:t>A</a:t>
            </a:r>
            <a:r>
              <a:rPr lang="zh-CN" altLang="en-US" dirty="0" smtClean="0"/>
              <a:t>类地址</a:t>
            </a:r>
            <a:endParaRPr lang="en-US" altLang="zh-CN" dirty="0" smtClean="0"/>
          </a:p>
          <a:p>
            <a:pPr lvl="1" eaLnBrk="1" hangingPunct="1">
              <a:buFont typeface="Wingdings" pitchFamily="2" charset="2"/>
              <a:buChar char="ü"/>
            </a:pPr>
            <a:r>
              <a:rPr lang="en-US" altLang="zh-CN" dirty="0" smtClean="0"/>
              <a:t>B</a:t>
            </a:r>
            <a:r>
              <a:rPr lang="zh-CN" altLang="en-US" dirty="0" smtClean="0"/>
              <a:t>类地址</a:t>
            </a:r>
            <a:endParaRPr lang="en-US" altLang="zh-CN" dirty="0" smtClean="0"/>
          </a:p>
          <a:p>
            <a:pPr lvl="1" eaLnBrk="1" hangingPunct="1">
              <a:buFont typeface="Wingdings" pitchFamily="2" charset="2"/>
              <a:buChar char="ü"/>
            </a:pPr>
            <a:r>
              <a:rPr lang="en-US" altLang="zh-CN" dirty="0" smtClean="0"/>
              <a:t>C</a:t>
            </a:r>
            <a:r>
              <a:rPr lang="zh-CN" altLang="en-US" dirty="0" smtClean="0"/>
              <a:t>类地址</a:t>
            </a:r>
            <a:endParaRPr lang="en-US" altLang="zh-CN" dirty="0" smtClean="0"/>
          </a:p>
          <a:p>
            <a:pPr lvl="1" eaLnBrk="1" hangingPunct="1">
              <a:buFont typeface="Wingdings" pitchFamily="2" charset="2"/>
              <a:buChar char="ü"/>
            </a:pPr>
            <a:r>
              <a:rPr lang="en-US" altLang="zh-CN" dirty="0" smtClean="0"/>
              <a:t>D</a:t>
            </a:r>
            <a:r>
              <a:rPr lang="zh-CN" altLang="en-US" dirty="0" smtClean="0"/>
              <a:t>类地址</a:t>
            </a:r>
            <a:endParaRPr lang="en-US" altLang="zh-CN" dirty="0" smtClean="0"/>
          </a:p>
          <a:p>
            <a:pPr lvl="1" eaLnBrk="1" hangingPunct="1">
              <a:buFont typeface="Wingdings" pitchFamily="2" charset="2"/>
              <a:buChar char="ü"/>
            </a:pPr>
            <a:r>
              <a:rPr lang="en-US" altLang="zh-CN" dirty="0" smtClean="0"/>
              <a:t>E</a:t>
            </a:r>
            <a:r>
              <a:rPr lang="zh-CN" altLang="en-US" dirty="0" smtClean="0"/>
              <a:t>类地址</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smtClean="0"/>
              <a:t>IP</a:t>
            </a:r>
            <a:r>
              <a:rPr lang="zh-CN" altLang="en-US" dirty="0" smtClean="0"/>
              <a:t>地址的格式</a:t>
            </a:r>
          </a:p>
        </p:txBody>
      </p:sp>
      <p:pic>
        <p:nvPicPr>
          <p:cNvPr id="44035" name="Picture 2"/>
          <p:cNvPicPr>
            <a:picLocks noChangeAspect="1" noChangeArrowheads="1"/>
          </p:cNvPicPr>
          <p:nvPr/>
        </p:nvPicPr>
        <p:blipFill>
          <a:blip r:embed="rId2"/>
          <a:srcRect/>
          <a:stretch>
            <a:fillRect/>
          </a:stretch>
        </p:blipFill>
        <p:spPr bwMode="auto">
          <a:xfrm>
            <a:off x="1071563" y="1274763"/>
            <a:ext cx="7000875" cy="4684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地址空间</a:t>
            </a:r>
          </a:p>
        </p:txBody>
      </p:sp>
      <p:graphicFrame>
        <p:nvGraphicFramePr>
          <p:cNvPr id="4" name="Group 141"/>
          <p:cNvGraphicFramePr>
            <a:graphicFrameLocks/>
          </p:cNvGraphicFramePr>
          <p:nvPr/>
        </p:nvGraphicFramePr>
        <p:xfrm>
          <a:off x="500034" y="1643050"/>
          <a:ext cx="8413779" cy="3943565"/>
        </p:xfrm>
        <a:graphic>
          <a:graphicData uri="http://schemas.openxmlformats.org/drawingml/2006/table">
            <a:tbl>
              <a:tblPr/>
              <a:tblGrid>
                <a:gridCol w="714380"/>
                <a:gridCol w="2643206"/>
                <a:gridCol w="1928826"/>
                <a:gridCol w="1643074"/>
                <a:gridCol w="1484293"/>
              </a:tblGrid>
              <a:tr h="692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地址类别</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zh-CN" altLang="en-US" sz="1800" b="1" kern="1200" dirty="0" smtClean="0">
                          <a:solidFill>
                            <a:schemeClr val="tx1"/>
                          </a:solidFill>
                          <a:latin typeface="+mn-lt"/>
                          <a:ea typeface="+mn-ea"/>
                          <a:cs typeface="+mn-cs"/>
                        </a:rPr>
                        <a:t>覆盖的地址空间</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zh-CN" altLang="en-US" sz="1800" b="1" kern="1200" dirty="0" smtClean="0">
                          <a:solidFill>
                            <a:schemeClr val="tx1"/>
                          </a:solidFill>
                          <a:latin typeface="+mn-lt"/>
                          <a:ea typeface="+mn-ea"/>
                          <a:cs typeface="+mn-cs"/>
                        </a:rPr>
                        <a:t>网络号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该类网络的个数</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该类网络最大主机数</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a:t>
                      </a:r>
                      <a:endParaRPr kumimoji="0" lang="en-US" altLang="zh-CN" sz="16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127000" algn="l">
                        <a:spcAft>
                          <a:spcPts val="0"/>
                        </a:spcAft>
                      </a:pPr>
                      <a:r>
                        <a:rPr lang="en-US" sz="1600" kern="100" dirty="0">
                          <a:latin typeface="Times New Roman"/>
                          <a:ea typeface="黑体"/>
                          <a:cs typeface="Times New Roman"/>
                        </a:rPr>
                        <a:t>1.0.0.0 ~ 126.255.255.255</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1~126</a:t>
                      </a:r>
                      <a:endPar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126</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en-US" altLang="zh-CN" sz="1600" b="0"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7</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16777214</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en-US" altLang="zh-CN" sz="1600" b="0"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24</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B</a:t>
                      </a:r>
                      <a:endParaRPr kumimoji="0" lang="en-US" altLang="zh-CN" sz="16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127000" algn="l">
                        <a:spcAft>
                          <a:spcPts val="0"/>
                        </a:spcAft>
                      </a:pPr>
                      <a:r>
                        <a:rPr lang="en-US" sz="1600" kern="100" dirty="0">
                          <a:latin typeface="Times New Roman"/>
                          <a:ea typeface="黑体"/>
                          <a:cs typeface="Times New Roman"/>
                        </a:rPr>
                        <a:t>128.0.0.0 ~ </a:t>
                      </a:r>
                      <a:r>
                        <a:rPr lang="en-US" sz="1600" kern="100" dirty="0" smtClean="0">
                          <a:latin typeface="Times New Roman"/>
                          <a:ea typeface="黑体"/>
                          <a:cs typeface="Times New Roman"/>
                        </a:rPr>
                        <a:t>191.255.255.255</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128.0~191.255</a:t>
                      </a:r>
                      <a:endPar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13384</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en-US" altLang="zh-CN" sz="1600" b="0"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14</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65534</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en-US" altLang="zh-CN" sz="1600" b="0"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16</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C</a:t>
                      </a:r>
                      <a:endParaRPr kumimoji="0" lang="en-US" altLang="zh-CN"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127000" algn="l">
                        <a:spcAft>
                          <a:spcPts val="0"/>
                        </a:spcAft>
                      </a:pPr>
                      <a:r>
                        <a:rPr lang="en-US" sz="1600" kern="100" dirty="0">
                          <a:latin typeface="Times New Roman"/>
                          <a:ea typeface="黑体"/>
                          <a:cs typeface="Times New Roman"/>
                        </a:rPr>
                        <a:t>192.0.0.0 ~ 223.255.255.255</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192.0.0~223.255.255</a:t>
                      </a:r>
                      <a:endPar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（其中</a:t>
                      </a:r>
                      <a:r>
                        <a:rPr kumimoji="0" lang="en-US"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192.0.0</a:t>
                      </a:r>
                      <a:r>
                        <a:rPr kumimoji="0" lang="zh-CN" altLang="en-US"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 </a:t>
                      </a:r>
                      <a:r>
                        <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2097152</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en-US" altLang="zh-CN" sz="1600" b="0"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21</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254</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en-US" altLang="zh-CN" sz="1600" b="0" i="0" u="none" strike="noStrike" cap="none" normalizeH="0" baseline="30000" dirty="0" smtClean="0">
                          <a:ln>
                            <a:noFill/>
                          </a:ln>
                          <a:solidFill>
                            <a:schemeClr val="tx1"/>
                          </a:solidFill>
                          <a:effectLst/>
                          <a:latin typeface="Times New Roman" pitchFamily="18" charset="0"/>
                          <a:ea typeface="黑体" pitchFamily="2" charset="-122"/>
                          <a:cs typeface="Times New Roman" pitchFamily="18" charset="0"/>
                        </a:rPr>
                        <a:t>8</a:t>
                      </a:r>
                      <a:r>
                        <a:rPr kumimoji="0" lang="en-US" altLang="zh-CN"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黑体" pitchFamily="2" charset="-122"/>
                          <a:cs typeface="Times New Roman" pitchFamily="18" charset="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127000" algn="l">
                        <a:spcAft>
                          <a:spcPts val="0"/>
                        </a:spcAft>
                      </a:pPr>
                      <a:r>
                        <a:rPr lang="en-US" sz="1600" kern="100" dirty="0">
                          <a:latin typeface="Times New Roman"/>
                          <a:ea typeface="黑体"/>
                          <a:cs typeface="Times New Roman"/>
                        </a:rPr>
                        <a:t>224.0.0.0~239.255.255.255</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1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黑体" pitchFamily="2"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127000" algn="l">
                        <a:spcAft>
                          <a:spcPts val="0"/>
                        </a:spcAft>
                      </a:pPr>
                      <a:r>
                        <a:rPr lang="en-US" sz="1600" kern="100" dirty="0">
                          <a:latin typeface="Times New Roman"/>
                          <a:ea typeface="黑体"/>
                          <a:cs typeface="Times New Roman"/>
                        </a:rPr>
                        <a:t>240.0.0.0~255.255.255.255</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kern="1200" cap="none" normalizeH="0" baseline="0" dirty="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3"/>
          <p:cNvSpPr>
            <a:spLocks noGrp="1" noChangeArrowheads="1"/>
          </p:cNvSpPr>
          <p:nvPr>
            <p:ph type="title"/>
          </p:nvPr>
        </p:nvSpPr>
        <p:spPr/>
        <p:txBody>
          <a:bodyPr/>
          <a:lstStyle/>
          <a:p>
            <a:pPr eaLnBrk="1" hangingPunct="1"/>
            <a:r>
              <a:rPr lang="zh-CN" altLang="en-US" dirty="0" smtClean="0"/>
              <a:t>特殊含义的</a:t>
            </a:r>
            <a:r>
              <a:rPr lang="en-US" altLang="zh-CN" dirty="0" smtClean="0"/>
              <a:t>IP</a:t>
            </a:r>
            <a:r>
              <a:rPr lang="zh-CN" altLang="en-US" dirty="0" smtClean="0"/>
              <a:t>地址 </a:t>
            </a:r>
          </a:p>
        </p:txBody>
      </p:sp>
      <p:graphicFrame>
        <p:nvGraphicFramePr>
          <p:cNvPr id="539797" name="Group 149"/>
          <p:cNvGraphicFramePr>
            <a:graphicFrameLocks noGrp="1"/>
          </p:cNvGraphicFramePr>
          <p:nvPr>
            <p:ph type="tbl" idx="1"/>
          </p:nvPr>
        </p:nvGraphicFramePr>
        <p:xfrm>
          <a:off x="285720" y="1285860"/>
          <a:ext cx="8424863" cy="4914928"/>
        </p:xfrm>
        <a:graphic>
          <a:graphicData uri="http://schemas.openxmlformats.org/drawingml/2006/table">
            <a:tbl>
              <a:tblPr/>
              <a:tblGrid>
                <a:gridCol w="1500198"/>
                <a:gridCol w="1214446"/>
                <a:gridCol w="2286016"/>
                <a:gridCol w="3424203"/>
              </a:tblGrid>
              <a:tr h="568325">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网络号</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主机号</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含义</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用途及举例</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3311">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未知本机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地址时，用来指代本网本主机</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动态分配</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地址情况下，尚未获得</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地址时用全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代表自己的</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3288">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给定的主机号</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本网络中的某主机</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0.0.128.64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，本网络中主机号为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128.64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的那台主机</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7257">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1590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本网广播地址</a:t>
                      </a:r>
                      <a:endParaRPr kumimoji="0" lang="zh-CN" altLang="en-US"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21590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（路由器不转发）</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0.0.0.255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，在本网络中的所有主机</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8">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给定网络号</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对给定网络上所有主机的广播地址</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202.204.74.255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在网络</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202.204.74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中的所有主机</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6463">
                <a:tc>
                  <a:txBody>
                    <a:bodyPr/>
                    <a:lstStyle/>
                    <a:p>
                      <a:pPr indent="127000" algn="ctr">
                        <a:spcAft>
                          <a:spcPts val="0"/>
                        </a:spcAft>
                      </a:pPr>
                      <a:r>
                        <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127000" algn="ctr">
                        <a:spcAft>
                          <a:spcPts val="0"/>
                        </a:spcAft>
                      </a:pPr>
                      <a:r>
                        <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全</a:t>
                      </a:r>
                      <a:r>
                        <a:rPr kumimoji="0" lang="en-US"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spcAft>
                          <a:spcPts val="0"/>
                        </a:spcAft>
                      </a:pPr>
                      <a:r>
                        <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受限广播（</a:t>
                      </a:r>
                      <a:r>
                        <a:rPr kumimoji="0" lang="en-US"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Limited Broadcast</a:t>
                      </a:r>
                      <a:r>
                        <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），路由器不转发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spcAft>
                          <a:spcPts val="0"/>
                        </a:spcAft>
                      </a:pPr>
                      <a:r>
                        <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在不知道本网络号及掩码时，向本网广播（如寻找</a:t>
                      </a:r>
                      <a:r>
                        <a:rPr kumimoji="0" lang="en-US"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IP</a:t>
                      </a:r>
                      <a:r>
                        <a:rPr kumimoji="0" lang="zh-CN" altLang="zh-CN" sz="20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配置服务）。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marL="838200" indent="-838200" eaLnBrk="1" hangingPunct="1"/>
            <a:r>
              <a:rPr lang="en-US" altLang="zh-CN" dirty="0" smtClean="0"/>
              <a:t>IP</a:t>
            </a:r>
            <a:r>
              <a:rPr lang="zh-CN" altLang="en-US" dirty="0" smtClean="0"/>
              <a:t>数据报的寻址原理</a:t>
            </a:r>
          </a:p>
        </p:txBody>
      </p:sp>
      <p:sp>
        <p:nvSpPr>
          <p:cNvPr id="47107" name="Rectangle 3"/>
          <p:cNvSpPr>
            <a:spLocks noGrp="1" noChangeArrowheads="1"/>
          </p:cNvSpPr>
          <p:nvPr>
            <p:ph idx="1"/>
          </p:nvPr>
        </p:nvSpPr>
        <p:spPr/>
        <p:txBody>
          <a:bodyPr/>
          <a:lstStyle/>
          <a:p>
            <a:pPr eaLnBrk="1" hangingPunct="1"/>
            <a:r>
              <a:rPr lang="zh-CN" altLang="en-US" dirty="0" smtClean="0"/>
              <a:t>路由器的不同端口连接不同的网络，将收到的数据报转发到正确的下一站，这就是数据报的寻址问题 。</a:t>
            </a:r>
          </a:p>
          <a:p>
            <a:pPr eaLnBrk="1" hangingPunct="1"/>
            <a:r>
              <a:rPr lang="zh-CN" altLang="en-US" dirty="0" smtClean="0"/>
              <a:t>路由器的寻址算法依据：</a:t>
            </a:r>
            <a:endParaRPr lang="en-US" altLang="zh-CN" dirty="0" smtClean="0"/>
          </a:p>
          <a:p>
            <a:pPr lvl="1" eaLnBrk="1" hangingPunct="1">
              <a:buFont typeface="Wingdings" pitchFamily="2" charset="2"/>
              <a:buChar char="ü"/>
            </a:pPr>
            <a:r>
              <a:rPr lang="zh-CN" altLang="en-US" dirty="0" smtClean="0"/>
              <a:t>数据报携带的目的</a:t>
            </a:r>
            <a:r>
              <a:rPr lang="en-US" altLang="zh-CN" dirty="0" smtClean="0"/>
              <a:t>IP</a:t>
            </a:r>
            <a:r>
              <a:rPr lang="zh-CN" altLang="en-US" dirty="0" smtClean="0"/>
              <a:t>地址</a:t>
            </a:r>
            <a:endParaRPr lang="en-US" altLang="zh-CN" dirty="0" smtClean="0"/>
          </a:p>
          <a:p>
            <a:pPr lvl="1" eaLnBrk="1" hangingPunct="1">
              <a:buFont typeface="Wingdings" pitchFamily="2" charset="2"/>
              <a:buChar char="ü"/>
            </a:pPr>
            <a:r>
              <a:rPr lang="zh-CN" altLang="en-US" dirty="0" smtClean="0"/>
              <a:t>路由器自己的路由表</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t>路由表</a:t>
            </a:r>
          </a:p>
        </p:txBody>
      </p:sp>
      <p:sp>
        <p:nvSpPr>
          <p:cNvPr id="48131" name="Rectangle 3"/>
          <p:cNvSpPr>
            <a:spLocks noGrp="1" noChangeArrowheads="1"/>
          </p:cNvSpPr>
          <p:nvPr>
            <p:ph idx="1"/>
          </p:nvPr>
        </p:nvSpPr>
        <p:spPr/>
        <p:txBody>
          <a:bodyPr/>
          <a:lstStyle/>
          <a:p>
            <a:pPr eaLnBrk="1" hangingPunct="1">
              <a:buFont typeface="Wingdings" pitchFamily="2" charset="2"/>
              <a:buNone/>
            </a:pPr>
            <a:r>
              <a:rPr lang="zh-CN" altLang="en-US" dirty="0" smtClean="0"/>
              <a:t>路由表的每条记录代表一条路由，通常包括：</a:t>
            </a:r>
            <a:endParaRPr lang="en-US" altLang="zh-CN" dirty="0" smtClean="0"/>
          </a:p>
          <a:p>
            <a:pPr eaLnBrk="1" hangingPunct="1"/>
            <a:r>
              <a:rPr lang="zh-CN" altLang="en-US" dirty="0" smtClean="0"/>
              <a:t>目的网络地址</a:t>
            </a:r>
            <a:endParaRPr lang="en-US" altLang="zh-CN" dirty="0" smtClean="0"/>
          </a:p>
          <a:p>
            <a:pPr eaLnBrk="1" hangingPunct="1"/>
            <a:r>
              <a:rPr lang="zh-CN" altLang="en-US" dirty="0" smtClean="0"/>
              <a:t>下一跳（</a:t>
            </a:r>
            <a:r>
              <a:rPr lang="en-US" altLang="zh-CN" dirty="0" smtClean="0"/>
              <a:t>next hop</a:t>
            </a:r>
            <a:r>
              <a:rPr lang="zh-CN" altLang="en-US" dirty="0" smtClean="0"/>
              <a:t>）地址</a:t>
            </a:r>
            <a:endParaRPr lang="en-US" altLang="zh-CN" dirty="0" smtClean="0"/>
          </a:p>
          <a:p>
            <a:pPr eaLnBrk="1" hangingPunct="1"/>
            <a:r>
              <a:rPr lang="zh-CN" altLang="en-US" dirty="0" smtClean="0"/>
              <a:t>该路由的开销（</a:t>
            </a:r>
            <a:r>
              <a:rPr lang="en-US" altLang="zh-CN" dirty="0" smtClean="0"/>
              <a:t>cost</a:t>
            </a:r>
            <a:r>
              <a:rPr lang="zh-CN" altLang="en-US" dirty="0" smtClean="0"/>
              <a:t>）或度量值（</a:t>
            </a:r>
            <a:r>
              <a:rPr lang="en-US" altLang="zh-CN" dirty="0" smtClean="0"/>
              <a:t>metric</a:t>
            </a:r>
            <a:r>
              <a:rPr lang="zh-CN" altLang="en-US" dirty="0" smtClean="0"/>
              <a:t>）</a:t>
            </a:r>
            <a:endParaRPr lang="en-US" altLang="zh-CN" dirty="0" smtClean="0"/>
          </a:p>
          <a:p>
            <a:pPr eaLnBrk="1" hangingPunct="1"/>
            <a:r>
              <a:rPr lang="zh-CN" altLang="en-US" dirty="0" smtClean="0"/>
              <a:t>接口（</a:t>
            </a:r>
            <a:r>
              <a:rPr lang="en-US" altLang="zh-CN" dirty="0" smtClean="0"/>
              <a:t>interface</a:t>
            </a:r>
            <a:r>
              <a:rPr lang="zh-CN" altLang="en-US" dirty="0" smtClean="0"/>
              <a:t>）标记及对该条路由的描述 </a:t>
            </a:r>
          </a:p>
        </p:txBody>
      </p:sp>
      <p:sp>
        <p:nvSpPr>
          <p:cNvPr id="48132" name="Rectangle 5"/>
          <p:cNvSpPr>
            <a:spLocks noChangeArrowheads="1"/>
          </p:cNvSpPr>
          <p:nvPr/>
        </p:nvSpPr>
        <p:spPr bwMode="auto">
          <a:xfrm>
            <a:off x="0" y="224790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路由表举例</a:t>
            </a:r>
          </a:p>
        </p:txBody>
      </p:sp>
      <p:sp>
        <p:nvSpPr>
          <p:cNvPr id="49155" name="TextBox 3"/>
          <p:cNvSpPr txBox="1">
            <a:spLocks noChangeArrowheads="1"/>
          </p:cNvSpPr>
          <p:nvPr/>
        </p:nvSpPr>
        <p:spPr bwMode="auto">
          <a:xfrm>
            <a:off x="2143125" y="5715000"/>
            <a:ext cx="4857750" cy="369888"/>
          </a:xfrm>
          <a:prstGeom prst="rect">
            <a:avLst/>
          </a:prstGeom>
          <a:noFill/>
          <a:ln w="9525">
            <a:noFill/>
            <a:miter lim="800000"/>
            <a:headEnd/>
            <a:tailEnd/>
          </a:ln>
        </p:spPr>
        <p:txBody>
          <a:bodyPr>
            <a:spAutoFit/>
          </a:bodyPr>
          <a:lstStyle/>
          <a:p>
            <a:r>
              <a:rPr lang="zh-CN" altLang="en-US"/>
              <a:t>考虑：</a:t>
            </a:r>
            <a:r>
              <a:rPr lang="en-US" altLang="zh-CN"/>
              <a:t>R1</a:t>
            </a:r>
            <a:r>
              <a:rPr lang="zh-CN" altLang="en-US"/>
              <a:t>、</a:t>
            </a:r>
            <a:r>
              <a:rPr lang="en-US" altLang="zh-CN"/>
              <a:t>R3</a:t>
            </a:r>
            <a:r>
              <a:rPr lang="zh-CN" altLang="en-US"/>
              <a:t>的路由表是怎样的？</a:t>
            </a:r>
          </a:p>
        </p:txBody>
      </p:sp>
      <p:pic>
        <p:nvPicPr>
          <p:cNvPr id="49156" name="Picture 5"/>
          <p:cNvPicPr>
            <a:picLocks noChangeAspect="1" noChangeArrowheads="1"/>
          </p:cNvPicPr>
          <p:nvPr/>
        </p:nvPicPr>
        <p:blipFill>
          <a:blip r:embed="rId2"/>
          <a:srcRect/>
          <a:stretch>
            <a:fillRect/>
          </a:stretch>
        </p:blipFill>
        <p:spPr bwMode="auto">
          <a:xfrm>
            <a:off x="231775" y="1304925"/>
            <a:ext cx="8680450" cy="42481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t>5.1 </a:t>
            </a:r>
            <a:r>
              <a:rPr lang="zh-CN" altLang="en-US" dirty="0" smtClean="0"/>
              <a:t>网络层的基本概念</a:t>
            </a:r>
          </a:p>
        </p:txBody>
      </p:sp>
      <p:sp>
        <p:nvSpPr>
          <p:cNvPr id="15363" name="Rectangle 3"/>
          <p:cNvSpPr>
            <a:spLocks noGrp="1" noChangeArrowheads="1"/>
          </p:cNvSpPr>
          <p:nvPr>
            <p:ph idx="1"/>
          </p:nvPr>
        </p:nvSpPr>
        <p:spPr/>
        <p:txBody>
          <a:bodyPr/>
          <a:lstStyle/>
          <a:p>
            <a:pPr eaLnBrk="1" hangingPunct="1"/>
            <a:r>
              <a:rPr lang="zh-CN" altLang="en-US" dirty="0" smtClean="0"/>
              <a:t>网络层的主要功能 </a:t>
            </a:r>
          </a:p>
          <a:p>
            <a:pPr eaLnBrk="1" hangingPunct="1"/>
            <a:r>
              <a:rPr lang="zh-CN" altLang="en-US" dirty="0" smtClean="0"/>
              <a:t>网络层向上提供的两种服务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t>5.3.2 </a:t>
            </a:r>
            <a:r>
              <a:rPr lang="zh-CN" altLang="en-US" dirty="0" smtClean="0"/>
              <a:t>子网编址</a:t>
            </a:r>
            <a:r>
              <a:rPr lang="en-US" altLang="zh-CN" dirty="0" smtClean="0"/>
              <a:t/>
            </a:r>
            <a:br>
              <a:rPr lang="en-US" altLang="zh-CN" dirty="0" smtClean="0"/>
            </a:br>
            <a:r>
              <a:rPr lang="zh-CN" altLang="en-US" dirty="0" smtClean="0"/>
              <a:t>（</a:t>
            </a:r>
            <a:r>
              <a:rPr lang="en-US" altLang="zh-CN" dirty="0" smtClean="0"/>
              <a:t>subnet addressing</a:t>
            </a:r>
            <a:r>
              <a:rPr lang="zh-CN" altLang="en-US" dirty="0" smtClean="0"/>
              <a:t>）</a:t>
            </a:r>
            <a:endParaRPr lang="zh-CN" altLang="en-US" b="1" dirty="0" smtClean="0"/>
          </a:p>
        </p:txBody>
      </p:sp>
      <p:sp>
        <p:nvSpPr>
          <p:cNvPr id="50179" name="Rectangle 3"/>
          <p:cNvSpPr>
            <a:spLocks noGrp="1" noChangeArrowheads="1"/>
          </p:cNvSpPr>
          <p:nvPr>
            <p:ph idx="1"/>
          </p:nvPr>
        </p:nvSpPr>
        <p:spPr/>
        <p:txBody>
          <a:bodyPr/>
          <a:lstStyle/>
          <a:p>
            <a:pPr eaLnBrk="1" hangingPunct="1">
              <a:lnSpc>
                <a:spcPct val="90000"/>
              </a:lnSpc>
            </a:pPr>
            <a:r>
              <a:rPr lang="zh-CN" altLang="en-US" dirty="0" smtClean="0"/>
              <a:t>用于一个</a:t>
            </a:r>
            <a:r>
              <a:rPr lang="en-US" altLang="zh-CN" dirty="0" smtClean="0"/>
              <a:t>IP</a:t>
            </a:r>
            <a:r>
              <a:rPr lang="zh-CN" altLang="en-US" dirty="0" smtClean="0"/>
              <a:t>网络地址覆盖多个物理网络的场合 </a:t>
            </a:r>
            <a:endParaRPr lang="en-US" altLang="zh-CN" dirty="0" smtClean="0"/>
          </a:p>
          <a:p>
            <a:pPr eaLnBrk="1" hangingPunct="1">
              <a:lnSpc>
                <a:spcPct val="90000"/>
              </a:lnSpc>
            </a:pPr>
            <a:r>
              <a:rPr lang="zh-CN" altLang="en-US" dirty="0" smtClean="0"/>
              <a:t>划分子网的必要性和好处：</a:t>
            </a:r>
          </a:p>
          <a:p>
            <a:pPr lvl="1" eaLnBrk="1" hangingPunct="1">
              <a:lnSpc>
                <a:spcPct val="90000"/>
              </a:lnSpc>
              <a:buFont typeface="Wingdings" pitchFamily="2" charset="2"/>
              <a:buChar char="ü"/>
            </a:pPr>
            <a:r>
              <a:rPr lang="zh-CN" altLang="en-US" dirty="0" smtClean="0"/>
              <a:t>有效隔离网络的广播流量</a:t>
            </a:r>
            <a:endParaRPr lang="en-US" altLang="zh-CN" dirty="0" smtClean="0"/>
          </a:p>
          <a:p>
            <a:pPr lvl="1" eaLnBrk="1" hangingPunct="1">
              <a:lnSpc>
                <a:spcPct val="90000"/>
              </a:lnSpc>
              <a:buFont typeface="Wingdings" pitchFamily="2" charset="2"/>
              <a:buChar char="ü"/>
            </a:pPr>
            <a:r>
              <a:rPr lang="zh-CN" altLang="en-US" dirty="0" smtClean="0"/>
              <a:t>有效利用地址空间</a:t>
            </a:r>
            <a:endParaRPr lang="en-US" altLang="zh-CN" dirty="0" smtClean="0"/>
          </a:p>
          <a:p>
            <a:pPr lvl="1" eaLnBrk="1" hangingPunct="1">
              <a:lnSpc>
                <a:spcPct val="90000"/>
              </a:lnSpc>
              <a:buFont typeface="Wingdings" pitchFamily="2" charset="2"/>
              <a:buChar char="ü"/>
            </a:pPr>
            <a:r>
              <a:rPr lang="zh-CN" altLang="en-US" dirty="0" smtClean="0"/>
              <a:t>对外的路由汇聚：多个内部子网对外仍呈现为一个网络（一条路由）。既提高了内部网络管理的方便性，又提高了外部网络路由的效率。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子网的划分 </a:t>
            </a:r>
          </a:p>
        </p:txBody>
      </p:sp>
      <p:sp>
        <p:nvSpPr>
          <p:cNvPr id="51203" name="Rectangle 3"/>
          <p:cNvSpPr>
            <a:spLocks noGrp="1" noChangeArrowheads="1"/>
          </p:cNvSpPr>
          <p:nvPr>
            <p:ph idx="1"/>
          </p:nvPr>
        </p:nvSpPr>
        <p:spPr/>
        <p:txBody>
          <a:bodyPr/>
          <a:lstStyle/>
          <a:p>
            <a:pPr eaLnBrk="1" hangingPunct="1"/>
            <a:r>
              <a:rPr lang="zh-CN" altLang="en-US" smtClean="0"/>
              <a:t>划分子网的规定已经成为因特网的正式标准（</a:t>
            </a:r>
            <a:r>
              <a:rPr lang="en-US" altLang="zh-CN" smtClean="0"/>
              <a:t>RFC950</a:t>
            </a:r>
            <a:r>
              <a:rPr lang="zh-CN" altLang="en-US" smtClean="0"/>
              <a:t>）</a:t>
            </a:r>
            <a:endParaRPr lang="en-US" altLang="zh-CN" smtClean="0"/>
          </a:p>
          <a:p>
            <a:pPr eaLnBrk="1" hangingPunct="1"/>
            <a:r>
              <a:rPr lang="zh-CN" altLang="en-US" smtClean="0"/>
              <a:t>保留网络号不动，根据需要的子网数借用主机号若干位作为子网号</a:t>
            </a:r>
            <a:endParaRPr lang="en-US" altLang="zh-CN" smtClean="0"/>
          </a:p>
          <a:p>
            <a:pPr eaLnBrk="1" hangingPunct="1"/>
            <a:r>
              <a:rPr lang="zh-CN" altLang="en-US" smtClean="0"/>
              <a:t>原来两级的网络地址变为三级的地址结构。划分子网后</a:t>
            </a:r>
            <a:r>
              <a:rPr lang="en-US" altLang="zh-CN" smtClean="0"/>
              <a:t>IP</a:t>
            </a:r>
            <a:r>
              <a:rPr lang="zh-CN" altLang="en-US" smtClean="0"/>
              <a:t>地址结构包括三部分：</a:t>
            </a:r>
            <a:endParaRPr lang="zh-CN" altLang="en-US" b="1" smtClean="0"/>
          </a:p>
          <a:p>
            <a:pPr eaLnBrk="1" hangingPunct="1">
              <a:buFont typeface="Wingdings" pitchFamily="2" charset="2"/>
              <a:buNone/>
            </a:pPr>
            <a:r>
              <a:rPr lang="zh-CN" altLang="en-US" smtClean="0"/>
              <a:t>   </a:t>
            </a:r>
            <a:r>
              <a:rPr lang="en-US" altLang="zh-CN" smtClean="0"/>
              <a:t>&lt;</a:t>
            </a:r>
            <a:r>
              <a:rPr lang="zh-CN" altLang="en-US" smtClean="0"/>
              <a:t>网络地址，子网地址，主机地址</a:t>
            </a:r>
            <a:r>
              <a:rPr lang="en-US" altLang="zh-CN" smtClean="0"/>
              <a:t>&gt;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t>子网掩码 </a:t>
            </a:r>
          </a:p>
        </p:txBody>
      </p:sp>
      <p:sp>
        <p:nvSpPr>
          <p:cNvPr id="52227" name="Rectangle 3"/>
          <p:cNvSpPr>
            <a:spLocks noGrp="1" noChangeArrowheads="1"/>
          </p:cNvSpPr>
          <p:nvPr>
            <p:ph idx="1"/>
          </p:nvPr>
        </p:nvSpPr>
        <p:spPr/>
        <p:txBody>
          <a:bodyPr/>
          <a:lstStyle/>
          <a:p>
            <a:pPr eaLnBrk="1" hangingPunct="1">
              <a:lnSpc>
                <a:spcPct val="90000"/>
              </a:lnSpc>
            </a:pPr>
            <a:r>
              <a:rPr lang="zh-CN" altLang="en-US" smtClean="0"/>
              <a:t>子网掩码</a:t>
            </a:r>
            <a:r>
              <a:rPr lang="en-US" altLang="zh-CN" smtClean="0"/>
              <a:t>(netmask)</a:t>
            </a:r>
            <a:r>
              <a:rPr lang="zh-CN" altLang="en-US" smtClean="0"/>
              <a:t>：</a:t>
            </a:r>
            <a:r>
              <a:rPr lang="en-US" altLang="zh-CN" smtClean="0"/>
              <a:t>32</a:t>
            </a:r>
            <a:r>
              <a:rPr lang="zh-CN" altLang="en-US" smtClean="0"/>
              <a:t>比特的</a:t>
            </a:r>
            <a:r>
              <a:rPr lang="en-US" altLang="zh-CN" smtClean="0"/>
              <a:t>1</a:t>
            </a:r>
            <a:r>
              <a:rPr lang="zh-CN" altLang="en-US" smtClean="0"/>
              <a:t>和</a:t>
            </a:r>
            <a:r>
              <a:rPr lang="en-US" altLang="zh-CN" smtClean="0"/>
              <a:t>0</a:t>
            </a:r>
            <a:r>
              <a:rPr lang="zh-CN" altLang="en-US" smtClean="0"/>
              <a:t>的序列，对应网络号和子网号的部分为连续的</a:t>
            </a:r>
            <a:r>
              <a:rPr lang="en-US" altLang="zh-CN" smtClean="0"/>
              <a:t>1</a:t>
            </a:r>
            <a:r>
              <a:rPr lang="zh-CN" altLang="en-US" smtClean="0"/>
              <a:t>，对应主机号的位为全</a:t>
            </a:r>
            <a:r>
              <a:rPr lang="en-US" altLang="zh-CN" smtClean="0"/>
              <a:t>0 </a:t>
            </a:r>
            <a:r>
              <a:rPr lang="zh-CN" altLang="en-US" smtClean="0"/>
              <a:t>。</a:t>
            </a:r>
            <a:endParaRPr lang="en-US" altLang="zh-CN" smtClean="0"/>
          </a:p>
          <a:p>
            <a:pPr eaLnBrk="1" hangingPunct="1">
              <a:lnSpc>
                <a:spcPct val="90000"/>
              </a:lnSpc>
            </a:pPr>
            <a:r>
              <a:rPr lang="zh-CN" altLang="en-US" smtClean="0"/>
              <a:t>作用：在寻址中提取目的网络号。</a:t>
            </a:r>
            <a:endParaRPr lang="en-US" altLang="zh-CN" smtClean="0"/>
          </a:p>
          <a:p>
            <a:pPr eaLnBrk="1" hangingPunct="1">
              <a:lnSpc>
                <a:spcPct val="90000"/>
              </a:lnSpc>
            </a:pPr>
            <a:endParaRPr lang="zh-CN" altLang="en-US" smtClean="0"/>
          </a:p>
          <a:p>
            <a:pPr eaLnBrk="1" hangingPunct="1">
              <a:lnSpc>
                <a:spcPct val="90000"/>
              </a:lnSpc>
            </a:pPr>
            <a:endParaRPr lang="en-US" altLang="zh-CN"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dirty="0" smtClean="0"/>
              <a:t>默认的子网掩码</a:t>
            </a:r>
            <a:endParaRPr lang="zh-CN" altLang="en-US" dirty="0" smtClean="0"/>
          </a:p>
        </p:txBody>
      </p:sp>
      <p:sp>
        <p:nvSpPr>
          <p:cNvPr id="53251" name="内容占位符 2"/>
          <p:cNvSpPr>
            <a:spLocks noGrp="1"/>
          </p:cNvSpPr>
          <p:nvPr>
            <p:ph idx="1"/>
          </p:nvPr>
        </p:nvSpPr>
        <p:spPr/>
        <p:txBody>
          <a:bodyPr/>
          <a:lstStyle/>
          <a:p>
            <a:r>
              <a:rPr lang="zh-CN" smtClean="0"/>
              <a:t>为了</a:t>
            </a:r>
            <a:r>
              <a:rPr lang="zh-CN" altLang="en-US" smtClean="0"/>
              <a:t>保持</a:t>
            </a:r>
            <a:r>
              <a:rPr lang="zh-CN" smtClean="0"/>
              <a:t>算法上的一致，对不划分子网的</a:t>
            </a:r>
            <a:r>
              <a:rPr lang="en-US" altLang="zh-CN" smtClean="0"/>
              <a:t>A</a:t>
            </a:r>
            <a:r>
              <a:rPr lang="zh-CN" smtClean="0"/>
              <a:t>、</a:t>
            </a:r>
            <a:r>
              <a:rPr lang="en-US" altLang="zh-CN" smtClean="0"/>
              <a:t>B</a:t>
            </a:r>
            <a:r>
              <a:rPr lang="zh-CN" smtClean="0"/>
              <a:t>、</a:t>
            </a:r>
            <a:r>
              <a:rPr lang="en-US" altLang="zh-CN" smtClean="0"/>
              <a:t>C</a:t>
            </a:r>
            <a:r>
              <a:rPr lang="zh-CN" smtClean="0"/>
              <a:t>类地址也设置子网掩码，叫做默认的子网掩码</a:t>
            </a:r>
            <a:r>
              <a:rPr lang="zh-CN" altLang="en-US" smtClean="0"/>
              <a:t>。</a:t>
            </a:r>
            <a:endParaRPr lang="en-US" altLang="zh-CN" smtClean="0"/>
          </a:p>
          <a:p>
            <a:r>
              <a:rPr lang="en-US" altLang="zh-CN" smtClean="0"/>
              <a:t>A</a:t>
            </a:r>
            <a:r>
              <a:rPr lang="zh-CN" smtClean="0"/>
              <a:t>类地址的默认子网掩码：</a:t>
            </a:r>
            <a:r>
              <a:rPr lang="en-US" altLang="zh-CN" smtClean="0"/>
              <a:t>255.0.0.0  </a:t>
            </a:r>
            <a:endParaRPr lang="zh-CN" altLang="zh-CN" smtClean="0"/>
          </a:p>
          <a:p>
            <a:r>
              <a:rPr lang="en-US" altLang="zh-CN" smtClean="0"/>
              <a:t>B</a:t>
            </a:r>
            <a:r>
              <a:rPr lang="zh-CN" smtClean="0"/>
              <a:t>类地址的默认子网掩码：</a:t>
            </a:r>
            <a:r>
              <a:rPr lang="en-US" altLang="zh-CN" smtClean="0"/>
              <a:t>255.255.0.0</a:t>
            </a:r>
            <a:endParaRPr lang="zh-CN" altLang="zh-CN" smtClean="0"/>
          </a:p>
          <a:p>
            <a:r>
              <a:rPr lang="en-US" altLang="zh-CN" smtClean="0"/>
              <a:t>C</a:t>
            </a:r>
            <a:r>
              <a:rPr lang="zh-CN" smtClean="0"/>
              <a:t>类地址的默认子网掩码：</a:t>
            </a:r>
            <a:r>
              <a:rPr lang="en-US" altLang="zh-CN" smtClean="0"/>
              <a:t>255.255.255.0</a:t>
            </a:r>
            <a:endParaRPr lang="zh-CN" altLang="zh-CN" smtClean="0"/>
          </a:p>
          <a:p>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dirty="0" smtClean="0"/>
              <a:t>子网掩码与主机网络地址</a:t>
            </a:r>
            <a:endParaRPr lang="zh-CN" altLang="en-US" dirty="0" smtClean="0"/>
          </a:p>
        </p:txBody>
      </p:sp>
      <p:sp>
        <p:nvSpPr>
          <p:cNvPr id="542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4276" name="TextBox 6"/>
          <p:cNvSpPr txBox="1">
            <a:spLocks noChangeArrowheads="1"/>
          </p:cNvSpPr>
          <p:nvPr/>
        </p:nvSpPr>
        <p:spPr bwMode="auto">
          <a:xfrm>
            <a:off x="1285875" y="1357313"/>
            <a:ext cx="5715000" cy="830262"/>
          </a:xfrm>
          <a:prstGeom prst="rect">
            <a:avLst/>
          </a:prstGeom>
          <a:noFill/>
          <a:ln w="9525">
            <a:noFill/>
            <a:miter lim="800000"/>
            <a:headEnd/>
            <a:tailEnd/>
          </a:ln>
        </p:spPr>
        <p:txBody>
          <a:bodyPr>
            <a:spAutoFit/>
          </a:bodyPr>
          <a:lstStyle/>
          <a:p>
            <a:r>
              <a:rPr lang="zh-CN" altLang="en-US" sz="2400"/>
              <a:t>有了子网机制后，只有同时知道子网掩码，才能确定主机所在网络的网络号。</a:t>
            </a:r>
          </a:p>
        </p:txBody>
      </p:sp>
      <p:pic>
        <p:nvPicPr>
          <p:cNvPr id="54277" name="Picture 6"/>
          <p:cNvPicPr>
            <a:picLocks noChangeAspect="1" noChangeArrowheads="1"/>
          </p:cNvPicPr>
          <p:nvPr/>
        </p:nvPicPr>
        <p:blipFill>
          <a:blip r:embed="rId2"/>
          <a:srcRect/>
          <a:stretch>
            <a:fillRect/>
          </a:stretch>
        </p:blipFill>
        <p:spPr bwMode="auto">
          <a:xfrm>
            <a:off x="285750" y="2286000"/>
            <a:ext cx="8534400" cy="36131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z="6000" dirty="0" smtClean="0">
                <a:solidFill>
                  <a:schemeClr val="tx1"/>
                </a:solidFill>
              </a:rPr>
              <a:t>子网划分举</a:t>
            </a:r>
            <a:r>
              <a:rPr lang="zh-CN" sz="6000" dirty="0" smtClean="0">
                <a:solidFill>
                  <a:schemeClr val="tx1"/>
                </a:solidFill>
              </a:rPr>
              <a:t>例</a:t>
            </a:r>
            <a:endParaRPr lang="zh-CN" altLang="en-US" dirty="0" smtClean="0"/>
          </a:p>
        </p:txBody>
      </p:sp>
      <p:sp>
        <p:nvSpPr>
          <p:cNvPr id="55299" name="内容占位符 2"/>
          <p:cNvSpPr>
            <a:spLocks noGrp="1"/>
          </p:cNvSpPr>
          <p:nvPr>
            <p:ph idx="1"/>
          </p:nvPr>
        </p:nvSpPr>
        <p:spPr/>
        <p:txBody>
          <a:bodyPr/>
          <a:lstStyle/>
          <a:p>
            <a:r>
              <a:rPr lang="zh-CN" smtClean="0"/>
              <a:t>一个大学有</a:t>
            </a:r>
            <a:r>
              <a:rPr lang="en-US" altLang="zh-CN" smtClean="0"/>
              <a:t>10</a:t>
            </a:r>
            <a:r>
              <a:rPr lang="zh-CN" smtClean="0"/>
              <a:t>个学院，拥有一个</a:t>
            </a:r>
            <a:r>
              <a:rPr lang="en-US" altLang="zh-CN" smtClean="0"/>
              <a:t>B </a:t>
            </a:r>
            <a:r>
              <a:rPr lang="zh-CN" smtClean="0"/>
              <a:t>类的</a:t>
            </a:r>
            <a:r>
              <a:rPr lang="en-US" altLang="zh-CN" smtClean="0"/>
              <a:t>IP</a:t>
            </a:r>
            <a:r>
              <a:rPr lang="zh-CN" smtClean="0"/>
              <a:t>网络地址：</a:t>
            </a:r>
            <a:r>
              <a:rPr lang="en-US" altLang="zh-CN" smtClean="0"/>
              <a:t>132.16.0.0</a:t>
            </a:r>
            <a:r>
              <a:rPr lang="zh-CN" altLang="en-US" smtClean="0"/>
              <a:t>，</a:t>
            </a:r>
            <a:r>
              <a:rPr lang="zh-CN" smtClean="0"/>
              <a:t>需要</a:t>
            </a:r>
            <a:r>
              <a:rPr lang="zh-CN" altLang="en-US" smtClean="0"/>
              <a:t>划分子网。</a:t>
            </a:r>
            <a:endParaRPr lang="en-US" altLang="zh-CN" smtClean="0"/>
          </a:p>
          <a:p>
            <a:r>
              <a:rPr lang="zh-CN" smtClean="0"/>
              <a:t>从主机位中</a:t>
            </a:r>
            <a:r>
              <a:rPr lang="zh-CN" altLang="en-US" smtClean="0"/>
              <a:t>取</a:t>
            </a:r>
            <a:r>
              <a:rPr lang="en-US" altLang="zh-CN" smtClean="0"/>
              <a:t>4</a:t>
            </a:r>
            <a:r>
              <a:rPr lang="zh-CN" smtClean="0"/>
              <a:t>比特，共可支持</a:t>
            </a:r>
            <a:r>
              <a:rPr lang="en-US" altLang="zh-CN" smtClean="0"/>
              <a:t>2</a:t>
            </a:r>
            <a:r>
              <a:rPr lang="en-US" altLang="zh-CN" baseline="30000" smtClean="0"/>
              <a:t>4</a:t>
            </a:r>
            <a:r>
              <a:rPr lang="en-US" altLang="zh-CN" smtClean="0"/>
              <a:t>-2=14 </a:t>
            </a:r>
            <a:r>
              <a:rPr lang="zh-CN" smtClean="0"/>
              <a:t>个子网，剩余</a:t>
            </a:r>
            <a:r>
              <a:rPr lang="en-US" altLang="zh-CN" smtClean="0"/>
              <a:t>12</a:t>
            </a:r>
            <a:r>
              <a:rPr lang="zh-CN" smtClean="0"/>
              <a:t>比特做主机位，每个子网可容纳</a:t>
            </a:r>
            <a:r>
              <a:rPr lang="en-US" altLang="zh-CN" smtClean="0"/>
              <a:t>2 </a:t>
            </a:r>
            <a:r>
              <a:rPr lang="en-US" altLang="zh-CN" baseline="30000" smtClean="0"/>
              <a:t>12</a:t>
            </a:r>
            <a:r>
              <a:rPr lang="en-US" altLang="zh-CN" smtClean="0"/>
              <a:t>-2=4094</a:t>
            </a:r>
            <a:r>
              <a:rPr lang="zh-CN" smtClean="0"/>
              <a:t>台主机。 </a:t>
            </a:r>
            <a:endParaRPr lang="en-US" altLang="zh-CN" smtClean="0"/>
          </a:p>
          <a:p>
            <a:r>
              <a:rPr lang="zh-CN" smtClean="0"/>
              <a:t>为保证</a:t>
            </a:r>
            <a:r>
              <a:rPr lang="zh-CN" altLang="en-US" smtClean="0"/>
              <a:t>子</a:t>
            </a:r>
            <a:r>
              <a:rPr lang="zh-CN" smtClean="0"/>
              <a:t>网掩码的连续，通常从主机位的高位开始选取，其三级的</a:t>
            </a:r>
            <a:r>
              <a:rPr lang="en-US" altLang="zh-CN" smtClean="0"/>
              <a:t>IP</a:t>
            </a:r>
            <a:r>
              <a:rPr lang="zh-CN" smtClean="0"/>
              <a:t>地址结构见</a:t>
            </a:r>
            <a:r>
              <a:rPr lang="zh-CN" altLang="en-US" smtClean="0"/>
              <a:t>下</a:t>
            </a:r>
            <a:r>
              <a:rPr lang="zh-CN" smtClean="0"/>
              <a:t>图所示。</a:t>
            </a:r>
          </a:p>
          <a:p>
            <a:endParaRPr lang="zh-CN"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smtClean="0">
                <a:solidFill>
                  <a:schemeClr val="tx1"/>
                </a:solidFill>
              </a:rPr>
              <a:t>子网划分举</a:t>
            </a:r>
            <a:r>
              <a:rPr lang="zh-CN" dirty="0" smtClean="0">
                <a:solidFill>
                  <a:schemeClr val="tx1"/>
                </a:solidFill>
              </a:rPr>
              <a:t>例</a:t>
            </a:r>
            <a:endParaRPr lang="zh-CN" altLang="en-US" dirty="0" smtClean="0"/>
          </a:p>
        </p:txBody>
      </p:sp>
      <p:sp>
        <p:nvSpPr>
          <p:cNvPr id="5632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6324" name="TextBox 10"/>
          <p:cNvSpPr txBox="1">
            <a:spLocks noChangeArrowheads="1"/>
          </p:cNvSpPr>
          <p:nvPr/>
        </p:nvSpPr>
        <p:spPr bwMode="auto">
          <a:xfrm>
            <a:off x="1428750" y="5429250"/>
            <a:ext cx="6715125" cy="708025"/>
          </a:xfrm>
          <a:prstGeom prst="rect">
            <a:avLst/>
          </a:prstGeom>
          <a:noFill/>
          <a:ln w="9525">
            <a:noFill/>
            <a:miter lim="800000"/>
            <a:headEnd/>
            <a:tailEnd/>
          </a:ln>
        </p:spPr>
        <p:txBody>
          <a:bodyPr>
            <a:spAutoFit/>
          </a:bodyPr>
          <a:lstStyle/>
          <a:p>
            <a:r>
              <a:rPr lang="zh-CN" altLang="en-US" sz="2000"/>
              <a:t>推导：请按序给出</a:t>
            </a:r>
            <a:r>
              <a:rPr lang="en-US" altLang="zh-CN" sz="2000"/>
              <a:t>10</a:t>
            </a:r>
            <a:r>
              <a:rPr lang="zh-CN" altLang="en-US" sz="2000"/>
              <a:t>个子网划分子网后的网络号（该网络地址包含原来的网络号和子网号 ）</a:t>
            </a:r>
          </a:p>
        </p:txBody>
      </p:sp>
      <p:pic>
        <p:nvPicPr>
          <p:cNvPr id="56325" name="Picture 6"/>
          <p:cNvPicPr>
            <a:picLocks noChangeAspect="1" noChangeArrowheads="1"/>
          </p:cNvPicPr>
          <p:nvPr/>
        </p:nvPicPr>
        <p:blipFill>
          <a:blip r:embed="rId2"/>
          <a:srcRect/>
          <a:stretch>
            <a:fillRect/>
          </a:stretch>
        </p:blipFill>
        <p:spPr bwMode="auto">
          <a:xfrm>
            <a:off x="660400" y="1460500"/>
            <a:ext cx="7823200" cy="3937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smtClean="0"/>
              <a:t>划分子网后数据报的寻址</a:t>
            </a:r>
          </a:p>
        </p:txBody>
      </p:sp>
      <p:sp>
        <p:nvSpPr>
          <p:cNvPr id="57347" name="Rectangle 3"/>
          <p:cNvSpPr>
            <a:spLocks noGrp="1" noChangeArrowheads="1"/>
          </p:cNvSpPr>
          <p:nvPr>
            <p:ph idx="1"/>
          </p:nvPr>
        </p:nvSpPr>
        <p:spPr/>
        <p:txBody>
          <a:bodyPr/>
          <a:lstStyle/>
          <a:p>
            <a:pPr eaLnBrk="1" hangingPunct="1"/>
            <a:r>
              <a:rPr lang="zh-CN" altLang="en-US" smtClean="0"/>
              <a:t>标准要求所有的网络标示子网掩码，路由表也增加了子网掩码这一栏：</a:t>
            </a:r>
          </a:p>
          <a:p>
            <a:pPr eaLnBrk="1" hangingPunct="1">
              <a:lnSpc>
                <a:spcPct val="105000"/>
              </a:lnSpc>
              <a:buFont typeface="Wingdings" pitchFamily="2" charset="2"/>
              <a:buNone/>
            </a:pPr>
            <a:r>
              <a:rPr lang="zh-CN" altLang="en-US" smtClean="0"/>
              <a:t>   </a:t>
            </a:r>
            <a:r>
              <a:rPr lang="en-US" altLang="zh-CN" smtClean="0"/>
              <a:t>&lt;</a:t>
            </a:r>
            <a:r>
              <a:rPr lang="zh-CN" altLang="en-US" smtClean="0"/>
              <a:t>目的网络地址，子网掩码，下一跳地址</a:t>
            </a:r>
            <a:r>
              <a:rPr lang="en-US" altLang="zh-CN" smtClean="0"/>
              <a:t>&gt;</a:t>
            </a:r>
          </a:p>
          <a:p>
            <a:pPr eaLnBrk="1" hangingPunct="1"/>
            <a:r>
              <a:rPr lang="zh-CN" altLang="en-US" smtClean="0"/>
              <a:t>网络地址的提取：将目的地址和子网掩码相“与”；</a:t>
            </a:r>
            <a:endParaRPr lang="en-US" altLang="zh-CN" smtClean="0"/>
          </a:p>
          <a:p>
            <a:pPr eaLnBrk="1" hangingPunct="1"/>
            <a:r>
              <a:rPr lang="zh-CN" altLang="en-US" smtClean="0"/>
              <a:t>对路由表的每一条记录进行操作，寻找匹配</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特殊路由</a:t>
            </a:r>
            <a:r>
              <a:rPr lang="en-US" altLang="zh-CN" dirty="0" smtClean="0"/>
              <a:t>——</a:t>
            </a:r>
            <a:r>
              <a:rPr lang="zh-CN" altLang="en-US" dirty="0" smtClean="0"/>
              <a:t>特定主机路由</a:t>
            </a:r>
          </a:p>
        </p:txBody>
      </p:sp>
      <p:sp>
        <p:nvSpPr>
          <p:cNvPr id="58371" name="内容占位符 2"/>
          <p:cNvSpPr>
            <a:spLocks noGrp="1"/>
          </p:cNvSpPr>
          <p:nvPr>
            <p:ph idx="1"/>
          </p:nvPr>
        </p:nvSpPr>
        <p:spPr/>
        <p:txBody>
          <a:bodyPr/>
          <a:lstStyle/>
          <a:p>
            <a:r>
              <a:rPr lang="zh-CN" altLang="en-US" smtClean="0"/>
              <a:t>以</a:t>
            </a:r>
            <a:r>
              <a:rPr lang="zh-CN" smtClean="0"/>
              <a:t>某个主机的</a:t>
            </a:r>
            <a:r>
              <a:rPr lang="en-US" altLang="zh-CN" smtClean="0"/>
              <a:t>IP</a:t>
            </a:r>
            <a:r>
              <a:rPr lang="zh-CN" smtClean="0"/>
              <a:t>地址</a:t>
            </a:r>
            <a:r>
              <a:rPr lang="zh-CN" altLang="en-US" smtClean="0"/>
              <a:t>为目的地址</a:t>
            </a:r>
            <a:r>
              <a:rPr lang="zh-CN" smtClean="0"/>
              <a:t>设定</a:t>
            </a:r>
            <a:r>
              <a:rPr lang="zh-CN" altLang="en-US" smtClean="0"/>
              <a:t>的</a:t>
            </a:r>
            <a:r>
              <a:rPr lang="zh-CN" smtClean="0"/>
              <a:t>路由</a:t>
            </a:r>
            <a:endParaRPr lang="en-US" altLang="zh-CN" smtClean="0"/>
          </a:p>
          <a:p>
            <a:r>
              <a:rPr lang="zh-CN" smtClean="0"/>
              <a:t>通常是出于网络管理的需要，如</a:t>
            </a:r>
            <a:r>
              <a:rPr lang="zh-CN" altLang="en-US" smtClean="0"/>
              <a:t>：</a:t>
            </a:r>
            <a:r>
              <a:rPr lang="zh-CN" smtClean="0"/>
              <a:t>通过人为的设定，让访问某台服务器的流量必须经由某个结点转发。</a:t>
            </a:r>
            <a:endParaRPr lang="en-US" altLang="zh-CN" smtClean="0"/>
          </a:p>
          <a:p>
            <a:r>
              <a:rPr lang="zh-CN" smtClean="0"/>
              <a:t>特定主机路由的子网掩码一般设为：</a:t>
            </a:r>
            <a:r>
              <a:rPr lang="en-US" altLang="zh-CN" smtClean="0"/>
              <a:t>255.255.255.255</a:t>
            </a:r>
            <a:r>
              <a:rPr lang="zh-CN" smtClean="0"/>
              <a:t>。</a:t>
            </a:r>
          </a:p>
          <a:p>
            <a:endParaRPr lang="zh-CN" alt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smtClean="0"/>
              <a:t>特殊路由</a:t>
            </a:r>
            <a:r>
              <a:rPr lang="en-US" altLang="zh-CN" dirty="0" smtClean="0"/>
              <a:t>——</a:t>
            </a:r>
            <a:r>
              <a:rPr lang="zh-CN" altLang="en-US" dirty="0" smtClean="0"/>
              <a:t>默认（缺省）路由</a:t>
            </a:r>
          </a:p>
        </p:txBody>
      </p:sp>
      <p:sp>
        <p:nvSpPr>
          <p:cNvPr id="59395" name="内容占位符 2"/>
          <p:cNvSpPr>
            <a:spLocks noGrp="1"/>
          </p:cNvSpPr>
          <p:nvPr>
            <p:ph idx="1"/>
          </p:nvPr>
        </p:nvSpPr>
        <p:spPr/>
        <p:txBody>
          <a:bodyPr/>
          <a:lstStyle/>
          <a:p>
            <a:r>
              <a:rPr lang="zh-CN" smtClean="0"/>
              <a:t>当数据报的目的网络地址与路由表的所有条目都不匹配时，则按默认路由转发。</a:t>
            </a:r>
          </a:p>
          <a:p>
            <a:r>
              <a:rPr lang="zh-CN" smtClean="0"/>
              <a:t>默认路由通常</a:t>
            </a:r>
            <a:r>
              <a:rPr lang="zh-CN" altLang="en-US" smtClean="0"/>
              <a:t>是</a:t>
            </a:r>
            <a:r>
              <a:rPr lang="zh-CN" smtClean="0"/>
              <a:t>合并了路由表中下一跳相同的记录（压缩路由表），例如，</a:t>
            </a:r>
            <a:r>
              <a:rPr lang="zh-CN" altLang="en-US" smtClean="0"/>
              <a:t>把</a:t>
            </a:r>
            <a:r>
              <a:rPr lang="zh-CN" smtClean="0"/>
              <a:t>到因特网的出口作为默认路由的下一跳。</a:t>
            </a:r>
          </a:p>
          <a:p>
            <a:r>
              <a:rPr lang="zh-CN" smtClean="0"/>
              <a:t>默认路由的目的网络地址和子网掩码通常设为</a:t>
            </a:r>
            <a:r>
              <a:rPr lang="en-US" altLang="zh-CN" smtClean="0"/>
              <a:t>0.0.0.0</a:t>
            </a:r>
            <a:r>
              <a:rPr lang="zh-CN" smtClean="0"/>
              <a:t>。</a:t>
            </a:r>
            <a:endParaRPr lang="en-US" altLang="zh-CN" smtClean="0"/>
          </a:p>
          <a:p>
            <a:r>
              <a:rPr lang="zh-CN" sz="2800" b="1" smtClean="0"/>
              <a:t>特定主机路由优先级最高，基于目的网络寻址的路由优先级次之，默认路由的优先级最低</a:t>
            </a:r>
            <a:r>
              <a:rPr lang="zh-CN" b="1" smtClean="0"/>
              <a:t>。</a:t>
            </a:r>
            <a:endParaRPr lang="zh-CN" smtClean="0"/>
          </a:p>
          <a:p>
            <a:endParaRPr lang="zh-CN" smtClean="0"/>
          </a:p>
          <a:p>
            <a:endParaRPr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t>5.1.1 </a:t>
            </a:r>
            <a:r>
              <a:rPr lang="zh-CN" altLang="en-US" dirty="0" smtClean="0"/>
              <a:t>网络层的主要功能 </a:t>
            </a:r>
          </a:p>
        </p:txBody>
      </p:sp>
      <p:sp>
        <p:nvSpPr>
          <p:cNvPr id="16387" name="Rectangle 3"/>
          <p:cNvSpPr>
            <a:spLocks noGrp="1" noChangeArrowheads="1"/>
          </p:cNvSpPr>
          <p:nvPr>
            <p:ph idx="1"/>
          </p:nvPr>
        </p:nvSpPr>
        <p:spPr/>
        <p:txBody>
          <a:bodyPr/>
          <a:lstStyle/>
          <a:p>
            <a:pPr eaLnBrk="1" hangingPunct="1"/>
            <a:r>
              <a:rPr lang="zh-CN" altLang="en-US" dirty="0" smtClean="0"/>
              <a:t>主要解决网络互连问题，完成将数据分组从一个网络中的源主机发送到另一个网络中的目的主机的任务 。</a:t>
            </a:r>
          </a:p>
          <a:p>
            <a:pPr eaLnBrk="1" hangingPunct="1"/>
            <a:r>
              <a:rPr lang="zh-CN" altLang="en-US" dirty="0" smtClean="0"/>
              <a:t>网络层的功能包括：网络层的编址、寻址和转发、跨网络的路由选择，报文长度的控制等。 </a:t>
            </a:r>
          </a:p>
          <a:p>
            <a:pPr eaLnBrk="1" hangingPunct="1"/>
            <a:r>
              <a:rPr lang="zh-CN" altLang="en-US" dirty="0" smtClean="0"/>
              <a:t>网络层设备：路由器。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smtClean="0"/>
              <a:t>数据报寻址和转发算法 </a:t>
            </a:r>
          </a:p>
        </p:txBody>
      </p:sp>
      <p:sp>
        <p:nvSpPr>
          <p:cNvPr id="60419" name="Rectangle 3"/>
          <p:cNvSpPr>
            <a:spLocks noGrp="1" noChangeArrowheads="1"/>
          </p:cNvSpPr>
          <p:nvPr>
            <p:ph idx="1"/>
          </p:nvPr>
        </p:nvSpPr>
        <p:spPr>
          <a:xfrm>
            <a:off x="611188" y="1341438"/>
            <a:ext cx="8229600" cy="4525962"/>
          </a:xfrm>
        </p:spPr>
        <p:txBody>
          <a:bodyPr/>
          <a:lstStyle/>
          <a:p>
            <a:pPr marL="609600" indent="-609600" eaLnBrk="1" hangingPunct="1">
              <a:lnSpc>
                <a:spcPct val="80000"/>
              </a:lnSpc>
              <a:buFont typeface="Wingdings" pitchFamily="2" charset="2"/>
              <a:buNone/>
            </a:pPr>
            <a:r>
              <a:rPr lang="zh-CN" altLang="en-US" sz="2800" smtClean="0"/>
              <a:t>（</a:t>
            </a:r>
            <a:r>
              <a:rPr lang="en-US" altLang="zh-CN" sz="2800" smtClean="0"/>
              <a:t>1</a:t>
            </a:r>
            <a:r>
              <a:rPr lang="zh-CN" altLang="en-US" sz="2800" smtClean="0"/>
              <a:t>）提取</a:t>
            </a:r>
            <a:r>
              <a:rPr lang="en-US" altLang="zh-CN" sz="2800" smtClean="0"/>
              <a:t>IP</a:t>
            </a:r>
            <a:r>
              <a:rPr lang="zh-CN" altLang="en-US" sz="2800" smtClean="0"/>
              <a:t>数据报目的地址</a:t>
            </a:r>
            <a:r>
              <a:rPr lang="en-US" altLang="zh-CN" sz="2800" smtClean="0"/>
              <a:t>DA</a:t>
            </a:r>
            <a:r>
              <a:rPr lang="zh-CN" altLang="en-US" sz="2800" smtClean="0"/>
              <a:t>。</a:t>
            </a:r>
          </a:p>
          <a:p>
            <a:pPr marL="609600" indent="-609600" eaLnBrk="1" hangingPunct="1">
              <a:lnSpc>
                <a:spcPct val="80000"/>
              </a:lnSpc>
              <a:buFont typeface="Wingdings" pitchFamily="2" charset="2"/>
              <a:buNone/>
            </a:pPr>
            <a:r>
              <a:rPr lang="zh-CN" altLang="en-US" sz="2800" smtClean="0"/>
              <a:t>（</a:t>
            </a:r>
            <a:r>
              <a:rPr lang="en-US" altLang="zh-CN" sz="2800" smtClean="0"/>
              <a:t>2</a:t>
            </a:r>
            <a:r>
              <a:rPr lang="zh-CN" altLang="en-US" sz="2800" smtClean="0"/>
              <a:t>）依次将</a:t>
            </a:r>
            <a:r>
              <a:rPr lang="en-US" altLang="zh-CN" sz="2800" smtClean="0"/>
              <a:t>DA</a:t>
            </a:r>
            <a:r>
              <a:rPr lang="zh-CN" altLang="en-US" sz="2800" smtClean="0"/>
              <a:t>与某个直连网络的子网掩码相与，若获得的网络地址与其匹配，则直接交付</a:t>
            </a:r>
            <a:r>
              <a:rPr lang="en-US" altLang="zh-CN" sz="2800" smtClean="0"/>
              <a:t>(</a:t>
            </a:r>
            <a:r>
              <a:rPr lang="zh-CN" altLang="en-US" sz="2800" smtClean="0"/>
              <a:t>通过数据链路层</a:t>
            </a:r>
            <a:r>
              <a:rPr lang="en-US" altLang="zh-CN" sz="2800" smtClean="0"/>
              <a:t>)</a:t>
            </a:r>
            <a:r>
              <a:rPr lang="zh-CN" altLang="en-US" sz="2800" smtClean="0"/>
              <a:t>；否则，执行（</a:t>
            </a:r>
            <a:r>
              <a:rPr lang="en-US" altLang="zh-CN" sz="2800" smtClean="0"/>
              <a:t>3</a:t>
            </a:r>
            <a:r>
              <a:rPr lang="zh-CN" altLang="en-US" sz="2800" smtClean="0"/>
              <a:t>）。</a:t>
            </a:r>
          </a:p>
          <a:p>
            <a:pPr marL="609600" indent="-609600" eaLnBrk="1" hangingPunct="1">
              <a:lnSpc>
                <a:spcPct val="80000"/>
              </a:lnSpc>
              <a:buFont typeface="Wingdings" pitchFamily="2" charset="2"/>
              <a:buNone/>
            </a:pPr>
            <a:r>
              <a:rPr lang="zh-CN" altLang="en-US" sz="2800" smtClean="0"/>
              <a:t>（</a:t>
            </a:r>
            <a:r>
              <a:rPr lang="en-US" altLang="zh-CN" sz="2800" smtClean="0"/>
              <a:t>3</a:t>
            </a:r>
            <a:r>
              <a:rPr lang="zh-CN" altLang="en-US" sz="2800" smtClean="0"/>
              <a:t>）若</a:t>
            </a:r>
            <a:r>
              <a:rPr lang="en-US" altLang="zh-CN" sz="2800" smtClean="0"/>
              <a:t>DA</a:t>
            </a:r>
            <a:r>
              <a:rPr lang="zh-CN" altLang="en-US" sz="2800" smtClean="0"/>
              <a:t>与路由表中某条特定主机路由匹配，则将数据报转发到该条记录所标示的下一跳；否则，执行（</a:t>
            </a:r>
            <a:r>
              <a:rPr lang="en-US" altLang="zh-CN" sz="2800" smtClean="0"/>
              <a:t>4</a:t>
            </a:r>
            <a:r>
              <a:rPr lang="zh-CN" altLang="en-US" sz="2800" smtClean="0"/>
              <a:t>）。</a:t>
            </a:r>
          </a:p>
          <a:p>
            <a:pPr marL="609600" indent="-609600" eaLnBrk="1" hangingPunct="1">
              <a:lnSpc>
                <a:spcPct val="80000"/>
              </a:lnSpc>
              <a:buFont typeface="Wingdings" pitchFamily="2" charset="2"/>
              <a:buNone/>
            </a:pPr>
            <a:r>
              <a:rPr lang="zh-CN" altLang="en-US" sz="2800" smtClean="0"/>
              <a:t>（</a:t>
            </a:r>
            <a:r>
              <a:rPr lang="en-US" altLang="zh-CN" sz="2800" smtClean="0"/>
              <a:t>4</a:t>
            </a:r>
            <a:r>
              <a:rPr lang="zh-CN" altLang="en-US" sz="2800" smtClean="0"/>
              <a:t>）用每条路由的子网掩码和</a:t>
            </a:r>
            <a:r>
              <a:rPr lang="en-US" altLang="zh-CN" sz="2800" smtClean="0"/>
              <a:t>DA</a:t>
            </a:r>
            <a:r>
              <a:rPr lang="zh-CN" altLang="en-US" sz="2800" smtClean="0"/>
              <a:t>相与，提取网络地址，若与该条记录的目的网络匹配，则按该路由转发；否则，执行操作（</a:t>
            </a:r>
            <a:r>
              <a:rPr lang="en-US" altLang="zh-CN" sz="2800" smtClean="0"/>
              <a:t>5</a:t>
            </a:r>
            <a:r>
              <a:rPr lang="zh-CN" altLang="en-US" sz="2800" smtClean="0"/>
              <a:t>）。</a:t>
            </a:r>
          </a:p>
          <a:p>
            <a:pPr marL="609600" indent="-609600" eaLnBrk="1" hangingPunct="1">
              <a:lnSpc>
                <a:spcPct val="80000"/>
              </a:lnSpc>
              <a:buFont typeface="Wingdings" pitchFamily="2" charset="2"/>
              <a:buNone/>
            </a:pPr>
            <a:r>
              <a:rPr lang="zh-CN" altLang="en-US" sz="2800" smtClean="0"/>
              <a:t>（</a:t>
            </a:r>
            <a:r>
              <a:rPr lang="en-US" altLang="zh-CN" sz="2800" smtClean="0"/>
              <a:t>5</a:t>
            </a:r>
            <a:r>
              <a:rPr lang="zh-CN" altLang="en-US" sz="2800" smtClean="0"/>
              <a:t>）按默认路由转发；若无默认路由，执行（</a:t>
            </a:r>
            <a:r>
              <a:rPr lang="en-US" altLang="zh-CN" sz="2800" smtClean="0"/>
              <a:t>6</a:t>
            </a:r>
            <a:r>
              <a:rPr lang="zh-CN" altLang="en-US" sz="2800" smtClean="0"/>
              <a:t>）。</a:t>
            </a:r>
          </a:p>
          <a:p>
            <a:pPr marL="609600" indent="-609600" eaLnBrk="1" hangingPunct="1">
              <a:lnSpc>
                <a:spcPct val="80000"/>
              </a:lnSpc>
              <a:buFont typeface="Wingdings" pitchFamily="2" charset="2"/>
              <a:buNone/>
            </a:pPr>
            <a:r>
              <a:rPr lang="zh-CN" altLang="en-US" sz="2800" smtClean="0"/>
              <a:t>（</a:t>
            </a:r>
            <a:r>
              <a:rPr lang="en-US" altLang="zh-CN" sz="2800" smtClean="0"/>
              <a:t>6</a:t>
            </a:r>
            <a:r>
              <a:rPr lang="zh-CN" altLang="en-US" sz="2800" smtClean="0"/>
              <a:t>）报告数据报转发出错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dirty="0" smtClean="0"/>
              <a:t>跨</a:t>
            </a:r>
            <a:r>
              <a:rPr lang="en-US" altLang="zh-CN" dirty="0" smtClean="0"/>
              <a:t>IP</a:t>
            </a:r>
            <a:r>
              <a:rPr lang="zh-CN" dirty="0" smtClean="0"/>
              <a:t>子网的路由器寻址</a:t>
            </a:r>
            <a:r>
              <a:rPr lang="zh-CN" altLang="en-US" dirty="0" smtClean="0"/>
              <a:t>举例</a:t>
            </a:r>
          </a:p>
        </p:txBody>
      </p:sp>
      <p:sp>
        <p:nvSpPr>
          <p:cNvPr id="614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1444" name="Picture 9"/>
          <p:cNvPicPr>
            <a:picLocks noChangeAspect="1" noChangeArrowheads="1"/>
          </p:cNvPicPr>
          <p:nvPr/>
        </p:nvPicPr>
        <p:blipFill>
          <a:blip r:embed="rId2"/>
          <a:srcRect/>
          <a:stretch>
            <a:fillRect/>
          </a:stretch>
        </p:blipFill>
        <p:spPr bwMode="auto">
          <a:xfrm>
            <a:off x="301625" y="1254125"/>
            <a:ext cx="8540750" cy="48895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smtClean="0"/>
              <a:t>5.3.3 </a:t>
            </a:r>
            <a:r>
              <a:rPr lang="zh-CN" altLang="en-US" dirty="0" smtClean="0"/>
              <a:t>无分类的域间编址</a:t>
            </a:r>
            <a:r>
              <a:rPr lang="en-US" altLang="zh-CN" dirty="0" smtClean="0"/>
              <a:t>CIDR</a:t>
            </a:r>
            <a:endParaRPr lang="en-US" altLang="zh-CN" b="1" dirty="0" smtClean="0"/>
          </a:p>
        </p:txBody>
      </p:sp>
      <p:sp>
        <p:nvSpPr>
          <p:cNvPr id="62467" name="Rectangle 3"/>
          <p:cNvSpPr>
            <a:spLocks noGrp="1" noChangeArrowheads="1"/>
          </p:cNvSpPr>
          <p:nvPr>
            <p:ph idx="1"/>
          </p:nvPr>
        </p:nvSpPr>
        <p:spPr/>
        <p:txBody>
          <a:bodyPr/>
          <a:lstStyle/>
          <a:p>
            <a:pPr eaLnBrk="1" hangingPunct="1"/>
            <a:r>
              <a:rPr lang="zh-CN" altLang="en-US" smtClean="0"/>
              <a:t>无分类域间路由（</a:t>
            </a:r>
            <a:r>
              <a:rPr lang="en-US" altLang="zh-CN" smtClean="0"/>
              <a:t>Classless Inter-Domain Routing</a:t>
            </a:r>
            <a:r>
              <a:rPr lang="zh-CN" altLang="en-US" smtClean="0"/>
              <a:t>，</a:t>
            </a:r>
            <a:r>
              <a:rPr lang="en-US" altLang="zh-CN" smtClean="0"/>
              <a:t>CIDR</a:t>
            </a:r>
            <a:r>
              <a:rPr lang="zh-CN" altLang="en-US" smtClean="0"/>
              <a:t>） </a:t>
            </a:r>
          </a:p>
          <a:p>
            <a:pPr eaLnBrk="1" hangingPunct="1"/>
            <a:r>
              <a:rPr lang="zh-CN" altLang="en-US" smtClean="0"/>
              <a:t>划分子网仍然没有打破分类的地址界限。存在两个问题 ：</a:t>
            </a:r>
          </a:p>
          <a:p>
            <a:pPr lvl="1" eaLnBrk="1" hangingPunct="1">
              <a:buFont typeface="Wingdings" pitchFamily="2" charset="2"/>
              <a:buChar char="ü"/>
            </a:pPr>
            <a:r>
              <a:rPr lang="zh-CN" altLang="en-US" sz="3200" smtClean="0"/>
              <a:t>因特网地址空间的分配仍然是基于</a:t>
            </a:r>
            <a:r>
              <a:rPr lang="en-US" altLang="zh-CN" sz="3200" smtClean="0"/>
              <a:t>A</a:t>
            </a:r>
            <a:r>
              <a:rPr lang="zh-CN" altLang="en-US" sz="3200" smtClean="0"/>
              <a:t>、</a:t>
            </a:r>
            <a:r>
              <a:rPr lang="en-US" altLang="zh-CN" sz="3200" smtClean="0"/>
              <a:t>B</a:t>
            </a:r>
            <a:r>
              <a:rPr lang="zh-CN" altLang="en-US" sz="3200" smtClean="0"/>
              <a:t>、</a:t>
            </a:r>
            <a:r>
              <a:rPr lang="en-US" altLang="zh-CN" sz="3200" smtClean="0"/>
              <a:t>C</a:t>
            </a:r>
            <a:r>
              <a:rPr lang="zh-CN" altLang="en-US" sz="3200" smtClean="0"/>
              <a:t>类，不够灵活，存在浪费，导致地址空间消耗过快 </a:t>
            </a:r>
          </a:p>
          <a:p>
            <a:pPr lvl="1" eaLnBrk="1" hangingPunct="1">
              <a:buFont typeface="Wingdings" pitchFamily="2" charset="2"/>
              <a:buChar char="ü"/>
            </a:pPr>
            <a:r>
              <a:rPr lang="zh-CN" altLang="en-US" sz="3200" smtClean="0"/>
              <a:t>随着网络规模的增大，因特网主干路由器的路由表增大，导致网络的性能降低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b="1" dirty="0" smtClean="0"/>
              <a:t>CIDR </a:t>
            </a:r>
          </a:p>
        </p:txBody>
      </p:sp>
      <p:sp>
        <p:nvSpPr>
          <p:cNvPr id="63491" name="Rectangle 3"/>
          <p:cNvSpPr>
            <a:spLocks noGrp="1" noChangeArrowheads="1"/>
          </p:cNvSpPr>
          <p:nvPr>
            <p:ph idx="1"/>
          </p:nvPr>
        </p:nvSpPr>
        <p:spPr>
          <a:xfrm>
            <a:off x="381000" y="1268413"/>
            <a:ext cx="8229600" cy="4811712"/>
          </a:xfrm>
        </p:spPr>
        <p:txBody>
          <a:bodyPr/>
          <a:lstStyle/>
          <a:p>
            <a:pPr eaLnBrk="1" hangingPunct="1"/>
            <a:r>
              <a:rPr lang="en-US" altLang="zh-CN" dirty="0" smtClean="0"/>
              <a:t>CIDR</a:t>
            </a:r>
            <a:r>
              <a:rPr lang="zh-CN" altLang="en-US" dirty="0" smtClean="0"/>
              <a:t>的基本思想体现为两点 ：</a:t>
            </a:r>
          </a:p>
          <a:p>
            <a:pPr eaLnBrk="1" hangingPunct="1">
              <a:buFont typeface="Arial" charset="0"/>
              <a:buNone/>
            </a:pPr>
            <a:r>
              <a:rPr lang="en-US" altLang="zh-CN" dirty="0" smtClean="0">
                <a:latin typeface="宋体" pitchFamily="2" charset="-122"/>
              </a:rPr>
              <a:t>1.</a:t>
            </a:r>
            <a:r>
              <a:rPr lang="en-US" altLang="zh-CN" dirty="0" smtClean="0"/>
              <a:t> </a:t>
            </a:r>
            <a:r>
              <a:rPr lang="zh-CN" altLang="en-US" dirty="0" smtClean="0"/>
              <a:t>突破了</a:t>
            </a:r>
            <a:r>
              <a:rPr lang="en-US" altLang="zh-CN" dirty="0" smtClean="0"/>
              <a:t>IP</a:t>
            </a:r>
            <a:r>
              <a:rPr lang="zh-CN" altLang="en-US" dirty="0" smtClean="0"/>
              <a:t>地址分类的限制：采用</a:t>
            </a:r>
            <a:r>
              <a:rPr lang="zh-CN" altLang="en-US" b="1" dirty="0" smtClean="0"/>
              <a:t>连续可变的</a:t>
            </a:r>
            <a:r>
              <a:rPr lang="zh-CN" altLang="en-US" dirty="0" smtClean="0"/>
              <a:t>网络前缀，支持大小可变地址块，既可支持子网，又能够支持</a:t>
            </a:r>
            <a:r>
              <a:rPr lang="zh-CN" altLang="en-US" b="1" dirty="0" smtClean="0"/>
              <a:t>超网。</a:t>
            </a:r>
            <a:endParaRPr lang="en-US" altLang="zh-CN" b="1" dirty="0" smtClean="0"/>
          </a:p>
          <a:p>
            <a:pPr eaLnBrk="1" hangingPunct="1">
              <a:buFont typeface="Arial" charset="0"/>
              <a:buNone/>
            </a:pPr>
            <a:r>
              <a:rPr lang="en-US" altLang="zh-CN" dirty="0" smtClean="0">
                <a:latin typeface="宋体" pitchFamily="2" charset="-122"/>
              </a:rPr>
              <a:t>2.</a:t>
            </a:r>
            <a:r>
              <a:rPr lang="en-US" altLang="zh-CN" dirty="0" smtClean="0"/>
              <a:t> </a:t>
            </a:r>
            <a:r>
              <a:rPr lang="zh-CN" altLang="en-US" dirty="0" smtClean="0"/>
              <a:t>支持</a:t>
            </a:r>
            <a:r>
              <a:rPr lang="zh-CN" altLang="en-US" b="1" dirty="0" smtClean="0"/>
              <a:t>路由聚合</a:t>
            </a:r>
            <a:r>
              <a:rPr lang="zh-CN" altLang="en-US" dirty="0" smtClean="0"/>
              <a:t>（</a:t>
            </a:r>
            <a:r>
              <a:rPr lang="en-US" altLang="zh-CN" dirty="0" smtClean="0"/>
              <a:t>route aggregation</a:t>
            </a:r>
            <a:r>
              <a:rPr lang="zh-CN" altLang="en-US" dirty="0" smtClean="0"/>
              <a:t>）：通过地址聚合（把连续的</a:t>
            </a:r>
            <a:r>
              <a:rPr lang="en-US" altLang="zh-CN" dirty="0" smtClean="0"/>
              <a:t>C</a:t>
            </a:r>
            <a:r>
              <a:rPr lang="zh-CN" altLang="en-US" dirty="0" smtClean="0"/>
              <a:t>类地址合并为一个大的地址块，又被称为</a:t>
            </a:r>
            <a:r>
              <a:rPr lang="zh-CN" altLang="en-US" b="1" dirty="0" smtClean="0"/>
              <a:t>超网</a:t>
            </a:r>
            <a:r>
              <a:rPr lang="en-US" altLang="zh-CN" b="1" dirty="0" smtClean="0"/>
              <a:t>——</a:t>
            </a:r>
            <a:r>
              <a:rPr lang="en-US" altLang="zh-CN" dirty="0" err="1" smtClean="0"/>
              <a:t>supernet</a:t>
            </a:r>
            <a:r>
              <a:rPr lang="zh-CN" altLang="en-US" dirty="0" smtClean="0"/>
              <a:t>），将原来多条路由合并为一个，减少了</a:t>
            </a:r>
            <a:r>
              <a:rPr lang="en-US" altLang="zh-CN" dirty="0" smtClean="0"/>
              <a:t>Internet</a:t>
            </a:r>
            <a:r>
              <a:rPr lang="zh-CN" altLang="en-US" dirty="0" smtClean="0"/>
              <a:t>中路由表条目的数量 </a:t>
            </a:r>
            <a:r>
              <a:rPr lang="zh-CN" altLang="en-US" sz="2800"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dirty="0" smtClean="0"/>
              <a:t>CIDR</a:t>
            </a:r>
            <a:r>
              <a:rPr lang="zh-CN" altLang="en-US" dirty="0" smtClean="0"/>
              <a:t>地址表示法</a:t>
            </a:r>
          </a:p>
        </p:txBody>
      </p:sp>
      <p:sp>
        <p:nvSpPr>
          <p:cNvPr id="64515" name="Rectangle 3"/>
          <p:cNvSpPr>
            <a:spLocks noGrp="1" noChangeArrowheads="1"/>
          </p:cNvSpPr>
          <p:nvPr>
            <p:ph idx="1"/>
          </p:nvPr>
        </p:nvSpPr>
        <p:spPr/>
        <p:txBody>
          <a:bodyPr/>
          <a:lstStyle/>
          <a:p>
            <a:pPr eaLnBrk="1" hangingPunct="1"/>
            <a:r>
              <a:rPr lang="zh-CN" altLang="en-US" dirty="0" smtClean="0"/>
              <a:t>用一个可变长的</a:t>
            </a:r>
            <a:r>
              <a:rPr lang="zh-CN" altLang="en-US" b="1" dirty="0" smtClean="0"/>
              <a:t>网络前缀</a:t>
            </a:r>
            <a:r>
              <a:rPr lang="zh-CN" altLang="en-US" dirty="0" smtClean="0"/>
              <a:t>（</a:t>
            </a:r>
            <a:r>
              <a:rPr lang="en-US" altLang="zh-CN" dirty="0" smtClean="0"/>
              <a:t>prefix</a:t>
            </a:r>
            <a:r>
              <a:rPr lang="zh-CN" altLang="en-US" dirty="0" smtClean="0"/>
              <a:t>）来标示网络地址部分 ，其长度连续可变。 </a:t>
            </a:r>
            <a:endParaRPr lang="en-US" altLang="zh-CN" dirty="0" smtClean="0"/>
          </a:p>
          <a:p>
            <a:pPr eaLnBrk="1" hangingPunct="1"/>
            <a:r>
              <a:rPr lang="en-US" altLang="zh-CN" dirty="0" smtClean="0"/>
              <a:t>IP</a:t>
            </a:r>
            <a:r>
              <a:rPr lang="zh-CN" altLang="en-US" dirty="0" smtClean="0"/>
              <a:t>地址的</a:t>
            </a:r>
            <a:r>
              <a:rPr lang="en-US" altLang="zh-CN" dirty="0" smtClean="0"/>
              <a:t>CIDR</a:t>
            </a:r>
            <a:r>
              <a:rPr lang="zh-CN" altLang="en-US" dirty="0" smtClean="0"/>
              <a:t>表示法 ：</a:t>
            </a:r>
          </a:p>
          <a:p>
            <a:pPr algn="ctr" eaLnBrk="1" hangingPunct="1">
              <a:buFont typeface="Wingdings" pitchFamily="2" charset="2"/>
              <a:buNone/>
            </a:pPr>
            <a:r>
              <a:rPr lang="zh-CN" altLang="en-US" dirty="0" smtClean="0">
                <a:solidFill>
                  <a:srgbClr val="FF0000"/>
                </a:solidFill>
              </a:rPr>
              <a:t>地址块的起始</a:t>
            </a:r>
            <a:r>
              <a:rPr lang="en-US" altLang="zh-CN" dirty="0" smtClean="0">
                <a:solidFill>
                  <a:srgbClr val="FF0000"/>
                </a:solidFill>
              </a:rPr>
              <a:t>IP</a:t>
            </a:r>
            <a:r>
              <a:rPr lang="zh-CN" altLang="en-US" dirty="0" smtClean="0">
                <a:solidFill>
                  <a:srgbClr val="FF0000"/>
                </a:solidFill>
              </a:rPr>
              <a:t>地址 </a:t>
            </a:r>
            <a:r>
              <a:rPr lang="en-US" altLang="zh-CN" b="1" dirty="0" smtClean="0"/>
              <a:t>/</a:t>
            </a:r>
            <a:r>
              <a:rPr lang="zh-CN" altLang="en-US" b="1" dirty="0" smtClean="0"/>
              <a:t> </a:t>
            </a:r>
            <a:r>
              <a:rPr lang="zh-CN" altLang="en-US" dirty="0" smtClean="0">
                <a:solidFill>
                  <a:srgbClr val="FF0000"/>
                </a:solidFill>
              </a:rPr>
              <a:t>网络前缀长度</a:t>
            </a:r>
            <a:endParaRPr lang="en-US" altLang="zh-CN" b="1" dirty="0" smtClean="0">
              <a:solidFill>
                <a:srgbClr val="FF0000"/>
              </a:solidFill>
            </a:endParaRPr>
          </a:p>
          <a:p>
            <a:pPr lvl="1" eaLnBrk="1" hangingPunct="1"/>
            <a:r>
              <a:rPr lang="zh-CN" altLang="en-US" dirty="0" smtClean="0"/>
              <a:t>斜线前面表示该地址空间的第一个可用</a:t>
            </a:r>
            <a:r>
              <a:rPr lang="en-US" altLang="zh-CN" dirty="0" smtClean="0"/>
              <a:t>IP</a:t>
            </a:r>
            <a:r>
              <a:rPr lang="zh-CN" altLang="en-US" dirty="0" smtClean="0"/>
              <a:t>地址</a:t>
            </a:r>
            <a:endParaRPr lang="en-US" altLang="zh-CN" dirty="0" smtClean="0"/>
          </a:p>
          <a:p>
            <a:pPr lvl="1" eaLnBrk="1" hangingPunct="1"/>
            <a:r>
              <a:rPr lang="zh-CN" altLang="en-US" dirty="0" smtClean="0"/>
              <a:t>斜线后面表示网络地址的位数</a:t>
            </a:r>
            <a:endParaRPr lang="en-US" altLang="zh-CN" dirty="0" smtClean="0"/>
          </a:p>
          <a:p>
            <a:pPr eaLnBrk="1" hangingPunct="1"/>
            <a:endParaRPr lang="en-US" altLang="zh-CN" dirty="0" smtClean="0"/>
          </a:p>
          <a:p>
            <a:pPr eaLnBrk="1" hangingPunct="1"/>
            <a:endParaRPr lang="zh-CN" altLang="en-US" sz="2800" dirty="0" smtClean="0"/>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 </a:t>
            </a:r>
          </a:p>
        </p:txBody>
      </p:sp>
      <p:sp>
        <p:nvSpPr>
          <p:cNvPr id="65539" name="内容占位符 2"/>
          <p:cNvSpPr>
            <a:spLocks noGrp="1"/>
          </p:cNvSpPr>
          <p:nvPr>
            <p:ph idx="1"/>
          </p:nvPr>
        </p:nvSpPr>
        <p:spPr/>
        <p:txBody>
          <a:bodyPr/>
          <a:lstStyle/>
          <a:p>
            <a:pPr algn="just" eaLnBrk="1" hangingPunct="1">
              <a:lnSpc>
                <a:spcPct val="90000"/>
              </a:lnSpc>
            </a:pPr>
            <a:r>
              <a:rPr lang="en-US" altLang="zh-CN" smtClean="0"/>
              <a:t>CIDR </a:t>
            </a:r>
            <a:r>
              <a:rPr lang="zh-CN" altLang="en-US" smtClean="0"/>
              <a:t>虽然不使用子网，但仍然采用“掩码”这一名词。</a:t>
            </a:r>
          </a:p>
          <a:p>
            <a:pPr algn="just" eaLnBrk="1" hangingPunct="1">
              <a:lnSpc>
                <a:spcPct val="90000"/>
              </a:lnSpc>
            </a:pPr>
            <a:r>
              <a:rPr lang="zh-CN" altLang="en-US" smtClean="0"/>
              <a:t>对于</a:t>
            </a:r>
            <a:r>
              <a:rPr lang="zh-CN" altLang="en-US" sz="1600" smtClean="0"/>
              <a:t> </a:t>
            </a:r>
            <a:r>
              <a:rPr lang="en-US" altLang="zh-CN" smtClean="0"/>
              <a:t>/20</a:t>
            </a:r>
            <a:r>
              <a:rPr lang="en-US" altLang="zh-CN" sz="800" smtClean="0"/>
              <a:t>  </a:t>
            </a:r>
            <a:r>
              <a:rPr lang="zh-CN" altLang="en-US" smtClean="0"/>
              <a:t>地址块，它的掩码是</a:t>
            </a:r>
            <a:r>
              <a:rPr lang="zh-CN" altLang="en-US" sz="1600" smtClean="0"/>
              <a:t> </a:t>
            </a:r>
            <a:r>
              <a:rPr lang="en-US" altLang="zh-CN" smtClean="0"/>
              <a:t>20</a:t>
            </a:r>
            <a:r>
              <a:rPr lang="en-US" altLang="zh-CN" sz="1000" smtClean="0"/>
              <a:t> </a:t>
            </a:r>
            <a:r>
              <a:rPr lang="zh-CN" altLang="en-US" smtClean="0"/>
              <a:t>个连续的 </a:t>
            </a:r>
            <a:r>
              <a:rPr lang="en-US" altLang="zh-CN" smtClean="0"/>
              <a:t>1</a:t>
            </a:r>
            <a:r>
              <a:rPr lang="zh-CN" altLang="en-US" smtClean="0"/>
              <a:t>。</a:t>
            </a:r>
          </a:p>
          <a:p>
            <a:pPr eaLnBrk="1" hangingPunct="1"/>
            <a:r>
              <a:rPr lang="zh-CN" altLang="en-US" smtClean="0"/>
              <a:t>所以，从</a:t>
            </a:r>
            <a:r>
              <a:rPr lang="en-US" altLang="zh-CN" smtClean="0"/>
              <a:t>CIDR</a:t>
            </a:r>
            <a:r>
              <a:rPr lang="zh-CN" altLang="en-US" smtClean="0"/>
              <a:t>地址表示法可以推导出对应的网络地址和网络掩码。 </a:t>
            </a:r>
          </a:p>
          <a:p>
            <a:pPr algn="just" eaLnBrk="1" hangingPunct="1">
              <a:lnSpc>
                <a:spcPct val="90000"/>
              </a:lnSpc>
            </a:pPr>
            <a:endParaRPr lang="en-US" altLang="zh-CN" smtClean="0"/>
          </a:p>
          <a:p>
            <a:endParaRPr lang="zh-CN"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smtClean="0"/>
              <a:t>CIDR</a:t>
            </a:r>
            <a:r>
              <a:rPr lang="zh-CN" altLang="en-US" dirty="0" smtClean="0"/>
              <a:t>地址举例</a:t>
            </a:r>
          </a:p>
        </p:txBody>
      </p:sp>
      <p:sp>
        <p:nvSpPr>
          <p:cNvPr id="66563" name="内容占位符 2"/>
          <p:cNvSpPr>
            <a:spLocks noGrp="1"/>
          </p:cNvSpPr>
          <p:nvPr>
            <p:ph idx="1"/>
          </p:nvPr>
        </p:nvSpPr>
        <p:spPr/>
        <p:txBody>
          <a:bodyPr/>
          <a:lstStyle/>
          <a:p>
            <a:pPr>
              <a:buFont typeface="Wingdings" pitchFamily="2" charset="2"/>
              <a:buNone/>
            </a:pPr>
            <a:r>
              <a:rPr lang="en-US" altLang="zh-CN" smtClean="0"/>
              <a:t>202.204.18.0/25</a:t>
            </a:r>
            <a:r>
              <a:rPr lang="zh-CN" altLang="en-US" smtClean="0"/>
              <a:t>：</a:t>
            </a:r>
            <a:endParaRPr lang="en-US" altLang="zh-CN" smtClean="0"/>
          </a:p>
          <a:p>
            <a:r>
              <a:rPr lang="zh-CN" smtClean="0"/>
              <a:t>该地址块以</a:t>
            </a:r>
            <a:r>
              <a:rPr lang="en-US" altLang="zh-CN" smtClean="0"/>
              <a:t>202.204.18.0</a:t>
            </a:r>
            <a:r>
              <a:rPr lang="zh-CN" smtClean="0"/>
              <a:t>为第一个地址</a:t>
            </a:r>
            <a:endParaRPr lang="en-US" altLang="zh-CN" smtClean="0"/>
          </a:p>
          <a:p>
            <a:r>
              <a:rPr lang="zh-CN" smtClean="0"/>
              <a:t>所有主机具有相同的</a:t>
            </a:r>
            <a:r>
              <a:rPr lang="en-US" altLang="zh-CN" smtClean="0"/>
              <a:t>25</a:t>
            </a:r>
            <a:r>
              <a:rPr lang="zh-CN" smtClean="0"/>
              <a:t>位前缀，</a:t>
            </a:r>
            <a:r>
              <a:rPr lang="zh-CN" altLang="en-US" smtClean="0"/>
              <a:t>即：网络地址</a:t>
            </a:r>
            <a:r>
              <a:rPr lang="en-US" altLang="zh-CN" smtClean="0"/>
              <a:t>25</a:t>
            </a:r>
            <a:r>
              <a:rPr lang="zh-CN" altLang="en-US" smtClean="0"/>
              <a:t>位，</a:t>
            </a:r>
            <a:r>
              <a:rPr lang="zh-CN" smtClean="0"/>
              <a:t>主机地址</a:t>
            </a:r>
            <a:r>
              <a:rPr lang="en-US" altLang="zh-CN" smtClean="0"/>
              <a:t>7</a:t>
            </a:r>
            <a:r>
              <a:rPr lang="zh-CN" smtClean="0"/>
              <a:t>位。</a:t>
            </a:r>
          </a:p>
          <a:p>
            <a:r>
              <a:rPr lang="zh-CN" b="1" smtClean="0"/>
              <a:t>网络掩码</a:t>
            </a:r>
            <a:r>
              <a:rPr lang="zh-CN" smtClean="0"/>
              <a:t>：</a:t>
            </a:r>
            <a:r>
              <a:rPr lang="en-US" altLang="zh-CN" smtClean="0"/>
              <a:t>255.255.255.128</a:t>
            </a:r>
            <a:r>
              <a:rPr lang="zh-CN" smtClean="0"/>
              <a:t>，</a:t>
            </a:r>
            <a:r>
              <a:rPr lang="zh-CN" altLang="en-US" smtClean="0"/>
              <a:t>推导：</a:t>
            </a:r>
            <a:endParaRPr lang="zh-CN" smtClean="0"/>
          </a:p>
          <a:p>
            <a:pPr>
              <a:buFont typeface="Wingdings" pitchFamily="2" charset="2"/>
              <a:buNone/>
            </a:pPr>
            <a:r>
              <a:rPr lang="zh-CN" altLang="en-US" smtClean="0"/>
              <a:t>   </a:t>
            </a:r>
            <a:r>
              <a:rPr lang="en-US" altLang="zh-CN" smtClean="0"/>
              <a:t>11111111.11111111.11111111.10000000</a:t>
            </a:r>
            <a:endParaRPr lang="zh-CN" altLang="zh-CN" smtClean="0"/>
          </a:p>
          <a:p>
            <a:r>
              <a:rPr lang="zh-CN" b="1" smtClean="0"/>
              <a:t>网络地址</a:t>
            </a:r>
            <a:r>
              <a:rPr lang="zh-CN" smtClean="0"/>
              <a:t>：</a:t>
            </a:r>
            <a:r>
              <a:rPr lang="en-US" smtClean="0"/>
              <a:t> </a:t>
            </a:r>
            <a:r>
              <a:rPr lang="en-US" altLang="zh-CN" smtClean="0"/>
              <a:t>202.80.18.0</a:t>
            </a:r>
            <a:r>
              <a:rPr lang="zh-CN" smtClean="0"/>
              <a:t>， 推导：将</a:t>
            </a:r>
            <a:r>
              <a:rPr lang="zh-CN" altLang="en-US" smtClean="0"/>
              <a:t>起始地址与网络掩码相与</a:t>
            </a:r>
            <a:r>
              <a:rPr lang="en-US" altLang="zh-CN" smtClean="0"/>
              <a:t>, </a:t>
            </a:r>
            <a:r>
              <a:rPr lang="zh-CN" smtClean="0"/>
              <a:t>得到网络地址</a:t>
            </a:r>
            <a:r>
              <a:rPr lang="zh-CN" altLang="en-US" smtClean="0"/>
              <a:t>。</a:t>
            </a:r>
            <a:endParaRPr lang="zh-CN"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dirty="0" smtClean="0"/>
              <a:t>CIDR</a:t>
            </a:r>
            <a:r>
              <a:rPr lang="zh-CN" altLang="en-US" dirty="0" smtClean="0"/>
              <a:t>地址举例</a:t>
            </a:r>
            <a:r>
              <a:rPr lang="en-US" altLang="zh-CN" dirty="0" smtClean="0"/>
              <a:t/>
            </a:r>
            <a:br>
              <a:rPr lang="en-US" altLang="zh-CN" dirty="0" smtClean="0"/>
            </a:br>
            <a:r>
              <a:rPr lang="en-US" altLang="zh-CN" dirty="0" smtClean="0"/>
              <a:t>——</a:t>
            </a:r>
            <a:r>
              <a:rPr lang="zh-CN" altLang="en-US" sz="3600" dirty="0" smtClean="0"/>
              <a:t>地址空间</a:t>
            </a:r>
            <a:endParaRPr lang="zh-CN" altLang="en-US" dirty="0" smtClean="0"/>
          </a:p>
        </p:txBody>
      </p:sp>
      <p:sp>
        <p:nvSpPr>
          <p:cNvPr id="675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7588" name="Picture 3"/>
          <p:cNvPicPr>
            <a:picLocks noChangeAspect="1" noChangeArrowheads="1"/>
          </p:cNvPicPr>
          <p:nvPr/>
        </p:nvPicPr>
        <p:blipFill>
          <a:blip r:embed="rId2"/>
          <a:srcRect/>
          <a:stretch>
            <a:fillRect/>
          </a:stretch>
        </p:blipFill>
        <p:spPr bwMode="auto">
          <a:xfrm>
            <a:off x="2824163" y="1714500"/>
            <a:ext cx="3495675" cy="4076700"/>
          </a:xfrm>
          <a:prstGeom prst="rect">
            <a:avLst/>
          </a:prstGeom>
          <a:noFill/>
          <a:ln w="9525">
            <a:noFill/>
            <a:miter lim="800000"/>
            <a:headEnd/>
            <a:tailEnd/>
          </a:ln>
        </p:spPr>
      </p:pic>
      <p:sp>
        <p:nvSpPr>
          <p:cNvPr id="67589" name="TextBox 7"/>
          <p:cNvSpPr txBox="1">
            <a:spLocks noChangeArrowheads="1"/>
          </p:cNvSpPr>
          <p:nvPr/>
        </p:nvSpPr>
        <p:spPr bwMode="auto">
          <a:xfrm>
            <a:off x="1785938" y="5929313"/>
            <a:ext cx="6724650" cy="400050"/>
          </a:xfrm>
          <a:prstGeom prst="rect">
            <a:avLst/>
          </a:prstGeom>
          <a:noFill/>
          <a:ln w="9525">
            <a:noFill/>
            <a:miter lim="800000"/>
            <a:headEnd/>
            <a:tailEnd/>
          </a:ln>
        </p:spPr>
        <p:txBody>
          <a:bodyPr>
            <a:spAutoFit/>
          </a:bodyPr>
          <a:lstStyle/>
          <a:p>
            <a:r>
              <a:rPr lang="zh-CN" altLang="en-US" sz="2000"/>
              <a:t>思考：</a:t>
            </a:r>
            <a:r>
              <a:rPr lang="en-US" altLang="zh-CN" sz="2000"/>
              <a:t>202.204.18.128/25 </a:t>
            </a:r>
            <a:r>
              <a:rPr lang="zh-CN" altLang="en-US" sz="2000"/>
              <a:t>的网络掩码和网络地址是什么？</a:t>
            </a:r>
          </a:p>
        </p:txBody>
      </p:sp>
      <p:sp>
        <p:nvSpPr>
          <p:cNvPr id="9" name="椭圆 8"/>
          <p:cNvSpPr/>
          <p:nvPr/>
        </p:nvSpPr>
        <p:spPr>
          <a:xfrm>
            <a:off x="4000500" y="1714500"/>
            <a:ext cx="2428875" cy="3571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sz="3600" dirty="0" smtClean="0"/>
              <a:t>基于</a:t>
            </a:r>
            <a:r>
              <a:rPr lang="en-US" altLang="zh-CN" sz="3600" dirty="0" smtClean="0"/>
              <a:t>CIDR</a:t>
            </a:r>
            <a:r>
              <a:rPr lang="zh-CN" sz="3600" dirty="0" smtClean="0"/>
              <a:t>的地址空间分配和路由聚合</a:t>
            </a:r>
            <a:endParaRPr lang="zh-CN" altLang="en-US" dirty="0" smtClean="0"/>
          </a:p>
        </p:txBody>
      </p:sp>
      <p:sp>
        <p:nvSpPr>
          <p:cNvPr id="68611" name="内容占位符 2"/>
          <p:cNvSpPr>
            <a:spLocks noGrp="1"/>
          </p:cNvSpPr>
          <p:nvPr>
            <p:ph idx="1"/>
          </p:nvPr>
        </p:nvSpPr>
        <p:spPr/>
        <p:txBody>
          <a:bodyPr/>
          <a:lstStyle/>
          <a:p>
            <a:r>
              <a:rPr lang="zh-CN" dirty="0" smtClean="0"/>
              <a:t>因特网的地址空间管理方式经历了从集中分配到分级管理的演变。</a:t>
            </a:r>
          </a:p>
          <a:p>
            <a:r>
              <a:rPr lang="en-US" altLang="zh-CN" dirty="0" smtClean="0"/>
              <a:t>IANA</a:t>
            </a:r>
            <a:r>
              <a:rPr lang="en-US" altLang="zh-CN" dirty="0" smtClean="0">
                <a:latin typeface="Times New Roman" pitchFamily="18" charset="0"/>
                <a:cs typeface="Times New Roman" pitchFamily="18" charset="0"/>
              </a:rPr>
              <a:t>→</a:t>
            </a:r>
            <a:r>
              <a:rPr lang="zh-CN" dirty="0" smtClean="0"/>
              <a:t>五个</a:t>
            </a:r>
            <a:r>
              <a:rPr lang="en-US" altLang="zh-CN" dirty="0" smtClean="0"/>
              <a:t>RIR</a:t>
            </a:r>
            <a:r>
              <a:rPr lang="zh-CN" altLang="zh-CN" dirty="0" smtClean="0"/>
              <a:t> </a:t>
            </a:r>
            <a:r>
              <a:rPr lang="zh-CN" dirty="0" smtClean="0"/>
              <a:t>（</a:t>
            </a:r>
            <a:r>
              <a:rPr lang="en-US" altLang="zh-CN" dirty="0" smtClean="0"/>
              <a:t>Regional Internet Registry</a:t>
            </a:r>
            <a:r>
              <a:rPr lang="zh-CN" altLang="en-US" dirty="0" smtClean="0"/>
              <a:t>）</a:t>
            </a:r>
            <a:r>
              <a:rPr lang="en-US" dirty="0" smtClean="0">
                <a:latin typeface="Times New Roman" pitchFamily="18" charset="0"/>
                <a:cs typeface="Times New Roman" pitchFamily="18" charset="0"/>
              </a:rPr>
              <a:t> →</a:t>
            </a:r>
            <a:r>
              <a:rPr lang="zh-CN" dirty="0" smtClean="0"/>
              <a:t>国家级注册机构</a:t>
            </a:r>
            <a:r>
              <a:rPr lang="en-US" altLang="zh-CN" dirty="0" smtClean="0"/>
              <a:t>(NIR)</a:t>
            </a:r>
            <a:r>
              <a:rPr lang="zh-CN" dirty="0" smtClean="0"/>
              <a:t>和本地注册机构</a:t>
            </a:r>
            <a:r>
              <a:rPr lang="en-US" altLang="zh-CN" dirty="0" smtClean="0"/>
              <a:t>(LIR)</a:t>
            </a:r>
            <a:r>
              <a:rPr lang="zh-CN" altLang="en-US" dirty="0" smtClean="0"/>
              <a:t>，我国</a:t>
            </a:r>
            <a:r>
              <a:rPr lang="en-US" altLang="zh-CN" dirty="0" smtClean="0"/>
              <a:t>RIR</a:t>
            </a:r>
            <a:r>
              <a:rPr lang="zh-CN" altLang="en-US" dirty="0" smtClean="0"/>
              <a:t>为</a:t>
            </a:r>
            <a:r>
              <a:rPr lang="en-US" altLang="zh-CN" dirty="0" smtClean="0"/>
              <a:t>CNNIC</a:t>
            </a:r>
            <a:r>
              <a:rPr lang="zh-CN" altLang="zh-CN" dirty="0" smtClean="0"/>
              <a:t> </a:t>
            </a:r>
            <a:r>
              <a:rPr lang="en-US" altLang="zh-CN" dirty="0" smtClean="0"/>
              <a:t>(Network Information Center of China</a:t>
            </a:r>
            <a:r>
              <a:rPr lang="zh-CN" dirty="0" smtClean="0"/>
              <a:t>，</a:t>
            </a:r>
            <a:r>
              <a:rPr lang="en-US" altLang="zh-CN" dirty="0" smtClean="0"/>
              <a:t>)</a:t>
            </a:r>
            <a:r>
              <a:rPr lang="zh-CN" dirty="0" smtClean="0"/>
              <a:t>。</a:t>
            </a:r>
          </a:p>
          <a:p>
            <a:r>
              <a:rPr lang="en-US" altLang="zh-CN" dirty="0" smtClean="0"/>
              <a:t>CIDR </a:t>
            </a:r>
            <a:r>
              <a:rPr lang="zh-CN" dirty="0" smtClean="0"/>
              <a:t>地址块中的地址数一定是</a:t>
            </a:r>
            <a:r>
              <a:rPr lang="en-US" altLang="zh-CN" dirty="0" smtClean="0"/>
              <a:t>2</a:t>
            </a:r>
            <a:r>
              <a:rPr lang="en-US" altLang="zh-CN" baseline="30000" dirty="0" smtClean="0"/>
              <a:t>n</a:t>
            </a:r>
            <a:r>
              <a:rPr lang="zh-CN" dirty="0" smtClean="0"/>
              <a:t>个</a:t>
            </a:r>
            <a:r>
              <a:rPr lang="zh-CN" altLang="en-US" dirty="0" smtClean="0"/>
              <a:t>。</a:t>
            </a:r>
            <a:endParaRPr lang="en-US" altLang="zh-CN" dirty="0" smtClean="0"/>
          </a:p>
          <a:p>
            <a:pPr algn="just"/>
            <a:r>
              <a:rPr lang="en-US" altLang="zh-CN" dirty="0" smtClean="0"/>
              <a:t>CIDR</a:t>
            </a:r>
            <a:r>
              <a:rPr lang="zh-CN" dirty="0" smtClean="0"/>
              <a:t>地址块及其对应的掩码</a:t>
            </a:r>
            <a:r>
              <a:rPr lang="zh-CN" altLang="en-US" dirty="0" smtClean="0"/>
              <a:t>（见</a:t>
            </a:r>
            <a:r>
              <a:rPr lang="zh-CN" dirty="0" smtClean="0"/>
              <a:t>表</a:t>
            </a:r>
            <a:r>
              <a:rPr lang="en-US" altLang="zh-CN" dirty="0" smtClean="0"/>
              <a:t>5-6</a:t>
            </a:r>
            <a:r>
              <a:rPr lang="zh-CN" altLang="en-US" dirty="0" smtClean="0"/>
              <a:t>）</a:t>
            </a:r>
            <a:r>
              <a:rPr lang="en-US" altLang="zh-CN" dirty="0" smtClean="0"/>
              <a:t> </a:t>
            </a:r>
            <a:r>
              <a:rPr lang="zh-CN" dirty="0" smtClean="0"/>
              <a:t>。</a:t>
            </a:r>
          </a:p>
          <a:p>
            <a:endParaRPr lang="zh-CN" alt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dirty="0" smtClean="0"/>
              <a:t>CIDR</a:t>
            </a:r>
            <a:r>
              <a:rPr lang="zh-CN" dirty="0" smtClean="0"/>
              <a:t>地址空间的分配</a:t>
            </a:r>
            <a:r>
              <a:rPr lang="zh-CN" altLang="en-US" dirty="0" smtClean="0"/>
              <a:t>举例</a:t>
            </a:r>
          </a:p>
        </p:txBody>
      </p:sp>
      <p:sp>
        <p:nvSpPr>
          <p:cNvPr id="69635" name="内容占位符 2"/>
          <p:cNvSpPr>
            <a:spLocks noGrp="1"/>
          </p:cNvSpPr>
          <p:nvPr>
            <p:ph idx="1"/>
          </p:nvPr>
        </p:nvSpPr>
        <p:spPr/>
        <p:txBody>
          <a:bodyPr/>
          <a:lstStyle/>
          <a:p>
            <a:r>
              <a:rPr lang="zh-CN" dirty="0" smtClean="0"/>
              <a:t>某</a:t>
            </a:r>
            <a:r>
              <a:rPr lang="en-US" altLang="zh-CN" dirty="0" smtClean="0"/>
              <a:t>ISP</a:t>
            </a:r>
            <a:r>
              <a:rPr lang="zh-CN" dirty="0" smtClean="0"/>
              <a:t>拥有可分配的地址块</a:t>
            </a:r>
            <a:r>
              <a:rPr lang="en-US" altLang="zh-CN" dirty="0" smtClean="0"/>
              <a:t>202.24.0.0/13 </a:t>
            </a:r>
          </a:p>
          <a:p>
            <a:pPr lvl="1"/>
            <a:r>
              <a:rPr lang="zh-CN" dirty="0" smtClean="0"/>
              <a:t>网络号</a:t>
            </a:r>
            <a:r>
              <a:rPr lang="zh-CN" altLang="en-US" dirty="0" smtClean="0"/>
              <a:t>：</a:t>
            </a:r>
            <a:r>
              <a:rPr lang="en-US" altLang="zh-CN" dirty="0" smtClean="0"/>
              <a:t>202.24.0.0</a:t>
            </a:r>
          </a:p>
          <a:p>
            <a:pPr lvl="1"/>
            <a:r>
              <a:rPr lang="zh-CN" dirty="0" smtClean="0"/>
              <a:t>网络掩码</a:t>
            </a:r>
            <a:r>
              <a:rPr lang="zh-CN" altLang="en-US" dirty="0" smtClean="0"/>
              <a:t>：</a:t>
            </a:r>
            <a:r>
              <a:rPr lang="en-US" altLang="zh-CN" dirty="0" smtClean="0"/>
              <a:t>255.248.0.0</a:t>
            </a:r>
          </a:p>
          <a:p>
            <a:pPr lvl="1"/>
            <a:r>
              <a:rPr lang="zh-CN" dirty="0" smtClean="0"/>
              <a:t>超网</a:t>
            </a:r>
            <a:r>
              <a:rPr lang="zh-CN" altLang="en-US" dirty="0" smtClean="0"/>
              <a:t>：</a:t>
            </a:r>
            <a:r>
              <a:rPr lang="en-US" altLang="zh-CN" dirty="0" smtClean="0"/>
              <a:t>2048</a:t>
            </a:r>
            <a:r>
              <a:rPr lang="zh-CN" dirty="0" smtClean="0"/>
              <a:t>个</a:t>
            </a:r>
            <a:r>
              <a:rPr lang="en-US" altLang="zh-CN" dirty="0" smtClean="0"/>
              <a:t>C</a:t>
            </a:r>
            <a:r>
              <a:rPr lang="zh-CN" dirty="0" smtClean="0"/>
              <a:t>类</a:t>
            </a:r>
            <a:r>
              <a:rPr lang="zh-CN" altLang="en-US" dirty="0" smtClean="0"/>
              <a:t>，</a:t>
            </a:r>
            <a:r>
              <a:rPr lang="zh-CN" dirty="0" smtClean="0">
                <a:latin typeface="Times New Roman" pitchFamily="18" charset="0"/>
                <a:cs typeface="Times New Roman" pitchFamily="18" charset="0"/>
              </a:rPr>
              <a:t> </a:t>
            </a:r>
            <a:r>
              <a:rPr lang="en-US" altLang="zh-CN" dirty="0" smtClean="0"/>
              <a:t>202.24.0.0~202.31.255.0</a:t>
            </a:r>
            <a:endParaRPr lang="en-US" altLang="zh-CN" sz="3000" dirty="0" smtClean="0"/>
          </a:p>
          <a:p>
            <a:r>
              <a:rPr lang="zh-CN" dirty="0" smtClean="0"/>
              <a:t>三个大学的网络</a:t>
            </a:r>
            <a:r>
              <a:rPr lang="en-US" altLang="zh-CN" dirty="0" smtClean="0"/>
              <a:t>N1</a:t>
            </a:r>
            <a:r>
              <a:rPr lang="zh-CN" dirty="0" smtClean="0"/>
              <a:t>、</a:t>
            </a:r>
            <a:r>
              <a:rPr lang="en-US" altLang="zh-CN" dirty="0" smtClean="0"/>
              <a:t>N2</a:t>
            </a:r>
            <a:r>
              <a:rPr lang="zh-CN" dirty="0" smtClean="0"/>
              <a:t>、</a:t>
            </a:r>
            <a:r>
              <a:rPr lang="en-US" altLang="zh-CN" dirty="0" smtClean="0"/>
              <a:t>N3</a:t>
            </a:r>
            <a:r>
              <a:rPr lang="zh-CN" dirty="0" smtClean="0"/>
              <a:t>要接入该</a:t>
            </a:r>
            <a:r>
              <a:rPr lang="en-US" altLang="zh-CN" dirty="0" smtClean="0"/>
              <a:t>ISP</a:t>
            </a:r>
            <a:endParaRPr lang="zh-CN" altLang="zh-CN" dirty="0" smtClean="0"/>
          </a:p>
          <a:p>
            <a:pPr lvl="1"/>
            <a:r>
              <a:rPr lang="en-US" altLang="zh-CN" dirty="0" smtClean="0"/>
              <a:t>N1: </a:t>
            </a:r>
            <a:r>
              <a:rPr lang="zh-CN" dirty="0" smtClean="0"/>
              <a:t>需要</a:t>
            </a:r>
            <a:r>
              <a:rPr lang="en-US" altLang="zh-CN" dirty="0" smtClean="0"/>
              <a:t>2048</a:t>
            </a:r>
            <a:r>
              <a:rPr lang="zh-CN" dirty="0" smtClean="0"/>
              <a:t>个</a:t>
            </a:r>
            <a:r>
              <a:rPr lang="en-US" altLang="zh-CN" dirty="0" smtClean="0"/>
              <a:t>IP</a:t>
            </a:r>
            <a:r>
              <a:rPr lang="zh-CN" dirty="0" smtClean="0"/>
              <a:t>地址，即</a:t>
            </a:r>
            <a:r>
              <a:rPr lang="en-US" altLang="zh-CN" dirty="0" smtClean="0"/>
              <a:t>8</a:t>
            </a:r>
            <a:r>
              <a:rPr lang="zh-CN" dirty="0" smtClean="0"/>
              <a:t>个</a:t>
            </a:r>
            <a:r>
              <a:rPr lang="en-US" altLang="zh-CN" dirty="0" smtClean="0"/>
              <a:t>C</a:t>
            </a:r>
            <a:r>
              <a:rPr lang="zh-CN" dirty="0" smtClean="0"/>
              <a:t>类网络</a:t>
            </a:r>
          </a:p>
          <a:p>
            <a:pPr lvl="1"/>
            <a:r>
              <a:rPr lang="en-US" altLang="zh-CN" dirty="0" smtClean="0"/>
              <a:t>N2: </a:t>
            </a:r>
            <a:r>
              <a:rPr lang="zh-CN" dirty="0" smtClean="0"/>
              <a:t>需要</a:t>
            </a:r>
            <a:r>
              <a:rPr lang="en-US" altLang="zh-CN" dirty="0" smtClean="0"/>
              <a:t>4096</a:t>
            </a:r>
            <a:r>
              <a:rPr lang="zh-CN" dirty="0" smtClean="0"/>
              <a:t>个</a:t>
            </a:r>
            <a:r>
              <a:rPr lang="en-US" altLang="zh-CN" dirty="0" smtClean="0"/>
              <a:t>IP</a:t>
            </a:r>
            <a:r>
              <a:rPr lang="zh-CN" dirty="0" smtClean="0"/>
              <a:t>地址，即</a:t>
            </a:r>
            <a:r>
              <a:rPr lang="en-US" altLang="zh-CN" dirty="0" smtClean="0"/>
              <a:t>16</a:t>
            </a:r>
            <a:r>
              <a:rPr lang="zh-CN" dirty="0" smtClean="0"/>
              <a:t>个</a:t>
            </a:r>
            <a:r>
              <a:rPr lang="en-US" altLang="zh-CN" dirty="0" smtClean="0"/>
              <a:t>C</a:t>
            </a:r>
            <a:r>
              <a:rPr lang="zh-CN" dirty="0" smtClean="0"/>
              <a:t>类网络</a:t>
            </a:r>
          </a:p>
          <a:p>
            <a:pPr lvl="1"/>
            <a:r>
              <a:rPr lang="en-US" altLang="zh-CN" dirty="0" smtClean="0"/>
              <a:t>N3: </a:t>
            </a:r>
            <a:r>
              <a:rPr lang="zh-CN" dirty="0" smtClean="0"/>
              <a:t>需要</a:t>
            </a:r>
            <a:r>
              <a:rPr lang="en-US" altLang="zh-CN" dirty="0" smtClean="0"/>
              <a:t>1024</a:t>
            </a:r>
            <a:r>
              <a:rPr lang="zh-CN" dirty="0" smtClean="0"/>
              <a:t>个</a:t>
            </a:r>
            <a:r>
              <a:rPr lang="en-US" altLang="zh-CN" dirty="0" smtClean="0"/>
              <a:t>IP</a:t>
            </a:r>
            <a:r>
              <a:rPr lang="zh-CN" dirty="0" smtClean="0"/>
              <a:t>地址，即</a:t>
            </a:r>
            <a:r>
              <a:rPr lang="en-US" altLang="zh-CN" dirty="0" smtClean="0"/>
              <a:t>4</a:t>
            </a:r>
            <a:r>
              <a:rPr lang="zh-CN" dirty="0" smtClean="0"/>
              <a:t>个</a:t>
            </a:r>
            <a:r>
              <a:rPr lang="en-US" altLang="zh-CN" dirty="0" smtClean="0"/>
              <a:t>C</a:t>
            </a:r>
            <a:r>
              <a:rPr lang="zh-CN" dirty="0" smtClean="0"/>
              <a:t>类网络</a:t>
            </a:r>
          </a:p>
          <a:p>
            <a:endParaRPr lang="zh-CN"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000" dirty="0" smtClean="0"/>
              <a:t>5.1.2 </a:t>
            </a:r>
            <a:r>
              <a:rPr lang="zh-CN" altLang="en-US" sz="4000" dirty="0" smtClean="0"/>
              <a:t>网络层向上提供的两种服务</a:t>
            </a:r>
          </a:p>
        </p:txBody>
      </p:sp>
      <p:sp>
        <p:nvSpPr>
          <p:cNvPr id="17411" name="Rectangle 3"/>
          <p:cNvSpPr>
            <a:spLocks noGrp="1" noChangeArrowheads="1"/>
          </p:cNvSpPr>
          <p:nvPr>
            <p:ph idx="1"/>
          </p:nvPr>
        </p:nvSpPr>
        <p:spPr/>
        <p:txBody>
          <a:bodyPr/>
          <a:lstStyle/>
          <a:p>
            <a:pPr eaLnBrk="1" hangingPunct="1"/>
            <a:r>
              <a:rPr lang="zh-CN" altLang="en-US" smtClean="0"/>
              <a:t>网络层应该向运输层提供怎样的服务？</a:t>
            </a:r>
          </a:p>
          <a:p>
            <a:pPr eaLnBrk="1" hangingPunct="1"/>
            <a:r>
              <a:rPr lang="zh-CN" altLang="en-US" smtClean="0"/>
              <a:t>网络层能够提供的服务应该有传输质量上的衡量，例如：</a:t>
            </a:r>
            <a:endParaRPr lang="en-US" altLang="zh-CN" smtClean="0"/>
          </a:p>
          <a:p>
            <a:pPr lvl="1" eaLnBrk="1" hangingPunct="1">
              <a:buFont typeface="Wingdings" pitchFamily="2" charset="2"/>
              <a:buChar char="ü"/>
            </a:pPr>
            <a:r>
              <a:rPr lang="zh-CN" altLang="en-US" smtClean="0"/>
              <a:t>有无连接？</a:t>
            </a:r>
            <a:endParaRPr lang="en-US" altLang="zh-CN" smtClean="0"/>
          </a:p>
          <a:p>
            <a:pPr lvl="1" eaLnBrk="1" hangingPunct="1">
              <a:buFont typeface="Wingdings" pitchFamily="2" charset="2"/>
              <a:buChar char="ü"/>
            </a:pPr>
            <a:r>
              <a:rPr lang="zh-CN" altLang="en-US" smtClean="0"/>
              <a:t>是否确保交付？</a:t>
            </a:r>
            <a:endParaRPr lang="en-US" altLang="zh-CN" smtClean="0"/>
          </a:p>
          <a:p>
            <a:pPr lvl="1" eaLnBrk="1" hangingPunct="1">
              <a:buFont typeface="Wingdings" pitchFamily="2" charset="2"/>
              <a:buChar char="ü"/>
            </a:pPr>
            <a:r>
              <a:rPr lang="zh-CN" altLang="en-US" smtClean="0"/>
              <a:t>分组有无按序交付？</a:t>
            </a:r>
            <a:endParaRPr lang="en-US" altLang="zh-CN" smtClean="0"/>
          </a:p>
          <a:p>
            <a:pPr lvl="1" eaLnBrk="1" hangingPunct="1">
              <a:buFont typeface="Wingdings" pitchFamily="2" charset="2"/>
              <a:buChar char="ü"/>
            </a:pPr>
            <a:r>
              <a:rPr lang="zh-CN" altLang="en-US" smtClean="0"/>
              <a:t>有无确保的带宽等 。</a:t>
            </a:r>
          </a:p>
          <a:p>
            <a:pPr eaLnBrk="1" hangingPunct="1"/>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7"/>
          <p:cNvPicPr>
            <a:picLocks noChangeAspect="1" noChangeArrowheads="1"/>
          </p:cNvPicPr>
          <p:nvPr/>
        </p:nvPicPr>
        <p:blipFill>
          <a:blip r:embed="rId2"/>
          <a:srcRect/>
          <a:stretch>
            <a:fillRect/>
          </a:stretch>
        </p:blipFill>
        <p:spPr bwMode="auto">
          <a:xfrm>
            <a:off x="714375" y="1285875"/>
            <a:ext cx="7751763" cy="5083175"/>
          </a:xfrm>
          <a:prstGeom prst="rect">
            <a:avLst/>
          </a:prstGeom>
          <a:noFill/>
          <a:ln w="9525">
            <a:noFill/>
            <a:miter lim="800000"/>
            <a:headEnd/>
            <a:tailEnd/>
          </a:ln>
        </p:spPr>
      </p:pic>
      <p:sp>
        <p:nvSpPr>
          <p:cNvPr id="70659" name="标题 1"/>
          <p:cNvSpPr>
            <a:spLocks noGrp="1"/>
          </p:cNvSpPr>
          <p:nvPr>
            <p:ph type="title"/>
          </p:nvPr>
        </p:nvSpPr>
        <p:spPr/>
        <p:txBody>
          <a:bodyPr/>
          <a:lstStyle/>
          <a:p>
            <a:r>
              <a:rPr lang="en-US" altLang="zh-CN" dirty="0" smtClean="0"/>
              <a:t>CIDR</a:t>
            </a:r>
            <a:r>
              <a:rPr lang="zh-CN" dirty="0" smtClean="0"/>
              <a:t>地址空间的分配</a:t>
            </a:r>
            <a:r>
              <a:rPr lang="zh-CN" altLang="en-US" dirty="0" smtClean="0"/>
              <a:t>举例</a:t>
            </a:r>
          </a:p>
        </p:txBody>
      </p:sp>
      <p:sp>
        <p:nvSpPr>
          <p:cNvPr id="706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0661" name="TextBox 6"/>
          <p:cNvSpPr txBox="1">
            <a:spLocks noChangeArrowheads="1"/>
          </p:cNvSpPr>
          <p:nvPr/>
        </p:nvSpPr>
        <p:spPr bwMode="auto">
          <a:xfrm>
            <a:off x="3071813" y="1325563"/>
            <a:ext cx="5500687" cy="2032000"/>
          </a:xfrm>
          <a:prstGeom prst="rect">
            <a:avLst/>
          </a:prstGeom>
          <a:noFill/>
          <a:ln w="9525">
            <a:noFill/>
            <a:miter lim="800000"/>
            <a:headEnd/>
            <a:tailEnd/>
          </a:ln>
        </p:spPr>
        <p:txBody>
          <a:bodyPr>
            <a:spAutoFit/>
          </a:bodyPr>
          <a:lstStyle/>
          <a:p>
            <a:r>
              <a:rPr lang="en-US" altLang="zh-CN" dirty="0"/>
              <a:t>ISP</a:t>
            </a:r>
            <a:r>
              <a:rPr lang="zh-CN" altLang="en-US" dirty="0"/>
              <a:t>为三个大学这样分配地址空间：</a:t>
            </a:r>
          </a:p>
          <a:p>
            <a:r>
              <a:rPr lang="en-US" altLang="zh-CN" dirty="0"/>
              <a:t>N1</a:t>
            </a:r>
            <a:r>
              <a:rPr lang="zh-CN" altLang="en-US" dirty="0"/>
              <a:t>：</a:t>
            </a:r>
            <a:r>
              <a:rPr lang="en-US" altLang="zh-CN" dirty="0"/>
              <a:t>202.24.0 .0/21</a:t>
            </a:r>
            <a:r>
              <a:rPr lang="zh-CN" altLang="en-US" dirty="0"/>
              <a:t>，</a:t>
            </a:r>
            <a:r>
              <a:rPr lang="en-US" dirty="0"/>
              <a:t> </a:t>
            </a:r>
            <a:r>
              <a:rPr lang="en-US" altLang="zh-CN" dirty="0"/>
              <a:t>202.24.0 .0~ 202.24.7.255   </a:t>
            </a:r>
            <a:endParaRPr lang="zh-CN" altLang="en-US" dirty="0"/>
          </a:p>
          <a:p>
            <a:r>
              <a:rPr lang="en-US" altLang="zh-CN" dirty="0"/>
              <a:t>         </a:t>
            </a:r>
            <a:r>
              <a:rPr lang="zh-CN" altLang="en-US" dirty="0"/>
              <a:t>掩码：</a:t>
            </a:r>
            <a:r>
              <a:rPr lang="en-US" altLang="zh-CN" dirty="0"/>
              <a:t>255.255.248.0</a:t>
            </a:r>
            <a:r>
              <a:rPr lang="zh-CN" altLang="en-US" dirty="0"/>
              <a:t>，网络号</a:t>
            </a:r>
            <a:r>
              <a:rPr lang="en-US" altLang="zh-CN" dirty="0"/>
              <a:t>202.24.0.0  </a:t>
            </a:r>
            <a:endParaRPr lang="zh-CN" altLang="en-US" dirty="0"/>
          </a:p>
          <a:p>
            <a:r>
              <a:rPr lang="en-US" altLang="zh-CN" dirty="0"/>
              <a:t>N2</a:t>
            </a:r>
            <a:r>
              <a:rPr lang="zh-CN" altLang="en-US" dirty="0"/>
              <a:t>：</a:t>
            </a:r>
            <a:r>
              <a:rPr lang="en-US" altLang="zh-CN" dirty="0"/>
              <a:t>202.24.16 .0/20</a:t>
            </a:r>
            <a:r>
              <a:rPr lang="zh-CN" altLang="en-US" dirty="0"/>
              <a:t>，</a:t>
            </a:r>
            <a:r>
              <a:rPr lang="en-US" altLang="zh-CN" dirty="0"/>
              <a:t>202.24.16 .0~ 202.24.31.255   </a:t>
            </a:r>
            <a:endParaRPr lang="zh-CN" altLang="en-US" dirty="0"/>
          </a:p>
          <a:p>
            <a:r>
              <a:rPr lang="en-US" altLang="zh-CN" dirty="0"/>
              <a:t>         </a:t>
            </a:r>
            <a:r>
              <a:rPr lang="zh-CN" altLang="en-US" dirty="0"/>
              <a:t>掩码：</a:t>
            </a:r>
            <a:r>
              <a:rPr lang="en-US" altLang="zh-CN" dirty="0"/>
              <a:t>255.255.224.0</a:t>
            </a:r>
            <a:r>
              <a:rPr lang="zh-CN" altLang="en-US" dirty="0"/>
              <a:t>，</a:t>
            </a:r>
            <a:r>
              <a:rPr lang="en-US" dirty="0"/>
              <a:t> </a:t>
            </a:r>
            <a:r>
              <a:rPr lang="zh-CN" altLang="en-US" dirty="0"/>
              <a:t>网络号</a:t>
            </a:r>
            <a:r>
              <a:rPr lang="en-US" altLang="zh-CN" dirty="0"/>
              <a:t>202.24.16.0  </a:t>
            </a:r>
            <a:endParaRPr lang="zh-CN" altLang="en-US" dirty="0"/>
          </a:p>
          <a:p>
            <a:r>
              <a:rPr lang="en-US" altLang="zh-CN" dirty="0"/>
              <a:t>N3</a:t>
            </a:r>
            <a:r>
              <a:rPr lang="zh-CN" altLang="en-US" dirty="0"/>
              <a:t>：</a:t>
            </a:r>
            <a:r>
              <a:rPr lang="en-US" altLang="zh-CN" dirty="0"/>
              <a:t>202.24.8 .0/22</a:t>
            </a:r>
            <a:r>
              <a:rPr lang="zh-CN" altLang="en-US" dirty="0"/>
              <a:t>，</a:t>
            </a:r>
            <a:r>
              <a:rPr lang="en-US" dirty="0"/>
              <a:t> </a:t>
            </a:r>
            <a:r>
              <a:rPr lang="en-US" altLang="zh-CN" dirty="0"/>
              <a:t>202.24.8 .0~ 202.24.11.255   </a:t>
            </a:r>
            <a:endParaRPr lang="zh-CN" altLang="en-US" dirty="0"/>
          </a:p>
          <a:p>
            <a:r>
              <a:rPr lang="en-US" altLang="zh-CN" dirty="0"/>
              <a:t>         </a:t>
            </a:r>
            <a:r>
              <a:rPr lang="zh-CN" altLang="en-US" dirty="0"/>
              <a:t>掩码：</a:t>
            </a:r>
            <a:r>
              <a:rPr lang="en-US" altLang="zh-CN" dirty="0"/>
              <a:t>255.255.252.0</a:t>
            </a:r>
            <a:r>
              <a:rPr lang="zh-CN" altLang="en-US" dirty="0"/>
              <a:t>，</a:t>
            </a:r>
            <a:r>
              <a:rPr lang="en-US" dirty="0"/>
              <a:t> </a:t>
            </a:r>
            <a:r>
              <a:rPr lang="zh-CN" altLang="en-US" dirty="0"/>
              <a:t>网络号</a:t>
            </a:r>
            <a:r>
              <a:rPr lang="en-US" altLang="zh-CN" dirty="0"/>
              <a:t>202.24.8.0  </a:t>
            </a:r>
            <a:endParaRPr lang="zh-CN" altLang="en-US" dirty="0"/>
          </a:p>
        </p:txBody>
      </p:sp>
      <p:sp>
        <p:nvSpPr>
          <p:cNvPr id="70662" name="TextBox 7"/>
          <p:cNvSpPr txBox="1">
            <a:spLocks noChangeArrowheads="1"/>
          </p:cNvSpPr>
          <p:nvPr/>
        </p:nvSpPr>
        <p:spPr bwMode="auto">
          <a:xfrm>
            <a:off x="3071813" y="5773738"/>
            <a:ext cx="5429250" cy="369887"/>
          </a:xfrm>
          <a:prstGeom prst="rect">
            <a:avLst/>
          </a:prstGeom>
          <a:noFill/>
          <a:ln w="9525">
            <a:noFill/>
            <a:miter lim="800000"/>
            <a:headEnd/>
            <a:tailEnd/>
          </a:ln>
        </p:spPr>
        <p:txBody>
          <a:bodyPr>
            <a:spAutoFit/>
          </a:bodyPr>
          <a:lstStyle/>
          <a:p>
            <a:r>
              <a:rPr lang="zh-CN" altLang="en-US">
                <a:solidFill>
                  <a:srgbClr val="FF0000"/>
                </a:solidFill>
              </a:rPr>
              <a:t>思考：</a:t>
            </a:r>
            <a:r>
              <a:rPr lang="en-US" altLang="zh-CN">
                <a:solidFill>
                  <a:srgbClr val="FF0000"/>
                </a:solidFill>
              </a:rPr>
              <a:t>N2 </a:t>
            </a:r>
            <a:r>
              <a:rPr lang="zh-CN" altLang="en-US">
                <a:solidFill>
                  <a:srgbClr val="FF0000"/>
                </a:solidFill>
              </a:rPr>
              <a:t>的地址块为什么没有从</a:t>
            </a:r>
            <a:r>
              <a:rPr lang="en-US" altLang="zh-CN">
                <a:solidFill>
                  <a:srgbClr val="FF0000"/>
                </a:solidFill>
              </a:rPr>
              <a:t>202.24.8 .0</a:t>
            </a:r>
            <a:r>
              <a:rPr lang="zh-CN" altLang="en-US">
                <a:solidFill>
                  <a:srgbClr val="FF0000"/>
                </a:solidFill>
              </a:rPr>
              <a:t>开始取？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dirty="0" smtClean="0"/>
              <a:t>路由聚合</a:t>
            </a:r>
            <a:r>
              <a:rPr lang="zh-CN" altLang="en-US" dirty="0" smtClean="0"/>
              <a:t>举例</a:t>
            </a:r>
          </a:p>
        </p:txBody>
      </p:sp>
      <p:sp>
        <p:nvSpPr>
          <p:cNvPr id="716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16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71685" name="Picture 6"/>
          <p:cNvPicPr>
            <a:picLocks noChangeAspect="1" noChangeArrowheads="1"/>
          </p:cNvPicPr>
          <p:nvPr/>
        </p:nvPicPr>
        <p:blipFill>
          <a:blip r:embed="rId2"/>
          <a:srcRect/>
          <a:stretch>
            <a:fillRect/>
          </a:stretch>
        </p:blipFill>
        <p:spPr bwMode="auto">
          <a:xfrm>
            <a:off x="1357313" y="1254125"/>
            <a:ext cx="6572250" cy="52038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dirty="0" smtClean="0"/>
              <a:t>5.3.4 </a:t>
            </a:r>
            <a:r>
              <a:rPr lang="zh-CN" altLang="en-US" dirty="0" smtClean="0"/>
              <a:t>特殊用途的</a:t>
            </a:r>
            <a:r>
              <a:rPr lang="en-US" altLang="zh-CN" dirty="0" smtClean="0"/>
              <a:t>CIDR</a:t>
            </a:r>
            <a:r>
              <a:rPr lang="zh-CN" altLang="en-US" dirty="0" smtClean="0"/>
              <a:t>地址块</a:t>
            </a:r>
          </a:p>
        </p:txBody>
      </p:sp>
      <p:graphicFrame>
        <p:nvGraphicFramePr>
          <p:cNvPr id="498886" name="Group 198"/>
          <p:cNvGraphicFramePr>
            <a:graphicFrameLocks noGrp="1"/>
          </p:cNvGraphicFramePr>
          <p:nvPr>
            <p:ph sz="half" idx="2"/>
          </p:nvPr>
        </p:nvGraphicFramePr>
        <p:xfrm>
          <a:off x="1142976" y="1285860"/>
          <a:ext cx="6929486" cy="5305896"/>
        </p:xfrm>
        <a:graphic>
          <a:graphicData uri="http://schemas.openxmlformats.org/drawingml/2006/table">
            <a:tbl>
              <a:tblPr/>
              <a:tblGrid>
                <a:gridCol w="1800721"/>
                <a:gridCol w="2755931"/>
                <a:gridCol w="2372834"/>
              </a:tblGrid>
              <a:tr h="40265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特殊用途</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备注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0.0.0.0/8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指示本网本主机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1">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不会作为合法地址在因特网中出现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内部网络使用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172.16.0.0/12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内部网络使用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192.168.0.0/16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内部网络使用</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127.0.0.0/8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zh-CN" altLang="en-US" sz="1800" kern="1200" dirty="0" smtClean="0">
                          <a:solidFill>
                            <a:schemeClr val="tx1"/>
                          </a:solidFill>
                          <a:latin typeface="+mn-lt"/>
                          <a:ea typeface="+mn-ea"/>
                          <a:cs typeface="+mn-cs"/>
                        </a:rPr>
                        <a:t>环回</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地址（</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Loopback</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169.254.0.0/16</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链接本地（</a:t>
                      </a: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link local</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192.0.0.0/24</a:t>
                      </a:r>
                      <a:endParaRPr kumimoji="0" lang="zh-CN"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IETF </a:t>
                      </a:r>
                      <a:r>
                        <a:rPr kumimoji="0" lang="zh-CN"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保留地址，不分配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192.0.2.0/24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文档举例使用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198.51.100.0/24</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文档举例使用</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740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203.0.113.0/24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文档举例使用</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198.18.0.0/15</a:t>
                      </a:r>
                      <a:endParaRPr kumimoji="0" lang="zh-CN"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网络互联设备测试使用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26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192.88.99.0/24</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IPv6</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到</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IPv4</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中继的任意播</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可以出现在因特网中</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dirty="0" smtClean="0"/>
              <a:t>5.3.5 </a:t>
            </a:r>
            <a:r>
              <a:rPr lang="zh-CN" altLang="en-US" dirty="0" smtClean="0"/>
              <a:t>地址解析协议</a:t>
            </a:r>
            <a:r>
              <a:rPr lang="en-US" altLang="zh-CN" dirty="0" smtClean="0"/>
              <a:t>ARP</a:t>
            </a:r>
          </a:p>
        </p:txBody>
      </p:sp>
      <p:sp>
        <p:nvSpPr>
          <p:cNvPr id="73731" name="Rectangle 3"/>
          <p:cNvSpPr>
            <a:spLocks noGrp="1" noChangeArrowheads="1"/>
          </p:cNvSpPr>
          <p:nvPr>
            <p:ph idx="1"/>
          </p:nvPr>
        </p:nvSpPr>
        <p:spPr/>
        <p:txBody>
          <a:bodyPr/>
          <a:lstStyle/>
          <a:p>
            <a:pPr eaLnBrk="1" hangingPunct="1"/>
            <a:r>
              <a:rPr lang="en-US" altLang="zh-CN" sz="3000" dirty="0" smtClean="0"/>
              <a:t>ARP</a:t>
            </a:r>
            <a:r>
              <a:rPr lang="zh-CN" altLang="en-US" sz="3000" dirty="0" smtClean="0"/>
              <a:t>（</a:t>
            </a:r>
            <a:r>
              <a:rPr lang="en-US" altLang="zh-CN" sz="3000" dirty="0" smtClean="0"/>
              <a:t>Address Resolution  Protocol</a:t>
            </a:r>
            <a:r>
              <a:rPr lang="zh-CN" altLang="en-US" sz="3000" dirty="0" smtClean="0"/>
              <a:t>）</a:t>
            </a:r>
          </a:p>
          <a:p>
            <a:pPr eaLnBrk="1" hangingPunct="1"/>
            <a:r>
              <a:rPr lang="zh-CN" altLang="en-US" sz="3000" dirty="0" smtClean="0"/>
              <a:t>互连网络中，网络层的</a:t>
            </a:r>
            <a:r>
              <a:rPr lang="en-US" altLang="zh-CN" sz="3000" dirty="0" smtClean="0"/>
              <a:t>IP</a:t>
            </a:r>
            <a:r>
              <a:rPr lang="zh-CN" altLang="en-US" sz="3000" dirty="0" smtClean="0"/>
              <a:t>地址和数据链路层的</a:t>
            </a:r>
            <a:r>
              <a:rPr lang="en-US" altLang="zh-CN" sz="3000" dirty="0" smtClean="0"/>
              <a:t>MAC</a:t>
            </a:r>
            <a:r>
              <a:rPr lang="zh-CN" altLang="en-US" sz="3000" dirty="0" smtClean="0"/>
              <a:t>地址是并存的。</a:t>
            </a:r>
            <a:endParaRPr lang="en-US" altLang="zh-CN" sz="3000" dirty="0" smtClean="0"/>
          </a:p>
          <a:p>
            <a:pPr eaLnBrk="1" hangingPunct="1"/>
            <a:r>
              <a:rPr lang="en-US" altLang="zh-CN" sz="3000" dirty="0" smtClean="0"/>
              <a:t>IP</a:t>
            </a:r>
            <a:r>
              <a:rPr lang="zh-CN" altLang="en-US" sz="3000" dirty="0" smtClean="0"/>
              <a:t>地址被封装在在</a:t>
            </a:r>
            <a:r>
              <a:rPr lang="en-US" altLang="zh-CN" sz="3000" dirty="0" smtClean="0"/>
              <a:t>IP</a:t>
            </a:r>
            <a:r>
              <a:rPr lang="zh-CN" altLang="en-US" sz="3000" dirty="0" smtClean="0"/>
              <a:t>数据报中，用于跨网络的端到端寻址。</a:t>
            </a:r>
            <a:endParaRPr lang="en-US" altLang="zh-CN" sz="3000" dirty="0" smtClean="0"/>
          </a:p>
          <a:p>
            <a:pPr eaLnBrk="1" hangingPunct="1"/>
            <a:r>
              <a:rPr lang="en-US" altLang="zh-CN" sz="3000" dirty="0" smtClean="0"/>
              <a:t>MAC</a:t>
            </a:r>
            <a:r>
              <a:rPr lang="zh-CN" altLang="en-US" sz="3000" dirty="0" smtClean="0"/>
              <a:t>地址被封装在数据链路层的</a:t>
            </a:r>
            <a:r>
              <a:rPr lang="en-US" altLang="zh-CN" sz="3000" dirty="0" smtClean="0"/>
              <a:t>MAC</a:t>
            </a:r>
            <a:r>
              <a:rPr lang="zh-CN" altLang="en-US" sz="3000" dirty="0" smtClean="0"/>
              <a:t>帧中，用于在同一个网络中的点到点寻址。</a:t>
            </a:r>
            <a:endParaRPr lang="en-US" altLang="zh-CN" sz="3000" dirty="0" smtClean="0"/>
          </a:p>
          <a:p>
            <a:pPr eaLnBrk="1" hangingPunct="1"/>
            <a:r>
              <a:rPr lang="zh-CN" altLang="en-US" sz="2800" dirty="0" smtClean="0"/>
              <a:t>思考：分组在转发过程中，它所携带的</a:t>
            </a:r>
            <a:r>
              <a:rPr lang="en-US" altLang="zh-CN" sz="2800" dirty="0" smtClean="0"/>
              <a:t>IP</a:t>
            </a:r>
            <a:r>
              <a:rPr lang="zh-CN" altLang="en-US" sz="2800" dirty="0" smtClean="0"/>
              <a:t>地址是否发生变化？</a:t>
            </a:r>
            <a:r>
              <a:rPr lang="en-US" altLang="zh-CN" sz="2800" dirty="0" smtClean="0"/>
              <a:t>MAC</a:t>
            </a:r>
            <a:r>
              <a:rPr lang="zh-CN" altLang="en-US" sz="2800" dirty="0" smtClean="0"/>
              <a:t>地址是否发生变化？</a:t>
            </a:r>
          </a:p>
          <a:p>
            <a:pPr eaLnBrk="1" hangingPunct="1"/>
            <a:endParaRPr lang="en-US" altLang="zh-CN" sz="3000" dirty="0" smtClean="0"/>
          </a:p>
          <a:p>
            <a:pPr eaLnBrk="1" hangingPunct="1"/>
            <a:endParaRPr lang="en-US" altLang="zh-CN" sz="3000" dirty="0" smtClean="0"/>
          </a:p>
          <a:p>
            <a:pPr eaLnBrk="1" hangingPunct="1"/>
            <a:endParaRPr lang="en-US" altLang="zh-CN" sz="3000" dirty="0" smtClean="0"/>
          </a:p>
          <a:p>
            <a:pPr eaLnBrk="1" hangingPunct="1">
              <a:buFont typeface="Wingdings" pitchFamily="2" charset="2"/>
              <a:buNone/>
            </a:pPr>
            <a:endParaRPr lang="zh-CN" altLang="en-US" sz="3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dirty="0" smtClean="0"/>
              <a:t>MAC</a:t>
            </a:r>
            <a:r>
              <a:rPr lang="zh-CN" altLang="en-US" dirty="0" smtClean="0"/>
              <a:t>地址与</a:t>
            </a:r>
            <a:r>
              <a:rPr lang="en-US" altLang="zh-CN" dirty="0" smtClean="0"/>
              <a:t>IP</a:t>
            </a:r>
            <a:r>
              <a:rPr lang="zh-CN" altLang="en-US" dirty="0" smtClean="0"/>
              <a:t>地址</a:t>
            </a:r>
            <a:endParaRPr lang="en-US" altLang="zh-CN" dirty="0" smtClean="0"/>
          </a:p>
        </p:txBody>
      </p:sp>
      <p:sp>
        <p:nvSpPr>
          <p:cNvPr id="74755" name="Rectangle 3"/>
          <p:cNvSpPr>
            <a:spLocks noGrp="1" noChangeArrowheads="1"/>
          </p:cNvSpPr>
          <p:nvPr>
            <p:ph idx="1"/>
          </p:nvPr>
        </p:nvSpPr>
        <p:spPr/>
        <p:txBody>
          <a:bodyPr/>
          <a:lstStyle/>
          <a:p>
            <a:pPr eaLnBrk="1" hangingPunct="1"/>
            <a:r>
              <a:rPr lang="zh-CN" altLang="en-US" sz="2400" smtClean="0"/>
              <a:t>在</a:t>
            </a:r>
            <a:r>
              <a:rPr lang="en-US" altLang="zh-CN" sz="2400" smtClean="0"/>
              <a:t>IP</a:t>
            </a:r>
            <a:r>
              <a:rPr lang="zh-CN" altLang="en-US" sz="2400" smtClean="0"/>
              <a:t>分组的传输过程中，</a:t>
            </a:r>
            <a:r>
              <a:rPr lang="en-US" altLang="zh-CN" sz="2400" smtClean="0"/>
              <a:t>IP</a:t>
            </a:r>
            <a:r>
              <a:rPr lang="zh-CN" altLang="en-US" sz="2400" smtClean="0"/>
              <a:t>地址保持不变，</a:t>
            </a:r>
            <a:r>
              <a:rPr lang="en-US" altLang="zh-CN" sz="2400" smtClean="0"/>
              <a:t>MAC</a:t>
            </a:r>
            <a:r>
              <a:rPr lang="zh-CN" altLang="en-US" sz="2400" smtClean="0"/>
              <a:t>地址则是变化的，</a:t>
            </a:r>
            <a:r>
              <a:rPr lang="en-US" altLang="zh-CN" sz="2400" smtClean="0"/>
              <a:t>MAC</a:t>
            </a:r>
            <a:r>
              <a:rPr lang="zh-CN" altLang="en-US" sz="2400" smtClean="0"/>
              <a:t>帧总是把当前发送结点的网络接口硬件地址作为源地址，把下一站的网络接口硬件地址作为目的地址。</a:t>
            </a:r>
          </a:p>
        </p:txBody>
      </p:sp>
      <p:sp>
        <p:nvSpPr>
          <p:cNvPr id="74756" name="Rectangle 5"/>
          <p:cNvSpPr>
            <a:spLocks noChangeArrowheads="1"/>
          </p:cNvSpPr>
          <p:nvPr/>
        </p:nvSpPr>
        <p:spPr bwMode="auto">
          <a:xfrm>
            <a:off x="0" y="2943225"/>
            <a:ext cx="9144000" cy="0"/>
          </a:xfrm>
          <a:prstGeom prst="rect">
            <a:avLst/>
          </a:prstGeom>
          <a:noFill/>
          <a:ln w="9525">
            <a:noFill/>
            <a:miter lim="800000"/>
            <a:headEnd/>
            <a:tailEnd/>
          </a:ln>
        </p:spPr>
        <p:txBody>
          <a:bodyPr wrap="none" anchor="ctr">
            <a:spAutoFit/>
          </a:bodyPr>
          <a:lstStyle/>
          <a:p>
            <a:endParaRPr lang="zh-CN" altLang="en-US"/>
          </a:p>
        </p:txBody>
      </p:sp>
      <p:pic>
        <p:nvPicPr>
          <p:cNvPr id="74757" name="Picture 6"/>
          <p:cNvPicPr>
            <a:picLocks noChangeAspect="1" noChangeArrowheads="1"/>
          </p:cNvPicPr>
          <p:nvPr/>
        </p:nvPicPr>
        <p:blipFill>
          <a:blip r:embed="rId2"/>
          <a:srcRect/>
          <a:stretch>
            <a:fillRect/>
          </a:stretch>
        </p:blipFill>
        <p:spPr bwMode="auto">
          <a:xfrm>
            <a:off x="357158" y="3071810"/>
            <a:ext cx="8455055" cy="26476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smtClean="0"/>
              <a:t>ARP</a:t>
            </a:r>
            <a:r>
              <a:rPr lang="zh-CN" altLang="en-US" dirty="0" smtClean="0"/>
              <a:t>协议的作用</a:t>
            </a:r>
          </a:p>
        </p:txBody>
      </p:sp>
      <p:sp>
        <p:nvSpPr>
          <p:cNvPr id="75779" name="Rectangle 3"/>
          <p:cNvSpPr>
            <a:spLocks noGrp="1" noChangeArrowheads="1"/>
          </p:cNvSpPr>
          <p:nvPr>
            <p:ph idx="1"/>
          </p:nvPr>
        </p:nvSpPr>
        <p:spPr/>
        <p:txBody>
          <a:bodyPr/>
          <a:lstStyle/>
          <a:p>
            <a:pPr eaLnBrk="1" hangingPunct="1"/>
            <a:r>
              <a:rPr lang="en-US" altLang="zh-CN" sz="3000" dirty="0" smtClean="0"/>
              <a:t>ARP</a:t>
            </a:r>
            <a:r>
              <a:rPr lang="zh-CN" altLang="en-US" sz="3000" dirty="0" smtClean="0"/>
              <a:t>协议：已知</a:t>
            </a:r>
            <a:r>
              <a:rPr lang="en-US" altLang="zh-CN" sz="3000" dirty="0" smtClean="0"/>
              <a:t>IP</a:t>
            </a:r>
            <a:r>
              <a:rPr lang="zh-CN" altLang="en-US" sz="3000" dirty="0" smtClean="0"/>
              <a:t>地址查找对应的</a:t>
            </a:r>
            <a:r>
              <a:rPr lang="en-US" altLang="zh-CN" sz="3000" dirty="0" smtClean="0"/>
              <a:t>MAC</a:t>
            </a:r>
            <a:r>
              <a:rPr lang="zh-CN" altLang="en-US" sz="3000" dirty="0" smtClean="0"/>
              <a:t>地址。</a:t>
            </a:r>
            <a:endParaRPr lang="en-US" altLang="zh-CN" sz="3000" dirty="0" smtClean="0"/>
          </a:p>
          <a:p>
            <a:pPr eaLnBrk="1" hangingPunct="1"/>
            <a:r>
              <a:rPr lang="zh-CN" altLang="en-US" sz="3000" dirty="0" smtClean="0"/>
              <a:t>因为：</a:t>
            </a:r>
            <a:r>
              <a:rPr lang="en-US" altLang="zh-CN" sz="3000" dirty="0" smtClean="0"/>
              <a:t>IP</a:t>
            </a:r>
            <a:r>
              <a:rPr lang="zh-CN" altLang="en-US" sz="3000" dirty="0" smtClean="0"/>
              <a:t>数据报在转发时总要封装为</a:t>
            </a:r>
            <a:r>
              <a:rPr lang="en-US" altLang="zh-CN" sz="3000" dirty="0" smtClean="0"/>
              <a:t>MAC</a:t>
            </a:r>
            <a:r>
              <a:rPr lang="zh-CN" altLang="en-US" sz="3000" dirty="0" smtClean="0"/>
              <a:t>帧，这时就需要确定目的</a:t>
            </a:r>
            <a:r>
              <a:rPr lang="en-US" altLang="zh-CN" sz="3000" dirty="0" smtClean="0"/>
              <a:t>MAC</a:t>
            </a:r>
            <a:r>
              <a:rPr lang="zh-CN" altLang="en-US" sz="3000" dirty="0" smtClean="0"/>
              <a:t>地址（下一站的</a:t>
            </a:r>
            <a:r>
              <a:rPr lang="en-US" altLang="zh-CN" sz="3000" dirty="0" smtClean="0"/>
              <a:t>MAC</a:t>
            </a:r>
            <a:r>
              <a:rPr lang="zh-CN" altLang="en-US" sz="3000" dirty="0" smtClean="0"/>
              <a:t>地址）。</a:t>
            </a:r>
            <a:endParaRPr lang="en-US" altLang="zh-CN" sz="3000" dirty="0" smtClean="0"/>
          </a:p>
          <a:p>
            <a:pPr eaLnBrk="1" hangingPunct="1"/>
            <a:r>
              <a:rPr lang="zh-CN" altLang="en-US" sz="3000" dirty="0" smtClean="0"/>
              <a:t>什么时候需要</a:t>
            </a:r>
            <a:r>
              <a:rPr lang="en-US" altLang="zh-CN" sz="3000" dirty="0" smtClean="0"/>
              <a:t>ARP</a:t>
            </a:r>
            <a:r>
              <a:rPr lang="zh-CN" altLang="en-US" sz="3000" dirty="0" smtClean="0"/>
              <a:t>协议？ </a:t>
            </a:r>
            <a:endParaRPr lang="en-US" altLang="zh-CN" sz="3000" dirty="0" smtClean="0"/>
          </a:p>
          <a:p>
            <a:pPr lvl="1" eaLnBrk="1" hangingPunct="1"/>
            <a:r>
              <a:rPr lang="zh-CN" altLang="en-US" sz="2600" dirty="0" smtClean="0"/>
              <a:t>主机发送时</a:t>
            </a:r>
            <a:endParaRPr lang="en-US" altLang="zh-CN" sz="2600" dirty="0" smtClean="0"/>
          </a:p>
          <a:p>
            <a:pPr lvl="1" eaLnBrk="1" hangingPunct="1"/>
            <a:r>
              <a:rPr lang="zh-CN" altLang="en-US" sz="2600" dirty="0" smtClean="0"/>
              <a:t>路由器转发时</a:t>
            </a:r>
            <a:endParaRPr lang="en-US" altLang="zh-CN" sz="2600" dirty="0" smtClean="0"/>
          </a:p>
          <a:p>
            <a:pPr eaLnBrk="1" hangingPunct="1"/>
            <a:r>
              <a:rPr lang="zh-CN" altLang="en-US" sz="3000" dirty="0" smtClean="0"/>
              <a:t>主机和路由器都会用到</a:t>
            </a:r>
            <a:r>
              <a:rPr lang="en-US" altLang="zh-CN" sz="3000" dirty="0" smtClean="0"/>
              <a:t>ARP</a:t>
            </a:r>
            <a:r>
              <a:rPr lang="zh-CN" altLang="en-US" sz="3000" dirty="0" smtClean="0"/>
              <a:t>协议 。</a:t>
            </a:r>
          </a:p>
          <a:p>
            <a:pPr eaLnBrk="1" hangingPunct="1"/>
            <a:endParaRPr lang="en-US" altLang="zh-CN" sz="3000" dirty="0" smtClean="0"/>
          </a:p>
          <a:p>
            <a:pPr eaLnBrk="1" hangingPunct="1"/>
            <a:endParaRPr lang="zh-CN" altLang="en-US" sz="30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smtClean="0"/>
              <a:t>ARP</a:t>
            </a:r>
            <a:r>
              <a:rPr lang="zh-CN" altLang="en-US" dirty="0" smtClean="0"/>
              <a:t>协议的工作原理</a:t>
            </a:r>
          </a:p>
        </p:txBody>
      </p:sp>
      <p:sp>
        <p:nvSpPr>
          <p:cNvPr id="76803" name="Rectangle 3"/>
          <p:cNvSpPr>
            <a:spLocks noGrp="1" noChangeArrowheads="1"/>
          </p:cNvSpPr>
          <p:nvPr>
            <p:ph idx="1"/>
          </p:nvPr>
        </p:nvSpPr>
        <p:spPr>
          <a:xfrm>
            <a:off x="381000" y="1554162"/>
            <a:ext cx="8229600" cy="4732357"/>
          </a:xfrm>
        </p:spPr>
        <p:txBody>
          <a:bodyPr/>
          <a:lstStyle/>
          <a:p>
            <a:pPr marL="514350" indent="-514350" eaLnBrk="1" hangingPunct="1">
              <a:buFontTx/>
              <a:buAutoNum type="arabicPeriod"/>
            </a:pPr>
            <a:r>
              <a:rPr lang="zh-CN" altLang="en-US" dirty="0" smtClean="0"/>
              <a:t>同一子网中的结点</a:t>
            </a:r>
            <a:r>
              <a:rPr lang="en-US" altLang="zh-CN" dirty="0" smtClean="0"/>
              <a:t>A</a:t>
            </a:r>
            <a:r>
              <a:rPr lang="zh-CN" altLang="en-US" dirty="0" smtClean="0"/>
              <a:t>要向结点</a:t>
            </a:r>
            <a:r>
              <a:rPr lang="en-US" altLang="zh-CN" dirty="0" smtClean="0"/>
              <a:t>B</a:t>
            </a:r>
            <a:r>
              <a:rPr lang="zh-CN" altLang="en-US" dirty="0" smtClean="0"/>
              <a:t>发送分组，</a:t>
            </a:r>
            <a:r>
              <a:rPr lang="en-US" altLang="zh-CN" dirty="0" smtClean="0"/>
              <a:t>A</a:t>
            </a:r>
            <a:r>
              <a:rPr lang="zh-CN" altLang="en-US" dirty="0" smtClean="0"/>
              <a:t>已知</a:t>
            </a:r>
            <a:r>
              <a:rPr lang="en-US" altLang="zh-CN" dirty="0" smtClean="0"/>
              <a:t>B</a:t>
            </a:r>
            <a:r>
              <a:rPr lang="zh-CN" altLang="en-US" dirty="0" smtClean="0"/>
              <a:t>的</a:t>
            </a:r>
            <a:r>
              <a:rPr lang="en-US" altLang="zh-CN" dirty="0" smtClean="0"/>
              <a:t>IP</a:t>
            </a:r>
            <a:r>
              <a:rPr lang="zh-CN" altLang="en-US" dirty="0" smtClean="0"/>
              <a:t>地址，但不知道其</a:t>
            </a:r>
            <a:r>
              <a:rPr lang="en-US" altLang="zh-CN" dirty="0" smtClean="0"/>
              <a:t>MAC</a:t>
            </a:r>
            <a:r>
              <a:rPr lang="zh-CN" altLang="en-US" dirty="0" smtClean="0"/>
              <a:t>地址；</a:t>
            </a:r>
            <a:endParaRPr lang="en-US" altLang="zh-CN" dirty="0" smtClean="0"/>
          </a:p>
          <a:p>
            <a:pPr marL="514350" indent="-514350" eaLnBrk="1" hangingPunct="1">
              <a:buFontTx/>
              <a:buAutoNum type="arabicPeriod"/>
            </a:pPr>
            <a:r>
              <a:rPr lang="en-US" altLang="zh-CN" dirty="0" smtClean="0"/>
              <a:t>A</a:t>
            </a:r>
            <a:r>
              <a:rPr lang="zh-CN" altLang="en-US" dirty="0" smtClean="0"/>
              <a:t>向本网络中所有结点发送以太网广播的</a:t>
            </a:r>
            <a:r>
              <a:rPr lang="en-US" altLang="zh-CN" dirty="0" smtClean="0"/>
              <a:t>ARP</a:t>
            </a:r>
            <a:r>
              <a:rPr lang="zh-CN" altLang="en-US" dirty="0" smtClean="0"/>
              <a:t>请求帧，询问</a:t>
            </a:r>
            <a:r>
              <a:rPr lang="en-US" altLang="zh-CN" dirty="0" smtClean="0"/>
              <a:t>B</a:t>
            </a:r>
            <a:r>
              <a:rPr lang="zh-CN" altLang="en-US" dirty="0" smtClean="0"/>
              <a:t>的</a:t>
            </a:r>
            <a:r>
              <a:rPr lang="en-US" altLang="zh-CN" dirty="0" smtClean="0"/>
              <a:t>MAC</a:t>
            </a:r>
            <a:r>
              <a:rPr lang="zh-CN" altLang="en-US" dirty="0" smtClean="0"/>
              <a:t>地址；</a:t>
            </a:r>
            <a:endParaRPr lang="en-US" altLang="zh-CN" dirty="0" smtClean="0"/>
          </a:p>
          <a:p>
            <a:pPr marL="514350" indent="-514350" eaLnBrk="1" hangingPunct="1">
              <a:buFontTx/>
              <a:buAutoNum type="arabicPeriod"/>
            </a:pPr>
            <a:r>
              <a:rPr lang="en-US" altLang="zh-CN" dirty="0" smtClean="0"/>
              <a:t>B</a:t>
            </a:r>
            <a:r>
              <a:rPr lang="zh-CN" altLang="en-US" dirty="0" smtClean="0"/>
              <a:t>收到请求后，在响应报文中加入自己的</a:t>
            </a:r>
            <a:r>
              <a:rPr lang="en-US" altLang="zh-CN" dirty="0" smtClean="0"/>
              <a:t>MAC</a:t>
            </a:r>
            <a:r>
              <a:rPr lang="zh-CN" altLang="en-US" dirty="0" smtClean="0"/>
              <a:t>地址，而其他主机不予响应。</a:t>
            </a:r>
            <a:endParaRPr lang="en-US" altLang="zh-CN" dirty="0" smtClean="0"/>
          </a:p>
          <a:p>
            <a:pPr marL="514350" indent="-514350" eaLnBrk="1" hangingPunct="1">
              <a:buFontTx/>
              <a:buAutoNum type="arabicPeriod"/>
            </a:pPr>
            <a:r>
              <a:rPr lang="zh-CN" altLang="en-US" dirty="0" smtClean="0"/>
              <a:t>为了减少广播流量，主机维持一个动态更新的</a:t>
            </a:r>
            <a:r>
              <a:rPr lang="en-US" altLang="zh-CN" dirty="0" smtClean="0"/>
              <a:t>ARP</a:t>
            </a:r>
            <a:r>
              <a:rPr lang="zh-CN" altLang="en-US" dirty="0" smtClean="0"/>
              <a:t>高速缓存，超过生存期的记录将被自动删除。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endParaRPr lang="zh-CN" altLang="en-US" dirty="0" smtClean="0"/>
          </a:p>
        </p:txBody>
      </p:sp>
      <p:sp>
        <p:nvSpPr>
          <p:cNvPr id="77827" name="Rectangle 3"/>
          <p:cNvSpPr>
            <a:spLocks noGrp="1" noChangeArrowheads="1"/>
          </p:cNvSpPr>
          <p:nvPr>
            <p:ph idx="1"/>
          </p:nvPr>
        </p:nvSpPr>
        <p:spPr/>
        <p:txBody>
          <a:bodyPr/>
          <a:lstStyle/>
          <a:p>
            <a:pPr marL="0" indent="269875"/>
            <a:r>
              <a:rPr lang="en-US" altLang="zh-CN" dirty="0" smtClean="0"/>
              <a:t>ARP</a:t>
            </a:r>
            <a:r>
              <a:rPr lang="zh-CN" altLang="en-US" dirty="0" smtClean="0"/>
              <a:t>报文长度为</a:t>
            </a:r>
            <a:r>
              <a:rPr lang="en-US" altLang="zh-CN" dirty="0" smtClean="0"/>
              <a:t>28</a:t>
            </a:r>
            <a:r>
              <a:rPr lang="zh-CN" altLang="en-US" dirty="0" smtClean="0"/>
              <a:t>字节，直接采用</a:t>
            </a:r>
            <a:r>
              <a:rPr lang="en-US" altLang="zh-CN" dirty="0" smtClean="0"/>
              <a:t>MAC</a:t>
            </a:r>
            <a:r>
              <a:rPr lang="zh-CN" altLang="en-US" dirty="0" smtClean="0"/>
              <a:t>帧（如：以太网帧）封装</a:t>
            </a:r>
            <a:endParaRPr lang="en-US" altLang="zh-CN" dirty="0" smtClean="0"/>
          </a:p>
          <a:p>
            <a:r>
              <a:rPr lang="en-US" dirty="0" smtClean="0"/>
              <a:t>ARP</a:t>
            </a:r>
            <a:r>
              <a:rPr lang="zh-CN" altLang="en-US" dirty="0" smtClean="0"/>
              <a:t>请求采用</a:t>
            </a:r>
            <a:r>
              <a:rPr lang="en-US" altLang="zh-CN" dirty="0" smtClean="0"/>
              <a:t>MAC</a:t>
            </a:r>
            <a:r>
              <a:rPr lang="zh-CN" altLang="en-US" dirty="0" smtClean="0"/>
              <a:t>广播帧发送 </a:t>
            </a:r>
            <a:endParaRPr lang="en-US" altLang="zh-CN" dirty="0" smtClean="0"/>
          </a:p>
          <a:p>
            <a:r>
              <a:rPr lang="en-US" altLang="zh-CN" dirty="0" smtClean="0"/>
              <a:t>ARP</a:t>
            </a:r>
            <a:r>
              <a:rPr lang="zh-CN" altLang="en-US" dirty="0" smtClean="0"/>
              <a:t>协议支持多种网络层协议 。</a:t>
            </a:r>
          </a:p>
          <a:p>
            <a:r>
              <a:rPr lang="en-US" altLang="zh-CN" dirty="0" smtClean="0"/>
              <a:t>ARP</a:t>
            </a:r>
            <a:r>
              <a:rPr lang="zh-CN" altLang="en-US" dirty="0" smtClean="0"/>
              <a:t>报文主要有两种：</a:t>
            </a:r>
            <a:endParaRPr lang="en-US" altLang="zh-CN" dirty="0" smtClean="0"/>
          </a:p>
          <a:p>
            <a:pPr lvl="1"/>
            <a:r>
              <a:rPr lang="en-US" altLang="zh-CN" dirty="0" smtClean="0"/>
              <a:t>ARP</a:t>
            </a:r>
            <a:r>
              <a:rPr lang="zh-CN" altLang="en-US" dirty="0" smtClean="0"/>
              <a:t>请求（操作字段值</a:t>
            </a:r>
            <a:r>
              <a:rPr lang="en-US" altLang="zh-CN" dirty="0" smtClean="0"/>
              <a:t>=3</a:t>
            </a:r>
            <a:r>
              <a:rPr lang="zh-CN" altLang="en-US" dirty="0" smtClean="0"/>
              <a:t>）</a:t>
            </a:r>
            <a:endParaRPr lang="en-US" altLang="zh-CN" dirty="0" smtClean="0"/>
          </a:p>
          <a:p>
            <a:pPr lvl="1"/>
            <a:r>
              <a:rPr lang="en-US" altLang="zh-CN" dirty="0" smtClean="0"/>
              <a:t>ARP</a:t>
            </a:r>
            <a:r>
              <a:rPr lang="zh-CN" altLang="en-US" dirty="0" smtClean="0"/>
              <a:t>应答（操作字段值</a:t>
            </a:r>
            <a:r>
              <a:rPr lang="en-US" altLang="zh-CN" dirty="0" smtClean="0"/>
              <a:t>=4</a:t>
            </a:r>
            <a:r>
              <a:rPr lang="zh-CN" altLang="en-US" dirty="0" smtClean="0"/>
              <a:t>） </a:t>
            </a:r>
          </a:p>
        </p:txBody>
      </p:sp>
      <p:sp>
        <p:nvSpPr>
          <p:cNvPr id="7782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457200" y="1676400"/>
            <a:ext cx="4114800" cy="685800"/>
          </a:xfrm>
          <a:prstGeom prst="rect">
            <a:avLst/>
          </a:prstGeom>
          <a:solidFill>
            <a:schemeClr val="bg1"/>
          </a:solidFill>
          <a:ln w="28575" algn="ctr">
            <a:solidFill>
              <a:schemeClr val="tx1"/>
            </a:solidFill>
            <a:miter lim="800000"/>
            <a:headEnd/>
            <a:tailEnd/>
          </a:ln>
        </p:spPr>
        <p:txBody>
          <a:bodyPr anchor="ctr"/>
          <a:lstStyle/>
          <a:p>
            <a:pPr algn="ctr"/>
            <a:r>
              <a:rPr lang="zh-CN" altLang="en-US" b="1">
                <a:solidFill>
                  <a:srgbClr val="0000FF"/>
                </a:solidFill>
              </a:rPr>
              <a:t>硬件类型</a:t>
            </a:r>
          </a:p>
        </p:txBody>
      </p:sp>
      <p:sp>
        <p:nvSpPr>
          <p:cNvPr id="78851" name="Rectangle 5"/>
          <p:cNvSpPr>
            <a:spLocks noChangeArrowheads="1"/>
          </p:cNvSpPr>
          <p:nvPr/>
        </p:nvSpPr>
        <p:spPr bwMode="auto">
          <a:xfrm>
            <a:off x="4572000" y="1676400"/>
            <a:ext cx="4114800" cy="685800"/>
          </a:xfrm>
          <a:prstGeom prst="rect">
            <a:avLst/>
          </a:prstGeom>
          <a:solidFill>
            <a:schemeClr val="bg1"/>
          </a:solidFill>
          <a:ln w="28575" algn="ctr">
            <a:solidFill>
              <a:schemeClr val="tx1"/>
            </a:solidFill>
            <a:miter lim="800000"/>
            <a:headEnd/>
            <a:tailEnd/>
          </a:ln>
        </p:spPr>
        <p:txBody>
          <a:bodyPr anchor="ctr"/>
          <a:lstStyle/>
          <a:p>
            <a:pPr algn="ctr"/>
            <a:r>
              <a:rPr lang="zh-CN" altLang="en-US" b="1">
                <a:solidFill>
                  <a:srgbClr val="0000FF"/>
                </a:solidFill>
              </a:rPr>
              <a:t>协议类型</a:t>
            </a:r>
          </a:p>
        </p:txBody>
      </p:sp>
      <p:sp>
        <p:nvSpPr>
          <p:cNvPr id="78852" name="Rectangle 6"/>
          <p:cNvSpPr>
            <a:spLocks noChangeArrowheads="1"/>
          </p:cNvSpPr>
          <p:nvPr/>
        </p:nvSpPr>
        <p:spPr bwMode="auto">
          <a:xfrm>
            <a:off x="457200" y="2362200"/>
            <a:ext cx="2057400" cy="685800"/>
          </a:xfrm>
          <a:prstGeom prst="rect">
            <a:avLst/>
          </a:prstGeom>
          <a:solidFill>
            <a:schemeClr val="bg1"/>
          </a:solidFill>
          <a:ln w="28575" algn="ctr">
            <a:solidFill>
              <a:schemeClr val="tx1"/>
            </a:solidFill>
            <a:miter lim="800000"/>
            <a:headEnd/>
            <a:tailEnd/>
          </a:ln>
        </p:spPr>
        <p:txBody>
          <a:bodyPr anchor="ctr"/>
          <a:lstStyle/>
          <a:p>
            <a:pPr algn="ctr"/>
            <a:r>
              <a:rPr lang="zh-CN" altLang="en-US" sz="2000" b="1">
                <a:solidFill>
                  <a:srgbClr val="0000FF"/>
                </a:solidFill>
              </a:rPr>
              <a:t>硬件地址长度</a:t>
            </a:r>
          </a:p>
        </p:txBody>
      </p:sp>
      <p:sp>
        <p:nvSpPr>
          <p:cNvPr id="78853" name="Rectangle 7"/>
          <p:cNvSpPr>
            <a:spLocks noChangeArrowheads="1"/>
          </p:cNvSpPr>
          <p:nvPr/>
        </p:nvSpPr>
        <p:spPr bwMode="auto">
          <a:xfrm>
            <a:off x="457200" y="3048000"/>
            <a:ext cx="8229600" cy="685800"/>
          </a:xfrm>
          <a:prstGeom prst="rect">
            <a:avLst/>
          </a:prstGeom>
          <a:solidFill>
            <a:srgbClr val="33CCFF"/>
          </a:solidFill>
          <a:ln w="28575" algn="ctr">
            <a:solidFill>
              <a:schemeClr val="tx1"/>
            </a:solidFill>
            <a:miter lim="800000"/>
            <a:headEnd/>
            <a:tailEnd/>
          </a:ln>
        </p:spPr>
        <p:txBody>
          <a:bodyPr anchor="ctr"/>
          <a:lstStyle/>
          <a:p>
            <a:pPr algn="ctr"/>
            <a:r>
              <a:rPr lang="zh-CN" altLang="en-US" sz="2000" b="1">
                <a:solidFill>
                  <a:schemeClr val="bg1"/>
                </a:solidFill>
              </a:rPr>
              <a:t>发送结点的硬件地址</a:t>
            </a:r>
          </a:p>
        </p:txBody>
      </p:sp>
      <p:sp>
        <p:nvSpPr>
          <p:cNvPr id="78854" name="Rectangle 8"/>
          <p:cNvSpPr>
            <a:spLocks noChangeArrowheads="1"/>
          </p:cNvSpPr>
          <p:nvPr/>
        </p:nvSpPr>
        <p:spPr bwMode="auto">
          <a:xfrm>
            <a:off x="457200" y="3733800"/>
            <a:ext cx="4114800" cy="685800"/>
          </a:xfrm>
          <a:prstGeom prst="rect">
            <a:avLst/>
          </a:prstGeom>
          <a:solidFill>
            <a:srgbClr val="33CCFF"/>
          </a:solidFill>
          <a:ln w="28575" algn="ctr">
            <a:solidFill>
              <a:schemeClr val="tx1"/>
            </a:solidFill>
            <a:miter lim="800000"/>
            <a:headEnd/>
            <a:tailEnd/>
          </a:ln>
        </p:spPr>
        <p:txBody>
          <a:bodyPr anchor="ctr"/>
          <a:lstStyle/>
          <a:p>
            <a:pPr algn="ctr"/>
            <a:r>
              <a:rPr lang="zh-CN" altLang="en-US" sz="2000" b="1">
                <a:solidFill>
                  <a:schemeClr val="bg1"/>
                </a:solidFill>
              </a:rPr>
              <a:t>发送结点的硬件地址</a:t>
            </a:r>
          </a:p>
        </p:txBody>
      </p:sp>
      <p:sp>
        <p:nvSpPr>
          <p:cNvPr id="78855" name="Rectangle 9"/>
          <p:cNvSpPr>
            <a:spLocks noChangeArrowheads="1"/>
          </p:cNvSpPr>
          <p:nvPr/>
        </p:nvSpPr>
        <p:spPr bwMode="auto">
          <a:xfrm>
            <a:off x="4572000" y="4419600"/>
            <a:ext cx="4114800" cy="685800"/>
          </a:xfrm>
          <a:prstGeom prst="rect">
            <a:avLst/>
          </a:prstGeom>
          <a:solidFill>
            <a:srgbClr val="CC00FF"/>
          </a:solidFill>
          <a:ln w="28575" algn="ctr">
            <a:solidFill>
              <a:schemeClr val="tx1"/>
            </a:solidFill>
            <a:miter lim="800000"/>
            <a:headEnd/>
            <a:tailEnd/>
          </a:ln>
        </p:spPr>
        <p:txBody>
          <a:bodyPr anchor="ctr"/>
          <a:lstStyle/>
          <a:p>
            <a:pPr algn="ctr"/>
            <a:r>
              <a:rPr lang="zh-CN" altLang="en-US" sz="2000" b="1">
                <a:solidFill>
                  <a:schemeClr val="bg1"/>
                </a:solidFill>
              </a:rPr>
              <a:t>目的结点的硬件地址</a:t>
            </a:r>
          </a:p>
        </p:txBody>
      </p:sp>
      <p:sp>
        <p:nvSpPr>
          <p:cNvPr id="78856" name="Rectangle 10"/>
          <p:cNvSpPr>
            <a:spLocks noChangeArrowheads="1"/>
          </p:cNvSpPr>
          <p:nvPr/>
        </p:nvSpPr>
        <p:spPr bwMode="auto">
          <a:xfrm>
            <a:off x="457200" y="5105400"/>
            <a:ext cx="4114800" cy="685800"/>
          </a:xfrm>
          <a:prstGeom prst="rect">
            <a:avLst/>
          </a:prstGeom>
          <a:solidFill>
            <a:srgbClr val="CC00FF"/>
          </a:solidFill>
          <a:ln w="28575" algn="ctr">
            <a:solidFill>
              <a:schemeClr val="tx1"/>
            </a:solidFill>
            <a:miter lim="800000"/>
            <a:headEnd/>
            <a:tailEnd/>
          </a:ln>
        </p:spPr>
        <p:txBody>
          <a:bodyPr anchor="ctr"/>
          <a:lstStyle/>
          <a:p>
            <a:pPr algn="ctr"/>
            <a:r>
              <a:rPr lang="zh-CN" altLang="en-US" sz="2000" b="1">
                <a:solidFill>
                  <a:schemeClr val="bg1"/>
                </a:solidFill>
              </a:rPr>
              <a:t>目的结点的硬件地址</a:t>
            </a:r>
          </a:p>
        </p:txBody>
      </p:sp>
      <p:sp>
        <p:nvSpPr>
          <p:cNvPr id="78857" name="Rectangle 11"/>
          <p:cNvSpPr>
            <a:spLocks noChangeArrowheads="1"/>
          </p:cNvSpPr>
          <p:nvPr/>
        </p:nvSpPr>
        <p:spPr bwMode="auto">
          <a:xfrm>
            <a:off x="4572000" y="5105400"/>
            <a:ext cx="4114800" cy="685800"/>
          </a:xfrm>
          <a:prstGeom prst="rect">
            <a:avLst/>
          </a:prstGeom>
          <a:solidFill>
            <a:schemeClr val="bg1"/>
          </a:solidFill>
          <a:ln w="28575" algn="ctr">
            <a:solidFill>
              <a:schemeClr val="tx1"/>
            </a:solidFill>
            <a:miter lim="800000"/>
            <a:headEnd/>
            <a:tailEnd/>
          </a:ln>
        </p:spPr>
        <p:txBody>
          <a:bodyPr anchor="ctr"/>
          <a:lstStyle/>
          <a:p>
            <a:pPr algn="ctr"/>
            <a:endParaRPr lang="zh-CN" altLang="en-US" sz="2000" b="1">
              <a:solidFill>
                <a:srgbClr val="0000FF"/>
              </a:solidFill>
            </a:endParaRPr>
          </a:p>
        </p:txBody>
      </p:sp>
      <p:sp>
        <p:nvSpPr>
          <p:cNvPr id="78858" name="Rectangle 12"/>
          <p:cNvSpPr>
            <a:spLocks noChangeArrowheads="1"/>
          </p:cNvSpPr>
          <p:nvPr/>
        </p:nvSpPr>
        <p:spPr bwMode="auto">
          <a:xfrm>
            <a:off x="4572000" y="3733800"/>
            <a:ext cx="4114800" cy="685800"/>
          </a:xfrm>
          <a:prstGeom prst="rect">
            <a:avLst/>
          </a:prstGeom>
          <a:solidFill>
            <a:schemeClr val="bg1"/>
          </a:solidFill>
          <a:ln w="28575" algn="ctr">
            <a:solidFill>
              <a:schemeClr val="tx1"/>
            </a:solidFill>
            <a:miter lim="800000"/>
            <a:headEnd/>
            <a:tailEnd/>
          </a:ln>
        </p:spPr>
        <p:txBody>
          <a:bodyPr anchor="ctr"/>
          <a:lstStyle/>
          <a:p>
            <a:pPr algn="ctr"/>
            <a:r>
              <a:rPr lang="zh-CN" altLang="en-US" sz="2000" b="1">
                <a:solidFill>
                  <a:srgbClr val="0000FF"/>
                </a:solidFill>
              </a:rPr>
              <a:t>发送结点的协议地址</a:t>
            </a:r>
          </a:p>
        </p:txBody>
      </p:sp>
      <p:sp>
        <p:nvSpPr>
          <p:cNvPr id="78859" name="Rectangle 13"/>
          <p:cNvSpPr>
            <a:spLocks noChangeArrowheads="1"/>
          </p:cNvSpPr>
          <p:nvPr/>
        </p:nvSpPr>
        <p:spPr bwMode="auto">
          <a:xfrm>
            <a:off x="4572000" y="2362200"/>
            <a:ext cx="4114800" cy="685800"/>
          </a:xfrm>
          <a:prstGeom prst="rect">
            <a:avLst/>
          </a:prstGeom>
          <a:solidFill>
            <a:schemeClr val="bg1"/>
          </a:solidFill>
          <a:ln w="28575" algn="ctr">
            <a:solidFill>
              <a:schemeClr val="tx1"/>
            </a:solidFill>
            <a:miter lim="800000"/>
            <a:headEnd/>
            <a:tailEnd/>
          </a:ln>
        </p:spPr>
        <p:txBody>
          <a:bodyPr anchor="ctr"/>
          <a:lstStyle/>
          <a:p>
            <a:pPr algn="ctr"/>
            <a:r>
              <a:rPr lang="zh-CN" altLang="en-US" sz="2000" b="1">
                <a:solidFill>
                  <a:srgbClr val="0000FF"/>
                </a:solidFill>
              </a:rPr>
              <a:t>操作</a:t>
            </a:r>
          </a:p>
        </p:txBody>
      </p:sp>
      <p:sp>
        <p:nvSpPr>
          <p:cNvPr id="78860" name="Rectangle 14"/>
          <p:cNvSpPr>
            <a:spLocks noChangeArrowheads="1"/>
          </p:cNvSpPr>
          <p:nvPr/>
        </p:nvSpPr>
        <p:spPr bwMode="auto">
          <a:xfrm>
            <a:off x="2514600" y="2362200"/>
            <a:ext cx="2057400" cy="685800"/>
          </a:xfrm>
          <a:prstGeom prst="rect">
            <a:avLst/>
          </a:prstGeom>
          <a:solidFill>
            <a:schemeClr val="bg1"/>
          </a:solidFill>
          <a:ln w="28575" algn="ctr">
            <a:solidFill>
              <a:schemeClr val="tx1"/>
            </a:solidFill>
            <a:miter lim="800000"/>
            <a:headEnd/>
            <a:tailEnd/>
          </a:ln>
        </p:spPr>
        <p:txBody>
          <a:bodyPr anchor="ctr"/>
          <a:lstStyle/>
          <a:p>
            <a:pPr algn="ctr"/>
            <a:r>
              <a:rPr lang="zh-CN" altLang="en-US" b="1">
                <a:solidFill>
                  <a:srgbClr val="0000FF"/>
                </a:solidFill>
              </a:rPr>
              <a:t>协议地址长度</a:t>
            </a:r>
          </a:p>
        </p:txBody>
      </p:sp>
      <p:sp>
        <p:nvSpPr>
          <p:cNvPr id="78861" name="Text Box 15"/>
          <p:cNvSpPr txBox="1">
            <a:spLocks noChangeArrowheads="1"/>
          </p:cNvSpPr>
          <p:nvPr/>
        </p:nvSpPr>
        <p:spPr bwMode="auto">
          <a:xfrm>
            <a:off x="228600" y="1295400"/>
            <a:ext cx="990600" cy="366713"/>
          </a:xfrm>
          <a:prstGeom prst="rect">
            <a:avLst/>
          </a:prstGeom>
          <a:noFill/>
          <a:ln w="9525" algn="ctr">
            <a:noFill/>
            <a:miter lim="800000"/>
            <a:headEnd/>
            <a:tailEnd/>
          </a:ln>
        </p:spPr>
        <p:txBody>
          <a:bodyPr>
            <a:spAutoFit/>
          </a:bodyPr>
          <a:lstStyle/>
          <a:p>
            <a:pPr>
              <a:spcBef>
                <a:spcPct val="50000"/>
              </a:spcBef>
            </a:pPr>
            <a:r>
              <a:rPr lang="zh-CN" altLang="en-US" b="1"/>
              <a:t>位</a:t>
            </a:r>
            <a:r>
              <a:rPr lang="en-US" altLang="zh-CN" b="1"/>
              <a:t>0</a:t>
            </a:r>
          </a:p>
        </p:txBody>
      </p:sp>
      <p:sp>
        <p:nvSpPr>
          <p:cNvPr id="78862" name="Text Box 16"/>
          <p:cNvSpPr txBox="1">
            <a:spLocks noChangeArrowheads="1"/>
          </p:cNvSpPr>
          <p:nvPr/>
        </p:nvSpPr>
        <p:spPr bwMode="auto">
          <a:xfrm>
            <a:off x="2286000" y="1295400"/>
            <a:ext cx="457200" cy="366713"/>
          </a:xfrm>
          <a:prstGeom prst="rect">
            <a:avLst/>
          </a:prstGeom>
          <a:noFill/>
          <a:ln w="9525" algn="ctr">
            <a:noFill/>
            <a:miter lim="800000"/>
            <a:headEnd/>
            <a:tailEnd/>
          </a:ln>
        </p:spPr>
        <p:txBody>
          <a:bodyPr>
            <a:spAutoFit/>
          </a:bodyPr>
          <a:lstStyle/>
          <a:p>
            <a:pPr>
              <a:spcBef>
                <a:spcPct val="50000"/>
              </a:spcBef>
            </a:pPr>
            <a:r>
              <a:rPr lang="en-US" altLang="zh-CN" b="1"/>
              <a:t>8</a:t>
            </a:r>
          </a:p>
        </p:txBody>
      </p:sp>
      <p:sp>
        <p:nvSpPr>
          <p:cNvPr id="78863" name="Text Box 17"/>
          <p:cNvSpPr txBox="1">
            <a:spLocks noChangeArrowheads="1"/>
          </p:cNvSpPr>
          <p:nvPr/>
        </p:nvSpPr>
        <p:spPr bwMode="auto">
          <a:xfrm>
            <a:off x="4343400" y="1295400"/>
            <a:ext cx="457200" cy="366713"/>
          </a:xfrm>
          <a:prstGeom prst="rect">
            <a:avLst/>
          </a:prstGeom>
          <a:noFill/>
          <a:ln w="9525" algn="ctr">
            <a:noFill/>
            <a:miter lim="800000"/>
            <a:headEnd/>
            <a:tailEnd/>
          </a:ln>
        </p:spPr>
        <p:txBody>
          <a:bodyPr>
            <a:spAutoFit/>
          </a:bodyPr>
          <a:lstStyle/>
          <a:p>
            <a:pPr>
              <a:spcBef>
                <a:spcPct val="50000"/>
              </a:spcBef>
            </a:pPr>
            <a:r>
              <a:rPr lang="en-US" altLang="zh-CN" b="1"/>
              <a:t>16</a:t>
            </a:r>
          </a:p>
        </p:txBody>
      </p:sp>
      <p:sp>
        <p:nvSpPr>
          <p:cNvPr id="78864" name="Text Box 18"/>
          <p:cNvSpPr txBox="1">
            <a:spLocks noChangeArrowheads="1"/>
          </p:cNvSpPr>
          <p:nvPr/>
        </p:nvSpPr>
        <p:spPr bwMode="auto">
          <a:xfrm>
            <a:off x="6400800" y="1295400"/>
            <a:ext cx="457200" cy="366713"/>
          </a:xfrm>
          <a:prstGeom prst="rect">
            <a:avLst/>
          </a:prstGeom>
          <a:noFill/>
          <a:ln w="9525" algn="ctr">
            <a:noFill/>
            <a:miter lim="800000"/>
            <a:headEnd/>
            <a:tailEnd/>
          </a:ln>
        </p:spPr>
        <p:txBody>
          <a:bodyPr>
            <a:spAutoFit/>
          </a:bodyPr>
          <a:lstStyle/>
          <a:p>
            <a:pPr>
              <a:spcBef>
                <a:spcPct val="50000"/>
              </a:spcBef>
            </a:pPr>
            <a:r>
              <a:rPr lang="en-US" altLang="zh-CN" b="1"/>
              <a:t>24</a:t>
            </a:r>
          </a:p>
        </p:txBody>
      </p:sp>
      <p:sp>
        <p:nvSpPr>
          <p:cNvPr id="78865" name="Text Box 19"/>
          <p:cNvSpPr txBox="1">
            <a:spLocks noChangeArrowheads="1"/>
          </p:cNvSpPr>
          <p:nvPr/>
        </p:nvSpPr>
        <p:spPr bwMode="auto">
          <a:xfrm>
            <a:off x="8229600" y="1295400"/>
            <a:ext cx="457200" cy="366713"/>
          </a:xfrm>
          <a:prstGeom prst="rect">
            <a:avLst/>
          </a:prstGeom>
          <a:noFill/>
          <a:ln w="9525" algn="ctr">
            <a:noFill/>
            <a:miter lim="800000"/>
            <a:headEnd/>
            <a:tailEnd/>
          </a:ln>
        </p:spPr>
        <p:txBody>
          <a:bodyPr>
            <a:spAutoFit/>
          </a:bodyPr>
          <a:lstStyle/>
          <a:p>
            <a:pPr>
              <a:spcBef>
                <a:spcPct val="50000"/>
              </a:spcBef>
            </a:pPr>
            <a:r>
              <a:rPr lang="en-US" altLang="zh-CN" b="1"/>
              <a:t>31</a:t>
            </a:r>
          </a:p>
        </p:txBody>
      </p:sp>
      <p:sp>
        <p:nvSpPr>
          <p:cNvPr id="10262" name="AutoShape 22"/>
          <p:cNvSpPr>
            <a:spLocks noChangeArrowheads="1"/>
          </p:cNvSpPr>
          <p:nvPr/>
        </p:nvSpPr>
        <p:spPr bwMode="auto">
          <a:xfrm>
            <a:off x="6400800" y="381000"/>
            <a:ext cx="2286000" cy="685800"/>
          </a:xfrm>
          <a:prstGeom prst="wedgeRoundRectCallout">
            <a:avLst>
              <a:gd name="adj1" fmla="val -32292"/>
              <a:gd name="adj2" fmla="val 151620"/>
              <a:gd name="adj3" fmla="val 16667"/>
            </a:avLst>
          </a:prstGeom>
          <a:solidFill>
            <a:srgbClr val="FFFF66"/>
          </a:solidFill>
          <a:ln w="9525" algn="ctr">
            <a:solidFill>
              <a:schemeClr val="tx1"/>
            </a:solidFill>
            <a:miter lim="800000"/>
            <a:headEnd/>
            <a:tailEnd/>
          </a:ln>
        </p:spPr>
        <p:txBody>
          <a:bodyPr/>
          <a:lstStyle/>
          <a:p>
            <a:pPr algn="ctr"/>
            <a:r>
              <a:rPr lang="zh-CN" altLang="en-US" sz="2000" b="1">
                <a:solidFill>
                  <a:srgbClr val="FF3300"/>
                </a:solidFill>
              </a:rPr>
              <a:t>网络层协议</a:t>
            </a:r>
          </a:p>
        </p:txBody>
      </p:sp>
      <p:sp>
        <p:nvSpPr>
          <p:cNvPr id="10263" name="AutoShape 23"/>
          <p:cNvSpPr>
            <a:spLocks noChangeArrowheads="1"/>
          </p:cNvSpPr>
          <p:nvPr/>
        </p:nvSpPr>
        <p:spPr bwMode="auto">
          <a:xfrm>
            <a:off x="7391400" y="2362200"/>
            <a:ext cx="1752600" cy="838200"/>
          </a:xfrm>
          <a:prstGeom prst="wedgeRoundRectCallout">
            <a:avLst>
              <a:gd name="adj1" fmla="val -45926"/>
              <a:gd name="adj2" fmla="val 99620"/>
              <a:gd name="adj3" fmla="val 16667"/>
            </a:avLst>
          </a:prstGeom>
          <a:solidFill>
            <a:srgbClr val="FFFF66"/>
          </a:solidFill>
          <a:ln w="9525" algn="ctr">
            <a:solidFill>
              <a:schemeClr val="tx1"/>
            </a:solidFill>
            <a:miter lim="800000"/>
            <a:headEnd/>
            <a:tailEnd/>
          </a:ln>
        </p:spPr>
        <p:txBody>
          <a:bodyPr/>
          <a:lstStyle/>
          <a:p>
            <a:pPr algn="ctr"/>
            <a:r>
              <a:rPr lang="zh-CN" altLang="en-US" sz="2000" b="1">
                <a:solidFill>
                  <a:srgbClr val="FF3300"/>
                </a:solidFill>
              </a:rPr>
              <a:t>可顺便保存</a:t>
            </a:r>
          </a:p>
          <a:p>
            <a:pPr algn="ctr"/>
            <a:r>
              <a:rPr lang="zh-CN" altLang="en-US" sz="2000" b="1">
                <a:solidFill>
                  <a:srgbClr val="FF3300"/>
                </a:solidFill>
              </a:rPr>
              <a:t>对方的地址</a:t>
            </a:r>
          </a:p>
        </p:txBody>
      </p:sp>
      <p:sp>
        <p:nvSpPr>
          <p:cNvPr id="78868" name="Rectangle 11"/>
          <p:cNvSpPr>
            <a:spLocks noChangeArrowheads="1"/>
          </p:cNvSpPr>
          <p:nvPr/>
        </p:nvSpPr>
        <p:spPr bwMode="auto">
          <a:xfrm>
            <a:off x="457200" y="5791200"/>
            <a:ext cx="8229600" cy="685800"/>
          </a:xfrm>
          <a:prstGeom prst="rect">
            <a:avLst/>
          </a:prstGeom>
          <a:solidFill>
            <a:schemeClr val="bg1"/>
          </a:solidFill>
          <a:ln w="28575" algn="ctr">
            <a:solidFill>
              <a:schemeClr val="tx1"/>
            </a:solidFill>
            <a:miter lim="800000"/>
            <a:headEnd/>
            <a:tailEnd/>
          </a:ln>
        </p:spPr>
        <p:txBody>
          <a:bodyPr anchor="ctr"/>
          <a:lstStyle/>
          <a:p>
            <a:pPr algn="ctr"/>
            <a:r>
              <a:rPr lang="zh-CN" altLang="en-US" sz="2000" b="1">
                <a:solidFill>
                  <a:srgbClr val="0000FF"/>
                </a:solidFill>
              </a:rPr>
              <a:t>目的结点的协议地址</a:t>
            </a:r>
          </a:p>
        </p:txBody>
      </p:sp>
      <p:sp>
        <p:nvSpPr>
          <p:cNvPr id="78869" name="Rectangle 12"/>
          <p:cNvSpPr>
            <a:spLocks noChangeArrowheads="1"/>
          </p:cNvSpPr>
          <p:nvPr/>
        </p:nvSpPr>
        <p:spPr bwMode="auto">
          <a:xfrm>
            <a:off x="457200" y="4419600"/>
            <a:ext cx="4114800" cy="685800"/>
          </a:xfrm>
          <a:prstGeom prst="rect">
            <a:avLst/>
          </a:prstGeom>
          <a:solidFill>
            <a:schemeClr val="bg1"/>
          </a:solidFill>
          <a:ln w="28575" algn="ctr">
            <a:solidFill>
              <a:schemeClr val="tx1"/>
            </a:solidFill>
            <a:miter lim="800000"/>
            <a:headEnd/>
            <a:tailEnd/>
          </a:ln>
        </p:spPr>
        <p:txBody>
          <a:bodyPr anchor="ctr"/>
          <a:lstStyle/>
          <a:p>
            <a:pPr algn="ctr"/>
            <a:r>
              <a:rPr lang="zh-CN" altLang="en-US" sz="2000" b="1">
                <a:solidFill>
                  <a:srgbClr val="0000FF"/>
                </a:solidFill>
              </a:rPr>
              <a:t>发送结点的协议地址</a:t>
            </a:r>
          </a:p>
        </p:txBody>
      </p:sp>
      <p:sp>
        <p:nvSpPr>
          <p:cNvPr id="78870" name="标题 21"/>
          <p:cNvSpPr>
            <a:spLocks noGrp="1"/>
          </p:cNvSpPr>
          <p:nvPr>
            <p:ph type="title"/>
          </p:nvPr>
        </p:nvSpPr>
        <p:spPr/>
        <p:txBody>
          <a:bodyPr/>
          <a:lstStyle/>
          <a:p>
            <a:r>
              <a:rPr lang="en-US" altLang="zh-CN" dirty="0" smtClean="0"/>
              <a:t>ARP</a:t>
            </a:r>
            <a:r>
              <a:rPr lang="zh-CN" altLang="en-US" dirty="0" smtClean="0"/>
              <a:t>报文格式  </a:t>
            </a:r>
          </a:p>
        </p:txBody>
      </p:sp>
      <p:sp>
        <p:nvSpPr>
          <p:cNvPr id="78871" name="Rectangle 9"/>
          <p:cNvSpPr>
            <a:spLocks noChangeArrowheads="1"/>
          </p:cNvSpPr>
          <p:nvPr/>
        </p:nvSpPr>
        <p:spPr bwMode="auto">
          <a:xfrm>
            <a:off x="4572000" y="5100638"/>
            <a:ext cx="4114800" cy="685800"/>
          </a:xfrm>
          <a:prstGeom prst="rect">
            <a:avLst/>
          </a:prstGeom>
          <a:solidFill>
            <a:srgbClr val="CC00FF"/>
          </a:solidFill>
          <a:ln w="28575" algn="ctr">
            <a:solidFill>
              <a:schemeClr val="tx1"/>
            </a:solidFill>
            <a:miter lim="800000"/>
            <a:headEnd/>
            <a:tailEnd/>
          </a:ln>
        </p:spPr>
        <p:txBody>
          <a:bodyPr anchor="ctr"/>
          <a:lstStyle/>
          <a:p>
            <a:pPr algn="ctr"/>
            <a:r>
              <a:rPr lang="zh-CN" altLang="en-US" sz="2000" b="1">
                <a:solidFill>
                  <a:schemeClr val="bg1"/>
                </a:solidFill>
              </a:rPr>
              <a:t>目的结点的硬件地址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62"/>
                                        </p:tgtEl>
                                        <p:attrNameLst>
                                          <p:attrName>style.visibility</p:attrName>
                                        </p:attrNameLst>
                                      </p:cBhvr>
                                      <p:to>
                                        <p:strVal val="visible"/>
                                      </p:to>
                                    </p:set>
                                    <p:animEffect transition="in" filter="box(in)">
                                      <p:cBhvr>
                                        <p:cTn id="7" dur="1000"/>
                                        <p:tgtEl>
                                          <p:spTgt spid="102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63"/>
                                        </p:tgtEl>
                                        <p:attrNameLst>
                                          <p:attrName>style.visibility</p:attrName>
                                        </p:attrNameLst>
                                      </p:cBhvr>
                                      <p:to>
                                        <p:strVal val="visible"/>
                                      </p:to>
                                    </p:set>
                                    <p:animEffect transition="in" filter="box(in)">
                                      <p:cBhvr>
                                        <p:cTn id="12" dur="1000"/>
                                        <p:tgtEl>
                                          <p:spTgt spid="1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2" grpId="0" animBg="1"/>
      <p:bldP spid="1026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ARP</a:t>
            </a:r>
            <a:r>
              <a:rPr lang="zh-CN" altLang="en-US" dirty="0" smtClean="0"/>
              <a:t>报文的封装</a:t>
            </a:r>
            <a:endParaRPr lang="zh-CN" altLang="en-US" dirty="0"/>
          </a:p>
        </p:txBody>
      </p:sp>
      <p:pic>
        <p:nvPicPr>
          <p:cNvPr id="220163" name="Picture 3"/>
          <p:cNvPicPr>
            <a:picLocks noChangeAspect="1" noChangeArrowheads="1"/>
          </p:cNvPicPr>
          <p:nvPr/>
        </p:nvPicPr>
        <p:blipFill>
          <a:blip r:embed="rId2"/>
          <a:srcRect/>
          <a:stretch>
            <a:fillRect/>
          </a:stretch>
        </p:blipFill>
        <p:spPr bwMode="auto">
          <a:xfrm>
            <a:off x="714348" y="2643182"/>
            <a:ext cx="7751623" cy="135255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4000" dirty="0" smtClean="0"/>
              <a:t>5.1.2 </a:t>
            </a:r>
            <a:r>
              <a:rPr lang="zh-CN" altLang="en-US" sz="4000" dirty="0" smtClean="0"/>
              <a:t>网络层向上提供的两种服务</a:t>
            </a:r>
          </a:p>
        </p:txBody>
      </p:sp>
      <p:sp>
        <p:nvSpPr>
          <p:cNvPr id="18435" name="Rectangle 3"/>
          <p:cNvSpPr>
            <a:spLocks noGrp="1" noChangeArrowheads="1"/>
          </p:cNvSpPr>
          <p:nvPr>
            <p:ph idx="1"/>
          </p:nvPr>
        </p:nvSpPr>
        <p:spPr/>
        <p:txBody>
          <a:bodyPr/>
          <a:lstStyle/>
          <a:p>
            <a:pPr eaLnBrk="1" hangingPunct="1"/>
            <a:r>
              <a:rPr lang="zh-CN" altLang="en-US" dirty="0" smtClean="0"/>
              <a:t>网络层向运输层提供的分组转发服务可分两大类：</a:t>
            </a:r>
          </a:p>
          <a:p>
            <a:pPr eaLnBrk="1" hangingPunct="1">
              <a:buFont typeface="Wingdings" pitchFamily="2" charset="2"/>
              <a:buNone/>
            </a:pPr>
            <a:r>
              <a:rPr lang="zh-CN" altLang="en-US" dirty="0" smtClean="0"/>
              <a:t>	  </a:t>
            </a:r>
            <a:r>
              <a:rPr lang="en-US" altLang="zh-CN" sz="3000" dirty="0" smtClean="0"/>
              <a:t>—</a:t>
            </a:r>
            <a:r>
              <a:rPr lang="zh-CN" altLang="en-US" sz="3000" dirty="0" smtClean="0"/>
              <a:t>数据报</a:t>
            </a:r>
            <a:r>
              <a:rPr lang="en-US" altLang="zh-CN" sz="3000" dirty="0" smtClean="0"/>
              <a:t>(datagram)</a:t>
            </a:r>
            <a:r>
              <a:rPr lang="zh-CN" altLang="en-US" sz="3000" dirty="0" smtClean="0"/>
              <a:t>服务</a:t>
            </a:r>
          </a:p>
          <a:p>
            <a:pPr eaLnBrk="1" hangingPunct="1">
              <a:buFont typeface="Wingdings" pitchFamily="2" charset="2"/>
              <a:buNone/>
            </a:pPr>
            <a:r>
              <a:rPr lang="zh-CN" altLang="en-US" sz="3000" dirty="0" smtClean="0"/>
              <a:t>	  </a:t>
            </a:r>
            <a:r>
              <a:rPr lang="en-US" altLang="zh-CN" sz="3000" dirty="0" smtClean="0"/>
              <a:t>—</a:t>
            </a:r>
            <a:r>
              <a:rPr lang="zh-CN" altLang="en-US" sz="3000" dirty="0" smtClean="0"/>
              <a:t>虚电路</a:t>
            </a:r>
            <a:r>
              <a:rPr lang="en-US" altLang="zh-CN" sz="3000" dirty="0" smtClean="0"/>
              <a:t>(virtual circuit)</a:t>
            </a:r>
            <a:r>
              <a:rPr lang="zh-CN" altLang="en-US" sz="3000" dirty="0" smtClean="0"/>
              <a:t>服务</a:t>
            </a:r>
            <a:endParaRPr lang="en-US" altLang="zh-CN" sz="3000" dirty="0" smtClean="0"/>
          </a:p>
          <a:p>
            <a:pPr eaLnBrk="1" hangingPunct="1"/>
            <a:r>
              <a:rPr lang="zh-CN" altLang="en-US" dirty="0" smtClean="0"/>
              <a:t>早期数据通信网络普遍提供虚电路服务，如</a:t>
            </a:r>
            <a:r>
              <a:rPr lang="en-US" dirty="0" smtClean="0"/>
              <a:t>X.25</a:t>
            </a:r>
            <a:r>
              <a:rPr lang="zh-CN" altLang="en-US" dirty="0" smtClean="0"/>
              <a:t>和帧中继网络</a:t>
            </a:r>
            <a:r>
              <a:rPr lang="en-US" altLang="zh-CN" dirty="0" smtClean="0"/>
              <a:t>.</a:t>
            </a:r>
          </a:p>
          <a:p>
            <a:pPr eaLnBrk="1" hangingPunct="1"/>
            <a:r>
              <a:rPr lang="en-US" dirty="0" smtClean="0"/>
              <a:t>90</a:t>
            </a:r>
            <a:r>
              <a:rPr lang="zh-CN" altLang="en-US" dirty="0" smtClean="0"/>
              <a:t>年代因特网迅速普及，提供数据报服务的</a:t>
            </a:r>
            <a:r>
              <a:rPr lang="en-US" dirty="0" smtClean="0"/>
              <a:t>IP</a:t>
            </a:r>
            <a:r>
              <a:rPr lang="zh-CN" altLang="en-US" dirty="0" smtClean="0"/>
              <a:t>协议成为网络层的主流协议。</a:t>
            </a:r>
          </a:p>
          <a:p>
            <a:pPr eaLnBrk="1" hangingPunct="1">
              <a:buFont typeface="Wingdings" pitchFamily="2" charset="2"/>
              <a:buNone/>
            </a:pPr>
            <a:endParaRPr lang="zh-CN" altLang="en-US" dirty="0" smtClean="0"/>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smtClean="0"/>
              <a:t>5.3.6 </a:t>
            </a:r>
            <a:r>
              <a:rPr lang="zh-CN" altLang="en-US" dirty="0" smtClean="0"/>
              <a:t>网络地址转换</a:t>
            </a:r>
            <a:r>
              <a:rPr lang="en-US" altLang="zh-CN" dirty="0" smtClean="0"/>
              <a:t>NAT</a:t>
            </a:r>
            <a:endParaRPr lang="en-US" altLang="zh-CN" b="1" dirty="0" smtClean="0"/>
          </a:p>
        </p:txBody>
      </p:sp>
      <p:sp>
        <p:nvSpPr>
          <p:cNvPr id="79875" name="Rectangle 3"/>
          <p:cNvSpPr>
            <a:spLocks noGrp="1" noChangeArrowheads="1"/>
          </p:cNvSpPr>
          <p:nvPr>
            <p:ph type="body" sz="half" idx="1"/>
          </p:nvPr>
        </p:nvSpPr>
        <p:spPr>
          <a:xfrm>
            <a:off x="381000" y="1554163"/>
            <a:ext cx="7935913" cy="4525962"/>
          </a:xfrm>
        </p:spPr>
        <p:txBody>
          <a:bodyPr/>
          <a:lstStyle/>
          <a:p>
            <a:pPr eaLnBrk="1" hangingPunct="1"/>
            <a:r>
              <a:rPr lang="zh-CN" altLang="en-US" sz="2400" smtClean="0"/>
              <a:t>私有</a:t>
            </a:r>
            <a:r>
              <a:rPr lang="en-US" altLang="zh-CN" sz="2400" smtClean="0"/>
              <a:t>(</a:t>
            </a:r>
            <a:r>
              <a:rPr lang="zh-CN" altLang="en-US" sz="2400" smtClean="0"/>
              <a:t>内部</a:t>
            </a:r>
            <a:r>
              <a:rPr lang="en-US" altLang="zh-CN" sz="2400" smtClean="0"/>
              <a:t>)IP</a:t>
            </a:r>
            <a:r>
              <a:rPr lang="zh-CN" altLang="en-US" sz="2400" smtClean="0"/>
              <a:t>地址到合法（公开）</a:t>
            </a:r>
            <a:r>
              <a:rPr lang="en-US" altLang="zh-CN" sz="2400" smtClean="0"/>
              <a:t>IP</a:t>
            </a:r>
            <a:r>
              <a:rPr lang="zh-CN" altLang="en-US" sz="2400" smtClean="0"/>
              <a:t>地址的转换技术。</a:t>
            </a:r>
            <a:endParaRPr lang="en-US" altLang="zh-CN" sz="2400" smtClean="0"/>
          </a:p>
          <a:p>
            <a:pPr eaLnBrk="1" hangingPunct="1"/>
            <a:r>
              <a:rPr lang="zh-CN" altLang="en-US" sz="2400" smtClean="0"/>
              <a:t>不仅能解决了</a:t>
            </a:r>
            <a:r>
              <a:rPr lang="en-US" altLang="zh-CN" sz="2400" smtClean="0"/>
              <a:t>lP</a:t>
            </a:r>
            <a:r>
              <a:rPr lang="zh-CN" altLang="en-US" sz="2400" smtClean="0"/>
              <a:t>地址不足的问题，还能够隐藏并保护内部网络的主机。 </a:t>
            </a:r>
          </a:p>
          <a:p>
            <a:pPr eaLnBrk="1" hangingPunct="1"/>
            <a:r>
              <a:rPr lang="en-US" altLang="zh-CN" sz="2400" smtClean="0"/>
              <a:t>NAT</a:t>
            </a:r>
            <a:r>
              <a:rPr lang="zh-CN" altLang="en-US" sz="2400" smtClean="0"/>
              <a:t>通常在网络的边界路由器上部署。 </a:t>
            </a:r>
            <a:endParaRPr lang="en-US" altLang="zh-CN" sz="2400" smtClean="0"/>
          </a:p>
          <a:p>
            <a:pPr eaLnBrk="1" hangingPunct="1"/>
            <a:r>
              <a:rPr lang="zh-CN" altLang="en-US" sz="2400" smtClean="0"/>
              <a:t>保留的内部</a:t>
            </a:r>
            <a:r>
              <a:rPr lang="en-US" altLang="zh-CN" sz="2400" smtClean="0"/>
              <a:t>IP</a:t>
            </a:r>
            <a:r>
              <a:rPr lang="zh-CN" altLang="en-US" sz="2400" smtClean="0"/>
              <a:t>地址段。</a:t>
            </a:r>
            <a:endParaRPr lang="en-US" altLang="zh-CN" sz="2400" smtClean="0"/>
          </a:p>
          <a:p>
            <a:pPr eaLnBrk="1" hangingPunct="1"/>
            <a:endParaRPr lang="zh-CN" altLang="en-US" sz="2400" smtClean="0"/>
          </a:p>
        </p:txBody>
      </p:sp>
      <p:graphicFrame>
        <p:nvGraphicFramePr>
          <p:cNvPr id="6" name="Group 167"/>
          <p:cNvGraphicFramePr>
            <a:graphicFrameLocks/>
          </p:cNvGraphicFramePr>
          <p:nvPr/>
        </p:nvGraphicFramePr>
        <p:xfrm>
          <a:off x="642938" y="4000500"/>
          <a:ext cx="7993062" cy="1497648"/>
        </p:xfrm>
        <a:graphic>
          <a:graphicData uri="http://schemas.openxmlformats.org/drawingml/2006/table">
            <a:tbl>
              <a:tblPr/>
              <a:tblGrid>
                <a:gridCol w="1727200"/>
                <a:gridCol w="3444875"/>
                <a:gridCol w="2820987"/>
              </a:tblGrid>
              <a:tr h="236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网段</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地址范围</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主机数</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10.0.0.0/8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10.0.0.0 ~ 10.255.255.255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16 777 214</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个主机地址</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172.16.0.0/12</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172.16.0.0 ~ 172.31. 255.255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1 048 574</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个主机地址</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192.168.0.0/16</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192.168.0.0 ~ 192.168. 255.255</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65 534</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个主机地址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dirty="0" smtClean="0"/>
              <a:t>网络地址转换</a:t>
            </a:r>
            <a:r>
              <a:rPr lang="en-US" altLang="zh-CN" dirty="0" smtClean="0"/>
              <a:t>NAT</a:t>
            </a:r>
          </a:p>
        </p:txBody>
      </p:sp>
      <p:sp>
        <p:nvSpPr>
          <p:cNvPr id="80899" name="Rectangle 3"/>
          <p:cNvSpPr>
            <a:spLocks noGrp="1" noChangeArrowheads="1"/>
          </p:cNvSpPr>
          <p:nvPr>
            <p:ph idx="1"/>
          </p:nvPr>
        </p:nvSpPr>
        <p:spPr>
          <a:xfrm>
            <a:off x="395288" y="1412875"/>
            <a:ext cx="8229600" cy="4525963"/>
          </a:xfrm>
        </p:spPr>
        <p:txBody>
          <a:bodyPr/>
          <a:lstStyle/>
          <a:p>
            <a:pPr eaLnBrk="1" hangingPunct="1">
              <a:lnSpc>
                <a:spcPct val="90000"/>
              </a:lnSpc>
            </a:pPr>
            <a:r>
              <a:rPr lang="zh-CN" altLang="en-US" sz="2800" smtClean="0"/>
              <a:t>基本</a:t>
            </a:r>
            <a:r>
              <a:rPr lang="en-US" altLang="zh-CN" sz="2800" smtClean="0"/>
              <a:t>NAT</a:t>
            </a:r>
            <a:r>
              <a:rPr lang="zh-CN" altLang="en-US" sz="2800" smtClean="0"/>
              <a:t>：一对一的地址转换被称为基本</a:t>
            </a:r>
            <a:r>
              <a:rPr lang="en-US" altLang="zh-CN" sz="2800" smtClean="0"/>
              <a:t>NAT</a:t>
            </a:r>
            <a:r>
              <a:rPr lang="zh-CN" altLang="en-US" sz="2800" smtClean="0"/>
              <a:t>，</a:t>
            </a:r>
            <a:endParaRPr lang="en-US" altLang="zh-CN" sz="2800" smtClean="0"/>
          </a:p>
          <a:p>
            <a:pPr eaLnBrk="1" hangingPunct="1">
              <a:lnSpc>
                <a:spcPct val="90000"/>
              </a:lnSpc>
            </a:pPr>
            <a:r>
              <a:rPr lang="zh-CN" altLang="en-US" sz="2800" smtClean="0"/>
              <a:t>网络地址端口转换（</a:t>
            </a:r>
            <a:r>
              <a:rPr lang="en-US" altLang="zh-CN" sz="2800" smtClean="0"/>
              <a:t>Network Address Port Translation</a:t>
            </a:r>
            <a:r>
              <a:rPr lang="zh-CN" altLang="en-US" sz="2800" smtClean="0"/>
              <a:t>，</a:t>
            </a:r>
            <a:r>
              <a:rPr lang="en-US" altLang="zh-CN" sz="2800" smtClean="0"/>
              <a:t>NAPT</a:t>
            </a:r>
            <a:r>
              <a:rPr lang="zh-CN" altLang="en-US" sz="2800" smtClean="0"/>
              <a:t>）</a:t>
            </a:r>
          </a:p>
          <a:p>
            <a:pPr eaLnBrk="1" hangingPunct="1">
              <a:lnSpc>
                <a:spcPct val="90000"/>
              </a:lnSpc>
            </a:pPr>
            <a:endParaRPr lang="zh-CN" altLang="en-US" sz="2800" smtClean="0"/>
          </a:p>
          <a:p>
            <a:pPr eaLnBrk="1" hangingPunct="1">
              <a:lnSpc>
                <a:spcPct val="90000"/>
              </a:lnSpc>
            </a:pPr>
            <a:endParaRPr lang="zh-CN" altLang="en-US" sz="2800" smtClean="0"/>
          </a:p>
          <a:p>
            <a:pPr eaLnBrk="1" hangingPunct="1">
              <a:lnSpc>
                <a:spcPct val="90000"/>
              </a:lnSpc>
            </a:pPr>
            <a:endParaRPr lang="en-US" altLang="zh-CN" sz="28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dirty="0" smtClean="0"/>
              <a:t>基本</a:t>
            </a:r>
            <a:r>
              <a:rPr lang="en-US" altLang="zh-CN" dirty="0" smtClean="0"/>
              <a:t>NAT</a:t>
            </a:r>
          </a:p>
        </p:txBody>
      </p:sp>
      <p:sp>
        <p:nvSpPr>
          <p:cNvPr id="81923" name="Rectangle 3"/>
          <p:cNvSpPr>
            <a:spLocks noGrp="1" noChangeArrowheads="1"/>
          </p:cNvSpPr>
          <p:nvPr>
            <p:ph idx="1"/>
          </p:nvPr>
        </p:nvSpPr>
        <p:spPr/>
        <p:txBody>
          <a:bodyPr/>
          <a:lstStyle/>
          <a:p>
            <a:pPr eaLnBrk="1" hangingPunct="1"/>
            <a:r>
              <a:rPr lang="zh-CN" altLang="en-US" sz="3000" smtClean="0"/>
              <a:t>只做</a:t>
            </a:r>
            <a:r>
              <a:rPr lang="en-US" altLang="zh-CN" sz="3000" smtClean="0"/>
              <a:t>IP</a:t>
            </a:r>
            <a:r>
              <a:rPr lang="zh-CN" altLang="en-US" sz="3000" smtClean="0"/>
              <a:t>地址转换，将一组内部</a:t>
            </a:r>
            <a:r>
              <a:rPr lang="en-US" altLang="zh-CN" sz="3000" smtClean="0"/>
              <a:t>IP</a:t>
            </a:r>
            <a:r>
              <a:rPr lang="zh-CN" altLang="en-US" sz="3000" smtClean="0"/>
              <a:t>地址动态地与一组公开</a:t>
            </a:r>
            <a:r>
              <a:rPr lang="en-US" altLang="zh-CN" sz="3000" smtClean="0"/>
              <a:t>IP</a:t>
            </a:r>
            <a:r>
              <a:rPr lang="zh-CN" altLang="en-US" sz="3000" smtClean="0"/>
              <a:t>地址绑定，为每一个内部的</a:t>
            </a:r>
            <a:r>
              <a:rPr lang="en-US" altLang="zh-CN" sz="3000" smtClean="0"/>
              <a:t>IP</a:t>
            </a:r>
            <a:r>
              <a:rPr lang="zh-CN" altLang="en-US" sz="3000" smtClean="0"/>
              <a:t>地址分配一个临时的外部</a:t>
            </a:r>
            <a:r>
              <a:rPr lang="en-US" altLang="zh-CN" sz="3000" smtClean="0"/>
              <a:t>IP</a:t>
            </a:r>
            <a:r>
              <a:rPr lang="zh-CN" altLang="en-US" sz="3000" smtClean="0"/>
              <a:t>地址。</a:t>
            </a:r>
          </a:p>
          <a:p>
            <a:pPr eaLnBrk="1" hangingPunct="1"/>
            <a:r>
              <a:rPr lang="zh-CN" altLang="en-US" sz="3000" smtClean="0"/>
              <a:t>若有</a:t>
            </a:r>
            <a:r>
              <a:rPr lang="en-US" altLang="zh-CN" sz="3000" smtClean="0"/>
              <a:t>n</a:t>
            </a:r>
            <a:r>
              <a:rPr lang="zh-CN" altLang="en-US" sz="3000" smtClean="0"/>
              <a:t>个公开</a:t>
            </a:r>
            <a:r>
              <a:rPr lang="en-US" altLang="zh-CN" sz="3000" smtClean="0"/>
              <a:t>IP</a:t>
            </a:r>
            <a:r>
              <a:rPr lang="zh-CN" altLang="en-US" sz="3000" smtClean="0"/>
              <a:t>地址，则允许与外部进行通信的内部</a:t>
            </a:r>
            <a:r>
              <a:rPr lang="en-US" altLang="zh-CN" sz="3000" smtClean="0"/>
              <a:t>IP</a:t>
            </a:r>
            <a:r>
              <a:rPr lang="zh-CN" altLang="en-US" sz="3000" smtClean="0"/>
              <a:t>地址数必须小于或等于</a:t>
            </a:r>
            <a:r>
              <a:rPr lang="en-US" altLang="zh-CN" sz="3000" smtClean="0"/>
              <a:t>n,</a:t>
            </a:r>
            <a:r>
              <a:rPr lang="zh-CN" altLang="en-US" sz="3000" smtClean="0"/>
              <a:t>以保证每一个本地地址都能映射到一个公开</a:t>
            </a:r>
            <a:r>
              <a:rPr lang="en-US" altLang="zh-CN" sz="3000" smtClean="0"/>
              <a:t>IP</a:t>
            </a:r>
            <a:r>
              <a:rPr lang="zh-CN" altLang="en-US" sz="3000" smtClean="0"/>
              <a:t>地址。</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dirty="0" smtClean="0"/>
              <a:t>网络地址端口转换（</a:t>
            </a:r>
            <a:r>
              <a:rPr lang="en-US" altLang="zh-CN" dirty="0" smtClean="0"/>
              <a:t>NAPT</a:t>
            </a:r>
            <a:r>
              <a:rPr lang="zh-CN" altLang="en-US" dirty="0" smtClean="0"/>
              <a:t>）</a:t>
            </a:r>
          </a:p>
        </p:txBody>
      </p:sp>
      <p:sp>
        <p:nvSpPr>
          <p:cNvPr id="82947" name="Rectangle 3"/>
          <p:cNvSpPr>
            <a:spLocks noGrp="1" noChangeArrowheads="1"/>
          </p:cNvSpPr>
          <p:nvPr>
            <p:ph idx="1"/>
          </p:nvPr>
        </p:nvSpPr>
        <p:spPr>
          <a:xfrm>
            <a:off x="395288" y="1341438"/>
            <a:ext cx="8229600" cy="4525962"/>
          </a:xfrm>
        </p:spPr>
        <p:txBody>
          <a:bodyPr/>
          <a:lstStyle/>
          <a:p>
            <a:pPr eaLnBrk="1" hangingPunct="1"/>
            <a:r>
              <a:rPr lang="en-US" altLang="zh-CN" dirty="0" smtClean="0"/>
              <a:t>NAPT</a:t>
            </a:r>
            <a:r>
              <a:rPr lang="zh-CN" altLang="en-US" dirty="0" smtClean="0"/>
              <a:t>需要同时转换</a:t>
            </a:r>
            <a:r>
              <a:rPr lang="en-US" altLang="zh-CN" dirty="0" smtClean="0"/>
              <a:t>IP</a:t>
            </a:r>
            <a:r>
              <a:rPr lang="zh-CN" altLang="en-US" dirty="0" smtClean="0"/>
              <a:t>地址和传输层的端口。</a:t>
            </a:r>
            <a:endParaRPr lang="en-US" altLang="zh-CN" dirty="0" smtClean="0"/>
          </a:p>
          <a:p>
            <a:pPr eaLnBrk="1" hangingPunct="1"/>
            <a:r>
              <a:rPr lang="zh-CN" altLang="en-US" dirty="0" smtClean="0"/>
              <a:t>将一组内部</a:t>
            </a:r>
            <a:r>
              <a:rPr lang="en-US" altLang="zh-CN" dirty="0" smtClean="0"/>
              <a:t>IP</a:t>
            </a:r>
            <a:r>
              <a:rPr lang="zh-CN" altLang="en-US" dirty="0" smtClean="0"/>
              <a:t>地址与一个全球有效的</a:t>
            </a:r>
            <a:r>
              <a:rPr lang="en-US" altLang="zh-CN" dirty="0" smtClean="0"/>
              <a:t>IP</a:t>
            </a:r>
            <a:r>
              <a:rPr lang="zh-CN" altLang="en-US" dirty="0" smtClean="0"/>
              <a:t>地址绑定。</a:t>
            </a:r>
            <a:endParaRPr lang="en-US" altLang="zh-CN" dirty="0" smtClean="0"/>
          </a:p>
          <a:p>
            <a:pPr eaLnBrk="1" hangingPunct="1"/>
            <a:r>
              <a:rPr lang="zh-CN" altLang="en-US" dirty="0" smtClean="0"/>
              <a:t>为了唯一性地标识发送进程，避免两台主机的发送进程碰巧使用了同一个源端口号，还需要进行端口号转换。</a:t>
            </a:r>
          </a:p>
        </p:txBody>
      </p:sp>
      <p:sp>
        <p:nvSpPr>
          <p:cNvPr id="82948" name="Rectangle 5"/>
          <p:cNvSpPr>
            <a:spLocks noChangeArrowheads="1"/>
          </p:cNvSpPr>
          <p:nvPr/>
        </p:nvSpPr>
        <p:spPr bwMode="auto">
          <a:xfrm>
            <a:off x="0" y="26527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218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18115" name="Picture 3"/>
          <p:cNvPicPr>
            <a:picLocks noChangeAspect="1" noChangeArrowheads="1"/>
          </p:cNvPicPr>
          <p:nvPr/>
        </p:nvPicPr>
        <p:blipFill>
          <a:blip r:embed="rId2"/>
          <a:srcRect/>
          <a:stretch>
            <a:fillRect/>
          </a:stretch>
        </p:blipFill>
        <p:spPr bwMode="auto">
          <a:xfrm>
            <a:off x="928662" y="2000240"/>
            <a:ext cx="7777424" cy="3429024"/>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z="4800" dirty="0" smtClean="0"/>
              <a:t>5.4 </a:t>
            </a:r>
            <a:r>
              <a:rPr lang="zh-CN" altLang="en-US" sz="4800" dirty="0" smtClean="0"/>
              <a:t>因特网上的路由机制 </a:t>
            </a:r>
          </a:p>
        </p:txBody>
      </p:sp>
      <p:sp>
        <p:nvSpPr>
          <p:cNvPr id="83971" name="Rectangle 3"/>
          <p:cNvSpPr>
            <a:spLocks noGrp="1" noChangeArrowheads="1"/>
          </p:cNvSpPr>
          <p:nvPr>
            <p:ph idx="1"/>
          </p:nvPr>
        </p:nvSpPr>
        <p:spPr/>
        <p:txBody>
          <a:bodyPr/>
          <a:lstStyle/>
          <a:p>
            <a:pPr eaLnBrk="1" hangingPunct="1"/>
            <a:r>
              <a:rPr lang="zh-CN" altLang="en-US" smtClean="0"/>
              <a:t>路由协议的基本概念 </a:t>
            </a:r>
          </a:p>
          <a:p>
            <a:pPr eaLnBrk="1" hangingPunct="1"/>
            <a:r>
              <a:rPr lang="en-US" altLang="zh-CN" smtClean="0"/>
              <a:t>RIP</a:t>
            </a:r>
            <a:r>
              <a:rPr lang="zh-CN" altLang="en-US" smtClean="0"/>
              <a:t>协议 </a:t>
            </a:r>
          </a:p>
          <a:p>
            <a:pPr eaLnBrk="1" hangingPunct="1"/>
            <a:r>
              <a:rPr lang="en-US" altLang="zh-CN" smtClean="0"/>
              <a:t>OSPF</a:t>
            </a:r>
            <a:r>
              <a:rPr lang="zh-CN" altLang="en-US" smtClean="0"/>
              <a:t>协议 </a:t>
            </a:r>
          </a:p>
          <a:p>
            <a:pPr eaLnBrk="1" hangingPunct="1"/>
            <a:r>
              <a:rPr lang="en-US" altLang="zh-CN" smtClean="0"/>
              <a:t>BGP</a:t>
            </a:r>
            <a:r>
              <a:rPr lang="zh-CN" altLang="en-US" smtClean="0"/>
              <a:t>协议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dirty="0" smtClean="0"/>
              <a:t>5.4.1 </a:t>
            </a:r>
            <a:r>
              <a:rPr lang="zh-CN" altLang="en-US" dirty="0" smtClean="0"/>
              <a:t>路由协议的基本概念</a:t>
            </a:r>
            <a:endParaRPr lang="zh-CN" altLang="en-US" b="1" dirty="0" smtClean="0"/>
          </a:p>
        </p:txBody>
      </p:sp>
      <p:sp>
        <p:nvSpPr>
          <p:cNvPr id="84995" name="Rectangle 3"/>
          <p:cNvSpPr>
            <a:spLocks noGrp="1" noChangeArrowheads="1"/>
          </p:cNvSpPr>
          <p:nvPr>
            <p:ph idx="1"/>
          </p:nvPr>
        </p:nvSpPr>
        <p:spPr/>
        <p:txBody>
          <a:bodyPr/>
          <a:lstStyle/>
          <a:p>
            <a:pPr eaLnBrk="1" hangingPunct="1"/>
            <a:r>
              <a:rPr lang="zh-CN" altLang="en-US" sz="3000" smtClean="0"/>
              <a:t>路由建立的方式：静态路由和动态路由 </a:t>
            </a:r>
          </a:p>
          <a:p>
            <a:pPr eaLnBrk="1" hangingPunct="1"/>
            <a:r>
              <a:rPr lang="zh-CN" altLang="en-US" sz="3000" smtClean="0"/>
              <a:t>静态路由：路由表中的每一条路由是由网络管理人工配置的，路由表中的路由是固定不变，只有当网络管理员进行配置时，路由才会发生变化。 </a:t>
            </a:r>
          </a:p>
          <a:p>
            <a:pPr eaLnBrk="1" hangingPunct="1"/>
            <a:r>
              <a:rPr lang="zh-CN" altLang="en-US" sz="3000" smtClean="0"/>
              <a:t>动态路由：通过在路由器之间交换彼此的网络连接信息，每个路由结点根据收到的路由信息和具体的选路算法自动建立和更新路由器表。</a:t>
            </a:r>
            <a:r>
              <a:rPr lang="zh-CN" altLang="en-US" sz="2800" smtClean="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两种路由方式的优缺点</a:t>
            </a:r>
          </a:p>
        </p:txBody>
      </p:sp>
      <p:sp>
        <p:nvSpPr>
          <p:cNvPr id="86019" name="Rectangle 3"/>
          <p:cNvSpPr>
            <a:spLocks noGrp="1" noChangeArrowheads="1"/>
          </p:cNvSpPr>
          <p:nvPr>
            <p:ph idx="1"/>
          </p:nvPr>
        </p:nvSpPr>
        <p:spPr/>
        <p:txBody>
          <a:bodyPr/>
          <a:lstStyle/>
          <a:p>
            <a:pPr eaLnBrk="1" hangingPunct="1">
              <a:lnSpc>
                <a:spcPct val="90000"/>
              </a:lnSpc>
            </a:pPr>
            <a:r>
              <a:rPr lang="zh-CN" altLang="en-US" smtClean="0"/>
              <a:t>静态路由 </a:t>
            </a:r>
          </a:p>
          <a:p>
            <a:pPr eaLnBrk="1" hangingPunct="1">
              <a:lnSpc>
                <a:spcPct val="90000"/>
              </a:lnSpc>
              <a:buFont typeface="Wingdings" pitchFamily="2" charset="2"/>
              <a:buNone/>
            </a:pPr>
            <a:r>
              <a:rPr lang="zh-CN" altLang="en-US" sz="2400" smtClean="0">
                <a:solidFill>
                  <a:srgbClr val="FF0000"/>
                </a:solidFill>
              </a:rPr>
              <a:t>优点</a:t>
            </a:r>
            <a:r>
              <a:rPr lang="zh-CN" altLang="en-US" sz="2400" smtClean="0"/>
              <a:t>：无需额外的路由协议，无路由信息传递，网络资源开销小、简单、高效。</a:t>
            </a:r>
            <a:endParaRPr lang="en-US" altLang="zh-CN" sz="2400" smtClean="0"/>
          </a:p>
          <a:p>
            <a:pPr eaLnBrk="1" hangingPunct="1">
              <a:lnSpc>
                <a:spcPct val="90000"/>
              </a:lnSpc>
              <a:buFont typeface="Wingdings" pitchFamily="2" charset="2"/>
              <a:buNone/>
            </a:pPr>
            <a:r>
              <a:rPr lang="zh-CN" altLang="en-US" sz="2400" smtClean="0">
                <a:solidFill>
                  <a:srgbClr val="FF0000"/>
                </a:solidFill>
              </a:rPr>
              <a:t>缺点</a:t>
            </a:r>
            <a:r>
              <a:rPr lang="zh-CN" altLang="en-US" sz="2400" smtClean="0"/>
              <a:t>：不能及时反映网络拓扑结构的变化，不具有自动调整路由的能力。</a:t>
            </a:r>
          </a:p>
          <a:p>
            <a:pPr eaLnBrk="1" hangingPunct="1">
              <a:lnSpc>
                <a:spcPct val="90000"/>
              </a:lnSpc>
              <a:buFont typeface="Wingdings" pitchFamily="2" charset="2"/>
              <a:buNone/>
            </a:pPr>
            <a:r>
              <a:rPr lang="zh-CN" altLang="en-US" sz="2400" smtClean="0"/>
              <a:t>    适用于小规模、网络拓扑结构简单固定的网络</a:t>
            </a:r>
          </a:p>
          <a:p>
            <a:pPr eaLnBrk="1" hangingPunct="1">
              <a:lnSpc>
                <a:spcPct val="90000"/>
              </a:lnSpc>
            </a:pPr>
            <a:r>
              <a:rPr lang="zh-CN" altLang="en-US" smtClean="0"/>
              <a:t>动态路由 </a:t>
            </a:r>
          </a:p>
          <a:p>
            <a:pPr eaLnBrk="1" hangingPunct="1">
              <a:lnSpc>
                <a:spcPct val="90000"/>
              </a:lnSpc>
              <a:buFont typeface="Wingdings" pitchFamily="2" charset="2"/>
              <a:buNone/>
            </a:pPr>
            <a:r>
              <a:rPr lang="zh-CN" altLang="en-US" sz="2400" smtClean="0">
                <a:solidFill>
                  <a:srgbClr val="FF0000"/>
                </a:solidFill>
              </a:rPr>
              <a:t>优点</a:t>
            </a:r>
            <a:r>
              <a:rPr lang="zh-CN" altLang="en-US" sz="2400" smtClean="0"/>
              <a:t>：能自动建立路由表，适应网络流量负载和拓扑结构的变化。</a:t>
            </a:r>
            <a:endParaRPr lang="en-US" altLang="zh-CN" sz="2400" smtClean="0"/>
          </a:p>
          <a:p>
            <a:pPr eaLnBrk="1" hangingPunct="1">
              <a:lnSpc>
                <a:spcPct val="90000"/>
              </a:lnSpc>
              <a:buFont typeface="Wingdings" pitchFamily="2" charset="2"/>
              <a:buNone/>
            </a:pPr>
            <a:r>
              <a:rPr lang="zh-CN" altLang="en-US" sz="2400" smtClean="0">
                <a:solidFill>
                  <a:srgbClr val="FF0000"/>
                </a:solidFill>
              </a:rPr>
              <a:t>缺点</a:t>
            </a:r>
            <a:r>
              <a:rPr lang="zh-CN" altLang="en-US" sz="2400" smtClean="0"/>
              <a:t>：工作机制复杂，网络带宽开销、处理开销，算法稳定性问题。 </a:t>
            </a:r>
          </a:p>
          <a:p>
            <a:pPr eaLnBrk="1" hangingPunct="1">
              <a:lnSpc>
                <a:spcPct val="90000"/>
              </a:lnSpc>
              <a:buFont typeface="Wingdings" pitchFamily="2" charset="2"/>
              <a:buNone/>
            </a:pPr>
            <a:r>
              <a:rPr lang="zh-CN" altLang="en-US" sz="2400" smtClean="0"/>
              <a:t>    动态路由适用于规模大、网络拓扑复杂的网络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marL="838200" indent="-838200" eaLnBrk="1" hangingPunct="1"/>
            <a:r>
              <a:rPr lang="zh-CN" altLang="en-US" dirty="0" smtClean="0"/>
              <a:t>路由算法</a:t>
            </a:r>
          </a:p>
        </p:txBody>
      </p:sp>
      <p:sp>
        <p:nvSpPr>
          <p:cNvPr id="87043" name="Rectangle 3"/>
          <p:cNvSpPr>
            <a:spLocks noGrp="1" noChangeArrowheads="1"/>
          </p:cNvSpPr>
          <p:nvPr>
            <p:ph idx="1"/>
          </p:nvPr>
        </p:nvSpPr>
        <p:spPr/>
        <p:txBody>
          <a:bodyPr/>
          <a:lstStyle/>
          <a:p>
            <a:pPr eaLnBrk="1" hangingPunct="1">
              <a:lnSpc>
                <a:spcPct val="90000"/>
              </a:lnSpc>
            </a:pPr>
            <a:r>
              <a:rPr lang="zh-CN" altLang="en-US" smtClean="0"/>
              <a:t>实现路由算法是路由协议的两个任务之一：</a:t>
            </a:r>
            <a:endParaRPr lang="en-US" altLang="zh-CN" smtClean="0"/>
          </a:p>
          <a:p>
            <a:pPr marL="914400" lvl="1" indent="-514350" eaLnBrk="1" hangingPunct="1">
              <a:lnSpc>
                <a:spcPct val="90000"/>
              </a:lnSpc>
              <a:buFontTx/>
              <a:buAutoNum type="arabicPeriod"/>
            </a:pPr>
            <a:r>
              <a:rPr lang="zh-CN" altLang="en-US" smtClean="0"/>
              <a:t>在路由器之间交换信息</a:t>
            </a:r>
            <a:endParaRPr lang="en-US" altLang="zh-CN" smtClean="0"/>
          </a:p>
          <a:p>
            <a:pPr marL="914400" lvl="1" indent="-514350" eaLnBrk="1" hangingPunct="1">
              <a:lnSpc>
                <a:spcPct val="90000"/>
              </a:lnSpc>
              <a:buFontTx/>
              <a:buAutoNum type="arabicPeriod"/>
            </a:pPr>
            <a:r>
              <a:rPr lang="zh-CN" altLang="en-US" b="1" smtClean="0"/>
              <a:t>实现路由算法</a:t>
            </a:r>
            <a:r>
              <a:rPr lang="zh-CN" altLang="en-US" smtClean="0"/>
              <a:t>。</a:t>
            </a:r>
            <a:endParaRPr lang="en-US" altLang="zh-CN" smtClean="0"/>
          </a:p>
          <a:p>
            <a:pPr eaLnBrk="1" hangingPunct="1">
              <a:lnSpc>
                <a:spcPct val="90000"/>
              </a:lnSpc>
            </a:pPr>
            <a:r>
              <a:rPr lang="zh-CN" altLang="en-US" smtClean="0"/>
              <a:t>选路算法应该兼顾：正确性、简洁性、健壮性、稳定性、公平性、最优化。</a:t>
            </a:r>
          </a:p>
          <a:p>
            <a:pPr eaLnBrk="1" hangingPunct="1">
              <a:lnSpc>
                <a:spcPct val="90000"/>
              </a:lnSpc>
            </a:pPr>
            <a:r>
              <a:rPr lang="zh-CN" altLang="en-US" smtClean="0"/>
              <a:t>两种主流路由算法：</a:t>
            </a:r>
            <a:endParaRPr lang="en-US" altLang="zh-CN" smtClean="0"/>
          </a:p>
          <a:p>
            <a:pPr marL="914400" lvl="1" indent="-514350" eaLnBrk="1" hangingPunct="1">
              <a:lnSpc>
                <a:spcPct val="90000"/>
              </a:lnSpc>
              <a:buFontTx/>
              <a:buAutoNum type="arabicPeriod"/>
            </a:pPr>
            <a:r>
              <a:rPr lang="zh-CN" altLang="en-US" smtClean="0"/>
              <a:t>距离向量路由（</a:t>
            </a:r>
            <a:r>
              <a:rPr lang="en-US" altLang="zh-CN" smtClean="0"/>
              <a:t>distance vector routing</a:t>
            </a:r>
            <a:r>
              <a:rPr lang="zh-CN" altLang="en-US" smtClean="0"/>
              <a:t>）算法</a:t>
            </a:r>
            <a:endParaRPr lang="en-US" altLang="zh-CN" smtClean="0"/>
          </a:p>
          <a:p>
            <a:pPr marL="914400" lvl="1" indent="-514350" eaLnBrk="1" hangingPunct="1">
              <a:lnSpc>
                <a:spcPct val="90000"/>
              </a:lnSpc>
              <a:buFontTx/>
              <a:buAutoNum type="arabicPeriod"/>
            </a:pPr>
            <a:r>
              <a:rPr lang="zh-CN" altLang="en-US" smtClean="0"/>
              <a:t>链路状态路由算法</a:t>
            </a:r>
            <a:r>
              <a:rPr lang="en-US" altLang="zh-CN" smtClean="0"/>
              <a:t>(link state routing)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smtClean="0"/>
              <a:t>距离向量路由算法 </a:t>
            </a:r>
          </a:p>
        </p:txBody>
      </p:sp>
      <p:sp>
        <p:nvSpPr>
          <p:cNvPr id="88067" name="Rectangle 3"/>
          <p:cNvSpPr>
            <a:spLocks noGrp="1" noChangeArrowheads="1"/>
          </p:cNvSpPr>
          <p:nvPr>
            <p:ph idx="1"/>
          </p:nvPr>
        </p:nvSpPr>
        <p:spPr/>
        <p:txBody>
          <a:bodyPr/>
          <a:lstStyle/>
          <a:p>
            <a:pPr eaLnBrk="1" hangingPunct="1"/>
            <a:r>
              <a:rPr lang="zh-CN" altLang="en-US" sz="2800" dirty="0" smtClean="0"/>
              <a:t>采用</a:t>
            </a:r>
            <a:r>
              <a:rPr lang="en-US" altLang="zh-CN" sz="2800" dirty="0" smtClean="0"/>
              <a:t>Bellman-Ford</a:t>
            </a:r>
            <a:r>
              <a:rPr lang="zh-CN" altLang="en-US" sz="2800" dirty="0" smtClean="0"/>
              <a:t>算法计算路由，计算到达网络中所有目的网络的方向和距离：</a:t>
            </a:r>
            <a:endParaRPr lang="en-US" altLang="zh-CN" sz="2800" dirty="0" smtClean="0"/>
          </a:p>
          <a:p>
            <a:pPr lvl="1" eaLnBrk="1" hangingPunct="1"/>
            <a:r>
              <a:rPr lang="zh-CN" altLang="en-US" sz="2400" dirty="0" smtClean="0"/>
              <a:t>方向：指数据报发送的方向，表示为下一跳的地址和接口标示。</a:t>
            </a:r>
            <a:endParaRPr lang="en-US" altLang="zh-CN" sz="2400" dirty="0" smtClean="0"/>
          </a:p>
          <a:p>
            <a:pPr lvl="1" eaLnBrk="1" hangingPunct="1"/>
            <a:r>
              <a:rPr lang="zh-CN" altLang="en-US" sz="2400" dirty="0" smtClean="0"/>
              <a:t>距离：到达目的结点的开销度量，如</a:t>
            </a:r>
            <a:r>
              <a:rPr lang="en-US" altLang="zh-CN" sz="2400" dirty="0" smtClean="0"/>
              <a:t>RIP</a:t>
            </a:r>
            <a:r>
              <a:rPr lang="zh-CN" altLang="en-US" sz="2400" dirty="0" smtClean="0"/>
              <a:t>协议中用跳数、</a:t>
            </a:r>
            <a:r>
              <a:rPr lang="en-US" altLang="zh-CN" sz="2400" dirty="0" smtClean="0"/>
              <a:t>IGRP</a:t>
            </a:r>
            <a:r>
              <a:rPr lang="zh-CN" altLang="en-US" sz="2400" dirty="0" smtClean="0"/>
              <a:t>协议中用延时、可用带宽等，以此为依据确定最佳路径 。</a:t>
            </a:r>
          </a:p>
          <a:p>
            <a:pPr eaLnBrk="1" hangingPunct="1"/>
            <a:r>
              <a:rPr lang="zh-CN" altLang="en-US" sz="2800" dirty="0" smtClean="0"/>
              <a:t>使用距离矢量路由算法的路由器需要周期性地向相邻的路由器发送自己的路由表信息。 </a:t>
            </a:r>
          </a:p>
          <a:p>
            <a:pPr eaLnBrk="1" hangingPunct="1"/>
            <a:r>
              <a:rPr lang="zh-CN" altLang="en-US" sz="2800" dirty="0" smtClean="0"/>
              <a:t>典型的距离矢量路由协议：</a:t>
            </a:r>
            <a:r>
              <a:rPr lang="en-US" altLang="zh-CN" sz="2800" dirty="0" smtClean="0"/>
              <a:t>RIP</a:t>
            </a:r>
            <a:r>
              <a:rPr lang="zh-CN" altLang="en-US" sz="2800" dirty="0" smtClean="0"/>
              <a:t>和</a:t>
            </a:r>
            <a:r>
              <a:rPr lang="en-US" altLang="zh-CN" sz="2800" dirty="0" smtClean="0"/>
              <a:t>IGRP</a:t>
            </a:r>
            <a:r>
              <a:rPr lang="zh-CN" altLang="en-US" sz="2800" dirty="0" smtClean="0"/>
              <a:t>。</a:t>
            </a:r>
            <a:r>
              <a:rPr lang="en-US" altLang="zh-CN" sz="28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数据报服务</a:t>
            </a:r>
          </a:p>
        </p:txBody>
      </p:sp>
      <p:sp>
        <p:nvSpPr>
          <p:cNvPr id="19459" name="Rectangle 3"/>
          <p:cNvSpPr>
            <a:spLocks noGrp="1" noChangeArrowheads="1"/>
          </p:cNvSpPr>
          <p:nvPr>
            <p:ph idx="1"/>
          </p:nvPr>
        </p:nvSpPr>
        <p:spPr/>
        <p:txBody>
          <a:bodyPr/>
          <a:lstStyle/>
          <a:p>
            <a:pPr eaLnBrk="1" hangingPunct="1"/>
            <a:r>
              <a:rPr lang="zh-CN" altLang="en-US" smtClean="0"/>
              <a:t>数据报服务：典型的分组交换技术、无连接、</a:t>
            </a:r>
            <a:r>
              <a:rPr lang="zh-CN" altLang="en-US" smtClean="0">
                <a:solidFill>
                  <a:srgbClr val="FF0000"/>
                </a:solidFill>
              </a:rPr>
              <a:t>尽最大努力交付的服务。</a:t>
            </a:r>
          </a:p>
          <a:p>
            <a:pPr eaLnBrk="1" hangingPunct="1"/>
            <a:r>
              <a:rPr lang="zh-CN" altLang="en-US" smtClean="0"/>
              <a:t>工作方式：源结点为分组加上目的地址，发给相邻的下一站，沿途通过的每一个中间结点都利用该目的地址和自己的转发表来转发分组，每一个分组独立发送。</a:t>
            </a:r>
          </a:p>
          <a:p>
            <a:pPr eaLnBrk="1" hangingPunct="1"/>
            <a:endParaRPr lang="en-US" altLang="zh-CN"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dirty="0" smtClean="0"/>
              <a:t>链路状态路由算法 </a:t>
            </a:r>
          </a:p>
        </p:txBody>
      </p:sp>
      <p:sp>
        <p:nvSpPr>
          <p:cNvPr id="89091" name="Rectangle 3"/>
          <p:cNvSpPr>
            <a:spLocks noGrp="1" noChangeArrowheads="1"/>
          </p:cNvSpPr>
          <p:nvPr>
            <p:ph idx="1"/>
          </p:nvPr>
        </p:nvSpPr>
        <p:spPr/>
        <p:txBody>
          <a:bodyPr/>
          <a:lstStyle/>
          <a:p>
            <a:pPr eaLnBrk="1" hangingPunct="1"/>
            <a:r>
              <a:rPr lang="zh-CN" altLang="en-US" sz="2800" dirty="0" smtClean="0"/>
              <a:t>主要采用</a:t>
            </a:r>
            <a:r>
              <a:rPr lang="en-US" altLang="zh-CN" sz="2800" dirty="0" err="1" smtClean="0"/>
              <a:t>Dijkstra</a:t>
            </a:r>
            <a:r>
              <a:rPr lang="zh-CN" altLang="en-US" sz="2800" dirty="0" smtClean="0"/>
              <a:t>的最短路径算法计算路由，因此，也叫最短路径优先算法。</a:t>
            </a:r>
            <a:endParaRPr lang="en-US" altLang="zh-CN" sz="2800" dirty="0" smtClean="0"/>
          </a:p>
          <a:p>
            <a:pPr eaLnBrk="1" hangingPunct="1"/>
            <a:r>
              <a:rPr lang="zh-CN" altLang="en-US" sz="2800" dirty="0" smtClean="0"/>
              <a:t>是全局算法，路由器结点向其它路由器广播自己的链路状态信息，每个路由器建立起拓扑数据库，并通过此数据库建立网络拓扑的完整信息。</a:t>
            </a:r>
            <a:endParaRPr lang="en-US" altLang="zh-CN" sz="2800" dirty="0" smtClean="0"/>
          </a:p>
          <a:p>
            <a:pPr eaLnBrk="1" hangingPunct="1"/>
            <a:r>
              <a:rPr lang="zh-CN" altLang="en-US" sz="2800" dirty="0" smtClean="0"/>
              <a:t>在拓扑数据库基础上，运行</a:t>
            </a:r>
            <a:r>
              <a:rPr lang="en-US" altLang="zh-CN" sz="2800" dirty="0" err="1" smtClean="0"/>
              <a:t>Dijkstra</a:t>
            </a:r>
            <a:r>
              <a:rPr lang="zh-CN" altLang="en-US" sz="2800" dirty="0" smtClean="0"/>
              <a:t>最短路径算法，计算通往各目标网络的最佳路径，构成本结点的路由表。 </a:t>
            </a:r>
          </a:p>
          <a:p>
            <a:pPr eaLnBrk="1" hangingPunct="1"/>
            <a:r>
              <a:rPr lang="zh-CN" altLang="en-US" sz="2800" dirty="0" smtClean="0"/>
              <a:t>典型的链路状态路由协议有</a:t>
            </a:r>
            <a:r>
              <a:rPr lang="en-US" altLang="zh-CN" sz="2800" dirty="0" smtClean="0"/>
              <a:t>IS-IS</a:t>
            </a:r>
            <a:r>
              <a:rPr lang="zh-CN" altLang="en-US" sz="2800" dirty="0" smtClean="0"/>
              <a:t>，</a:t>
            </a:r>
            <a:r>
              <a:rPr lang="en-US" altLang="zh-CN" sz="2800" dirty="0" smtClean="0"/>
              <a:t>OSPF</a:t>
            </a:r>
            <a:r>
              <a:rPr lang="zh-CN" altLang="en-US" sz="2800" dirty="0" smtClean="0"/>
              <a:t>协议。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z="3600" dirty="0" smtClean="0"/>
              <a:t>链路状态路由选择协议</a:t>
            </a:r>
            <a:r>
              <a:rPr lang="en-US" altLang="zh-CN" sz="3600" dirty="0" smtClean="0"/>
              <a:t/>
            </a:r>
            <a:br>
              <a:rPr lang="en-US" altLang="zh-CN" sz="3600" dirty="0" smtClean="0"/>
            </a:br>
            <a:r>
              <a:rPr lang="zh-CN" altLang="en-US" sz="3600" dirty="0" smtClean="0"/>
              <a:t>的工作过程</a:t>
            </a:r>
          </a:p>
        </p:txBody>
      </p:sp>
      <p:sp>
        <p:nvSpPr>
          <p:cNvPr id="90115" name="Rectangle 3"/>
          <p:cNvSpPr>
            <a:spLocks noGrp="1" noChangeArrowheads="1"/>
          </p:cNvSpPr>
          <p:nvPr>
            <p:ph idx="1"/>
          </p:nvPr>
        </p:nvSpPr>
        <p:spPr>
          <a:xfrm>
            <a:off x="381000" y="1554163"/>
            <a:ext cx="8229600" cy="4827587"/>
          </a:xfrm>
        </p:spPr>
        <p:txBody>
          <a:bodyPr/>
          <a:lstStyle/>
          <a:p>
            <a:pPr marL="609600" indent="-609600" eaLnBrk="1" hangingPunct="1">
              <a:buFontTx/>
              <a:buNone/>
            </a:pPr>
            <a:r>
              <a:rPr lang="en-US" altLang="zh-CN" sz="2800" dirty="0" smtClean="0">
                <a:latin typeface="宋体" pitchFamily="2" charset="-122"/>
              </a:rPr>
              <a:t>1.</a:t>
            </a:r>
            <a:r>
              <a:rPr lang="en-US" altLang="zh-CN" sz="2800" dirty="0" smtClean="0"/>
              <a:t>  </a:t>
            </a:r>
            <a:r>
              <a:rPr lang="zh-CN" altLang="en-US" sz="2800" dirty="0" smtClean="0"/>
              <a:t>通告链接信息，建立完整的网络连接图：</a:t>
            </a:r>
          </a:p>
          <a:p>
            <a:pPr marL="609600" indent="-609600" eaLnBrk="1" hangingPunct="1">
              <a:buFont typeface="Wingdings" pitchFamily="2" charset="2"/>
              <a:buNone/>
            </a:pPr>
            <a:r>
              <a:rPr lang="zh-CN" altLang="en-US" sz="2600" dirty="0" smtClean="0"/>
              <a:t>（</a:t>
            </a:r>
            <a:r>
              <a:rPr lang="en-US" altLang="zh-CN" sz="2600" dirty="0" smtClean="0"/>
              <a:t>1</a:t>
            </a:r>
            <a:r>
              <a:rPr lang="zh-CN" altLang="en-US" sz="2600" dirty="0" smtClean="0"/>
              <a:t>）确立邻接关系：路由器与它的邻居之间建立联系。</a:t>
            </a:r>
          </a:p>
          <a:p>
            <a:pPr marL="609600" indent="-609600" eaLnBrk="1" hangingPunct="1">
              <a:buFont typeface="Wingdings" pitchFamily="2" charset="2"/>
              <a:buNone/>
            </a:pPr>
            <a:r>
              <a:rPr lang="zh-CN" altLang="en-US" sz="2600" dirty="0" smtClean="0"/>
              <a:t>（</a:t>
            </a:r>
            <a:r>
              <a:rPr lang="en-US" altLang="zh-CN" sz="2600" dirty="0" smtClean="0"/>
              <a:t>2</a:t>
            </a:r>
            <a:r>
              <a:rPr lang="zh-CN" altLang="en-US" sz="2600" dirty="0" smtClean="0"/>
              <a:t>）广播链路状态信息：路由器向每个邻居发送链路状态通告（</a:t>
            </a:r>
            <a:r>
              <a:rPr lang="en-US" altLang="zh-CN" sz="2600" dirty="0" smtClean="0"/>
              <a:t>Link State Advertisement</a:t>
            </a:r>
            <a:r>
              <a:rPr lang="zh-CN" altLang="en-US" sz="2600" dirty="0" smtClean="0"/>
              <a:t>，</a:t>
            </a:r>
            <a:r>
              <a:rPr lang="en-US" altLang="zh-CN" sz="2600" dirty="0" smtClean="0"/>
              <a:t>LSA</a:t>
            </a:r>
            <a:r>
              <a:rPr lang="zh-CN" altLang="en-US" sz="2600" dirty="0" smtClean="0"/>
              <a:t>）消息。在</a:t>
            </a:r>
            <a:r>
              <a:rPr lang="en-US" altLang="zh-CN" sz="2600" dirty="0" smtClean="0"/>
              <a:t>LSA</a:t>
            </a:r>
            <a:r>
              <a:rPr lang="zh-CN" altLang="en-US" sz="2600" dirty="0" smtClean="0"/>
              <a:t>中标识本结点、邻居结点、本结点的链路状态、链路开销度量值，使用序列号表示该通告的版本。该通告在全网的传播是采用洪泛（</a:t>
            </a:r>
            <a:r>
              <a:rPr lang="en-US" altLang="zh-CN" sz="2600" dirty="0" smtClean="0"/>
              <a:t>Flooding</a:t>
            </a:r>
            <a:r>
              <a:rPr lang="zh-CN" altLang="en-US" sz="2600" dirty="0" smtClean="0"/>
              <a:t>）法，即：邻居结点收到后依次向它的邻居广播。</a:t>
            </a:r>
          </a:p>
          <a:p>
            <a:pPr marL="609600" indent="-609600" eaLnBrk="1" hangingPunct="1">
              <a:buFont typeface="Wingdings" pitchFamily="2" charset="2"/>
              <a:buNone/>
            </a:pPr>
            <a:r>
              <a:rPr lang="zh-CN" altLang="en-US" sz="2600" dirty="0" smtClean="0"/>
              <a:t>（</a:t>
            </a:r>
            <a:r>
              <a:rPr lang="en-US" altLang="zh-CN" sz="2600" dirty="0" smtClean="0"/>
              <a:t>3</a:t>
            </a:r>
            <a:r>
              <a:rPr lang="zh-CN" altLang="en-US" sz="2600" dirty="0" smtClean="0"/>
              <a:t>）建立链路状态数据库：每台路由器在数据库中保存它所收到的</a:t>
            </a:r>
            <a:r>
              <a:rPr lang="en-US" altLang="zh-CN" sz="2600" dirty="0" smtClean="0"/>
              <a:t>LSA</a:t>
            </a:r>
            <a:r>
              <a:rPr lang="zh-CN" altLang="en-US" sz="2600" dirty="0" smtClean="0"/>
              <a:t>的备份，如果所有路由器工作正常，那么全网结点的链路状态数据库是一致的。</a:t>
            </a:r>
            <a:endParaRPr lang="en-US" altLang="zh-CN" sz="2600" dirty="0" smtClean="0"/>
          </a:p>
          <a:p>
            <a:pPr marL="609600" indent="-609600" eaLnBrk="1" hangingPunct="1">
              <a:lnSpc>
                <a:spcPct val="90000"/>
              </a:lnSpc>
            </a:pPr>
            <a:endParaRPr lang="en-US" altLang="zh-CN" sz="20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z="3600" dirty="0" smtClean="0"/>
              <a:t>链路状态路由选择协议</a:t>
            </a:r>
            <a:r>
              <a:rPr lang="en-US" altLang="zh-CN" sz="3600" dirty="0" smtClean="0"/>
              <a:t/>
            </a:r>
            <a:br>
              <a:rPr lang="en-US" altLang="zh-CN" sz="3600" dirty="0" smtClean="0"/>
            </a:br>
            <a:r>
              <a:rPr lang="zh-CN" altLang="en-US" sz="3600" dirty="0" smtClean="0"/>
              <a:t>的工作过程</a:t>
            </a:r>
          </a:p>
        </p:txBody>
      </p:sp>
      <p:sp>
        <p:nvSpPr>
          <p:cNvPr id="91139" name="内容占位符 2"/>
          <p:cNvSpPr>
            <a:spLocks noGrp="1"/>
          </p:cNvSpPr>
          <p:nvPr>
            <p:ph idx="1"/>
          </p:nvPr>
        </p:nvSpPr>
        <p:spPr/>
        <p:txBody>
          <a:bodyPr/>
          <a:lstStyle/>
          <a:p>
            <a:pPr marL="609600" indent="-609600" eaLnBrk="1" hangingPunct="1">
              <a:buFontTx/>
              <a:buNone/>
            </a:pPr>
            <a:r>
              <a:rPr lang="en-US" altLang="zh-CN" dirty="0" smtClean="0">
                <a:latin typeface="宋体" pitchFamily="2" charset="-122"/>
              </a:rPr>
              <a:t>2.</a:t>
            </a:r>
            <a:r>
              <a:rPr lang="en-US" altLang="zh-CN" dirty="0" smtClean="0"/>
              <a:t>  </a:t>
            </a:r>
            <a:r>
              <a:rPr lang="zh-CN" altLang="en-US" dirty="0" smtClean="0"/>
              <a:t>执行路由算法，建立路由表</a:t>
            </a:r>
          </a:p>
          <a:p>
            <a:pPr marL="609600" indent="-609600" eaLnBrk="1" hangingPunct="1">
              <a:buFont typeface="Wingdings" pitchFamily="2" charset="2"/>
              <a:buNone/>
            </a:pPr>
            <a:r>
              <a:rPr lang="zh-CN" altLang="en-US" sz="2400" dirty="0" smtClean="0"/>
              <a:t>（</a:t>
            </a:r>
            <a:r>
              <a:rPr lang="en-US" altLang="zh-CN" sz="2400" dirty="0" smtClean="0"/>
              <a:t>4</a:t>
            </a:r>
            <a:r>
              <a:rPr lang="zh-CN" altLang="en-US" sz="2400" dirty="0" smtClean="0"/>
              <a:t>）</a:t>
            </a:r>
            <a:r>
              <a:rPr lang="zh-CN" altLang="en-US" sz="2600" dirty="0" smtClean="0"/>
              <a:t>计算最短路径：</a:t>
            </a:r>
            <a:r>
              <a:rPr lang="en-US" altLang="zh-CN" sz="2600" dirty="0" err="1" smtClean="0"/>
              <a:t>Dijkstra</a:t>
            </a:r>
            <a:r>
              <a:rPr lang="zh-CN" altLang="en-US" sz="2600" dirty="0" smtClean="0"/>
              <a:t>算法利用链路状态数据库对网络图进行计算得出到每个路由器的最短路径。</a:t>
            </a:r>
          </a:p>
          <a:p>
            <a:pPr marL="609600" indent="-609600" eaLnBrk="1" hangingPunct="1">
              <a:buFont typeface="Wingdings" pitchFamily="2" charset="2"/>
              <a:buNone/>
            </a:pPr>
            <a:r>
              <a:rPr lang="zh-CN" altLang="en-US" sz="2600" dirty="0" smtClean="0"/>
              <a:t>（</a:t>
            </a:r>
            <a:r>
              <a:rPr lang="en-US" altLang="zh-CN" sz="2600" dirty="0" smtClean="0"/>
              <a:t>5</a:t>
            </a:r>
            <a:r>
              <a:rPr lang="zh-CN" altLang="en-US" sz="2600" dirty="0" smtClean="0"/>
              <a:t>）填写路由表：对链路状态数据库进行查询找到每台路由器所连接的子网，并把这些信息输入到路由表中。</a:t>
            </a:r>
          </a:p>
          <a:p>
            <a:pPr marL="609600" indent="-609600">
              <a:buFont typeface="Wingdings" pitchFamily="2" charset="2"/>
              <a:buNone/>
            </a:pPr>
            <a:endParaRPr lang="zh-CN" alt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marL="838200" indent="-838200" eaLnBrk="1" hangingPunct="1"/>
            <a:r>
              <a:rPr lang="zh-CN" altLang="en-US" dirty="0" smtClean="0"/>
              <a:t>自治系统及分级的路由</a:t>
            </a:r>
          </a:p>
        </p:txBody>
      </p:sp>
      <p:sp>
        <p:nvSpPr>
          <p:cNvPr id="92163" name="Rectangle 3"/>
          <p:cNvSpPr>
            <a:spLocks noGrp="1" noChangeArrowheads="1"/>
          </p:cNvSpPr>
          <p:nvPr>
            <p:ph idx="1"/>
          </p:nvPr>
        </p:nvSpPr>
        <p:spPr/>
        <p:txBody>
          <a:bodyPr/>
          <a:lstStyle/>
          <a:p>
            <a:pPr eaLnBrk="1" hangingPunct="1"/>
            <a:r>
              <a:rPr lang="zh-CN" altLang="en-US" dirty="0" smtClean="0"/>
              <a:t>当网络规模巨大时，要在所有的结点之间交换海量的路由信息是不现实的。</a:t>
            </a:r>
            <a:endParaRPr lang="en-US" altLang="zh-CN" dirty="0" smtClean="0"/>
          </a:p>
          <a:p>
            <a:pPr lvl="1" eaLnBrk="1" hangingPunct="1"/>
            <a:r>
              <a:rPr lang="zh-CN" altLang="en-US" dirty="0" smtClean="0"/>
              <a:t>消耗过多的带宽、存储空间和处理时间。</a:t>
            </a:r>
            <a:endParaRPr lang="en-US" altLang="zh-CN" dirty="0" smtClean="0"/>
          </a:p>
          <a:p>
            <a:pPr lvl="1" eaLnBrk="1" hangingPunct="1"/>
            <a:r>
              <a:rPr lang="zh-CN" altLang="en-US" dirty="0" smtClean="0"/>
              <a:t>网络的管理者和运营商也希望对自己的网络管理域有某种程度的自治，如自由地选择路由协议、不向外发布自己的内部网络拓扑细节等。</a:t>
            </a:r>
            <a:endParaRPr lang="en-US" altLang="zh-CN" dirty="0" smtClean="0"/>
          </a:p>
          <a:p>
            <a:pPr eaLnBrk="1" hangingPunct="1"/>
            <a:r>
              <a:rPr lang="zh-CN" altLang="en-US" dirty="0" smtClean="0"/>
              <a:t>因特网采用了分层的路由机制，整个因特网被划分为多个自治系统。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dirty="0" smtClean="0"/>
              <a:t>自治系统</a:t>
            </a:r>
          </a:p>
        </p:txBody>
      </p:sp>
      <p:sp>
        <p:nvSpPr>
          <p:cNvPr id="93187" name="Rectangle 3"/>
          <p:cNvSpPr>
            <a:spLocks noGrp="1" noChangeArrowheads="1"/>
          </p:cNvSpPr>
          <p:nvPr>
            <p:ph idx="1"/>
          </p:nvPr>
        </p:nvSpPr>
        <p:spPr/>
        <p:txBody>
          <a:bodyPr/>
          <a:lstStyle/>
          <a:p>
            <a:pPr eaLnBrk="1" hangingPunct="1"/>
            <a:r>
              <a:rPr lang="zh-CN" altLang="en-US" sz="2800" dirty="0" smtClean="0"/>
              <a:t>自治系统（</a:t>
            </a:r>
            <a:r>
              <a:rPr lang="en-US" altLang="zh-CN" sz="2800" dirty="0" smtClean="0"/>
              <a:t>Autonomous System</a:t>
            </a:r>
            <a:r>
              <a:rPr lang="zh-CN" altLang="en-US" sz="2800" dirty="0" smtClean="0"/>
              <a:t>，</a:t>
            </a:r>
            <a:r>
              <a:rPr lang="en-US" altLang="zh-CN" sz="2800" dirty="0" smtClean="0"/>
              <a:t>AS</a:t>
            </a:r>
            <a:r>
              <a:rPr lang="zh-CN" altLang="en-US" sz="2800" dirty="0" smtClean="0"/>
              <a:t>），是一个具有统一管理机构、统一路由策略的网络区域 。</a:t>
            </a:r>
          </a:p>
          <a:p>
            <a:pPr eaLnBrk="1" hangingPunct="1"/>
            <a:r>
              <a:rPr lang="zh-CN" altLang="en-US" sz="2800" dirty="0" smtClean="0"/>
              <a:t>采用自治系统这种分区域的管理方式后，路由的管理便分为了两级：</a:t>
            </a:r>
            <a:r>
              <a:rPr lang="en-US" altLang="zh-CN" sz="2800" dirty="0" smtClean="0"/>
              <a:t>AS</a:t>
            </a:r>
            <a:r>
              <a:rPr lang="zh-CN" altLang="en-US" sz="2800" dirty="0" smtClean="0"/>
              <a:t>内部的选路和跨</a:t>
            </a:r>
            <a:r>
              <a:rPr lang="en-US" altLang="zh-CN" sz="2800" dirty="0" smtClean="0"/>
              <a:t>AS</a:t>
            </a:r>
            <a:r>
              <a:rPr lang="zh-CN" altLang="en-US" sz="2800" dirty="0" smtClean="0"/>
              <a:t>的选路。</a:t>
            </a:r>
            <a:endParaRPr lang="en-US" altLang="zh-CN" sz="2800" dirty="0" smtClean="0"/>
          </a:p>
          <a:p>
            <a:pPr eaLnBrk="1" hangingPunct="1"/>
            <a:r>
              <a:rPr lang="zh-CN" altLang="en-US" sz="2800" dirty="0" smtClean="0"/>
              <a:t>两类路由协议：</a:t>
            </a:r>
          </a:p>
          <a:p>
            <a:pPr lvl="1" eaLnBrk="1" hangingPunct="1">
              <a:buFont typeface="Wingdings" pitchFamily="2" charset="2"/>
              <a:buChar char="ü"/>
            </a:pPr>
            <a:r>
              <a:rPr lang="zh-CN" altLang="en-US" sz="2400" dirty="0" smtClean="0"/>
              <a:t>内部网关协议</a:t>
            </a:r>
            <a:r>
              <a:rPr lang="en-US" altLang="zh-CN" sz="2400" dirty="0" smtClean="0"/>
              <a:t>(Interior Gateway Protocol</a:t>
            </a:r>
            <a:r>
              <a:rPr lang="zh-CN" altLang="en-US" sz="2400" dirty="0" smtClean="0"/>
              <a:t>，</a:t>
            </a:r>
            <a:r>
              <a:rPr lang="en-US" altLang="zh-CN" sz="2400" dirty="0" smtClean="0"/>
              <a:t>IGP )</a:t>
            </a:r>
            <a:r>
              <a:rPr lang="zh-CN" altLang="en-US" sz="2400" dirty="0" smtClean="0"/>
              <a:t>：自治系统内部运行的路由协议，常用的有</a:t>
            </a:r>
            <a:r>
              <a:rPr lang="en-US" altLang="zh-CN" sz="2400" dirty="0" smtClean="0"/>
              <a:t>RIP</a:t>
            </a:r>
            <a:r>
              <a:rPr lang="zh-CN" altLang="en-US" sz="2400" dirty="0" smtClean="0"/>
              <a:t>、</a:t>
            </a:r>
            <a:r>
              <a:rPr lang="en-US" altLang="zh-CN" sz="2400" dirty="0" smtClean="0"/>
              <a:t>OSPF</a:t>
            </a:r>
            <a:r>
              <a:rPr lang="zh-CN" altLang="en-US" sz="2400" dirty="0" smtClean="0"/>
              <a:t>。</a:t>
            </a:r>
            <a:endParaRPr lang="en-US" altLang="zh-CN" sz="2400" dirty="0" smtClean="0"/>
          </a:p>
          <a:p>
            <a:pPr lvl="1" eaLnBrk="1" hangingPunct="1">
              <a:buFont typeface="Wingdings" pitchFamily="2" charset="2"/>
              <a:buChar char="ü"/>
            </a:pPr>
            <a:r>
              <a:rPr lang="zh-CN" altLang="en-US" sz="2400" dirty="0" smtClean="0"/>
              <a:t>外部网关协议</a:t>
            </a:r>
            <a:r>
              <a:rPr lang="en-US" altLang="zh-CN" sz="2400" dirty="0" smtClean="0"/>
              <a:t>(Exterior Gateway Protocol</a:t>
            </a:r>
            <a:r>
              <a:rPr lang="zh-CN" altLang="en-US" sz="2400" dirty="0" smtClean="0"/>
              <a:t>，</a:t>
            </a:r>
            <a:r>
              <a:rPr lang="en-US" altLang="zh-CN" sz="2400" dirty="0" smtClean="0"/>
              <a:t>EGP)</a:t>
            </a:r>
            <a:r>
              <a:rPr lang="zh-CN" altLang="en-US" sz="2400" dirty="0" smtClean="0"/>
              <a:t>：是自治系统之间运行的路由协议，主要用于域间的路由选择，常用的是</a:t>
            </a:r>
            <a:r>
              <a:rPr lang="en-US" altLang="zh-CN" sz="2400" dirty="0" smtClean="0"/>
              <a:t>BGP</a:t>
            </a:r>
            <a:r>
              <a:rPr lang="zh-CN" altLang="en-US" sz="2400" dirty="0" smtClean="0"/>
              <a:t>和</a:t>
            </a:r>
            <a:r>
              <a:rPr lang="en-US" altLang="zh-CN" sz="2400" dirty="0" smtClean="0"/>
              <a:t>BGP-4</a:t>
            </a:r>
            <a:r>
              <a:rPr lang="zh-CN" altLang="en-US" sz="2400" dirty="0" smtClean="0"/>
              <a:t>。</a:t>
            </a:r>
            <a:r>
              <a:rPr lang="en-US" altLang="zh-CN" dirty="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dirty="0" smtClean="0"/>
              <a:t> </a:t>
            </a:r>
            <a:r>
              <a:rPr lang="zh-CN" altLang="en-US" dirty="0" smtClean="0"/>
              <a:t>分级的选路 </a:t>
            </a:r>
          </a:p>
        </p:txBody>
      </p:sp>
      <p:sp>
        <p:nvSpPr>
          <p:cNvPr id="94211" name="Rectangle 3"/>
          <p:cNvSpPr>
            <a:spLocks noGrp="1" noChangeArrowheads="1"/>
          </p:cNvSpPr>
          <p:nvPr>
            <p:ph idx="1"/>
          </p:nvPr>
        </p:nvSpPr>
        <p:spPr/>
        <p:txBody>
          <a:bodyPr/>
          <a:lstStyle/>
          <a:p>
            <a:pPr eaLnBrk="1" hangingPunct="1"/>
            <a:r>
              <a:rPr lang="zh-CN" altLang="en-US" sz="2800" smtClean="0"/>
              <a:t>由</a:t>
            </a:r>
            <a:r>
              <a:rPr lang="en-US" altLang="zh-CN" sz="2800" smtClean="0"/>
              <a:t>3</a:t>
            </a:r>
            <a:r>
              <a:rPr lang="zh-CN" altLang="en-US" sz="2800" smtClean="0"/>
              <a:t>个自治系统</a:t>
            </a:r>
            <a:r>
              <a:rPr lang="en-US" altLang="zh-CN" sz="2800" smtClean="0"/>
              <a:t>AS1</a:t>
            </a:r>
            <a:r>
              <a:rPr lang="zh-CN" altLang="en-US" sz="2800" smtClean="0"/>
              <a:t>、</a:t>
            </a:r>
            <a:r>
              <a:rPr lang="en-US" altLang="zh-CN" sz="2800" smtClean="0"/>
              <a:t>AS2</a:t>
            </a:r>
            <a:r>
              <a:rPr lang="zh-CN" altLang="en-US" sz="2800" smtClean="0"/>
              <a:t>、</a:t>
            </a:r>
            <a:r>
              <a:rPr lang="en-US" altLang="zh-CN" sz="2800" smtClean="0"/>
              <a:t>AS3</a:t>
            </a:r>
            <a:r>
              <a:rPr lang="zh-CN" altLang="en-US" sz="2800" smtClean="0"/>
              <a:t>，自治系统内部的路由器运行内部路由协议，自治系统边界的路由器同时运行内部网关协议和外部网关协议 </a:t>
            </a:r>
          </a:p>
        </p:txBody>
      </p:sp>
      <p:sp>
        <p:nvSpPr>
          <p:cNvPr id="94212" name="Rectangle 7"/>
          <p:cNvSpPr>
            <a:spLocks noChangeArrowheads="1"/>
          </p:cNvSpPr>
          <p:nvPr/>
        </p:nvSpPr>
        <p:spPr bwMode="auto">
          <a:xfrm>
            <a:off x="0" y="2652713"/>
            <a:ext cx="9144000" cy="0"/>
          </a:xfrm>
          <a:prstGeom prst="rect">
            <a:avLst/>
          </a:prstGeom>
          <a:noFill/>
          <a:ln w="9525">
            <a:noFill/>
            <a:miter lim="800000"/>
            <a:headEnd/>
            <a:tailEnd/>
          </a:ln>
        </p:spPr>
        <p:txBody>
          <a:bodyPr wrap="none" anchor="ctr">
            <a:spAutoFit/>
          </a:bodyPr>
          <a:lstStyle/>
          <a:p>
            <a:endParaRPr lang="zh-CN" altLang="en-US"/>
          </a:p>
        </p:txBody>
      </p:sp>
      <p:pic>
        <p:nvPicPr>
          <p:cNvPr id="94213" name="Picture 6"/>
          <p:cNvPicPr>
            <a:picLocks noChangeAspect="1" noChangeArrowheads="1"/>
          </p:cNvPicPr>
          <p:nvPr/>
        </p:nvPicPr>
        <p:blipFill>
          <a:blip r:embed="rId2"/>
          <a:srcRect/>
          <a:stretch>
            <a:fillRect/>
          </a:stretch>
        </p:blipFill>
        <p:spPr bwMode="auto">
          <a:xfrm>
            <a:off x="1857375" y="3000375"/>
            <a:ext cx="6072188"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dirty="0" smtClean="0"/>
              <a:t>5.4.2 RIP</a:t>
            </a:r>
            <a:r>
              <a:rPr lang="zh-CN" altLang="en-US" dirty="0" smtClean="0"/>
              <a:t>协议</a:t>
            </a:r>
            <a:endParaRPr lang="zh-CN" altLang="en-US" b="1" dirty="0" smtClean="0"/>
          </a:p>
        </p:txBody>
      </p:sp>
      <p:sp>
        <p:nvSpPr>
          <p:cNvPr id="95235" name="Rectangle 3"/>
          <p:cNvSpPr>
            <a:spLocks noGrp="1" noChangeArrowheads="1"/>
          </p:cNvSpPr>
          <p:nvPr>
            <p:ph idx="1"/>
          </p:nvPr>
        </p:nvSpPr>
        <p:spPr/>
        <p:txBody>
          <a:bodyPr/>
          <a:lstStyle/>
          <a:p>
            <a:pPr eaLnBrk="1" hangingPunct="1"/>
            <a:r>
              <a:rPr lang="en-US" altLang="zh-CN" sz="2600" dirty="0" smtClean="0"/>
              <a:t>Internet</a:t>
            </a:r>
            <a:r>
              <a:rPr lang="zh-CN" altLang="en-US" sz="2600" dirty="0" smtClean="0"/>
              <a:t>中最早的内部网关协议之一，起源于</a:t>
            </a:r>
            <a:r>
              <a:rPr lang="en-US" altLang="zh-CN" sz="2600" dirty="0" smtClean="0"/>
              <a:t>Xerox</a:t>
            </a:r>
            <a:r>
              <a:rPr lang="zh-CN" altLang="en-US" sz="2600" dirty="0" smtClean="0"/>
              <a:t>网络系统（</a:t>
            </a:r>
            <a:r>
              <a:rPr lang="en-US" altLang="zh-CN" sz="2600" dirty="0" smtClean="0"/>
              <a:t>XNS</a:t>
            </a:r>
            <a:r>
              <a:rPr lang="zh-CN" altLang="en-US" sz="2600" dirty="0" smtClean="0"/>
              <a:t>）的</a:t>
            </a:r>
            <a:r>
              <a:rPr lang="en-US" altLang="zh-CN" sz="2600" dirty="0" smtClean="0"/>
              <a:t>Xerox </a:t>
            </a:r>
            <a:r>
              <a:rPr lang="en-US" altLang="zh-CN" sz="2600" dirty="0" err="1" smtClean="0"/>
              <a:t>parc</a:t>
            </a:r>
            <a:r>
              <a:rPr lang="zh-CN" altLang="en-US" sz="2600" dirty="0" smtClean="0"/>
              <a:t>通用协议，早在</a:t>
            </a:r>
            <a:r>
              <a:rPr lang="en-US" altLang="zh-CN" sz="2600" dirty="0" smtClean="0"/>
              <a:t>1982</a:t>
            </a:r>
            <a:r>
              <a:rPr lang="zh-CN" altLang="en-US" sz="2600" dirty="0" smtClean="0"/>
              <a:t>年</a:t>
            </a:r>
            <a:r>
              <a:rPr lang="en-US" altLang="zh-CN" sz="2600" dirty="0" smtClean="0"/>
              <a:t>BSD UNIX</a:t>
            </a:r>
            <a:r>
              <a:rPr lang="zh-CN" altLang="en-US" sz="2600" dirty="0" smtClean="0"/>
              <a:t>中就包含了</a:t>
            </a:r>
            <a:r>
              <a:rPr lang="en-US" altLang="zh-CN" sz="2600" dirty="0" smtClean="0"/>
              <a:t>RIP</a:t>
            </a:r>
            <a:r>
              <a:rPr lang="zh-CN" altLang="en-US" sz="2600" dirty="0" smtClean="0"/>
              <a:t>的实现（</a:t>
            </a:r>
            <a:r>
              <a:rPr lang="en-US" altLang="zh-CN" sz="2600" dirty="0" smtClean="0"/>
              <a:t>routed</a:t>
            </a:r>
            <a:r>
              <a:rPr lang="zh-CN" altLang="en-US" sz="2600" dirty="0" smtClean="0"/>
              <a:t>，</a:t>
            </a:r>
            <a:r>
              <a:rPr lang="en-US" altLang="zh-CN" sz="2600" dirty="0" smtClean="0"/>
              <a:t>gated</a:t>
            </a:r>
            <a:r>
              <a:rPr lang="zh-CN" altLang="en-US" sz="2600" dirty="0" smtClean="0"/>
              <a:t>），</a:t>
            </a:r>
            <a:r>
              <a:rPr lang="en-US" altLang="zh-CN" sz="2600" dirty="0" smtClean="0"/>
              <a:t>RIP</a:t>
            </a:r>
            <a:r>
              <a:rPr lang="zh-CN" altLang="en-US" sz="2600" dirty="0" smtClean="0"/>
              <a:t>得到广泛应用，目前仍是常用的路由协议。</a:t>
            </a:r>
          </a:p>
          <a:p>
            <a:pPr eaLnBrk="1" hangingPunct="1"/>
            <a:r>
              <a:rPr lang="en-US" altLang="zh-CN" sz="2600" dirty="0" smtClean="0"/>
              <a:t>RIP</a:t>
            </a:r>
            <a:r>
              <a:rPr lang="zh-CN" altLang="en-US" sz="2600" dirty="0" smtClean="0"/>
              <a:t>采用距离向量算法。使用跳数（</a:t>
            </a:r>
            <a:r>
              <a:rPr lang="en-US" altLang="zh-CN" sz="2600" dirty="0" smtClean="0"/>
              <a:t>hop</a:t>
            </a:r>
            <a:r>
              <a:rPr lang="zh-CN" altLang="en-US" sz="2600" dirty="0" smtClean="0"/>
              <a:t>　</a:t>
            </a:r>
            <a:r>
              <a:rPr lang="en-US" altLang="zh-CN" sz="2600" dirty="0" smtClean="0"/>
              <a:t>count</a:t>
            </a:r>
            <a:r>
              <a:rPr lang="zh-CN" altLang="en-US" sz="2600" dirty="0" smtClean="0"/>
              <a:t>）作为距离的度量值。跳数是从源路由器到目的网络（包括目的网络）的最短路径所经过的网络的数量。</a:t>
            </a:r>
          </a:p>
          <a:p>
            <a:pPr eaLnBrk="1" hangingPunct="1"/>
            <a:r>
              <a:rPr lang="en-US" altLang="zh-CN" sz="2600" dirty="0" smtClean="0"/>
              <a:t>RIP</a:t>
            </a:r>
            <a:r>
              <a:rPr lang="zh-CN" altLang="en-US" sz="2600" dirty="0" smtClean="0"/>
              <a:t>协议规定，一条路由的最大距离不可超过</a:t>
            </a:r>
            <a:r>
              <a:rPr lang="en-US" altLang="zh-CN" sz="2600" dirty="0" smtClean="0"/>
              <a:t>15</a:t>
            </a:r>
            <a:r>
              <a:rPr lang="zh-CN" altLang="en-US" sz="2600" dirty="0" smtClean="0"/>
              <a:t>跳，即：一条路径最多只能包含</a:t>
            </a:r>
            <a:r>
              <a:rPr lang="en-US" altLang="zh-CN" sz="2600" dirty="0" smtClean="0"/>
              <a:t>15</a:t>
            </a:r>
            <a:r>
              <a:rPr lang="zh-CN" altLang="en-US" sz="2600" dirty="0" smtClean="0"/>
              <a:t>个路由器，距离为</a:t>
            </a:r>
            <a:r>
              <a:rPr lang="en-US" altLang="zh-CN" sz="2600" dirty="0" smtClean="0"/>
              <a:t>16</a:t>
            </a:r>
            <a:r>
              <a:rPr lang="zh-CN" altLang="en-US" sz="2600" dirty="0" smtClean="0"/>
              <a:t>跳的路由被认为是不可达的（距离无穷大）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dirty="0" smtClean="0"/>
              <a:t>RIP</a:t>
            </a:r>
            <a:r>
              <a:rPr lang="zh-CN" altLang="en-US" dirty="0" smtClean="0"/>
              <a:t>报文 </a:t>
            </a:r>
          </a:p>
        </p:txBody>
      </p:sp>
      <p:sp>
        <p:nvSpPr>
          <p:cNvPr id="96259" name="Rectangle 3"/>
          <p:cNvSpPr>
            <a:spLocks noGrp="1" noChangeArrowheads="1"/>
          </p:cNvSpPr>
          <p:nvPr>
            <p:ph idx="1"/>
          </p:nvPr>
        </p:nvSpPr>
        <p:spPr>
          <a:xfrm>
            <a:off x="395288" y="1125538"/>
            <a:ext cx="8229600" cy="4525962"/>
          </a:xfrm>
        </p:spPr>
        <p:txBody>
          <a:bodyPr/>
          <a:lstStyle/>
          <a:p>
            <a:pPr eaLnBrk="1" hangingPunct="1"/>
            <a:r>
              <a:rPr lang="en-US" altLang="zh-CN" sz="2800" smtClean="0"/>
              <a:t>RIP</a:t>
            </a:r>
            <a:r>
              <a:rPr lang="zh-CN" altLang="en-US" sz="2800" smtClean="0"/>
              <a:t>报文封装在</a:t>
            </a:r>
            <a:r>
              <a:rPr lang="en-US" altLang="zh-CN" sz="2800" smtClean="0"/>
              <a:t>UDP</a:t>
            </a:r>
            <a:r>
              <a:rPr lang="zh-CN" altLang="en-US" sz="2800" smtClean="0"/>
              <a:t>协议的数据报中，使用</a:t>
            </a:r>
            <a:r>
              <a:rPr lang="en-US" altLang="zh-CN" sz="2800" smtClean="0"/>
              <a:t>UDP 520</a:t>
            </a:r>
            <a:r>
              <a:rPr lang="zh-CN" altLang="en-US" sz="2800" smtClean="0"/>
              <a:t>号端口接收路由器的路由通告信息 </a:t>
            </a:r>
          </a:p>
        </p:txBody>
      </p:sp>
      <p:sp>
        <p:nvSpPr>
          <p:cNvPr id="9626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96261" name="Picture 6" descr="RIP"/>
          <p:cNvPicPr>
            <a:picLocks noChangeAspect="1" noChangeArrowheads="1"/>
          </p:cNvPicPr>
          <p:nvPr/>
        </p:nvPicPr>
        <p:blipFill>
          <a:blip r:embed="rId2"/>
          <a:srcRect/>
          <a:stretch>
            <a:fillRect/>
          </a:stretch>
        </p:blipFill>
        <p:spPr bwMode="auto">
          <a:xfrm>
            <a:off x="2339975" y="2133600"/>
            <a:ext cx="5918200" cy="4300538"/>
          </a:xfrm>
          <a:prstGeom prst="rect">
            <a:avLst/>
          </a:prstGeom>
          <a:noFill/>
          <a:ln w="9525">
            <a:noFill/>
            <a:miter lim="800000"/>
            <a:headEnd/>
            <a:tailEnd/>
          </a:ln>
        </p:spPr>
      </p:pic>
      <p:sp>
        <p:nvSpPr>
          <p:cNvPr id="96262" name="Rectangle 7"/>
          <p:cNvSpPr>
            <a:spLocks noChangeArrowheads="1"/>
          </p:cNvSpPr>
          <p:nvPr/>
        </p:nvSpPr>
        <p:spPr bwMode="auto">
          <a:xfrm>
            <a:off x="684213" y="2338388"/>
            <a:ext cx="2165350" cy="708025"/>
          </a:xfrm>
          <a:prstGeom prst="rect">
            <a:avLst/>
          </a:prstGeom>
          <a:noFill/>
          <a:ln w="9525">
            <a:noFill/>
            <a:miter lim="800000"/>
            <a:headEnd/>
            <a:tailEnd/>
          </a:ln>
        </p:spPr>
        <p:txBody>
          <a:bodyPr wrap="none" anchor="ctr">
            <a:spAutoFit/>
          </a:bodyPr>
          <a:lstStyle/>
          <a:p>
            <a:r>
              <a:rPr lang="zh-CN" altLang="en-US" sz="2000"/>
              <a:t>右图为</a:t>
            </a:r>
            <a:r>
              <a:rPr lang="en-US" altLang="zh-CN" sz="2000"/>
              <a:t>RIPv2</a:t>
            </a:r>
            <a:r>
              <a:rPr lang="zh-CN" altLang="en-US" sz="2000"/>
              <a:t>协议</a:t>
            </a:r>
          </a:p>
          <a:p>
            <a:r>
              <a:rPr lang="zh-CN" altLang="en-US" sz="2000"/>
              <a:t>的报文格式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dirty="0" smtClean="0"/>
              <a:t>RIP</a:t>
            </a:r>
            <a:r>
              <a:rPr lang="zh-CN" altLang="en-US" dirty="0" smtClean="0"/>
              <a:t>协议工作原理</a:t>
            </a:r>
          </a:p>
        </p:txBody>
      </p:sp>
      <p:sp>
        <p:nvSpPr>
          <p:cNvPr id="97283" name="内容占位符 2"/>
          <p:cNvSpPr>
            <a:spLocks noGrp="1"/>
          </p:cNvSpPr>
          <p:nvPr>
            <p:ph idx="1"/>
          </p:nvPr>
        </p:nvSpPr>
        <p:spPr/>
        <p:txBody>
          <a:bodyPr/>
          <a:lstStyle/>
          <a:p>
            <a:r>
              <a:rPr lang="zh-CN" sz="2800" smtClean="0"/>
              <a:t>相邻路由器间每隔</a:t>
            </a:r>
            <a:r>
              <a:rPr lang="en-US" altLang="zh-CN" sz="2800" smtClean="0"/>
              <a:t>30</a:t>
            </a:r>
            <a:r>
              <a:rPr lang="zh-CN" sz="2800" smtClean="0"/>
              <a:t>秒发送一次路由信息</a:t>
            </a:r>
            <a:endParaRPr lang="en-US" altLang="zh-CN" sz="2800" smtClean="0"/>
          </a:p>
          <a:p>
            <a:r>
              <a:rPr lang="en-US" altLang="zh-CN" sz="2800" smtClean="0"/>
              <a:t>Rm</a:t>
            </a:r>
            <a:r>
              <a:rPr lang="zh-CN" sz="2800" smtClean="0"/>
              <a:t>收到</a:t>
            </a:r>
            <a:r>
              <a:rPr lang="zh-CN" altLang="en-US" sz="2800" smtClean="0"/>
              <a:t>邻居</a:t>
            </a:r>
            <a:r>
              <a:rPr lang="en-US" altLang="zh-CN" sz="2800" smtClean="0"/>
              <a:t>Rn</a:t>
            </a:r>
            <a:r>
              <a:rPr lang="zh-CN" sz="2800" smtClean="0"/>
              <a:t>发来的路由信息后，首先对每条路由</a:t>
            </a:r>
            <a:r>
              <a:rPr lang="zh-CN" altLang="en-US" sz="2800" smtClean="0"/>
              <a:t>的</a:t>
            </a:r>
            <a:r>
              <a:rPr lang="zh-CN" sz="2800" smtClean="0"/>
              <a:t>下一跳都改为</a:t>
            </a:r>
            <a:r>
              <a:rPr lang="en-US" altLang="zh-CN" sz="2800" smtClean="0"/>
              <a:t>Rn</a:t>
            </a:r>
            <a:r>
              <a:rPr lang="zh-CN" sz="2800" smtClean="0"/>
              <a:t>，把距离加</a:t>
            </a:r>
            <a:r>
              <a:rPr lang="en-US" altLang="zh-CN" sz="2800" smtClean="0"/>
              <a:t>1</a:t>
            </a:r>
            <a:r>
              <a:rPr lang="zh-CN" altLang="en-US" sz="2800" smtClean="0"/>
              <a:t>。</a:t>
            </a:r>
            <a:endParaRPr lang="en-US" altLang="zh-CN" sz="2800" smtClean="0"/>
          </a:p>
          <a:p>
            <a:r>
              <a:rPr lang="zh-CN" altLang="en-US" sz="2800" smtClean="0"/>
              <a:t>路由更新分三种情况</a:t>
            </a:r>
            <a:endParaRPr lang="zh-CN" sz="2800" smtClean="0"/>
          </a:p>
          <a:p>
            <a:pPr lvl="1"/>
            <a:r>
              <a:rPr lang="zh-CN" sz="2400" b="1" smtClean="0"/>
              <a:t>添加自己没有的路由</a:t>
            </a:r>
            <a:r>
              <a:rPr lang="zh-CN" sz="2400" smtClean="0"/>
              <a:t>：</a:t>
            </a:r>
            <a:r>
              <a:rPr lang="zh-CN" altLang="en-US" sz="2400" smtClean="0"/>
              <a:t>若</a:t>
            </a:r>
            <a:r>
              <a:rPr lang="zh-CN" sz="2400" smtClean="0"/>
              <a:t>某条路由的目的网络没有出现在自己路由表中，加入该条路由。</a:t>
            </a:r>
          </a:p>
          <a:p>
            <a:pPr lvl="1"/>
            <a:r>
              <a:rPr lang="zh-CN" sz="2400" b="1" smtClean="0"/>
              <a:t>替换已有的距离较长的路由</a:t>
            </a:r>
            <a:r>
              <a:rPr lang="zh-CN" sz="2400" smtClean="0"/>
              <a:t>：同一目的网络的路由，但下一跳不是</a:t>
            </a:r>
            <a:r>
              <a:rPr lang="en-US" altLang="zh-CN" sz="2400" smtClean="0"/>
              <a:t>Rn</a:t>
            </a:r>
            <a:r>
              <a:rPr lang="zh-CN" sz="2400" smtClean="0"/>
              <a:t>，</a:t>
            </a:r>
            <a:r>
              <a:rPr lang="zh-CN" altLang="en-US" sz="2400" smtClean="0"/>
              <a:t>且</a:t>
            </a:r>
            <a:r>
              <a:rPr lang="zh-CN" sz="2400" smtClean="0"/>
              <a:t>距离比通过</a:t>
            </a:r>
            <a:r>
              <a:rPr lang="en-US" altLang="zh-CN" sz="2400" smtClean="0"/>
              <a:t>Rn</a:t>
            </a:r>
            <a:r>
              <a:rPr lang="zh-CN" altLang="en-US" sz="2400" smtClean="0"/>
              <a:t>转发的路径</a:t>
            </a:r>
            <a:r>
              <a:rPr lang="zh-CN" sz="2400" smtClean="0"/>
              <a:t>长</a:t>
            </a:r>
            <a:r>
              <a:rPr lang="zh-CN" altLang="en-US" sz="2400" smtClean="0"/>
              <a:t>。</a:t>
            </a:r>
            <a:endParaRPr lang="zh-CN" sz="2400" smtClean="0"/>
          </a:p>
          <a:p>
            <a:pPr lvl="1"/>
            <a:r>
              <a:rPr lang="zh-CN" sz="2400" b="1" smtClean="0"/>
              <a:t>更新已有的过时的路由</a:t>
            </a:r>
            <a:r>
              <a:rPr lang="zh-CN" sz="2400" smtClean="0"/>
              <a:t>：有到达同一目的网络的路由，下一跳也是</a:t>
            </a:r>
            <a:r>
              <a:rPr lang="en-US" altLang="zh-CN" sz="2400" smtClean="0"/>
              <a:t>Rn,</a:t>
            </a:r>
            <a:r>
              <a:rPr lang="zh-CN" altLang="en-US" sz="2400" smtClean="0"/>
              <a:t> </a:t>
            </a:r>
            <a:r>
              <a:rPr lang="zh-CN" sz="2400" smtClean="0"/>
              <a:t>则无论新路由距离长短如何，都做替换，因为</a:t>
            </a:r>
            <a:r>
              <a:rPr lang="en-US" altLang="zh-CN" sz="2400" smtClean="0"/>
              <a:t>Rn</a:t>
            </a:r>
            <a:r>
              <a:rPr lang="zh-CN" sz="2400" smtClean="0"/>
              <a:t>所连接的网络拓扑</a:t>
            </a:r>
            <a:r>
              <a:rPr lang="zh-CN" altLang="en-US" sz="2400" smtClean="0"/>
              <a:t>可能</a:t>
            </a:r>
            <a:r>
              <a:rPr lang="zh-CN" sz="2400" smtClean="0"/>
              <a:t>有变化。</a:t>
            </a:r>
          </a:p>
          <a:p>
            <a:endParaRPr lang="zh-CN" altLang="en-US" sz="240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dirty="0" smtClean="0"/>
              <a:t>RIP</a:t>
            </a:r>
            <a:r>
              <a:rPr lang="zh-CN" altLang="en-US" dirty="0" smtClean="0"/>
              <a:t>协议的路由更新过程例（一）</a:t>
            </a:r>
          </a:p>
        </p:txBody>
      </p:sp>
      <p:sp>
        <p:nvSpPr>
          <p:cNvPr id="98307" name="Rectangle 3"/>
          <p:cNvSpPr>
            <a:spLocks noGrp="1" noChangeArrowheads="1"/>
          </p:cNvSpPr>
          <p:nvPr>
            <p:ph idx="1"/>
          </p:nvPr>
        </p:nvSpPr>
        <p:spPr/>
        <p:txBody>
          <a:bodyPr/>
          <a:lstStyle/>
          <a:p>
            <a:pPr eaLnBrk="1" hangingPunct="1"/>
            <a:r>
              <a:rPr lang="zh-CN" altLang="en-US" sz="2400" smtClean="0"/>
              <a:t>某网络自治系统，其部分网络结构及路由器</a:t>
            </a:r>
            <a:r>
              <a:rPr lang="en-US" altLang="zh-CN" sz="2400" smtClean="0"/>
              <a:t>R2</a:t>
            </a:r>
            <a:r>
              <a:rPr lang="zh-CN" altLang="en-US" sz="2400" smtClean="0"/>
              <a:t>的初始路由表如下图： </a:t>
            </a:r>
          </a:p>
        </p:txBody>
      </p:sp>
      <p:sp>
        <p:nvSpPr>
          <p:cNvPr id="98308" name="Rectangle 5"/>
          <p:cNvSpPr>
            <a:spLocks noChangeArrowheads="1"/>
          </p:cNvSpPr>
          <p:nvPr/>
        </p:nvSpPr>
        <p:spPr bwMode="auto">
          <a:xfrm>
            <a:off x="0" y="2428875"/>
            <a:ext cx="9144000" cy="0"/>
          </a:xfrm>
          <a:prstGeom prst="rect">
            <a:avLst/>
          </a:prstGeom>
          <a:noFill/>
          <a:ln w="9525">
            <a:noFill/>
            <a:miter lim="800000"/>
            <a:headEnd/>
            <a:tailEnd/>
          </a:ln>
        </p:spPr>
        <p:txBody>
          <a:bodyPr wrap="none" anchor="ctr">
            <a:spAutoFit/>
          </a:bodyPr>
          <a:lstStyle/>
          <a:p>
            <a:endParaRPr lang="zh-CN" altLang="en-US"/>
          </a:p>
        </p:txBody>
      </p:sp>
      <p:pic>
        <p:nvPicPr>
          <p:cNvPr id="98309" name="Picture 6"/>
          <p:cNvPicPr>
            <a:picLocks noChangeAspect="1" noChangeArrowheads="1"/>
          </p:cNvPicPr>
          <p:nvPr/>
        </p:nvPicPr>
        <p:blipFill>
          <a:blip r:embed="rId2"/>
          <a:srcRect/>
          <a:stretch>
            <a:fillRect/>
          </a:stretch>
        </p:blipFill>
        <p:spPr bwMode="auto">
          <a:xfrm>
            <a:off x="1200150" y="2286000"/>
            <a:ext cx="7229475" cy="392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smtClean="0"/>
              <a:t>数据报服务</a:t>
            </a:r>
          </a:p>
        </p:txBody>
      </p:sp>
      <p:sp>
        <p:nvSpPr>
          <p:cNvPr id="20483" name="Rectangle 3"/>
          <p:cNvSpPr>
            <a:spLocks noGrp="1" noChangeArrowheads="1"/>
          </p:cNvSpPr>
          <p:nvPr>
            <p:ph idx="1"/>
          </p:nvPr>
        </p:nvSpPr>
        <p:spPr/>
        <p:txBody>
          <a:bodyPr/>
          <a:lstStyle/>
          <a:p>
            <a:pPr eaLnBrk="1" hangingPunct="1"/>
            <a:r>
              <a:rPr lang="zh-CN" altLang="en-US" smtClean="0"/>
              <a:t>优点：转发功能的实现简单灵活，沿途结点不必为建立连接付出额外的消息传递和处理开销，网络生存性好。 </a:t>
            </a:r>
          </a:p>
          <a:p>
            <a:pPr eaLnBrk="1" hangingPunct="1"/>
            <a:r>
              <a:rPr lang="zh-CN" altLang="en-US" smtClean="0"/>
              <a:t>不足：可能会有分组丢失、来自同一应用的一组数据报可能沿不同的路径传输，导致失序的情况发生。</a:t>
            </a:r>
            <a:endParaRPr lang="en-US" altLang="zh-CN" smtClean="0"/>
          </a:p>
          <a:p>
            <a:pPr eaLnBrk="1" hangingPunct="1"/>
            <a:r>
              <a:rPr lang="en-US" altLang="zh-CN" smtClean="0"/>
              <a:t>IP</a:t>
            </a:r>
            <a:r>
              <a:rPr lang="zh-CN" altLang="en-US" smtClean="0"/>
              <a:t>协议提供的是数据报服务。</a:t>
            </a:r>
          </a:p>
          <a:p>
            <a:pPr eaLnBrk="1" hangingPunct="1"/>
            <a:endParaRPr lang="en-US" altLang="zh-CN"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dirty="0" smtClean="0"/>
              <a:t>RIP</a:t>
            </a:r>
            <a:r>
              <a:rPr lang="zh-CN" altLang="en-US" dirty="0" smtClean="0"/>
              <a:t>协议的路由更新过程例（二）</a:t>
            </a:r>
          </a:p>
        </p:txBody>
      </p:sp>
      <p:sp>
        <p:nvSpPr>
          <p:cNvPr id="99331" name="Rectangle 3"/>
          <p:cNvSpPr>
            <a:spLocks noGrp="1" noChangeArrowheads="1"/>
          </p:cNvSpPr>
          <p:nvPr>
            <p:ph type="body" sz="half" idx="1"/>
          </p:nvPr>
        </p:nvSpPr>
        <p:spPr>
          <a:xfrm>
            <a:off x="381000" y="1554163"/>
            <a:ext cx="8007350" cy="4525962"/>
          </a:xfrm>
        </p:spPr>
        <p:txBody>
          <a:bodyPr/>
          <a:lstStyle/>
          <a:p>
            <a:pPr eaLnBrk="1" hangingPunct="1"/>
            <a:r>
              <a:rPr lang="en-US" altLang="zh-CN" sz="2800" smtClean="0"/>
              <a:t>30</a:t>
            </a:r>
            <a:r>
              <a:rPr lang="zh-CN" altLang="en-US" sz="2800" smtClean="0"/>
              <a:t>秒后，</a:t>
            </a:r>
            <a:r>
              <a:rPr lang="en-US" altLang="zh-CN" sz="2800" smtClean="0"/>
              <a:t>R2</a:t>
            </a:r>
            <a:r>
              <a:rPr lang="zh-CN" altLang="en-US" sz="2800" smtClean="0"/>
              <a:t>收到来自</a:t>
            </a:r>
            <a:r>
              <a:rPr lang="en-US" altLang="zh-CN" sz="2800" smtClean="0"/>
              <a:t>R1</a:t>
            </a:r>
            <a:r>
              <a:rPr lang="zh-CN" altLang="en-US" sz="2800" smtClean="0"/>
              <a:t>的路由通告，内容如表</a:t>
            </a:r>
            <a:r>
              <a:rPr lang="en-US" altLang="zh-CN" sz="2800" smtClean="0"/>
              <a:t>a</a:t>
            </a:r>
            <a:r>
              <a:rPr lang="zh-CN" altLang="en-US" sz="2800" smtClean="0"/>
              <a:t>，根据</a:t>
            </a:r>
            <a:r>
              <a:rPr lang="en-US" altLang="zh-CN" sz="2800" smtClean="0"/>
              <a:t>RIP</a:t>
            </a:r>
            <a:r>
              <a:rPr lang="zh-CN" altLang="en-US" sz="2800" smtClean="0"/>
              <a:t>协议的算法，</a:t>
            </a:r>
            <a:r>
              <a:rPr lang="en-US" altLang="zh-CN" sz="2800" smtClean="0"/>
              <a:t>R2</a:t>
            </a:r>
            <a:r>
              <a:rPr lang="zh-CN" altLang="en-US" sz="2800" smtClean="0"/>
              <a:t>的路由表中添加了</a:t>
            </a:r>
            <a:r>
              <a:rPr lang="en-US" altLang="zh-CN" sz="2800" smtClean="0"/>
              <a:t>Net1</a:t>
            </a:r>
            <a:r>
              <a:rPr lang="zh-CN" altLang="en-US" sz="2800" smtClean="0"/>
              <a:t>、</a:t>
            </a:r>
            <a:r>
              <a:rPr lang="en-US" altLang="zh-CN" sz="2800" smtClean="0"/>
              <a:t>Neti</a:t>
            </a:r>
            <a:r>
              <a:rPr lang="zh-CN" altLang="en-US" sz="2800" smtClean="0"/>
              <a:t>两条路由，如表</a:t>
            </a:r>
            <a:r>
              <a:rPr lang="en-US" altLang="zh-CN" sz="2800" smtClean="0"/>
              <a:t>b</a:t>
            </a:r>
            <a:r>
              <a:rPr lang="zh-CN" altLang="en-US" sz="2800" smtClean="0"/>
              <a:t>。</a:t>
            </a:r>
            <a:endParaRPr lang="en-US" altLang="zh-CN" sz="2800" smtClean="0"/>
          </a:p>
        </p:txBody>
      </p:sp>
      <p:graphicFrame>
        <p:nvGraphicFramePr>
          <p:cNvPr id="573653" name="Group 213"/>
          <p:cNvGraphicFramePr>
            <a:graphicFrameLocks noGrp="1"/>
          </p:cNvGraphicFramePr>
          <p:nvPr>
            <p:ph sz="quarter" idx="2"/>
          </p:nvPr>
        </p:nvGraphicFramePr>
        <p:xfrm>
          <a:off x="468313" y="3644900"/>
          <a:ext cx="4038600" cy="1585215"/>
        </p:xfrm>
        <a:graphic>
          <a:graphicData uri="http://schemas.openxmlformats.org/drawingml/2006/table">
            <a:tbl>
              <a:tblPr/>
              <a:tblGrid>
                <a:gridCol w="1270000"/>
                <a:gridCol w="1754187"/>
                <a:gridCol w="1014413"/>
              </a:tblGrid>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63538" algn="l"/>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目的网络</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下一跳路由器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距离</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Neti</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3650" name="Group 210"/>
          <p:cNvGraphicFramePr>
            <a:graphicFrameLocks noGrp="1"/>
          </p:cNvGraphicFramePr>
          <p:nvPr>
            <p:ph sz="quarter" idx="3"/>
          </p:nvPr>
        </p:nvGraphicFramePr>
        <p:xfrm>
          <a:off x="4716463" y="3500438"/>
          <a:ext cx="4038600" cy="1870394"/>
        </p:xfrm>
        <a:graphic>
          <a:graphicData uri="http://schemas.openxmlformats.org/drawingml/2006/table">
            <a:tbl>
              <a:tblPr/>
              <a:tblGrid>
                <a:gridCol w="1296987"/>
                <a:gridCol w="1731963"/>
                <a:gridCol w="1009650"/>
              </a:tblGrid>
              <a:tr h="360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目的网络</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下一跳路由器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距离</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Net1</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0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Neti</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bl>
          </a:graphicData>
        </a:graphic>
      </p:graphicFrame>
      <p:sp>
        <p:nvSpPr>
          <p:cNvPr id="99380" name="Rectangle 211"/>
          <p:cNvSpPr>
            <a:spLocks noChangeArrowheads="1"/>
          </p:cNvSpPr>
          <p:nvPr/>
        </p:nvSpPr>
        <p:spPr bwMode="auto">
          <a:xfrm>
            <a:off x="1979613" y="5373688"/>
            <a:ext cx="539750" cy="366712"/>
          </a:xfrm>
          <a:prstGeom prst="rect">
            <a:avLst/>
          </a:prstGeom>
          <a:noFill/>
          <a:ln w="9525">
            <a:noFill/>
            <a:miter lim="800000"/>
            <a:headEnd/>
            <a:tailEnd/>
          </a:ln>
        </p:spPr>
        <p:txBody>
          <a:bodyPr>
            <a:spAutoFit/>
          </a:bodyPr>
          <a:lstStyle/>
          <a:p>
            <a:r>
              <a:rPr lang="zh-CN" altLang="en-US"/>
              <a:t>表</a:t>
            </a:r>
            <a:r>
              <a:rPr lang="en-US" altLang="zh-CN"/>
              <a:t>a</a:t>
            </a:r>
          </a:p>
        </p:txBody>
      </p:sp>
      <p:sp>
        <p:nvSpPr>
          <p:cNvPr id="99381" name="Rectangle 212"/>
          <p:cNvSpPr>
            <a:spLocks noChangeArrowheads="1"/>
          </p:cNvSpPr>
          <p:nvPr/>
        </p:nvSpPr>
        <p:spPr bwMode="auto">
          <a:xfrm>
            <a:off x="5500688" y="5516563"/>
            <a:ext cx="571500" cy="366712"/>
          </a:xfrm>
          <a:prstGeom prst="rect">
            <a:avLst/>
          </a:prstGeom>
          <a:noFill/>
          <a:ln w="9525">
            <a:noFill/>
            <a:miter lim="800000"/>
            <a:headEnd/>
            <a:tailEnd/>
          </a:ln>
        </p:spPr>
        <p:txBody>
          <a:bodyPr>
            <a:spAutoFit/>
          </a:bodyPr>
          <a:lstStyle/>
          <a:p>
            <a:r>
              <a:rPr lang="zh-CN" altLang="en-US"/>
              <a:t>表</a:t>
            </a:r>
            <a:r>
              <a:rPr lang="en-US" altLang="zh-CN"/>
              <a:t>b</a:t>
            </a:r>
          </a:p>
        </p:txBody>
      </p:sp>
      <p:sp>
        <p:nvSpPr>
          <p:cNvPr id="8" name="椭圆 7"/>
          <p:cNvSpPr/>
          <p:nvPr/>
        </p:nvSpPr>
        <p:spPr>
          <a:xfrm>
            <a:off x="4714875" y="3857625"/>
            <a:ext cx="1214438" cy="3571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4714875" y="5000625"/>
            <a:ext cx="1214438" cy="3571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384" name="TextBox 9"/>
          <p:cNvSpPr txBox="1">
            <a:spLocks noChangeArrowheads="1"/>
          </p:cNvSpPr>
          <p:nvPr/>
        </p:nvSpPr>
        <p:spPr bwMode="auto">
          <a:xfrm>
            <a:off x="2500313" y="5429250"/>
            <a:ext cx="1500187" cy="307975"/>
          </a:xfrm>
          <a:prstGeom prst="rect">
            <a:avLst/>
          </a:prstGeom>
          <a:noFill/>
          <a:ln w="9525">
            <a:noFill/>
            <a:miter lim="800000"/>
            <a:headEnd/>
            <a:tailEnd/>
          </a:ln>
        </p:spPr>
        <p:txBody>
          <a:bodyPr>
            <a:spAutoFit/>
          </a:bodyPr>
          <a:lstStyle/>
          <a:p>
            <a:r>
              <a:rPr lang="en-US" altLang="zh-CN" sz="1400"/>
              <a:t>R1</a:t>
            </a:r>
            <a:r>
              <a:rPr lang="zh-CN" altLang="en-US" sz="1400"/>
              <a:t>的路由通告</a:t>
            </a:r>
          </a:p>
        </p:txBody>
      </p:sp>
      <p:sp>
        <p:nvSpPr>
          <p:cNvPr id="99385" name="TextBox 10"/>
          <p:cNvSpPr txBox="1">
            <a:spLocks noChangeArrowheads="1"/>
          </p:cNvSpPr>
          <p:nvPr/>
        </p:nvSpPr>
        <p:spPr bwMode="auto">
          <a:xfrm>
            <a:off x="6072188" y="5572125"/>
            <a:ext cx="1143000" cy="307975"/>
          </a:xfrm>
          <a:prstGeom prst="rect">
            <a:avLst/>
          </a:prstGeom>
          <a:noFill/>
          <a:ln w="9525">
            <a:noFill/>
            <a:miter lim="800000"/>
            <a:headEnd/>
            <a:tailEnd/>
          </a:ln>
        </p:spPr>
        <p:txBody>
          <a:bodyPr>
            <a:spAutoFit/>
          </a:bodyPr>
          <a:lstStyle/>
          <a:p>
            <a:r>
              <a:rPr lang="en-US" altLang="zh-CN" sz="1400"/>
              <a:t>R2</a:t>
            </a:r>
            <a:r>
              <a:rPr lang="zh-CN" altLang="en-US" sz="1400"/>
              <a:t>的路由表</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dirty="0" smtClean="0"/>
              <a:t>RIP</a:t>
            </a:r>
            <a:r>
              <a:rPr lang="zh-CN" altLang="en-US" dirty="0" smtClean="0"/>
              <a:t>协议的路由更新过程例（三）</a:t>
            </a:r>
          </a:p>
        </p:txBody>
      </p:sp>
      <p:sp>
        <p:nvSpPr>
          <p:cNvPr id="100355" name="Rectangle 3"/>
          <p:cNvSpPr>
            <a:spLocks noGrp="1" noChangeArrowheads="1"/>
          </p:cNvSpPr>
          <p:nvPr>
            <p:ph type="body" sz="half" idx="1"/>
          </p:nvPr>
        </p:nvSpPr>
        <p:spPr>
          <a:xfrm>
            <a:off x="323850" y="1268413"/>
            <a:ext cx="8007350" cy="4525962"/>
          </a:xfrm>
        </p:spPr>
        <p:txBody>
          <a:bodyPr/>
          <a:lstStyle/>
          <a:p>
            <a:pPr eaLnBrk="1" hangingPunct="1"/>
            <a:r>
              <a:rPr lang="zh-CN" altLang="en-US" sz="2800" smtClean="0"/>
              <a:t>随后，</a:t>
            </a:r>
            <a:r>
              <a:rPr lang="en-US" altLang="zh-CN" sz="2800" smtClean="0"/>
              <a:t>R2</a:t>
            </a:r>
            <a:r>
              <a:rPr lang="zh-CN" altLang="en-US" sz="2800" smtClean="0"/>
              <a:t>又收到来自</a:t>
            </a:r>
            <a:r>
              <a:rPr lang="en-US" altLang="zh-CN" sz="2800" smtClean="0"/>
              <a:t>R3</a:t>
            </a:r>
            <a:r>
              <a:rPr lang="zh-CN" altLang="en-US" sz="2800" smtClean="0"/>
              <a:t>的路由通告（表</a:t>
            </a:r>
            <a:r>
              <a:rPr lang="en-US" altLang="zh-CN" sz="2800" smtClean="0"/>
              <a:t>c</a:t>
            </a:r>
            <a:r>
              <a:rPr lang="zh-CN" altLang="en-US" sz="2800" smtClean="0"/>
              <a:t>），增加了到达</a:t>
            </a:r>
            <a:r>
              <a:rPr lang="en-US" altLang="zh-CN" sz="2800" smtClean="0"/>
              <a:t>Net4</a:t>
            </a:r>
            <a:r>
              <a:rPr lang="zh-CN" altLang="en-US" sz="2800" smtClean="0"/>
              <a:t>的路由、替换了到</a:t>
            </a:r>
            <a:r>
              <a:rPr lang="en-US" altLang="zh-CN" sz="2800" smtClean="0"/>
              <a:t>Neti</a:t>
            </a:r>
            <a:r>
              <a:rPr lang="zh-CN" altLang="en-US" sz="2800" smtClean="0"/>
              <a:t>的路由（因为经过</a:t>
            </a:r>
            <a:r>
              <a:rPr lang="en-US" altLang="zh-CN" sz="2800" smtClean="0"/>
              <a:t>R3</a:t>
            </a:r>
            <a:r>
              <a:rPr lang="zh-CN" altLang="en-US" sz="2800" smtClean="0"/>
              <a:t>距离为</a:t>
            </a:r>
            <a:r>
              <a:rPr lang="en-US" altLang="zh-CN" sz="2800" smtClean="0"/>
              <a:t>3</a:t>
            </a:r>
            <a:r>
              <a:rPr lang="zh-CN" altLang="en-US" sz="2800" smtClean="0"/>
              <a:t>，而原来走</a:t>
            </a:r>
            <a:r>
              <a:rPr lang="en-US" altLang="zh-CN" sz="2800" smtClean="0"/>
              <a:t>R1</a:t>
            </a:r>
            <a:r>
              <a:rPr lang="zh-CN" altLang="en-US" sz="2800" smtClean="0"/>
              <a:t>的路由距离为</a:t>
            </a:r>
            <a:r>
              <a:rPr lang="en-US" altLang="zh-CN" sz="2800" smtClean="0"/>
              <a:t>5</a:t>
            </a:r>
            <a:r>
              <a:rPr lang="zh-CN" altLang="en-US" sz="2800" smtClean="0"/>
              <a:t>），见表</a:t>
            </a:r>
            <a:r>
              <a:rPr lang="en-US" altLang="zh-CN" sz="2800" smtClean="0"/>
              <a:t>d </a:t>
            </a:r>
            <a:r>
              <a:rPr lang="zh-CN" altLang="en-US" sz="2800" smtClean="0"/>
              <a:t>。</a:t>
            </a:r>
            <a:endParaRPr lang="en-US" altLang="zh-CN" sz="2800" smtClean="0"/>
          </a:p>
        </p:txBody>
      </p:sp>
      <p:graphicFrame>
        <p:nvGraphicFramePr>
          <p:cNvPr id="576516" name="Group 4"/>
          <p:cNvGraphicFramePr>
            <a:graphicFrameLocks noGrp="1"/>
          </p:cNvGraphicFramePr>
          <p:nvPr>
            <p:ph sz="quarter" idx="2"/>
          </p:nvPr>
        </p:nvGraphicFramePr>
        <p:xfrm>
          <a:off x="468313" y="3644900"/>
          <a:ext cx="4038600" cy="1585215"/>
        </p:xfrm>
        <a:graphic>
          <a:graphicData uri="http://schemas.openxmlformats.org/drawingml/2006/table">
            <a:tbl>
              <a:tblPr/>
              <a:tblGrid>
                <a:gridCol w="1270000"/>
                <a:gridCol w="1754187"/>
                <a:gridCol w="1014413"/>
              </a:tblGrid>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63538" algn="l"/>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目的网络</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下一跳路由器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marL="0" marR="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距离</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Neti</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6710" name="Group 198"/>
          <p:cNvGraphicFramePr>
            <a:graphicFrameLocks noGrp="1"/>
          </p:cNvGraphicFramePr>
          <p:nvPr>
            <p:ph sz="quarter" idx="3"/>
          </p:nvPr>
        </p:nvGraphicFramePr>
        <p:xfrm>
          <a:off x="4787900" y="3313113"/>
          <a:ext cx="4038600" cy="2205038"/>
        </p:xfrm>
        <a:graphic>
          <a:graphicData uri="http://schemas.openxmlformats.org/drawingml/2006/table">
            <a:tbl>
              <a:tblPr/>
              <a:tblGrid>
                <a:gridCol w="1368425"/>
                <a:gridCol w="1660525"/>
                <a:gridCol w="1009650"/>
              </a:tblGrid>
              <a:tr h="528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目的网络</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下一跳路由器</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距离</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Net3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直连</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Net4</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31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Times New Roman" pitchFamily="18" charset="0"/>
                          <a:ea typeface="宋体" pitchFamily="2" charset="-122"/>
                          <a:cs typeface="Times New Roman" pitchFamily="18" charset="0"/>
                        </a:rPr>
                        <a:t>Neti</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bl>
          </a:graphicData>
        </a:graphic>
      </p:graphicFrame>
      <p:sp>
        <p:nvSpPr>
          <p:cNvPr id="100378" name="Rectangle 52"/>
          <p:cNvSpPr>
            <a:spLocks noChangeArrowheads="1"/>
          </p:cNvSpPr>
          <p:nvPr/>
        </p:nvSpPr>
        <p:spPr bwMode="auto">
          <a:xfrm>
            <a:off x="1979613" y="5373688"/>
            <a:ext cx="539750" cy="366712"/>
          </a:xfrm>
          <a:prstGeom prst="rect">
            <a:avLst/>
          </a:prstGeom>
          <a:noFill/>
          <a:ln w="9525">
            <a:noFill/>
            <a:miter lim="800000"/>
            <a:headEnd/>
            <a:tailEnd/>
          </a:ln>
        </p:spPr>
        <p:txBody>
          <a:bodyPr>
            <a:spAutoFit/>
          </a:bodyPr>
          <a:lstStyle/>
          <a:p>
            <a:r>
              <a:rPr lang="zh-CN" altLang="en-US"/>
              <a:t>表</a:t>
            </a:r>
            <a:r>
              <a:rPr lang="en-US" altLang="zh-CN"/>
              <a:t>c</a:t>
            </a:r>
          </a:p>
        </p:txBody>
      </p:sp>
      <p:sp>
        <p:nvSpPr>
          <p:cNvPr id="100379" name="Rectangle 53"/>
          <p:cNvSpPr>
            <a:spLocks noChangeArrowheads="1"/>
          </p:cNvSpPr>
          <p:nvPr/>
        </p:nvSpPr>
        <p:spPr bwMode="auto">
          <a:xfrm>
            <a:off x="6443663" y="5583238"/>
            <a:ext cx="539750" cy="366712"/>
          </a:xfrm>
          <a:prstGeom prst="rect">
            <a:avLst/>
          </a:prstGeom>
          <a:noFill/>
          <a:ln w="9525">
            <a:noFill/>
            <a:miter lim="800000"/>
            <a:headEnd/>
            <a:tailEnd/>
          </a:ln>
        </p:spPr>
        <p:txBody>
          <a:bodyPr wrap="none">
            <a:spAutoFit/>
          </a:bodyPr>
          <a:lstStyle/>
          <a:p>
            <a:r>
              <a:rPr lang="zh-CN" altLang="en-US"/>
              <a:t>表</a:t>
            </a:r>
            <a:r>
              <a:rPr lang="en-US" altLang="zh-CN"/>
              <a:t>d</a:t>
            </a:r>
          </a:p>
        </p:txBody>
      </p:sp>
      <p:sp>
        <p:nvSpPr>
          <p:cNvPr id="8" name="椭圆 7"/>
          <p:cNvSpPr/>
          <p:nvPr/>
        </p:nvSpPr>
        <p:spPr>
          <a:xfrm>
            <a:off x="4572000" y="4857750"/>
            <a:ext cx="1214438" cy="3571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7429500" y="5214938"/>
            <a:ext cx="1214438" cy="3571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412" name="TextBox 9"/>
          <p:cNvSpPr txBox="1">
            <a:spLocks noChangeArrowheads="1"/>
          </p:cNvSpPr>
          <p:nvPr/>
        </p:nvSpPr>
        <p:spPr bwMode="auto">
          <a:xfrm>
            <a:off x="2500313" y="5429250"/>
            <a:ext cx="1500187" cy="307975"/>
          </a:xfrm>
          <a:prstGeom prst="rect">
            <a:avLst/>
          </a:prstGeom>
          <a:noFill/>
          <a:ln w="9525">
            <a:noFill/>
            <a:miter lim="800000"/>
            <a:headEnd/>
            <a:tailEnd/>
          </a:ln>
        </p:spPr>
        <p:txBody>
          <a:bodyPr>
            <a:spAutoFit/>
          </a:bodyPr>
          <a:lstStyle/>
          <a:p>
            <a:r>
              <a:rPr lang="en-US" altLang="zh-CN" sz="1400"/>
              <a:t>R3</a:t>
            </a:r>
            <a:r>
              <a:rPr lang="zh-CN" altLang="en-US" sz="1400"/>
              <a:t>的路由通告</a:t>
            </a:r>
          </a:p>
        </p:txBody>
      </p:sp>
      <p:sp>
        <p:nvSpPr>
          <p:cNvPr id="100413" name="TextBox 10"/>
          <p:cNvSpPr txBox="1">
            <a:spLocks noChangeArrowheads="1"/>
          </p:cNvSpPr>
          <p:nvPr/>
        </p:nvSpPr>
        <p:spPr bwMode="auto">
          <a:xfrm>
            <a:off x="7000875" y="5643563"/>
            <a:ext cx="1143000" cy="307975"/>
          </a:xfrm>
          <a:prstGeom prst="rect">
            <a:avLst/>
          </a:prstGeom>
          <a:noFill/>
          <a:ln w="9525">
            <a:noFill/>
            <a:miter lim="800000"/>
            <a:headEnd/>
            <a:tailEnd/>
          </a:ln>
        </p:spPr>
        <p:txBody>
          <a:bodyPr>
            <a:spAutoFit/>
          </a:bodyPr>
          <a:lstStyle/>
          <a:p>
            <a:r>
              <a:rPr lang="en-US" altLang="zh-CN" sz="1400"/>
              <a:t>R2</a:t>
            </a:r>
            <a:r>
              <a:rPr lang="zh-CN" altLang="en-US" sz="1400"/>
              <a:t>的路由表</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dirty="0" smtClean="0"/>
              <a:t>RIP</a:t>
            </a:r>
            <a:r>
              <a:rPr lang="zh-CN" altLang="en-US" dirty="0" smtClean="0"/>
              <a:t>协议的“慢收敛”问题</a:t>
            </a:r>
          </a:p>
        </p:txBody>
      </p:sp>
      <p:sp>
        <p:nvSpPr>
          <p:cNvPr id="101379" name="Rectangle 3"/>
          <p:cNvSpPr>
            <a:spLocks noGrp="1" noChangeArrowheads="1"/>
          </p:cNvSpPr>
          <p:nvPr>
            <p:ph idx="1"/>
          </p:nvPr>
        </p:nvSpPr>
        <p:spPr/>
        <p:txBody>
          <a:bodyPr/>
          <a:lstStyle/>
          <a:p>
            <a:pPr eaLnBrk="1" hangingPunct="1"/>
            <a:r>
              <a:rPr lang="zh-CN" altLang="en-US" sz="2800" smtClean="0"/>
              <a:t>所谓“收敛” ：当网络拓扑发生变化时，自治系统中所有的结点都建立起正确的路由选择信息的过程。</a:t>
            </a:r>
          </a:p>
          <a:p>
            <a:pPr eaLnBrk="1" hangingPunct="1"/>
            <a:r>
              <a:rPr lang="zh-CN" altLang="en-US" sz="2800" smtClean="0"/>
              <a:t>采用距离向量算法的路由协议存在慢收敛问题， “好消息传播的快、坏消息传播的慢”，当发现更短的路由时，结点能很快地更新路由，但当网络中某处出现故障时，要使这个网络不可达信息在所有结点的路由表中得到正确体现，需要一个较长的过程。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dirty="0" smtClean="0"/>
              <a:t>解决慢收敛问题的方法</a:t>
            </a:r>
          </a:p>
        </p:txBody>
      </p:sp>
      <p:sp>
        <p:nvSpPr>
          <p:cNvPr id="102403" name="Rectangle 3"/>
          <p:cNvSpPr>
            <a:spLocks noGrp="1" noChangeArrowheads="1"/>
          </p:cNvSpPr>
          <p:nvPr>
            <p:ph idx="1"/>
          </p:nvPr>
        </p:nvSpPr>
        <p:spPr/>
        <p:txBody>
          <a:bodyPr/>
          <a:lstStyle/>
          <a:p>
            <a:pPr eaLnBrk="1" hangingPunct="1">
              <a:lnSpc>
                <a:spcPct val="80000"/>
              </a:lnSpc>
            </a:pPr>
            <a:r>
              <a:rPr lang="zh-CN" altLang="en-US" sz="2800" dirty="0" smtClean="0"/>
              <a:t>水平分割（</a:t>
            </a:r>
            <a:r>
              <a:rPr lang="en-US" altLang="zh-CN" sz="2800" dirty="0" smtClean="0"/>
              <a:t>split horizon</a:t>
            </a:r>
            <a:r>
              <a:rPr lang="zh-CN" altLang="en-US" sz="2800" dirty="0" smtClean="0"/>
              <a:t>）的方法：为了避免路由震荡，任何一个结点不把从邻居学来的路由再反馈给邻居 。</a:t>
            </a:r>
          </a:p>
          <a:p>
            <a:pPr eaLnBrk="1" hangingPunct="1">
              <a:lnSpc>
                <a:spcPct val="80000"/>
              </a:lnSpc>
            </a:pPr>
            <a:r>
              <a:rPr lang="zh-CN" altLang="en-US" sz="2800" dirty="0" smtClean="0"/>
              <a:t>毒性反转 </a:t>
            </a:r>
            <a:r>
              <a:rPr lang="en-US" altLang="zh-CN" sz="2800" dirty="0" smtClean="0"/>
              <a:t>(poison reverse)</a:t>
            </a:r>
            <a:r>
              <a:rPr lang="zh-CN" altLang="en-US" sz="2800" dirty="0" smtClean="0"/>
              <a:t>的方法：允许把从邻居学来的路由再反馈给相邻结点，但把该路由的距离设为无穷大，确保邻居结点不会采用这条路由。</a:t>
            </a:r>
          </a:p>
          <a:p>
            <a:pPr eaLnBrk="1" hangingPunct="1">
              <a:lnSpc>
                <a:spcPct val="80000"/>
              </a:lnSpc>
            </a:pPr>
            <a:r>
              <a:rPr lang="zh-CN" altLang="en-US" sz="2800" dirty="0" smtClean="0"/>
              <a:t>带触发更新的毒性反转（</a:t>
            </a:r>
            <a:r>
              <a:rPr lang="en-US" altLang="zh-CN" sz="2800" dirty="0" smtClean="0"/>
              <a:t>trigged update poison reverse</a:t>
            </a:r>
            <a:r>
              <a:rPr lang="zh-CN" altLang="en-US" sz="2800" dirty="0" smtClean="0"/>
              <a:t>）</a:t>
            </a:r>
            <a:r>
              <a:rPr lang="en-US" altLang="zh-CN" sz="2800" dirty="0" smtClean="0"/>
              <a:t>, </a:t>
            </a:r>
            <a:r>
              <a:rPr lang="zh-CN" altLang="en-US" sz="2800" dirty="0" smtClean="0"/>
              <a:t>触发更新是指当结点发现网络不可达故障时，马上发送路由更新报告，不必等待</a:t>
            </a:r>
            <a:r>
              <a:rPr lang="en-US" altLang="zh-CN" sz="2800" dirty="0" smtClean="0"/>
              <a:t>30</a:t>
            </a:r>
            <a:r>
              <a:rPr lang="zh-CN" altLang="en-US" sz="2800" dirty="0" smtClean="0"/>
              <a:t>秒的更新周期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dirty="0" smtClean="0"/>
              <a:t>5.4.3 OSPF</a:t>
            </a:r>
            <a:r>
              <a:rPr lang="zh-CN" altLang="en-US" dirty="0" smtClean="0"/>
              <a:t>协议</a:t>
            </a:r>
            <a:endParaRPr lang="zh-CN" altLang="en-US" b="1" dirty="0" smtClean="0"/>
          </a:p>
        </p:txBody>
      </p:sp>
      <p:sp>
        <p:nvSpPr>
          <p:cNvPr id="103427" name="Rectangle 3"/>
          <p:cNvSpPr>
            <a:spLocks noGrp="1" noChangeArrowheads="1"/>
          </p:cNvSpPr>
          <p:nvPr>
            <p:ph idx="1"/>
          </p:nvPr>
        </p:nvSpPr>
        <p:spPr/>
        <p:txBody>
          <a:bodyPr/>
          <a:lstStyle/>
          <a:p>
            <a:pPr eaLnBrk="1" hangingPunct="1">
              <a:lnSpc>
                <a:spcPct val="90000"/>
              </a:lnSpc>
            </a:pPr>
            <a:r>
              <a:rPr lang="zh-CN" altLang="en-US" sz="2800" smtClean="0"/>
              <a:t>开放式最短路径优先</a:t>
            </a:r>
            <a:r>
              <a:rPr lang="en-US" altLang="zh-CN" sz="2800" smtClean="0"/>
              <a:t>(Open Shortest Path First</a:t>
            </a:r>
            <a:r>
              <a:rPr lang="zh-CN" altLang="en-US" sz="2800" smtClean="0"/>
              <a:t>，</a:t>
            </a:r>
            <a:r>
              <a:rPr lang="en-US" altLang="zh-CN" sz="2800" smtClean="0"/>
              <a:t>OSPF)</a:t>
            </a:r>
            <a:endParaRPr lang="zh-CN" altLang="en-US" sz="2800" smtClean="0"/>
          </a:p>
          <a:p>
            <a:pPr eaLnBrk="1" hangingPunct="1">
              <a:lnSpc>
                <a:spcPct val="90000"/>
              </a:lnSpc>
            </a:pPr>
            <a:r>
              <a:rPr lang="en-US" altLang="zh-CN" sz="2800" smtClean="0"/>
              <a:t>OSPF</a:t>
            </a:r>
            <a:r>
              <a:rPr lang="zh-CN" altLang="en-US" sz="2800" smtClean="0"/>
              <a:t>是链路状态路由协议</a:t>
            </a:r>
          </a:p>
          <a:p>
            <a:pPr eaLnBrk="1" hangingPunct="1">
              <a:lnSpc>
                <a:spcPct val="90000"/>
              </a:lnSpc>
            </a:pPr>
            <a:r>
              <a:rPr lang="en-US" altLang="zh-CN" sz="2800" smtClean="0"/>
              <a:t>OSPF</a:t>
            </a:r>
            <a:r>
              <a:rPr lang="zh-CN" altLang="en-US" sz="2800" smtClean="0"/>
              <a:t>通过路由器之间通告网络接口的链路状态来建立链路状态数据库，生成最短路径树，每个</a:t>
            </a:r>
            <a:r>
              <a:rPr lang="en-US" altLang="zh-CN" sz="2800" smtClean="0"/>
              <a:t>OSPF</a:t>
            </a:r>
            <a:r>
              <a:rPr lang="zh-CN" altLang="en-US" sz="2800" smtClean="0"/>
              <a:t>路由器使用这些最短路径构造路由表。在一个自治系统中，所有的</a:t>
            </a:r>
            <a:r>
              <a:rPr lang="en-US" altLang="zh-CN" sz="2800" smtClean="0"/>
              <a:t>OSPF</a:t>
            </a:r>
            <a:r>
              <a:rPr lang="zh-CN" altLang="en-US" sz="2800" smtClean="0"/>
              <a:t>路由器都维护一个相同的链路状态数据库，路由器正是利用这个数据库计算出其路由表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dirty="0" smtClean="0"/>
              <a:t>RIP</a:t>
            </a:r>
            <a:r>
              <a:rPr lang="zh-CN" altLang="en-US" dirty="0" smtClean="0"/>
              <a:t>协议和</a:t>
            </a:r>
            <a:r>
              <a:rPr lang="en-US" altLang="zh-CN" dirty="0" smtClean="0"/>
              <a:t>OSPF</a:t>
            </a:r>
            <a:r>
              <a:rPr lang="zh-CN" altLang="en-US" dirty="0" smtClean="0"/>
              <a:t>协议的比较</a:t>
            </a:r>
            <a:endParaRPr lang="zh-CN" altLang="zh-CN" dirty="0" smtClean="0"/>
          </a:p>
        </p:txBody>
      </p:sp>
      <p:sp>
        <p:nvSpPr>
          <p:cNvPr id="104451" name="Rectangle 3"/>
          <p:cNvSpPr>
            <a:spLocks noGrp="1" noChangeArrowheads="1"/>
          </p:cNvSpPr>
          <p:nvPr>
            <p:ph idx="1"/>
          </p:nvPr>
        </p:nvSpPr>
        <p:spPr/>
        <p:txBody>
          <a:bodyPr/>
          <a:lstStyle/>
          <a:p>
            <a:pPr eaLnBrk="1" hangingPunct="1"/>
            <a:r>
              <a:rPr lang="en-US" altLang="zh-CN" dirty="0" smtClean="0"/>
              <a:t>OSPF</a:t>
            </a:r>
            <a:r>
              <a:rPr lang="zh-CN" altLang="en-US" dirty="0" smtClean="0"/>
              <a:t>协议的路由器</a:t>
            </a:r>
            <a:endParaRPr lang="en-US" altLang="zh-CN" dirty="0" smtClean="0"/>
          </a:p>
          <a:p>
            <a:pPr lvl="1" eaLnBrk="1" hangingPunct="1"/>
            <a:r>
              <a:rPr lang="zh-CN" altLang="en-US" dirty="0" smtClean="0"/>
              <a:t>发送什么信息？</a:t>
            </a:r>
            <a:endParaRPr lang="en-US" altLang="zh-CN" dirty="0" smtClean="0"/>
          </a:p>
          <a:p>
            <a:pPr lvl="1" eaLnBrk="1" hangingPunct="1"/>
            <a:r>
              <a:rPr lang="zh-CN" altLang="en-US" dirty="0" smtClean="0"/>
              <a:t>发送给谁？</a:t>
            </a:r>
            <a:endParaRPr lang="en-US" altLang="zh-CN" dirty="0" smtClean="0"/>
          </a:p>
          <a:p>
            <a:pPr lvl="1" eaLnBrk="1" hangingPunct="1"/>
            <a:r>
              <a:rPr lang="zh-CN" altLang="en-US" dirty="0" smtClean="0"/>
              <a:t>什么时候发送？</a:t>
            </a:r>
            <a:endParaRPr lang="en-US" altLang="zh-CN" dirty="0" smtClean="0"/>
          </a:p>
          <a:p>
            <a:pPr lvl="1" eaLnBrk="1" hangingPunct="1">
              <a:buFontTx/>
              <a:buNone/>
            </a:pPr>
            <a:endParaRPr lang="en-US" altLang="zh-CN" dirty="0" smtClean="0"/>
          </a:p>
          <a:p>
            <a:pPr lvl="1" eaLnBrk="1" hangingPunct="1">
              <a:buFontTx/>
              <a:buNone/>
            </a:pPr>
            <a:r>
              <a:rPr lang="zh-CN" altLang="en-US" dirty="0" smtClean="0"/>
              <a:t>（</a:t>
            </a:r>
            <a:r>
              <a:rPr lang="en-US" altLang="zh-CN" dirty="0" smtClean="0"/>
              <a:t>RIP</a:t>
            </a:r>
            <a:r>
              <a:rPr lang="zh-CN" altLang="en-US" dirty="0" smtClean="0"/>
              <a:t>协议：周期性地向相邻结点发布路由信息）</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dirty="0" smtClean="0"/>
              <a:t>RIP</a:t>
            </a:r>
            <a:r>
              <a:rPr lang="zh-CN" altLang="en-US" dirty="0" smtClean="0"/>
              <a:t>协议和</a:t>
            </a:r>
            <a:r>
              <a:rPr lang="en-US" altLang="zh-CN" dirty="0" smtClean="0"/>
              <a:t>OSPF</a:t>
            </a:r>
            <a:r>
              <a:rPr lang="zh-CN" altLang="en-US" dirty="0" smtClean="0"/>
              <a:t>协议的比较</a:t>
            </a:r>
          </a:p>
        </p:txBody>
      </p:sp>
      <p:sp>
        <p:nvSpPr>
          <p:cNvPr id="105475" name="Rectangle 3"/>
          <p:cNvSpPr>
            <a:spLocks noGrp="1" noChangeArrowheads="1"/>
          </p:cNvSpPr>
          <p:nvPr>
            <p:ph idx="1"/>
          </p:nvPr>
        </p:nvSpPr>
        <p:spPr/>
        <p:txBody>
          <a:bodyPr/>
          <a:lstStyle/>
          <a:p>
            <a:pPr eaLnBrk="1" hangingPunct="1"/>
            <a:r>
              <a:rPr lang="en-US" altLang="zh-CN" sz="2800" smtClean="0"/>
              <a:t>OSPF</a:t>
            </a:r>
            <a:r>
              <a:rPr lang="zh-CN" altLang="en-US" sz="2800" smtClean="0"/>
              <a:t>路由器结点需要向本区域内的所有</a:t>
            </a:r>
            <a:r>
              <a:rPr lang="en-US" altLang="zh-CN" sz="2800" smtClean="0"/>
              <a:t>OSPF</a:t>
            </a:r>
            <a:r>
              <a:rPr lang="zh-CN" altLang="en-US" sz="2800" smtClean="0"/>
              <a:t> 结点发送信息。</a:t>
            </a:r>
            <a:endParaRPr lang="en-US" altLang="zh-CN" sz="2800" smtClean="0"/>
          </a:p>
          <a:p>
            <a:pPr eaLnBrk="1" hangingPunct="1"/>
            <a:r>
              <a:rPr lang="zh-CN" altLang="en-US" sz="2800" smtClean="0"/>
              <a:t>发送链路状态信息：本结点每个接口直连网络的链接信息、链路的量度（</a:t>
            </a:r>
            <a:r>
              <a:rPr lang="en-US" altLang="zh-CN" sz="2800" smtClean="0"/>
              <a:t>metric</a:t>
            </a:r>
            <a:r>
              <a:rPr lang="zh-CN" altLang="en-US" sz="2800" smtClean="0"/>
              <a:t>）等，度量值可以是费用、距离、时延、带宽和其他网络管理人员设定的参数值。</a:t>
            </a:r>
            <a:endParaRPr lang="en-US" altLang="zh-CN" sz="2800" smtClean="0"/>
          </a:p>
          <a:p>
            <a:pPr eaLnBrk="1" hangingPunct="1"/>
            <a:r>
              <a:rPr lang="en-US" altLang="zh-CN" sz="2800" smtClean="0"/>
              <a:t>OSPF</a:t>
            </a:r>
            <a:r>
              <a:rPr lang="zh-CN" altLang="en-US" sz="2800" smtClean="0"/>
              <a:t>链路状态信息发送的频度：链路状态信息只在链路状态发生变化时才发送。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dirty="0" smtClean="0"/>
              <a:t>洪泛法</a:t>
            </a:r>
          </a:p>
        </p:txBody>
      </p:sp>
      <p:sp>
        <p:nvSpPr>
          <p:cNvPr id="106499" name="Rectangle 3"/>
          <p:cNvSpPr>
            <a:spLocks noGrp="1" noChangeArrowheads="1"/>
          </p:cNvSpPr>
          <p:nvPr>
            <p:ph idx="1"/>
          </p:nvPr>
        </p:nvSpPr>
        <p:spPr/>
        <p:txBody>
          <a:bodyPr/>
          <a:lstStyle/>
          <a:p>
            <a:pPr eaLnBrk="1" hangingPunct="1">
              <a:lnSpc>
                <a:spcPct val="90000"/>
              </a:lnSpc>
            </a:pPr>
            <a:r>
              <a:rPr lang="zh-CN" altLang="en-US" sz="2800" smtClean="0"/>
              <a:t>链路状态信息需要发送给本区域内的所有</a:t>
            </a:r>
            <a:r>
              <a:rPr lang="en-US" altLang="zh-CN" sz="2800" smtClean="0"/>
              <a:t>OSPF</a:t>
            </a:r>
            <a:r>
              <a:rPr lang="zh-CN" altLang="en-US" sz="2800" smtClean="0"/>
              <a:t>路由器结点，采用洪泛法（</a:t>
            </a:r>
            <a:r>
              <a:rPr lang="en-US" altLang="zh-CN" sz="2800" smtClean="0"/>
              <a:t>flooding</a:t>
            </a:r>
            <a:r>
              <a:rPr lang="zh-CN" altLang="en-US" sz="2800" smtClean="0"/>
              <a:t>）</a:t>
            </a:r>
            <a:endParaRPr lang="en-US" altLang="zh-CN" sz="2800" smtClean="0"/>
          </a:p>
          <a:p>
            <a:pPr lvl="1" eaLnBrk="1" hangingPunct="1">
              <a:lnSpc>
                <a:spcPct val="90000"/>
              </a:lnSpc>
            </a:pPr>
            <a:r>
              <a:rPr lang="zh-CN" altLang="en-US" sz="2400" smtClean="0"/>
              <a:t>一个结点向所有相邻的结点发送链路状态信息</a:t>
            </a:r>
            <a:endParaRPr lang="en-US" altLang="zh-CN" sz="2400" smtClean="0"/>
          </a:p>
          <a:p>
            <a:pPr lvl="1" eaLnBrk="1" hangingPunct="1">
              <a:lnSpc>
                <a:spcPct val="90000"/>
              </a:lnSpc>
            </a:pPr>
            <a:r>
              <a:rPr lang="zh-CN" altLang="en-US" sz="2400" smtClean="0"/>
              <a:t>每个相邻结点再把收到的信息发给自己的所有相邻结点（但不发给信息的来源结点），该结点的链路状态信息便逐步扩散到整个区域。</a:t>
            </a:r>
            <a:endParaRPr lang="en-US" altLang="zh-CN" sz="2400" smtClean="0"/>
          </a:p>
          <a:p>
            <a:pPr lvl="1" eaLnBrk="1" hangingPunct="1">
              <a:lnSpc>
                <a:spcPct val="90000"/>
              </a:lnSpc>
            </a:pPr>
            <a:r>
              <a:rPr lang="zh-CN" altLang="en-US" sz="2400" smtClean="0"/>
              <a:t>所有的结点都如此，最终在整个网络路由管理区域中建立起一个统一的链路状态数据库（称为链路状态数据库的同步）。</a:t>
            </a:r>
            <a:endParaRPr lang="en-US" altLang="zh-CN" sz="2400" smtClean="0"/>
          </a:p>
          <a:p>
            <a:pPr eaLnBrk="1" hangingPunct="1">
              <a:lnSpc>
                <a:spcPct val="90000"/>
              </a:lnSpc>
            </a:pPr>
            <a:r>
              <a:rPr lang="en-US" altLang="zh-CN" sz="2800" smtClean="0"/>
              <a:t>OSPF</a:t>
            </a:r>
            <a:r>
              <a:rPr lang="zh-CN" altLang="en-US" sz="2800" smtClean="0"/>
              <a:t>结点采用链路状态通告（</a:t>
            </a:r>
            <a:r>
              <a:rPr lang="en-US" altLang="zh-CN" sz="2800" smtClean="0"/>
              <a:t>Link State Advertisement</a:t>
            </a:r>
            <a:r>
              <a:rPr lang="zh-CN" altLang="en-US" sz="2800" smtClean="0"/>
              <a:t>，</a:t>
            </a:r>
            <a:r>
              <a:rPr lang="en-US" altLang="zh-CN" sz="2800" smtClean="0"/>
              <a:t>LSA</a:t>
            </a:r>
            <a:r>
              <a:rPr lang="zh-CN" altLang="en-US" sz="2800" smtClean="0"/>
              <a:t>）传送给自己的链路状态。</a:t>
            </a:r>
          </a:p>
          <a:p>
            <a:pPr eaLnBrk="1" hangingPunct="1">
              <a:lnSpc>
                <a:spcPct val="90000"/>
              </a:lnSpc>
            </a:pPr>
            <a:endParaRPr lang="zh-CN" altLang="en-US" sz="26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smtClean="0"/>
              <a:t>OSPF</a:t>
            </a:r>
            <a:r>
              <a:rPr lang="zh-CN" altLang="en-US" dirty="0" smtClean="0"/>
              <a:t>的分区</a:t>
            </a:r>
          </a:p>
        </p:txBody>
      </p:sp>
      <p:sp>
        <p:nvSpPr>
          <p:cNvPr id="107523" name="Rectangle 3"/>
          <p:cNvSpPr>
            <a:spLocks noGrp="1" noChangeArrowheads="1"/>
          </p:cNvSpPr>
          <p:nvPr>
            <p:ph idx="1"/>
          </p:nvPr>
        </p:nvSpPr>
        <p:spPr/>
        <p:txBody>
          <a:bodyPr/>
          <a:lstStyle/>
          <a:p>
            <a:pPr eaLnBrk="1" hangingPunct="1"/>
            <a:r>
              <a:rPr lang="zh-CN" altLang="en-US" sz="2800" smtClean="0"/>
              <a:t>为了限制链路状态信息在整个网络带来大范围的洪泛流量，</a:t>
            </a:r>
            <a:r>
              <a:rPr lang="en-US" altLang="zh-CN" sz="2800" smtClean="0"/>
              <a:t>OSPF</a:t>
            </a:r>
            <a:r>
              <a:rPr lang="zh-CN" altLang="en-US" sz="2800" smtClean="0"/>
              <a:t>协议将一个自治系统（</a:t>
            </a:r>
            <a:r>
              <a:rPr lang="en-US" altLang="zh-CN" sz="2800" smtClean="0"/>
              <a:t>AS</a:t>
            </a:r>
            <a:r>
              <a:rPr lang="zh-CN" altLang="en-US" sz="2800" smtClean="0"/>
              <a:t>）划分为区（</a:t>
            </a:r>
            <a:r>
              <a:rPr lang="en-US" altLang="zh-CN" sz="2800" smtClean="0"/>
              <a:t>area</a:t>
            </a:r>
            <a:r>
              <a:rPr lang="zh-CN" altLang="en-US" sz="2800" smtClean="0"/>
              <a:t>）。</a:t>
            </a:r>
            <a:endParaRPr lang="en-US" altLang="zh-CN" sz="2800" smtClean="0"/>
          </a:p>
          <a:p>
            <a:pPr eaLnBrk="1" hangingPunct="1"/>
            <a:r>
              <a:rPr lang="zh-CN" altLang="en-US" sz="2800" smtClean="0"/>
              <a:t>区分为两级：主干区（称为</a:t>
            </a:r>
            <a:r>
              <a:rPr lang="en-US" altLang="zh-CN" sz="2800" smtClean="0"/>
              <a:t>0</a:t>
            </a:r>
            <a:r>
              <a:rPr lang="zh-CN" altLang="en-US" sz="2800" smtClean="0"/>
              <a:t>区或</a:t>
            </a:r>
            <a:r>
              <a:rPr lang="en-US" altLang="zh-CN" sz="2800" smtClean="0"/>
              <a:t>0.0.0.0</a:t>
            </a:r>
            <a:r>
              <a:rPr lang="zh-CN" altLang="en-US" sz="2800" smtClean="0"/>
              <a:t>区）和非主干区，所有区必须和主干区相连。</a:t>
            </a:r>
            <a:endParaRPr lang="en-US" altLang="zh-CN" sz="2800" smtClean="0"/>
          </a:p>
          <a:p>
            <a:pPr eaLnBrk="1" hangingPunct="1"/>
            <a:r>
              <a:rPr lang="zh-CN" altLang="en-US" sz="2800" smtClean="0"/>
              <a:t>洪泛法的链路状态信息扩散只在本区内进行，区内的网络拓扑只对区内的结点可见；跨区域之间的路由信息传递通过主干区的路由器。</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zh-CN" dirty="0" smtClean="0"/>
              <a:t>OSPF</a:t>
            </a:r>
            <a:r>
              <a:rPr lang="zh-CN" altLang="en-US" dirty="0" smtClean="0"/>
              <a:t>协议中的四种路由器 </a:t>
            </a:r>
          </a:p>
        </p:txBody>
      </p:sp>
      <p:sp>
        <p:nvSpPr>
          <p:cNvPr id="108547" name="Rectangle 3"/>
          <p:cNvSpPr>
            <a:spLocks noGrp="1" noChangeArrowheads="1"/>
          </p:cNvSpPr>
          <p:nvPr>
            <p:ph idx="1"/>
          </p:nvPr>
        </p:nvSpPr>
        <p:spPr/>
        <p:txBody>
          <a:bodyPr/>
          <a:lstStyle/>
          <a:p>
            <a:pPr eaLnBrk="1" hangingPunct="1"/>
            <a:r>
              <a:rPr lang="zh-CN" altLang="en-US" sz="2800" smtClean="0"/>
              <a:t>分区后：</a:t>
            </a:r>
            <a:endParaRPr lang="en-US" altLang="zh-CN" sz="2800" smtClean="0"/>
          </a:p>
          <a:p>
            <a:pPr lvl="1" eaLnBrk="1" hangingPunct="1">
              <a:buFont typeface="Wingdings" pitchFamily="2" charset="2"/>
              <a:buChar char="ü"/>
            </a:pPr>
            <a:r>
              <a:rPr lang="zh-CN" altLang="en-US" smtClean="0"/>
              <a:t>内部路由器（</a:t>
            </a:r>
            <a:r>
              <a:rPr lang="en-US" altLang="zh-CN" smtClean="0"/>
              <a:t>Internal Router, IR</a:t>
            </a:r>
            <a:r>
              <a:rPr lang="zh-CN" altLang="en-US" smtClean="0"/>
              <a:t>）：</a:t>
            </a:r>
            <a:r>
              <a:rPr lang="zh-CN" smtClean="0"/>
              <a:t>非主干区</a:t>
            </a:r>
            <a:r>
              <a:rPr lang="zh-CN" altLang="en-US" smtClean="0"/>
              <a:t>内路由器</a:t>
            </a:r>
          </a:p>
          <a:p>
            <a:pPr lvl="1" eaLnBrk="1" hangingPunct="1">
              <a:buFont typeface="Wingdings" pitchFamily="2" charset="2"/>
              <a:buChar char="ü"/>
            </a:pPr>
            <a:r>
              <a:rPr lang="zh-CN" altLang="en-US" smtClean="0"/>
              <a:t>主干路由器（</a:t>
            </a:r>
            <a:r>
              <a:rPr lang="en-US" altLang="zh-CN" smtClean="0"/>
              <a:t>Backbone Router, BR</a:t>
            </a:r>
            <a:r>
              <a:rPr lang="zh-CN" altLang="en-US" smtClean="0"/>
              <a:t>）：</a:t>
            </a:r>
            <a:r>
              <a:rPr lang="zh-CN" smtClean="0"/>
              <a:t>主干区</a:t>
            </a:r>
            <a:r>
              <a:rPr lang="zh-CN" altLang="en-US" smtClean="0"/>
              <a:t>内路由器</a:t>
            </a:r>
          </a:p>
          <a:p>
            <a:pPr lvl="1" eaLnBrk="1" hangingPunct="1">
              <a:buFont typeface="Wingdings" pitchFamily="2" charset="2"/>
              <a:buChar char="ü"/>
            </a:pPr>
            <a:r>
              <a:rPr lang="zh-CN" altLang="en-US" smtClean="0"/>
              <a:t>区边界路由器（</a:t>
            </a:r>
            <a:r>
              <a:rPr lang="en-US" altLang="zh-CN" smtClean="0"/>
              <a:t>Area Border Router , ABR) </a:t>
            </a:r>
            <a:r>
              <a:rPr lang="zh-CN" altLang="en-US" smtClean="0"/>
              <a:t>：</a:t>
            </a:r>
            <a:r>
              <a:rPr lang="zh-CN" smtClean="0"/>
              <a:t>连接不同区域的路由器</a:t>
            </a:r>
            <a:endParaRPr lang="en-US" altLang="zh-CN" smtClean="0"/>
          </a:p>
          <a:p>
            <a:pPr lvl="1" eaLnBrk="1" hangingPunct="1">
              <a:buFont typeface="Wingdings" pitchFamily="2" charset="2"/>
              <a:buChar char="ü"/>
            </a:pPr>
            <a:r>
              <a:rPr lang="zh-CN" altLang="en-US" smtClean="0"/>
              <a:t>自治系统边界路由器（</a:t>
            </a:r>
            <a:r>
              <a:rPr lang="zh-CN" altLang="zh-CN" smtClean="0"/>
              <a:t>Autonomous System Boundary Router, ASBR</a:t>
            </a:r>
            <a:r>
              <a:rPr lang="zh-CN" altLang="en-US" smtClean="0"/>
              <a:t>）：</a:t>
            </a:r>
            <a:r>
              <a:rPr lang="zh-CN" smtClean="0"/>
              <a:t>连接多个</a:t>
            </a:r>
            <a:r>
              <a:rPr lang="en-US" altLang="zh-CN" smtClean="0"/>
              <a:t>AS</a:t>
            </a:r>
            <a:r>
              <a:rPr lang="zh-CN" smtClean="0"/>
              <a:t>的路由器</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3879</TotalTime>
  <Words>12545</Words>
  <Application>Microsoft Office PowerPoint</Application>
  <PresentationFormat>全屏显示(4:3)</PresentationFormat>
  <Paragraphs>1289</Paragraphs>
  <Slides>188</Slides>
  <Notes>22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188</vt:i4>
      </vt:variant>
    </vt:vector>
  </HeadingPairs>
  <TitlesOfParts>
    <vt:vector size="191" baseType="lpstr">
      <vt:lpstr>课件模板</vt:lpstr>
      <vt:lpstr>自定义设计方案</vt:lpstr>
      <vt:lpstr>Visio</vt:lpstr>
      <vt:lpstr>计算机网络原理与实践（第2版）配套课件 机械工业出版社   2013年</vt:lpstr>
      <vt:lpstr>第5章 网络层</vt:lpstr>
      <vt:lpstr>幻灯片 3</vt:lpstr>
      <vt:lpstr>5.1 网络层的基本概念</vt:lpstr>
      <vt:lpstr>5.1.1 网络层的主要功能 </vt:lpstr>
      <vt:lpstr>5.1.2 网络层向上提供的两种服务</vt:lpstr>
      <vt:lpstr>5.1.2 网络层向上提供的两种服务</vt:lpstr>
      <vt:lpstr>数据报服务</vt:lpstr>
      <vt:lpstr>数据报服务</vt:lpstr>
      <vt:lpstr>虚电路服务</vt:lpstr>
      <vt:lpstr>虚电路服务</vt:lpstr>
      <vt:lpstr>网络层两种服务的特点比较 </vt:lpstr>
      <vt:lpstr>5.2 IPv4协议</vt:lpstr>
      <vt:lpstr>5.2.1 IP数据报的格式 </vt:lpstr>
      <vt:lpstr>IP数据报的格式 </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校验和运算的要点</vt:lpstr>
      <vt:lpstr>首部选项</vt:lpstr>
      <vt:lpstr>5.2.2 IP报文的分片（fragment）</vt:lpstr>
      <vt:lpstr>举例：IP报文分片</vt:lpstr>
      <vt:lpstr>幻灯片 30</vt:lpstr>
      <vt:lpstr>5.3 因特网上的地址机制</vt:lpstr>
      <vt:lpstr>5.3.1 IP地址及IP报文的寻址</vt:lpstr>
      <vt:lpstr>IPv4地址的格式及分类 </vt:lpstr>
      <vt:lpstr>IP地址的格式</vt:lpstr>
      <vt:lpstr>地址空间</vt:lpstr>
      <vt:lpstr>特殊含义的IP地址 </vt:lpstr>
      <vt:lpstr>IP数据报的寻址原理</vt:lpstr>
      <vt:lpstr>路由表</vt:lpstr>
      <vt:lpstr>路由表举例</vt:lpstr>
      <vt:lpstr>5.3.2 子网编址 （subnet addressing）</vt:lpstr>
      <vt:lpstr>子网的划分 </vt:lpstr>
      <vt:lpstr>子网掩码 </vt:lpstr>
      <vt:lpstr>默认的子网掩码</vt:lpstr>
      <vt:lpstr>子网掩码与主机网络地址</vt:lpstr>
      <vt:lpstr>子网划分举例</vt:lpstr>
      <vt:lpstr>子网划分举例</vt:lpstr>
      <vt:lpstr>划分子网后数据报的寻址</vt:lpstr>
      <vt:lpstr>特殊路由——特定主机路由</vt:lpstr>
      <vt:lpstr>特殊路由——默认（缺省）路由</vt:lpstr>
      <vt:lpstr>数据报寻址和转发算法 </vt:lpstr>
      <vt:lpstr>跨IP子网的路由器寻址举例</vt:lpstr>
      <vt:lpstr>5.3.3 无分类的域间编址CIDR</vt:lpstr>
      <vt:lpstr>CIDR </vt:lpstr>
      <vt:lpstr>CIDR地址表示法</vt:lpstr>
      <vt:lpstr> </vt:lpstr>
      <vt:lpstr>CIDR地址举例</vt:lpstr>
      <vt:lpstr>CIDR地址举例 ——地址空间</vt:lpstr>
      <vt:lpstr>基于CIDR的地址空间分配和路由聚合</vt:lpstr>
      <vt:lpstr>CIDR地址空间的分配举例</vt:lpstr>
      <vt:lpstr>CIDR地址空间的分配举例</vt:lpstr>
      <vt:lpstr>路由聚合举例</vt:lpstr>
      <vt:lpstr>5.3.4 特殊用途的CIDR地址块</vt:lpstr>
      <vt:lpstr>5.3.5 地址解析协议ARP</vt:lpstr>
      <vt:lpstr>MAC地址与IP地址</vt:lpstr>
      <vt:lpstr>ARP协议的作用</vt:lpstr>
      <vt:lpstr>ARP协议的工作原理</vt:lpstr>
      <vt:lpstr>幻灯片 67</vt:lpstr>
      <vt:lpstr>ARP报文格式  </vt:lpstr>
      <vt:lpstr>ARP报文的封装</vt:lpstr>
      <vt:lpstr>5.3.6 网络地址转换NAT</vt:lpstr>
      <vt:lpstr>网络地址转换NAT</vt:lpstr>
      <vt:lpstr>基本NAT</vt:lpstr>
      <vt:lpstr>网络地址端口转换（NAPT）</vt:lpstr>
      <vt:lpstr>幻灯片 74</vt:lpstr>
      <vt:lpstr>5.4 因特网上的路由机制 </vt:lpstr>
      <vt:lpstr>5.4.1 路由协议的基本概念</vt:lpstr>
      <vt:lpstr>两种路由方式的优缺点</vt:lpstr>
      <vt:lpstr>路由算法</vt:lpstr>
      <vt:lpstr>距离向量路由算法 </vt:lpstr>
      <vt:lpstr>链路状态路由算法 </vt:lpstr>
      <vt:lpstr>链路状态路由选择协议 的工作过程</vt:lpstr>
      <vt:lpstr>链路状态路由选择协议 的工作过程</vt:lpstr>
      <vt:lpstr>自治系统及分级的路由</vt:lpstr>
      <vt:lpstr>自治系统</vt:lpstr>
      <vt:lpstr> 分级的选路 </vt:lpstr>
      <vt:lpstr>5.4.2 RIP协议</vt:lpstr>
      <vt:lpstr>RIP报文 </vt:lpstr>
      <vt:lpstr>RIP协议工作原理</vt:lpstr>
      <vt:lpstr>RIP协议的路由更新过程例（一）</vt:lpstr>
      <vt:lpstr>RIP协议的路由更新过程例（二）</vt:lpstr>
      <vt:lpstr>RIP协议的路由更新过程例（三）</vt:lpstr>
      <vt:lpstr>RIP协议的“慢收敛”问题</vt:lpstr>
      <vt:lpstr>解决慢收敛问题的方法</vt:lpstr>
      <vt:lpstr>5.4.3 OSPF协议</vt:lpstr>
      <vt:lpstr>RIP协议和OSPF协议的比较</vt:lpstr>
      <vt:lpstr>RIP协议和OSPF协议的比较</vt:lpstr>
      <vt:lpstr>洪泛法</vt:lpstr>
      <vt:lpstr>OSPF的分区</vt:lpstr>
      <vt:lpstr>OSPF协议中的四种路由器 </vt:lpstr>
      <vt:lpstr>四个分区的 OSPF网络结构 </vt:lpstr>
      <vt:lpstr>OSPF报文首部的格式 （一）</vt:lpstr>
      <vt:lpstr>OSPF报文首部的格式（二）</vt:lpstr>
      <vt:lpstr>5.4.4 BGP协议 </vt:lpstr>
      <vt:lpstr>外部网关协议BGP选路的特点</vt:lpstr>
      <vt:lpstr>BGP的工作原理</vt:lpstr>
      <vt:lpstr>BGP发言人系统 </vt:lpstr>
      <vt:lpstr>BGPv4报文首部 </vt:lpstr>
      <vt:lpstr>BGPv4报文首部</vt:lpstr>
      <vt:lpstr>BGP的路由更新</vt:lpstr>
      <vt:lpstr>5.5因特网上的控制协议ICMP </vt:lpstr>
      <vt:lpstr>5.5.1 ICMP报文</vt:lpstr>
      <vt:lpstr>ICMP报文的格式 </vt:lpstr>
      <vt:lpstr>常用的ICMP报文类型</vt:lpstr>
      <vt:lpstr>常用的ICMP报文类型</vt:lpstr>
      <vt:lpstr>5.5.2 典型的ICMP应用实例</vt:lpstr>
      <vt:lpstr>5.6 因特网上的多播 </vt:lpstr>
      <vt:lpstr>5.6.1 多播的概念</vt:lpstr>
      <vt:lpstr>多播的应用</vt:lpstr>
      <vt:lpstr>多播的实现</vt:lpstr>
      <vt:lpstr>5.6.2 IP多播地址与硬件多播地址 </vt:lpstr>
      <vt:lpstr>IP多播地址 </vt:lpstr>
      <vt:lpstr>硬件多播地址</vt:lpstr>
      <vt:lpstr>IP多播地址到MAC多播地址的映射</vt:lpstr>
      <vt:lpstr>幻灯片 124</vt:lpstr>
      <vt:lpstr>幻灯片 125</vt:lpstr>
      <vt:lpstr>幻灯片 126</vt:lpstr>
      <vt:lpstr>5.6.3 Internet上的组管理协议IGMP </vt:lpstr>
      <vt:lpstr>IGMPv3</vt:lpstr>
      <vt:lpstr>IGMP报文格式</vt:lpstr>
      <vt:lpstr>5.6.4 多播的路由选择 </vt:lpstr>
      <vt:lpstr>距离向量多播路由协议（DVMRP）</vt:lpstr>
      <vt:lpstr>TRPB算法</vt:lpstr>
      <vt:lpstr>其它多播路由协议</vt:lpstr>
      <vt:lpstr>5.7 下一代因特网协议IPv6 </vt:lpstr>
      <vt:lpstr>5.7.1 IPv6的背景及主要特点 </vt:lpstr>
      <vt:lpstr>IPv6的主要特点</vt:lpstr>
      <vt:lpstr>5.7.2 IPv6的报文格式</vt:lpstr>
      <vt:lpstr>幻灯片 138</vt:lpstr>
      <vt:lpstr>幻灯片 139</vt:lpstr>
      <vt:lpstr>幻灯片 140</vt:lpstr>
      <vt:lpstr>幻灯片 141</vt:lpstr>
      <vt:lpstr>幻灯片 142</vt:lpstr>
      <vt:lpstr>幻灯片 143</vt:lpstr>
      <vt:lpstr>幻灯片 144</vt:lpstr>
      <vt:lpstr>基本首部各字段含义</vt:lpstr>
      <vt:lpstr>IPv6的扩展首部 </vt:lpstr>
      <vt:lpstr>IPv6的扩展首部</vt:lpstr>
      <vt:lpstr>多个扩展首部的连接</vt:lpstr>
      <vt:lpstr>5.7.3 IPv6地址 </vt:lpstr>
      <vt:lpstr>IPv6地址的表示法 </vt:lpstr>
      <vt:lpstr>IPv6地址的三种基本类型 </vt:lpstr>
      <vt:lpstr>IPv6地址空间的规划 </vt:lpstr>
      <vt:lpstr>IPv6单播地址的结构 </vt:lpstr>
      <vt:lpstr>本地链路单播地址结构</vt:lpstr>
      <vt:lpstr>全球单播地址结构</vt:lpstr>
      <vt:lpstr>接口标识的生成</vt:lpstr>
      <vt:lpstr>幻灯片 157</vt:lpstr>
      <vt:lpstr>5.7.4 ICMPv6</vt:lpstr>
      <vt:lpstr>ICMPv6报文类型 </vt:lpstr>
      <vt:lpstr>5.7.5 向IPv6的过渡 </vt:lpstr>
      <vt:lpstr>双协议栈 </vt:lpstr>
      <vt:lpstr>隧道技术 </vt:lpstr>
      <vt:lpstr>5.8 移动IP </vt:lpstr>
      <vt:lpstr>移动IP方案</vt:lpstr>
      <vt:lpstr>移动IP的工作原理（一）</vt:lpstr>
      <vt:lpstr>移动IP的工作原理（二）</vt:lpstr>
      <vt:lpstr>幻灯片 167</vt:lpstr>
      <vt:lpstr>幻灯片 168</vt:lpstr>
      <vt:lpstr>5.9 网络层的QoS</vt:lpstr>
      <vt:lpstr>背景</vt:lpstr>
      <vt:lpstr>5.9.1 QoS的一般概念 </vt:lpstr>
      <vt:lpstr>两种有代表性的网络QoS体系</vt:lpstr>
      <vt:lpstr>5.9.2 集成服务 </vt:lpstr>
      <vt:lpstr>RSVP</vt:lpstr>
      <vt:lpstr>RSVP协议的两种主要报文</vt:lpstr>
      <vt:lpstr>RSVP实现资源预留的过程</vt:lpstr>
      <vt:lpstr>RSVP实现资源预留的过程</vt:lpstr>
      <vt:lpstr>RSVP特点和局限</vt:lpstr>
      <vt:lpstr>5.9.3 区分服务 </vt:lpstr>
      <vt:lpstr>DiffServ技术的两个重要概念 </vt:lpstr>
      <vt:lpstr>DSCP</vt:lpstr>
      <vt:lpstr>每跳行为（PHB） </vt:lpstr>
      <vt:lpstr>区分服务的三类PHB </vt:lpstr>
      <vt:lpstr>DiffServ的工作原理示意图</vt:lpstr>
      <vt:lpstr>DiffServ模型的优势 </vt:lpstr>
      <vt:lpstr>路由器的体系结构</vt:lpstr>
      <vt:lpstr>路由器的体系结构</vt:lpstr>
      <vt:lpstr>课后思考题</vt:lpstr>
    </vt:vector>
  </TitlesOfParts>
  <Company>NCEPU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网络层</dc:title>
  <dc:creator>user</dc:creator>
  <cp:lastModifiedBy>network user</cp:lastModifiedBy>
  <cp:revision>256</cp:revision>
  <dcterms:created xsi:type="dcterms:W3CDTF">2010-09-14T02:15:28Z</dcterms:created>
  <dcterms:modified xsi:type="dcterms:W3CDTF">2013-08-29T13:06:49Z</dcterms:modified>
</cp:coreProperties>
</file>