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58" r:id="rId2"/>
  </p:sldMasterIdLst>
  <p:notesMasterIdLst>
    <p:notesMasterId r:id="rId89"/>
  </p:notesMasterIdLst>
  <p:sldIdLst>
    <p:sldId id="352" r:id="rId3"/>
    <p:sldId id="260" r:id="rId4"/>
    <p:sldId id="360"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6" r:id="rId18"/>
    <p:sldId id="277" r:id="rId19"/>
    <p:sldId id="342" r:id="rId20"/>
    <p:sldId id="279" r:id="rId21"/>
    <p:sldId id="280" r:id="rId22"/>
    <p:sldId id="281" r:id="rId23"/>
    <p:sldId id="282" r:id="rId24"/>
    <p:sldId id="284" r:id="rId25"/>
    <p:sldId id="285" r:id="rId26"/>
    <p:sldId id="286" r:id="rId27"/>
    <p:sldId id="287" r:id="rId28"/>
    <p:sldId id="288" r:id="rId29"/>
    <p:sldId id="290" r:id="rId30"/>
    <p:sldId id="344" r:id="rId31"/>
    <p:sldId id="283"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46" r:id="rId49"/>
    <p:sldId id="310" r:id="rId50"/>
    <p:sldId id="311" r:id="rId51"/>
    <p:sldId id="312" r:id="rId52"/>
    <p:sldId id="313" r:id="rId53"/>
    <p:sldId id="314" r:id="rId54"/>
    <p:sldId id="345" r:id="rId55"/>
    <p:sldId id="316" r:id="rId56"/>
    <p:sldId id="317" r:id="rId57"/>
    <p:sldId id="318" r:id="rId58"/>
    <p:sldId id="319" r:id="rId59"/>
    <p:sldId id="320" r:id="rId60"/>
    <p:sldId id="351" r:id="rId61"/>
    <p:sldId id="322" r:id="rId62"/>
    <p:sldId id="348" r:id="rId63"/>
    <p:sldId id="324" r:id="rId64"/>
    <p:sldId id="325" r:id="rId65"/>
    <p:sldId id="326" r:id="rId66"/>
    <p:sldId id="327" r:id="rId67"/>
    <p:sldId id="349" r:id="rId68"/>
    <p:sldId id="350" r:id="rId69"/>
    <p:sldId id="329" r:id="rId70"/>
    <p:sldId id="330" r:id="rId71"/>
    <p:sldId id="353" r:id="rId72"/>
    <p:sldId id="331" r:id="rId73"/>
    <p:sldId id="332" r:id="rId74"/>
    <p:sldId id="354" r:id="rId75"/>
    <p:sldId id="333" r:id="rId76"/>
    <p:sldId id="334" r:id="rId77"/>
    <p:sldId id="335" r:id="rId78"/>
    <p:sldId id="336" r:id="rId79"/>
    <p:sldId id="337" r:id="rId80"/>
    <p:sldId id="338" r:id="rId81"/>
    <p:sldId id="339" r:id="rId82"/>
    <p:sldId id="340" r:id="rId83"/>
    <p:sldId id="341" r:id="rId84"/>
    <p:sldId id="356" r:id="rId85"/>
    <p:sldId id="358" r:id="rId86"/>
    <p:sldId id="357" r:id="rId87"/>
    <p:sldId id="359" r:id="rId8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9DF6"/>
    <a:srgbClr val="F67B00"/>
    <a:srgbClr val="1BBAE5"/>
    <a:srgbClr val="1BB0E5"/>
    <a:srgbClr val="66CCFF"/>
    <a:srgbClr val="404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53" autoAdjust="0"/>
  </p:normalViewPr>
  <p:slideViewPr>
    <p:cSldViewPr>
      <p:cViewPr varScale="1">
        <p:scale>
          <a:sx n="51" d="100"/>
          <a:sy n="51" d="100"/>
        </p:scale>
        <p:origin x="-86" y="-2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68" Type="http://schemas.openxmlformats.org/officeDocument/2006/relationships/slide" Target="slides/slide68.xml"/><Relationship Id="rId76" Type="http://schemas.openxmlformats.org/officeDocument/2006/relationships/slide" Target="slides/slide76.xml"/><Relationship Id="rId84" Type="http://schemas.openxmlformats.org/officeDocument/2006/relationships/slide" Target="slides/slide84.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80" Type="http://schemas.openxmlformats.org/officeDocument/2006/relationships/slide" Target="slides/slide80.xml"/><Relationship Id="rId85" Type="http://schemas.openxmlformats.org/officeDocument/2006/relationships/slide" Target="slides/slide85.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6DCC572A-2604-458E-BF3F-A8C1F2CA1630}" type="datetimeFigureOut">
              <a:rPr lang="zh-CN" altLang="en-US"/>
              <a:pPr>
                <a:defRPr/>
              </a:pPr>
              <a:t>2013/8/29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ADF5F54D-58BE-4A00-A470-37BDAD21174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8BCDABE-42FD-4A69-B59E-54C45F82E5F9}" type="slidenum">
              <a:rPr lang="en-US" altLang="zh-CN" smtClean="0">
                <a:ea typeface="宋体" charset="-122"/>
              </a:rPr>
              <a:pPr/>
              <a:t>29</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Ch6-33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43F17CD-33BC-44C7-8714-E9C2B93F3711}" type="slidenum">
              <a:rPr lang="en-US" altLang="zh-CN" smtClean="0">
                <a:ea typeface="宋体" charset="-122"/>
              </a:rPr>
              <a:pPr/>
              <a:t>53</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Ch6-57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14334E5-339B-4645-A6DA-225BC4462A5B}" type="slidenum">
              <a:rPr lang="en-US" altLang="zh-CN" smtClean="0">
                <a:ea typeface="宋体" charset="-122"/>
              </a:rPr>
              <a:pPr/>
              <a:t>61</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Ch6-65</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20D9310-A8E0-4756-AEA6-7087E3FF0E85}" type="slidenum">
              <a:rPr lang="en-US" altLang="zh-CN" smtClean="0">
                <a:ea typeface="宋体" charset="-122"/>
              </a:rPr>
              <a:pPr/>
              <a:t>66</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Ch6-70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4AB8CD9-9A7D-4C62-BAB7-821E361D4340}"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C7F81C1-C783-49EE-B358-EC9A5B007FD6}"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C221FBE-4FB4-4893-851E-0C793119CB4F}"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F78ACD6-1723-4BB4-A411-4B03C2BBB9E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3B081EE-A99A-4C03-BD52-1ECA83D937A3}"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F9D381-6DAF-4832-A4AB-34D520D58546}"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2934D4A-F686-419A-B544-DEBBA637FD9B}"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370A75F-F115-498E-BEC0-63E93BF89B45}"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85490C5-6D6C-4452-9A37-FD32495F8E99}"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7B28861-D314-4DC1-BDC2-E231B419DB9E}"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6742F254-B3CB-4BD1-B774-5B2379696B68}"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2B6E3A1-47CA-4372-BD5F-C07FBE8BCB8D}"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21D02D4F-1D0F-422A-92C3-D2EF4784FF40}"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A06AAC2-CFEA-43D7-A338-DC3B668992B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4C261A8F-FB2B-4CFC-AB76-64AC09222DBB}"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7B994B37-8841-44FD-9720-44D3A8FC900D}"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B90676CD-018F-4DBA-BBA0-20302BE340DB}"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4A92810-A231-49FC-AF61-CB7C3559676F}"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3392391A-66AD-47D2-9BE3-965C382EDAA9}"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68D1C7DB-E686-4469-B4E0-C582654B50C3}"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4AF9D343-F144-4A26-AB1D-3B489FDB7617}"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ABF73BF-C1F7-4F0B-9682-3AB7AD4C31A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D945A9D-560F-4657-AC46-8505C9D7A1F7}"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9741C8E-F8C2-45F0-ABAA-8B6D4FA102D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4DEFB4F-924B-4C10-B18D-477D5C66D6FC}"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C668C9-158E-44A5-B2B2-05472F0D8379}"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B2AE197D-30DA-4A8D-90D2-0EA2BD82E058}"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56DEFEB-39A5-438B-AB38-871481E5D8B1}"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86DCF3F-C8DB-4D75-9DD6-22E7B0EA7826}"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E0C7AAF-F1F4-473D-B869-543FA8878ACB}"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13261214-3331-4E24-8157-6D4C724EA5E3}" type="datetimeFigureOut">
              <a:rPr lang="zh-CN" altLang="en-US"/>
              <a:pPr>
                <a:defRPr/>
              </a:pPr>
              <a:t>2013/8/29</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C4E0E11-4B45-4354-AB67-62D588F2CF8F}"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CFC1CB14-892E-43F9-AA45-38670F3CA8EE}"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CA970DB-4DA5-415E-823E-87CBD9A3C9F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47FF27DB-DAC3-4537-95B5-6648B8B6BD09}" type="datetimeFigureOut">
              <a:rPr lang="zh-CN" altLang="en-US"/>
              <a:pPr>
                <a:defRPr/>
              </a:pPr>
              <a:t>2013/8/29</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51F3C860-60DD-42D7-B9EE-FD0625FD15AA}"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CB8F4CB-1FE7-44FB-AFAF-0B02DA942E22}" type="datetimeFigureOut">
              <a:rPr lang="zh-CN" altLang="en-US"/>
              <a:pPr>
                <a:defRPr/>
              </a:pPr>
              <a:t>2013/8/29</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BD33608A-3C61-4265-A7F6-BE9B68FB55C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2073CB2-1EC7-4D0C-B1D3-B0C017667691}" type="datetimeFigureOut">
              <a:rPr lang="zh-CN" altLang="en-US"/>
              <a:pPr>
                <a:defRPr/>
              </a:pPr>
              <a:t>2013/8/29</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8B88E2-70F7-468F-A42A-C8BF07D9AE56}"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28E924B-2B85-4CFD-B07C-706221F314A9}"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8AC0E0E-9127-421B-9AD1-C804A422B5B5}"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BD6C98E-811E-4987-AA66-BA710065545F}" type="datetimeFigureOut">
              <a:rPr lang="zh-CN" altLang="en-US"/>
              <a:pPr>
                <a:defRPr/>
              </a:pPr>
              <a:t>2013/8/29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B7A95A4-61D7-464B-9D1C-CB6C3D22D488}"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9219"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20"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8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fld id="{4EB235C7-8F60-4262-BCE8-0A5A5F9B4080}" type="datetimeFigureOut">
              <a:rPr lang="zh-CN" altLang="en-US"/>
              <a:pPr>
                <a:defRPr/>
              </a:pPr>
              <a:t>2013/8/29</a:t>
            </a:fld>
            <a:endParaRPr lang="en-US" altLang="zh-CN"/>
          </a:p>
        </p:txBody>
      </p:sp>
      <p:sp>
        <p:nvSpPr>
          <p:cNvPr id="6759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E468D37C-E132-4849-BB83-4F35E7ACF37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2" descr="2"/>
          <p:cNvPicPr>
            <a:picLocks noChangeAspect="1" noChangeArrowheads="1"/>
          </p:cNvPicPr>
          <p:nvPr/>
        </p:nvPicPr>
        <p:blipFill>
          <a:blip r:embed="rId13"/>
          <a:srcRect/>
          <a:stretch>
            <a:fillRect/>
          </a:stretch>
        </p:blipFill>
        <p:spPr bwMode="auto">
          <a:xfrm>
            <a:off x="0" y="5019675"/>
            <a:ext cx="5572125" cy="1838325"/>
          </a:xfrm>
          <a:prstGeom prst="rect">
            <a:avLst/>
          </a:prstGeom>
          <a:noFill/>
          <a:ln w="9525">
            <a:noFill/>
            <a:miter lim="800000"/>
            <a:headEnd/>
            <a:tailEnd/>
          </a:ln>
        </p:spPr>
      </p:pic>
      <p:sp>
        <p:nvSpPr>
          <p:cNvPr id="10243"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4"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637"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fld id="{311C5473-FE8C-4C7D-8105-8E89F5843BA6}" type="datetimeFigureOut">
              <a:rPr lang="zh-CN" altLang="en-US"/>
              <a:pPr>
                <a:defRPr/>
              </a:pPr>
              <a:t>2013/8/29</a:t>
            </a:fld>
            <a:endParaRPr lang="en-US" altLang="zh-CN"/>
          </a:p>
        </p:txBody>
      </p:sp>
      <p:sp>
        <p:nvSpPr>
          <p:cNvPr id="69638"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69639"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6B990C6A-ABC5-4EF4-891A-C52826EA864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1BBA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hyperlink" Target="mailto:doe@192.0.2.89"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85786" y="928670"/>
            <a:ext cx="7772400" cy="1470025"/>
          </a:xfrm>
        </p:spPr>
        <p:txBody>
          <a:bodyPr/>
          <a:lstStyle/>
          <a:p>
            <a:pPr eaLnBrk="1" hangingPunct="1"/>
            <a:r>
              <a:rPr kumimoji="0" lang="zh-CN" altLang="en-US" sz="3200" b="0" i="0" u="none" strike="noStrike" kern="0" cap="none" spc="0" normalizeH="0" baseline="0" noProof="0" dirty="0" smtClean="0">
                <a:ln>
                  <a:noFill/>
                </a:ln>
                <a:solidFill>
                  <a:schemeClr val="accent1">
                    <a:lumMod val="25000"/>
                  </a:schemeClr>
                </a:solidFill>
                <a:effectLst>
                  <a:outerShdw blurRad="38100" dist="38100" dir="2700000" algn="tl">
                    <a:srgbClr val="000000">
                      <a:alpha val="43137"/>
                    </a:srgbClr>
                  </a:outerShdw>
                </a:effectLst>
                <a:uLnTx/>
                <a:uFillTx/>
                <a:latin typeface="黑体" pitchFamily="49" charset="-122"/>
                <a:ea typeface="黑体" pitchFamily="49" charset="-122"/>
              </a:rPr>
              <a:t>计算机网络原理与实践</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（第</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2</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版）配套课件</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
            </a:r>
            <a:b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b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机械工业出版社   </a:t>
            </a:r>
            <a:r>
              <a:rPr kumimoji="0" lang="en-US" altLang="zh-CN"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2013</a:t>
            </a: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年</a:t>
            </a:r>
            <a:endPar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3315" name="Rectangle 3"/>
          <p:cNvSpPr>
            <a:spLocks noGrp="1" noChangeArrowheads="1"/>
          </p:cNvSpPr>
          <p:nvPr>
            <p:ph type="subTitle" idx="1"/>
          </p:nvPr>
        </p:nvSpPr>
        <p:spPr>
          <a:xfrm>
            <a:off x="1428728" y="2928934"/>
            <a:ext cx="6400800" cy="928694"/>
          </a:xfrm>
        </p:spPr>
        <p:txBody>
          <a:bodyPr/>
          <a:lstStyle/>
          <a:p>
            <a:pPr eaLnBrk="1" hangingPunct="1"/>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6</a:t>
            </a:r>
            <a:r>
              <a:rPr lang="zh-CN" altLang="en-US" sz="4800" dirty="0" smtClean="0">
                <a:latin typeface="黑体" pitchFamily="49" charset="-122"/>
                <a:ea typeface="黑体" pitchFamily="49" charset="-122"/>
              </a:rPr>
              <a:t>章 传输层</a:t>
            </a:r>
            <a:endParaRPr lang="en-US" altLang="zh-CN" sz="4800" dirty="0" smtClean="0">
              <a:latin typeface="黑体" pitchFamily="49" charset="-122"/>
              <a:ea typeface="黑体" pitchFamily="49" charset="-122"/>
            </a:endParaRPr>
          </a:p>
          <a:p>
            <a:pPr eaLnBrk="1" hangingPunct="1"/>
            <a:endParaRPr lang="en-US" altLang="zh-CN" dirty="0" smtClean="0">
              <a:solidFill>
                <a:srgbClr val="7F7F7F"/>
              </a:solidFill>
              <a:latin typeface="宋体" pitchFamily="2" charset="-122"/>
              <a:ea typeface="宋体" pitchFamily="2" charset="-122"/>
            </a:endParaRPr>
          </a:p>
          <a:p>
            <a:pPr eaLnBrk="1" hangingPunct="1"/>
            <a:r>
              <a:rPr lang="en-US" altLang="zh-CN" smtClean="0">
                <a:solidFill>
                  <a:srgbClr val="7F7F7F"/>
                </a:solidFill>
                <a:latin typeface="宋体" pitchFamily="2" charset="-122"/>
                <a:ea typeface="宋体" pitchFamily="2" charset="-122"/>
              </a:rPr>
              <a:t> </a:t>
            </a:r>
            <a:endParaRPr lang="en-US" altLang="zh-CN" dirty="0" smtClean="0">
              <a:solidFill>
                <a:srgbClr val="7F7F7F"/>
              </a:solidFill>
              <a:latin typeface="宋体" pitchFamily="2" charset="-122"/>
              <a:ea typeface="宋体" pitchFamily="2" charset="-122"/>
            </a:endParaRPr>
          </a:p>
          <a:p>
            <a:pPr eaLnBrk="1" hangingPunct="1"/>
            <a:endParaRPr lang="en-US" altLang="zh-CN" sz="4800" dirty="0" smtClean="0">
              <a:latin typeface="黑体" pitchFamily="49" charset="-122"/>
              <a:ea typeface="黑体" pitchFamily="49" charset="-122"/>
            </a:endParaRPr>
          </a:p>
          <a:p>
            <a:pPr eaLnBrk="1" hangingPunct="1"/>
            <a:endParaRPr lang="en-US" altLang="zh-CN" sz="4800" dirty="0" smtClean="0">
              <a:latin typeface="黑体" pitchFamily="49" charset="-122"/>
              <a:ea typeface="黑体" pitchFamily="49" charset="-122"/>
            </a:endParaRPr>
          </a:p>
          <a:p>
            <a:pPr eaLnBrk="1" hangingPunct="1"/>
            <a:endParaRPr lang="zh-CN" altLang="zh-CN"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6.1.3 </a:t>
            </a:r>
            <a:r>
              <a:rPr lang="zh-CN" altLang="en-US" dirty="0" smtClean="0"/>
              <a:t>端口和套接字的概念</a:t>
            </a:r>
          </a:p>
        </p:txBody>
      </p:sp>
      <p:sp>
        <p:nvSpPr>
          <p:cNvPr id="21507" name="内容占位符 1"/>
          <p:cNvSpPr>
            <a:spLocks noGrp="1"/>
          </p:cNvSpPr>
          <p:nvPr>
            <p:ph idx="1"/>
          </p:nvPr>
        </p:nvSpPr>
        <p:spPr>
          <a:xfrm>
            <a:off x="457200" y="1357313"/>
            <a:ext cx="8401050" cy="4649787"/>
          </a:xfrm>
        </p:spPr>
        <p:txBody>
          <a:bodyPr/>
          <a:lstStyle/>
          <a:p>
            <a:r>
              <a:rPr lang="zh-CN" altLang="en-US" smtClean="0"/>
              <a:t>传输层通过端口控制机制实现端点应用程序进程之间的通信。</a:t>
            </a:r>
            <a:endParaRPr lang="en-US" altLang="zh-CN" smtClean="0"/>
          </a:p>
          <a:p>
            <a:r>
              <a:rPr lang="zh-CN" altLang="en-US" smtClean="0"/>
              <a:t>传输层的端口并非是物理意义上的端口，而是逻辑意义上的端口。</a:t>
            </a:r>
            <a:endParaRPr lang="en-US" altLang="zh-CN" smtClean="0"/>
          </a:p>
          <a:p>
            <a:r>
              <a:rPr lang="zh-CN" altLang="en-US" smtClean="0"/>
              <a:t>端口通过端口号来标记，范围为</a:t>
            </a:r>
            <a:r>
              <a:rPr lang="en-US" altLang="zh-CN" smtClean="0"/>
              <a:t>0~65535</a:t>
            </a:r>
            <a:r>
              <a:rPr lang="zh-CN" altLang="en-US" smtClean="0"/>
              <a:t>。</a:t>
            </a:r>
          </a:p>
          <a:p>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zh-CN" altLang="en-US" dirty="0" smtClean="0"/>
              <a:t>传输层的端口号分类</a:t>
            </a:r>
            <a:endParaRPr lang="zh-CN" altLang="en-US" dirty="0" smtClean="0">
              <a:effectLst>
                <a:outerShdw blurRad="38100" dist="38100" dir="2700000" algn="tl">
                  <a:srgbClr val="000000">
                    <a:alpha val="43137"/>
                  </a:srgbClr>
                </a:outerShdw>
              </a:effectLst>
            </a:endParaRPr>
          </a:p>
        </p:txBody>
      </p:sp>
      <p:sp>
        <p:nvSpPr>
          <p:cNvPr id="22531" name="内容占位符 1"/>
          <p:cNvSpPr>
            <a:spLocks noGrp="1"/>
          </p:cNvSpPr>
          <p:nvPr>
            <p:ph idx="1"/>
          </p:nvPr>
        </p:nvSpPr>
        <p:spPr/>
        <p:txBody>
          <a:bodyPr/>
          <a:lstStyle/>
          <a:p>
            <a:pPr eaLnBrk="1" hangingPunct="1">
              <a:buNone/>
            </a:pPr>
            <a:r>
              <a:rPr lang="en-US" altLang="zh-CN" dirty="0" smtClean="0"/>
              <a:t>1</a:t>
            </a:r>
            <a:r>
              <a:rPr lang="zh-CN" altLang="en-US" dirty="0" smtClean="0"/>
              <a:t>）熟知端口（</a:t>
            </a:r>
            <a:r>
              <a:rPr lang="en-US" altLang="zh-CN" dirty="0" smtClean="0"/>
              <a:t>well known ports</a:t>
            </a:r>
            <a:r>
              <a:rPr lang="zh-CN" altLang="en-US" dirty="0" smtClean="0"/>
              <a:t>）</a:t>
            </a:r>
            <a:endParaRPr lang="en-US" altLang="zh-CN" dirty="0" smtClean="0"/>
          </a:p>
          <a:p>
            <a:pPr eaLnBrk="1" hangingPunct="1">
              <a:buFont typeface="Wingdings" pitchFamily="2" charset="2"/>
              <a:buNone/>
            </a:pPr>
            <a:r>
              <a:rPr lang="en-US" altLang="zh-CN" dirty="0" smtClean="0"/>
              <a:t>  </a:t>
            </a:r>
            <a:r>
              <a:rPr lang="zh-CN" altLang="en-US" dirty="0" smtClean="0"/>
              <a:t>  该类端口号范围为</a:t>
            </a:r>
            <a:r>
              <a:rPr lang="en-US" altLang="zh-CN" dirty="0" smtClean="0"/>
              <a:t>0~1023</a:t>
            </a:r>
            <a:r>
              <a:rPr lang="zh-CN" altLang="en-US" dirty="0" smtClean="0"/>
              <a:t>，它们通常绑定于一些众所周知的服务，这些端口由系统调用。</a:t>
            </a:r>
          </a:p>
          <a:p>
            <a:pPr>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8"/>
          <p:cNvSpPr txBox="1">
            <a:spLocks/>
          </p:cNvSpPr>
          <p:nvPr/>
        </p:nvSpPr>
        <p:spPr bwMode="auto">
          <a:xfrm>
            <a:off x="1331913" y="765175"/>
            <a:ext cx="6686550" cy="590550"/>
          </a:xfrm>
          <a:prstGeom prst="rect">
            <a:avLst/>
          </a:prstGeom>
          <a:noFill/>
          <a:ln w="9525">
            <a:noFill/>
            <a:miter lim="800000"/>
            <a:headEnd/>
            <a:tailEnd/>
          </a:ln>
        </p:spPr>
        <p:txBody>
          <a:bodyPr/>
          <a:lstStyle/>
          <a:p>
            <a:pPr marL="365125" indent="-255588" algn="ctr" eaLnBrk="0" hangingPunct="0">
              <a:lnSpc>
                <a:spcPct val="120000"/>
              </a:lnSpc>
              <a:spcBef>
                <a:spcPts val="400"/>
              </a:spcBef>
              <a:buClr>
                <a:schemeClr val="accent1"/>
              </a:buClr>
              <a:buSzPct val="68000"/>
              <a:defRPr/>
            </a:pPr>
            <a:r>
              <a:rPr lang="zh-CN" altLang="en-US" sz="3700" dirty="0">
                <a:latin typeface="+mn-lt"/>
                <a:ea typeface="+mn-ea"/>
              </a:rPr>
              <a:t>部分常用的熟知端口号</a:t>
            </a:r>
          </a:p>
          <a:p>
            <a:pPr marL="365125" indent="-255588">
              <a:spcBef>
                <a:spcPts val="400"/>
              </a:spcBef>
              <a:buClr>
                <a:schemeClr val="accent1"/>
              </a:buClr>
              <a:buSzPct val="68000"/>
              <a:buFont typeface="Wingdings" pitchFamily="2" charset="2"/>
              <a:buNone/>
              <a:defRPr/>
            </a:pPr>
            <a:endParaRPr lang="zh-CN" altLang="en-US" sz="3200" dirty="0">
              <a:latin typeface="+mn-lt"/>
              <a:ea typeface="+mn-ea"/>
            </a:endParaRPr>
          </a:p>
        </p:txBody>
      </p:sp>
      <p:graphicFrame>
        <p:nvGraphicFramePr>
          <p:cNvPr id="5" name="表格 4"/>
          <p:cNvGraphicFramePr>
            <a:graphicFrameLocks noGrp="1"/>
          </p:cNvGraphicFramePr>
          <p:nvPr/>
        </p:nvGraphicFramePr>
        <p:xfrm>
          <a:off x="1071563" y="1857375"/>
          <a:ext cx="7215238" cy="4071968"/>
        </p:xfrm>
        <a:graphic>
          <a:graphicData uri="http://schemas.openxmlformats.org/drawingml/2006/table">
            <a:tbl>
              <a:tblPr/>
              <a:tblGrid>
                <a:gridCol w="3607619"/>
                <a:gridCol w="3607619"/>
              </a:tblGrid>
              <a:tr h="508996">
                <a:tc>
                  <a:txBody>
                    <a:bodyPr/>
                    <a:lstStyle/>
                    <a:p>
                      <a:pPr indent="127000" algn="ctr">
                        <a:spcAft>
                          <a:spcPts val="0"/>
                        </a:spcAft>
                      </a:pPr>
                      <a:r>
                        <a:rPr lang="zh-CN" sz="2000" b="1" kern="100" dirty="0">
                          <a:latin typeface="Times New Roman"/>
                          <a:ea typeface="宋体"/>
                          <a:cs typeface="Times New Roman"/>
                        </a:rPr>
                        <a:t>端口号</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应用协议</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21/20</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a:latin typeface="Times New Roman"/>
                          <a:ea typeface="宋体"/>
                          <a:cs typeface="Times New Roman"/>
                        </a:rPr>
                        <a:t>文件传输协议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74420" algn="l">
                        <a:spcAft>
                          <a:spcPts val="0"/>
                        </a:spcAft>
                      </a:pPr>
                      <a:r>
                        <a:rPr lang="en-US" sz="2000" kern="100" dirty="0" smtClean="0">
                          <a:latin typeface="Times New Roman"/>
                          <a:ea typeface="宋体"/>
                          <a:cs typeface="Times New Roman"/>
                        </a:rPr>
                        <a:t>    23</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dirty="0">
                          <a:latin typeface="Times New Roman"/>
                          <a:ea typeface="宋体"/>
                          <a:cs typeface="Times New Roman"/>
                        </a:rPr>
                        <a:t>远程终端协议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25</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dirty="0">
                          <a:latin typeface="Times New Roman"/>
                          <a:ea typeface="宋体"/>
                          <a:cs typeface="Times New Roman"/>
                        </a:rPr>
                        <a:t>简单邮件传输协议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53</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2000" kern="100" dirty="0">
                          <a:latin typeface="Times New Roman"/>
                          <a:ea typeface="宋体"/>
                          <a:cs typeface="Times New Roman"/>
                        </a:rPr>
                        <a:t>DNS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67/68</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dirty="0">
                          <a:latin typeface="Times New Roman"/>
                          <a:ea typeface="宋体"/>
                          <a:cs typeface="Times New Roman"/>
                        </a:rPr>
                        <a:t>动态主机配置协议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80</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dirty="0">
                          <a:latin typeface="Times New Roman"/>
                          <a:ea typeface="宋体"/>
                          <a:cs typeface="Times New Roman"/>
                        </a:rPr>
                        <a:t>超文本传输协议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996">
                <a:tc>
                  <a:txBody>
                    <a:bodyPr/>
                    <a:lstStyle/>
                    <a:p>
                      <a:pPr indent="1085850" algn="l">
                        <a:spcAft>
                          <a:spcPts val="0"/>
                        </a:spcAft>
                      </a:pPr>
                      <a:r>
                        <a:rPr lang="en-US" sz="2000" kern="100" dirty="0" smtClean="0">
                          <a:latin typeface="Times New Roman"/>
                          <a:ea typeface="宋体"/>
                          <a:cs typeface="Times New Roman"/>
                        </a:rPr>
                        <a:t>    161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2000" kern="100" dirty="0">
                          <a:latin typeface="Times New Roman"/>
                          <a:ea typeface="宋体"/>
                          <a:cs typeface="Times New Roman"/>
                        </a:rPr>
                        <a:t>简单网络管理协议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p:nvPr>
        </p:nvSpPr>
        <p:spPr/>
        <p:txBody>
          <a:bodyPr/>
          <a:lstStyle/>
          <a:p>
            <a:endParaRPr lang="zh-CN" altLang="en-US" dirty="0" smtClean="0"/>
          </a:p>
        </p:txBody>
      </p:sp>
      <p:sp>
        <p:nvSpPr>
          <p:cNvPr id="24579" name="内容占位符 1"/>
          <p:cNvSpPr>
            <a:spLocks noGrp="1"/>
          </p:cNvSpPr>
          <p:nvPr>
            <p:ph idx="1"/>
          </p:nvPr>
        </p:nvSpPr>
        <p:spPr/>
        <p:txBody>
          <a:bodyPr/>
          <a:lstStyle/>
          <a:p>
            <a:pPr>
              <a:buFont typeface="Wingdings" pitchFamily="2" charset="2"/>
              <a:buNone/>
            </a:pPr>
            <a:r>
              <a:rPr lang="en-US" altLang="zh-CN" smtClean="0"/>
              <a:t>  2</a:t>
            </a:r>
            <a:r>
              <a:rPr lang="zh-CN" altLang="en-US" smtClean="0"/>
              <a:t>）注册端口（</a:t>
            </a:r>
            <a:r>
              <a:rPr lang="en-US" altLang="zh-CN" smtClean="0"/>
              <a:t>registered ports</a:t>
            </a:r>
            <a:r>
              <a:rPr lang="zh-CN" altLang="en-US" smtClean="0"/>
              <a:t>）</a:t>
            </a:r>
            <a:endParaRPr lang="en-US" altLang="zh-CN" smtClean="0"/>
          </a:p>
          <a:p>
            <a:pPr>
              <a:buFont typeface="Wingdings" pitchFamily="2" charset="2"/>
              <a:buNone/>
            </a:pPr>
            <a:r>
              <a:rPr lang="en-US" altLang="zh-CN" smtClean="0"/>
              <a:t>  </a:t>
            </a:r>
            <a:r>
              <a:rPr lang="zh-CN" altLang="en-US" smtClean="0"/>
              <a:t> 该类端口号范围为</a:t>
            </a:r>
            <a:r>
              <a:rPr lang="en-US" altLang="zh-CN" smtClean="0"/>
              <a:t>1024~49151</a:t>
            </a:r>
            <a:r>
              <a:rPr lang="zh-CN" altLang="en-US" smtClean="0"/>
              <a:t>。它们通常用于众所周知服务之外的不常用的服务。</a:t>
            </a:r>
            <a:endParaRPr lang="en-US" altLang="zh-CN" smtClean="0"/>
          </a:p>
          <a:p>
            <a:pPr>
              <a:buFont typeface="Wingdings" pitchFamily="2" charset="2"/>
              <a:buNone/>
            </a:pPr>
            <a:r>
              <a:rPr lang="en-US" smtClean="0">
                <a:ea typeface="黑体" pitchFamily="49" charset="-122"/>
              </a:rPr>
              <a:t>  </a:t>
            </a:r>
            <a:r>
              <a:rPr lang="en-US" altLang="zh-CN" smtClean="0"/>
              <a:t>3</a:t>
            </a:r>
            <a:r>
              <a:rPr lang="zh-CN" altLang="en-US" smtClean="0"/>
              <a:t>）动态和</a:t>
            </a:r>
            <a:r>
              <a:rPr lang="en-US" altLang="zh-CN" smtClean="0"/>
              <a:t>/</a:t>
            </a:r>
            <a:r>
              <a:rPr lang="zh-CN" altLang="en-US" smtClean="0"/>
              <a:t>或私有端口（</a:t>
            </a:r>
            <a:r>
              <a:rPr lang="en-US" altLang="zh-CN" smtClean="0"/>
              <a:t>dynamic and/or private ports</a:t>
            </a:r>
            <a:r>
              <a:rPr lang="zh-CN" altLang="en-US" smtClean="0"/>
              <a:t>）</a:t>
            </a:r>
            <a:endParaRPr lang="en-US" altLang="zh-CN" smtClean="0"/>
          </a:p>
          <a:p>
            <a:pPr>
              <a:buFont typeface="Wingdings" pitchFamily="2" charset="2"/>
              <a:buNone/>
            </a:pPr>
            <a:r>
              <a:rPr lang="en-US" altLang="zh-CN" smtClean="0"/>
              <a:t>  </a:t>
            </a:r>
            <a:r>
              <a:rPr lang="zh-CN" altLang="en-US" smtClean="0"/>
              <a:t> 该类端口号范围为</a:t>
            </a:r>
            <a:r>
              <a:rPr lang="en-US" altLang="zh-CN" smtClean="0"/>
              <a:t>49152~65535</a:t>
            </a:r>
            <a:r>
              <a:rPr lang="zh-CN" altLang="en-US" smtClean="0"/>
              <a:t>，该类端口不可以被正式地注册占用。</a:t>
            </a:r>
            <a:endParaRPr lang="en-US" altLang="zh-CN" smtClean="0"/>
          </a:p>
          <a:p>
            <a:pPr>
              <a:buFont typeface="Wingdings" pitchFamily="2" charset="2"/>
              <a:buNone/>
            </a:pPr>
            <a:endParaRPr lang="en-US" altLang="zh-CN" smtClean="0"/>
          </a:p>
          <a:p>
            <a:pPr>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p:nvPr>
        </p:nvSpPr>
        <p:spPr/>
        <p:txBody>
          <a:bodyPr/>
          <a:lstStyle/>
          <a:p>
            <a:r>
              <a:rPr lang="zh-CN" altLang="en-US" dirty="0" smtClean="0"/>
              <a:t>套接字（</a:t>
            </a:r>
            <a:r>
              <a:rPr lang="en-US" altLang="zh-CN" dirty="0" smtClean="0"/>
              <a:t>socket</a:t>
            </a:r>
            <a:r>
              <a:rPr lang="zh-CN" altLang="en-US" dirty="0" smtClean="0"/>
              <a:t>）</a:t>
            </a:r>
          </a:p>
        </p:txBody>
      </p:sp>
      <p:sp>
        <p:nvSpPr>
          <p:cNvPr id="25603" name="内容占位符 1"/>
          <p:cNvSpPr>
            <a:spLocks noGrp="1"/>
          </p:cNvSpPr>
          <p:nvPr>
            <p:ph idx="1"/>
          </p:nvPr>
        </p:nvSpPr>
        <p:spPr/>
        <p:txBody>
          <a:bodyPr/>
          <a:lstStyle/>
          <a:p>
            <a:r>
              <a:rPr lang="zh-CN" altLang="en-US" smtClean="0"/>
              <a:t>为了区分不同的网络应用服务，就必须把主机的</a:t>
            </a:r>
            <a:r>
              <a:rPr lang="en-US" altLang="zh-CN" smtClean="0"/>
              <a:t>IP</a:t>
            </a:r>
            <a:r>
              <a:rPr lang="zh-CN" altLang="en-US" smtClean="0"/>
              <a:t>地址和端口号进行绑定后使用。</a:t>
            </a:r>
            <a:endParaRPr lang="en-US" altLang="zh-CN" smtClean="0"/>
          </a:p>
          <a:p>
            <a:r>
              <a:rPr lang="zh-CN" altLang="en-US" smtClean="0"/>
              <a:t>主机</a:t>
            </a:r>
            <a:r>
              <a:rPr lang="en-US" altLang="zh-CN" smtClean="0"/>
              <a:t>IP</a:t>
            </a:r>
            <a:r>
              <a:rPr lang="zh-CN" altLang="en-US" smtClean="0"/>
              <a:t>地址和端口号的绑定组成了套接字</a:t>
            </a:r>
            <a:endParaRPr lang="en-US" altLang="zh-CN" smtClean="0"/>
          </a:p>
          <a:p>
            <a:pPr>
              <a:buFont typeface="Wingdings" pitchFamily="2" charset="2"/>
              <a:buNone/>
            </a:pPr>
            <a:r>
              <a:rPr lang="zh-CN" altLang="en-US" smtClean="0"/>
              <a:t>（</a:t>
            </a:r>
            <a:r>
              <a:rPr lang="en-US" altLang="zh-CN" smtClean="0"/>
              <a:t>socket</a:t>
            </a:r>
            <a:r>
              <a:rPr lang="zh-CN" altLang="en-US"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8"/>
          <p:cNvSpPr txBox="1">
            <a:spLocks/>
          </p:cNvSpPr>
          <p:nvPr/>
        </p:nvSpPr>
        <p:spPr bwMode="auto">
          <a:xfrm>
            <a:off x="755650" y="404813"/>
            <a:ext cx="7704138" cy="642937"/>
          </a:xfrm>
          <a:prstGeom prst="rect">
            <a:avLst/>
          </a:prstGeom>
          <a:noFill/>
          <a:ln w="9525">
            <a:noFill/>
            <a:miter lim="800000"/>
            <a:headEnd/>
            <a:tailEnd/>
          </a:ln>
        </p:spPr>
        <p:txBody>
          <a:bodyPr/>
          <a:lstStyle/>
          <a:p>
            <a:pPr marL="365125" indent="-255588" algn="ctr" eaLnBrk="0" hangingPunct="0">
              <a:spcBef>
                <a:spcPts val="0"/>
              </a:spcBef>
              <a:buClr>
                <a:schemeClr val="accent1"/>
              </a:buClr>
              <a:buSzPct val="68000"/>
              <a:defRPr/>
            </a:pPr>
            <a:r>
              <a:rPr lang="zh-CN" altLang="en-US" sz="3700" dirty="0">
                <a:latin typeface="+mn-lt"/>
                <a:ea typeface="+mn-ea"/>
              </a:rPr>
              <a:t>主机</a:t>
            </a:r>
            <a:r>
              <a:rPr lang="en-US" altLang="en-US" sz="3700" dirty="0">
                <a:latin typeface="+mn-lt"/>
                <a:ea typeface="+mn-ea"/>
              </a:rPr>
              <a:t>IP</a:t>
            </a:r>
            <a:r>
              <a:rPr lang="zh-CN" altLang="en-US" sz="3700" dirty="0">
                <a:latin typeface="+mn-lt"/>
                <a:ea typeface="+mn-ea"/>
              </a:rPr>
              <a:t>地址、端口号和套接字</a:t>
            </a:r>
            <a:endParaRPr lang="en-US" altLang="zh-CN" sz="3700" dirty="0">
              <a:latin typeface="+mn-lt"/>
              <a:ea typeface="+mn-ea"/>
            </a:endParaRPr>
          </a:p>
          <a:p>
            <a:pPr marL="365125" indent="-255588" algn="ctr" eaLnBrk="0" hangingPunct="0">
              <a:spcBef>
                <a:spcPts val="0"/>
              </a:spcBef>
              <a:buClr>
                <a:schemeClr val="accent1"/>
              </a:buClr>
              <a:buSzPct val="68000"/>
              <a:defRPr/>
            </a:pPr>
            <a:r>
              <a:rPr lang="zh-CN" altLang="en-US" sz="3700" dirty="0">
                <a:latin typeface="+mn-lt"/>
                <a:ea typeface="+mn-ea"/>
              </a:rPr>
              <a:t>的对应关系</a:t>
            </a:r>
          </a:p>
          <a:p>
            <a:pPr marL="365760" indent="-256032" fontAlgn="auto">
              <a:spcBef>
                <a:spcPts val="400"/>
              </a:spcBef>
              <a:spcAft>
                <a:spcPts val="0"/>
              </a:spcAft>
              <a:buClr>
                <a:schemeClr val="accent1"/>
              </a:buClr>
              <a:buSzPct val="68000"/>
              <a:buFont typeface="Wingdings" pitchFamily="2" charset="2"/>
              <a:buNone/>
              <a:defRPr/>
            </a:pPr>
            <a:endParaRPr lang="zh-CN" altLang="en-US" sz="3200" dirty="0">
              <a:latin typeface="+mn-lt"/>
              <a:ea typeface="+mn-ea"/>
            </a:endParaRPr>
          </a:p>
        </p:txBody>
      </p:sp>
      <p:graphicFrame>
        <p:nvGraphicFramePr>
          <p:cNvPr id="1026" name="Object 1"/>
          <p:cNvGraphicFramePr>
            <a:graphicFrameLocks noChangeAspect="1"/>
          </p:cNvGraphicFramePr>
          <p:nvPr/>
        </p:nvGraphicFramePr>
        <p:xfrm>
          <a:off x="2071688" y="2103438"/>
          <a:ext cx="4298950" cy="3413125"/>
        </p:xfrm>
        <a:graphic>
          <a:graphicData uri="http://schemas.openxmlformats.org/presentationml/2006/ole">
            <p:oleObj spid="_x0000_s1026" name="Visio" r:id="rId3" imgW="1570882" imgH="1248355"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8"/>
          <p:cNvSpPr txBox="1">
            <a:spLocks/>
          </p:cNvSpPr>
          <p:nvPr/>
        </p:nvSpPr>
        <p:spPr bwMode="auto">
          <a:xfrm>
            <a:off x="539750" y="404813"/>
            <a:ext cx="8243888" cy="642937"/>
          </a:xfrm>
          <a:prstGeom prst="rect">
            <a:avLst/>
          </a:prstGeom>
          <a:noFill/>
          <a:ln w="9525">
            <a:noFill/>
            <a:miter lim="800000"/>
            <a:headEnd/>
            <a:tailEnd/>
          </a:ln>
        </p:spPr>
        <p:txBody>
          <a:bodyPr/>
          <a:lstStyle/>
          <a:p>
            <a:pPr marL="365125" indent="-255588" algn="ctr" eaLnBrk="0" hangingPunct="0">
              <a:lnSpc>
                <a:spcPct val="120000"/>
              </a:lnSpc>
              <a:spcBef>
                <a:spcPts val="400"/>
              </a:spcBef>
              <a:buClr>
                <a:schemeClr val="accent1"/>
              </a:buClr>
              <a:buSzPct val="68000"/>
              <a:defRPr/>
            </a:pPr>
            <a:endParaRPr lang="zh-CN" altLang="en-US" sz="3700" dirty="0">
              <a:latin typeface="+mn-lt"/>
              <a:ea typeface="+mn-ea"/>
            </a:endParaRPr>
          </a:p>
        </p:txBody>
      </p:sp>
      <p:pic>
        <p:nvPicPr>
          <p:cNvPr id="27651" name="Picture 4"/>
          <p:cNvPicPr>
            <a:picLocks noChangeAspect="1" noChangeArrowheads="1"/>
          </p:cNvPicPr>
          <p:nvPr/>
        </p:nvPicPr>
        <p:blipFill>
          <a:blip r:embed="rId2"/>
          <a:srcRect/>
          <a:stretch>
            <a:fillRect/>
          </a:stretch>
        </p:blipFill>
        <p:spPr bwMode="auto">
          <a:xfrm>
            <a:off x="469900" y="1182688"/>
            <a:ext cx="8204200" cy="5175250"/>
          </a:xfrm>
          <a:prstGeom prst="rect">
            <a:avLst/>
          </a:prstGeom>
          <a:noFill/>
          <a:ln w="9525">
            <a:noFill/>
            <a:miter lim="800000"/>
            <a:headEnd/>
            <a:tailEnd/>
          </a:ln>
        </p:spPr>
      </p:pic>
      <p:sp>
        <p:nvSpPr>
          <p:cNvPr id="5" name="标题 4"/>
          <p:cNvSpPr>
            <a:spLocks noGrp="1"/>
          </p:cNvSpPr>
          <p:nvPr>
            <p:ph type="title"/>
          </p:nvPr>
        </p:nvSpPr>
        <p:spPr/>
        <p:txBody>
          <a:bodyPr/>
          <a:lstStyle/>
          <a:p>
            <a:pPr rtl="0" eaLnBrk="0" fontAlgn="base" hangingPunct="0"/>
            <a:r>
              <a:rPr lang="zh-CN" sz="3700" kern="1200" dirty="0" smtClean="0">
                <a:solidFill>
                  <a:schemeClr val="tx1"/>
                </a:solidFill>
                <a:latin typeface="Arial"/>
                <a:ea typeface="宋体"/>
                <a:cs typeface="+mn-cs"/>
              </a:rPr>
              <a:t>端到端多应用程序进程之间的通信</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a:defRPr/>
            </a:pPr>
            <a:r>
              <a:rPr lang="en-US" altLang="zh-CN" dirty="0" smtClean="0">
                <a:effectLst>
                  <a:outerShdw blurRad="38100" dist="38100" dir="2700000" algn="tl">
                    <a:srgbClr val="000000">
                      <a:alpha val="43137"/>
                    </a:srgbClr>
                  </a:outerShdw>
                </a:effectLst>
              </a:rPr>
              <a:t>6.1.4 </a:t>
            </a:r>
            <a:r>
              <a:rPr lang="zh-CN" altLang="en-US" dirty="0" smtClean="0">
                <a:effectLst>
                  <a:outerShdw blurRad="38100" dist="38100" dir="2700000" algn="tl">
                    <a:srgbClr val="000000">
                      <a:alpha val="43137"/>
                    </a:srgbClr>
                  </a:outerShdw>
                </a:effectLst>
              </a:rPr>
              <a:t>传输层的多路复用</a:t>
            </a:r>
            <a:r>
              <a:rPr lang="en-US" altLang="zh-CN" dirty="0" smtClean="0">
                <a:effectLst>
                  <a:outerShdw blurRad="38100" dist="38100" dir="2700000" algn="tl">
                    <a:srgbClr val="000000">
                      <a:alpha val="43137"/>
                    </a:srgbClr>
                  </a:outerShdw>
                </a:effectLst>
              </a:rPr>
              <a:t/>
            </a:r>
            <a:br>
              <a:rPr lang="en-US" altLang="zh-CN" dirty="0" smtClean="0">
                <a:effectLst>
                  <a:outerShdw blurRad="38100" dist="38100" dir="2700000" algn="tl">
                    <a:srgbClr val="000000">
                      <a:alpha val="43137"/>
                    </a:srgbClr>
                  </a:outerShdw>
                </a:effectLst>
              </a:rPr>
            </a:br>
            <a:r>
              <a:rPr lang="zh-CN" altLang="en-US" dirty="0" smtClean="0">
                <a:effectLst>
                  <a:outerShdw blurRad="38100" dist="38100" dir="2700000" algn="tl">
                    <a:srgbClr val="000000">
                      <a:alpha val="43137"/>
                    </a:srgbClr>
                  </a:outerShdw>
                </a:effectLst>
              </a:rPr>
              <a:t>       与多路分解</a:t>
            </a:r>
          </a:p>
        </p:txBody>
      </p:sp>
      <p:sp>
        <p:nvSpPr>
          <p:cNvPr id="28675" name="内容占位符 1"/>
          <p:cNvSpPr>
            <a:spLocks noGrp="1"/>
          </p:cNvSpPr>
          <p:nvPr>
            <p:ph idx="1"/>
          </p:nvPr>
        </p:nvSpPr>
        <p:spPr>
          <a:xfrm>
            <a:off x="457200" y="1481138"/>
            <a:ext cx="8229600" cy="4662487"/>
          </a:xfrm>
        </p:spPr>
        <p:txBody>
          <a:bodyPr/>
          <a:lstStyle/>
          <a:p>
            <a:r>
              <a:rPr lang="zh-CN" altLang="en-US" dirty="0" smtClean="0"/>
              <a:t>传输层端到端通信提供对应用报文的多路复用和多路分解功能（在传输层上）。</a:t>
            </a:r>
            <a:endParaRPr lang="en-US" altLang="zh-CN" dirty="0" smtClean="0"/>
          </a:p>
          <a:p>
            <a:r>
              <a:rPr lang="zh-CN" altLang="en-US" dirty="0" smtClean="0"/>
              <a:t>传输层的多路复用：多个应用程序进程使用同一个传输层协议发送数据报。</a:t>
            </a:r>
            <a:endParaRPr lang="en-US" altLang="zh-CN" dirty="0" smtClean="0"/>
          </a:p>
          <a:p>
            <a:r>
              <a:rPr lang="zh-CN" altLang="en-US" dirty="0" smtClean="0"/>
              <a:t>传输层的多路分解：传输层协议将接收到的报文分发给不同的应用程序进程。</a:t>
            </a:r>
            <a:endParaRPr lang="en-US" altLang="zh-CN" dirty="0" smtClean="0"/>
          </a:p>
          <a:p>
            <a:r>
              <a:rPr lang="zh-CN" altLang="en-US" dirty="0" smtClean="0"/>
              <a:t>多路复用和多路分解功能通过传输层协议的端口机制实现。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20000"/>
              </a:lnSpc>
            </a:pPr>
            <a:r>
              <a:rPr lang="zh-CN" altLang="en-US" dirty="0" smtClean="0"/>
              <a:t>传输层的多路复用和多路分解</a:t>
            </a:r>
          </a:p>
        </p:txBody>
      </p:sp>
      <p:pic>
        <p:nvPicPr>
          <p:cNvPr id="29699" name="Picture 2"/>
          <p:cNvPicPr>
            <a:picLocks noChangeAspect="1" noChangeArrowheads="1"/>
          </p:cNvPicPr>
          <p:nvPr/>
        </p:nvPicPr>
        <p:blipFill>
          <a:blip r:embed="rId2"/>
          <a:srcRect/>
          <a:stretch>
            <a:fillRect/>
          </a:stretch>
        </p:blipFill>
        <p:spPr bwMode="auto">
          <a:xfrm>
            <a:off x="642938" y="1579563"/>
            <a:ext cx="7643812" cy="463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effectLst>
                  <a:outerShdw blurRad="38100" dist="38100" dir="2700000" algn="tl">
                    <a:srgbClr val="000000">
                      <a:alpha val="43137"/>
                    </a:srgbClr>
                  </a:outerShdw>
                </a:effectLst>
              </a:rPr>
              <a:t>6.2 </a:t>
            </a:r>
            <a:r>
              <a:rPr lang="zh-CN" altLang="en-US" dirty="0" smtClean="0">
                <a:effectLst>
                  <a:outerShdw blurRad="38100" dist="38100" dir="2700000" algn="tl">
                    <a:srgbClr val="000000">
                      <a:alpha val="43137"/>
                    </a:srgbClr>
                  </a:outerShdw>
                </a:effectLst>
              </a:rPr>
              <a:t>因特网上的用户数据报协议</a:t>
            </a:r>
          </a:p>
        </p:txBody>
      </p:sp>
      <p:sp>
        <p:nvSpPr>
          <p:cNvPr id="30723" name="内容占位符 1"/>
          <p:cNvSpPr>
            <a:spLocks noGrp="1"/>
          </p:cNvSpPr>
          <p:nvPr>
            <p:ph idx="1"/>
          </p:nvPr>
        </p:nvSpPr>
        <p:spPr/>
        <p:txBody>
          <a:bodyPr/>
          <a:lstStyle/>
          <a:p>
            <a:r>
              <a:rPr lang="en-US" altLang="zh-CN" smtClean="0"/>
              <a:t>UDP</a:t>
            </a:r>
            <a:r>
              <a:rPr lang="zh-CN" altLang="en-US" smtClean="0"/>
              <a:t>概述</a:t>
            </a:r>
            <a:endParaRPr lang="en-US" altLang="zh-CN" smtClean="0"/>
          </a:p>
          <a:p>
            <a:r>
              <a:rPr lang="en-US" altLang="zh-CN" smtClean="0"/>
              <a:t>UDP</a:t>
            </a:r>
            <a:r>
              <a:rPr lang="zh-CN" altLang="en-US" smtClean="0"/>
              <a:t>数据报结构</a:t>
            </a:r>
            <a:endParaRPr lang="en-US" altLang="zh-CN" smtClean="0"/>
          </a:p>
          <a:p>
            <a:r>
              <a:rPr lang="en-US" altLang="zh-CN" smtClean="0"/>
              <a:t>UDP</a:t>
            </a:r>
            <a:r>
              <a:rPr lang="zh-CN" altLang="en-US" smtClean="0"/>
              <a:t>校验和</a:t>
            </a:r>
          </a:p>
          <a:p>
            <a:pPr>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zh-CN" altLang="en-US" dirty="0" smtClean="0">
                <a:latin typeface="Arial Unicode MS" pitchFamily="34" charset="-122"/>
                <a:ea typeface="Arial Unicode MS" pitchFamily="34" charset="-122"/>
                <a:cs typeface="Arial Unicode MS" pitchFamily="34" charset="-122"/>
              </a:rPr>
              <a:t>本章内容</a:t>
            </a:r>
          </a:p>
        </p:txBody>
      </p:sp>
      <p:sp>
        <p:nvSpPr>
          <p:cNvPr id="12291" name="Rectangle 3"/>
          <p:cNvSpPr>
            <a:spLocks noGrp="1"/>
          </p:cNvSpPr>
          <p:nvPr>
            <p:ph idx="1"/>
          </p:nvPr>
        </p:nvSpPr>
        <p:spPr/>
        <p:txBody>
          <a:bodyPr/>
          <a:lstStyle/>
          <a:p>
            <a:pPr eaLnBrk="1" hangingPunct="1">
              <a:lnSpc>
                <a:spcPct val="90000"/>
              </a:lnSpc>
              <a:buFont typeface="Wingdings" pitchFamily="2" charset="2"/>
              <a:buNone/>
            </a:pPr>
            <a:r>
              <a:rPr lang="en-US" altLang="zh-CN" sz="3000" dirty="0" smtClean="0"/>
              <a:t>6.1 </a:t>
            </a:r>
            <a:r>
              <a:rPr lang="zh-CN" altLang="en-US" sz="3000" dirty="0" smtClean="0"/>
              <a:t>传输层的基本概念</a:t>
            </a:r>
          </a:p>
          <a:p>
            <a:pPr eaLnBrk="1" hangingPunct="1">
              <a:lnSpc>
                <a:spcPct val="90000"/>
              </a:lnSpc>
              <a:buFont typeface="Wingdings" pitchFamily="2" charset="2"/>
              <a:buNone/>
            </a:pPr>
            <a:r>
              <a:rPr lang="en-US" altLang="zh-CN" sz="3000" dirty="0" smtClean="0"/>
              <a:t>6.2 </a:t>
            </a:r>
            <a:r>
              <a:rPr lang="zh-CN" altLang="en-US" sz="3000" dirty="0" smtClean="0"/>
              <a:t>因特网上的用户数据报协议</a:t>
            </a:r>
            <a:endParaRPr lang="en-US" altLang="zh-CN" sz="3000" dirty="0" smtClean="0"/>
          </a:p>
          <a:p>
            <a:pPr eaLnBrk="1" hangingPunct="1">
              <a:lnSpc>
                <a:spcPct val="90000"/>
              </a:lnSpc>
              <a:buFont typeface="Wingdings" pitchFamily="2" charset="2"/>
              <a:buNone/>
            </a:pPr>
            <a:r>
              <a:rPr lang="en-US" altLang="zh-CN" sz="3000" dirty="0" smtClean="0"/>
              <a:t>6.3</a:t>
            </a:r>
            <a:r>
              <a:rPr lang="zh-CN" altLang="en-US" sz="3000" dirty="0" smtClean="0"/>
              <a:t> 因特网上的传输控制协议</a:t>
            </a:r>
          </a:p>
          <a:p>
            <a:pPr eaLnBrk="1" hangingPunct="1">
              <a:lnSpc>
                <a:spcPct val="90000"/>
              </a:lnSpc>
              <a:buFont typeface="Wingdings" pitchFamily="2" charset="2"/>
              <a:buNone/>
            </a:pPr>
            <a:r>
              <a:rPr lang="en-US" altLang="zh-CN" sz="3000" dirty="0" smtClean="0"/>
              <a:t>6.4 </a:t>
            </a:r>
            <a:r>
              <a:rPr lang="zh-CN" altLang="en-US" sz="3000" dirty="0" smtClean="0"/>
              <a:t>用于多媒体传输控制的实时传输</a:t>
            </a:r>
            <a:r>
              <a:rPr lang="en-US" altLang="zh-CN" sz="3000" dirty="0" smtClean="0"/>
              <a:t>/</a:t>
            </a:r>
            <a:r>
              <a:rPr lang="zh-CN" altLang="en-US" sz="3000" dirty="0" smtClean="0"/>
              <a:t>传输控制</a:t>
            </a:r>
            <a:endParaRPr lang="en-US" altLang="zh-CN" sz="3000" dirty="0" smtClean="0"/>
          </a:p>
          <a:p>
            <a:pPr eaLnBrk="1" hangingPunct="1">
              <a:lnSpc>
                <a:spcPct val="90000"/>
              </a:lnSpc>
              <a:buFont typeface="Wingdings" pitchFamily="2" charset="2"/>
              <a:buNone/>
            </a:pPr>
            <a:r>
              <a:rPr lang="zh-CN" altLang="en-US" sz="3000" dirty="0" smtClean="0"/>
              <a:t>      协议</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a:spLocks noGrp="1"/>
          </p:cNvSpPr>
          <p:nvPr>
            <p:ph type="title"/>
          </p:nvPr>
        </p:nvSpPr>
        <p:spPr/>
        <p:txBody>
          <a:bodyPr/>
          <a:lstStyle/>
          <a:p>
            <a:r>
              <a:rPr lang="en-US" altLang="zh-CN" dirty="0" smtClean="0"/>
              <a:t>6.2.1 UDP</a:t>
            </a:r>
            <a:r>
              <a:rPr lang="zh-CN" altLang="en-US" dirty="0" smtClean="0"/>
              <a:t>概述</a:t>
            </a:r>
          </a:p>
        </p:txBody>
      </p:sp>
      <p:sp>
        <p:nvSpPr>
          <p:cNvPr id="31747" name="内容占位符 4"/>
          <p:cNvSpPr>
            <a:spLocks noGrp="1"/>
          </p:cNvSpPr>
          <p:nvPr>
            <p:ph idx="1"/>
          </p:nvPr>
        </p:nvSpPr>
        <p:spPr/>
        <p:txBody>
          <a:bodyPr/>
          <a:lstStyle/>
          <a:p>
            <a:r>
              <a:rPr lang="zh-CN" altLang="en-US" dirty="0" smtClean="0"/>
              <a:t>用户数据报协议（</a:t>
            </a:r>
            <a:r>
              <a:rPr lang="en-US" altLang="zh-CN" dirty="0" smtClean="0"/>
              <a:t>User Datagram Protocol</a:t>
            </a:r>
            <a:r>
              <a:rPr lang="zh-CN" altLang="en-US" dirty="0" smtClean="0"/>
              <a:t>，</a:t>
            </a:r>
            <a:r>
              <a:rPr lang="en-US" altLang="zh-CN" dirty="0" smtClean="0"/>
              <a:t>UDP</a:t>
            </a:r>
            <a:r>
              <a:rPr lang="zh-CN" altLang="en-US" dirty="0" smtClean="0"/>
              <a:t>）是向上层提供数据报服务的简单的无连接传输层协议。</a:t>
            </a:r>
            <a:endParaRPr lang="en-US" altLang="zh-CN" dirty="0" smtClean="0"/>
          </a:p>
          <a:p>
            <a:r>
              <a:rPr lang="zh-CN" altLang="en-US" dirty="0" smtClean="0"/>
              <a:t>它在网络层</a:t>
            </a:r>
            <a:r>
              <a:rPr lang="en-US" altLang="zh-CN" dirty="0" smtClean="0"/>
              <a:t>IP</a:t>
            </a:r>
            <a:r>
              <a:rPr lang="zh-CN" altLang="en-US" dirty="0" smtClean="0"/>
              <a:t>的基础上，增加了端口机制和简单的校验机制。</a:t>
            </a:r>
            <a:endParaRPr lang="en-US" altLang="zh-CN" dirty="0" smtClean="0"/>
          </a:p>
          <a:p>
            <a:r>
              <a:rPr lang="en-US" altLang="zh-CN" dirty="0" smtClean="0"/>
              <a:t>UDP</a:t>
            </a:r>
            <a:r>
              <a:rPr lang="zh-CN" altLang="en-US" dirty="0" smtClean="0"/>
              <a:t>为因特网应用提供最基本和最简便的通信服务。</a:t>
            </a:r>
            <a:endParaRPr lang="en-US" altLang="zh-CN" dirty="0" smtClean="0"/>
          </a:p>
          <a:p>
            <a:r>
              <a:rPr lang="en-US" altLang="zh-CN" dirty="0" smtClean="0"/>
              <a:t>RFC 768</a:t>
            </a:r>
            <a:r>
              <a:rPr lang="zh-CN" altLang="en-US" dirty="0" smtClean="0"/>
              <a:t>对</a:t>
            </a:r>
            <a:r>
              <a:rPr lang="en-US" altLang="zh-CN" dirty="0" smtClean="0"/>
              <a:t>UDP</a:t>
            </a:r>
            <a:r>
              <a:rPr lang="zh-CN" altLang="en-US" dirty="0" smtClean="0"/>
              <a:t>做出了明确定义和规范。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a:spLocks/>
          </p:cNvSpPr>
          <p:nvPr/>
        </p:nvSpPr>
        <p:spPr bwMode="auto">
          <a:xfrm>
            <a:off x="1908175" y="549275"/>
            <a:ext cx="5500688" cy="500063"/>
          </a:xfrm>
          <a:prstGeom prst="rect">
            <a:avLst/>
          </a:prstGeom>
          <a:noFill/>
          <a:ln w="9525">
            <a:noFill/>
            <a:miter lim="800000"/>
            <a:headEnd/>
            <a:tailEnd/>
          </a:ln>
        </p:spPr>
        <p:txBody>
          <a:bodyPr/>
          <a:lstStyle/>
          <a:p>
            <a:pPr marL="365125" indent="-255588" algn="ctr" eaLnBrk="0" hangingPunct="0">
              <a:lnSpc>
                <a:spcPct val="120000"/>
              </a:lnSpc>
              <a:spcBef>
                <a:spcPts val="0"/>
              </a:spcBef>
              <a:buClr>
                <a:schemeClr val="accent1"/>
              </a:buClr>
              <a:buSzPct val="68000"/>
              <a:defRPr/>
            </a:pPr>
            <a:r>
              <a:rPr lang="zh-CN" altLang="en-US" sz="3700" dirty="0">
                <a:latin typeface="+mn-lt"/>
                <a:ea typeface="+mn-ea"/>
              </a:rPr>
              <a:t>采用</a:t>
            </a:r>
            <a:r>
              <a:rPr lang="en-US" altLang="zh-CN" sz="3700" dirty="0">
                <a:latin typeface="+mn-lt"/>
                <a:ea typeface="+mn-ea"/>
              </a:rPr>
              <a:t>UDP</a:t>
            </a:r>
            <a:r>
              <a:rPr lang="zh-CN" altLang="en-US" sz="3700" dirty="0">
                <a:latin typeface="+mn-lt"/>
                <a:ea typeface="+mn-ea"/>
              </a:rPr>
              <a:t>的因特网应用</a:t>
            </a:r>
          </a:p>
          <a:p>
            <a:pPr marL="365125" indent="-255588" eaLnBrk="0" hangingPunct="0">
              <a:spcBef>
                <a:spcPts val="400"/>
              </a:spcBef>
              <a:buClr>
                <a:schemeClr val="accent1"/>
              </a:buClr>
              <a:buSzPct val="68000"/>
              <a:buFont typeface="Wingdings" pitchFamily="2" charset="2"/>
              <a:buNone/>
              <a:defRPr/>
            </a:pPr>
            <a:endParaRPr lang="zh-CN" altLang="en-US" sz="3200" dirty="0">
              <a:latin typeface="+mn-lt"/>
              <a:ea typeface="+mn-ea"/>
            </a:endParaRPr>
          </a:p>
        </p:txBody>
      </p:sp>
      <p:graphicFrame>
        <p:nvGraphicFramePr>
          <p:cNvPr id="5" name="表格 4"/>
          <p:cNvGraphicFramePr>
            <a:graphicFrameLocks noGrp="1"/>
          </p:cNvGraphicFramePr>
          <p:nvPr/>
        </p:nvGraphicFramePr>
        <p:xfrm>
          <a:off x="1143000" y="2000250"/>
          <a:ext cx="7358114" cy="3714780"/>
        </p:xfrm>
        <a:graphic>
          <a:graphicData uri="http://schemas.openxmlformats.org/drawingml/2006/table">
            <a:tbl>
              <a:tblPr/>
              <a:tblGrid>
                <a:gridCol w="2445298"/>
                <a:gridCol w="2476407"/>
                <a:gridCol w="2436409"/>
              </a:tblGrid>
              <a:tr h="619130">
                <a:tc>
                  <a:txBody>
                    <a:bodyPr/>
                    <a:lstStyle/>
                    <a:p>
                      <a:pPr indent="127000" algn="ctr">
                        <a:spcAft>
                          <a:spcPts val="0"/>
                        </a:spcAft>
                      </a:pPr>
                      <a:r>
                        <a:rPr lang="zh-CN" sz="2000" b="1" kern="100" dirty="0" smtClean="0">
                          <a:latin typeface="Times New Roman"/>
                          <a:ea typeface="宋体"/>
                          <a:cs typeface="Times New Roman"/>
                        </a:rPr>
                        <a:t>应用</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dirty="0">
                          <a:latin typeface="Times New Roman"/>
                          <a:ea typeface="宋体"/>
                          <a:cs typeface="Times New Roman"/>
                        </a:rPr>
                        <a:t>应用层协议</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运输层协议</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30">
                <a:tc>
                  <a:txBody>
                    <a:bodyPr/>
                    <a:lstStyle/>
                    <a:p>
                      <a:pPr indent="342900" algn="just">
                        <a:spcAft>
                          <a:spcPts val="0"/>
                        </a:spcAft>
                      </a:pPr>
                      <a:r>
                        <a:rPr lang="zh-CN" sz="2000" kern="100" dirty="0">
                          <a:latin typeface="Times New Roman"/>
                          <a:ea typeface="宋体"/>
                          <a:cs typeface="Times New Roman"/>
                        </a:rPr>
                        <a:t>远程文件服务器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85800" algn="just">
                        <a:spcAft>
                          <a:spcPts val="0"/>
                        </a:spcAft>
                      </a:pPr>
                      <a:r>
                        <a:rPr lang="en-US" sz="2000" kern="100" dirty="0" smtClean="0">
                          <a:latin typeface="Times New Roman"/>
                          <a:ea typeface="宋体"/>
                          <a:cs typeface="Times New Roman"/>
                        </a:rPr>
                        <a:t> NFS</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UDP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30">
                <a:tc>
                  <a:txBody>
                    <a:bodyPr/>
                    <a:lstStyle/>
                    <a:p>
                      <a:pPr indent="342900" algn="just">
                        <a:spcAft>
                          <a:spcPts val="0"/>
                        </a:spcAft>
                      </a:pPr>
                      <a:r>
                        <a:rPr lang="zh-CN" sz="2000" kern="100">
                          <a:latin typeface="Times New Roman"/>
                          <a:ea typeface="宋体"/>
                          <a:cs typeface="Times New Roman"/>
                        </a:rPr>
                        <a:t>网络管理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85800" algn="just">
                        <a:spcAft>
                          <a:spcPts val="0"/>
                        </a:spcAft>
                      </a:pPr>
                      <a:r>
                        <a:rPr lang="en-US" sz="2000" kern="100" dirty="0" smtClean="0">
                          <a:latin typeface="Times New Roman"/>
                          <a:ea typeface="宋体"/>
                          <a:cs typeface="Times New Roman"/>
                        </a:rPr>
                        <a:t> SNMP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UDP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30">
                <a:tc>
                  <a:txBody>
                    <a:bodyPr/>
                    <a:lstStyle/>
                    <a:p>
                      <a:pPr indent="342900" algn="just">
                        <a:spcAft>
                          <a:spcPts val="0"/>
                        </a:spcAft>
                      </a:pPr>
                      <a:r>
                        <a:rPr lang="en-US" sz="2000" kern="100">
                          <a:latin typeface="Times New Roman"/>
                          <a:ea typeface="宋体"/>
                          <a:cs typeface="Times New Roman"/>
                        </a:rPr>
                        <a:t>IP</a:t>
                      </a:r>
                      <a:r>
                        <a:rPr lang="zh-CN" sz="2000" kern="100">
                          <a:latin typeface="Times New Roman"/>
                          <a:ea typeface="宋体"/>
                          <a:cs typeface="Times New Roman"/>
                        </a:rPr>
                        <a:t>电话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85800" algn="just">
                        <a:spcAft>
                          <a:spcPts val="0"/>
                        </a:spcAft>
                      </a:pPr>
                      <a:r>
                        <a:rPr lang="zh-CN" sz="2000" kern="100" dirty="0" smtClean="0">
                          <a:latin typeface="Times New Roman"/>
                          <a:ea typeface="宋体"/>
                          <a:cs typeface="Times New Roman"/>
                        </a:rPr>
                        <a:t>专用</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UDP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30">
                <a:tc>
                  <a:txBody>
                    <a:bodyPr/>
                    <a:lstStyle/>
                    <a:p>
                      <a:pPr indent="342900" algn="just">
                        <a:spcAft>
                          <a:spcPts val="0"/>
                        </a:spcAft>
                      </a:pPr>
                      <a:r>
                        <a:rPr lang="zh-CN" sz="2000" kern="100" dirty="0">
                          <a:latin typeface="Times New Roman"/>
                          <a:ea typeface="宋体"/>
                          <a:cs typeface="Times New Roman"/>
                        </a:rPr>
                        <a:t>流式多媒体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85800" algn="just">
                        <a:spcAft>
                          <a:spcPts val="0"/>
                        </a:spcAft>
                      </a:pPr>
                      <a:r>
                        <a:rPr lang="zh-CN" sz="2000" kern="100" dirty="0">
                          <a:latin typeface="Times New Roman"/>
                          <a:ea typeface="宋体"/>
                          <a:cs typeface="Times New Roman"/>
                        </a:rPr>
                        <a:t>专用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UDP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30">
                <a:tc>
                  <a:txBody>
                    <a:bodyPr/>
                    <a:lstStyle/>
                    <a:p>
                      <a:pPr indent="342900" algn="just">
                        <a:spcAft>
                          <a:spcPts val="0"/>
                        </a:spcAft>
                      </a:pPr>
                      <a:r>
                        <a:rPr lang="zh-CN" sz="2000" kern="100">
                          <a:latin typeface="Times New Roman"/>
                          <a:ea typeface="宋体"/>
                          <a:cs typeface="Times New Roman"/>
                        </a:rPr>
                        <a:t>域名服务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85800" algn="just">
                        <a:spcAft>
                          <a:spcPts val="0"/>
                        </a:spcAft>
                      </a:pPr>
                      <a:r>
                        <a:rPr lang="en-US" sz="2000" kern="100" dirty="0">
                          <a:latin typeface="Times New Roman"/>
                          <a:ea typeface="宋体"/>
                          <a:cs typeface="Times New Roman"/>
                        </a:rPr>
                        <a:t>DNS</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UDP</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6.2.1 UDP</a:t>
            </a:r>
            <a:r>
              <a:rPr lang="zh-CN" altLang="en-US" dirty="0" smtClean="0">
                <a:effectLst>
                  <a:outerShdw blurRad="38100" dist="38100" dir="2700000" algn="tl">
                    <a:srgbClr val="000000">
                      <a:alpha val="43137"/>
                    </a:srgbClr>
                  </a:outerShdw>
                </a:effectLst>
              </a:rPr>
              <a:t>概述</a:t>
            </a:r>
          </a:p>
        </p:txBody>
      </p:sp>
      <p:sp>
        <p:nvSpPr>
          <p:cNvPr id="33795" name="内容占位符 1"/>
          <p:cNvSpPr>
            <a:spLocks noGrp="1"/>
          </p:cNvSpPr>
          <p:nvPr>
            <p:ph idx="1"/>
          </p:nvPr>
        </p:nvSpPr>
        <p:spPr/>
        <p:txBody>
          <a:bodyPr/>
          <a:lstStyle/>
          <a:p>
            <a:pPr>
              <a:defRPr/>
            </a:pPr>
            <a:r>
              <a:rPr lang="en-US" altLang="zh-CN" dirty="0" smtClean="0"/>
              <a:t>UDP</a:t>
            </a:r>
            <a:r>
              <a:rPr lang="zh-CN" altLang="en-US" dirty="0" smtClean="0"/>
              <a:t>具有如下特点：</a:t>
            </a:r>
          </a:p>
          <a:p>
            <a:pPr marL="808038" indent="-446088">
              <a:buFont typeface="Wingdings" pitchFamily="2" charset="2"/>
              <a:buChar char="ü"/>
              <a:defRPr/>
            </a:pPr>
            <a:r>
              <a:rPr lang="zh-CN" altLang="en-US" dirty="0" smtClean="0"/>
              <a:t>无连接</a:t>
            </a:r>
          </a:p>
          <a:p>
            <a:pPr marL="808038" indent="-446088">
              <a:buFont typeface="Wingdings" pitchFamily="2" charset="2"/>
              <a:buChar char="ü"/>
              <a:defRPr/>
            </a:pPr>
            <a:r>
              <a:rPr lang="zh-CN" altLang="en-US" dirty="0" smtClean="0"/>
              <a:t>尽力而为的传输</a:t>
            </a:r>
            <a:endParaRPr lang="en-US" altLang="zh-CN" dirty="0" smtClean="0"/>
          </a:p>
          <a:p>
            <a:pPr marL="808038" indent="-446088">
              <a:buFont typeface="Wingdings" pitchFamily="2" charset="2"/>
              <a:buChar char="ü"/>
              <a:defRPr/>
            </a:pPr>
            <a:r>
              <a:rPr lang="zh-CN" altLang="en-US" dirty="0" smtClean="0"/>
              <a:t>首部开销小</a:t>
            </a:r>
            <a:endParaRPr lang="en-US" altLang="zh-CN" dirty="0" smtClean="0"/>
          </a:p>
          <a:p>
            <a:pPr marL="808038" indent="-446088">
              <a:buFont typeface="Wingdings" pitchFamily="2" charset="2"/>
              <a:buChar char="ü"/>
              <a:defRPr/>
            </a:pPr>
            <a:r>
              <a:rPr lang="zh-CN" altLang="en-US" dirty="0" smtClean="0"/>
              <a:t>无拥塞控制</a:t>
            </a:r>
          </a:p>
          <a:p>
            <a:pPr marL="808038" indent="-808038">
              <a:defRPr/>
            </a:pP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p:txBody>
          <a:bodyPr/>
          <a:lstStyle/>
          <a:p>
            <a:r>
              <a:rPr lang="en-US" altLang="zh-CN" dirty="0" smtClean="0"/>
              <a:t>6.2.2 UDP</a:t>
            </a:r>
            <a:r>
              <a:rPr lang="zh-CN" altLang="en-US" dirty="0" smtClean="0"/>
              <a:t>数据报 </a:t>
            </a:r>
          </a:p>
        </p:txBody>
      </p:sp>
      <p:sp>
        <p:nvSpPr>
          <p:cNvPr id="4" name="内容占位符 1"/>
          <p:cNvSpPr txBox="1">
            <a:spLocks/>
          </p:cNvSpPr>
          <p:nvPr/>
        </p:nvSpPr>
        <p:spPr bwMode="auto">
          <a:xfrm>
            <a:off x="457200" y="1481138"/>
            <a:ext cx="8229600" cy="1376362"/>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pitchFamily="2" charset="2"/>
              <a:buChar char="l"/>
              <a:defRPr/>
            </a:pPr>
            <a:r>
              <a:rPr lang="en-US" altLang="zh-CN" sz="3200" dirty="0">
                <a:latin typeface="+mn-lt"/>
                <a:ea typeface="+mn-ea"/>
              </a:rPr>
              <a:t>UDP</a:t>
            </a:r>
            <a:r>
              <a:rPr lang="zh-CN" altLang="en-US" sz="3200" dirty="0">
                <a:latin typeface="+mn-lt"/>
                <a:ea typeface="+mn-ea"/>
              </a:rPr>
              <a:t>数据报由两部分组成：</a:t>
            </a:r>
            <a:endParaRPr lang="en-US" altLang="zh-CN" sz="3200" dirty="0">
              <a:latin typeface="+mn-lt"/>
              <a:ea typeface="+mn-ea"/>
            </a:endParaRPr>
          </a:p>
          <a:p>
            <a:pPr marL="365125" indent="-255588" eaLnBrk="0" hangingPunct="0">
              <a:spcBef>
                <a:spcPts val="400"/>
              </a:spcBef>
              <a:buClr>
                <a:schemeClr val="accent1"/>
              </a:buClr>
              <a:buSzPct val="68000"/>
              <a:defRPr/>
            </a:pPr>
            <a:r>
              <a:rPr lang="en-US" altLang="zh-CN" sz="3200" dirty="0">
                <a:latin typeface="+mn-lt"/>
                <a:ea typeface="+mn-ea"/>
              </a:rPr>
              <a:t>   UDP</a:t>
            </a:r>
            <a:r>
              <a:rPr lang="zh-CN" altLang="en-US" sz="3200" dirty="0">
                <a:latin typeface="+mn-lt"/>
                <a:ea typeface="+mn-ea"/>
              </a:rPr>
              <a:t>数据报首部和</a:t>
            </a:r>
            <a:r>
              <a:rPr lang="en-US" altLang="zh-CN" sz="3200" dirty="0">
                <a:latin typeface="+mn-lt"/>
                <a:ea typeface="+mn-ea"/>
              </a:rPr>
              <a:t>UDP</a:t>
            </a:r>
            <a:r>
              <a:rPr lang="zh-CN" altLang="en-US" sz="3200" dirty="0">
                <a:latin typeface="+mn-lt"/>
                <a:ea typeface="+mn-ea"/>
              </a:rPr>
              <a:t>数据报数据部分。</a:t>
            </a:r>
          </a:p>
        </p:txBody>
      </p:sp>
      <p:pic>
        <p:nvPicPr>
          <p:cNvPr id="34820" name="Picture 5"/>
          <p:cNvPicPr>
            <a:picLocks noChangeAspect="1" noChangeArrowheads="1"/>
          </p:cNvPicPr>
          <p:nvPr/>
        </p:nvPicPr>
        <p:blipFill>
          <a:blip r:embed="rId2"/>
          <a:srcRect/>
          <a:stretch>
            <a:fillRect/>
          </a:stretch>
        </p:blipFill>
        <p:spPr bwMode="auto">
          <a:xfrm>
            <a:off x="409575" y="2617788"/>
            <a:ext cx="8324850" cy="402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57200" y="928688"/>
            <a:ext cx="8229600" cy="5078412"/>
          </a:xfrm>
        </p:spPr>
        <p:txBody>
          <a:bodyPr/>
          <a:lstStyle/>
          <a:p>
            <a:r>
              <a:rPr lang="zh-CN" altLang="en-US" smtClean="0"/>
              <a:t>源端口是可选字段，长度为</a:t>
            </a:r>
            <a:r>
              <a:rPr lang="en-US" altLang="zh-CN" smtClean="0"/>
              <a:t>2</a:t>
            </a:r>
            <a:r>
              <a:rPr lang="zh-CN" altLang="en-US" smtClean="0"/>
              <a:t>个字节。</a:t>
            </a:r>
            <a:endParaRPr lang="en-US" altLang="zh-CN" smtClean="0"/>
          </a:p>
          <a:p>
            <a:pPr lvl="1"/>
            <a:r>
              <a:rPr lang="zh-CN" altLang="en-US" sz="3000" smtClean="0"/>
              <a:t>被使用时，它指向源应用程序进程端口；</a:t>
            </a:r>
            <a:endParaRPr lang="en-US" altLang="zh-CN" sz="3000" smtClean="0"/>
          </a:p>
          <a:p>
            <a:pPr lvl="1"/>
            <a:r>
              <a:rPr lang="zh-CN" altLang="en-US" sz="3000" smtClean="0"/>
              <a:t>若源端口不被使用，可将该字段填充为</a:t>
            </a:r>
            <a:r>
              <a:rPr lang="en-US" altLang="zh-CN" sz="3000" smtClean="0"/>
              <a:t>0</a:t>
            </a:r>
            <a:r>
              <a:rPr lang="zh-CN" altLang="en-US" smtClean="0"/>
              <a:t>。</a:t>
            </a:r>
            <a:endParaRPr lang="en-US" altLang="zh-CN" smtClean="0"/>
          </a:p>
          <a:p>
            <a:r>
              <a:rPr lang="zh-CN" altLang="en-US" smtClean="0"/>
              <a:t>目的端口长度为</a:t>
            </a:r>
            <a:r>
              <a:rPr lang="en-US" altLang="zh-CN" smtClean="0"/>
              <a:t>2</a:t>
            </a:r>
            <a:r>
              <a:rPr lang="zh-CN" altLang="en-US" smtClean="0"/>
              <a:t>个字节，只有在拥有特定的目的网络地址时才有意义。</a:t>
            </a:r>
          </a:p>
          <a:p>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57200" y="857250"/>
            <a:ext cx="8229600" cy="5429250"/>
          </a:xfrm>
        </p:spPr>
        <p:txBody>
          <a:bodyPr/>
          <a:lstStyle/>
          <a:p>
            <a:r>
              <a:rPr lang="zh-CN" altLang="en-US" smtClean="0"/>
              <a:t>报文长度字段：长度为</a:t>
            </a:r>
            <a:r>
              <a:rPr lang="en-US" altLang="zh-CN" smtClean="0"/>
              <a:t>2</a:t>
            </a:r>
            <a:r>
              <a:rPr lang="zh-CN" altLang="en-US" smtClean="0"/>
              <a:t>个字节，报文总长度，是</a:t>
            </a:r>
            <a:r>
              <a:rPr lang="en-US" altLang="zh-CN" smtClean="0"/>
              <a:t>UDP</a:t>
            </a:r>
            <a:r>
              <a:rPr lang="zh-CN" altLang="en-US" smtClean="0"/>
              <a:t>数据报首部和</a:t>
            </a:r>
            <a:r>
              <a:rPr lang="en-US" altLang="zh-CN" smtClean="0"/>
              <a:t>UDP</a:t>
            </a:r>
            <a:r>
              <a:rPr lang="zh-CN" altLang="en-US" smtClean="0"/>
              <a:t>数据报数据部分的总的字节数，其长度单位为字节。</a:t>
            </a:r>
            <a:endParaRPr lang="en-US" altLang="zh-CN" smtClean="0"/>
          </a:p>
          <a:p>
            <a:r>
              <a:rPr lang="zh-CN" altLang="en-US" smtClean="0"/>
              <a:t>校验和：可选字段，长度为</a:t>
            </a:r>
            <a:r>
              <a:rPr lang="en-US" altLang="zh-CN" smtClean="0"/>
              <a:t>2</a:t>
            </a:r>
            <a:r>
              <a:rPr lang="zh-CN" altLang="en-US" smtClean="0"/>
              <a:t>个字节。主要用来检测</a:t>
            </a:r>
            <a:r>
              <a:rPr lang="en-US" altLang="zh-CN" smtClean="0"/>
              <a:t>UDP</a:t>
            </a:r>
            <a:r>
              <a:rPr lang="zh-CN" altLang="en-US" smtClean="0"/>
              <a:t>报文是否出错。当该字段不被使用时，可将其值设置为</a:t>
            </a:r>
            <a:r>
              <a:rPr lang="en-US" altLang="zh-CN" smtClean="0"/>
              <a:t>0</a:t>
            </a:r>
            <a:r>
              <a:rPr lang="zh-CN" altLang="en-US" smtClean="0"/>
              <a:t>。</a:t>
            </a:r>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p:txBody>
          <a:bodyPr/>
          <a:lstStyle/>
          <a:p>
            <a:r>
              <a:rPr lang="en-US" altLang="zh-CN" dirty="0" smtClean="0"/>
              <a:t>UDP</a:t>
            </a:r>
            <a:r>
              <a:rPr lang="zh-CN" altLang="en-US" dirty="0" smtClean="0"/>
              <a:t>伪首部</a:t>
            </a:r>
          </a:p>
        </p:txBody>
      </p:sp>
      <p:sp>
        <p:nvSpPr>
          <p:cNvPr id="37891" name="内容占位符 1"/>
          <p:cNvSpPr>
            <a:spLocks noGrp="1"/>
          </p:cNvSpPr>
          <p:nvPr>
            <p:ph idx="1"/>
          </p:nvPr>
        </p:nvSpPr>
        <p:spPr>
          <a:xfrm>
            <a:off x="214313" y="1554163"/>
            <a:ext cx="8501062" cy="4525962"/>
          </a:xfrm>
        </p:spPr>
        <p:txBody>
          <a:bodyPr/>
          <a:lstStyle/>
          <a:p>
            <a:r>
              <a:rPr lang="zh-CN" altLang="en-US" dirty="0" smtClean="0"/>
              <a:t>计算校验和时，需要对</a:t>
            </a:r>
            <a:r>
              <a:rPr lang="en-US" altLang="zh-CN" dirty="0" smtClean="0"/>
              <a:t>UDP</a:t>
            </a:r>
            <a:r>
              <a:rPr lang="zh-CN" altLang="en-US" dirty="0" smtClean="0"/>
              <a:t>首部进行扩充。 </a:t>
            </a:r>
            <a:endParaRPr lang="en-US" altLang="zh-CN" dirty="0" smtClean="0"/>
          </a:p>
          <a:p>
            <a:r>
              <a:rPr lang="zh-CN" altLang="en-US" dirty="0" smtClean="0"/>
              <a:t>扩充部分称为</a:t>
            </a:r>
            <a:r>
              <a:rPr lang="en-US" altLang="zh-CN" dirty="0" smtClean="0"/>
              <a:t>UDP</a:t>
            </a:r>
            <a:r>
              <a:rPr lang="zh-CN" altLang="en-US" dirty="0" smtClean="0"/>
              <a:t>伪首部，长度为</a:t>
            </a:r>
            <a:r>
              <a:rPr lang="en-US" altLang="zh-CN" dirty="0" smtClean="0"/>
              <a:t>12</a:t>
            </a:r>
            <a:r>
              <a:rPr lang="zh-CN" altLang="en-US" dirty="0" smtClean="0"/>
              <a:t>字节。</a:t>
            </a:r>
            <a:endParaRPr lang="en-US" altLang="zh-CN" dirty="0" smtClean="0"/>
          </a:p>
          <a:p>
            <a:r>
              <a:rPr lang="zh-CN" altLang="en-US" dirty="0" smtClean="0"/>
              <a:t>伪首部信息来源于</a:t>
            </a:r>
            <a:r>
              <a:rPr lang="en-US" altLang="zh-CN" dirty="0" smtClean="0"/>
              <a:t>IP</a:t>
            </a:r>
            <a:r>
              <a:rPr lang="zh-CN" altLang="en-US" dirty="0" smtClean="0"/>
              <a:t>首部部分字段：</a:t>
            </a:r>
            <a:endParaRPr lang="en-US" altLang="zh-CN" dirty="0" smtClean="0"/>
          </a:p>
          <a:p>
            <a:pPr lvl="1"/>
            <a:r>
              <a:rPr lang="zh-CN" altLang="en-US" dirty="0" smtClean="0"/>
              <a:t>源</a:t>
            </a:r>
            <a:r>
              <a:rPr lang="en-US" altLang="zh-CN" dirty="0" smtClean="0"/>
              <a:t>IP</a:t>
            </a:r>
            <a:r>
              <a:rPr lang="zh-CN" altLang="en-US" dirty="0" smtClean="0"/>
              <a:t>地址，目的</a:t>
            </a:r>
            <a:r>
              <a:rPr lang="en-US" altLang="zh-CN" dirty="0" smtClean="0"/>
              <a:t>IP</a:t>
            </a:r>
            <a:r>
              <a:rPr lang="zh-CN" altLang="en-US" dirty="0" smtClean="0"/>
              <a:t>地地址</a:t>
            </a:r>
            <a:endParaRPr lang="en-US" altLang="zh-CN" dirty="0" smtClean="0"/>
          </a:p>
          <a:p>
            <a:pPr lvl="1"/>
            <a:r>
              <a:rPr lang="en-US" altLang="zh-CN" dirty="0" smtClean="0"/>
              <a:t>0</a:t>
            </a:r>
            <a:r>
              <a:rPr lang="zh-CN" altLang="en-US" dirty="0" smtClean="0"/>
              <a:t>填充字段（使扩充部分长度为</a:t>
            </a:r>
            <a:r>
              <a:rPr lang="en-US" altLang="zh-CN" dirty="0" smtClean="0"/>
              <a:t>4B</a:t>
            </a:r>
            <a:r>
              <a:rPr lang="zh-CN" altLang="en-US" dirty="0" smtClean="0"/>
              <a:t>的整数倍）</a:t>
            </a:r>
            <a:endParaRPr lang="en-US" altLang="zh-CN" dirty="0" smtClean="0"/>
          </a:p>
          <a:p>
            <a:pPr lvl="1"/>
            <a:r>
              <a:rPr lang="zh-CN" altLang="en-US" dirty="0" smtClean="0"/>
              <a:t>所用协议（</a:t>
            </a:r>
            <a:r>
              <a:rPr lang="en-US" altLang="zh-CN" dirty="0" smtClean="0"/>
              <a:t>UDP</a:t>
            </a:r>
            <a:r>
              <a:rPr lang="zh-CN" altLang="en-US" dirty="0" smtClean="0"/>
              <a:t>为</a:t>
            </a:r>
            <a:r>
              <a:rPr lang="en-US" altLang="zh-CN" dirty="0" smtClean="0"/>
              <a:t>17</a:t>
            </a:r>
            <a:r>
              <a:rPr lang="zh-CN" altLang="en-US" dirty="0" smtClean="0"/>
              <a:t>）</a:t>
            </a:r>
            <a:endParaRPr lang="en-US" altLang="zh-CN" dirty="0" smtClean="0"/>
          </a:p>
          <a:p>
            <a:pPr lvl="1"/>
            <a:r>
              <a:rPr lang="en-US" altLang="zh-CN" dirty="0" smtClean="0"/>
              <a:t>UDP</a:t>
            </a:r>
            <a:r>
              <a:rPr lang="zh-CN" altLang="en-US" dirty="0" smtClean="0"/>
              <a:t>长度</a:t>
            </a:r>
            <a:endParaRPr lang="en-US" altLang="zh-CN" dirty="0" smtClean="0"/>
          </a:p>
          <a:p>
            <a:r>
              <a:rPr lang="zh-CN" altLang="en-US" dirty="0" smtClean="0"/>
              <a:t>伪首部只在计算校验和时使用。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srcRect/>
          <a:stretch>
            <a:fillRect/>
          </a:stretch>
        </p:blipFill>
        <p:spPr bwMode="auto">
          <a:xfrm>
            <a:off x="571500" y="1866900"/>
            <a:ext cx="8001000" cy="3124200"/>
          </a:xfrm>
          <a:prstGeom prst="rect">
            <a:avLst/>
          </a:prstGeom>
          <a:noFill/>
          <a:ln w="9525">
            <a:noFill/>
            <a:miter lim="800000"/>
            <a:headEnd/>
            <a:tailEnd/>
          </a:ln>
        </p:spPr>
      </p:pic>
      <p:sp>
        <p:nvSpPr>
          <p:cNvPr id="38915" name="标题 4"/>
          <p:cNvSpPr>
            <a:spLocks noGrp="1"/>
          </p:cNvSpPr>
          <p:nvPr>
            <p:ph type="title"/>
          </p:nvPr>
        </p:nvSpPr>
        <p:spPr/>
        <p:txBody>
          <a:bodyPr/>
          <a:lstStyle/>
          <a:p>
            <a:r>
              <a:rPr lang="en-US" altLang="en-US" smtClean="0">
                <a:ea typeface="黑体" pitchFamily="49" charset="-122"/>
              </a:rPr>
              <a:t>UDP</a:t>
            </a:r>
            <a:r>
              <a:rPr lang="zh-CN" altLang="en-US" smtClean="0"/>
              <a:t>数据报伪首部结构</a:t>
            </a:r>
          </a:p>
        </p:txBody>
      </p:sp>
      <p:sp>
        <p:nvSpPr>
          <p:cNvPr id="38916" name="内容占位符 5"/>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p:txBody>
          <a:bodyPr/>
          <a:lstStyle/>
          <a:p>
            <a:r>
              <a:rPr lang="en-US" altLang="zh-CN" smtClean="0"/>
              <a:t>6.2.3 UDP</a:t>
            </a:r>
            <a:r>
              <a:rPr lang="zh-CN" altLang="en-US" smtClean="0"/>
              <a:t>校验和</a:t>
            </a:r>
          </a:p>
        </p:txBody>
      </p:sp>
      <p:sp>
        <p:nvSpPr>
          <p:cNvPr id="39939" name="内容占位符 1"/>
          <p:cNvSpPr>
            <a:spLocks noGrp="1"/>
          </p:cNvSpPr>
          <p:nvPr>
            <p:ph idx="1"/>
          </p:nvPr>
        </p:nvSpPr>
        <p:spPr>
          <a:xfrm>
            <a:off x="381000" y="1554163"/>
            <a:ext cx="8334375" cy="4525962"/>
          </a:xfrm>
        </p:spPr>
        <p:txBody>
          <a:bodyPr/>
          <a:lstStyle/>
          <a:p>
            <a:r>
              <a:rPr lang="en-US" altLang="zh-CN" smtClean="0"/>
              <a:t>UDP</a:t>
            </a:r>
            <a:r>
              <a:rPr lang="zh-CN" altLang="en-US" smtClean="0"/>
              <a:t>通常采用检验和法对数据报进行检测。</a:t>
            </a:r>
            <a:endParaRPr lang="en-US" altLang="zh-CN" smtClean="0"/>
          </a:p>
          <a:p>
            <a:r>
              <a:rPr lang="zh-CN" altLang="en-US" smtClean="0"/>
              <a:t>源端口采用二进制反码求和运算计算校验和</a:t>
            </a:r>
            <a:endParaRPr lang="en-US" altLang="zh-CN" smtClean="0"/>
          </a:p>
          <a:p>
            <a:pPr lvl="1"/>
            <a:r>
              <a:rPr lang="zh-CN" altLang="en-US" smtClean="0"/>
              <a:t>先将校验和字段清零</a:t>
            </a:r>
            <a:endParaRPr lang="en-US" altLang="zh-CN" smtClean="0"/>
          </a:p>
          <a:p>
            <a:pPr lvl="1"/>
            <a:r>
              <a:rPr lang="zh-CN" altLang="en-US" smtClean="0"/>
              <a:t>每两字节为一个操作数相加</a:t>
            </a:r>
            <a:endParaRPr lang="en-US" altLang="zh-CN" smtClean="0"/>
          </a:p>
          <a:p>
            <a:pPr lvl="1"/>
            <a:r>
              <a:rPr lang="zh-CN" altLang="en-US" smtClean="0"/>
              <a:t>运算中最高位出现进位时回卷与结果相加</a:t>
            </a:r>
            <a:endParaRPr lang="en-US" altLang="zh-CN" smtClean="0"/>
          </a:p>
          <a:p>
            <a:pPr lvl="1"/>
            <a:r>
              <a:rPr lang="zh-CN" altLang="en-US" smtClean="0"/>
              <a:t>最后结果取反成为校验和字段的值</a:t>
            </a:r>
            <a:endParaRPr lang="en-US" altLang="zh-CN" smtClean="0"/>
          </a:p>
          <a:p>
            <a:r>
              <a:rPr lang="zh-CN" altLang="en-US" smtClean="0"/>
              <a:t>目的端口对收到的数据报进行同样的运算，求和结果为全</a:t>
            </a:r>
            <a:r>
              <a:rPr lang="en-US" altLang="zh-CN" smtClean="0"/>
              <a:t>1</a:t>
            </a:r>
            <a:r>
              <a:rPr lang="zh-CN" altLang="en-US" smtClean="0"/>
              <a:t>时报文无差错。</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6"/>
          <p:cNvSpPr>
            <a:spLocks noChangeArrowheads="1"/>
          </p:cNvSpPr>
          <p:nvPr/>
        </p:nvSpPr>
        <p:spPr bwMode="auto">
          <a:xfrm>
            <a:off x="4191000" y="1066800"/>
            <a:ext cx="4267200" cy="4495800"/>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40963" name="Rectangle 4"/>
          <p:cNvSpPr>
            <a:spLocks noChangeArrowheads="1"/>
          </p:cNvSpPr>
          <p:nvPr/>
        </p:nvSpPr>
        <p:spPr bwMode="auto">
          <a:xfrm>
            <a:off x="1371600" y="1600200"/>
            <a:ext cx="27432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121.195.169.133</a:t>
            </a:r>
          </a:p>
        </p:txBody>
      </p:sp>
      <p:sp>
        <p:nvSpPr>
          <p:cNvPr id="40964" name="Rectangle 5"/>
          <p:cNvSpPr>
            <a:spLocks noChangeArrowheads="1"/>
          </p:cNvSpPr>
          <p:nvPr/>
        </p:nvSpPr>
        <p:spPr bwMode="auto">
          <a:xfrm>
            <a:off x="1371600" y="2286000"/>
            <a:ext cx="27432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121.195.170.25</a:t>
            </a:r>
          </a:p>
        </p:txBody>
      </p:sp>
      <p:sp>
        <p:nvSpPr>
          <p:cNvPr id="40965" name="Rectangle 6"/>
          <p:cNvSpPr>
            <a:spLocks noChangeArrowheads="1"/>
          </p:cNvSpPr>
          <p:nvPr/>
        </p:nvSpPr>
        <p:spPr bwMode="auto">
          <a:xfrm>
            <a:off x="1371600" y="2971800"/>
            <a:ext cx="6858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全</a:t>
            </a:r>
            <a:r>
              <a:rPr lang="en-US" altLang="zh-CN" b="1">
                <a:solidFill>
                  <a:srgbClr val="0000FF"/>
                </a:solidFill>
              </a:rPr>
              <a:t>0</a:t>
            </a:r>
          </a:p>
        </p:txBody>
      </p:sp>
      <p:sp>
        <p:nvSpPr>
          <p:cNvPr id="40966" name="Rectangle 7"/>
          <p:cNvSpPr>
            <a:spLocks noChangeArrowheads="1"/>
          </p:cNvSpPr>
          <p:nvPr/>
        </p:nvSpPr>
        <p:spPr bwMode="auto">
          <a:xfrm>
            <a:off x="2743200" y="2971800"/>
            <a:ext cx="13716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11</a:t>
            </a:r>
          </a:p>
        </p:txBody>
      </p:sp>
      <p:sp>
        <p:nvSpPr>
          <p:cNvPr id="40967" name="Rectangle 8"/>
          <p:cNvSpPr>
            <a:spLocks noChangeArrowheads="1"/>
          </p:cNvSpPr>
          <p:nvPr/>
        </p:nvSpPr>
        <p:spPr bwMode="auto">
          <a:xfrm>
            <a:off x="2057400" y="2971800"/>
            <a:ext cx="6858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17</a:t>
            </a:r>
          </a:p>
        </p:txBody>
      </p:sp>
      <p:sp>
        <p:nvSpPr>
          <p:cNvPr id="40968" name="Rectangle 9"/>
          <p:cNvSpPr>
            <a:spLocks noChangeArrowheads="1"/>
          </p:cNvSpPr>
          <p:nvPr/>
        </p:nvSpPr>
        <p:spPr bwMode="auto">
          <a:xfrm>
            <a:off x="1371600" y="3657600"/>
            <a:ext cx="13716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1092</a:t>
            </a:r>
          </a:p>
        </p:txBody>
      </p:sp>
      <p:sp>
        <p:nvSpPr>
          <p:cNvPr id="40969" name="Rectangle 10"/>
          <p:cNvSpPr>
            <a:spLocks noChangeArrowheads="1"/>
          </p:cNvSpPr>
          <p:nvPr/>
        </p:nvSpPr>
        <p:spPr bwMode="auto">
          <a:xfrm>
            <a:off x="2743200" y="3657600"/>
            <a:ext cx="13716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69</a:t>
            </a:r>
          </a:p>
        </p:txBody>
      </p:sp>
      <p:sp>
        <p:nvSpPr>
          <p:cNvPr id="40970" name="Rectangle 11"/>
          <p:cNvSpPr>
            <a:spLocks noChangeArrowheads="1"/>
          </p:cNvSpPr>
          <p:nvPr/>
        </p:nvSpPr>
        <p:spPr bwMode="auto">
          <a:xfrm>
            <a:off x="1371600" y="4343400"/>
            <a:ext cx="1371600" cy="685800"/>
          </a:xfrm>
          <a:prstGeom prst="rect">
            <a:avLst/>
          </a:prstGeom>
          <a:solidFill>
            <a:schemeClr val="bg1"/>
          </a:solidFill>
          <a:ln w="19050">
            <a:solidFill>
              <a:schemeClr val="tx1"/>
            </a:solidFill>
            <a:miter lim="800000"/>
            <a:headEnd/>
            <a:tailEnd/>
          </a:ln>
        </p:spPr>
        <p:txBody>
          <a:bodyPr wrap="none" anchor="ctr"/>
          <a:lstStyle/>
          <a:p>
            <a:pPr algn="ctr"/>
            <a:r>
              <a:rPr lang="en-US" altLang="zh-CN" b="1">
                <a:solidFill>
                  <a:srgbClr val="0000FF"/>
                </a:solidFill>
              </a:rPr>
              <a:t>11</a:t>
            </a:r>
          </a:p>
        </p:txBody>
      </p:sp>
      <p:sp>
        <p:nvSpPr>
          <p:cNvPr id="40971" name="Rectangle 12"/>
          <p:cNvSpPr>
            <a:spLocks noChangeArrowheads="1"/>
          </p:cNvSpPr>
          <p:nvPr/>
        </p:nvSpPr>
        <p:spPr bwMode="auto">
          <a:xfrm>
            <a:off x="2743200" y="4343400"/>
            <a:ext cx="13716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全</a:t>
            </a:r>
            <a:r>
              <a:rPr lang="en-US" altLang="zh-CN" b="1">
                <a:solidFill>
                  <a:srgbClr val="0000FF"/>
                </a:solidFill>
              </a:rPr>
              <a:t>0</a:t>
            </a:r>
          </a:p>
        </p:txBody>
      </p:sp>
      <p:sp>
        <p:nvSpPr>
          <p:cNvPr id="40972" name="Rectangle 13"/>
          <p:cNvSpPr>
            <a:spLocks noChangeArrowheads="1"/>
          </p:cNvSpPr>
          <p:nvPr/>
        </p:nvSpPr>
        <p:spPr bwMode="auto">
          <a:xfrm>
            <a:off x="1371600" y="5029200"/>
            <a:ext cx="6858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数据</a:t>
            </a:r>
          </a:p>
        </p:txBody>
      </p:sp>
      <p:sp>
        <p:nvSpPr>
          <p:cNvPr id="40973" name="Rectangle 14"/>
          <p:cNvSpPr>
            <a:spLocks noChangeArrowheads="1"/>
          </p:cNvSpPr>
          <p:nvPr/>
        </p:nvSpPr>
        <p:spPr bwMode="auto">
          <a:xfrm>
            <a:off x="2057400" y="5029200"/>
            <a:ext cx="6858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数据</a:t>
            </a:r>
          </a:p>
        </p:txBody>
      </p:sp>
      <p:sp>
        <p:nvSpPr>
          <p:cNvPr id="40974" name="Rectangle 15"/>
          <p:cNvSpPr>
            <a:spLocks noChangeArrowheads="1"/>
          </p:cNvSpPr>
          <p:nvPr/>
        </p:nvSpPr>
        <p:spPr bwMode="auto">
          <a:xfrm>
            <a:off x="2743200" y="5029200"/>
            <a:ext cx="6858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数据</a:t>
            </a:r>
          </a:p>
        </p:txBody>
      </p:sp>
      <p:sp>
        <p:nvSpPr>
          <p:cNvPr id="40975" name="Rectangle 16"/>
          <p:cNvSpPr>
            <a:spLocks noChangeArrowheads="1"/>
          </p:cNvSpPr>
          <p:nvPr/>
        </p:nvSpPr>
        <p:spPr bwMode="auto">
          <a:xfrm>
            <a:off x="3429000" y="5029200"/>
            <a:ext cx="685800" cy="685800"/>
          </a:xfrm>
          <a:prstGeom prst="rect">
            <a:avLst/>
          </a:prstGeom>
          <a:solidFill>
            <a:schemeClr val="bg1"/>
          </a:solidFill>
          <a:ln w="19050">
            <a:solidFill>
              <a:schemeClr val="tx1"/>
            </a:solidFill>
            <a:miter lim="800000"/>
            <a:headEnd/>
            <a:tailEnd/>
          </a:ln>
        </p:spPr>
        <p:txBody>
          <a:bodyPr wrap="none" anchor="ctr"/>
          <a:lstStyle/>
          <a:p>
            <a:pPr algn="ctr"/>
            <a:r>
              <a:rPr lang="zh-CN" altLang="en-US" b="1">
                <a:solidFill>
                  <a:srgbClr val="0000FF"/>
                </a:solidFill>
              </a:rPr>
              <a:t>全</a:t>
            </a:r>
            <a:r>
              <a:rPr lang="en-US" altLang="zh-CN" b="1">
                <a:solidFill>
                  <a:srgbClr val="0000FF"/>
                </a:solidFill>
              </a:rPr>
              <a:t>0</a:t>
            </a:r>
          </a:p>
        </p:txBody>
      </p:sp>
      <p:sp>
        <p:nvSpPr>
          <p:cNvPr id="40976" name="AutoShape 17"/>
          <p:cNvSpPr>
            <a:spLocks/>
          </p:cNvSpPr>
          <p:nvPr/>
        </p:nvSpPr>
        <p:spPr bwMode="auto">
          <a:xfrm>
            <a:off x="990600" y="1600200"/>
            <a:ext cx="381000" cy="2057400"/>
          </a:xfrm>
          <a:prstGeom prst="leftBrace">
            <a:avLst>
              <a:gd name="adj1" fmla="val 45000"/>
              <a:gd name="adj2" fmla="val 50000"/>
            </a:avLst>
          </a:prstGeom>
          <a:noFill/>
          <a:ln w="9525">
            <a:solidFill>
              <a:schemeClr val="tx1"/>
            </a:solidFill>
            <a:round/>
            <a:headEnd/>
            <a:tailEnd/>
          </a:ln>
        </p:spPr>
        <p:txBody>
          <a:bodyPr wrap="none" anchor="ctr"/>
          <a:lstStyle/>
          <a:p>
            <a:endParaRPr lang="zh-CN" altLang="en-US"/>
          </a:p>
        </p:txBody>
      </p:sp>
      <p:sp>
        <p:nvSpPr>
          <p:cNvPr id="40977" name="Text Box 18"/>
          <p:cNvSpPr txBox="1">
            <a:spLocks noChangeArrowheads="1"/>
          </p:cNvSpPr>
          <p:nvPr/>
        </p:nvSpPr>
        <p:spPr bwMode="auto">
          <a:xfrm>
            <a:off x="76200" y="2362200"/>
            <a:ext cx="990600" cy="641350"/>
          </a:xfrm>
          <a:prstGeom prst="rect">
            <a:avLst/>
          </a:prstGeom>
          <a:noFill/>
          <a:ln w="9525">
            <a:noFill/>
            <a:miter lim="800000"/>
            <a:headEnd/>
            <a:tailEnd/>
          </a:ln>
        </p:spPr>
        <p:txBody>
          <a:bodyPr>
            <a:spAutoFit/>
          </a:bodyPr>
          <a:lstStyle/>
          <a:p>
            <a:pPr>
              <a:spcBef>
                <a:spcPct val="50000"/>
              </a:spcBef>
            </a:pPr>
            <a:r>
              <a:rPr lang="en-US" altLang="zh-CN" b="1"/>
              <a:t>12</a:t>
            </a:r>
            <a:r>
              <a:rPr lang="zh-CN" altLang="en-US" b="1"/>
              <a:t>字节伪首部</a:t>
            </a:r>
          </a:p>
        </p:txBody>
      </p:sp>
      <p:sp>
        <p:nvSpPr>
          <p:cNvPr id="40978" name="AutoShape 19"/>
          <p:cNvSpPr>
            <a:spLocks/>
          </p:cNvSpPr>
          <p:nvPr/>
        </p:nvSpPr>
        <p:spPr bwMode="auto">
          <a:xfrm>
            <a:off x="1066800" y="3657600"/>
            <a:ext cx="304800" cy="1295400"/>
          </a:xfrm>
          <a:prstGeom prst="leftBrace">
            <a:avLst>
              <a:gd name="adj1" fmla="val 35417"/>
              <a:gd name="adj2" fmla="val 50000"/>
            </a:avLst>
          </a:prstGeom>
          <a:noFill/>
          <a:ln w="9525">
            <a:solidFill>
              <a:schemeClr val="tx1"/>
            </a:solidFill>
            <a:round/>
            <a:headEnd/>
            <a:tailEnd/>
          </a:ln>
        </p:spPr>
        <p:txBody>
          <a:bodyPr wrap="none" anchor="ctr"/>
          <a:lstStyle/>
          <a:p>
            <a:endParaRPr lang="zh-CN" altLang="en-US"/>
          </a:p>
        </p:txBody>
      </p:sp>
      <p:sp>
        <p:nvSpPr>
          <p:cNvPr id="40979" name="Text Box 20"/>
          <p:cNvSpPr txBox="1">
            <a:spLocks noChangeArrowheads="1"/>
          </p:cNvSpPr>
          <p:nvPr/>
        </p:nvSpPr>
        <p:spPr bwMode="auto">
          <a:xfrm>
            <a:off x="0" y="3962400"/>
            <a:ext cx="1295400" cy="641350"/>
          </a:xfrm>
          <a:prstGeom prst="rect">
            <a:avLst/>
          </a:prstGeom>
          <a:noFill/>
          <a:ln w="9525">
            <a:noFill/>
            <a:miter lim="800000"/>
            <a:headEnd/>
            <a:tailEnd/>
          </a:ln>
        </p:spPr>
        <p:txBody>
          <a:bodyPr>
            <a:spAutoFit/>
          </a:bodyPr>
          <a:lstStyle/>
          <a:p>
            <a:pPr>
              <a:spcBef>
                <a:spcPct val="50000"/>
              </a:spcBef>
            </a:pPr>
            <a:r>
              <a:rPr lang="en-US" altLang="zh-CN" b="1"/>
              <a:t>8</a:t>
            </a:r>
            <a:r>
              <a:rPr lang="zh-CN" altLang="en-US" b="1"/>
              <a:t>字节</a:t>
            </a:r>
            <a:r>
              <a:rPr lang="en-US" altLang="zh-CN" b="1"/>
              <a:t>UDP</a:t>
            </a:r>
            <a:r>
              <a:rPr lang="zh-CN" altLang="en-US" b="1"/>
              <a:t>首部</a:t>
            </a:r>
          </a:p>
        </p:txBody>
      </p:sp>
      <p:sp>
        <p:nvSpPr>
          <p:cNvPr id="40980" name="AutoShape 21"/>
          <p:cNvSpPr>
            <a:spLocks/>
          </p:cNvSpPr>
          <p:nvPr/>
        </p:nvSpPr>
        <p:spPr bwMode="auto">
          <a:xfrm>
            <a:off x="1066800" y="5029200"/>
            <a:ext cx="304800" cy="685800"/>
          </a:xfrm>
          <a:prstGeom prst="leftBrace">
            <a:avLst>
              <a:gd name="adj1" fmla="val 18750"/>
              <a:gd name="adj2" fmla="val 50000"/>
            </a:avLst>
          </a:prstGeom>
          <a:noFill/>
          <a:ln w="9525">
            <a:solidFill>
              <a:schemeClr val="tx1"/>
            </a:solidFill>
            <a:round/>
            <a:headEnd/>
            <a:tailEnd/>
          </a:ln>
        </p:spPr>
        <p:txBody>
          <a:bodyPr wrap="none" anchor="ctr"/>
          <a:lstStyle/>
          <a:p>
            <a:endParaRPr lang="zh-CN" altLang="en-US"/>
          </a:p>
        </p:txBody>
      </p:sp>
      <p:sp>
        <p:nvSpPr>
          <p:cNvPr id="40981" name="Text Box 22"/>
          <p:cNvSpPr txBox="1">
            <a:spLocks noChangeArrowheads="1"/>
          </p:cNvSpPr>
          <p:nvPr/>
        </p:nvSpPr>
        <p:spPr bwMode="auto">
          <a:xfrm>
            <a:off x="152400" y="5029200"/>
            <a:ext cx="914400" cy="641350"/>
          </a:xfrm>
          <a:prstGeom prst="rect">
            <a:avLst/>
          </a:prstGeom>
          <a:noFill/>
          <a:ln w="9525">
            <a:noFill/>
            <a:miter lim="800000"/>
            <a:headEnd/>
            <a:tailEnd/>
          </a:ln>
        </p:spPr>
        <p:txBody>
          <a:bodyPr>
            <a:spAutoFit/>
          </a:bodyPr>
          <a:lstStyle/>
          <a:p>
            <a:pPr>
              <a:spcBef>
                <a:spcPct val="50000"/>
              </a:spcBef>
            </a:pPr>
            <a:r>
              <a:rPr lang="en-US" altLang="zh-CN" b="1"/>
              <a:t>3</a:t>
            </a:r>
            <a:r>
              <a:rPr lang="zh-CN" altLang="en-US" b="1"/>
              <a:t>字节数据</a:t>
            </a:r>
          </a:p>
        </p:txBody>
      </p:sp>
      <p:sp>
        <p:nvSpPr>
          <p:cNvPr id="40982" name="Text Box 23"/>
          <p:cNvSpPr txBox="1">
            <a:spLocks noChangeArrowheads="1"/>
          </p:cNvSpPr>
          <p:nvPr/>
        </p:nvSpPr>
        <p:spPr bwMode="auto">
          <a:xfrm>
            <a:off x="4267200" y="1125538"/>
            <a:ext cx="4876800" cy="5319712"/>
          </a:xfrm>
          <a:prstGeom prst="rect">
            <a:avLst/>
          </a:prstGeom>
          <a:noFill/>
          <a:ln w="9525">
            <a:noFill/>
            <a:miter lim="800000"/>
            <a:headEnd/>
            <a:tailEnd/>
          </a:ln>
        </p:spPr>
        <p:txBody>
          <a:bodyPr>
            <a:spAutoFit/>
          </a:bodyPr>
          <a:lstStyle/>
          <a:p>
            <a:pPr marL="342900" indent="-342900">
              <a:spcBef>
                <a:spcPct val="50000"/>
              </a:spcBef>
            </a:pPr>
            <a:r>
              <a:rPr lang="en-US" altLang="zh-CN" b="1"/>
              <a:t>01111001  11000011             121.195</a:t>
            </a:r>
          </a:p>
          <a:p>
            <a:pPr marL="342900" indent="-342900">
              <a:spcBef>
                <a:spcPct val="50000"/>
              </a:spcBef>
            </a:pPr>
            <a:r>
              <a:rPr lang="en-US" altLang="zh-CN" b="1"/>
              <a:t>10101001  10000101             169.133</a:t>
            </a:r>
          </a:p>
          <a:p>
            <a:pPr marL="342900" indent="-342900">
              <a:spcBef>
                <a:spcPct val="50000"/>
              </a:spcBef>
            </a:pPr>
            <a:r>
              <a:rPr lang="en-US" altLang="zh-CN" b="1"/>
              <a:t>01111001  11000011             121.195</a:t>
            </a:r>
          </a:p>
          <a:p>
            <a:pPr marL="342900" indent="-342900">
              <a:spcBef>
                <a:spcPct val="50000"/>
              </a:spcBef>
            </a:pPr>
            <a:r>
              <a:rPr lang="en-US" altLang="zh-CN" b="1"/>
              <a:t>10101010  00011001             170.25</a:t>
            </a:r>
          </a:p>
          <a:p>
            <a:pPr marL="342900" indent="-342900">
              <a:spcBef>
                <a:spcPct val="50000"/>
              </a:spcBef>
            </a:pPr>
            <a:r>
              <a:rPr lang="en-US" altLang="zh-CN" b="1"/>
              <a:t>00000000  00010001             0</a:t>
            </a:r>
            <a:r>
              <a:rPr lang="zh-CN" altLang="en-US" b="1"/>
              <a:t>和</a:t>
            </a:r>
            <a:r>
              <a:rPr lang="en-US" altLang="zh-CN" b="1"/>
              <a:t>17</a:t>
            </a:r>
          </a:p>
          <a:p>
            <a:pPr marL="342900" indent="-342900">
              <a:spcBef>
                <a:spcPct val="50000"/>
              </a:spcBef>
            </a:pPr>
            <a:r>
              <a:rPr lang="en-US" altLang="zh-CN" b="1"/>
              <a:t>00000000  00001011             11</a:t>
            </a:r>
          </a:p>
          <a:p>
            <a:pPr marL="342900" indent="-342900">
              <a:spcBef>
                <a:spcPct val="50000"/>
              </a:spcBef>
            </a:pPr>
            <a:r>
              <a:rPr lang="en-US" altLang="zh-CN" b="1"/>
              <a:t>00000100  01000100             1092</a:t>
            </a:r>
          </a:p>
          <a:p>
            <a:pPr marL="342900" indent="-342900">
              <a:spcBef>
                <a:spcPct val="50000"/>
              </a:spcBef>
            </a:pPr>
            <a:r>
              <a:rPr lang="en-US" altLang="zh-CN" b="1"/>
              <a:t>00000000  00001011             11</a:t>
            </a:r>
          </a:p>
          <a:p>
            <a:pPr marL="342900" indent="-342900">
              <a:spcBef>
                <a:spcPct val="50000"/>
              </a:spcBef>
            </a:pPr>
            <a:r>
              <a:rPr lang="en-US" altLang="zh-CN" b="1"/>
              <a:t>00000000  00000000             0(</a:t>
            </a:r>
            <a:r>
              <a:rPr lang="zh-CN" altLang="en-US" b="1"/>
              <a:t>校验和</a:t>
            </a:r>
            <a:r>
              <a:rPr lang="en-US" altLang="zh-CN" b="1"/>
              <a:t>)</a:t>
            </a:r>
          </a:p>
          <a:p>
            <a:pPr marL="342900" indent="-342900">
              <a:spcBef>
                <a:spcPct val="50000"/>
              </a:spcBef>
            </a:pPr>
            <a:r>
              <a:rPr lang="en-US" altLang="zh-CN" b="1"/>
              <a:t>00110101  01000111             </a:t>
            </a:r>
            <a:r>
              <a:rPr lang="zh-CN" altLang="en-US" b="1"/>
              <a:t>数据</a:t>
            </a:r>
          </a:p>
          <a:p>
            <a:pPr marL="342900" indent="-342900">
              <a:spcBef>
                <a:spcPct val="50000"/>
              </a:spcBef>
            </a:pPr>
            <a:r>
              <a:rPr lang="en-US" altLang="zh-CN" b="1"/>
              <a:t>01010001  00000000             </a:t>
            </a:r>
            <a:r>
              <a:rPr lang="zh-CN" altLang="en-US" b="1"/>
              <a:t>数据和</a:t>
            </a:r>
            <a:r>
              <a:rPr lang="en-US" altLang="zh-CN" b="1"/>
              <a:t>0</a:t>
            </a:r>
          </a:p>
          <a:p>
            <a:pPr marL="342900" indent="-342900">
              <a:spcBef>
                <a:spcPct val="50000"/>
              </a:spcBef>
            </a:pPr>
            <a:r>
              <a:rPr lang="en-US" altLang="zh-CN" b="1">
                <a:solidFill>
                  <a:srgbClr val="FF0000"/>
                </a:solidFill>
              </a:rPr>
              <a:t>11010010  00011011</a:t>
            </a:r>
            <a:r>
              <a:rPr lang="en-US" altLang="zh-CN" b="1"/>
              <a:t>            </a:t>
            </a:r>
            <a:r>
              <a:rPr lang="zh-CN" altLang="en-US" b="1"/>
              <a:t>求和得出的结果</a:t>
            </a:r>
          </a:p>
          <a:p>
            <a:pPr marL="342900" indent="-342900">
              <a:spcBef>
                <a:spcPct val="50000"/>
              </a:spcBef>
            </a:pPr>
            <a:r>
              <a:rPr lang="en-US" altLang="zh-CN" b="1">
                <a:solidFill>
                  <a:srgbClr val="FF0000"/>
                </a:solidFill>
              </a:rPr>
              <a:t>00101101  11100100</a:t>
            </a:r>
            <a:r>
              <a:rPr lang="en-US" altLang="zh-CN" b="1"/>
              <a:t>            </a:t>
            </a:r>
            <a:r>
              <a:rPr lang="zh-CN" altLang="en-US" b="1"/>
              <a:t>校验和</a:t>
            </a:r>
          </a:p>
        </p:txBody>
      </p:sp>
      <p:sp>
        <p:nvSpPr>
          <p:cNvPr id="40983" name="Line 24"/>
          <p:cNvSpPr>
            <a:spLocks noChangeShapeType="1"/>
          </p:cNvSpPr>
          <p:nvPr/>
        </p:nvSpPr>
        <p:spPr bwMode="auto">
          <a:xfrm>
            <a:off x="6629400" y="12954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4" name="Line 25"/>
          <p:cNvSpPr>
            <a:spLocks noChangeShapeType="1"/>
          </p:cNvSpPr>
          <p:nvPr/>
        </p:nvSpPr>
        <p:spPr bwMode="auto">
          <a:xfrm>
            <a:off x="6629400" y="17526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5" name="Line 26"/>
          <p:cNvSpPr>
            <a:spLocks noChangeShapeType="1"/>
          </p:cNvSpPr>
          <p:nvPr/>
        </p:nvSpPr>
        <p:spPr bwMode="auto">
          <a:xfrm>
            <a:off x="6629400" y="21336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6" name="Line 27"/>
          <p:cNvSpPr>
            <a:spLocks noChangeShapeType="1"/>
          </p:cNvSpPr>
          <p:nvPr/>
        </p:nvSpPr>
        <p:spPr bwMode="auto">
          <a:xfrm>
            <a:off x="6629400" y="25146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7" name="Line 28"/>
          <p:cNvSpPr>
            <a:spLocks noChangeShapeType="1"/>
          </p:cNvSpPr>
          <p:nvPr/>
        </p:nvSpPr>
        <p:spPr bwMode="auto">
          <a:xfrm>
            <a:off x="6629400" y="29718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8" name="Line 29"/>
          <p:cNvSpPr>
            <a:spLocks noChangeShapeType="1"/>
          </p:cNvSpPr>
          <p:nvPr/>
        </p:nvSpPr>
        <p:spPr bwMode="auto">
          <a:xfrm>
            <a:off x="6629400" y="33528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89" name="Line 30"/>
          <p:cNvSpPr>
            <a:spLocks noChangeShapeType="1"/>
          </p:cNvSpPr>
          <p:nvPr/>
        </p:nvSpPr>
        <p:spPr bwMode="auto">
          <a:xfrm>
            <a:off x="6629400" y="38100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0" name="Line 31"/>
          <p:cNvSpPr>
            <a:spLocks noChangeShapeType="1"/>
          </p:cNvSpPr>
          <p:nvPr/>
        </p:nvSpPr>
        <p:spPr bwMode="auto">
          <a:xfrm>
            <a:off x="6629400" y="41910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1" name="Line 32"/>
          <p:cNvSpPr>
            <a:spLocks noChangeShapeType="1"/>
          </p:cNvSpPr>
          <p:nvPr/>
        </p:nvSpPr>
        <p:spPr bwMode="auto">
          <a:xfrm>
            <a:off x="6629400" y="46482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2" name="Line 33"/>
          <p:cNvSpPr>
            <a:spLocks noChangeShapeType="1"/>
          </p:cNvSpPr>
          <p:nvPr/>
        </p:nvSpPr>
        <p:spPr bwMode="auto">
          <a:xfrm>
            <a:off x="6629400" y="50292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3" name="Line 34"/>
          <p:cNvSpPr>
            <a:spLocks noChangeShapeType="1"/>
          </p:cNvSpPr>
          <p:nvPr/>
        </p:nvSpPr>
        <p:spPr bwMode="auto">
          <a:xfrm>
            <a:off x="6629400" y="54102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4" name="Line 35"/>
          <p:cNvSpPr>
            <a:spLocks noChangeShapeType="1"/>
          </p:cNvSpPr>
          <p:nvPr/>
        </p:nvSpPr>
        <p:spPr bwMode="auto">
          <a:xfrm>
            <a:off x="6629400" y="58674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5" name="Line 36"/>
          <p:cNvSpPr>
            <a:spLocks noChangeShapeType="1"/>
          </p:cNvSpPr>
          <p:nvPr/>
        </p:nvSpPr>
        <p:spPr bwMode="auto">
          <a:xfrm>
            <a:off x="6629400" y="6248400"/>
            <a:ext cx="457200" cy="0"/>
          </a:xfrm>
          <a:prstGeom prst="line">
            <a:avLst/>
          </a:prstGeom>
          <a:noFill/>
          <a:ln w="19050">
            <a:solidFill>
              <a:schemeClr val="tx1"/>
            </a:solidFill>
            <a:round/>
            <a:headEnd/>
            <a:tailEnd type="triangle" w="med" len="med"/>
          </a:ln>
        </p:spPr>
        <p:txBody>
          <a:bodyPr/>
          <a:lstStyle/>
          <a:p>
            <a:endParaRPr lang="zh-CN" altLang="en-US"/>
          </a:p>
        </p:txBody>
      </p:sp>
      <p:sp>
        <p:nvSpPr>
          <p:cNvPr id="40996" name="Line 37"/>
          <p:cNvSpPr>
            <a:spLocks noChangeShapeType="1"/>
          </p:cNvSpPr>
          <p:nvPr/>
        </p:nvSpPr>
        <p:spPr bwMode="auto">
          <a:xfrm>
            <a:off x="4114800" y="5638800"/>
            <a:ext cx="4800600" cy="0"/>
          </a:xfrm>
          <a:prstGeom prst="line">
            <a:avLst/>
          </a:prstGeom>
          <a:noFill/>
          <a:ln w="28575">
            <a:solidFill>
              <a:schemeClr val="tx1"/>
            </a:solidFill>
            <a:round/>
            <a:headEnd/>
            <a:tailEnd/>
          </a:ln>
        </p:spPr>
        <p:txBody>
          <a:bodyPr/>
          <a:lstStyle/>
          <a:p>
            <a:endParaRPr lang="zh-CN" altLang="en-US"/>
          </a:p>
        </p:txBody>
      </p:sp>
      <p:sp>
        <p:nvSpPr>
          <p:cNvPr id="40997" name="Text Box 38"/>
          <p:cNvSpPr txBox="1">
            <a:spLocks noChangeArrowheads="1"/>
          </p:cNvSpPr>
          <p:nvPr/>
        </p:nvSpPr>
        <p:spPr bwMode="auto">
          <a:xfrm>
            <a:off x="3276600" y="6019800"/>
            <a:ext cx="1371600" cy="457200"/>
          </a:xfrm>
          <a:prstGeom prst="rect">
            <a:avLst/>
          </a:prstGeom>
          <a:noFill/>
          <a:ln w="9525">
            <a:noFill/>
            <a:miter lim="800000"/>
            <a:headEnd/>
            <a:tailEnd/>
          </a:ln>
        </p:spPr>
        <p:txBody>
          <a:bodyPr>
            <a:spAutoFit/>
          </a:bodyPr>
          <a:lstStyle/>
          <a:p>
            <a:pPr>
              <a:spcBef>
                <a:spcPct val="50000"/>
              </a:spcBef>
            </a:pPr>
            <a:r>
              <a:rPr lang="zh-CN" altLang="en-US" sz="2400" b="1">
                <a:solidFill>
                  <a:srgbClr val="0000FF"/>
                </a:solidFill>
              </a:rPr>
              <a:t>求反码</a:t>
            </a:r>
          </a:p>
        </p:txBody>
      </p:sp>
      <p:sp>
        <p:nvSpPr>
          <p:cNvPr id="40998" name="Line 44"/>
          <p:cNvSpPr>
            <a:spLocks noChangeShapeType="1"/>
          </p:cNvSpPr>
          <p:nvPr/>
        </p:nvSpPr>
        <p:spPr bwMode="auto">
          <a:xfrm flipV="1">
            <a:off x="2895600" y="5715000"/>
            <a:ext cx="838200" cy="381000"/>
          </a:xfrm>
          <a:prstGeom prst="line">
            <a:avLst/>
          </a:prstGeom>
          <a:noFill/>
          <a:ln w="19050">
            <a:solidFill>
              <a:schemeClr val="tx1"/>
            </a:solidFill>
            <a:round/>
            <a:headEnd/>
            <a:tailEnd type="triangle" w="med" len="med"/>
          </a:ln>
        </p:spPr>
        <p:txBody>
          <a:bodyPr/>
          <a:lstStyle/>
          <a:p>
            <a:endParaRPr lang="zh-CN" altLang="en-US"/>
          </a:p>
        </p:txBody>
      </p:sp>
      <p:sp>
        <p:nvSpPr>
          <p:cNvPr id="40999" name="Text Box 45"/>
          <p:cNvSpPr txBox="1">
            <a:spLocks noChangeArrowheads="1"/>
          </p:cNvSpPr>
          <p:nvPr/>
        </p:nvSpPr>
        <p:spPr bwMode="auto">
          <a:xfrm>
            <a:off x="2286000" y="6019800"/>
            <a:ext cx="838200" cy="366713"/>
          </a:xfrm>
          <a:prstGeom prst="rect">
            <a:avLst/>
          </a:prstGeom>
          <a:noFill/>
          <a:ln w="9525">
            <a:noFill/>
            <a:miter lim="800000"/>
            <a:headEnd/>
            <a:tailEnd/>
          </a:ln>
        </p:spPr>
        <p:txBody>
          <a:bodyPr>
            <a:spAutoFit/>
          </a:bodyPr>
          <a:lstStyle/>
          <a:p>
            <a:pPr>
              <a:spcBef>
                <a:spcPct val="50000"/>
              </a:spcBef>
            </a:pPr>
            <a:r>
              <a:rPr lang="zh-CN" altLang="en-US" b="1"/>
              <a:t>填充</a:t>
            </a:r>
          </a:p>
        </p:txBody>
      </p:sp>
      <p:sp>
        <p:nvSpPr>
          <p:cNvPr id="41000" name="标题 40"/>
          <p:cNvSpPr>
            <a:spLocks noGrp="1"/>
          </p:cNvSpPr>
          <p:nvPr>
            <p:ph type="title"/>
          </p:nvPr>
        </p:nvSpPr>
        <p:spPr>
          <a:xfrm>
            <a:off x="500063" y="228600"/>
            <a:ext cx="8110537" cy="771525"/>
          </a:xfrm>
        </p:spPr>
        <p:txBody>
          <a:bodyPr/>
          <a:lstStyle/>
          <a:p>
            <a:r>
              <a:rPr lang="zh-CN" altLang="en-US" dirty="0" smtClean="0"/>
              <a:t>计算</a:t>
            </a:r>
            <a:r>
              <a:rPr lang="en-US" altLang="en-US" dirty="0" smtClean="0"/>
              <a:t>UDP</a:t>
            </a:r>
            <a:r>
              <a:rPr lang="zh-CN" altLang="en-US" dirty="0" smtClean="0"/>
              <a:t>校验和示例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网络层已经保证了寻址到目的主机，那么传输层的任务是什么？</a:t>
            </a:r>
            <a:endParaRPr lang="en-US" altLang="zh-CN" dirty="0" smtClean="0"/>
          </a:p>
          <a:p>
            <a:r>
              <a:rPr lang="zh-CN" altLang="en-US" dirty="0" smtClean="0"/>
              <a:t>传输层的端到端通信是什么含义，是指源端点到目的端点之间的通信，还是指端点应用进程之间的通信？</a:t>
            </a:r>
            <a:endParaRPr lang="en-US" altLang="zh-CN" dirty="0" smtClean="0"/>
          </a:p>
          <a:p>
            <a:r>
              <a:rPr lang="zh-CN" altLang="en-US" dirty="0" smtClean="0"/>
              <a:t>传输层向上层提供哪两种不同的服务？</a:t>
            </a:r>
            <a:endParaRPr lang="en-US" altLang="zh-CN"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nvPr>
        </p:nvSpPr>
        <p:spPr/>
        <p:txBody>
          <a:bodyPr/>
          <a:lstStyle/>
          <a:p>
            <a:r>
              <a:rPr lang="en-US" altLang="zh-CN" dirty="0" smtClean="0"/>
              <a:t>RUDP</a:t>
            </a:r>
            <a:endParaRPr lang="zh-CN" altLang="en-US" dirty="0" smtClean="0"/>
          </a:p>
        </p:txBody>
      </p:sp>
      <p:sp>
        <p:nvSpPr>
          <p:cNvPr id="41987" name="内容占位符 1"/>
          <p:cNvSpPr>
            <a:spLocks noGrp="1"/>
          </p:cNvSpPr>
          <p:nvPr>
            <p:ph idx="1"/>
          </p:nvPr>
        </p:nvSpPr>
        <p:spPr/>
        <p:txBody>
          <a:bodyPr/>
          <a:lstStyle/>
          <a:p>
            <a:r>
              <a:rPr lang="en-US" altLang="zh-CN" dirty="0" smtClean="0"/>
              <a:t>UDP</a:t>
            </a:r>
            <a:r>
              <a:rPr lang="zh-CN" altLang="en-US" dirty="0" smtClean="0"/>
              <a:t>提供不可靠的数据报服务</a:t>
            </a:r>
            <a:endParaRPr lang="en-US" altLang="zh-CN" dirty="0" smtClean="0"/>
          </a:p>
          <a:p>
            <a:r>
              <a:rPr lang="zh-CN" altLang="en-US" dirty="0" smtClean="0"/>
              <a:t>可以考虑通过在应用服务中自行增加报文序号、报文确认、报文重传、连接控制、流量控制和拥塞控制等可靠性机制，实现使用</a:t>
            </a:r>
            <a:r>
              <a:rPr lang="en-US" altLang="zh-CN" dirty="0" smtClean="0"/>
              <a:t>UDP</a:t>
            </a:r>
            <a:r>
              <a:rPr lang="zh-CN" altLang="en-US" dirty="0" smtClean="0"/>
              <a:t>进行可靠的端到端的通信。</a:t>
            </a:r>
            <a:endParaRPr lang="en-US" altLang="zh-CN" dirty="0" smtClean="0"/>
          </a:p>
          <a:p>
            <a:r>
              <a:rPr lang="zh-CN" altLang="en-US" dirty="0" smtClean="0"/>
              <a:t>这种改进的</a:t>
            </a:r>
            <a:r>
              <a:rPr lang="en-US" altLang="zh-CN" dirty="0" smtClean="0"/>
              <a:t>UDP</a:t>
            </a:r>
            <a:r>
              <a:rPr lang="zh-CN" altLang="en-US" dirty="0" smtClean="0"/>
              <a:t>协议通常称为可靠的</a:t>
            </a:r>
            <a:r>
              <a:rPr lang="en-US" altLang="zh-CN" dirty="0" smtClean="0"/>
              <a:t>UDP</a:t>
            </a:r>
            <a:r>
              <a:rPr lang="zh-CN" altLang="en-US" dirty="0" smtClean="0"/>
              <a:t>（</a:t>
            </a:r>
            <a:r>
              <a:rPr lang="en-US" altLang="zh-CN" dirty="0" smtClean="0"/>
              <a:t>Reliable UDP</a:t>
            </a:r>
            <a:r>
              <a:rPr lang="zh-CN" altLang="en-US" dirty="0" smtClean="0"/>
              <a:t>，</a:t>
            </a:r>
            <a:r>
              <a:rPr lang="en-US" altLang="zh-CN" dirty="0" smtClean="0"/>
              <a:t>RUDP</a:t>
            </a:r>
            <a:r>
              <a:rPr lang="zh-CN" altLang="en-US" dirty="0" smtClean="0"/>
              <a:t>）。</a:t>
            </a:r>
          </a:p>
          <a:p>
            <a:pPr>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p:txBody>
          <a:bodyPr/>
          <a:lstStyle/>
          <a:p>
            <a:r>
              <a:rPr lang="en-US" altLang="zh-CN" dirty="0" smtClean="0"/>
              <a:t>6.3 </a:t>
            </a:r>
            <a:r>
              <a:rPr lang="zh-CN" altLang="en-US" dirty="0" smtClean="0"/>
              <a:t>因特网上的传输控制协议</a:t>
            </a:r>
          </a:p>
        </p:txBody>
      </p:sp>
      <p:sp>
        <p:nvSpPr>
          <p:cNvPr id="43011" name="内容占位符 1"/>
          <p:cNvSpPr>
            <a:spLocks noGrp="1"/>
          </p:cNvSpPr>
          <p:nvPr>
            <p:ph idx="1"/>
          </p:nvPr>
        </p:nvSpPr>
        <p:spPr/>
        <p:txBody>
          <a:bodyPr/>
          <a:lstStyle/>
          <a:p>
            <a:r>
              <a:rPr lang="en-US" altLang="zh-CN" smtClean="0"/>
              <a:t>TCP</a:t>
            </a:r>
            <a:r>
              <a:rPr lang="zh-CN" altLang="en-US" smtClean="0"/>
              <a:t>概述</a:t>
            </a:r>
            <a:endParaRPr lang="en-US" altLang="zh-CN" smtClean="0"/>
          </a:p>
          <a:p>
            <a:r>
              <a:rPr lang="en-US" altLang="zh-CN" smtClean="0"/>
              <a:t>TCP</a:t>
            </a:r>
            <a:r>
              <a:rPr lang="zh-CN" altLang="en-US" smtClean="0"/>
              <a:t>报文段结构</a:t>
            </a:r>
            <a:endParaRPr lang="en-US" altLang="zh-CN" smtClean="0"/>
          </a:p>
          <a:p>
            <a:r>
              <a:rPr lang="en-US" altLang="zh-CN" smtClean="0"/>
              <a:t>TCP</a:t>
            </a:r>
            <a:r>
              <a:rPr lang="zh-CN" altLang="en-US" smtClean="0"/>
              <a:t>序号与确认</a:t>
            </a:r>
            <a:endParaRPr lang="en-US" altLang="zh-CN" smtClean="0"/>
          </a:p>
          <a:p>
            <a:r>
              <a:rPr lang="en-US" altLang="zh-CN" smtClean="0"/>
              <a:t>TCP</a:t>
            </a:r>
            <a:r>
              <a:rPr lang="zh-CN" altLang="en-US" smtClean="0"/>
              <a:t>重传机制</a:t>
            </a:r>
            <a:endParaRPr lang="en-US" altLang="zh-CN" smtClean="0"/>
          </a:p>
          <a:p>
            <a:r>
              <a:rPr lang="en-US" altLang="zh-CN" smtClean="0"/>
              <a:t>TCP</a:t>
            </a:r>
            <a:r>
              <a:rPr lang="zh-CN" altLang="en-US" smtClean="0"/>
              <a:t>连接管理</a:t>
            </a:r>
            <a:endParaRPr lang="en-US" altLang="zh-CN" smtClean="0"/>
          </a:p>
          <a:p>
            <a:r>
              <a:rPr lang="en-US" altLang="zh-CN" smtClean="0"/>
              <a:t>TCP</a:t>
            </a:r>
            <a:r>
              <a:rPr lang="zh-CN" altLang="en-US" smtClean="0"/>
              <a:t>流量控制</a:t>
            </a:r>
            <a:endParaRPr lang="en-US" altLang="zh-CN" smtClean="0"/>
          </a:p>
          <a:p>
            <a:r>
              <a:rPr lang="en-US" altLang="zh-CN" smtClean="0"/>
              <a:t>TCP</a:t>
            </a:r>
            <a:r>
              <a:rPr lang="zh-CN" altLang="en-US" smtClean="0"/>
              <a:t>拥塞控制</a:t>
            </a:r>
          </a:p>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title"/>
          </p:nvPr>
        </p:nvSpPr>
        <p:spPr/>
        <p:txBody>
          <a:bodyPr/>
          <a:lstStyle/>
          <a:p>
            <a:r>
              <a:rPr lang="en-US" altLang="zh-CN" dirty="0" smtClean="0"/>
              <a:t>6.3.1 TCP</a:t>
            </a:r>
            <a:r>
              <a:rPr lang="zh-CN" altLang="en-US" dirty="0" smtClean="0"/>
              <a:t>概述</a:t>
            </a:r>
          </a:p>
        </p:txBody>
      </p:sp>
      <p:sp>
        <p:nvSpPr>
          <p:cNvPr id="44035" name="内容占位符 1"/>
          <p:cNvSpPr>
            <a:spLocks noGrp="1"/>
          </p:cNvSpPr>
          <p:nvPr>
            <p:ph idx="1"/>
          </p:nvPr>
        </p:nvSpPr>
        <p:spPr/>
        <p:txBody>
          <a:bodyPr/>
          <a:lstStyle/>
          <a:p>
            <a:r>
              <a:rPr lang="zh-CN" altLang="en-US" dirty="0" smtClean="0"/>
              <a:t>传输控制协议（</a:t>
            </a:r>
            <a:r>
              <a:rPr lang="en-US" altLang="zh-CN" dirty="0" smtClean="0"/>
              <a:t>Transmission Control Protocol</a:t>
            </a:r>
            <a:r>
              <a:rPr lang="zh-CN" altLang="en-US" dirty="0" smtClean="0"/>
              <a:t>，</a:t>
            </a:r>
            <a:r>
              <a:rPr lang="en-US" altLang="zh-CN" dirty="0" smtClean="0"/>
              <a:t>TCP</a:t>
            </a:r>
            <a:r>
              <a:rPr lang="zh-CN" altLang="en-US" dirty="0" smtClean="0"/>
              <a:t>）是面向连接、面向字节流的可靠的传输层协议。</a:t>
            </a:r>
            <a:endParaRPr lang="en-US" altLang="zh-CN" dirty="0" smtClean="0"/>
          </a:p>
          <a:p>
            <a:r>
              <a:rPr lang="en-US" altLang="zh-CN" dirty="0" smtClean="0"/>
              <a:t>TCP</a:t>
            </a:r>
            <a:r>
              <a:rPr lang="zh-CN" altLang="en-US" dirty="0" smtClean="0"/>
              <a:t>采用报文序号、报文确认、报文重传、连接控制、流量控制和拥塞控制等一系列可靠性机制，为因特网应用提供可靠的通信服务。</a:t>
            </a:r>
            <a:endParaRPr lang="en-US" altLang="zh-CN" dirty="0" smtClean="0"/>
          </a:p>
          <a:p>
            <a:r>
              <a:rPr lang="en-US" altLang="zh-CN" dirty="0" smtClean="0"/>
              <a:t>IETF RFC 793</a:t>
            </a:r>
            <a:r>
              <a:rPr lang="zh-CN" altLang="en-US" dirty="0" smtClean="0"/>
              <a:t>、</a:t>
            </a:r>
            <a:r>
              <a:rPr lang="en-US" altLang="zh-CN" dirty="0" smtClean="0"/>
              <a:t>RFC 1323</a:t>
            </a:r>
            <a:r>
              <a:rPr lang="zh-CN" altLang="en-US" dirty="0" smtClean="0"/>
              <a:t>和</a:t>
            </a:r>
            <a:r>
              <a:rPr lang="en-US" altLang="zh-CN" dirty="0" smtClean="0"/>
              <a:t>RFC 2581</a:t>
            </a:r>
            <a:r>
              <a:rPr lang="zh-CN" altLang="en-US" dirty="0" smtClean="0"/>
              <a:t>等对</a:t>
            </a:r>
            <a:r>
              <a:rPr lang="en-US" altLang="zh-CN" dirty="0" smtClean="0"/>
              <a:t>TCP</a:t>
            </a:r>
            <a:r>
              <a:rPr lang="zh-CN" altLang="en-US" dirty="0" smtClean="0"/>
              <a:t>做出了明确的定义和规范。</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539750" y="836613"/>
            <a:ext cx="8229600" cy="860425"/>
          </a:xfrm>
        </p:spPr>
        <p:txBody>
          <a:bodyPr/>
          <a:lstStyle/>
          <a:p>
            <a:pPr algn="ctr">
              <a:lnSpc>
                <a:spcPct val="120000"/>
              </a:lnSpc>
              <a:spcBef>
                <a:spcPct val="0"/>
              </a:spcBef>
              <a:buFont typeface="Wingdings" pitchFamily="2" charset="2"/>
              <a:buNone/>
            </a:pPr>
            <a:r>
              <a:rPr lang="zh-CN" altLang="en-US" sz="3700" smtClean="0"/>
              <a:t>采用</a:t>
            </a:r>
            <a:r>
              <a:rPr lang="en-US" altLang="zh-CN" sz="3700" smtClean="0"/>
              <a:t>TCP</a:t>
            </a:r>
            <a:r>
              <a:rPr lang="zh-CN" altLang="en-US" sz="3700" smtClean="0"/>
              <a:t>的因特网应用</a:t>
            </a:r>
          </a:p>
          <a:p>
            <a:pPr>
              <a:buFont typeface="Wingdings" pitchFamily="2" charset="2"/>
              <a:buNone/>
            </a:pPr>
            <a:endParaRPr lang="zh-CN" altLang="en-US" smtClean="0"/>
          </a:p>
        </p:txBody>
      </p:sp>
      <p:graphicFrame>
        <p:nvGraphicFramePr>
          <p:cNvPr id="5" name="表格 4"/>
          <p:cNvGraphicFramePr>
            <a:graphicFrameLocks noGrp="1"/>
          </p:cNvGraphicFramePr>
          <p:nvPr/>
        </p:nvGraphicFramePr>
        <p:xfrm>
          <a:off x="1000125" y="2643188"/>
          <a:ext cx="7072313" cy="2486025"/>
        </p:xfrm>
        <a:graphic>
          <a:graphicData uri="http://schemas.openxmlformats.org/drawingml/2006/table">
            <a:tbl>
              <a:tblPr/>
              <a:tblGrid>
                <a:gridCol w="2356900"/>
                <a:gridCol w="2357730"/>
                <a:gridCol w="2357730"/>
              </a:tblGrid>
              <a:tr h="497208">
                <a:tc>
                  <a:txBody>
                    <a:bodyPr/>
                    <a:lstStyle/>
                    <a:p>
                      <a:pPr indent="127000" algn="ctr">
                        <a:spcAft>
                          <a:spcPts val="0"/>
                        </a:spcAft>
                      </a:pPr>
                      <a:r>
                        <a:rPr lang="zh-CN" sz="2000" b="1" kern="100" dirty="0">
                          <a:latin typeface="Times New Roman"/>
                          <a:ea typeface="宋体"/>
                          <a:cs typeface="Times New Roman"/>
                        </a:rPr>
                        <a:t>应用</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应用层协议</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a:latin typeface="Times New Roman"/>
                          <a:ea typeface="宋体"/>
                          <a:cs typeface="Times New Roman"/>
                        </a:rPr>
                        <a:t>运输层协议</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208">
                <a:tc>
                  <a:txBody>
                    <a:bodyPr/>
                    <a:lstStyle/>
                    <a:p>
                      <a:pPr indent="457200" algn="just">
                        <a:spcAft>
                          <a:spcPts val="0"/>
                        </a:spcAft>
                      </a:pPr>
                      <a:r>
                        <a:rPr lang="zh-CN" sz="2000" kern="100" dirty="0">
                          <a:latin typeface="Times New Roman"/>
                          <a:ea typeface="宋体"/>
                          <a:cs typeface="Times New Roman"/>
                        </a:rPr>
                        <a:t>电子邮件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28650" algn="just">
                        <a:spcAft>
                          <a:spcPts val="0"/>
                        </a:spcAft>
                      </a:pPr>
                      <a:r>
                        <a:rPr lang="en-US" sz="2000" kern="100" dirty="0">
                          <a:latin typeface="Times New Roman"/>
                          <a:ea typeface="宋体"/>
                          <a:cs typeface="Times New Roman"/>
                        </a:rPr>
                        <a:t>SMTP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TCP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208">
                <a:tc>
                  <a:txBody>
                    <a:bodyPr/>
                    <a:lstStyle/>
                    <a:p>
                      <a:pPr indent="457200" algn="just">
                        <a:spcAft>
                          <a:spcPts val="0"/>
                        </a:spcAft>
                      </a:pPr>
                      <a:r>
                        <a:rPr lang="zh-CN" sz="2000" kern="100">
                          <a:latin typeface="Times New Roman"/>
                          <a:ea typeface="宋体"/>
                          <a:cs typeface="Times New Roman"/>
                        </a:rPr>
                        <a:t>远程终端访问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28650" algn="just">
                        <a:spcAft>
                          <a:spcPts val="0"/>
                        </a:spcAft>
                      </a:pPr>
                      <a:r>
                        <a:rPr lang="en-US" sz="2000" kern="100" dirty="0">
                          <a:latin typeface="Times New Roman"/>
                          <a:ea typeface="宋体"/>
                          <a:cs typeface="Times New Roman"/>
                        </a:rPr>
                        <a:t>Telnet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TCP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208">
                <a:tc>
                  <a:txBody>
                    <a:bodyPr/>
                    <a:lstStyle/>
                    <a:p>
                      <a:pPr indent="457200" algn="just">
                        <a:spcAft>
                          <a:spcPts val="0"/>
                        </a:spcAft>
                      </a:pPr>
                      <a:r>
                        <a:rPr lang="zh-CN" sz="2000" kern="100">
                          <a:latin typeface="Times New Roman"/>
                          <a:ea typeface="宋体"/>
                          <a:cs typeface="Times New Roman"/>
                        </a:rPr>
                        <a:t>万维网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28650" algn="just">
                        <a:spcAft>
                          <a:spcPts val="0"/>
                        </a:spcAft>
                      </a:pPr>
                      <a:r>
                        <a:rPr lang="en-US" sz="2000" kern="100" dirty="0">
                          <a:latin typeface="Times New Roman"/>
                          <a:ea typeface="宋体"/>
                          <a:cs typeface="Times New Roman"/>
                        </a:rPr>
                        <a:t>HTTP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a:latin typeface="Times New Roman"/>
                          <a:ea typeface="宋体"/>
                          <a:cs typeface="Times New Roman"/>
                        </a:rPr>
                        <a:t>TCP</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208">
                <a:tc>
                  <a:txBody>
                    <a:bodyPr/>
                    <a:lstStyle/>
                    <a:p>
                      <a:pPr indent="457200" algn="just">
                        <a:spcAft>
                          <a:spcPts val="0"/>
                        </a:spcAft>
                      </a:pPr>
                      <a:r>
                        <a:rPr lang="zh-CN" sz="2000" kern="100">
                          <a:latin typeface="Times New Roman"/>
                          <a:ea typeface="宋体"/>
                          <a:cs typeface="Times New Roman"/>
                        </a:rPr>
                        <a:t>文件传输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28650" algn="just">
                        <a:spcAft>
                          <a:spcPts val="0"/>
                        </a:spcAft>
                      </a:pPr>
                      <a:r>
                        <a:rPr lang="en-US" sz="2000" kern="100" dirty="0">
                          <a:latin typeface="Times New Roman"/>
                          <a:ea typeface="宋体"/>
                          <a:cs typeface="Times New Roman"/>
                        </a:rPr>
                        <a:t>FTP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100" dirty="0">
                          <a:latin typeface="Times New Roman"/>
                          <a:ea typeface="宋体"/>
                          <a:cs typeface="Times New Roman"/>
                        </a:rPr>
                        <a:t>TCP</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457200" y="1143000"/>
            <a:ext cx="8229600" cy="4525963"/>
          </a:xfrm>
        </p:spPr>
        <p:txBody>
          <a:bodyPr/>
          <a:lstStyle/>
          <a:p>
            <a:r>
              <a:rPr lang="en-US" altLang="zh-CN" smtClean="0"/>
              <a:t>TCP</a:t>
            </a:r>
            <a:r>
              <a:rPr lang="zh-CN" altLang="en-US" smtClean="0"/>
              <a:t>具有如下特点：</a:t>
            </a:r>
            <a:endParaRPr lang="en-US" altLang="zh-CN" smtClean="0"/>
          </a:p>
          <a:p>
            <a:pPr>
              <a:buFont typeface="Wingdings" pitchFamily="2" charset="2"/>
              <a:buChar char="ü"/>
            </a:pPr>
            <a:r>
              <a:rPr lang="zh-CN" altLang="en-US" smtClean="0"/>
              <a:t>面向连接</a:t>
            </a:r>
            <a:endParaRPr lang="en-US" altLang="zh-CN" smtClean="0"/>
          </a:p>
          <a:p>
            <a:pPr>
              <a:buFont typeface="Wingdings" pitchFamily="2" charset="2"/>
              <a:buChar char="ü"/>
            </a:pPr>
            <a:r>
              <a:rPr lang="zh-CN" altLang="en-US" smtClean="0"/>
              <a:t>面向字节流</a:t>
            </a:r>
            <a:endParaRPr lang="en-US" altLang="zh-CN" smtClean="0"/>
          </a:p>
          <a:p>
            <a:pPr>
              <a:buFont typeface="Wingdings" pitchFamily="2" charset="2"/>
              <a:buChar char="ü"/>
            </a:pPr>
            <a:r>
              <a:rPr lang="zh-CN" altLang="en-US" smtClean="0"/>
              <a:t>全双工通信</a:t>
            </a:r>
            <a:endParaRPr lang="en-US" altLang="zh-CN" smtClean="0"/>
          </a:p>
          <a:p>
            <a:pPr>
              <a:buFont typeface="Wingdings" pitchFamily="2" charset="2"/>
              <a:buChar char="ü"/>
            </a:pPr>
            <a:r>
              <a:rPr lang="zh-CN" altLang="en-US" smtClean="0"/>
              <a:t>提供可靠的传输服务</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p:txBody>
          <a:bodyPr/>
          <a:lstStyle/>
          <a:p>
            <a:r>
              <a:rPr lang="en-US" altLang="zh-CN" dirty="0" smtClean="0"/>
              <a:t>6.3.2 TCP</a:t>
            </a:r>
            <a:r>
              <a:rPr lang="zh-CN" altLang="en-US" dirty="0" smtClean="0"/>
              <a:t>报文段结构</a:t>
            </a:r>
          </a:p>
        </p:txBody>
      </p:sp>
      <p:sp>
        <p:nvSpPr>
          <p:cNvPr id="47107" name="内容占位符 1"/>
          <p:cNvSpPr>
            <a:spLocks noGrp="1"/>
          </p:cNvSpPr>
          <p:nvPr>
            <p:ph idx="1"/>
          </p:nvPr>
        </p:nvSpPr>
        <p:spPr/>
        <p:txBody>
          <a:bodyPr/>
          <a:lstStyle/>
          <a:p>
            <a:r>
              <a:rPr lang="en-US" altLang="zh-CN" smtClean="0"/>
              <a:t>TCP</a:t>
            </a:r>
            <a:r>
              <a:rPr lang="zh-CN" altLang="en-US" smtClean="0"/>
              <a:t>是面向字节流的数据通信协议，我们将源端口和目的端口之间传输的数据单元称为</a:t>
            </a:r>
            <a:r>
              <a:rPr lang="en-US" altLang="zh-CN" smtClean="0"/>
              <a:t>TCP</a:t>
            </a:r>
            <a:r>
              <a:rPr lang="zh-CN" altLang="en-US" smtClean="0"/>
              <a:t>报文段。</a:t>
            </a:r>
            <a:endParaRPr lang="en-US" altLang="zh-CN" smtClean="0"/>
          </a:p>
          <a:p>
            <a:r>
              <a:rPr lang="en-US" altLang="zh-CN" smtClean="0"/>
              <a:t>TCP</a:t>
            </a:r>
            <a:r>
              <a:rPr lang="zh-CN" altLang="en-US" smtClean="0"/>
              <a:t>报文段的组成：</a:t>
            </a:r>
            <a:endParaRPr lang="en-US" altLang="zh-CN" smtClean="0"/>
          </a:p>
          <a:p>
            <a:pPr>
              <a:buFont typeface="Wingdings" pitchFamily="2" charset="2"/>
              <a:buChar char="ü"/>
            </a:pPr>
            <a:r>
              <a:rPr lang="en-US" altLang="zh-CN" smtClean="0"/>
              <a:t>TCP</a:t>
            </a:r>
            <a:r>
              <a:rPr lang="zh-CN" altLang="en-US" smtClean="0"/>
              <a:t>报文段首部</a:t>
            </a:r>
            <a:endParaRPr lang="en-US" altLang="zh-CN" smtClean="0"/>
          </a:p>
          <a:p>
            <a:pPr>
              <a:buFont typeface="Wingdings" pitchFamily="2" charset="2"/>
              <a:buChar char="ü"/>
            </a:pPr>
            <a:r>
              <a:rPr lang="en-US" altLang="zh-CN" smtClean="0"/>
              <a:t>TCP</a:t>
            </a:r>
            <a:r>
              <a:rPr lang="zh-CN" altLang="en-US" smtClean="0"/>
              <a:t>报文段数据部分</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a:xfrm>
            <a:off x="468313" y="404813"/>
            <a:ext cx="8229600" cy="571500"/>
          </a:xfrm>
        </p:spPr>
        <p:txBody>
          <a:bodyPr/>
          <a:lstStyle/>
          <a:p>
            <a:pPr algn="ctr">
              <a:lnSpc>
                <a:spcPct val="120000"/>
              </a:lnSpc>
              <a:spcBef>
                <a:spcPct val="0"/>
              </a:spcBef>
              <a:buFont typeface="Wingdings" pitchFamily="2" charset="2"/>
              <a:buNone/>
            </a:pPr>
            <a:r>
              <a:rPr lang="en-US" altLang="zh-CN" sz="3700" smtClean="0"/>
              <a:t>TCP</a:t>
            </a:r>
            <a:r>
              <a:rPr lang="zh-CN" altLang="en-US" sz="3700" smtClean="0"/>
              <a:t>报文段结构</a:t>
            </a:r>
          </a:p>
          <a:p>
            <a:pPr>
              <a:buFont typeface="Wingdings" pitchFamily="2" charset="2"/>
              <a:buNone/>
            </a:pPr>
            <a:endParaRPr lang="zh-CN" altLang="en-US" smtClean="0"/>
          </a:p>
        </p:txBody>
      </p:sp>
      <p:pic>
        <p:nvPicPr>
          <p:cNvPr id="48131" name="Picture 5"/>
          <p:cNvPicPr>
            <a:picLocks noChangeAspect="1" noChangeArrowheads="1"/>
          </p:cNvPicPr>
          <p:nvPr/>
        </p:nvPicPr>
        <p:blipFill>
          <a:blip r:embed="rId2"/>
          <a:srcRect/>
          <a:stretch>
            <a:fillRect/>
          </a:stretch>
        </p:blipFill>
        <p:spPr bwMode="auto">
          <a:xfrm>
            <a:off x="1071563" y="1076325"/>
            <a:ext cx="7723187"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457200" y="571500"/>
            <a:ext cx="8229600" cy="5572125"/>
          </a:xfrm>
        </p:spPr>
        <p:txBody>
          <a:bodyPr/>
          <a:lstStyle/>
          <a:p>
            <a:r>
              <a:rPr lang="zh-CN" altLang="en-US" dirty="0" smtClean="0"/>
              <a:t>源端口和目的端口：分别用来标识发送和接收</a:t>
            </a:r>
            <a:r>
              <a:rPr lang="en-US" altLang="zh-CN" dirty="0" smtClean="0"/>
              <a:t>TCP</a:t>
            </a:r>
            <a:r>
              <a:rPr lang="zh-CN" altLang="en-US" dirty="0" smtClean="0"/>
              <a:t>报文段的应用程序进程，与</a:t>
            </a:r>
            <a:r>
              <a:rPr lang="en-US" altLang="zh-CN" dirty="0" smtClean="0"/>
              <a:t>IP</a:t>
            </a:r>
            <a:r>
              <a:rPr lang="zh-CN" altLang="en-US" dirty="0" smtClean="0"/>
              <a:t>数据报中的源</a:t>
            </a:r>
            <a:r>
              <a:rPr lang="en-US" altLang="zh-CN" dirty="0" smtClean="0"/>
              <a:t>IP</a:t>
            </a:r>
            <a:r>
              <a:rPr lang="zh-CN" altLang="en-US" dirty="0" smtClean="0"/>
              <a:t>地址和目的</a:t>
            </a:r>
            <a:r>
              <a:rPr lang="en-US" altLang="zh-CN" dirty="0" smtClean="0"/>
              <a:t>IP</a:t>
            </a:r>
            <a:r>
              <a:rPr lang="zh-CN" altLang="en-US" dirty="0" smtClean="0"/>
              <a:t>地址组成插口，以唯一确定因特网中的</a:t>
            </a:r>
            <a:r>
              <a:rPr lang="en-US" altLang="zh-CN" dirty="0" smtClean="0"/>
              <a:t>TCP</a:t>
            </a:r>
            <a:r>
              <a:rPr lang="zh-CN" altLang="en-US" dirty="0" smtClean="0"/>
              <a:t>连接双方。源端口和目的端口的长度都为</a:t>
            </a:r>
            <a:r>
              <a:rPr lang="en-US" altLang="zh-CN" dirty="0" smtClean="0"/>
              <a:t>2</a:t>
            </a:r>
            <a:r>
              <a:rPr lang="zh-CN" altLang="en-US" dirty="0" smtClean="0"/>
              <a:t>个字节。</a:t>
            </a:r>
          </a:p>
          <a:p>
            <a:r>
              <a:rPr lang="zh-CN" altLang="en-US" dirty="0" smtClean="0"/>
              <a:t>序号字段：标识</a:t>
            </a:r>
            <a:r>
              <a:rPr lang="en-US" altLang="zh-CN" dirty="0" smtClean="0"/>
              <a:t>TCP</a:t>
            </a:r>
            <a:r>
              <a:rPr lang="zh-CN" altLang="en-US" dirty="0" smtClean="0"/>
              <a:t>报文段数据部分第一个字节在源端口发送字节流中的位置，长度为</a:t>
            </a:r>
            <a:r>
              <a:rPr lang="en-US" altLang="zh-CN" dirty="0" smtClean="0"/>
              <a:t>4</a:t>
            </a:r>
            <a:r>
              <a:rPr lang="zh-CN" altLang="en-US" dirty="0" smtClean="0"/>
              <a:t>个字节。</a:t>
            </a:r>
            <a:endParaRPr lang="en-US" altLang="zh-CN" dirty="0" smtClean="0"/>
          </a:p>
          <a:p>
            <a:r>
              <a:rPr lang="zh-CN" altLang="en-US" dirty="0" smtClean="0"/>
              <a:t>确认号字段：标识目的端口希望接收到的下一个</a:t>
            </a:r>
            <a:r>
              <a:rPr lang="en-US" altLang="zh-CN" dirty="0" smtClean="0"/>
              <a:t>TCP</a:t>
            </a:r>
            <a:r>
              <a:rPr lang="zh-CN" altLang="en-US" dirty="0" smtClean="0"/>
              <a:t>报文段数据部分第一个字节的序号，其长度为</a:t>
            </a:r>
            <a:r>
              <a:rPr lang="en-US" altLang="zh-CN" dirty="0" smtClean="0"/>
              <a:t>4</a:t>
            </a:r>
            <a:r>
              <a:rPr lang="zh-CN" altLang="en-US" dirty="0" smtClean="0"/>
              <a:t>个字节。</a:t>
            </a:r>
            <a:endParaRPr lang="en-US" altLang="zh-CN" dirty="0" smtClean="0"/>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57200" y="642938"/>
            <a:ext cx="8229600" cy="5364162"/>
          </a:xfrm>
        </p:spPr>
        <p:txBody>
          <a:bodyPr/>
          <a:lstStyle/>
          <a:p>
            <a:r>
              <a:rPr lang="zh-CN" altLang="en-US" dirty="0" smtClean="0"/>
              <a:t>首都长度字段：标识</a:t>
            </a:r>
            <a:r>
              <a:rPr lang="en-US" altLang="zh-CN" dirty="0" smtClean="0"/>
              <a:t>TCP</a:t>
            </a:r>
            <a:r>
              <a:rPr lang="zh-CN" altLang="en-US" dirty="0" smtClean="0"/>
              <a:t>报文段首部的长度，长度为</a:t>
            </a:r>
            <a:r>
              <a:rPr lang="en-US" altLang="zh-CN" dirty="0" smtClean="0"/>
              <a:t>4</a:t>
            </a:r>
            <a:r>
              <a:rPr lang="zh-CN" altLang="en-US" dirty="0" smtClean="0"/>
              <a:t>个比特位。首都长度字段的度量单位是</a:t>
            </a:r>
            <a:r>
              <a:rPr lang="en-US" altLang="zh-CN" dirty="0" smtClean="0"/>
              <a:t>4</a:t>
            </a:r>
            <a:r>
              <a:rPr lang="zh-CN" altLang="en-US" dirty="0" smtClean="0"/>
              <a:t>字节，</a:t>
            </a:r>
            <a:r>
              <a:rPr lang="en-US" altLang="zh-CN" dirty="0" smtClean="0"/>
              <a:t>TCP</a:t>
            </a:r>
            <a:r>
              <a:rPr lang="zh-CN" altLang="en-US" dirty="0" smtClean="0"/>
              <a:t>报文段首部的最大长度为</a:t>
            </a:r>
            <a:r>
              <a:rPr lang="en-US" altLang="zh-CN" dirty="0" smtClean="0"/>
              <a:t>60</a:t>
            </a:r>
            <a:r>
              <a:rPr lang="zh-CN" altLang="en-US" dirty="0" smtClean="0"/>
              <a:t>字节。</a:t>
            </a:r>
            <a:endParaRPr lang="en-US" altLang="zh-CN" dirty="0" smtClean="0"/>
          </a:p>
          <a:p>
            <a:r>
              <a:rPr lang="zh-CN" altLang="en-US" dirty="0" smtClean="0"/>
              <a:t>保留字段：为今后应用保留，长度为</a:t>
            </a:r>
            <a:r>
              <a:rPr lang="en-US" altLang="zh-CN" dirty="0" smtClean="0"/>
              <a:t>6</a:t>
            </a:r>
            <a:r>
              <a:rPr lang="zh-CN" altLang="en-US" dirty="0" smtClean="0"/>
              <a:t>个比特位，通常设置为</a:t>
            </a:r>
            <a:r>
              <a:rPr lang="en-US" altLang="zh-CN" dirty="0" smtClean="0"/>
              <a:t>0</a:t>
            </a:r>
            <a:r>
              <a:rPr lang="zh-CN" altLang="en-US" dirty="0" smtClean="0"/>
              <a:t>。</a:t>
            </a:r>
            <a:endParaRPr lang="en-US" altLang="zh-CN" dirty="0" smtClean="0"/>
          </a:p>
          <a:p>
            <a:r>
              <a:rPr lang="zh-CN" altLang="en-US" dirty="0" smtClean="0"/>
              <a:t>标志位字段：包含有</a:t>
            </a:r>
            <a:r>
              <a:rPr lang="en-US" altLang="zh-CN" dirty="0" smtClean="0"/>
              <a:t>6</a:t>
            </a:r>
            <a:r>
              <a:rPr lang="zh-CN" altLang="en-US" dirty="0" smtClean="0"/>
              <a:t>个标志位，从左到右分别为</a:t>
            </a:r>
            <a:r>
              <a:rPr lang="en-US" altLang="zh-CN" dirty="0" smtClean="0"/>
              <a:t>URG</a:t>
            </a:r>
            <a:r>
              <a:rPr lang="zh-CN" altLang="en-US" dirty="0" smtClean="0"/>
              <a:t>、</a:t>
            </a:r>
            <a:r>
              <a:rPr lang="en-US" altLang="zh-CN" dirty="0" smtClean="0"/>
              <a:t>ACK</a:t>
            </a:r>
            <a:r>
              <a:rPr lang="zh-CN" altLang="en-US" dirty="0" smtClean="0"/>
              <a:t>、</a:t>
            </a:r>
            <a:r>
              <a:rPr lang="en-US" altLang="zh-CN" dirty="0" smtClean="0"/>
              <a:t>PSH</a:t>
            </a:r>
            <a:r>
              <a:rPr lang="zh-CN" altLang="en-US" dirty="0" smtClean="0"/>
              <a:t>、</a:t>
            </a:r>
            <a:r>
              <a:rPr lang="en-US" altLang="zh-CN" dirty="0" smtClean="0"/>
              <a:t>RST</a:t>
            </a:r>
            <a:r>
              <a:rPr lang="zh-CN" altLang="en-US" dirty="0" smtClean="0"/>
              <a:t>、</a:t>
            </a:r>
            <a:r>
              <a:rPr lang="en-US" altLang="zh-CN" dirty="0" smtClean="0"/>
              <a:t>SYN</a:t>
            </a:r>
            <a:r>
              <a:rPr lang="zh-CN" altLang="en-US" dirty="0" smtClean="0"/>
              <a:t>和</a:t>
            </a:r>
            <a:r>
              <a:rPr lang="en-US" altLang="zh-CN" dirty="0" smtClean="0"/>
              <a:t>FIN</a:t>
            </a:r>
            <a:r>
              <a:rPr lang="zh-CN" altLang="en-US" dirty="0" smtClean="0"/>
              <a:t>，它们用来标识不同类型的</a:t>
            </a:r>
            <a:r>
              <a:rPr lang="en-US" altLang="zh-CN" dirty="0" smtClean="0"/>
              <a:t>TCP</a:t>
            </a:r>
            <a:r>
              <a:rPr lang="zh-CN" altLang="en-US" dirty="0" smtClean="0"/>
              <a:t>报文段。长度为</a:t>
            </a:r>
            <a:r>
              <a:rPr lang="en-US" altLang="zh-CN" dirty="0" smtClean="0"/>
              <a:t>6</a:t>
            </a:r>
            <a:r>
              <a:rPr lang="zh-CN" altLang="en-US" dirty="0" smtClean="0"/>
              <a:t>个比特位。</a:t>
            </a:r>
          </a:p>
          <a:p>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428625" y="188913"/>
            <a:ext cx="8229600" cy="576262"/>
          </a:xfrm>
        </p:spPr>
        <p:txBody>
          <a:bodyPr/>
          <a:lstStyle/>
          <a:p>
            <a:pPr algn="ctr">
              <a:lnSpc>
                <a:spcPct val="120000"/>
              </a:lnSpc>
              <a:spcBef>
                <a:spcPct val="0"/>
              </a:spcBef>
              <a:buFont typeface="Wingdings" pitchFamily="2" charset="2"/>
              <a:buNone/>
            </a:pPr>
            <a:r>
              <a:rPr lang="zh-CN" altLang="en-US" sz="3700" smtClean="0"/>
              <a:t>标志位字段的含义及使用说明</a:t>
            </a:r>
          </a:p>
        </p:txBody>
      </p:sp>
      <p:graphicFrame>
        <p:nvGraphicFramePr>
          <p:cNvPr id="4" name="表格 3"/>
          <p:cNvGraphicFramePr>
            <a:graphicFrameLocks noGrp="1"/>
          </p:cNvGraphicFramePr>
          <p:nvPr/>
        </p:nvGraphicFramePr>
        <p:xfrm>
          <a:off x="571500" y="1143000"/>
          <a:ext cx="8143933" cy="5072100"/>
        </p:xfrm>
        <a:graphic>
          <a:graphicData uri="http://schemas.openxmlformats.org/drawingml/2006/table">
            <a:tbl>
              <a:tblPr/>
              <a:tblGrid>
                <a:gridCol w="1079483"/>
                <a:gridCol w="3169164"/>
                <a:gridCol w="3895286"/>
              </a:tblGrid>
              <a:tr h="317006">
                <a:tc>
                  <a:txBody>
                    <a:bodyPr/>
                    <a:lstStyle/>
                    <a:p>
                      <a:pPr indent="127000" algn="ctr">
                        <a:spcAft>
                          <a:spcPts val="0"/>
                        </a:spcAft>
                      </a:pPr>
                      <a:r>
                        <a:rPr lang="zh-CN" sz="1500" b="1" kern="100" dirty="0">
                          <a:latin typeface="Times New Roman"/>
                          <a:ea typeface="宋体"/>
                          <a:cs typeface="Times New Roman"/>
                        </a:rPr>
                        <a:t>名称</a:t>
                      </a:r>
                      <a:endParaRPr lang="zh-CN" sz="15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500" b="1" kern="100">
                          <a:latin typeface="Times New Roman"/>
                          <a:ea typeface="宋体"/>
                          <a:cs typeface="Times New Roman"/>
                        </a:rPr>
                        <a:t>含义</a:t>
                      </a:r>
                      <a:endParaRPr lang="zh-CN" sz="1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500" b="1" kern="100">
                          <a:latin typeface="Times New Roman"/>
                          <a:ea typeface="宋体"/>
                          <a:cs typeface="Times New Roman"/>
                        </a:rPr>
                        <a:t>使用说明</a:t>
                      </a:r>
                      <a:endParaRPr lang="zh-CN" sz="1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013">
                <a:tc>
                  <a:txBody>
                    <a:bodyPr/>
                    <a:lstStyle/>
                    <a:p>
                      <a:pPr indent="127000" algn="ctr">
                        <a:spcAft>
                          <a:spcPts val="0"/>
                        </a:spcAft>
                      </a:pPr>
                      <a:r>
                        <a:rPr lang="en-US" sz="1500" kern="100">
                          <a:latin typeface="Times New Roman"/>
                          <a:ea typeface="宋体"/>
                          <a:cs typeface="Times New Roman"/>
                        </a:rPr>
                        <a:t>URG</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just" defTabSz="914400" rtl="0" eaLnBrk="1" fontAlgn="auto" latinLnBrk="0" hangingPunct="1">
                        <a:lnSpc>
                          <a:spcPct val="100000"/>
                        </a:lnSpc>
                        <a:spcBef>
                          <a:spcPts val="0"/>
                        </a:spcBef>
                        <a:spcAft>
                          <a:spcPts val="0"/>
                        </a:spcAft>
                        <a:buClrTx/>
                        <a:buSzTx/>
                        <a:buFontTx/>
                        <a:buNone/>
                        <a:tabLst/>
                        <a:defRPr/>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URG</a:t>
                      </a:r>
                      <a:r>
                        <a:rPr lang="en-US" altLang="zh-CN" sz="1500" kern="100" dirty="0" smtClean="0">
                          <a:latin typeface="Times New Roman"/>
                          <a:ea typeface="宋体"/>
                          <a:cs typeface="Times New Roman"/>
                        </a:rPr>
                        <a:t>=</a:t>
                      </a:r>
                      <a:r>
                        <a:rPr lang="en-US" sz="1500" kern="100" dirty="0" smtClean="0">
                          <a:latin typeface="Times New Roman"/>
                          <a:ea typeface="宋体"/>
                          <a:cs typeface="Times New Roman"/>
                        </a:rPr>
                        <a:t>1</a:t>
                      </a:r>
                      <a:r>
                        <a:rPr lang="zh-CN" sz="1500" kern="100" dirty="0">
                          <a:latin typeface="Times New Roman"/>
                          <a:ea typeface="宋体"/>
                          <a:cs typeface="Times New Roman"/>
                        </a:rPr>
                        <a:t>时</a:t>
                      </a:r>
                      <a:r>
                        <a:rPr lang="zh-CN" sz="1500" kern="100" dirty="0" smtClean="0">
                          <a:latin typeface="Times New Roman"/>
                          <a:ea typeface="宋体"/>
                          <a:cs typeface="Times New Roman"/>
                        </a:rPr>
                        <a:t>，</a:t>
                      </a:r>
                      <a:r>
                        <a:rPr lang="zh-CN" altLang="en-US" sz="1500" kern="100" baseline="0" dirty="0" smtClean="0">
                          <a:latin typeface="Times New Roman"/>
                          <a:ea typeface="+mn-ea"/>
                          <a:cs typeface="Times New Roman"/>
                        </a:rPr>
                        <a:t>表明报文段中有紧急数据，这时</a:t>
                      </a:r>
                      <a:r>
                        <a:rPr lang="zh-CN" sz="1500" kern="100" dirty="0" smtClean="0">
                          <a:latin typeface="Times New Roman"/>
                          <a:ea typeface="宋体"/>
                          <a:cs typeface="Times New Roman"/>
                        </a:rPr>
                        <a:t>紧急</a:t>
                      </a:r>
                      <a:r>
                        <a:rPr lang="zh-CN" sz="1500" kern="100" dirty="0">
                          <a:latin typeface="Times New Roman"/>
                          <a:ea typeface="宋体"/>
                          <a:cs typeface="Times New Roman"/>
                        </a:rPr>
                        <a:t>指针字段</a:t>
                      </a:r>
                      <a:r>
                        <a:rPr lang="zh-CN" sz="1500" kern="100" dirty="0" smtClean="0">
                          <a:latin typeface="Times New Roman"/>
                          <a:ea typeface="宋体"/>
                          <a:cs typeface="Times New Roman"/>
                        </a:rPr>
                        <a:t>有效</a:t>
                      </a:r>
                      <a:r>
                        <a:rPr lang="zh-CN" altLang="en-US" sz="1500" kern="100" dirty="0" smtClean="0">
                          <a:latin typeface="Times New Roman"/>
                          <a:ea typeface="宋体"/>
                          <a:cs typeface="Times New Roman"/>
                        </a:rPr>
                        <a:t>。</a:t>
                      </a:r>
                      <a:endParaRPr lang="zh-CN" sz="15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宋体"/>
                          <a:cs typeface="Times New Roman"/>
                        </a:rPr>
                        <a:t>紧急数据插在报文段数据的前面，</a:t>
                      </a:r>
                      <a:r>
                        <a:rPr lang="zh-CN" altLang="en-US" sz="1500" kern="100" baseline="0" dirty="0" smtClean="0">
                          <a:latin typeface="Times New Roman"/>
                          <a:ea typeface="宋体"/>
                          <a:cs typeface="Times New Roman"/>
                        </a:rPr>
                        <a:t> 可以先被处理。</a:t>
                      </a:r>
                      <a:endParaRPr lang="zh-CN" sz="15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013">
                <a:tc>
                  <a:txBody>
                    <a:bodyPr/>
                    <a:lstStyle/>
                    <a:p>
                      <a:pPr indent="127000" algn="ctr">
                        <a:spcAft>
                          <a:spcPts val="0"/>
                        </a:spcAft>
                      </a:pPr>
                      <a:r>
                        <a:rPr lang="en-US" sz="1500" kern="100">
                          <a:latin typeface="Times New Roman"/>
                          <a:ea typeface="宋体"/>
                          <a:cs typeface="Times New Roman"/>
                        </a:rPr>
                        <a:t>ACK</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ACK</a:t>
                      </a:r>
                      <a:r>
                        <a:rPr lang="en-US" altLang="zh-CN" sz="1500" kern="100" dirty="0" smtClean="0">
                          <a:latin typeface="Times New Roman"/>
                          <a:ea typeface="宋体"/>
                          <a:cs typeface="Times New Roman"/>
                        </a:rPr>
                        <a:t>=</a:t>
                      </a:r>
                      <a:r>
                        <a:rPr lang="en-US" sz="1500" kern="100" dirty="0" smtClean="0">
                          <a:latin typeface="Times New Roman"/>
                          <a:ea typeface="宋体"/>
                          <a:cs typeface="Times New Roman"/>
                        </a:rPr>
                        <a:t>1</a:t>
                      </a:r>
                      <a:r>
                        <a:rPr lang="zh-CN" sz="1500" kern="100" dirty="0">
                          <a:latin typeface="Times New Roman"/>
                          <a:ea typeface="宋体"/>
                          <a:cs typeface="Times New Roman"/>
                        </a:rPr>
                        <a:t>时，表明确认号字段有效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500" kern="100" dirty="0">
                          <a:latin typeface="Times New Roman"/>
                          <a:ea typeface="宋体"/>
                          <a:cs typeface="Times New Roman"/>
                        </a:rPr>
                        <a:t>用于设置确认号字段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1018">
                <a:tc>
                  <a:txBody>
                    <a:bodyPr/>
                    <a:lstStyle/>
                    <a:p>
                      <a:pPr indent="127000" algn="ctr">
                        <a:spcAft>
                          <a:spcPts val="0"/>
                        </a:spcAft>
                      </a:pPr>
                      <a:r>
                        <a:rPr lang="en-US" sz="1500" kern="100">
                          <a:latin typeface="Times New Roman"/>
                          <a:ea typeface="宋体"/>
                          <a:cs typeface="Times New Roman"/>
                        </a:rPr>
                        <a:t>PSH</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PSH</a:t>
                      </a:r>
                      <a:r>
                        <a:rPr lang="en-US" altLang="zh-CN" sz="1500" kern="100" dirty="0" smtClean="0">
                          <a:latin typeface="Times New Roman"/>
                          <a:ea typeface="+mn-ea"/>
                          <a:cs typeface="Times New Roman"/>
                        </a:rPr>
                        <a:t>=</a:t>
                      </a:r>
                      <a:r>
                        <a:rPr lang="en-US" sz="1500" kern="100" dirty="0" smtClean="0">
                          <a:latin typeface="Times New Roman"/>
                          <a:ea typeface="+mn-ea"/>
                          <a:cs typeface="Times New Roman"/>
                        </a:rPr>
                        <a:t>1</a:t>
                      </a:r>
                      <a:r>
                        <a:rPr lang="zh-CN" altLang="en-US" sz="1500" kern="100" dirty="0" smtClean="0">
                          <a:latin typeface="Times New Roman"/>
                          <a:ea typeface="+mn-ea"/>
                          <a:cs typeface="Times New Roman"/>
                        </a:rPr>
                        <a:t>时</a:t>
                      </a:r>
                      <a:r>
                        <a:rPr lang="zh-CN" sz="1500" kern="100" dirty="0" smtClean="0">
                          <a:latin typeface="Times New Roman"/>
                          <a:ea typeface="宋体"/>
                          <a:cs typeface="Times New Roman"/>
                        </a:rPr>
                        <a:t>，</a:t>
                      </a:r>
                      <a:r>
                        <a:rPr lang="zh-CN" sz="1500" kern="100" dirty="0">
                          <a:latin typeface="Times New Roman"/>
                          <a:ea typeface="宋体"/>
                          <a:cs typeface="Times New Roman"/>
                        </a:rPr>
                        <a:t>表明请求推操作有效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宋体"/>
                          <a:cs typeface="Times New Roman"/>
                        </a:rPr>
                        <a:t>发送方设置</a:t>
                      </a:r>
                      <a:r>
                        <a:rPr lang="en-US" altLang="zh-CN" sz="1500" kern="100" dirty="0" smtClean="0">
                          <a:latin typeface="Times New Roman"/>
                          <a:ea typeface="宋体"/>
                          <a:cs typeface="Times New Roman"/>
                        </a:rPr>
                        <a:t>PSH=1, </a:t>
                      </a:r>
                      <a:r>
                        <a:rPr lang="zh-CN" altLang="en-US" sz="1500" kern="100" dirty="0" smtClean="0">
                          <a:latin typeface="Times New Roman"/>
                          <a:ea typeface="宋体"/>
                          <a:cs typeface="Times New Roman"/>
                        </a:rPr>
                        <a:t>是让</a:t>
                      </a:r>
                      <a:r>
                        <a:rPr lang="zh-CN" sz="1500" kern="100" dirty="0" smtClean="0">
                          <a:latin typeface="Times New Roman"/>
                          <a:ea typeface="宋体"/>
                          <a:cs typeface="Times New Roman"/>
                        </a:rPr>
                        <a:t>目的端口尽快</a:t>
                      </a:r>
                      <a:r>
                        <a:rPr lang="zh-CN" sz="1500" kern="100" dirty="0">
                          <a:latin typeface="Times New Roman"/>
                          <a:ea typeface="宋体"/>
                          <a:cs typeface="Times New Roman"/>
                        </a:rPr>
                        <a:t>将接收到的</a:t>
                      </a:r>
                      <a:r>
                        <a:rPr lang="en-US" sz="1500" kern="100" dirty="0">
                          <a:latin typeface="Times New Roman"/>
                          <a:ea typeface="宋体"/>
                          <a:cs typeface="Times New Roman"/>
                        </a:rPr>
                        <a:t>TCP</a:t>
                      </a:r>
                      <a:r>
                        <a:rPr lang="zh-CN" sz="1500" kern="100" dirty="0">
                          <a:latin typeface="Times New Roman"/>
                          <a:ea typeface="宋体"/>
                          <a:cs typeface="Times New Roman"/>
                        </a:rPr>
                        <a:t>报文段交付（推送）给应用层，而不必在缓冲中</a:t>
                      </a:r>
                      <a:r>
                        <a:rPr lang="zh-CN" sz="1500" kern="100" dirty="0" smtClean="0">
                          <a:latin typeface="Times New Roman"/>
                          <a:ea typeface="宋体"/>
                          <a:cs typeface="Times New Roman"/>
                        </a:rPr>
                        <a:t>排队</a:t>
                      </a:r>
                      <a:endParaRPr lang="zh-CN" sz="15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013">
                <a:tc>
                  <a:txBody>
                    <a:bodyPr/>
                    <a:lstStyle/>
                    <a:p>
                      <a:pPr indent="127000" algn="ctr">
                        <a:spcAft>
                          <a:spcPts val="0"/>
                        </a:spcAft>
                      </a:pPr>
                      <a:r>
                        <a:rPr lang="en-US" sz="1500" kern="100">
                          <a:latin typeface="Times New Roman"/>
                          <a:ea typeface="宋体"/>
                          <a:cs typeface="Times New Roman"/>
                        </a:rPr>
                        <a:t>RST</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RST</a:t>
                      </a:r>
                      <a:r>
                        <a:rPr lang="en-US" altLang="zh-CN" sz="1500" kern="100" dirty="0" smtClean="0">
                          <a:latin typeface="Times New Roman"/>
                          <a:ea typeface="+mn-ea"/>
                          <a:cs typeface="Times New Roman"/>
                        </a:rPr>
                        <a:t>=</a:t>
                      </a:r>
                      <a:r>
                        <a:rPr lang="en-US" sz="1500" kern="100" dirty="0" smtClean="0">
                          <a:latin typeface="Times New Roman"/>
                          <a:ea typeface="+mn-ea"/>
                          <a:cs typeface="Times New Roman"/>
                        </a:rPr>
                        <a:t>1</a:t>
                      </a:r>
                      <a:r>
                        <a:rPr lang="zh-CN" altLang="en-US" sz="1500" kern="100" dirty="0" smtClean="0">
                          <a:latin typeface="Times New Roman"/>
                          <a:ea typeface="+mn-ea"/>
                          <a:cs typeface="Times New Roman"/>
                        </a:rPr>
                        <a:t>时，</a:t>
                      </a:r>
                      <a:r>
                        <a:rPr lang="zh-CN" sz="1500" kern="100" dirty="0">
                          <a:latin typeface="Times New Roman"/>
                          <a:ea typeface="宋体"/>
                          <a:cs typeface="Times New Roman"/>
                        </a:rPr>
                        <a:t>表明连接复位操作有效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500" kern="100" dirty="0">
                          <a:latin typeface="Times New Roman"/>
                          <a:ea typeface="宋体"/>
                          <a:cs typeface="Times New Roman"/>
                        </a:rPr>
                        <a:t>用于设置连接复位，当</a:t>
                      </a:r>
                      <a:r>
                        <a:rPr lang="en-US" sz="1500" kern="100" dirty="0">
                          <a:latin typeface="Times New Roman"/>
                          <a:ea typeface="宋体"/>
                          <a:cs typeface="Times New Roman"/>
                        </a:rPr>
                        <a:t>TCP</a:t>
                      </a:r>
                      <a:r>
                        <a:rPr lang="zh-CN" sz="1500" kern="100" dirty="0">
                          <a:latin typeface="Times New Roman"/>
                          <a:ea typeface="宋体"/>
                          <a:cs typeface="Times New Roman"/>
                        </a:rPr>
                        <a:t>连接出现错误时，需要断开连接，再重新建立连接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8024">
                <a:tc>
                  <a:txBody>
                    <a:bodyPr/>
                    <a:lstStyle/>
                    <a:p>
                      <a:pPr indent="127000" algn="ctr">
                        <a:spcAft>
                          <a:spcPts val="0"/>
                        </a:spcAft>
                      </a:pPr>
                      <a:r>
                        <a:rPr lang="en-US" sz="1500" kern="100">
                          <a:latin typeface="Times New Roman"/>
                          <a:ea typeface="宋体"/>
                          <a:cs typeface="Times New Roman"/>
                        </a:rPr>
                        <a:t>SYN</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SYN</a:t>
                      </a:r>
                      <a:r>
                        <a:rPr lang="en-US" altLang="zh-CN" sz="1500" kern="100" dirty="0" smtClean="0">
                          <a:latin typeface="Times New Roman"/>
                          <a:ea typeface="+mn-ea"/>
                          <a:cs typeface="Times New Roman"/>
                        </a:rPr>
                        <a:t>=</a:t>
                      </a:r>
                      <a:r>
                        <a:rPr lang="en-US" sz="1500" kern="100" dirty="0" smtClean="0">
                          <a:latin typeface="Times New Roman"/>
                          <a:ea typeface="+mn-ea"/>
                          <a:cs typeface="Times New Roman"/>
                        </a:rPr>
                        <a:t>1</a:t>
                      </a:r>
                      <a:r>
                        <a:rPr lang="zh-CN" altLang="en-US" sz="1500" kern="100" dirty="0" smtClean="0">
                          <a:latin typeface="Times New Roman"/>
                          <a:ea typeface="+mn-ea"/>
                          <a:cs typeface="Times New Roman"/>
                        </a:rPr>
                        <a:t>时</a:t>
                      </a:r>
                      <a:r>
                        <a:rPr lang="zh-CN" sz="1500" kern="100" dirty="0" smtClean="0">
                          <a:latin typeface="Times New Roman"/>
                          <a:ea typeface="宋体"/>
                          <a:cs typeface="Times New Roman"/>
                        </a:rPr>
                        <a:t>，</a:t>
                      </a:r>
                      <a:r>
                        <a:rPr lang="en-US" sz="1500" kern="100" dirty="0" smtClean="0">
                          <a:latin typeface="Times New Roman"/>
                          <a:ea typeface="宋体"/>
                          <a:cs typeface="Times New Roman"/>
                        </a:rPr>
                        <a:t>ACK</a:t>
                      </a:r>
                      <a:r>
                        <a:rPr lang="en-US" altLang="zh-CN" sz="1500" kern="100" dirty="0" smtClean="0">
                          <a:latin typeface="Times New Roman"/>
                          <a:ea typeface="宋体"/>
                          <a:cs typeface="Times New Roman"/>
                        </a:rPr>
                        <a:t>=</a:t>
                      </a:r>
                      <a:r>
                        <a:rPr lang="en-US" sz="1500" kern="100" dirty="0" smtClean="0">
                          <a:latin typeface="Times New Roman"/>
                          <a:ea typeface="宋体"/>
                          <a:cs typeface="Times New Roman"/>
                        </a:rPr>
                        <a:t>0</a:t>
                      </a:r>
                      <a:r>
                        <a:rPr lang="zh-CN" sz="1500" kern="100" dirty="0">
                          <a:latin typeface="Times New Roman"/>
                          <a:ea typeface="宋体"/>
                          <a:cs typeface="Times New Roman"/>
                        </a:rPr>
                        <a:t>时，表示请求建立</a:t>
                      </a:r>
                      <a:r>
                        <a:rPr lang="en-US" sz="1500" kern="100" dirty="0">
                          <a:latin typeface="Times New Roman"/>
                          <a:ea typeface="宋体"/>
                          <a:cs typeface="Times New Roman"/>
                        </a:rPr>
                        <a:t>TCP</a:t>
                      </a:r>
                      <a:r>
                        <a:rPr lang="zh-CN" sz="1500" kern="100" dirty="0">
                          <a:latin typeface="Times New Roman"/>
                          <a:ea typeface="宋体"/>
                          <a:cs typeface="Times New Roman"/>
                        </a:rPr>
                        <a:t>连接</a:t>
                      </a:r>
                      <a:r>
                        <a:rPr lang="zh-CN" sz="1500" kern="100" dirty="0" smtClean="0">
                          <a:latin typeface="Times New Roman"/>
                          <a:ea typeface="宋体"/>
                          <a:cs typeface="Times New Roman"/>
                        </a:rPr>
                        <a:t>；</a:t>
                      </a:r>
                      <a:endParaRPr lang="en-US" altLang="zh-CN" sz="1500" kern="100" dirty="0" smtClean="0">
                        <a:latin typeface="Times New Roman"/>
                        <a:ea typeface="宋体"/>
                        <a:cs typeface="Times New Roman"/>
                      </a:endParaRPr>
                    </a:p>
                    <a:p>
                      <a:pPr indent="127000" algn="just">
                        <a:spcAft>
                          <a:spcPts val="0"/>
                        </a:spcAft>
                      </a:pPr>
                      <a:r>
                        <a:rPr lang="zh-CN" sz="1500" kern="100" dirty="0" smtClean="0">
                          <a:latin typeface="Times New Roman"/>
                          <a:ea typeface="宋体"/>
                          <a:cs typeface="Times New Roman"/>
                        </a:rPr>
                        <a:t>当</a:t>
                      </a:r>
                      <a:r>
                        <a:rPr lang="en-US" sz="1500" kern="100" dirty="0" smtClean="0">
                          <a:latin typeface="Times New Roman"/>
                          <a:ea typeface="宋体"/>
                          <a:cs typeface="Times New Roman"/>
                        </a:rPr>
                        <a:t>SYN</a:t>
                      </a:r>
                      <a:r>
                        <a:rPr lang="en-US" altLang="zh-CN" sz="1500" kern="100" dirty="0" smtClean="0">
                          <a:latin typeface="Times New Roman"/>
                          <a:ea typeface="宋体"/>
                          <a:cs typeface="Times New Roman"/>
                        </a:rPr>
                        <a:t>=</a:t>
                      </a:r>
                      <a:r>
                        <a:rPr lang="en-US" sz="1500" kern="100" dirty="0" smtClean="0">
                          <a:latin typeface="Times New Roman"/>
                          <a:ea typeface="宋体"/>
                          <a:cs typeface="Times New Roman"/>
                        </a:rPr>
                        <a:t>1</a:t>
                      </a:r>
                      <a:r>
                        <a:rPr lang="zh-CN" sz="1500" kern="100" dirty="0" smtClean="0">
                          <a:latin typeface="Times New Roman"/>
                          <a:ea typeface="宋体"/>
                          <a:cs typeface="Times New Roman"/>
                        </a:rPr>
                        <a:t>，</a:t>
                      </a:r>
                      <a:r>
                        <a:rPr lang="en-US" sz="1500" kern="100" dirty="0" smtClean="0">
                          <a:latin typeface="Times New Roman"/>
                          <a:ea typeface="宋体"/>
                          <a:cs typeface="Times New Roman"/>
                        </a:rPr>
                        <a:t>ACK</a:t>
                      </a:r>
                      <a:r>
                        <a:rPr lang="en-US" altLang="zh-CN" sz="1500" kern="100" dirty="0" smtClean="0">
                          <a:latin typeface="Times New Roman"/>
                          <a:ea typeface="宋体"/>
                          <a:cs typeface="Times New Roman"/>
                        </a:rPr>
                        <a:t>=</a:t>
                      </a:r>
                      <a:r>
                        <a:rPr lang="en-US" sz="1500" kern="100" dirty="0" smtClean="0">
                          <a:latin typeface="Times New Roman"/>
                          <a:ea typeface="宋体"/>
                          <a:cs typeface="Times New Roman"/>
                        </a:rPr>
                        <a:t>1</a:t>
                      </a:r>
                      <a:r>
                        <a:rPr lang="zh-CN" sz="1500" kern="100" dirty="0">
                          <a:latin typeface="Times New Roman"/>
                          <a:ea typeface="宋体"/>
                          <a:cs typeface="Times New Roman"/>
                        </a:rPr>
                        <a:t>时，表示响应建立</a:t>
                      </a:r>
                      <a:r>
                        <a:rPr lang="en-US" sz="1500" kern="100" dirty="0">
                          <a:latin typeface="Times New Roman"/>
                          <a:ea typeface="宋体"/>
                          <a:cs typeface="Times New Roman"/>
                        </a:rPr>
                        <a:t>TCP</a:t>
                      </a:r>
                      <a:r>
                        <a:rPr lang="zh-CN" sz="1500" kern="100" dirty="0">
                          <a:latin typeface="Times New Roman"/>
                          <a:ea typeface="宋体"/>
                          <a:cs typeface="Times New Roman"/>
                        </a:rPr>
                        <a:t>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500" kern="100" dirty="0">
                          <a:latin typeface="Times New Roman"/>
                          <a:ea typeface="宋体"/>
                          <a:cs typeface="Times New Roman"/>
                        </a:rPr>
                        <a:t>当</a:t>
                      </a:r>
                      <a:r>
                        <a:rPr lang="en-US" sz="1500" kern="100" dirty="0">
                          <a:latin typeface="Times New Roman"/>
                          <a:ea typeface="宋体"/>
                          <a:cs typeface="Times New Roman"/>
                        </a:rPr>
                        <a:t>TCP</a:t>
                      </a:r>
                      <a:r>
                        <a:rPr lang="zh-CN" sz="1500" kern="100" dirty="0">
                          <a:latin typeface="Times New Roman"/>
                          <a:ea typeface="宋体"/>
                          <a:cs typeface="Times New Roman"/>
                        </a:rPr>
                        <a:t>建立连接时，用于设置同步序号，通常与</a:t>
                      </a:r>
                      <a:r>
                        <a:rPr lang="en-US" sz="1500" kern="100" dirty="0">
                          <a:latin typeface="Times New Roman"/>
                          <a:ea typeface="宋体"/>
                          <a:cs typeface="Times New Roman"/>
                        </a:rPr>
                        <a:t>ACK</a:t>
                      </a:r>
                      <a:r>
                        <a:rPr lang="zh-CN" sz="1500" kern="100" dirty="0">
                          <a:latin typeface="Times New Roman"/>
                          <a:ea typeface="宋体"/>
                          <a:cs typeface="Times New Roman"/>
                        </a:rPr>
                        <a:t>标志位配合使用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013">
                <a:tc>
                  <a:txBody>
                    <a:bodyPr/>
                    <a:lstStyle/>
                    <a:p>
                      <a:pPr indent="127000" algn="ctr">
                        <a:spcAft>
                          <a:spcPts val="0"/>
                        </a:spcAft>
                      </a:pPr>
                      <a:r>
                        <a:rPr lang="en-US" sz="1500" kern="100">
                          <a:latin typeface="Times New Roman"/>
                          <a:ea typeface="宋体"/>
                          <a:cs typeface="Times New Roman"/>
                        </a:rPr>
                        <a:t>FIN</a:t>
                      </a:r>
                      <a:endParaRPr lang="zh-CN" sz="15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altLang="en-US" sz="1500" kern="100" dirty="0" smtClean="0">
                          <a:latin typeface="Times New Roman"/>
                          <a:ea typeface="+mn-ea"/>
                          <a:cs typeface="Times New Roman"/>
                        </a:rPr>
                        <a:t>设</a:t>
                      </a:r>
                      <a:r>
                        <a:rPr lang="en-US" sz="1500" kern="100" dirty="0" smtClean="0">
                          <a:latin typeface="Times New Roman"/>
                          <a:ea typeface="宋体"/>
                          <a:cs typeface="Times New Roman"/>
                        </a:rPr>
                        <a:t>FIN</a:t>
                      </a:r>
                      <a:r>
                        <a:rPr lang="en-US" altLang="zh-CN" sz="1500" kern="100" dirty="0" smtClean="0">
                          <a:latin typeface="Times New Roman"/>
                          <a:ea typeface="+mn-ea"/>
                          <a:cs typeface="Times New Roman"/>
                        </a:rPr>
                        <a:t>=</a:t>
                      </a:r>
                      <a:r>
                        <a:rPr lang="en-US" sz="1500" kern="100" dirty="0" smtClean="0">
                          <a:latin typeface="Times New Roman"/>
                          <a:ea typeface="+mn-ea"/>
                          <a:cs typeface="Times New Roman"/>
                        </a:rPr>
                        <a:t>1</a:t>
                      </a:r>
                      <a:r>
                        <a:rPr lang="zh-CN" altLang="en-US" sz="1500" kern="100" dirty="0" smtClean="0">
                          <a:latin typeface="Times New Roman"/>
                          <a:ea typeface="+mn-ea"/>
                          <a:cs typeface="Times New Roman"/>
                        </a:rPr>
                        <a:t>时</a:t>
                      </a:r>
                      <a:r>
                        <a:rPr lang="zh-CN" sz="1500" kern="100" dirty="0" smtClean="0">
                          <a:latin typeface="Times New Roman"/>
                          <a:ea typeface="宋体"/>
                          <a:cs typeface="Times New Roman"/>
                        </a:rPr>
                        <a:t>，</a:t>
                      </a:r>
                      <a:r>
                        <a:rPr lang="zh-CN" sz="1500" kern="100" dirty="0">
                          <a:latin typeface="Times New Roman"/>
                          <a:ea typeface="宋体"/>
                          <a:cs typeface="Times New Roman"/>
                        </a:rPr>
                        <a:t>表明源端口的字节流发送完毕，并请求断开连接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500" kern="100" dirty="0">
                          <a:latin typeface="Times New Roman"/>
                          <a:ea typeface="宋体"/>
                          <a:cs typeface="Times New Roman"/>
                        </a:rPr>
                        <a:t>用于连接释放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pPr>
              <a:defRPr/>
            </a:pPr>
            <a:r>
              <a:rPr lang="en-US" altLang="zh-CN" dirty="0" smtClean="0">
                <a:latin typeface="黑体" pitchFamily="49" charset="-122"/>
                <a:ea typeface="黑体" pitchFamily="49" charset="-122"/>
              </a:rPr>
              <a:t>6.1</a:t>
            </a:r>
            <a:r>
              <a:rPr lang="en-US" altLang="zh-CN" dirty="0" smtClean="0">
                <a:latin typeface="黑体" pitchFamily="49" charset="-122"/>
                <a:ea typeface="黑体" pitchFamily="49" charset="-122"/>
                <a:cs typeface="Arial Unicode MS" pitchFamily="34" charset="-122"/>
              </a:rPr>
              <a:t> </a:t>
            </a:r>
            <a:r>
              <a:rPr lang="zh-CN" altLang="en-US" dirty="0" smtClean="0">
                <a:latin typeface="黑体" pitchFamily="49" charset="-122"/>
                <a:ea typeface="黑体" pitchFamily="49" charset="-122"/>
                <a:cs typeface="Arial Unicode MS" pitchFamily="34" charset="-122"/>
              </a:rPr>
              <a:t>传输层的基本概念</a:t>
            </a:r>
            <a:endParaRPr lang="zh-CN" altLang="en-US" dirty="0" smtClean="0">
              <a:latin typeface="黑体" pitchFamily="49" charset="-122"/>
              <a:ea typeface="黑体" pitchFamily="49" charset="-122"/>
            </a:endParaRPr>
          </a:p>
        </p:txBody>
      </p:sp>
      <p:sp>
        <p:nvSpPr>
          <p:cNvPr id="14339" name="Rectangle 3"/>
          <p:cNvSpPr>
            <a:spLocks noGrp="1"/>
          </p:cNvSpPr>
          <p:nvPr>
            <p:ph idx="1"/>
          </p:nvPr>
        </p:nvSpPr>
        <p:spPr/>
        <p:txBody>
          <a:bodyPr/>
          <a:lstStyle/>
          <a:p>
            <a:pPr eaLnBrk="1" hangingPunct="1"/>
            <a:r>
              <a:rPr lang="zh-CN" altLang="en-US" dirty="0" smtClean="0"/>
              <a:t>面向连接和无连接服务</a:t>
            </a:r>
            <a:endParaRPr lang="en-US" altLang="zh-CN" sz="2700" dirty="0" smtClean="0"/>
          </a:p>
          <a:p>
            <a:pPr eaLnBrk="1" hangingPunct="1"/>
            <a:r>
              <a:rPr lang="zh-CN" altLang="en-US" dirty="0" smtClean="0"/>
              <a:t>因特网上的端到端通信</a:t>
            </a:r>
            <a:endParaRPr lang="en-US" altLang="zh-CN" dirty="0" smtClean="0"/>
          </a:p>
          <a:p>
            <a:pPr eaLnBrk="1" hangingPunct="1"/>
            <a:r>
              <a:rPr lang="zh-CN" altLang="en-US" dirty="0" smtClean="0"/>
              <a:t>端口和套接字的概念</a:t>
            </a:r>
            <a:endParaRPr lang="en-US" altLang="zh-CN" dirty="0" smtClean="0"/>
          </a:p>
          <a:p>
            <a:pPr eaLnBrk="1" hangingPunct="1"/>
            <a:r>
              <a:rPr lang="zh-CN" altLang="en-US" dirty="0" smtClean="0"/>
              <a:t>传输层的多路复用与多路分解</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457200" y="357188"/>
            <a:ext cx="8229600" cy="5649912"/>
          </a:xfrm>
        </p:spPr>
        <p:txBody>
          <a:bodyPr/>
          <a:lstStyle/>
          <a:p>
            <a:r>
              <a:rPr lang="zh-CN" altLang="en-US" smtClean="0"/>
              <a:t>窗口字段：</a:t>
            </a:r>
            <a:r>
              <a:rPr lang="en-US" altLang="zh-CN" smtClean="0"/>
              <a:t> 2</a:t>
            </a:r>
            <a:r>
              <a:rPr lang="zh-CN" altLang="en-US" smtClean="0"/>
              <a:t>个字节，进行流量控制。接收方通知发送方自己目前能够接收数据量（由缓冲空间限制）， 发送方据此设置发送窗口。</a:t>
            </a:r>
            <a:endParaRPr lang="en-US" altLang="zh-CN" smtClean="0"/>
          </a:p>
          <a:p>
            <a:r>
              <a:rPr lang="zh-CN" altLang="en-US" smtClean="0"/>
              <a:t>校验和字段：</a:t>
            </a:r>
            <a:r>
              <a:rPr lang="en-US" altLang="zh-CN" smtClean="0"/>
              <a:t>TCP</a:t>
            </a:r>
            <a:r>
              <a:rPr lang="zh-CN" altLang="en-US" smtClean="0"/>
              <a:t>报文段的差错检测，长度为</a:t>
            </a:r>
            <a:r>
              <a:rPr lang="en-US" altLang="zh-CN" smtClean="0"/>
              <a:t>2</a:t>
            </a:r>
            <a:r>
              <a:rPr lang="zh-CN" altLang="en-US" smtClean="0"/>
              <a:t>个字节。</a:t>
            </a:r>
            <a:r>
              <a:rPr lang="en-US" altLang="zh-CN" smtClean="0"/>
              <a:t>TCP</a:t>
            </a:r>
            <a:r>
              <a:rPr lang="zh-CN" altLang="en-US" smtClean="0"/>
              <a:t>校验和计算方法与</a:t>
            </a:r>
            <a:r>
              <a:rPr lang="en-US" altLang="zh-CN" smtClean="0"/>
              <a:t>UDP</a:t>
            </a:r>
            <a:r>
              <a:rPr lang="zh-CN" altLang="en-US" smtClean="0"/>
              <a:t>校验和计算方法相同。</a:t>
            </a:r>
            <a:endParaRPr lang="en-US" altLang="zh-CN" smtClean="0"/>
          </a:p>
          <a:p>
            <a:r>
              <a:rPr lang="zh-CN" altLang="en-US" smtClean="0"/>
              <a:t>紧急指针字段与标志位字段中的</a:t>
            </a:r>
            <a:r>
              <a:rPr lang="en-US" altLang="zh-CN" smtClean="0"/>
              <a:t>URG</a:t>
            </a:r>
            <a:r>
              <a:rPr lang="zh-CN" altLang="en-US" smtClean="0"/>
              <a:t>标志位配合使用，长度为</a:t>
            </a:r>
            <a:r>
              <a:rPr lang="en-US" altLang="zh-CN" smtClean="0"/>
              <a:t>2</a:t>
            </a:r>
            <a:r>
              <a:rPr lang="zh-CN" altLang="en-US" smtClean="0"/>
              <a:t>个字节。</a:t>
            </a:r>
            <a:endParaRPr lang="en-US" altLang="zh-CN" smtClean="0"/>
          </a:p>
          <a:p>
            <a:r>
              <a:rPr lang="zh-CN" altLang="en-US" smtClean="0"/>
              <a:t>选项：为</a:t>
            </a:r>
            <a:r>
              <a:rPr lang="en-US" altLang="zh-CN" smtClean="0"/>
              <a:t>TCP</a:t>
            </a:r>
            <a:r>
              <a:rPr lang="zh-CN" altLang="en-US" smtClean="0"/>
              <a:t>提供扩展功能</a:t>
            </a:r>
            <a:endParaRPr lang="en-US" altLang="zh-CN" smtClean="0"/>
          </a:p>
          <a:p>
            <a:r>
              <a:rPr lang="zh-CN" altLang="en-US" smtClean="0"/>
              <a:t>填充字段：当选项部分长度不是</a:t>
            </a:r>
            <a:r>
              <a:rPr lang="en-US" altLang="zh-CN" smtClean="0"/>
              <a:t>4</a:t>
            </a:r>
            <a:r>
              <a:rPr lang="zh-CN" altLang="en-US" smtClean="0"/>
              <a:t>个字节的整数倍时，需要进行填充。</a:t>
            </a:r>
          </a:p>
          <a:p>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p:txBody>
          <a:bodyPr/>
          <a:lstStyle/>
          <a:p>
            <a:r>
              <a:rPr lang="en-US" altLang="zh-CN" smtClean="0"/>
              <a:t>6.3.3 TCP</a:t>
            </a:r>
            <a:r>
              <a:rPr lang="zh-CN" altLang="en-US" smtClean="0"/>
              <a:t>序号与确认</a:t>
            </a:r>
          </a:p>
        </p:txBody>
      </p:sp>
      <p:sp>
        <p:nvSpPr>
          <p:cNvPr id="53251" name="内容占位符 1"/>
          <p:cNvSpPr>
            <a:spLocks noGrp="1"/>
          </p:cNvSpPr>
          <p:nvPr>
            <p:ph idx="1"/>
          </p:nvPr>
        </p:nvSpPr>
        <p:spPr/>
        <p:txBody>
          <a:bodyPr/>
          <a:lstStyle/>
          <a:p>
            <a:r>
              <a:rPr lang="zh-CN" altLang="en-US" smtClean="0"/>
              <a:t>在</a:t>
            </a:r>
            <a:r>
              <a:rPr lang="en-US" altLang="zh-CN" smtClean="0"/>
              <a:t>TCP</a:t>
            </a:r>
            <a:r>
              <a:rPr lang="zh-CN" altLang="en-US" smtClean="0"/>
              <a:t>传输的字节流中，</a:t>
            </a:r>
            <a:r>
              <a:rPr lang="en-US" altLang="zh-CN" smtClean="0"/>
              <a:t>TCP</a:t>
            </a:r>
            <a:r>
              <a:rPr lang="zh-CN" altLang="en-US" smtClean="0"/>
              <a:t>为每个字节分配一个序号，序号为</a:t>
            </a:r>
            <a:r>
              <a:rPr lang="en-US" altLang="zh-CN" smtClean="0"/>
              <a:t>32</a:t>
            </a:r>
            <a:r>
              <a:rPr lang="zh-CN" altLang="en-US" smtClean="0"/>
              <a:t>位无符号数，在区间为</a:t>
            </a:r>
            <a:r>
              <a:rPr lang="en-US" altLang="zh-CN" smtClean="0"/>
              <a:t>0~2</a:t>
            </a:r>
            <a:r>
              <a:rPr lang="en-US" altLang="zh-CN" baseline="30000" smtClean="0"/>
              <a:t>32</a:t>
            </a:r>
            <a:r>
              <a:rPr lang="en-US" altLang="zh-CN" smtClean="0"/>
              <a:t>-1</a:t>
            </a:r>
            <a:r>
              <a:rPr lang="zh-CN" altLang="en-US" smtClean="0"/>
              <a:t>中循环使用。</a:t>
            </a:r>
            <a:endParaRPr lang="en-US" altLang="zh-CN" smtClean="0"/>
          </a:p>
          <a:p>
            <a:r>
              <a:rPr lang="zh-CN" altLang="en-US" smtClean="0"/>
              <a:t>在</a:t>
            </a:r>
            <a:r>
              <a:rPr lang="en-US" altLang="zh-CN" smtClean="0"/>
              <a:t>TCP</a:t>
            </a:r>
            <a:r>
              <a:rPr lang="zh-CN" altLang="en-US" smtClean="0"/>
              <a:t>连接建立时，源端口与目的端口需要商定一个初始序号，以后发送的报文段中序号的设置是初始序号的延续。</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a:xfrm>
            <a:off x="468313" y="476250"/>
            <a:ext cx="8229600" cy="1004888"/>
          </a:xfrm>
        </p:spPr>
        <p:txBody>
          <a:bodyPr/>
          <a:lstStyle/>
          <a:p>
            <a:pPr algn="ctr">
              <a:lnSpc>
                <a:spcPct val="120000"/>
              </a:lnSpc>
              <a:spcBef>
                <a:spcPct val="0"/>
              </a:spcBef>
              <a:buFont typeface="Wingdings" pitchFamily="2" charset="2"/>
              <a:buNone/>
            </a:pPr>
            <a:r>
              <a:rPr lang="en-US" altLang="zh-CN" sz="3700" smtClean="0"/>
              <a:t>TCP</a:t>
            </a:r>
            <a:r>
              <a:rPr lang="zh-CN" altLang="en-US" sz="3700" smtClean="0"/>
              <a:t>报文段序号分配示例</a:t>
            </a:r>
          </a:p>
        </p:txBody>
      </p:sp>
      <p:graphicFrame>
        <p:nvGraphicFramePr>
          <p:cNvPr id="2050" name="Object 1"/>
          <p:cNvGraphicFramePr>
            <a:graphicFrameLocks noChangeAspect="1"/>
          </p:cNvGraphicFramePr>
          <p:nvPr/>
        </p:nvGraphicFramePr>
        <p:xfrm>
          <a:off x="-87313" y="2492375"/>
          <a:ext cx="9483726" cy="1747838"/>
        </p:xfrm>
        <a:graphic>
          <a:graphicData uri="http://schemas.openxmlformats.org/presentationml/2006/ole">
            <p:oleObj spid="_x0000_s2050" name="Visio" r:id="rId3" imgW="5216549" imgH="958609" progId="Visio.Drawing.11">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p:cNvSpPr>
          <p:nvPr>
            <p:ph type="title"/>
          </p:nvPr>
        </p:nvSpPr>
        <p:spPr/>
        <p:txBody>
          <a:bodyPr/>
          <a:lstStyle/>
          <a:p>
            <a:endParaRPr lang="zh-CN" altLang="en-US" smtClean="0"/>
          </a:p>
        </p:txBody>
      </p:sp>
      <p:sp>
        <p:nvSpPr>
          <p:cNvPr id="54275" name="内容占位符 1"/>
          <p:cNvSpPr>
            <a:spLocks noGrp="1"/>
          </p:cNvSpPr>
          <p:nvPr>
            <p:ph idx="1"/>
          </p:nvPr>
        </p:nvSpPr>
        <p:spPr/>
        <p:txBody>
          <a:bodyPr/>
          <a:lstStyle/>
          <a:p>
            <a:r>
              <a:rPr lang="zh-CN" altLang="en-US" smtClean="0"/>
              <a:t>在</a:t>
            </a:r>
            <a:r>
              <a:rPr lang="en-US" altLang="zh-CN" smtClean="0"/>
              <a:t>TCP</a:t>
            </a:r>
            <a:r>
              <a:rPr lang="zh-CN" altLang="en-US" smtClean="0"/>
              <a:t>报文段传输过程中，由于网络拥塞，可能会出现报文段丢失的情况，这就需要目的端口对所接收到的正确的报文段进行确认，以便通知源端口所发送的报文段的目前状态。</a:t>
            </a:r>
            <a:endParaRPr lang="en-US" altLang="zh-CN" smtClean="0"/>
          </a:p>
          <a:p>
            <a:r>
              <a:rPr lang="en-US" altLang="zh-CN" smtClean="0"/>
              <a:t>TCP</a:t>
            </a:r>
            <a:r>
              <a:rPr lang="zh-CN" altLang="en-US" smtClean="0"/>
              <a:t>支持选择确认、累积确认和捎带确认。</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p:nvPr>
        </p:nvSpPr>
        <p:spPr/>
        <p:txBody>
          <a:bodyPr/>
          <a:lstStyle/>
          <a:p>
            <a:r>
              <a:rPr lang="en-US" altLang="zh-CN" smtClean="0"/>
              <a:t>6.3.4 TCP</a:t>
            </a:r>
            <a:r>
              <a:rPr lang="zh-CN" altLang="en-US" smtClean="0"/>
              <a:t>重传机制</a:t>
            </a:r>
          </a:p>
        </p:txBody>
      </p:sp>
      <p:sp>
        <p:nvSpPr>
          <p:cNvPr id="55299" name="内容占位符 1"/>
          <p:cNvSpPr>
            <a:spLocks noGrp="1"/>
          </p:cNvSpPr>
          <p:nvPr>
            <p:ph idx="1"/>
          </p:nvPr>
        </p:nvSpPr>
        <p:spPr/>
        <p:txBody>
          <a:bodyPr/>
          <a:lstStyle/>
          <a:p>
            <a:r>
              <a:rPr lang="zh-CN" altLang="en-US" smtClean="0"/>
              <a:t>若</a:t>
            </a:r>
            <a:r>
              <a:rPr lang="en-US" altLang="zh-CN" smtClean="0"/>
              <a:t>TCP</a:t>
            </a:r>
            <a:r>
              <a:rPr lang="zh-CN" altLang="en-US" smtClean="0"/>
              <a:t>报文段在传输过程中丢失或产生差错，将采用重传机制重传此类报文段。</a:t>
            </a:r>
            <a:endParaRPr lang="en-US" altLang="zh-CN" smtClean="0"/>
          </a:p>
          <a:p>
            <a:r>
              <a:rPr lang="zh-CN" altLang="en-US" b="1" smtClean="0"/>
              <a:t>缓存</a:t>
            </a:r>
            <a:r>
              <a:rPr lang="en-US" altLang="zh-CN" b="1" smtClean="0"/>
              <a:t>-</a:t>
            </a:r>
            <a:r>
              <a:rPr lang="zh-CN" altLang="en-US" b="1" smtClean="0"/>
              <a:t>定时</a:t>
            </a:r>
            <a:r>
              <a:rPr lang="en-US" altLang="zh-CN" b="1" smtClean="0"/>
              <a:t>-</a:t>
            </a:r>
            <a:r>
              <a:rPr lang="zh-CN" altLang="en-US" b="1" smtClean="0"/>
              <a:t>超时重传</a:t>
            </a:r>
            <a:r>
              <a:rPr lang="zh-CN" altLang="en-US" smtClean="0"/>
              <a:t>：源端口在发送一个</a:t>
            </a:r>
            <a:r>
              <a:rPr lang="en-US" altLang="zh-CN" smtClean="0"/>
              <a:t>TCP</a:t>
            </a:r>
            <a:r>
              <a:rPr lang="zh-CN" altLang="en-US" smtClean="0"/>
              <a:t>报文段时，首先将复制一个副本存放在缓冲区内，并启动计时器；如果在规定的时间内没有收到来自目的端口的确认信息，则判定该报文段丢失或产生差错，并重传该报文段副本。</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57200" y="1071563"/>
            <a:ext cx="8229600" cy="4935537"/>
          </a:xfrm>
        </p:spPr>
        <p:txBody>
          <a:bodyPr/>
          <a:lstStyle/>
          <a:p>
            <a:r>
              <a:rPr lang="zh-CN" altLang="en-US" smtClean="0"/>
              <a:t>计时器超时时间（</a:t>
            </a:r>
            <a:r>
              <a:rPr lang="en-US" altLang="zh-CN" smtClean="0"/>
              <a:t>TimeOut</a:t>
            </a:r>
            <a:r>
              <a:rPr lang="zh-CN" altLang="en-US" smtClean="0"/>
              <a:t>）的设置：取决于</a:t>
            </a:r>
            <a:r>
              <a:rPr lang="en-US" altLang="zh-CN" smtClean="0"/>
              <a:t>TCP</a:t>
            </a:r>
            <a:r>
              <a:rPr lang="zh-CN" altLang="en-US" smtClean="0"/>
              <a:t>报文段传输的往返时间（</a:t>
            </a:r>
            <a:r>
              <a:rPr lang="en-US" altLang="zh-CN" smtClean="0"/>
              <a:t>Round Trip Time</a:t>
            </a:r>
            <a:r>
              <a:rPr lang="zh-CN" altLang="en-US" smtClean="0"/>
              <a:t>，</a:t>
            </a:r>
            <a:r>
              <a:rPr lang="en-US" altLang="zh-CN" smtClean="0"/>
              <a:t>RTT</a:t>
            </a:r>
            <a:r>
              <a:rPr lang="zh-CN" altLang="en-US" smtClean="0"/>
              <a:t>），即从源端口到达目的端口以及源端口收到目的端口的确认信息的所经历的总时间。</a:t>
            </a:r>
            <a:endParaRPr lang="en-US" altLang="zh-CN" smtClean="0"/>
          </a:p>
          <a:p>
            <a:r>
              <a:rPr lang="zh-CN" altLang="en-US" smtClean="0"/>
              <a:t>由于因特网环境的不确定性， </a:t>
            </a:r>
            <a:r>
              <a:rPr lang="en-US" altLang="zh-CN" smtClean="0"/>
              <a:t>RTT</a:t>
            </a:r>
            <a:r>
              <a:rPr lang="zh-CN" altLang="en-US" smtClean="0"/>
              <a:t>是变化的。</a:t>
            </a:r>
            <a:endParaRPr lang="en-US" altLang="zh-CN" smtClean="0"/>
          </a:p>
          <a:p>
            <a:r>
              <a:rPr lang="en-US" altLang="zh-CN" smtClean="0"/>
              <a:t>TCP</a:t>
            </a:r>
            <a:r>
              <a:rPr lang="zh-CN" altLang="en-US" smtClean="0"/>
              <a:t>采用了自适应重传算法以适应网络的不确定性。</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a:xfrm>
            <a:off x="457200" y="857250"/>
            <a:ext cx="8229600" cy="5149850"/>
          </a:xfrm>
        </p:spPr>
        <p:txBody>
          <a:bodyPr/>
          <a:lstStyle/>
          <a:p>
            <a:pPr>
              <a:defRPr/>
            </a:pPr>
            <a:r>
              <a:rPr lang="zh-CN" altLang="en-US" dirty="0" smtClean="0"/>
              <a:t>自适应重传算法的基本思想：</a:t>
            </a:r>
            <a:r>
              <a:rPr lang="en-US" altLang="zh-CN" dirty="0" smtClean="0"/>
              <a:t>TCP</a:t>
            </a:r>
            <a:r>
              <a:rPr lang="zh-CN" altLang="en-US" dirty="0" smtClean="0"/>
              <a:t>监视每一个连接的性能，根据相应连接</a:t>
            </a:r>
            <a:r>
              <a:rPr lang="en-US" altLang="zh-CN" dirty="0" smtClean="0"/>
              <a:t>RTT</a:t>
            </a:r>
            <a:r>
              <a:rPr lang="zh-CN" altLang="en-US" dirty="0" smtClean="0"/>
              <a:t>的变化随时调整</a:t>
            </a:r>
            <a:r>
              <a:rPr lang="en-US" altLang="zh-CN" dirty="0" smtClean="0"/>
              <a:t>TimeOut</a:t>
            </a:r>
            <a:r>
              <a:rPr lang="zh-CN" altLang="en-US" dirty="0" smtClean="0"/>
              <a:t>的设置，以适应因特网环境的变化。</a:t>
            </a:r>
            <a:endParaRPr lang="en-US" altLang="zh-CN" dirty="0" smtClean="0"/>
          </a:p>
          <a:p>
            <a:pPr marL="514350" indent="-514350">
              <a:buFont typeface="+mj-lt"/>
              <a:buAutoNum type="arabicPeriod"/>
              <a:defRPr/>
            </a:pPr>
            <a:r>
              <a:rPr lang="zh-CN" altLang="en-US" dirty="0" smtClean="0"/>
              <a:t>计算平滑的</a:t>
            </a:r>
            <a:r>
              <a:rPr lang="en-US" altLang="zh-CN" dirty="0" smtClean="0"/>
              <a:t>RTT</a:t>
            </a:r>
          </a:p>
          <a:p>
            <a:pPr indent="15875">
              <a:buFont typeface="Wingdings" pitchFamily="2" charset="2"/>
              <a:buNone/>
              <a:defRPr/>
            </a:pPr>
            <a:r>
              <a:rPr lang="en-US" altLang="zh-CN" sz="2400" dirty="0" smtClean="0"/>
              <a:t>RTT = α*</a:t>
            </a:r>
            <a:r>
              <a:rPr lang="en-US" altLang="zh-CN" sz="2400" dirty="0" err="1" smtClean="0"/>
              <a:t>Old_RTT</a:t>
            </a:r>
            <a:r>
              <a:rPr lang="en-US" altLang="zh-CN" sz="2400" dirty="0" smtClean="0"/>
              <a:t> +</a:t>
            </a:r>
            <a:r>
              <a:rPr lang="zh-CN" altLang="en-US" sz="2400" dirty="0" smtClean="0"/>
              <a:t>（</a:t>
            </a:r>
            <a:r>
              <a:rPr lang="en-US" altLang="zh-CN" sz="2400" dirty="0" smtClean="0"/>
              <a:t>1-α</a:t>
            </a:r>
            <a:r>
              <a:rPr lang="zh-CN" altLang="en-US" sz="2400" dirty="0" smtClean="0"/>
              <a:t>）</a:t>
            </a:r>
            <a:r>
              <a:rPr lang="en-US" sz="2400" dirty="0" smtClean="0">
                <a:ea typeface="黑体" pitchFamily="49" charset="-122"/>
              </a:rPr>
              <a:t>*</a:t>
            </a:r>
            <a:r>
              <a:rPr lang="en-US" altLang="zh-CN" sz="2400" dirty="0" err="1" smtClean="0"/>
              <a:t>New_SampleRTT</a:t>
            </a:r>
            <a:endParaRPr lang="en-US" altLang="zh-CN" sz="2400" dirty="0" smtClean="0"/>
          </a:p>
          <a:p>
            <a:pPr algn="r">
              <a:buFont typeface="Wingdings" pitchFamily="2" charset="2"/>
              <a:buNone/>
              <a:defRPr/>
            </a:pPr>
            <a:r>
              <a:rPr lang="zh-CN" altLang="en-US" sz="2800" dirty="0" smtClean="0"/>
              <a:t>（</a:t>
            </a:r>
            <a:r>
              <a:rPr lang="en-US" altLang="zh-CN" sz="2800" dirty="0" smtClean="0"/>
              <a:t>0</a:t>
            </a:r>
            <a:r>
              <a:rPr lang="zh-CN" altLang="en-US" sz="2800" dirty="0" smtClean="0"/>
              <a:t>≤</a:t>
            </a:r>
            <a:r>
              <a:rPr lang="en-US" altLang="zh-CN" sz="2800" dirty="0" smtClean="0"/>
              <a:t>α&lt;1</a:t>
            </a:r>
            <a:r>
              <a:rPr lang="zh-CN" altLang="en-US" sz="2800" dirty="0" smtClean="0"/>
              <a:t>）</a:t>
            </a:r>
            <a:endParaRPr lang="en-US" altLang="zh-CN" sz="2800" dirty="0" smtClean="0"/>
          </a:p>
          <a:p>
            <a:pPr marL="457200" indent="-457200">
              <a:buFont typeface="+mj-lt"/>
              <a:buAutoNum type="arabicPeriod" startAt="2"/>
              <a:defRPr/>
            </a:pPr>
            <a:r>
              <a:rPr lang="zh-CN" altLang="en-US" dirty="0" smtClean="0"/>
              <a:t>超时时间略大于</a:t>
            </a:r>
            <a:r>
              <a:rPr lang="en-US" altLang="zh-CN" dirty="0" smtClean="0"/>
              <a:t>RTT</a:t>
            </a:r>
            <a:r>
              <a:rPr lang="en-US" altLang="en-US" dirty="0" smtClean="0"/>
              <a:t>	</a:t>
            </a:r>
          </a:p>
          <a:p>
            <a:pPr indent="103188">
              <a:buFont typeface="Wingdings" pitchFamily="2" charset="2"/>
              <a:buNone/>
              <a:defRPr/>
            </a:pPr>
            <a:r>
              <a:rPr lang="en-US" altLang="zh-CN" dirty="0" err="1" smtClean="0"/>
              <a:t>TimeOut</a:t>
            </a:r>
            <a:r>
              <a:rPr lang="en-US" altLang="zh-CN" dirty="0" smtClean="0"/>
              <a:t> = β* RTT</a:t>
            </a:r>
            <a:r>
              <a:rPr lang="zh-CN" altLang="en-US" dirty="0" smtClean="0"/>
              <a:t>（</a:t>
            </a:r>
            <a:r>
              <a:rPr lang="en-US" altLang="zh-CN" dirty="0" smtClean="0"/>
              <a:t>β&gt;1</a:t>
            </a:r>
            <a:r>
              <a:rPr lang="zh-CN" altLang="en-US" dirty="0" smtClean="0"/>
              <a:t>）</a:t>
            </a:r>
            <a:endParaRPr lang="en-US" altLang="zh-CN" dirty="0" smtClean="0"/>
          </a:p>
          <a:p>
            <a:pPr algn="r">
              <a:buFont typeface="Wingdings" pitchFamily="2" charset="2"/>
              <a:buNone/>
              <a:defRPr/>
            </a:pPr>
            <a:r>
              <a:rPr lang="zh-CN" altLang="en-US" sz="2800" dirty="0" smtClean="0"/>
              <a:t>（</a:t>
            </a:r>
            <a:r>
              <a:rPr lang="en-US" altLang="zh-CN" sz="2800" dirty="0" smtClean="0"/>
              <a:t>β</a:t>
            </a:r>
            <a:r>
              <a:rPr lang="zh-CN" altLang="en-US" sz="2800" dirty="0" smtClean="0"/>
              <a:t>建议值为</a:t>
            </a:r>
            <a:r>
              <a:rPr lang="en-US" altLang="zh-CN" sz="2800" dirty="0" smtClean="0"/>
              <a:t>2</a:t>
            </a:r>
            <a:r>
              <a:rPr lang="zh-CN" altLang="en-US" sz="2800" dirty="0" smtClean="0"/>
              <a:t>）</a:t>
            </a:r>
            <a:endParaRPr lang="en-US" altLang="zh-CN" sz="2800" dirty="0" smtClean="0"/>
          </a:p>
          <a:p>
            <a:pPr>
              <a:defRPr/>
            </a:pPr>
            <a:endParaRPr lang="en-US" dirty="0" smtClean="0">
              <a:ea typeface="黑体" pitchFamily="49" charset="-122"/>
            </a:endParaRPr>
          </a:p>
          <a:p>
            <a:pPr algn="r">
              <a:buFont typeface="Wingdings" pitchFamily="2" charset="2"/>
              <a:buNone/>
              <a:defRPr/>
            </a:pP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2590800" y="2133600"/>
            <a:ext cx="152400" cy="43434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58371" name="Rectangle 5"/>
          <p:cNvSpPr>
            <a:spLocks noChangeArrowheads="1"/>
          </p:cNvSpPr>
          <p:nvPr/>
        </p:nvSpPr>
        <p:spPr bwMode="auto">
          <a:xfrm>
            <a:off x="5943600" y="2133600"/>
            <a:ext cx="152400" cy="43434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58372" name="Line 6"/>
          <p:cNvSpPr>
            <a:spLocks noChangeShapeType="1"/>
          </p:cNvSpPr>
          <p:nvPr/>
        </p:nvSpPr>
        <p:spPr bwMode="auto">
          <a:xfrm>
            <a:off x="2743200" y="2590800"/>
            <a:ext cx="2286000" cy="609600"/>
          </a:xfrm>
          <a:prstGeom prst="line">
            <a:avLst/>
          </a:prstGeom>
          <a:noFill/>
          <a:ln w="38100">
            <a:solidFill>
              <a:srgbClr val="FF0000"/>
            </a:solidFill>
            <a:round/>
            <a:headEnd/>
            <a:tailEnd type="triangle" w="med" len="med"/>
          </a:ln>
        </p:spPr>
        <p:txBody>
          <a:bodyPr/>
          <a:lstStyle/>
          <a:p>
            <a:endParaRPr lang="zh-CN" altLang="en-US"/>
          </a:p>
        </p:txBody>
      </p:sp>
      <p:sp>
        <p:nvSpPr>
          <p:cNvPr id="58373" name="Line 7"/>
          <p:cNvSpPr>
            <a:spLocks noChangeShapeType="1"/>
          </p:cNvSpPr>
          <p:nvPr/>
        </p:nvSpPr>
        <p:spPr bwMode="auto">
          <a:xfrm>
            <a:off x="2743200" y="2590800"/>
            <a:ext cx="5334000" cy="0"/>
          </a:xfrm>
          <a:prstGeom prst="line">
            <a:avLst/>
          </a:prstGeom>
          <a:noFill/>
          <a:ln w="19050">
            <a:solidFill>
              <a:schemeClr val="tx1"/>
            </a:solidFill>
            <a:prstDash val="dash"/>
            <a:round/>
            <a:headEnd/>
            <a:tailEnd/>
          </a:ln>
        </p:spPr>
        <p:txBody>
          <a:bodyPr/>
          <a:lstStyle/>
          <a:p>
            <a:endParaRPr lang="zh-CN" altLang="en-US"/>
          </a:p>
        </p:txBody>
      </p:sp>
      <p:sp>
        <p:nvSpPr>
          <p:cNvPr id="58374" name="Line 9"/>
          <p:cNvSpPr>
            <a:spLocks noChangeShapeType="1"/>
          </p:cNvSpPr>
          <p:nvPr/>
        </p:nvSpPr>
        <p:spPr bwMode="auto">
          <a:xfrm>
            <a:off x="2743200" y="3505200"/>
            <a:ext cx="2286000" cy="609600"/>
          </a:xfrm>
          <a:prstGeom prst="line">
            <a:avLst/>
          </a:prstGeom>
          <a:noFill/>
          <a:ln w="38100">
            <a:solidFill>
              <a:srgbClr val="FF0000"/>
            </a:solidFill>
            <a:round/>
            <a:headEnd/>
            <a:tailEnd type="triangle" w="med" len="med"/>
          </a:ln>
        </p:spPr>
        <p:txBody>
          <a:bodyPr/>
          <a:lstStyle/>
          <a:p>
            <a:endParaRPr lang="zh-CN" altLang="en-US"/>
          </a:p>
        </p:txBody>
      </p:sp>
      <p:sp>
        <p:nvSpPr>
          <p:cNvPr id="58375" name="Line 10"/>
          <p:cNvSpPr>
            <a:spLocks noChangeShapeType="1"/>
          </p:cNvSpPr>
          <p:nvPr/>
        </p:nvSpPr>
        <p:spPr bwMode="auto">
          <a:xfrm flipH="1">
            <a:off x="2743200" y="5181600"/>
            <a:ext cx="2209800" cy="762000"/>
          </a:xfrm>
          <a:prstGeom prst="line">
            <a:avLst/>
          </a:prstGeom>
          <a:noFill/>
          <a:ln w="38100">
            <a:solidFill>
              <a:srgbClr val="FF0000"/>
            </a:solidFill>
            <a:round/>
            <a:headEnd/>
            <a:tailEnd type="triangle" w="med" len="med"/>
          </a:ln>
        </p:spPr>
        <p:txBody>
          <a:bodyPr/>
          <a:lstStyle/>
          <a:p>
            <a:endParaRPr lang="zh-CN" altLang="en-US"/>
          </a:p>
        </p:txBody>
      </p:sp>
      <p:sp>
        <p:nvSpPr>
          <p:cNvPr id="58376" name="Line 11"/>
          <p:cNvSpPr>
            <a:spLocks noChangeShapeType="1"/>
          </p:cNvSpPr>
          <p:nvPr/>
        </p:nvSpPr>
        <p:spPr bwMode="auto">
          <a:xfrm>
            <a:off x="2743200" y="3505200"/>
            <a:ext cx="4191000" cy="0"/>
          </a:xfrm>
          <a:prstGeom prst="line">
            <a:avLst/>
          </a:prstGeom>
          <a:noFill/>
          <a:ln w="19050">
            <a:solidFill>
              <a:schemeClr val="tx1"/>
            </a:solidFill>
            <a:prstDash val="dash"/>
            <a:round/>
            <a:headEnd/>
            <a:tailEnd/>
          </a:ln>
        </p:spPr>
        <p:txBody>
          <a:bodyPr/>
          <a:lstStyle/>
          <a:p>
            <a:endParaRPr lang="zh-CN" altLang="en-US"/>
          </a:p>
        </p:txBody>
      </p:sp>
      <p:sp>
        <p:nvSpPr>
          <p:cNvPr id="58377" name="Line 12"/>
          <p:cNvSpPr>
            <a:spLocks noChangeShapeType="1"/>
          </p:cNvSpPr>
          <p:nvPr/>
        </p:nvSpPr>
        <p:spPr bwMode="auto">
          <a:xfrm>
            <a:off x="2819400" y="5943600"/>
            <a:ext cx="5181600" cy="0"/>
          </a:xfrm>
          <a:prstGeom prst="line">
            <a:avLst/>
          </a:prstGeom>
          <a:noFill/>
          <a:ln w="19050">
            <a:solidFill>
              <a:schemeClr val="tx1"/>
            </a:solidFill>
            <a:prstDash val="dash"/>
            <a:round/>
            <a:headEnd/>
            <a:tailEnd/>
          </a:ln>
        </p:spPr>
        <p:txBody>
          <a:bodyPr/>
          <a:lstStyle/>
          <a:p>
            <a:endParaRPr lang="zh-CN" altLang="en-US"/>
          </a:p>
        </p:txBody>
      </p:sp>
      <p:sp>
        <p:nvSpPr>
          <p:cNvPr id="58378" name="Text Box 13"/>
          <p:cNvSpPr txBox="1">
            <a:spLocks noChangeArrowheads="1"/>
          </p:cNvSpPr>
          <p:nvPr/>
        </p:nvSpPr>
        <p:spPr bwMode="auto">
          <a:xfrm>
            <a:off x="990600" y="2286000"/>
            <a:ext cx="1524000" cy="396875"/>
          </a:xfrm>
          <a:prstGeom prst="rect">
            <a:avLst/>
          </a:prstGeom>
          <a:noFill/>
          <a:ln w="9525">
            <a:noFill/>
            <a:miter lim="800000"/>
            <a:headEnd/>
            <a:tailEnd/>
          </a:ln>
        </p:spPr>
        <p:txBody>
          <a:bodyPr>
            <a:spAutoFit/>
          </a:bodyPr>
          <a:lstStyle/>
          <a:p>
            <a:pPr>
              <a:spcBef>
                <a:spcPct val="50000"/>
              </a:spcBef>
            </a:pPr>
            <a:r>
              <a:rPr lang="zh-CN" altLang="en-US" sz="2000" b="1"/>
              <a:t>发送报文段</a:t>
            </a:r>
          </a:p>
        </p:txBody>
      </p:sp>
      <p:sp>
        <p:nvSpPr>
          <p:cNvPr id="58379" name="Text Box 14"/>
          <p:cNvSpPr txBox="1">
            <a:spLocks noChangeArrowheads="1"/>
          </p:cNvSpPr>
          <p:nvPr/>
        </p:nvSpPr>
        <p:spPr bwMode="auto">
          <a:xfrm>
            <a:off x="838200" y="3352800"/>
            <a:ext cx="1905000" cy="396875"/>
          </a:xfrm>
          <a:prstGeom prst="rect">
            <a:avLst/>
          </a:prstGeom>
          <a:noFill/>
          <a:ln w="9525">
            <a:noFill/>
            <a:miter lim="800000"/>
            <a:headEnd/>
            <a:tailEnd/>
          </a:ln>
        </p:spPr>
        <p:txBody>
          <a:bodyPr>
            <a:spAutoFit/>
          </a:bodyPr>
          <a:lstStyle/>
          <a:p>
            <a:pPr>
              <a:spcBef>
                <a:spcPct val="50000"/>
              </a:spcBef>
            </a:pPr>
            <a:r>
              <a:rPr lang="zh-CN" altLang="en-US" sz="2000" b="1"/>
              <a:t>重传该报文段</a:t>
            </a:r>
          </a:p>
        </p:txBody>
      </p:sp>
      <p:sp>
        <p:nvSpPr>
          <p:cNvPr id="58380" name="Text Box 15"/>
          <p:cNvSpPr txBox="1">
            <a:spLocks noChangeArrowheads="1"/>
          </p:cNvSpPr>
          <p:nvPr/>
        </p:nvSpPr>
        <p:spPr bwMode="auto">
          <a:xfrm>
            <a:off x="838200" y="5638800"/>
            <a:ext cx="2286000" cy="396875"/>
          </a:xfrm>
          <a:prstGeom prst="rect">
            <a:avLst/>
          </a:prstGeom>
          <a:noFill/>
          <a:ln w="9525">
            <a:noFill/>
            <a:miter lim="800000"/>
            <a:headEnd/>
            <a:tailEnd/>
          </a:ln>
        </p:spPr>
        <p:txBody>
          <a:bodyPr>
            <a:spAutoFit/>
          </a:bodyPr>
          <a:lstStyle/>
          <a:p>
            <a:pPr>
              <a:spcBef>
                <a:spcPct val="50000"/>
              </a:spcBef>
            </a:pPr>
            <a:r>
              <a:rPr lang="zh-CN" altLang="en-US" sz="2000" b="1"/>
              <a:t>收到</a:t>
            </a:r>
            <a:r>
              <a:rPr lang="en-US" altLang="zh-CN" sz="2000" b="1"/>
              <a:t>ACK</a:t>
            </a:r>
            <a:r>
              <a:rPr lang="zh-CN" altLang="en-US" sz="2000" b="1"/>
              <a:t>确认</a:t>
            </a:r>
          </a:p>
        </p:txBody>
      </p:sp>
      <p:sp>
        <p:nvSpPr>
          <p:cNvPr id="58381" name="Text Box 16"/>
          <p:cNvSpPr txBox="1">
            <a:spLocks noChangeArrowheads="1"/>
          </p:cNvSpPr>
          <p:nvPr/>
        </p:nvSpPr>
        <p:spPr bwMode="auto">
          <a:xfrm>
            <a:off x="2133600" y="1600200"/>
            <a:ext cx="1447800" cy="396875"/>
          </a:xfrm>
          <a:prstGeom prst="rect">
            <a:avLst/>
          </a:prstGeom>
          <a:noFill/>
          <a:ln w="9525">
            <a:noFill/>
            <a:miter lim="800000"/>
            <a:headEnd/>
            <a:tailEnd/>
          </a:ln>
        </p:spPr>
        <p:txBody>
          <a:bodyPr>
            <a:spAutoFit/>
          </a:bodyPr>
          <a:lstStyle/>
          <a:p>
            <a:pPr>
              <a:spcBef>
                <a:spcPct val="50000"/>
              </a:spcBef>
            </a:pPr>
            <a:r>
              <a:rPr lang="zh-CN" altLang="en-US" sz="2000" b="1"/>
              <a:t>源端口</a:t>
            </a:r>
            <a:r>
              <a:rPr lang="en-US" altLang="zh-CN" sz="2000" b="1"/>
              <a:t>A</a:t>
            </a:r>
          </a:p>
        </p:txBody>
      </p:sp>
      <p:sp>
        <p:nvSpPr>
          <p:cNvPr id="58382" name="Text Box 17"/>
          <p:cNvSpPr txBox="1">
            <a:spLocks noChangeArrowheads="1"/>
          </p:cNvSpPr>
          <p:nvPr/>
        </p:nvSpPr>
        <p:spPr bwMode="auto">
          <a:xfrm>
            <a:off x="5410200" y="1600200"/>
            <a:ext cx="1676400" cy="396875"/>
          </a:xfrm>
          <a:prstGeom prst="rect">
            <a:avLst/>
          </a:prstGeom>
          <a:noFill/>
          <a:ln w="9525">
            <a:noFill/>
            <a:miter lim="800000"/>
            <a:headEnd/>
            <a:tailEnd/>
          </a:ln>
        </p:spPr>
        <p:txBody>
          <a:bodyPr>
            <a:spAutoFit/>
          </a:bodyPr>
          <a:lstStyle/>
          <a:p>
            <a:pPr>
              <a:spcBef>
                <a:spcPct val="50000"/>
              </a:spcBef>
            </a:pPr>
            <a:r>
              <a:rPr lang="zh-CN" altLang="en-US" sz="2000" b="1"/>
              <a:t>目的端口</a:t>
            </a:r>
            <a:r>
              <a:rPr lang="en-US" altLang="zh-CN" sz="2000" b="1"/>
              <a:t>B</a:t>
            </a:r>
          </a:p>
        </p:txBody>
      </p:sp>
      <p:sp>
        <p:nvSpPr>
          <p:cNvPr id="58383" name="Text Box 18"/>
          <p:cNvSpPr txBox="1">
            <a:spLocks noChangeArrowheads="1"/>
          </p:cNvSpPr>
          <p:nvPr/>
        </p:nvSpPr>
        <p:spPr bwMode="auto">
          <a:xfrm>
            <a:off x="6400800" y="4495800"/>
            <a:ext cx="990600" cy="396875"/>
          </a:xfrm>
          <a:prstGeom prst="rect">
            <a:avLst/>
          </a:prstGeom>
          <a:noFill/>
          <a:ln w="9525">
            <a:noFill/>
            <a:miter lim="800000"/>
            <a:headEnd/>
            <a:tailEnd/>
          </a:ln>
        </p:spPr>
        <p:txBody>
          <a:bodyPr>
            <a:spAutoFit/>
          </a:bodyPr>
          <a:lstStyle/>
          <a:p>
            <a:pPr>
              <a:spcBef>
                <a:spcPct val="50000"/>
              </a:spcBef>
            </a:pPr>
            <a:r>
              <a:rPr lang="en-US" altLang="zh-CN" sz="2000" b="1"/>
              <a:t>RTT2</a:t>
            </a:r>
          </a:p>
        </p:txBody>
      </p:sp>
      <p:sp>
        <p:nvSpPr>
          <p:cNvPr id="58384" name="Line 19"/>
          <p:cNvSpPr>
            <a:spLocks noChangeShapeType="1"/>
          </p:cNvSpPr>
          <p:nvPr/>
        </p:nvSpPr>
        <p:spPr bwMode="auto">
          <a:xfrm flipV="1">
            <a:off x="6705600" y="3505200"/>
            <a:ext cx="0" cy="914400"/>
          </a:xfrm>
          <a:prstGeom prst="line">
            <a:avLst/>
          </a:prstGeom>
          <a:noFill/>
          <a:ln w="19050">
            <a:solidFill>
              <a:schemeClr val="tx1"/>
            </a:solidFill>
            <a:round/>
            <a:headEnd/>
            <a:tailEnd type="triangle" w="med" len="med"/>
          </a:ln>
        </p:spPr>
        <p:txBody>
          <a:bodyPr/>
          <a:lstStyle/>
          <a:p>
            <a:endParaRPr lang="zh-CN" altLang="en-US"/>
          </a:p>
        </p:txBody>
      </p:sp>
      <p:sp>
        <p:nvSpPr>
          <p:cNvPr id="58385" name="Line 21"/>
          <p:cNvSpPr>
            <a:spLocks noChangeShapeType="1"/>
          </p:cNvSpPr>
          <p:nvPr/>
        </p:nvSpPr>
        <p:spPr bwMode="auto">
          <a:xfrm>
            <a:off x="6705600" y="4953000"/>
            <a:ext cx="0" cy="990600"/>
          </a:xfrm>
          <a:prstGeom prst="line">
            <a:avLst/>
          </a:prstGeom>
          <a:noFill/>
          <a:ln w="19050">
            <a:solidFill>
              <a:schemeClr val="tx1"/>
            </a:solidFill>
            <a:round/>
            <a:headEnd/>
            <a:tailEnd type="triangle" w="med" len="med"/>
          </a:ln>
        </p:spPr>
        <p:txBody>
          <a:bodyPr/>
          <a:lstStyle/>
          <a:p>
            <a:endParaRPr lang="zh-CN" altLang="en-US"/>
          </a:p>
        </p:txBody>
      </p:sp>
      <p:sp>
        <p:nvSpPr>
          <p:cNvPr id="58386" name="Text Box 22"/>
          <p:cNvSpPr txBox="1">
            <a:spLocks noChangeArrowheads="1"/>
          </p:cNvSpPr>
          <p:nvPr/>
        </p:nvSpPr>
        <p:spPr bwMode="auto">
          <a:xfrm>
            <a:off x="7315200" y="4038600"/>
            <a:ext cx="990600" cy="396875"/>
          </a:xfrm>
          <a:prstGeom prst="rect">
            <a:avLst/>
          </a:prstGeom>
          <a:noFill/>
          <a:ln w="9525">
            <a:noFill/>
            <a:miter lim="800000"/>
            <a:headEnd/>
            <a:tailEnd/>
          </a:ln>
        </p:spPr>
        <p:txBody>
          <a:bodyPr>
            <a:spAutoFit/>
          </a:bodyPr>
          <a:lstStyle/>
          <a:p>
            <a:pPr>
              <a:spcBef>
                <a:spcPct val="50000"/>
              </a:spcBef>
            </a:pPr>
            <a:r>
              <a:rPr lang="en-US" altLang="zh-CN" sz="2000" b="1"/>
              <a:t>RTT1</a:t>
            </a:r>
          </a:p>
        </p:txBody>
      </p:sp>
      <p:sp>
        <p:nvSpPr>
          <p:cNvPr id="58387" name="Line 23"/>
          <p:cNvSpPr>
            <a:spLocks noChangeShapeType="1"/>
          </p:cNvSpPr>
          <p:nvPr/>
        </p:nvSpPr>
        <p:spPr bwMode="auto">
          <a:xfrm flipV="1">
            <a:off x="7696200" y="2590800"/>
            <a:ext cx="0" cy="1371600"/>
          </a:xfrm>
          <a:prstGeom prst="line">
            <a:avLst/>
          </a:prstGeom>
          <a:noFill/>
          <a:ln w="19050">
            <a:solidFill>
              <a:schemeClr val="tx1"/>
            </a:solidFill>
            <a:round/>
            <a:headEnd/>
            <a:tailEnd type="triangle" w="med" len="med"/>
          </a:ln>
        </p:spPr>
        <p:txBody>
          <a:bodyPr/>
          <a:lstStyle/>
          <a:p>
            <a:endParaRPr lang="zh-CN" altLang="en-US"/>
          </a:p>
        </p:txBody>
      </p:sp>
      <p:sp>
        <p:nvSpPr>
          <p:cNvPr id="58388" name="Line 24"/>
          <p:cNvSpPr>
            <a:spLocks noChangeShapeType="1"/>
          </p:cNvSpPr>
          <p:nvPr/>
        </p:nvSpPr>
        <p:spPr bwMode="auto">
          <a:xfrm>
            <a:off x="7696200" y="4495800"/>
            <a:ext cx="0" cy="1447800"/>
          </a:xfrm>
          <a:prstGeom prst="line">
            <a:avLst/>
          </a:prstGeom>
          <a:noFill/>
          <a:ln w="19050">
            <a:solidFill>
              <a:schemeClr val="tx1"/>
            </a:solidFill>
            <a:round/>
            <a:headEnd/>
            <a:tailEnd type="triangle" w="med" len="med"/>
          </a:ln>
        </p:spPr>
        <p:txBody>
          <a:bodyPr/>
          <a:lstStyle/>
          <a:p>
            <a:endParaRPr lang="zh-CN" altLang="en-US"/>
          </a:p>
        </p:txBody>
      </p:sp>
      <p:sp>
        <p:nvSpPr>
          <p:cNvPr id="7193" name="AutoShape 25"/>
          <p:cNvSpPr>
            <a:spLocks noChangeArrowheads="1"/>
          </p:cNvSpPr>
          <p:nvPr/>
        </p:nvSpPr>
        <p:spPr bwMode="auto">
          <a:xfrm>
            <a:off x="1295400" y="4214813"/>
            <a:ext cx="4038600" cy="914400"/>
          </a:xfrm>
          <a:prstGeom prst="wedgeRectCallout">
            <a:avLst>
              <a:gd name="adj1" fmla="val -33491"/>
              <a:gd name="adj2" fmla="val 129167"/>
            </a:avLst>
          </a:prstGeom>
          <a:solidFill>
            <a:srgbClr val="CCFF99"/>
          </a:solidFill>
          <a:ln w="19050">
            <a:solidFill>
              <a:schemeClr val="tx1"/>
            </a:solidFill>
            <a:miter lim="800000"/>
            <a:headEnd/>
            <a:tailEnd/>
          </a:ln>
        </p:spPr>
        <p:txBody>
          <a:bodyPr anchor="ctr" anchorCtr="1"/>
          <a:lstStyle/>
          <a:p>
            <a:pPr algn="ctr"/>
            <a:r>
              <a:rPr lang="zh-CN" altLang="en-US" sz="2000" b="1"/>
              <a:t>无法确认该</a:t>
            </a:r>
            <a:r>
              <a:rPr lang="en-US" altLang="zh-CN" sz="2000" b="1"/>
              <a:t>ACK</a:t>
            </a:r>
            <a:r>
              <a:rPr lang="zh-CN" altLang="en-US" sz="2000" b="1"/>
              <a:t>信息是针对第一次发送的报文段还是重传报文段</a:t>
            </a:r>
          </a:p>
        </p:txBody>
      </p:sp>
      <p:sp>
        <p:nvSpPr>
          <p:cNvPr id="58390" name="标题 21"/>
          <p:cNvSpPr>
            <a:spLocks noGrp="1"/>
          </p:cNvSpPr>
          <p:nvPr>
            <p:ph type="title"/>
          </p:nvPr>
        </p:nvSpPr>
        <p:spPr/>
        <p:txBody>
          <a:bodyPr/>
          <a:lstStyle/>
          <a:p>
            <a:r>
              <a:rPr lang="en-US" altLang="zh-CN" smtClean="0"/>
              <a:t>TCP</a:t>
            </a:r>
            <a:r>
              <a:rPr lang="zh-CN" altLang="en-US" smtClean="0"/>
              <a:t>确认的二义性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193"/>
                                        </p:tgtEl>
                                        <p:attrNameLst>
                                          <p:attrName>style.visibility</p:attrName>
                                        </p:attrNameLst>
                                      </p:cBhvr>
                                      <p:to>
                                        <p:strVal val="visible"/>
                                      </p:to>
                                    </p:set>
                                    <p:animEffect transition="in" filter="wipe(down)">
                                      <p:cBhvr>
                                        <p:cTn id="7" dur="290">
                                          <p:stCondLst>
                                            <p:cond delay="0"/>
                                          </p:stCondLst>
                                        </p:cTn>
                                        <p:tgtEl>
                                          <p:spTgt spid="7193"/>
                                        </p:tgtEl>
                                      </p:cBhvr>
                                    </p:animEffect>
                                    <p:anim calcmode="lin" valueType="num">
                                      <p:cBhvr>
                                        <p:cTn id="8" dur="911" tmFilter="0,0; 0.14,0.36; 0.43,0.73; 0.71,0.91; 1.0,1.0">
                                          <p:stCondLst>
                                            <p:cond delay="0"/>
                                          </p:stCondLst>
                                        </p:cTn>
                                        <p:tgtEl>
                                          <p:spTgt spid="719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19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19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19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193"/>
                                        </p:tgtEl>
                                        <p:attrNameLst>
                                          <p:attrName>ppt_y</p:attrName>
                                        </p:attrNameLst>
                                      </p:cBhvr>
                                      <p:tavLst>
                                        <p:tav tm="0" fmla="#ppt_y-sin(pi*$)/81">
                                          <p:val>
                                            <p:fltVal val="0"/>
                                          </p:val>
                                        </p:tav>
                                        <p:tav tm="100000">
                                          <p:val>
                                            <p:fltVal val="1"/>
                                          </p:val>
                                        </p:tav>
                                      </p:tavLst>
                                    </p:anim>
                                    <p:animScale>
                                      <p:cBhvr>
                                        <p:cTn id="13" dur="13">
                                          <p:stCondLst>
                                            <p:cond delay="325"/>
                                          </p:stCondLst>
                                        </p:cTn>
                                        <p:tgtEl>
                                          <p:spTgt spid="7193"/>
                                        </p:tgtEl>
                                      </p:cBhvr>
                                      <p:to x="100000" y="60000"/>
                                    </p:animScale>
                                    <p:animScale>
                                      <p:cBhvr>
                                        <p:cTn id="14" dur="83" decel="50000">
                                          <p:stCondLst>
                                            <p:cond delay="338"/>
                                          </p:stCondLst>
                                        </p:cTn>
                                        <p:tgtEl>
                                          <p:spTgt spid="7193"/>
                                        </p:tgtEl>
                                      </p:cBhvr>
                                      <p:to x="100000" y="100000"/>
                                    </p:animScale>
                                    <p:animScale>
                                      <p:cBhvr>
                                        <p:cTn id="15" dur="13">
                                          <p:stCondLst>
                                            <p:cond delay="656"/>
                                          </p:stCondLst>
                                        </p:cTn>
                                        <p:tgtEl>
                                          <p:spTgt spid="7193"/>
                                        </p:tgtEl>
                                      </p:cBhvr>
                                      <p:to x="100000" y="80000"/>
                                    </p:animScale>
                                    <p:animScale>
                                      <p:cBhvr>
                                        <p:cTn id="16" dur="83" decel="50000">
                                          <p:stCondLst>
                                            <p:cond delay="669"/>
                                          </p:stCondLst>
                                        </p:cTn>
                                        <p:tgtEl>
                                          <p:spTgt spid="7193"/>
                                        </p:tgtEl>
                                      </p:cBhvr>
                                      <p:to x="100000" y="100000"/>
                                    </p:animScale>
                                    <p:animScale>
                                      <p:cBhvr>
                                        <p:cTn id="17" dur="13">
                                          <p:stCondLst>
                                            <p:cond delay="821"/>
                                          </p:stCondLst>
                                        </p:cTn>
                                        <p:tgtEl>
                                          <p:spTgt spid="7193"/>
                                        </p:tgtEl>
                                      </p:cBhvr>
                                      <p:to x="100000" y="90000"/>
                                    </p:animScale>
                                    <p:animScale>
                                      <p:cBhvr>
                                        <p:cTn id="18" dur="83" decel="50000">
                                          <p:stCondLst>
                                            <p:cond delay="834"/>
                                          </p:stCondLst>
                                        </p:cTn>
                                        <p:tgtEl>
                                          <p:spTgt spid="7193"/>
                                        </p:tgtEl>
                                      </p:cBhvr>
                                      <p:to x="100000" y="100000"/>
                                    </p:animScale>
                                    <p:animScale>
                                      <p:cBhvr>
                                        <p:cTn id="19" dur="13">
                                          <p:stCondLst>
                                            <p:cond delay="904"/>
                                          </p:stCondLst>
                                        </p:cTn>
                                        <p:tgtEl>
                                          <p:spTgt spid="7193"/>
                                        </p:tgtEl>
                                      </p:cBhvr>
                                      <p:to x="100000" y="95000"/>
                                    </p:animScale>
                                    <p:animScale>
                                      <p:cBhvr>
                                        <p:cTn id="20" dur="83" decel="50000">
                                          <p:stCondLst>
                                            <p:cond delay="917"/>
                                          </p:stCondLst>
                                        </p:cTn>
                                        <p:tgtEl>
                                          <p:spTgt spid="719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a:xfrm>
            <a:off x="457200" y="785813"/>
            <a:ext cx="8229600" cy="5221287"/>
          </a:xfrm>
        </p:spPr>
        <p:txBody>
          <a:bodyPr/>
          <a:lstStyle/>
          <a:p>
            <a:pPr>
              <a:defRPr/>
            </a:pPr>
            <a:r>
              <a:rPr lang="zh-CN" altLang="en-US" dirty="0" smtClean="0"/>
              <a:t>问题：发生重传时新的</a:t>
            </a:r>
            <a:r>
              <a:rPr lang="en-US" altLang="zh-CN" dirty="0" smtClean="0"/>
              <a:t>RTT</a:t>
            </a:r>
            <a:r>
              <a:rPr lang="zh-CN" altLang="en-US" dirty="0" smtClean="0"/>
              <a:t>不可知。</a:t>
            </a:r>
            <a:endParaRPr lang="en-US" altLang="zh-CN" dirty="0" smtClean="0"/>
          </a:p>
          <a:p>
            <a:pPr>
              <a:defRPr/>
            </a:pPr>
            <a:r>
              <a:rPr lang="en-US" altLang="zh-CN" dirty="0" smtClean="0"/>
              <a:t>Karn</a:t>
            </a:r>
            <a:r>
              <a:rPr lang="zh-CN" altLang="en-US" dirty="0" smtClean="0"/>
              <a:t>算法：</a:t>
            </a:r>
            <a:endParaRPr lang="en-US" altLang="zh-CN" dirty="0" smtClean="0"/>
          </a:p>
          <a:p>
            <a:pPr marL="514350" indent="-68263">
              <a:buFont typeface="Wingdings" pitchFamily="2" charset="2"/>
              <a:buNone/>
              <a:defRPr/>
            </a:pPr>
            <a:r>
              <a:rPr lang="zh-CN" altLang="en-US" dirty="0" smtClean="0"/>
              <a:t>不采用发生重传时测得的</a:t>
            </a:r>
            <a:r>
              <a:rPr lang="en-US" altLang="zh-CN" dirty="0" smtClean="0"/>
              <a:t>RTT</a:t>
            </a:r>
            <a:r>
              <a:rPr lang="zh-CN" altLang="en-US" dirty="0" smtClean="0"/>
              <a:t>来重新计算往返时间估计值。</a:t>
            </a:r>
            <a:endParaRPr lang="en-US" altLang="zh-CN" dirty="0" smtClean="0"/>
          </a:p>
          <a:p>
            <a:pPr>
              <a:defRPr/>
            </a:pPr>
            <a:r>
              <a:rPr lang="zh-CN" altLang="en-US" dirty="0" smtClean="0"/>
              <a:t>新问题：网络延时增大没有及时反映在超时值上，会导致更多的重传发生。</a:t>
            </a:r>
            <a:endParaRPr lang="en-US" altLang="zh-CN" dirty="0" smtClean="0"/>
          </a:p>
          <a:p>
            <a:pPr>
              <a:defRPr/>
            </a:pPr>
            <a:r>
              <a:rPr lang="zh-CN" altLang="en-US" dirty="0" smtClean="0"/>
              <a:t>对</a:t>
            </a:r>
            <a:r>
              <a:rPr lang="en-US" altLang="zh-CN" dirty="0" smtClean="0"/>
              <a:t>Karn</a:t>
            </a:r>
            <a:r>
              <a:rPr lang="zh-CN" altLang="en-US" dirty="0" smtClean="0"/>
              <a:t>算法的修正：发生重传时，增加超时值：</a:t>
            </a:r>
            <a:endParaRPr lang="en-US" altLang="zh-CN" dirty="0" smtClean="0"/>
          </a:p>
          <a:p>
            <a:pPr indent="103188">
              <a:buFont typeface="Wingdings" pitchFamily="2" charset="2"/>
              <a:buNone/>
              <a:defRPr/>
            </a:pPr>
            <a:r>
              <a:rPr lang="en-US" altLang="zh-CN" dirty="0" err="1" smtClean="0"/>
              <a:t>New_TimeOut</a:t>
            </a:r>
            <a:r>
              <a:rPr lang="en-US" altLang="zh-CN" dirty="0" smtClean="0"/>
              <a:t> = γ* TimeOut</a:t>
            </a:r>
            <a:r>
              <a:rPr lang="zh-CN" altLang="en-US" dirty="0" smtClean="0"/>
              <a:t>（</a:t>
            </a:r>
            <a:r>
              <a:rPr lang="en-US" altLang="zh-CN" dirty="0" smtClean="0"/>
              <a:t>γ&gt;1</a:t>
            </a:r>
            <a:r>
              <a:rPr lang="zh-CN" altLang="en-US" dirty="0" smtClean="0"/>
              <a:t>）</a:t>
            </a:r>
            <a:endParaRPr lang="en-US" altLang="zh-CN" dirty="0" smtClean="0"/>
          </a:p>
          <a:p>
            <a:pPr algn="r">
              <a:buFont typeface="Wingdings" pitchFamily="2" charset="2"/>
              <a:buNone/>
              <a:defRPr/>
            </a:pPr>
            <a:r>
              <a:rPr lang="zh-CN" altLang="en-US" sz="2800" dirty="0" smtClean="0"/>
              <a:t>（</a:t>
            </a:r>
            <a:r>
              <a:rPr lang="en-US" altLang="zh-CN" sz="2800" dirty="0" smtClean="0"/>
              <a:t>γ</a:t>
            </a:r>
            <a:r>
              <a:rPr lang="zh-CN" altLang="en-US" sz="2800" dirty="0" smtClean="0"/>
              <a:t>取值通常为</a:t>
            </a:r>
            <a:r>
              <a:rPr lang="en-US" altLang="zh-CN" sz="2800" dirty="0" smtClean="0"/>
              <a:t>2</a:t>
            </a:r>
            <a:r>
              <a:rPr lang="zh-CN" altLang="en-US" sz="2800"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p:nvPr>
        </p:nvSpPr>
        <p:spPr/>
        <p:txBody>
          <a:bodyPr/>
          <a:lstStyle/>
          <a:p>
            <a:r>
              <a:rPr lang="en-US" altLang="zh-CN" dirty="0" smtClean="0"/>
              <a:t>6.3.5 TCP</a:t>
            </a:r>
            <a:r>
              <a:rPr lang="zh-CN" altLang="en-US" dirty="0" smtClean="0"/>
              <a:t>连接管理</a:t>
            </a:r>
          </a:p>
        </p:txBody>
      </p:sp>
      <p:sp>
        <p:nvSpPr>
          <p:cNvPr id="60419" name="内容占位符 1"/>
          <p:cNvSpPr>
            <a:spLocks noGrp="1"/>
          </p:cNvSpPr>
          <p:nvPr>
            <p:ph idx="1"/>
          </p:nvPr>
        </p:nvSpPr>
        <p:spPr/>
        <p:txBody>
          <a:bodyPr/>
          <a:lstStyle/>
          <a:p>
            <a:r>
              <a:rPr lang="en-US" altLang="zh-CN" smtClean="0"/>
              <a:t>TCP</a:t>
            </a:r>
            <a:r>
              <a:rPr lang="zh-CN" altLang="en-US" smtClean="0"/>
              <a:t>是一个面向连接的协议，通信双方不论哪一方发送报文段，都必须首先建立一条连接，并在双方数据通信结束后关闭连接。</a:t>
            </a:r>
          </a:p>
          <a:p>
            <a:pPr>
              <a:buFont typeface="Wingdings" pitchFamily="2" charset="2"/>
              <a:buNone/>
            </a:pP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pPr>
              <a:defRPr/>
            </a:pPr>
            <a:r>
              <a:rPr lang="en-US" altLang="zh-CN" dirty="0" smtClean="0">
                <a:latin typeface="黑体" pitchFamily="49" charset="-122"/>
                <a:ea typeface="黑体" pitchFamily="49" charset="-122"/>
              </a:rPr>
              <a:t>6.1.1 </a:t>
            </a:r>
            <a:r>
              <a:rPr lang="zh-CN" altLang="en-US" dirty="0" smtClean="0">
                <a:latin typeface="黑体" pitchFamily="49" charset="-122"/>
                <a:ea typeface="黑体" pitchFamily="49" charset="-122"/>
              </a:rPr>
              <a:t>面向连接和无连接服务</a:t>
            </a:r>
          </a:p>
        </p:txBody>
      </p:sp>
      <p:sp>
        <p:nvSpPr>
          <p:cNvPr id="15363" name="Rectangle 3"/>
          <p:cNvSpPr>
            <a:spLocks noGrp="1"/>
          </p:cNvSpPr>
          <p:nvPr>
            <p:ph idx="1"/>
          </p:nvPr>
        </p:nvSpPr>
        <p:spPr/>
        <p:txBody>
          <a:bodyPr/>
          <a:lstStyle/>
          <a:p>
            <a:pPr eaLnBrk="1" hangingPunct="1"/>
            <a:r>
              <a:rPr lang="zh-CN" altLang="en-US" sz="2800" dirty="0" smtClean="0"/>
              <a:t>计算机网络通常提供两种类型的服务</a:t>
            </a:r>
            <a:endParaRPr lang="en-US" altLang="zh-CN" sz="2800" dirty="0" smtClean="0"/>
          </a:p>
          <a:p>
            <a:pPr eaLnBrk="1" hangingPunct="1">
              <a:buFont typeface="Wingdings" pitchFamily="2" charset="2"/>
              <a:buChar char="ü"/>
            </a:pPr>
            <a:r>
              <a:rPr lang="zh-CN" altLang="en-US" sz="2800" dirty="0" smtClean="0"/>
              <a:t>面向连接服务（</a:t>
            </a:r>
            <a:r>
              <a:rPr lang="en-US" altLang="zh-CN" sz="2800" dirty="0" smtClean="0"/>
              <a:t>connection-oriented service</a:t>
            </a:r>
            <a:r>
              <a:rPr lang="zh-CN" altLang="en-US" sz="2800" dirty="0" smtClean="0"/>
              <a:t>）</a:t>
            </a:r>
            <a:endParaRPr lang="en-US" altLang="zh-CN" sz="2800" dirty="0" smtClean="0"/>
          </a:p>
          <a:p>
            <a:pPr eaLnBrk="1" hangingPunct="1">
              <a:buFont typeface="Wingdings" pitchFamily="2" charset="2"/>
              <a:buChar char="ü"/>
            </a:pPr>
            <a:r>
              <a:rPr lang="zh-CN" altLang="en-US" sz="2800" dirty="0" smtClean="0"/>
              <a:t>无连接服务（</a:t>
            </a:r>
            <a:r>
              <a:rPr lang="en-US" altLang="zh-CN" sz="2800" dirty="0" smtClean="0"/>
              <a:t>connectionless service</a:t>
            </a:r>
            <a:r>
              <a:rPr lang="zh-CN" altLang="en-US" sz="2800" dirty="0" smtClean="0"/>
              <a:t>）</a:t>
            </a:r>
            <a:endParaRPr lang="zh-CN" altLang="en-US" sz="36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p:cNvSpPr>
            <a:spLocks noGrp="1"/>
          </p:cNvSpPr>
          <p:nvPr>
            <p:ph type="title"/>
          </p:nvPr>
        </p:nvSpPr>
        <p:spPr/>
        <p:txBody>
          <a:bodyPr/>
          <a:lstStyle/>
          <a:p>
            <a:r>
              <a:rPr lang="en-US" altLang="zh-CN" dirty="0" smtClean="0"/>
              <a:t>1. </a:t>
            </a:r>
            <a:r>
              <a:rPr lang="zh-CN" altLang="en-US" dirty="0" smtClean="0"/>
              <a:t>建立连接</a:t>
            </a:r>
          </a:p>
        </p:txBody>
      </p:sp>
      <p:sp>
        <p:nvSpPr>
          <p:cNvPr id="61443" name="内容占位符 1"/>
          <p:cNvSpPr>
            <a:spLocks noGrp="1"/>
          </p:cNvSpPr>
          <p:nvPr>
            <p:ph idx="1"/>
          </p:nvPr>
        </p:nvSpPr>
        <p:spPr/>
        <p:txBody>
          <a:bodyPr/>
          <a:lstStyle/>
          <a:p>
            <a:r>
              <a:rPr lang="en-US" altLang="zh-CN" smtClean="0"/>
              <a:t>TCP</a:t>
            </a:r>
            <a:r>
              <a:rPr lang="zh-CN" altLang="en-US" smtClean="0"/>
              <a:t>使用三次握手建立连接。</a:t>
            </a:r>
            <a:endParaRPr lang="en-US" altLang="zh-CN" smtClean="0"/>
          </a:p>
          <a:p>
            <a:r>
              <a:rPr lang="zh-CN" altLang="en-US" smtClean="0"/>
              <a:t>在建立连接过程中，请求发起连接建立的应用进程被称为客户，等待建立连接的应用进程被称为服务器。</a:t>
            </a:r>
            <a:endParaRPr lang="en-US" altLang="zh-CN" smtClean="0"/>
          </a:p>
          <a:p>
            <a:r>
              <a:rPr lang="zh-CN" altLang="en-US" smtClean="0"/>
              <a:t>为了建立连接，服务器执行被动打开命令等待连接请求的到达；客户则执行主动打开命令，并指明它想要连接到的服务器的</a:t>
            </a:r>
            <a:r>
              <a:rPr lang="en-US" altLang="zh-CN" smtClean="0"/>
              <a:t>IP</a:t>
            </a:r>
            <a:r>
              <a:rPr lang="zh-CN" altLang="en-US" smtClean="0"/>
              <a:t>地址和端口号，等待服务器的响应。</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a:xfrm>
            <a:off x="611188" y="476250"/>
            <a:ext cx="8229600" cy="577850"/>
          </a:xfrm>
        </p:spPr>
        <p:txBody>
          <a:bodyPr/>
          <a:lstStyle/>
          <a:p>
            <a:pPr algn="ctr">
              <a:lnSpc>
                <a:spcPct val="120000"/>
              </a:lnSpc>
              <a:spcBef>
                <a:spcPct val="0"/>
              </a:spcBef>
              <a:buFont typeface="Wingdings" pitchFamily="2" charset="2"/>
              <a:buNone/>
            </a:pPr>
            <a:endParaRPr lang="zh-CN" altLang="en-US" sz="3700" smtClean="0"/>
          </a:p>
        </p:txBody>
      </p:sp>
      <p:graphicFrame>
        <p:nvGraphicFramePr>
          <p:cNvPr id="3074" name="Object 1"/>
          <p:cNvGraphicFramePr>
            <a:graphicFrameLocks noChangeAspect="1"/>
          </p:cNvGraphicFramePr>
          <p:nvPr/>
        </p:nvGraphicFramePr>
        <p:xfrm>
          <a:off x="1116013" y="1662113"/>
          <a:ext cx="7254875" cy="4143375"/>
        </p:xfrm>
        <a:graphic>
          <a:graphicData uri="http://schemas.openxmlformats.org/presentationml/2006/ole">
            <p:oleObj spid="_x0000_s3074" name="Visio" r:id="rId3" imgW="4420819" imgH="2524787" progId="Visio.Drawing.11">
              <p:embed/>
            </p:oleObj>
          </a:graphicData>
        </a:graphic>
      </p:graphicFrame>
      <p:sp>
        <p:nvSpPr>
          <p:cNvPr id="3076" name="标题 3"/>
          <p:cNvSpPr>
            <a:spLocks noGrp="1"/>
          </p:cNvSpPr>
          <p:nvPr>
            <p:ph type="title"/>
          </p:nvPr>
        </p:nvSpPr>
        <p:spPr/>
        <p:txBody>
          <a:bodyPr/>
          <a:lstStyle/>
          <a:p>
            <a:r>
              <a:rPr lang="zh-CN" altLang="en-US" dirty="0" smtClean="0"/>
              <a:t>三次握手建立</a:t>
            </a:r>
            <a:r>
              <a:rPr lang="en-US" altLang="zh-CN" dirty="0" smtClean="0"/>
              <a:t>TCP</a:t>
            </a:r>
            <a:r>
              <a:rPr lang="zh-CN" altLang="en-US" dirty="0" smtClean="0"/>
              <a:t>连接</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p:cNvSpPr>
          <p:nvPr>
            <p:ph type="title"/>
          </p:nvPr>
        </p:nvSpPr>
        <p:spPr/>
        <p:txBody>
          <a:bodyPr/>
          <a:lstStyle/>
          <a:p>
            <a:r>
              <a:rPr lang="en-US" altLang="zh-CN" dirty="0" smtClean="0"/>
              <a:t>2. </a:t>
            </a:r>
            <a:r>
              <a:rPr lang="zh-CN" altLang="en-US" dirty="0" smtClean="0"/>
              <a:t>关闭连接</a:t>
            </a:r>
          </a:p>
        </p:txBody>
      </p:sp>
      <p:sp>
        <p:nvSpPr>
          <p:cNvPr id="62467" name="内容占位符 1"/>
          <p:cNvSpPr>
            <a:spLocks noGrp="1"/>
          </p:cNvSpPr>
          <p:nvPr>
            <p:ph idx="1"/>
          </p:nvPr>
        </p:nvSpPr>
        <p:spPr/>
        <p:txBody>
          <a:bodyPr/>
          <a:lstStyle/>
          <a:p>
            <a:r>
              <a:rPr lang="en-US" altLang="zh-CN" smtClean="0"/>
              <a:t>TCP</a:t>
            </a:r>
            <a:r>
              <a:rPr lang="zh-CN" altLang="en-US" smtClean="0"/>
              <a:t>通信是全双工通信，通信双方中的任何一方在数据传输结束后，都可以向对方发起关闭连接的请求，以结束一个方向的连接。</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2743200" y="1905000"/>
            <a:ext cx="152400" cy="46482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63491" name="Rectangle 5"/>
          <p:cNvSpPr>
            <a:spLocks noChangeArrowheads="1"/>
          </p:cNvSpPr>
          <p:nvPr/>
        </p:nvSpPr>
        <p:spPr bwMode="auto">
          <a:xfrm>
            <a:off x="5943600" y="1905000"/>
            <a:ext cx="152400" cy="46482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63492" name="Text Box 6"/>
          <p:cNvSpPr txBox="1">
            <a:spLocks noChangeArrowheads="1"/>
          </p:cNvSpPr>
          <p:nvPr/>
        </p:nvSpPr>
        <p:spPr bwMode="auto">
          <a:xfrm>
            <a:off x="2286000" y="1371600"/>
            <a:ext cx="1219200" cy="396875"/>
          </a:xfrm>
          <a:prstGeom prst="rect">
            <a:avLst/>
          </a:prstGeom>
          <a:noFill/>
          <a:ln w="9525">
            <a:noFill/>
            <a:miter lim="800000"/>
            <a:headEnd/>
            <a:tailEnd/>
          </a:ln>
        </p:spPr>
        <p:txBody>
          <a:bodyPr>
            <a:spAutoFit/>
          </a:bodyPr>
          <a:lstStyle/>
          <a:p>
            <a:pPr>
              <a:spcBef>
                <a:spcPct val="50000"/>
              </a:spcBef>
            </a:pPr>
            <a:r>
              <a:rPr lang="zh-CN" altLang="en-US" sz="2000" b="1"/>
              <a:t>客户</a:t>
            </a:r>
            <a:r>
              <a:rPr lang="en-US" altLang="zh-CN" sz="2000" b="1"/>
              <a:t>A</a:t>
            </a:r>
          </a:p>
        </p:txBody>
      </p:sp>
      <p:sp>
        <p:nvSpPr>
          <p:cNvPr id="63493" name="Text Box 7"/>
          <p:cNvSpPr txBox="1">
            <a:spLocks noChangeArrowheads="1"/>
          </p:cNvSpPr>
          <p:nvPr/>
        </p:nvSpPr>
        <p:spPr bwMode="auto">
          <a:xfrm>
            <a:off x="5486400" y="1371600"/>
            <a:ext cx="1524000" cy="396875"/>
          </a:xfrm>
          <a:prstGeom prst="rect">
            <a:avLst/>
          </a:prstGeom>
          <a:noFill/>
          <a:ln w="9525">
            <a:noFill/>
            <a:miter lim="800000"/>
            <a:headEnd/>
            <a:tailEnd/>
          </a:ln>
        </p:spPr>
        <p:txBody>
          <a:bodyPr>
            <a:spAutoFit/>
          </a:bodyPr>
          <a:lstStyle/>
          <a:p>
            <a:pPr>
              <a:spcBef>
                <a:spcPct val="50000"/>
              </a:spcBef>
            </a:pPr>
            <a:r>
              <a:rPr lang="zh-CN" altLang="en-US" sz="2000" b="1"/>
              <a:t>服务器</a:t>
            </a:r>
            <a:r>
              <a:rPr lang="en-US" altLang="zh-CN" sz="2000" b="1"/>
              <a:t>B</a:t>
            </a:r>
          </a:p>
        </p:txBody>
      </p:sp>
      <p:sp>
        <p:nvSpPr>
          <p:cNvPr id="10248" name="Line 8"/>
          <p:cNvSpPr>
            <a:spLocks noChangeShapeType="1"/>
          </p:cNvSpPr>
          <p:nvPr/>
        </p:nvSpPr>
        <p:spPr bwMode="auto">
          <a:xfrm>
            <a:off x="2895600" y="2362200"/>
            <a:ext cx="3048000" cy="457200"/>
          </a:xfrm>
          <a:prstGeom prst="line">
            <a:avLst/>
          </a:prstGeom>
          <a:noFill/>
          <a:ln w="38100">
            <a:solidFill>
              <a:srgbClr val="FF0000"/>
            </a:solidFill>
            <a:round/>
            <a:headEnd/>
            <a:tailEnd type="triangle" w="med" len="med"/>
          </a:ln>
        </p:spPr>
        <p:txBody>
          <a:bodyPr/>
          <a:lstStyle/>
          <a:p>
            <a:endParaRPr lang="zh-CN" altLang="en-US"/>
          </a:p>
        </p:txBody>
      </p:sp>
      <p:sp>
        <p:nvSpPr>
          <p:cNvPr id="10249" name="Line 9"/>
          <p:cNvSpPr>
            <a:spLocks noChangeShapeType="1"/>
          </p:cNvSpPr>
          <p:nvPr/>
        </p:nvSpPr>
        <p:spPr bwMode="auto">
          <a:xfrm flipH="1">
            <a:off x="2895600" y="2971800"/>
            <a:ext cx="3048000" cy="609600"/>
          </a:xfrm>
          <a:prstGeom prst="line">
            <a:avLst/>
          </a:prstGeom>
          <a:noFill/>
          <a:ln w="38100">
            <a:solidFill>
              <a:srgbClr val="FF0000"/>
            </a:solidFill>
            <a:round/>
            <a:headEnd/>
            <a:tailEnd type="triangle" w="med" len="med"/>
          </a:ln>
        </p:spPr>
        <p:txBody>
          <a:bodyPr/>
          <a:lstStyle/>
          <a:p>
            <a:endParaRPr lang="zh-CN" altLang="en-US"/>
          </a:p>
        </p:txBody>
      </p:sp>
      <p:sp>
        <p:nvSpPr>
          <p:cNvPr id="10250" name="Line 10"/>
          <p:cNvSpPr>
            <a:spLocks noChangeShapeType="1"/>
          </p:cNvSpPr>
          <p:nvPr/>
        </p:nvSpPr>
        <p:spPr bwMode="auto">
          <a:xfrm>
            <a:off x="2895600" y="5181600"/>
            <a:ext cx="3048000" cy="533400"/>
          </a:xfrm>
          <a:prstGeom prst="line">
            <a:avLst/>
          </a:prstGeom>
          <a:noFill/>
          <a:ln w="38100">
            <a:solidFill>
              <a:srgbClr val="FF0000"/>
            </a:solidFill>
            <a:round/>
            <a:headEnd/>
            <a:tailEnd type="triangle" w="med" len="med"/>
          </a:ln>
        </p:spPr>
        <p:txBody>
          <a:bodyPr/>
          <a:lstStyle/>
          <a:p>
            <a:endParaRPr lang="zh-CN" altLang="en-US"/>
          </a:p>
        </p:txBody>
      </p:sp>
      <p:sp>
        <p:nvSpPr>
          <p:cNvPr id="10251" name="Line 11"/>
          <p:cNvSpPr>
            <a:spLocks noChangeShapeType="1"/>
          </p:cNvSpPr>
          <p:nvPr/>
        </p:nvSpPr>
        <p:spPr bwMode="auto">
          <a:xfrm flipH="1">
            <a:off x="2895600" y="4419600"/>
            <a:ext cx="3048000" cy="609600"/>
          </a:xfrm>
          <a:prstGeom prst="line">
            <a:avLst/>
          </a:prstGeom>
          <a:noFill/>
          <a:ln w="38100">
            <a:solidFill>
              <a:srgbClr val="FF0000"/>
            </a:solidFill>
            <a:round/>
            <a:headEnd/>
            <a:tailEnd type="triangle" w="med" len="med"/>
          </a:ln>
        </p:spPr>
        <p:txBody>
          <a:bodyPr/>
          <a:lstStyle/>
          <a:p>
            <a:endParaRPr lang="zh-CN" altLang="en-US"/>
          </a:p>
        </p:txBody>
      </p:sp>
      <p:sp>
        <p:nvSpPr>
          <p:cNvPr id="10252" name="Rectangle 12"/>
          <p:cNvSpPr>
            <a:spLocks noChangeArrowheads="1"/>
          </p:cNvSpPr>
          <p:nvPr/>
        </p:nvSpPr>
        <p:spPr bwMode="auto">
          <a:xfrm>
            <a:off x="457200" y="1905000"/>
            <a:ext cx="2133600" cy="7620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t>发送</a:t>
            </a:r>
            <a:r>
              <a:rPr lang="en-US" altLang="zh-CN" sz="2000" b="1"/>
              <a:t>FIN</a:t>
            </a:r>
            <a:r>
              <a:rPr lang="zh-CN" altLang="en-US" sz="2000" b="1"/>
              <a:t>报文段</a:t>
            </a:r>
          </a:p>
          <a:p>
            <a:pPr algn="ctr"/>
            <a:r>
              <a:rPr lang="en-US" altLang="zh-CN" sz="2000" b="1"/>
              <a:t>SEQ=x</a:t>
            </a:r>
          </a:p>
        </p:txBody>
      </p:sp>
      <p:sp>
        <p:nvSpPr>
          <p:cNvPr id="10253" name="Rectangle 13"/>
          <p:cNvSpPr>
            <a:spLocks noChangeArrowheads="1"/>
          </p:cNvSpPr>
          <p:nvPr/>
        </p:nvSpPr>
        <p:spPr bwMode="auto">
          <a:xfrm>
            <a:off x="6248400" y="2209800"/>
            <a:ext cx="2590800" cy="11430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latin typeface="Times New Roman" pitchFamily="18" charset="0"/>
              </a:rPr>
              <a:t>接收</a:t>
            </a:r>
            <a:r>
              <a:rPr lang="en-US" altLang="zh-CN" sz="2000" b="1">
                <a:latin typeface="Times New Roman" pitchFamily="18" charset="0"/>
              </a:rPr>
              <a:t>FIN</a:t>
            </a:r>
            <a:r>
              <a:rPr lang="zh-CN" altLang="en-US" sz="2000" b="1">
                <a:latin typeface="Times New Roman" pitchFamily="18" charset="0"/>
              </a:rPr>
              <a:t>报文段</a:t>
            </a:r>
          </a:p>
          <a:p>
            <a:pPr algn="ctr"/>
            <a:r>
              <a:rPr lang="zh-CN" altLang="en-US" sz="2000" b="1">
                <a:latin typeface="Times New Roman" pitchFamily="18" charset="0"/>
              </a:rPr>
              <a:t>发送</a:t>
            </a:r>
            <a:r>
              <a:rPr lang="en-US" altLang="zh-CN" sz="2000" b="1">
                <a:latin typeface="Times New Roman" pitchFamily="18" charset="0"/>
              </a:rPr>
              <a:t>ACK</a:t>
            </a:r>
            <a:r>
              <a:rPr lang="zh-CN" altLang="en-US" sz="2000" b="1">
                <a:latin typeface="Times New Roman" pitchFamily="18" charset="0"/>
              </a:rPr>
              <a:t>报文段</a:t>
            </a:r>
          </a:p>
          <a:p>
            <a:pPr algn="ctr"/>
            <a:r>
              <a:rPr lang="en-US" altLang="zh-CN" sz="2000" b="1">
                <a:latin typeface="Times New Roman" pitchFamily="18" charset="0"/>
              </a:rPr>
              <a:t>SEQ=y</a:t>
            </a:r>
            <a:r>
              <a:rPr lang="zh-CN" altLang="en-US" sz="2000" b="1">
                <a:latin typeface="Times New Roman" pitchFamily="18" charset="0"/>
              </a:rPr>
              <a:t>，</a:t>
            </a:r>
            <a:r>
              <a:rPr lang="en-US" altLang="zh-CN" sz="2000" b="1">
                <a:latin typeface="Times New Roman" pitchFamily="18" charset="0"/>
              </a:rPr>
              <a:t>ACK=x+1</a:t>
            </a:r>
          </a:p>
        </p:txBody>
      </p:sp>
      <p:sp>
        <p:nvSpPr>
          <p:cNvPr id="10254" name="Rectangle 14"/>
          <p:cNvSpPr>
            <a:spLocks noChangeArrowheads="1"/>
          </p:cNvSpPr>
          <p:nvPr/>
        </p:nvSpPr>
        <p:spPr bwMode="auto">
          <a:xfrm>
            <a:off x="457200" y="3352800"/>
            <a:ext cx="2133600" cy="6096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t>接收</a:t>
            </a:r>
            <a:r>
              <a:rPr lang="en-US" altLang="zh-CN" sz="2000" b="1"/>
              <a:t>ACK</a:t>
            </a:r>
            <a:r>
              <a:rPr lang="zh-CN" altLang="en-US" sz="2000" b="1"/>
              <a:t>报文段</a:t>
            </a:r>
          </a:p>
        </p:txBody>
      </p:sp>
      <p:sp>
        <p:nvSpPr>
          <p:cNvPr id="10255" name="Rectangle 15"/>
          <p:cNvSpPr>
            <a:spLocks noChangeArrowheads="1"/>
          </p:cNvSpPr>
          <p:nvPr/>
        </p:nvSpPr>
        <p:spPr bwMode="auto">
          <a:xfrm>
            <a:off x="6248400" y="3810000"/>
            <a:ext cx="2590800" cy="9906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latin typeface="Times New Roman" pitchFamily="18" charset="0"/>
              </a:rPr>
              <a:t>发送</a:t>
            </a:r>
            <a:r>
              <a:rPr lang="en-US" altLang="zh-CN" sz="2000" b="1">
                <a:latin typeface="Times New Roman" pitchFamily="18" charset="0"/>
              </a:rPr>
              <a:t>FIN+ACK</a:t>
            </a:r>
            <a:r>
              <a:rPr lang="zh-CN" altLang="en-US" sz="2000" b="1">
                <a:latin typeface="Times New Roman" pitchFamily="18" charset="0"/>
              </a:rPr>
              <a:t>报文段</a:t>
            </a:r>
          </a:p>
          <a:p>
            <a:pPr algn="ctr"/>
            <a:r>
              <a:rPr lang="en-US" altLang="zh-CN" sz="2000" b="1">
                <a:latin typeface="Times New Roman" pitchFamily="18" charset="0"/>
              </a:rPr>
              <a:t>SEQ=y</a:t>
            </a:r>
            <a:r>
              <a:rPr lang="zh-CN" altLang="en-US" sz="2000" b="1">
                <a:latin typeface="Times New Roman" pitchFamily="18" charset="0"/>
              </a:rPr>
              <a:t>，</a:t>
            </a:r>
            <a:r>
              <a:rPr lang="en-US" altLang="zh-CN" sz="2000" b="1">
                <a:latin typeface="Times New Roman" pitchFamily="18" charset="0"/>
              </a:rPr>
              <a:t>ACK=x+1</a:t>
            </a:r>
          </a:p>
        </p:txBody>
      </p:sp>
      <p:sp>
        <p:nvSpPr>
          <p:cNvPr id="10256" name="Rectangle 16"/>
          <p:cNvSpPr>
            <a:spLocks noChangeArrowheads="1"/>
          </p:cNvSpPr>
          <p:nvPr/>
        </p:nvSpPr>
        <p:spPr bwMode="auto">
          <a:xfrm>
            <a:off x="228600" y="4572000"/>
            <a:ext cx="2362200" cy="12192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latin typeface="Times New Roman" pitchFamily="18" charset="0"/>
              </a:rPr>
              <a:t>接收</a:t>
            </a:r>
            <a:r>
              <a:rPr lang="en-US" altLang="zh-CN" sz="2000" b="1">
                <a:latin typeface="Times New Roman" pitchFamily="18" charset="0"/>
              </a:rPr>
              <a:t>FIN+ACK</a:t>
            </a:r>
          </a:p>
          <a:p>
            <a:pPr algn="ctr"/>
            <a:r>
              <a:rPr lang="zh-CN" altLang="en-US" sz="2000" b="1">
                <a:latin typeface="Times New Roman" pitchFamily="18" charset="0"/>
              </a:rPr>
              <a:t>报文段</a:t>
            </a:r>
          </a:p>
          <a:p>
            <a:pPr algn="ctr"/>
            <a:r>
              <a:rPr lang="zh-CN" altLang="en-US" sz="2000" b="1">
                <a:latin typeface="Times New Roman" pitchFamily="18" charset="0"/>
              </a:rPr>
              <a:t>发送</a:t>
            </a:r>
            <a:r>
              <a:rPr lang="en-US" altLang="zh-CN" sz="2000" b="1">
                <a:latin typeface="Times New Roman" pitchFamily="18" charset="0"/>
              </a:rPr>
              <a:t>ACK</a:t>
            </a:r>
            <a:r>
              <a:rPr lang="zh-CN" altLang="en-US" sz="2000" b="1">
                <a:latin typeface="Times New Roman" pitchFamily="18" charset="0"/>
              </a:rPr>
              <a:t>报文段</a:t>
            </a:r>
          </a:p>
          <a:p>
            <a:pPr algn="ctr"/>
            <a:r>
              <a:rPr lang="en-US" altLang="zh-CN" sz="2000" b="1">
                <a:latin typeface="Times New Roman" pitchFamily="18" charset="0"/>
              </a:rPr>
              <a:t>SEQ=x+1</a:t>
            </a:r>
            <a:r>
              <a:rPr lang="zh-CN" altLang="en-US" sz="2000" b="1">
                <a:latin typeface="Times New Roman" pitchFamily="18" charset="0"/>
              </a:rPr>
              <a:t>，</a:t>
            </a:r>
            <a:r>
              <a:rPr lang="en-US" altLang="zh-CN" sz="2000" b="1">
                <a:latin typeface="Times New Roman" pitchFamily="18" charset="0"/>
              </a:rPr>
              <a:t>ACK=y+1</a:t>
            </a:r>
          </a:p>
        </p:txBody>
      </p:sp>
      <p:sp>
        <p:nvSpPr>
          <p:cNvPr id="10257" name="Rectangle 17"/>
          <p:cNvSpPr>
            <a:spLocks noChangeArrowheads="1"/>
          </p:cNvSpPr>
          <p:nvPr/>
        </p:nvSpPr>
        <p:spPr bwMode="auto">
          <a:xfrm>
            <a:off x="6324600" y="5334000"/>
            <a:ext cx="2133600" cy="609600"/>
          </a:xfrm>
          <a:prstGeom prst="rect">
            <a:avLst/>
          </a:prstGeom>
          <a:solidFill>
            <a:srgbClr val="CCFF99"/>
          </a:solidFill>
          <a:ln w="19050">
            <a:solidFill>
              <a:schemeClr val="tx1"/>
            </a:solidFill>
            <a:miter lim="800000"/>
            <a:headEnd/>
            <a:tailEnd/>
          </a:ln>
        </p:spPr>
        <p:txBody>
          <a:bodyPr wrap="none" anchor="ctr"/>
          <a:lstStyle/>
          <a:p>
            <a:pPr algn="ctr"/>
            <a:r>
              <a:rPr lang="zh-CN" altLang="en-US" sz="2000" b="1"/>
              <a:t>接收</a:t>
            </a:r>
            <a:r>
              <a:rPr lang="en-US" altLang="zh-CN" sz="2000" b="1"/>
              <a:t>ACK</a:t>
            </a:r>
            <a:r>
              <a:rPr lang="zh-CN" altLang="en-US" sz="2000" b="1"/>
              <a:t>报文段</a:t>
            </a:r>
          </a:p>
        </p:txBody>
      </p:sp>
      <p:sp>
        <p:nvSpPr>
          <p:cNvPr id="63504" name="标题 15"/>
          <p:cNvSpPr>
            <a:spLocks noGrp="1"/>
          </p:cNvSpPr>
          <p:nvPr>
            <p:ph type="title"/>
          </p:nvPr>
        </p:nvSpPr>
        <p:spPr/>
        <p:txBody>
          <a:bodyPr/>
          <a:lstStyle/>
          <a:p>
            <a:r>
              <a:rPr lang="zh-CN" altLang="en-US" dirty="0" smtClean="0"/>
              <a:t>关闭一个</a:t>
            </a:r>
            <a:r>
              <a:rPr lang="en-US" altLang="zh-CN" dirty="0" smtClean="0"/>
              <a:t>TCP</a:t>
            </a:r>
            <a:r>
              <a:rPr lang="zh-CN" altLang="en-US" dirty="0" smtClean="0"/>
              <a:t>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box(in)">
                                      <p:cBhvr>
                                        <p:cTn id="7" dur="1000"/>
                                        <p:tgtEl>
                                          <p:spTgt spid="10252"/>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0248"/>
                                        </p:tgtEl>
                                        <p:attrNameLst>
                                          <p:attrName>style.visibility</p:attrName>
                                        </p:attrNameLst>
                                      </p:cBhvr>
                                      <p:to>
                                        <p:strVal val="visible"/>
                                      </p:to>
                                    </p:set>
                                    <p:animEffect transition="in" filter="strips(downRight)">
                                      <p:cBhvr>
                                        <p:cTn id="11" dur="1000"/>
                                        <p:tgtEl>
                                          <p:spTgt spid="1024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253"/>
                                        </p:tgtEl>
                                        <p:attrNameLst>
                                          <p:attrName>style.visibility</p:attrName>
                                        </p:attrNameLst>
                                      </p:cBhvr>
                                      <p:to>
                                        <p:strVal val="visible"/>
                                      </p:to>
                                    </p:set>
                                    <p:animEffect transition="in" filter="box(in)">
                                      <p:cBhvr>
                                        <p:cTn id="16" dur="1000"/>
                                        <p:tgtEl>
                                          <p:spTgt spid="10253"/>
                                        </p:tgtEl>
                                      </p:cBhvr>
                                    </p:animEffect>
                                  </p:childTnLst>
                                </p:cTn>
                              </p:par>
                            </p:childTnLst>
                          </p:cTn>
                        </p:par>
                        <p:par>
                          <p:cTn id="17" fill="hold">
                            <p:stCondLst>
                              <p:cond delay="1000"/>
                            </p:stCondLst>
                            <p:childTnLst>
                              <p:par>
                                <p:cTn id="18" presetID="18" presetClass="entr" presetSubtype="12" fill="hold" grpId="0" nodeType="afterEffect">
                                  <p:stCondLst>
                                    <p:cond delay="0"/>
                                  </p:stCondLst>
                                  <p:childTnLst>
                                    <p:set>
                                      <p:cBhvr>
                                        <p:cTn id="19" dur="1" fill="hold">
                                          <p:stCondLst>
                                            <p:cond delay="0"/>
                                          </p:stCondLst>
                                        </p:cTn>
                                        <p:tgtEl>
                                          <p:spTgt spid="10249"/>
                                        </p:tgtEl>
                                        <p:attrNameLst>
                                          <p:attrName>style.visibility</p:attrName>
                                        </p:attrNameLst>
                                      </p:cBhvr>
                                      <p:to>
                                        <p:strVal val="visible"/>
                                      </p:to>
                                    </p:set>
                                    <p:animEffect transition="in" filter="strips(downLeft)">
                                      <p:cBhvr>
                                        <p:cTn id="20" dur="1000"/>
                                        <p:tgtEl>
                                          <p:spTgt spid="10249"/>
                                        </p:tgtEl>
                                      </p:cBhvr>
                                    </p:animEffect>
                                  </p:childTnLst>
                                </p:cTn>
                              </p:par>
                            </p:childTnLst>
                          </p:cTn>
                        </p:par>
                        <p:par>
                          <p:cTn id="21" fill="hold">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10254"/>
                                        </p:tgtEl>
                                        <p:attrNameLst>
                                          <p:attrName>style.visibility</p:attrName>
                                        </p:attrNameLst>
                                      </p:cBhvr>
                                      <p:to>
                                        <p:strVal val="visible"/>
                                      </p:to>
                                    </p:set>
                                    <p:animEffect transition="in" filter="box(in)">
                                      <p:cBhvr>
                                        <p:cTn id="24" dur="1000"/>
                                        <p:tgtEl>
                                          <p:spTgt spid="1025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255"/>
                                        </p:tgtEl>
                                        <p:attrNameLst>
                                          <p:attrName>style.visibility</p:attrName>
                                        </p:attrNameLst>
                                      </p:cBhvr>
                                      <p:to>
                                        <p:strVal val="visible"/>
                                      </p:to>
                                    </p:set>
                                    <p:animEffect transition="in" filter="box(in)">
                                      <p:cBhvr>
                                        <p:cTn id="29" dur="1000"/>
                                        <p:tgtEl>
                                          <p:spTgt spid="10255"/>
                                        </p:tgtEl>
                                      </p:cBhvr>
                                    </p:animEffect>
                                  </p:childTnLst>
                                </p:cTn>
                              </p:par>
                            </p:childTnLst>
                          </p:cTn>
                        </p:par>
                        <p:par>
                          <p:cTn id="30" fill="hold">
                            <p:stCondLst>
                              <p:cond delay="1000"/>
                            </p:stCondLst>
                            <p:childTnLst>
                              <p:par>
                                <p:cTn id="31" presetID="18" presetClass="entr" presetSubtype="12" fill="hold" grpId="0" nodeType="afterEffect">
                                  <p:stCondLst>
                                    <p:cond delay="0"/>
                                  </p:stCondLst>
                                  <p:childTnLst>
                                    <p:set>
                                      <p:cBhvr>
                                        <p:cTn id="32" dur="1" fill="hold">
                                          <p:stCondLst>
                                            <p:cond delay="0"/>
                                          </p:stCondLst>
                                        </p:cTn>
                                        <p:tgtEl>
                                          <p:spTgt spid="10251"/>
                                        </p:tgtEl>
                                        <p:attrNameLst>
                                          <p:attrName>style.visibility</p:attrName>
                                        </p:attrNameLst>
                                      </p:cBhvr>
                                      <p:to>
                                        <p:strVal val="visible"/>
                                      </p:to>
                                    </p:set>
                                    <p:animEffect transition="in" filter="strips(downLeft)">
                                      <p:cBhvr>
                                        <p:cTn id="33" dur="1000"/>
                                        <p:tgtEl>
                                          <p:spTgt spid="1025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256"/>
                                        </p:tgtEl>
                                        <p:attrNameLst>
                                          <p:attrName>style.visibility</p:attrName>
                                        </p:attrNameLst>
                                      </p:cBhvr>
                                      <p:to>
                                        <p:strVal val="visible"/>
                                      </p:to>
                                    </p:set>
                                    <p:animEffect transition="in" filter="box(in)">
                                      <p:cBhvr>
                                        <p:cTn id="38" dur="1000"/>
                                        <p:tgtEl>
                                          <p:spTgt spid="10256"/>
                                        </p:tgtEl>
                                      </p:cBhvr>
                                    </p:animEffect>
                                  </p:childTnLst>
                                </p:cTn>
                              </p:par>
                            </p:childTnLst>
                          </p:cTn>
                        </p:par>
                        <p:par>
                          <p:cTn id="39" fill="hold">
                            <p:stCondLst>
                              <p:cond delay="1000"/>
                            </p:stCondLst>
                            <p:childTnLst>
                              <p:par>
                                <p:cTn id="40" presetID="18" presetClass="entr" presetSubtype="6" fill="hold" grpId="0" nodeType="afterEffect">
                                  <p:stCondLst>
                                    <p:cond delay="0"/>
                                  </p:stCondLst>
                                  <p:childTnLst>
                                    <p:set>
                                      <p:cBhvr>
                                        <p:cTn id="41" dur="1" fill="hold">
                                          <p:stCondLst>
                                            <p:cond delay="0"/>
                                          </p:stCondLst>
                                        </p:cTn>
                                        <p:tgtEl>
                                          <p:spTgt spid="10250"/>
                                        </p:tgtEl>
                                        <p:attrNameLst>
                                          <p:attrName>style.visibility</p:attrName>
                                        </p:attrNameLst>
                                      </p:cBhvr>
                                      <p:to>
                                        <p:strVal val="visible"/>
                                      </p:to>
                                    </p:set>
                                    <p:animEffect transition="in" filter="strips(downRight)">
                                      <p:cBhvr>
                                        <p:cTn id="42" dur="1000"/>
                                        <p:tgtEl>
                                          <p:spTgt spid="10250"/>
                                        </p:tgtEl>
                                      </p:cBhvr>
                                    </p:animEffect>
                                  </p:childTnLst>
                                </p:cTn>
                              </p:par>
                            </p:childTnLst>
                          </p:cTn>
                        </p:par>
                        <p:par>
                          <p:cTn id="43" fill="hold">
                            <p:stCondLst>
                              <p:cond delay="2000"/>
                            </p:stCondLst>
                            <p:childTnLst>
                              <p:par>
                                <p:cTn id="44" presetID="4" presetClass="entr" presetSubtype="16" fill="hold" grpId="0" nodeType="afterEffect">
                                  <p:stCondLst>
                                    <p:cond delay="0"/>
                                  </p:stCondLst>
                                  <p:childTnLst>
                                    <p:set>
                                      <p:cBhvr>
                                        <p:cTn id="45" dur="1" fill="hold">
                                          <p:stCondLst>
                                            <p:cond delay="0"/>
                                          </p:stCondLst>
                                        </p:cTn>
                                        <p:tgtEl>
                                          <p:spTgt spid="10257"/>
                                        </p:tgtEl>
                                        <p:attrNameLst>
                                          <p:attrName>style.visibility</p:attrName>
                                        </p:attrNameLst>
                                      </p:cBhvr>
                                      <p:to>
                                        <p:strVal val="visible"/>
                                      </p:to>
                                    </p:set>
                                    <p:animEffect transition="in" filter="box(in)">
                                      <p:cBhvr>
                                        <p:cTn id="46" dur="10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49" grpId="0" animBg="1"/>
      <p:bldP spid="10250" grpId="0" animBg="1"/>
      <p:bldP spid="10251" grpId="0" animBg="1"/>
      <p:bldP spid="10252" grpId="0" animBg="1"/>
      <p:bldP spid="10253" grpId="0" animBg="1"/>
      <p:bldP spid="10254" grpId="0" animBg="1"/>
      <p:bldP spid="10255" grpId="0" animBg="1"/>
      <p:bldP spid="10256" grpId="0" animBg="1"/>
      <p:bldP spid="102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
          <p:cNvSpPr>
            <a:spLocks noGrp="1"/>
          </p:cNvSpPr>
          <p:nvPr>
            <p:ph type="title"/>
          </p:nvPr>
        </p:nvSpPr>
        <p:spPr/>
        <p:txBody>
          <a:bodyPr/>
          <a:lstStyle/>
          <a:p>
            <a:r>
              <a:rPr lang="en-US" altLang="zh-CN" dirty="0" smtClean="0"/>
              <a:t>3. </a:t>
            </a:r>
            <a:r>
              <a:rPr lang="zh-CN" altLang="en-US" dirty="0" smtClean="0"/>
              <a:t>连接状态管理模型</a:t>
            </a:r>
          </a:p>
        </p:txBody>
      </p:sp>
      <p:sp>
        <p:nvSpPr>
          <p:cNvPr id="64515" name="内容占位符 1"/>
          <p:cNvSpPr>
            <a:spLocks noGrp="1"/>
          </p:cNvSpPr>
          <p:nvPr>
            <p:ph idx="1"/>
          </p:nvPr>
        </p:nvSpPr>
        <p:spPr/>
        <p:txBody>
          <a:bodyPr/>
          <a:lstStyle/>
          <a:p>
            <a:r>
              <a:rPr lang="en-US" altLang="zh-CN" smtClean="0"/>
              <a:t>TCP</a:t>
            </a:r>
            <a:r>
              <a:rPr lang="zh-CN" altLang="en-US" smtClean="0"/>
              <a:t>采用有限状态机的连接状态管理模型，该模型能够解释</a:t>
            </a:r>
            <a:r>
              <a:rPr lang="en-US" altLang="zh-CN" smtClean="0"/>
              <a:t>TCP</a:t>
            </a:r>
            <a:r>
              <a:rPr lang="zh-CN" altLang="en-US" smtClean="0"/>
              <a:t>连接中各种可能的状态以及状态下一步可能发生的转换。</a:t>
            </a:r>
            <a:endParaRPr lang="en-US" altLang="zh-CN" smtClean="0"/>
          </a:p>
          <a:p>
            <a:endParaRPr lang="en-US" altLang="zh-CN" smtClean="0"/>
          </a:p>
          <a:p>
            <a:r>
              <a:rPr lang="en-US" altLang="zh-CN" smtClean="0"/>
              <a:t>TCP</a:t>
            </a:r>
            <a:r>
              <a:rPr lang="zh-CN" altLang="en-US" smtClean="0"/>
              <a:t>有限状态机中共包含有</a:t>
            </a:r>
            <a:r>
              <a:rPr lang="en-US" altLang="zh-CN" smtClean="0"/>
              <a:t>11</a:t>
            </a:r>
            <a:r>
              <a:rPr lang="zh-CN" altLang="en-US" smtClean="0"/>
              <a:t>种状态，每个</a:t>
            </a:r>
            <a:r>
              <a:rPr lang="en-US" altLang="zh-CN" smtClean="0"/>
              <a:t>TCP</a:t>
            </a:r>
            <a:r>
              <a:rPr lang="zh-CN" altLang="en-US" smtClean="0"/>
              <a:t>连接都从</a:t>
            </a:r>
            <a:r>
              <a:rPr lang="en-US" altLang="zh-CN" smtClean="0"/>
              <a:t>CLOSED</a:t>
            </a:r>
            <a:r>
              <a:rPr lang="zh-CN" altLang="en-US" smtClean="0"/>
              <a:t>状态开始。</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srcRect/>
          <a:stretch>
            <a:fillRect/>
          </a:stretch>
        </p:blipFill>
        <p:spPr bwMode="auto">
          <a:xfrm>
            <a:off x="434975" y="498475"/>
            <a:ext cx="8274050" cy="586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a:xfrm>
            <a:off x="468313" y="333375"/>
            <a:ext cx="8229600" cy="928688"/>
          </a:xfrm>
        </p:spPr>
        <p:txBody>
          <a:bodyPr/>
          <a:lstStyle/>
          <a:p>
            <a:pPr algn="ctr">
              <a:spcBef>
                <a:spcPct val="0"/>
              </a:spcBef>
              <a:buFont typeface="Wingdings" pitchFamily="2" charset="2"/>
              <a:buNone/>
            </a:pPr>
            <a:r>
              <a:rPr lang="zh-CN" altLang="en-US" sz="3700" smtClean="0"/>
              <a:t>发起连接请求方建立和</a:t>
            </a:r>
            <a:endParaRPr lang="en-US" altLang="zh-CN" sz="3700" smtClean="0"/>
          </a:p>
          <a:p>
            <a:pPr algn="ctr">
              <a:spcBef>
                <a:spcPct val="0"/>
              </a:spcBef>
              <a:buFont typeface="Wingdings" pitchFamily="2" charset="2"/>
              <a:buNone/>
            </a:pPr>
            <a:r>
              <a:rPr lang="zh-CN" altLang="en-US" sz="3700" smtClean="0"/>
              <a:t>关闭一个</a:t>
            </a:r>
            <a:r>
              <a:rPr lang="en-US" altLang="zh-CN" sz="3700" smtClean="0"/>
              <a:t>TCP</a:t>
            </a:r>
            <a:r>
              <a:rPr lang="zh-CN" altLang="en-US" sz="3700" smtClean="0"/>
              <a:t>连接状态转换过程</a:t>
            </a:r>
          </a:p>
          <a:p>
            <a:endParaRPr lang="zh-CN" altLang="en-US" smtClean="0"/>
          </a:p>
        </p:txBody>
      </p:sp>
      <p:sp>
        <p:nvSpPr>
          <p:cNvPr id="665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6564" name="Picture 5"/>
          <p:cNvPicPr>
            <a:picLocks noChangeAspect="1" noChangeArrowheads="1"/>
          </p:cNvPicPr>
          <p:nvPr/>
        </p:nvPicPr>
        <p:blipFill>
          <a:blip r:embed="rId2"/>
          <a:srcRect/>
          <a:stretch>
            <a:fillRect/>
          </a:stretch>
        </p:blipFill>
        <p:spPr bwMode="auto">
          <a:xfrm>
            <a:off x="762000" y="1558925"/>
            <a:ext cx="7620000" cy="487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a:xfrm>
            <a:off x="395288" y="188913"/>
            <a:ext cx="8229600" cy="1439862"/>
          </a:xfrm>
        </p:spPr>
        <p:txBody>
          <a:bodyPr/>
          <a:lstStyle/>
          <a:p>
            <a:pPr algn="ctr">
              <a:spcBef>
                <a:spcPct val="0"/>
              </a:spcBef>
              <a:buFont typeface="Wingdings" pitchFamily="2" charset="2"/>
              <a:buNone/>
            </a:pPr>
            <a:r>
              <a:rPr lang="zh-CN" altLang="en-US" sz="3700" smtClean="0"/>
              <a:t>被请求方建立和关闭一个</a:t>
            </a:r>
            <a:r>
              <a:rPr lang="en-US" altLang="zh-CN" sz="3700" smtClean="0"/>
              <a:t>TCP</a:t>
            </a:r>
            <a:r>
              <a:rPr lang="zh-CN" altLang="en-US" sz="3700" smtClean="0"/>
              <a:t>连接状态转换过程</a:t>
            </a:r>
          </a:p>
        </p:txBody>
      </p:sp>
      <p:sp>
        <p:nvSpPr>
          <p:cNvPr id="675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7588" name="Picture 6"/>
          <p:cNvPicPr>
            <a:picLocks noChangeAspect="1" noChangeArrowheads="1"/>
          </p:cNvPicPr>
          <p:nvPr/>
        </p:nvPicPr>
        <p:blipFill>
          <a:blip r:embed="rId2"/>
          <a:srcRect/>
          <a:stretch>
            <a:fillRect/>
          </a:stretch>
        </p:blipFill>
        <p:spPr bwMode="auto">
          <a:xfrm>
            <a:off x="904875" y="1503363"/>
            <a:ext cx="7334250"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p:nvPr>
        </p:nvSpPr>
        <p:spPr/>
        <p:txBody>
          <a:bodyPr/>
          <a:lstStyle/>
          <a:p>
            <a:r>
              <a:rPr lang="en-US" altLang="zh-CN" dirty="0" smtClean="0"/>
              <a:t>6.3.6 TCP</a:t>
            </a:r>
            <a:r>
              <a:rPr lang="zh-CN" altLang="en-US" dirty="0" smtClean="0"/>
              <a:t>流量控制</a:t>
            </a:r>
          </a:p>
        </p:txBody>
      </p:sp>
      <p:sp>
        <p:nvSpPr>
          <p:cNvPr id="68611" name="内容占位符 1"/>
          <p:cNvSpPr>
            <a:spLocks noGrp="1"/>
          </p:cNvSpPr>
          <p:nvPr>
            <p:ph idx="1"/>
          </p:nvPr>
        </p:nvSpPr>
        <p:spPr/>
        <p:txBody>
          <a:bodyPr/>
          <a:lstStyle/>
          <a:p>
            <a:r>
              <a:rPr lang="zh-CN" altLang="en-US" smtClean="0"/>
              <a:t>由于</a:t>
            </a:r>
            <a:r>
              <a:rPr lang="en-US" altLang="zh-CN" smtClean="0"/>
              <a:t>TCP</a:t>
            </a:r>
            <a:r>
              <a:rPr lang="zh-CN" altLang="en-US" smtClean="0"/>
              <a:t>通信双方缓冲空间分配以及数据处理速度的不同，可能会造成接收方数据溢出的情况，这就需要一种控制机制能够协调通信双方的数据流量。</a:t>
            </a:r>
            <a:endParaRPr lang="en-US" altLang="zh-CN" smtClean="0"/>
          </a:p>
          <a:p>
            <a:r>
              <a:rPr lang="en-US" altLang="zh-CN" smtClean="0"/>
              <a:t>TCP </a:t>
            </a:r>
            <a:r>
              <a:rPr lang="zh-CN" altLang="en-US" smtClean="0"/>
              <a:t>使用滑动窗口机制解决上述问题。</a:t>
            </a:r>
            <a:endParaRPr lang="en-US" altLang="zh-CN" smtClean="0"/>
          </a:p>
          <a:p>
            <a:r>
              <a:rPr lang="zh-CN" altLang="en-US" smtClean="0"/>
              <a:t>每个</a:t>
            </a:r>
            <a:r>
              <a:rPr lang="en-US" altLang="zh-CN" smtClean="0"/>
              <a:t>TCP</a:t>
            </a:r>
            <a:r>
              <a:rPr lang="zh-CN" altLang="en-US" smtClean="0"/>
              <a:t>连接维持两个窗口，即发送窗口和接收窗口，窗口大小的单位是字节。</a:t>
            </a:r>
            <a:endParaRPr lang="en-US" altLang="zh-CN" smtClean="0"/>
          </a:p>
          <a:p>
            <a:r>
              <a:rPr lang="zh-CN" altLang="en-US" smtClean="0"/>
              <a:t>接收的报文段可能乱序到达。</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内容占位符 1"/>
          <p:cNvSpPr>
            <a:spLocks noGrp="1"/>
          </p:cNvSpPr>
          <p:nvPr>
            <p:ph idx="1"/>
          </p:nvPr>
        </p:nvSpPr>
        <p:spPr>
          <a:xfrm>
            <a:off x="323850" y="333375"/>
            <a:ext cx="8229600" cy="500063"/>
          </a:xfrm>
        </p:spPr>
        <p:txBody>
          <a:bodyPr/>
          <a:lstStyle/>
          <a:p>
            <a:pPr algn="ctr">
              <a:spcBef>
                <a:spcPct val="0"/>
              </a:spcBef>
              <a:buFont typeface="Wingdings" pitchFamily="2" charset="2"/>
              <a:buNone/>
            </a:pPr>
            <a:r>
              <a:rPr lang="en-US" altLang="zh-CN" sz="3700" smtClean="0"/>
              <a:t>TCP</a:t>
            </a:r>
            <a:r>
              <a:rPr lang="zh-CN" altLang="en-US" sz="3700" smtClean="0"/>
              <a:t>发送窗口</a:t>
            </a:r>
          </a:p>
        </p:txBody>
      </p:sp>
      <p:sp>
        <p:nvSpPr>
          <p:cNvPr id="41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4"/>
          <p:cNvGraphicFramePr>
            <a:graphicFrameLocks noChangeAspect="1"/>
          </p:cNvGraphicFramePr>
          <p:nvPr/>
        </p:nvGraphicFramePr>
        <p:xfrm>
          <a:off x="468313" y="1052513"/>
          <a:ext cx="8262937" cy="2286000"/>
        </p:xfrm>
        <a:graphic>
          <a:graphicData uri="http://schemas.openxmlformats.org/presentationml/2006/ole">
            <p:oleObj spid="_x0000_s4098" name="Visio" r:id="rId3" imgW="5786194" imgH="1603660" progId="Visio.Drawing.11">
              <p:embed/>
            </p:oleObj>
          </a:graphicData>
        </a:graphic>
      </p:graphicFrame>
      <p:sp>
        <p:nvSpPr>
          <p:cNvPr id="410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9" name="Object 6"/>
          <p:cNvGraphicFramePr>
            <a:graphicFrameLocks noChangeAspect="1"/>
          </p:cNvGraphicFramePr>
          <p:nvPr/>
        </p:nvGraphicFramePr>
        <p:xfrm>
          <a:off x="827088" y="4149725"/>
          <a:ext cx="7950200" cy="2286000"/>
        </p:xfrm>
        <a:graphic>
          <a:graphicData uri="http://schemas.openxmlformats.org/presentationml/2006/ole">
            <p:oleObj spid="_x0000_s4099" name="Visio" r:id="rId4" imgW="5512676" imgH="1588307" progId="Visio.Drawing.11">
              <p:embed/>
            </p:oleObj>
          </a:graphicData>
        </a:graphic>
      </p:graphicFrame>
      <p:sp>
        <p:nvSpPr>
          <p:cNvPr id="8" name="内容占位符 1"/>
          <p:cNvSpPr txBox="1">
            <a:spLocks/>
          </p:cNvSpPr>
          <p:nvPr/>
        </p:nvSpPr>
        <p:spPr bwMode="auto">
          <a:xfrm>
            <a:off x="468313" y="3500438"/>
            <a:ext cx="8229600" cy="720725"/>
          </a:xfrm>
          <a:prstGeom prst="rect">
            <a:avLst/>
          </a:prstGeom>
          <a:noFill/>
          <a:ln w="9525">
            <a:noFill/>
            <a:miter lim="800000"/>
            <a:headEnd/>
            <a:tailEnd/>
          </a:ln>
        </p:spPr>
        <p:txBody>
          <a:bodyPr/>
          <a:lstStyle/>
          <a:p>
            <a:pPr marL="365125" indent="-255588" algn="ctr" eaLnBrk="0" hangingPunct="0">
              <a:spcBef>
                <a:spcPts val="0"/>
              </a:spcBef>
              <a:buClr>
                <a:schemeClr val="accent1"/>
              </a:buClr>
              <a:buSzPct val="68000"/>
              <a:defRPr/>
            </a:pPr>
            <a:r>
              <a:rPr lang="en-US" altLang="en-US" sz="3700" dirty="0">
                <a:latin typeface="+mn-lt"/>
                <a:ea typeface="+mn-ea"/>
              </a:rPr>
              <a:t>TCP</a:t>
            </a:r>
            <a:r>
              <a:rPr lang="zh-CN" altLang="en-US" sz="3700" dirty="0">
                <a:latin typeface="+mn-lt"/>
                <a:ea typeface="+mn-ea"/>
              </a:rPr>
              <a:t>接收窗口</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1. </a:t>
            </a:r>
            <a:r>
              <a:rPr lang="zh-CN" altLang="en-US" dirty="0" smtClean="0"/>
              <a:t>面向连接服务</a:t>
            </a:r>
          </a:p>
        </p:txBody>
      </p:sp>
      <p:sp>
        <p:nvSpPr>
          <p:cNvPr id="16387" name="内容占位符 1"/>
          <p:cNvSpPr>
            <a:spLocks noGrp="1"/>
          </p:cNvSpPr>
          <p:nvPr>
            <p:ph idx="1"/>
          </p:nvPr>
        </p:nvSpPr>
        <p:spPr/>
        <p:txBody>
          <a:bodyPr/>
          <a:lstStyle/>
          <a:p>
            <a:r>
              <a:rPr lang="zh-CN" altLang="en-US" dirty="0" smtClean="0"/>
              <a:t>数据传输之前发送方必须与数据接收方建立连接，然后才可以进行数据交换。数据传输结束后终止连接，以释放系统资源。</a:t>
            </a:r>
            <a:endParaRPr lang="en-US" altLang="zh-CN" dirty="0" smtClean="0"/>
          </a:p>
          <a:p>
            <a:r>
              <a:rPr lang="zh-CN" altLang="en-US" dirty="0" smtClean="0"/>
              <a:t>包括连接建立，数据传输和连接释放三个阶段。</a:t>
            </a:r>
            <a:endParaRPr lang="en-US" altLang="zh-CN" dirty="0" smtClean="0"/>
          </a:p>
          <a:p>
            <a:pPr eaLnBrk="1" hangingPunct="1"/>
            <a:r>
              <a:rPr lang="zh-CN" altLang="en-US" dirty="0" smtClean="0"/>
              <a:t>按序传送，可靠性高。适合于在一定期间内向同一数据接收方发送大量报文的情况。</a:t>
            </a:r>
            <a:endParaRPr lang="en-US" altLang="zh-CN" dirty="0" smtClean="0"/>
          </a:p>
          <a:p>
            <a:pPr eaLnBrk="1" hangingPunct="1"/>
            <a:r>
              <a:rPr lang="zh-CN" altLang="en-US" dirty="0" smtClean="0"/>
              <a:t>传输层面向连接的协议：</a:t>
            </a:r>
            <a:r>
              <a:rPr lang="en-US" altLang="zh-CN" dirty="0" smtClean="0"/>
              <a:t>TCP</a:t>
            </a:r>
            <a:r>
              <a:rPr lang="zh-CN" altLang="en-US" dirty="0" smtClean="0"/>
              <a:t>。</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357188" y="785813"/>
            <a:ext cx="8329612" cy="5000625"/>
          </a:xfrm>
        </p:spPr>
        <p:txBody>
          <a:bodyPr/>
          <a:lstStyle/>
          <a:p>
            <a:r>
              <a:rPr lang="zh-CN" altLang="en-US" smtClean="0"/>
              <a:t>在</a:t>
            </a:r>
            <a:r>
              <a:rPr lang="en-US" altLang="zh-CN" smtClean="0"/>
              <a:t>TCP</a:t>
            </a:r>
            <a:r>
              <a:rPr lang="zh-CN" altLang="en-US" smtClean="0"/>
              <a:t>流量控制过程中，发送窗口的大小随着接收方发布的窗口通告值进行调整。</a:t>
            </a:r>
            <a:endParaRPr lang="en-US" altLang="zh-CN" smtClean="0"/>
          </a:p>
          <a:p>
            <a:r>
              <a:rPr lang="zh-CN" altLang="en-US" smtClean="0"/>
              <a:t>窗口通告值增大时，发送方扩大发送窗口的大小，以便发送更多的数据。</a:t>
            </a:r>
            <a:endParaRPr lang="en-US" altLang="zh-CN" smtClean="0"/>
          </a:p>
          <a:p>
            <a:r>
              <a:rPr lang="zh-CN" altLang="en-US" smtClean="0"/>
              <a:t>窗口通告值减小时，发送方缩小发送窗口的大小，以便接收方能够来得及接收数据。</a:t>
            </a:r>
            <a:endParaRPr lang="en-US" altLang="zh-CN" smtClean="0"/>
          </a:p>
          <a:p>
            <a:r>
              <a:rPr lang="zh-CN" altLang="en-US" smtClean="0"/>
              <a:t>窗口通告值减小至零时，发送方将停止发送数据，直到窗口通告值重新调整为大于零的数值。</a:t>
            </a:r>
          </a:p>
        </p:txBody>
      </p:sp>
      <p:sp>
        <p:nvSpPr>
          <p:cNvPr id="6963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2895600" y="1600200"/>
            <a:ext cx="152400" cy="50292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0659" name="Rectangle 5"/>
          <p:cNvSpPr>
            <a:spLocks noChangeArrowheads="1"/>
          </p:cNvSpPr>
          <p:nvPr/>
        </p:nvSpPr>
        <p:spPr bwMode="auto">
          <a:xfrm>
            <a:off x="6400800" y="1600200"/>
            <a:ext cx="152400" cy="50292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0660" name="Text Box 6"/>
          <p:cNvSpPr txBox="1">
            <a:spLocks noChangeArrowheads="1"/>
          </p:cNvSpPr>
          <p:nvPr/>
        </p:nvSpPr>
        <p:spPr bwMode="auto">
          <a:xfrm>
            <a:off x="2590800" y="1219200"/>
            <a:ext cx="1066800" cy="366713"/>
          </a:xfrm>
          <a:prstGeom prst="rect">
            <a:avLst/>
          </a:prstGeom>
          <a:noFill/>
          <a:ln w="9525">
            <a:noFill/>
            <a:miter lim="800000"/>
            <a:headEnd/>
            <a:tailEnd/>
          </a:ln>
        </p:spPr>
        <p:txBody>
          <a:bodyPr>
            <a:spAutoFit/>
          </a:bodyPr>
          <a:lstStyle/>
          <a:p>
            <a:pPr>
              <a:spcBef>
                <a:spcPct val="50000"/>
              </a:spcBef>
            </a:pPr>
            <a:r>
              <a:rPr lang="zh-CN" altLang="en-US" b="1"/>
              <a:t>发送方</a:t>
            </a:r>
            <a:r>
              <a:rPr lang="en-US" altLang="zh-CN" b="1"/>
              <a:t>A</a:t>
            </a:r>
          </a:p>
        </p:txBody>
      </p:sp>
      <p:sp>
        <p:nvSpPr>
          <p:cNvPr id="70661" name="Text Box 7"/>
          <p:cNvSpPr txBox="1">
            <a:spLocks noChangeArrowheads="1"/>
          </p:cNvSpPr>
          <p:nvPr/>
        </p:nvSpPr>
        <p:spPr bwMode="auto">
          <a:xfrm>
            <a:off x="6019800" y="1219200"/>
            <a:ext cx="1066800" cy="366713"/>
          </a:xfrm>
          <a:prstGeom prst="rect">
            <a:avLst/>
          </a:prstGeom>
          <a:noFill/>
          <a:ln w="9525">
            <a:noFill/>
            <a:miter lim="800000"/>
            <a:headEnd/>
            <a:tailEnd/>
          </a:ln>
        </p:spPr>
        <p:txBody>
          <a:bodyPr>
            <a:spAutoFit/>
          </a:bodyPr>
          <a:lstStyle/>
          <a:p>
            <a:pPr>
              <a:spcBef>
                <a:spcPct val="50000"/>
              </a:spcBef>
            </a:pPr>
            <a:r>
              <a:rPr lang="zh-CN" altLang="en-US" b="1"/>
              <a:t>接收方</a:t>
            </a:r>
            <a:r>
              <a:rPr lang="en-US" altLang="zh-CN" b="1"/>
              <a:t>B</a:t>
            </a:r>
          </a:p>
        </p:txBody>
      </p:sp>
      <p:sp>
        <p:nvSpPr>
          <p:cNvPr id="70662" name="Line 10"/>
          <p:cNvSpPr>
            <a:spLocks noChangeShapeType="1"/>
          </p:cNvSpPr>
          <p:nvPr/>
        </p:nvSpPr>
        <p:spPr bwMode="auto">
          <a:xfrm>
            <a:off x="3048000" y="17526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63" name="Line 11"/>
          <p:cNvSpPr>
            <a:spLocks noChangeShapeType="1"/>
          </p:cNvSpPr>
          <p:nvPr/>
        </p:nvSpPr>
        <p:spPr bwMode="auto">
          <a:xfrm flipH="1">
            <a:off x="3048000" y="2057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64" name="Line 12"/>
          <p:cNvSpPr>
            <a:spLocks noChangeShapeType="1"/>
          </p:cNvSpPr>
          <p:nvPr/>
        </p:nvSpPr>
        <p:spPr bwMode="auto">
          <a:xfrm>
            <a:off x="3048000" y="25146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65" name="Line 13"/>
          <p:cNvSpPr>
            <a:spLocks noChangeShapeType="1"/>
          </p:cNvSpPr>
          <p:nvPr/>
        </p:nvSpPr>
        <p:spPr bwMode="auto">
          <a:xfrm flipH="1">
            <a:off x="3048000" y="2819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66" name="Line 14"/>
          <p:cNvSpPr>
            <a:spLocks noChangeShapeType="1"/>
          </p:cNvSpPr>
          <p:nvPr/>
        </p:nvSpPr>
        <p:spPr bwMode="auto">
          <a:xfrm>
            <a:off x="3048000" y="32766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67" name="Line 15"/>
          <p:cNvSpPr>
            <a:spLocks noChangeShapeType="1"/>
          </p:cNvSpPr>
          <p:nvPr/>
        </p:nvSpPr>
        <p:spPr bwMode="auto">
          <a:xfrm flipH="1">
            <a:off x="3048000" y="3581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68" name="Line 16"/>
          <p:cNvSpPr>
            <a:spLocks noChangeShapeType="1"/>
          </p:cNvSpPr>
          <p:nvPr/>
        </p:nvSpPr>
        <p:spPr bwMode="auto">
          <a:xfrm>
            <a:off x="3048000" y="40386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69" name="Line 17"/>
          <p:cNvSpPr>
            <a:spLocks noChangeShapeType="1"/>
          </p:cNvSpPr>
          <p:nvPr/>
        </p:nvSpPr>
        <p:spPr bwMode="auto">
          <a:xfrm flipH="1">
            <a:off x="3048000" y="4343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70" name="Line 18"/>
          <p:cNvSpPr>
            <a:spLocks noChangeShapeType="1"/>
          </p:cNvSpPr>
          <p:nvPr/>
        </p:nvSpPr>
        <p:spPr bwMode="auto">
          <a:xfrm>
            <a:off x="3048000" y="48006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71" name="Line 19"/>
          <p:cNvSpPr>
            <a:spLocks noChangeShapeType="1"/>
          </p:cNvSpPr>
          <p:nvPr/>
        </p:nvSpPr>
        <p:spPr bwMode="auto">
          <a:xfrm flipH="1">
            <a:off x="3048000" y="5105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72" name="Line 20"/>
          <p:cNvSpPr>
            <a:spLocks noChangeShapeType="1"/>
          </p:cNvSpPr>
          <p:nvPr/>
        </p:nvSpPr>
        <p:spPr bwMode="auto">
          <a:xfrm flipH="1">
            <a:off x="3048000" y="5867400"/>
            <a:ext cx="3352800" cy="304800"/>
          </a:xfrm>
          <a:prstGeom prst="line">
            <a:avLst/>
          </a:prstGeom>
          <a:noFill/>
          <a:ln w="28575">
            <a:solidFill>
              <a:srgbClr val="F67B00"/>
            </a:solidFill>
            <a:round/>
            <a:headEnd/>
            <a:tailEnd type="triangle" w="med" len="med"/>
          </a:ln>
        </p:spPr>
        <p:txBody>
          <a:bodyPr/>
          <a:lstStyle/>
          <a:p>
            <a:endParaRPr lang="zh-CN" altLang="en-US"/>
          </a:p>
        </p:txBody>
      </p:sp>
      <p:sp>
        <p:nvSpPr>
          <p:cNvPr id="70673" name="Line 22"/>
          <p:cNvSpPr>
            <a:spLocks noChangeShapeType="1"/>
          </p:cNvSpPr>
          <p:nvPr/>
        </p:nvSpPr>
        <p:spPr bwMode="auto">
          <a:xfrm>
            <a:off x="3048000" y="6248400"/>
            <a:ext cx="3352800" cy="228600"/>
          </a:xfrm>
          <a:prstGeom prst="line">
            <a:avLst/>
          </a:prstGeom>
          <a:noFill/>
          <a:ln w="28575">
            <a:solidFill>
              <a:srgbClr val="008000"/>
            </a:solidFill>
            <a:round/>
            <a:headEnd/>
            <a:tailEnd type="triangle" w="med" len="med"/>
          </a:ln>
        </p:spPr>
        <p:txBody>
          <a:bodyPr/>
          <a:lstStyle/>
          <a:p>
            <a:endParaRPr lang="zh-CN" altLang="en-US"/>
          </a:p>
        </p:txBody>
      </p:sp>
      <p:sp>
        <p:nvSpPr>
          <p:cNvPr id="70674" name="Text Box 23"/>
          <p:cNvSpPr txBox="1">
            <a:spLocks noChangeArrowheads="1"/>
          </p:cNvSpPr>
          <p:nvPr/>
        </p:nvSpPr>
        <p:spPr bwMode="auto">
          <a:xfrm>
            <a:off x="4114800" y="15240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SEQ=1</a:t>
            </a:r>
          </a:p>
        </p:txBody>
      </p:sp>
      <p:sp>
        <p:nvSpPr>
          <p:cNvPr id="70675" name="Text Box 24"/>
          <p:cNvSpPr txBox="1">
            <a:spLocks noChangeArrowheads="1"/>
          </p:cNvSpPr>
          <p:nvPr/>
        </p:nvSpPr>
        <p:spPr bwMode="auto">
          <a:xfrm>
            <a:off x="3962400" y="1905000"/>
            <a:ext cx="1676400" cy="366713"/>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ACK=1001</a:t>
            </a:r>
          </a:p>
        </p:txBody>
      </p:sp>
      <p:sp>
        <p:nvSpPr>
          <p:cNvPr id="70676" name="Text Box 25"/>
          <p:cNvSpPr txBox="1">
            <a:spLocks noChangeArrowheads="1"/>
          </p:cNvSpPr>
          <p:nvPr/>
        </p:nvSpPr>
        <p:spPr bwMode="auto">
          <a:xfrm>
            <a:off x="3962400" y="22860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SEQ=1001</a:t>
            </a:r>
          </a:p>
        </p:txBody>
      </p:sp>
      <p:sp>
        <p:nvSpPr>
          <p:cNvPr id="70677" name="Text Box 26"/>
          <p:cNvSpPr txBox="1">
            <a:spLocks noChangeArrowheads="1"/>
          </p:cNvSpPr>
          <p:nvPr/>
        </p:nvSpPr>
        <p:spPr bwMode="auto">
          <a:xfrm>
            <a:off x="3962400" y="2667000"/>
            <a:ext cx="1676400" cy="366713"/>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ACK=2001</a:t>
            </a:r>
          </a:p>
        </p:txBody>
      </p:sp>
      <p:sp>
        <p:nvSpPr>
          <p:cNvPr id="70678" name="Text Box 27"/>
          <p:cNvSpPr txBox="1">
            <a:spLocks noChangeArrowheads="1"/>
          </p:cNvSpPr>
          <p:nvPr/>
        </p:nvSpPr>
        <p:spPr bwMode="auto">
          <a:xfrm>
            <a:off x="3962400" y="30480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SEQ=2001</a:t>
            </a:r>
          </a:p>
        </p:txBody>
      </p:sp>
      <p:sp>
        <p:nvSpPr>
          <p:cNvPr id="70679" name="Text Box 28"/>
          <p:cNvSpPr txBox="1">
            <a:spLocks noChangeArrowheads="1"/>
          </p:cNvSpPr>
          <p:nvPr/>
        </p:nvSpPr>
        <p:spPr bwMode="auto">
          <a:xfrm>
            <a:off x="3200400" y="3429000"/>
            <a:ext cx="2590800" cy="366713"/>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ACK=3001 </a:t>
            </a:r>
            <a:r>
              <a:rPr lang="en-US" altLang="zh-CN" b="1">
                <a:solidFill>
                  <a:srgbClr val="3333FF"/>
                </a:solidFill>
                <a:latin typeface="Times New Roman" pitchFamily="18" charset="0"/>
              </a:rPr>
              <a:t>WIN=2000</a:t>
            </a:r>
          </a:p>
        </p:txBody>
      </p:sp>
      <p:sp>
        <p:nvSpPr>
          <p:cNvPr id="70680" name="Text Box 29"/>
          <p:cNvSpPr txBox="1">
            <a:spLocks noChangeArrowheads="1"/>
          </p:cNvSpPr>
          <p:nvPr/>
        </p:nvSpPr>
        <p:spPr bwMode="auto">
          <a:xfrm>
            <a:off x="3962400" y="38100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SEQ=3001</a:t>
            </a:r>
          </a:p>
        </p:txBody>
      </p:sp>
      <p:sp>
        <p:nvSpPr>
          <p:cNvPr id="70681" name="Text Box 30"/>
          <p:cNvSpPr txBox="1">
            <a:spLocks noChangeArrowheads="1"/>
          </p:cNvSpPr>
          <p:nvPr/>
        </p:nvSpPr>
        <p:spPr bwMode="auto">
          <a:xfrm>
            <a:off x="3962400" y="4191000"/>
            <a:ext cx="1676400" cy="366713"/>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ACK=4001</a:t>
            </a:r>
          </a:p>
        </p:txBody>
      </p:sp>
      <p:sp>
        <p:nvSpPr>
          <p:cNvPr id="70682" name="Text Box 31"/>
          <p:cNvSpPr txBox="1">
            <a:spLocks noChangeArrowheads="1"/>
          </p:cNvSpPr>
          <p:nvPr/>
        </p:nvSpPr>
        <p:spPr bwMode="auto">
          <a:xfrm>
            <a:off x="3962400" y="45720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SEQ=4001</a:t>
            </a:r>
          </a:p>
        </p:txBody>
      </p:sp>
      <p:sp>
        <p:nvSpPr>
          <p:cNvPr id="70683" name="Text Box 32"/>
          <p:cNvSpPr txBox="1">
            <a:spLocks noChangeArrowheads="1"/>
          </p:cNvSpPr>
          <p:nvPr/>
        </p:nvSpPr>
        <p:spPr bwMode="auto">
          <a:xfrm>
            <a:off x="3200400" y="4953000"/>
            <a:ext cx="2590800" cy="366713"/>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ACK=5001 </a:t>
            </a:r>
            <a:r>
              <a:rPr lang="en-US" altLang="zh-CN" b="1">
                <a:solidFill>
                  <a:srgbClr val="3333FF"/>
                </a:solidFill>
                <a:latin typeface="Times New Roman" pitchFamily="18" charset="0"/>
              </a:rPr>
              <a:t>WIN=0</a:t>
            </a:r>
          </a:p>
        </p:txBody>
      </p:sp>
      <p:sp>
        <p:nvSpPr>
          <p:cNvPr id="70684" name="Text Box 33"/>
          <p:cNvSpPr txBox="1">
            <a:spLocks noChangeArrowheads="1"/>
          </p:cNvSpPr>
          <p:nvPr/>
        </p:nvSpPr>
        <p:spPr bwMode="auto">
          <a:xfrm rot="-5400000">
            <a:off x="4342607" y="5410993"/>
            <a:ext cx="304800" cy="366713"/>
          </a:xfrm>
          <a:prstGeom prst="rect">
            <a:avLst/>
          </a:prstGeom>
          <a:noFill/>
          <a:ln w="9525">
            <a:noFill/>
            <a:miter lim="800000"/>
            <a:headEnd/>
            <a:tailEnd/>
          </a:ln>
        </p:spPr>
        <p:txBody>
          <a:bodyPr>
            <a:spAutoFit/>
          </a:bodyPr>
          <a:lstStyle/>
          <a:p>
            <a:pPr>
              <a:spcBef>
                <a:spcPct val="50000"/>
              </a:spcBef>
            </a:pPr>
            <a:r>
              <a:rPr lang="en-US" altLang="zh-CN" b="1"/>
              <a:t>…</a:t>
            </a:r>
          </a:p>
        </p:txBody>
      </p:sp>
      <p:sp>
        <p:nvSpPr>
          <p:cNvPr id="70685" name="Text Box 34"/>
          <p:cNvSpPr txBox="1">
            <a:spLocks noChangeArrowheads="1"/>
          </p:cNvSpPr>
          <p:nvPr/>
        </p:nvSpPr>
        <p:spPr bwMode="auto">
          <a:xfrm>
            <a:off x="3214688" y="5643563"/>
            <a:ext cx="2590800" cy="366712"/>
          </a:xfrm>
          <a:prstGeom prst="rect">
            <a:avLst/>
          </a:prstGeom>
          <a:noFill/>
          <a:ln w="9525">
            <a:noFill/>
            <a:miter lim="800000"/>
            <a:headEnd/>
            <a:tailEnd/>
          </a:ln>
        </p:spPr>
        <p:txBody>
          <a:bodyPr>
            <a:spAutoFit/>
          </a:bodyPr>
          <a:lstStyle/>
          <a:p>
            <a:pPr>
              <a:spcBef>
                <a:spcPct val="50000"/>
              </a:spcBef>
            </a:pPr>
            <a:r>
              <a:rPr lang="en-US" altLang="zh-CN" b="1">
                <a:solidFill>
                  <a:srgbClr val="F67B00"/>
                </a:solidFill>
                <a:latin typeface="Times New Roman" pitchFamily="18" charset="0"/>
              </a:rPr>
              <a:t>ACK=5001 </a:t>
            </a:r>
            <a:r>
              <a:rPr lang="en-US" altLang="zh-CN" b="1">
                <a:solidFill>
                  <a:srgbClr val="3333FF"/>
                </a:solidFill>
                <a:latin typeface="Times New Roman" pitchFamily="18" charset="0"/>
              </a:rPr>
              <a:t>WIN=1000</a:t>
            </a:r>
          </a:p>
        </p:txBody>
      </p:sp>
      <p:sp>
        <p:nvSpPr>
          <p:cNvPr id="70686" name="Text Box 35"/>
          <p:cNvSpPr txBox="1">
            <a:spLocks noChangeArrowheads="1"/>
          </p:cNvSpPr>
          <p:nvPr/>
        </p:nvSpPr>
        <p:spPr bwMode="auto">
          <a:xfrm>
            <a:off x="3886200" y="6019800"/>
            <a:ext cx="1600200" cy="366713"/>
          </a:xfrm>
          <a:prstGeom prst="rect">
            <a:avLst/>
          </a:prstGeom>
          <a:noFill/>
          <a:ln w="9525">
            <a:noFill/>
            <a:miter lim="800000"/>
            <a:headEnd/>
            <a:tailEnd/>
          </a:ln>
        </p:spPr>
        <p:txBody>
          <a:bodyPr>
            <a:spAutoFit/>
          </a:bodyPr>
          <a:lstStyle/>
          <a:p>
            <a:pPr>
              <a:spcBef>
                <a:spcPct val="50000"/>
              </a:spcBef>
            </a:pPr>
            <a:r>
              <a:rPr lang="en-US" altLang="zh-CN" b="1">
                <a:solidFill>
                  <a:srgbClr val="008000"/>
                </a:solidFill>
                <a:latin typeface="Times New Roman" pitchFamily="18" charset="0"/>
              </a:rPr>
              <a:t>SEQ=5001</a:t>
            </a:r>
          </a:p>
        </p:txBody>
      </p:sp>
      <p:sp>
        <p:nvSpPr>
          <p:cNvPr id="14372" name="AutoShape 36"/>
          <p:cNvSpPr>
            <a:spLocks noChangeArrowheads="1"/>
          </p:cNvSpPr>
          <p:nvPr/>
        </p:nvSpPr>
        <p:spPr bwMode="auto">
          <a:xfrm>
            <a:off x="5638800" y="2362200"/>
            <a:ext cx="2209800" cy="685800"/>
          </a:xfrm>
          <a:prstGeom prst="wedgeRoundRectCallout">
            <a:avLst>
              <a:gd name="adj1" fmla="val -69829"/>
              <a:gd name="adj2" fmla="val 121759"/>
              <a:gd name="adj3" fmla="val 16667"/>
            </a:avLst>
          </a:prstGeom>
          <a:solidFill>
            <a:srgbClr val="FFFF99"/>
          </a:solidFill>
          <a:ln w="9525">
            <a:solidFill>
              <a:schemeClr val="tx1"/>
            </a:solidFill>
            <a:miter lim="800000"/>
            <a:headEnd/>
            <a:tailEnd/>
          </a:ln>
        </p:spPr>
        <p:txBody>
          <a:bodyPr/>
          <a:lstStyle/>
          <a:p>
            <a:pPr algn="ctr"/>
            <a:r>
              <a:rPr lang="zh-CN" altLang="en-US" b="1"/>
              <a:t>调整窗口通告值为</a:t>
            </a:r>
            <a:r>
              <a:rPr lang="en-US" altLang="zh-CN" b="1"/>
              <a:t>2000</a:t>
            </a:r>
            <a:r>
              <a:rPr lang="zh-CN" altLang="en-US" b="1"/>
              <a:t>字节</a:t>
            </a:r>
          </a:p>
        </p:txBody>
      </p:sp>
      <p:sp>
        <p:nvSpPr>
          <p:cNvPr id="70688" name="标题 31"/>
          <p:cNvSpPr>
            <a:spLocks noGrp="1"/>
          </p:cNvSpPr>
          <p:nvPr>
            <p:ph type="title"/>
          </p:nvPr>
        </p:nvSpPr>
        <p:spPr>
          <a:xfrm>
            <a:off x="381000" y="228600"/>
            <a:ext cx="8229600" cy="914400"/>
          </a:xfrm>
        </p:spPr>
        <p:txBody>
          <a:bodyPr/>
          <a:lstStyle/>
          <a:p>
            <a:r>
              <a:rPr lang="en-US" altLang="zh-CN" smtClean="0"/>
              <a:t>TCP</a:t>
            </a:r>
            <a:r>
              <a:rPr lang="zh-CN" altLang="en-US" smtClean="0"/>
              <a:t>流量控制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72"/>
                                        </p:tgtEl>
                                        <p:attrNameLst>
                                          <p:attrName>style.visibility</p:attrName>
                                        </p:attrNameLst>
                                      </p:cBhvr>
                                      <p:to>
                                        <p:strVal val="visible"/>
                                      </p:to>
                                    </p:set>
                                    <p:animEffect transition="in" filter="blinds(horizontal)">
                                      <p:cBhvr>
                                        <p:cTn id="7" dur="500"/>
                                        <p:tgtEl>
                                          <p:spTgt spid="1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p:cNvSpPr>
          <p:nvPr>
            <p:ph type="title"/>
          </p:nvPr>
        </p:nvSpPr>
        <p:spPr/>
        <p:txBody>
          <a:bodyPr/>
          <a:lstStyle/>
          <a:p>
            <a:r>
              <a:rPr lang="en-US" altLang="zh-CN" dirty="0" smtClean="0"/>
              <a:t>6.3.7 TCP</a:t>
            </a:r>
            <a:r>
              <a:rPr lang="zh-CN" altLang="en-US" dirty="0" smtClean="0"/>
              <a:t>拥塞控制</a:t>
            </a:r>
          </a:p>
        </p:txBody>
      </p:sp>
      <p:sp>
        <p:nvSpPr>
          <p:cNvPr id="71683" name="内容占位符 1"/>
          <p:cNvSpPr>
            <a:spLocks noGrp="1"/>
          </p:cNvSpPr>
          <p:nvPr>
            <p:ph idx="1"/>
          </p:nvPr>
        </p:nvSpPr>
        <p:spPr>
          <a:xfrm>
            <a:off x="357188" y="1481138"/>
            <a:ext cx="8429625" cy="4525962"/>
          </a:xfrm>
        </p:spPr>
        <p:txBody>
          <a:bodyPr/>
          <a:lstStyle/>
          <a:p>
            <a:r>
              <a:rPr lang="zh-CN" altLang="en-US" dirty="0" smtClean="0"/>
              <a:t>拥塞（</a:t>
            </a:r>
            <a:r>
              <a:rPr lang="en-US" altLang="zh-CN" dirty="0" smtClean="0"/>
              <a:t>congestion</a:t>
            </a:r>
            <a:r>
              <a:rPr lang="zh-CN" altLang="en-US" dirty="0" smtClean="0"/>
              <a:t>）是指因特网中的数据报过多，超过了中间结点的最大容量，导致网络性能急速下降的现象。</a:t>
            </a:r>
            <a:endParaRPr lang="en-US" altLang="zh-CN" dirty="0" smtClean="0"/>
          </a:p>
          <a:p>
            <a:r>
              <a:rPr lang="zh-CN" altLang="en-US" dirty="0" smtClean="0"/>
              <a:t>拥塞控制（</a:t>
            </a:r>
            <a:r>
              <a:rPr lang="en-US" altLang="zh-CN" dirty="0" smtClean="0"/>
              <a:t>congestion control</a:t>
            </a:r>
            <a:r>
              <a:rPr lang="zh-CN" altLang="en-US" dirty="0" smtClean="0"/>
              <a:t>）算法主要用于避免拥塞现象发生。</a:t>
            </a:r>
            <a:endParaRPr lang="en-US" altLang="zh-CN" dirty="0" smtClean="0"/>
          </a:p>
          <a:p>
            <a:r>
              <a:rPr lang="en-US" altLang="zh-CN" dirty="0" smtClean="0"/>
              <a:t>TCP</a:t>
            </a:r>
            <a:r>
              <a:rPr lang="zh-CN" altLang="en-US" dirty="0" smtClean="0"/>
              <a:t>通常综合采用慢开始、拥塞避免、快速重传和快速恢复等拥塞控制算法。</a:t>
            </a:r>
            <a:endParaRPr lang="en-US" altLang="zh-CN" dirty="0" smtClean="0"/>
          </a:p>
          <a:p>
            <a:r>
              <a:rPr lang="en-US" dirty="0" smtClean="0">
                <a:solidFill>
                  <a:schemeClr val="tx1"/>
                </a:solidFill>
                <a:latin typeface="+mn-lt"/>
                <a:ea typeface="+mn-ea"/>
                <a:cs typeface="+mn-cs"/>
              </a:rPr>
              <a:t>TCP</a:t>
            </a:r>
            <a:r>
              <a:rPr lang="zh-CN" dirty="0" smtClean="0">
                <a:solidFill>
                  <a:schemeClr val="tx1"/>
                </a:solidFill>
                <a:latin typeface="+mn-lt"/>
                <a:ea typeface="+mn-ea"/>
                <a:cs typeface="+mn-cs"/>
              </a:rPr>
              <a:t>流量控制只考虑接收方的接收能力</a:t>
            </a:r>
            <a:r>
              <a:rPr lang="zh-CN" altLang="en-US" dirty="0" smtClean="0">
                <a:solidFill>
                  <a:schemeClr val="tx1"/>
                </a:solidFill>
                <a:latin typeface="+mn-lt"/>
                <a:ea typeface="+mn-ea"/>
                <a:cs typeface="+mn-cs"/>
              </a:rPr>
              <a:t>。</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1"/>
          <p:cNvSpPr>
            <a:spLocks noGrp="1"/>
          </p:cNvSpPr>
          <p:nvPr>
            <p:ph idx="1"/>
          </p:nvPr>
        </p:nvSpPr>
        <p:spPr>
          <a:xfrm>
            <a:off x="395288" y="476250"/>
            <a:ext cx="8229600" cy="644525"/>
          </a:xfrm>
        </p:spPr>
        <p:txBody>
          <a:bodyPr/>
          <a:lstStyle/>
          <a:p>
            <a:pPr algn="ctr">
              <a:spcBef>
                <a:spcPct val="0"/>
              </a:spcBef>
              <a:buFont typeface="Wingdings" pitchFamily="2" charset="2"/>
              <a:buNone/>
            </a:pPr>
            <a:r>
              <a:rPr lang="zh-CN" altLang="en-US" sz="3700" dirty="0" smtClean="0"/>
              <a:t>拥塞发生过程</a:t>
            </a:r>
          </a:p>
        </p:txBody>
      </p:sp>
      <p:sp>
        <p:nvSpPr>
          <p:cNvPr id="51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1214414" y="2714620"/>
          <a:ext cx="6545263" cy="3429000"/>
        </p:xfrm>
        <a:graphic>
          <a:graphicData uri="http://schemas.openxmlformats.org/presentationml/2006/ole">
            <p:oleObj spid="_x0000_s5122" name="Visio" r:id="rId3" imgW="3178983" imgH="1664049" progId="Visio.Drawing.11">
              <p:embed/>
            </p:oleObj>
          </a:graphicData>
        </a:graphic>
      </p:graphicFrame>
      <p:sp>
        <p:nvSpPr>
          <p:cNvPr id="5" name="矩形 4"/>
          <p:cNvSpPr/>
          <p:nvPr/>
        </p:nvSpPr>
        <p:spPr>
          <a:xfrm>
            <a:off x="428596" y="1285860"/>
            <a:ext cx="8143932" cy="1200329"/>
          </a:xfrm>
          <a:prstGeom prst="rect">
            <a:avLst/>
          </a:prstGeom>
        </p:spPr>
        <p:txBody>
          <a:bodyPr wrap="square">
            <a:spAutoFit/>
          </a:bodyPr>
          <a:lstStyle/>
          <a:p>
            <a:r>
              <a:rPr lang="zh-CN" altLang="en-US" sz="2400" dirty="0" smtClean="0"/>
              <a:t>无拥塞时：</a:t>
            </a:r>
            <a:r>
              <a:rPr lang="zh-CN" altLang="en-US" sz="2400" dirty="0"/>
              <a:t>吞吐量与网络负载呈线性增长的关系；</a:t>
            </a:r>
            <a:endParaRPr lang="en-US" altLang="zh-CN" sz="2400" dirty="0" smtClean="0"/>
          </a:p>
          <a:p>
            <a:r>
              <a:rPr lang="zh-CN" altLang="en-US" sz="2400" dirty="0" smtClean="0"/>
              <a:t>轻度拥塞：</a:t>
            </a:r>
            <a:r>
              <a:rPr lang="zh-CN" altLang="en-US" sz="2400" dirty="0"/>
              <a:t>吞吐量随着网络</a:t>
            </a:r>
            <a:r>
              <a:rPr lang="zh-CN" altLang="en-US" sz="2400" dirty="0" smtClean="0"/>
              <a:t>负载的增长</a:t>
            </a:r>
            <a:r>
              <a:rPr lang="zh-CN" altLang="en-US" sz="2400" dirty="0"/>
              <a:t>而缓慢</a:t>
            </a:r>
            <a:r>
              <a:rPr lang="zh-CN" altLang="en-US" sz="2400" dirty="0" smtClean="0"/>
              <a:t>增长；</a:t>
            </a:r>
            <a:endParaRPr lang="en-US" altLang="zh-CN" sz="2400" dirty="0" smtClean="0"/>
          </a:p>
          <a:p>
            <a:pPr marL="1519238" indent="-1519238"/>
            <a:r>
              <a:rPr lang="zh-CN" altLang="en-US" sz="2400" dirty="0"/>
              <a:t>严重拥塞</a:t>
            </a:r>
            <a:r>
              <a:rPr lang="zh-CN" altLang="en-US" sz="2400" dirty="0" smtClean="0"/>
              <a:t>：</a:t>
            </a:r>
            <a:r>
              <a:rPr lang="zh-CN" altLang="en-US" sz="2400" dirty="0"/>
              <a:t>吞吐量随着网络负载的增长而急剧</a:t>
            </a:r>
            <a:r>
              <a:rPr lang="zh-CN" altLang="en-US" sz="2400" dirty="0" smtClean="0"/>
              <a:t>降低直至死锁。</a:t>
            </a:r>
            <a:endParaRPr lang="zh-CN" alt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p:cNvSpPr>
            <a:spLocks noGrp="1"/>
          </p:cNvSpPr>
          <p:nvPr>
            <p:ph type="title"/>
          </p:nvPr>
        </p:nvSpPr>
        <p:spPr/>
        <p:txBody>
          <a:bodyPr/>
          <a:lstStyle/>
          <a:p>
            <a:r>
              <a:rPr lang="zh-CN" altLang="en-US" dirty="0" smtClean="0"/>
              <a:t>拥塞窗口</a:t>
            </a:r>
          </a:p>
        </p:txBody>
      </p:sp>
      <p:sp>
        <p:nvSpPr>
          <p:cNvPr id="72707" name="内容占位符 3"/>
          <p:cNvSpPr>
            <a:spLocks noGrp="1"/>
          </p:cNvSpPr>
          <p:nvPr>
            <p:ph idx="1"/>
          </p:nvPr>
        </p:nvSpPr>
        <p:spPr>
          <a:xfrm>
            <a:off x="381000" y="1554163"/>
            <a:ext cx="8405813" cy="4525962"/>
          </a:xfrm>
        </p:spPr>
        <p:txBody>
          <a:bodyPr/>
          <a:lstStyle/>
          <a:p>
            <a:r>
              <a:rPr lang="zh-CN" altLang="en-US" dirty="0" smtClean="0"/>
              <a:t>接收窗口</a:t>
            </a:r>
            <a:r>
              <a:rPr lang="en-US" altLang="zh-CN" dirty="0" err="1" smtClean="0"/>
              <a:t>rwnd</a:t>
            </a:r>
            <a:r>
              <a:rPr lang="zh-CN" dirty="0" smtClean="0">
                <a:solidFill>
                  <a:schemeClr val="tx1"/>
                </a:solidFill>
                <a:latin typeface="+mn-lt"/>
                <a:ea typeface="+mn-ea"/>
                <a:cs typeface="+mn-cs"/>
              </a:rPr>
              <a:t> （</a:t>
            </a:r>
            <a:r>
              <a:rPr lang="en-US" dirty="0" smtClean="0">
                <a:solidFill>
                  <a:schemeClr val="tx1"/>
                </a:solidFill>
                <a:latin typeface="+mn-lt"/>
                <a:ea typeface="+mn-ea"/>
                <a:cs typeface="+mn-cs"/>
              </a:rPr>
              <a:t>receiver window</a:t>
            </a:r>
            <a:r>
              <a:rPr lang="zh-CN" dirty="0" smtClean="0">
                <a:solidFill>
                  <a:schemeClr val="tx1"/>
                </a:solidFill>
                <a:latin typeface="+mn-lt"/>
                <a:ea typeface="+mn-ea"/>
                <a:cs typeface="+mn-cs"/>
              </a:rPr>
              <a:t>） </a:t>
            </a:r>
            <a:r>
              <a:rPr lang="zh-CN" altLang="en-US" dirty="0" smtClean="0"/>
              <a:t>：流量控制中接收方的通告值，反映接收方的接受能力，不能体现中间结点的处理能力。</a:t>
            </a:r>
            <a:endParaRPr lang="en-US" altLang="zh-CN" dirty="0" smtClean="0"/>
          </a:p>
          <a:p>
            <a:r>
              <a:rPr lang="zh-CN" altLang="en-US" dirty="0" smtClean="0">
                <a:solidFill>
                  <a:srgbClr val="C00000"/>
                </a:solidFill>
              </a:rPr>
              <a:t>拥塞窗口</a:t>
            </a:r>
            <a:r>
              <a:rPr lang="en-US" altLang="zh-CN" dirty="0" smtClean="0">
                <a:solidFill>
                  <a:srgbClr val="C00000"/>
                </a:solidFill>
              </a:rPr>
              <a:t> </a:t>
            </a:r>
            <a:r>
              <a:rPr lang="en-US" altLang="zh-CN" dirty="0" err="1" smtClean="0"/>
              <a:t>cwnd</a:t>
            </a:r>
            <a:r>
              <a:rPr lang="en-US" altLang="zh-CN" dirty="0" smtClean="0"/>
              <a:t> </a:t>
            </a:r>
            <a:r>
              <a:rPr lang="zh-CN" altLang="en-US" dirty="0" smtClean="0"/>
              <a:t>（</a:t>
            </a:r>
            <a:r>
              <a:rPr lang="en-US" altLang="zh-CN" dirty="0" smtClean="0"/>
              <a:t>Congestion window</a:t>
            </a:r>
            <a:r>
              <a:rPr lang="zh-CN" altLang="en-US" dirty="0" smtClean="0"/>
              <a:t>）：由发送方根据网络的情况设置，表示发送方允许发送的最大报文段。</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2"/>
          <p:cNvSpPr>
            <a:spLocks noGrp="1"/>
          </p:cNvSpPr>
          <p:nvPr>
            <p:ph type="title"/>
          </p:nvPr>
        </p:nvSpPr>
        <p:spPr/>
        <p:txBody>
          <a:bodyPr/>
          <a:lstStyle/>
          <a:p>
            <a:r>
              <a:rPr lang="en-US" altLang="zh-CN" dirty="0" smtClean="0"/>
              <a:t>1. </a:t>
            </a:r>
            <a:r>
              <a:rPr lang="zh-CN" altLang="en-US" dirty="0" smtClean="0"/>
              <a:t>慢开始和拥塞避免</a:t>
            </a:r>
          </a:p>
        </p:txBody>
      </p:sp>
      <p:sp>
        <p:nvSpPr>
          <p:cNvPr id="73731" name="内容占位符 1"/>
          <p:cNvSpPr>
            <a:spLocks noGrp="1"/>
          </p:cNvSpPr>
          <p:nvPr>
            <p:ph idx="1"/>
          </p:nvPr>
        </p:nvSpPr>
        <p:spPr/>
        <p:txBody>
          <a:bodyPr/>
          <a:lstStyle/>
          <a:p>
            <a:r>
              <a:rPr lang="zh-CN" altLang="en-US" sz="3000" dirty="0" smtClean="0"/>
              <a:t>慢开始算法要点：</a:t>
            </a:r>
            <a:endParaRPr lang="en-US" altLang="zh-CN" sz="3000" dirty="0" smtClean="0"/>
          </a:p>
          <a:p>
            <a:pPr marL="623888" indent="-354013">
              <a:buFont typeface="Wingdings" pitchFamily="2" charset="2"/>
              <a:buChar char="ü"/>
            </a:pPr>
            <a:r>
              <a:rPr lang="zh-CN" altLang="en-US" sz="2800" dirty="0" smtClean="0"/>
              <a:t>建立连接后，拥塞窗口的初始值设置为</a:t>
            </a:r>
            <a:r>
              <a:rPr lang="en-US" altLang="zh-CN" sz="2800" dirty="0" smtClean="0"/>
              <a:t>1</a:t>
            </a:r>
            <a:r>
              <a:rPr lang="zh-CN" altLang="en-US" sz="2800" dirty="0" smtClean="0"/>
              <a:t>（</a:t>
            </a:r>
            <a:r>
              <a:rPr lang="en-US" altLang="zh-CN" sz="2800" dirty="0" smtClean="0"/>
              <a:t>1</a:t>
            </a:r>
            <a:r>
              <a:rPr lang="zh-CN" altLang="en-US" sz="2800" dirty="0" smtClean="0"/>
              <a:t>个报文段）。</a:t>
            </a:r>
            <a:endParaRPr lang="en-US" altLang="zh-CN" sz="2800" dirty="0" smtClean="0"/>
          </a:p>
          <a:p>
            <a:pPr marL="623888" indent="-354013">
              <a:buFont typeface="Wingdings" pitchFamily="2" charset="2"/>
              <a:buChar char="ü"/>
            </a:pPr>
            <a:r>
              <a:rPr lang="zh-CN" altLang="en-US" sz="2800" dirty="0" smtClean="0">
                <a:solidFill>
                  <a:schemeClr val="tx1"/>
                </a:solidFill>
                <a:latin typeface="+mn-lt"/>
                <a:ea typeface="+mn-ea"/>
                <a:cs typeface="+mn-cs"/>
              </a:rPr>
              <a:t>发送方</a:t>
            </a:r>
            <a:r>
              <a:rPr lang="zh-CN" sz="2800" dirty="0" smtClean="0">
                <a:solidFill>
                  <a:schemeClr val="tx1"/>
                </a:solidFill>
                <a:latin typeface="+mn-lt"/>
                <a:ea typeface="+mn-ea"/>
                <a:cs typeface="+mn-cs"/>
              </a:rPr>
              <a:t>取</a:t>
            </a:r>
            <a:r>
              <a:rPr lang="en-US" sz="2800" dirty="0" err="1" smtClean="0">
                <a:solidFill>
                  <a:schemeClr val="tx1"/>
                </a:solidFill>
                <a:latin typeface="+mn-lt"/>
                <a:ea typeface="+mn-ea"/>
                <a:cs typeface="+mn-cs"/>
              </a:rPr>
              <a:t>rwnd</a:t>
            </a:r>
            <a:r>
              <a:rPr lang="zh-CN" sz="2800" dirty="0" smtClean="0">
                <a:solidFill>
                  <a:schemeClr val="tx1"/>
                </a:solidFill>
                <a:latin typeface="+mn-lt"/>
                <a:ea typeface="+mn-ea"/>
                <a:cs typeface="+mn-cs"/>
              </a:rPr>
              <a:t>和</a:t>
            </a:r>
            <a:r>
              <a:rPr lang="en-US" sz="2800" dirty="0" smtClean="0">
                <a:solidFill>
                  <a:schemeClr val="tx1"/>
                </a:solidFill>
                <a:latin typeface="+mn-lt"/>
                <a:ea typeface="+mn-ea"/>
                <a:cs typeface="+mn-cs"/>
              </a:rPr>
              <a:t>cwnd</a:t>
            </a:r>
            <a:r>
              <a:rPr lang="zh-CN" sz="2800" dirty="0" smtClean="0">
                <a:solidFill>
                  <a:schemeClr val="tx1"/>
                </a:solidFill>
                <a:latin typeface="+mn-lt"/>
                <a:ea typeface="+mn-ea"/>
                <a:cs typeface="+mn-cs"/>
              </a:rPr>
              <a:t>中的较小值作为当前发送窗口值进行数据报发送</a:t>
            </a:r>
            <a:r>
              <a:rPr lang="zh-CN" altLang="en-US" sz="2800" dirty="0" smtClean="0">
                <a:solidFill>
                  <a:schemeClr val="tx1"/>
                </a:solidFill>
                <a:latin typeface="+mn-lt"/>
                <a:ea typeface="+mn-ea"/>
                <a:cs typeface="+mn-cs"/>
              </a:rPr>
              <a:t>。</a:t>
            </a:r>
            <a:endParaRPr lang="en-US" altLang="zh-CN" sz="2800" dirty="0" smtClean="0"/>
          </a:p>
          <a:p>
            <a:pPr marL="623888" indent="-354013">
              <a:buFont typeface="Wingdings" pitchFamily="2" charset="2"/>
              <a:buChar char="ü"/>
            </a:pPr>
            <a:r>
              <a:rPr lang="zh-CN" sz="2800" dirty="0" smtClean="0">
                <a:solidFill>
                  <a:schemeClr val="tx1"/>
                </a:solidFill>
                <a:latin typeface="+mn-lt"/>
                <a:ea typeface="+mn-ea"/>
                <a:cs typeface="+mn-cs"/>
              </a:rPr>
              <a:t>每收到一个新的报文段的确认，将拥塞窗口的大小增加一个报文段</a:t>
            </a:r>
            <a:r>
              <a:rPr lang="zh-CN" altLang="en-US" sz="2800" dirty="0" smtClean="0">
                <a:solidFill>
                  <a:schemeClr val="tx1"/>
                </a:solidFill>
                <a:latin typeface="+mn-lt"/>
                <a:ea typeface="+mn-ea"/>
                <a:cs typeface="+mn-cs"/>
              </a:rPr>
              <a:t>，</a:t>
            </a:r>
            <a:r>
              <a:rPr lang="en-US" sz="2800" dirty="0" smtClean="0">
                <a:solidFill>
                  <a:schemeClr val="tx1"/>
                </a:solidFill>
                <a:latin typeface="+mn-lt"/>
                <a:ea typeface="+mn-ea"/>
                <a:cs typeface="+mn-cs"/>
              </a:rPr>
              <a:t> cwnd</a:t>
            </a:r>
            <a:r>
              <a:rPr lang="zh-CN" sz="2800" dirty="0" smtClean="0">
                <a:solidFill>
                  <a:schemeClr val="tx1"/>
                </a:solidFill>
                <a:latin typeface="+mn-lt"/>
                <a:ea typeface="+mn-ea"/>
                <a:cs typeface="+mn-cs"/>
              </a:rPr>
              <a:t>以指数方式快速地增长</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pPr marL="1023938" lvl="1" indent="-354013">
              <a:buFont typeface="Wingdings" pitchFamily="2" charset="2"/>
              <a:buChar char="Ø"/>
            </a:pPr>
            <a:r>
              <a:rPr lang="zh-CN" sz="2400" dirty="0" smtClean="0">
                <a:solidFill>
                  <a:schemeClr val="tx1"/>
                </a:solidFill>
                <a:latin typeface="+mn-lt"/>
                <a:ea typeface="+mn-ea"/>
                <a:cs typeface="+mn-cs"/>
              </a:rPr>
              <a:t>每收到</a:t>
            </a:r>
            <a:r>
              <a:rPr lang="en-US" sz="2400" dirty="0" smtClean="0">
                <a:solidFill>
                  <a:schemeClr val="tx1"/>
                </a:solidFill>
                <a:latin typeface="+mn-lt"/>
                <a:ea typeface="+mn-ea"/>
                <a:cs typeface="+mn-cs"/>
              </a:rPr>
              <a:t>1</a:t>
            </a:r>
            <a:r>
              <a:rPr lang="zh-CN" sz="2400" dirty="0" smtClean="0">
                <a:solidFill>
                  <a:schemeClr val="tx1"/>
                </a:solidFill>
                <a:latin typeface="+mn-lt"/>
                <a:ea typeface="+mn-ea"/>
                <a:cs typeface="+mn-cs"/>
              </a:rPr>
              <a:t>个确认</a:t>
            </a:r>
            <a:r>
              <a:rPr lang="zh-CN" altLang="en-US" sz="2400" dirty="0" smtClean="0">
                <a:solidFill>
                  <a:schemeClr val="tx1"/>
                </a:solidFill>
                <a:latin typeface="+mn-lt"/>
                <a:ea typeface="+mn-ea"/>
                <a:cs typeface="+mn-cs"/>
              </a:rPr>
              <a:t>，</a:t>
            </a:r>
            <a:r>
              <a:rPr lang="en-US" sz="2400" dirty="0" smtClean="0">
                <a:solidFill>
                  <a:schemeClr val="tx1"/>
                </a:solidFill>
                <a:latin typeface="+mn-lt"/>
                <a:ea typeface="+mn-ea"/>
                <a:cs typeface="+mn-cs"/>
              </a:rPr>
              <a:t>cwnd</a:t>
            </a:r>
            <a:r>
              <a:rPr lang="zh-CN" sz="2400" dirty="0" smtClean="0">
                <a:solidFill>
                  <a:schemeClr val="tx1"/>
                </a:solidFill>
                <a:latin typeface="+mn-lt"/>
                <a:ea typeface="+mn-ea"/>
                <a:cs typeface="+mn-cs"/>
              </a:rPr>
              <a:t>值就增加</a:t>
            </a:r>
            <a:r>
              <a:rPr lang="en-US" sz="2400" dirty="0" smtClean="0">
                <a:solidFill>
                  <a:schemeClr val="tx1"/>
                </a:solidFill>
                <a:latin typeface="+mn-lt"/>
                <a:ea typeface="+mn-ea"/>
                <a:cs typeface="+mn-cs"/>
              </a:rPr>
              <a:t>1</a:t>
            </a:r>
            <a:r>
              <a:rPr lang="zh-CN" altLang="en-US" sz="2400" dirty="0" smtClean="0">
                <a:solidFill>
                  <a:schemeClr val="tx1"/>
                </a:solidFill>
                <a:latin typeface="+mn-lt"/>
                <a:ea typeface="+mn-ea"/>
                <a:cs typeface="+mn-cs"/>
              </a:rPr>
              <a:t>（</a:t>
            </a:r>
            <a:r>
              <a:rPr lang="en-US" sz="2400" dirty="0" smtClean="0">
                <a:solidFill>
                  <a:schemeClr val="tx1"/>
                </a:solidFill>
                <a:latin typeface="+mn-lt"/>
                <a:ea typeface="+mn-ea"/>
              </a:rPr>
              <a:t> cwnd </a:t>
            </a:r>
            <a:r>
              <a:rPr lang="zh-CN" altLang="en-US" sz="2400" dirty="0" smtClean="0">
                <a:solidFill>
                  <a:schemeClr val="tx1"/>
                </a:solidFill>
                <a:latin typeface="+mn-lt"/>
                <a:ea typeface="+mn-ea"/>
              </a:rPr>
              <a:t>从</a:t>
            </a:r>
            <a:r>
              <a:rPr lang="en-US" altLang="zh-CN" sz="2400" dirty="0" smtClean="0">
                <a:solidFill>
                  <a:schemeClr val="tx1"/>
                </a:solidFill>
                <a:latin typeface="+mn-lt"/>
                <a:ea typeface="+mn-ea"/>
              </a:rPr>
              <a:t>1</a:t>
            </a:r>
            <a:r>
              <a:rPr lang="zh-CN" altLang="en-US" sz="2400" dirty="0" smtClean="0">
                <a:solidFill>
                  <a:schemeClr val="tx1"/>
                </a:solidFill>
                <a:latin typeface="+mn-lt"/>
                <a:ea typeface="+mn-ea"/>
              </a:rPr>
              <a:t>到</a:t>
            </a:r>
            <a:r>
              <a:rPr lang="en-US" altLang="zh-CN" sz="2400" dirty="0" smtClean="0">
                <a:solidFill>
                  <a:schemeClr val="tx1"/>
                </a:solidFill>
                <a:latin typeface="+mn-lt"/>
                <a:ea typeface="+mn-ea"/>
              </a:rPr>
              <a:t>2</a:t>
            </a:r>
            <a:r>
              <a:rPr lang="zh-CN" altLang="en-US"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marL="1023938" lvl="1" indent="-354013">
              <a:buFont typeface="Wingdings" pitchFamily="2" charset="2"/>
              <a:buChar char="Ø"/>
            </a:pPr>
            <a:r>
              <a:rPr lang="zh-CN" sz="2400" dirty="0" smtClean="0">
                <a:cs typeface="+mn-cs"/>
              </a:rPr>
              <a:t>收到</a:t>
            </a:r>
            <a:r>
              <a:rPr lang="en-US" sz="2400" dirty="0" smtClean="0">
                <a:cs typeface="+mn-cs"/>
              </a:rPr>
              <a:t>2</a:t>
            </a:r>
            <a:r>
              <a:rPr lang="zh-CN" sz="2400" dirty="0" smtClean="0">
                <a:cs typeface="+mn-cs"/>
              </a:rPr>
              <a:t>个</a:t>
            </a:r>
            <a:r>
              <a:rPr lang="zh-CN" sz="2400" dirty="0" smtClean="0">
                <a:solidFill>
                  <a:schemeClr val="tx1"/>
                </a:solidFill>
                <a:latin typeface="+mn-lt"/>
                <a:ea typeface="+mn-ea"/>
                <a:cs typeface="+mn-cs"/>
              </a:rPr>
              <a:t>确认</a:t>
            </a:r>
            <a:r>
              <a:rPr lang="zh-CN" altLang="en-US" sz="2400" dirty="0" smtClean="0">
                <a:solidFill>
                  <a:schemeClr val="tx1"/>
                </a:solidFill>
                <a:latin typeface="+mn-lt"/>
                <a:ea typeface="+mn-ea"/>
                <a:cs typeface="+mn-cs"/>
              </a:rPr>
              <a:t>，</a:t>
            </a:r>
            <a:r>
              <a:rPr lang="en-US" sz="2400" dirty="0" smtClean="0">
                <a:solidFill>
                  <a:schemeClr val="tx1"/>
                </a:solidFill>
                <a:latin typeface="+mn-lt"/>
                <a:ea typeface="+mn-ea"/>
                <a:cs typeface="+mn-cs"/>
              </a:rPr>
              <a:t>cwnd</a:t>
            </a:r>
            <a:r>
              <a:rPr lang="zh-CN" sz="2400" dirty="0" smtClean="0">
                <a:solidFill>
                  <a:schemeClr val="tx1"/>
                </a:solidFill>
                <a:latin typeface="+mn-lt"/>
                <a:ea typeface="+mn-ea"/>
                <a:cs typeface="+mn-cs"/>
              </a:rPr>
              <a:t>值就增加</a:t>
            </a:r>
            <a:r>
              <a:rPr lang="en-US" sz="2400" dirty="0" smtClean="0">
                <a:solidFill>
                  <a:schemeClr val="tx1"/>
                </a:solidFill>
                <a:latin typeface="+mn-lt"/>
                <a:ea typeface="+mn-ea"/>
                <a:cs typeface="+mn-cs"/>
              </a:rPr>
              <a:t>2</a:t>
            </a:r>
            <a:r>
              <a:rPr lang="zh-CN" altLang="en-US" sz="2400" dirty="0" smtClean="0">
                <a:solidFill>
                  <a:schemeClr val="tx1"/>
                </a:solidFill>
                <a:latin typeface="+mn-lt"/>
                <a:ea typeface="+mn-ea"/>
              </a:rPr>
              <a:t> （</a:t>
            </a:r>
            <a:r>
              <a:rPr lang="en-US" sz="2400" dirty="0" smtClean="0">
                <a:solidFill>
                  <a:schemeClr val="tx1"/>
                </a:solidFill>
                <a:latin typeface="+mn-lt"/>
                <a:ea typeface="+mn-ea"/>
              </a:rPr>
              <a:t> cwnd </a:t>
            </a:r>
            <a:r>
              <a:rPr lang="zh-CN" altLang="en-US" sz="2400" dirty="0" smtClean="0">
                <a:solidFill>
                  <a:schemeClr val="tx1"/>
                </a:solidFill>
                <a:latin typeface="+mn-lt"/>
                <a:ea typeface="+mn-ea"/>
              </a:rPr>
              <a:t>从</a:t>
            </a:r>
            <a:r>
              <a:rPr lang="en-US" altLang="zh-CN" sz="2400" dirty="0" smtClean="0">
                <a:solidFill>
                  <a:schemeClr val="tx1"/>
                </a:solidFill>
                <a:latin typeface="+mn-lt"/>
                <a:ea typeface="+mn-ea"/>
              </a:rPr>
              <a:t>2</a:t>
            </a:r>
            <a:r>
              <a:rPr lang="zh-CN" altLang="en-US" sz="2400" dirty="0" smtClean="0">
                <a:solidFill>
                  <a:schemeClr val="tx1"/>
                </a:solidFill>
                <a:latin typeface="+mn-lt"/>
                <a:ea typeface="+mn-ea"/>
              </a:rPr>
              <a:t>到</a:t>
            </a:r>
            <a:r>
              <a:rPr lang="en-US" altLang="zh-CN" sz="2400" dirty="0" smtClean="0">
                <a:solidFill>
                  <a:schemeClr val="tx1"/>
                </a:solidFill>
                <a:latin typeface="+mn-lt"/>
                <a:ea typeface="+mn-ea"/>
              </a:rPr>
              <a:t>4</a:t>
            </a:r>
            <a:r>
              <a:rPr lang="zh-CN" altLang="en-US" sz="2400" dirty="0" smtClean="0">
                <a:solidFill>
                  <a:schemeClr val="tx1"/>
                </a:solidFill>
                <a:latin typeface="+mn-lt"/>
                <a:ea typeface="+mn-ea"/>
              </a:rPr>
              <a:t>）</a:t>
            </a:r>
            <a:endParaRPr lang="en-US" altLang="zh-CN" sz="2400" dirty="0" smtClean="0"/>
          </a:p>
          <a:p>
            <a:pPr marL="623888" indent="-354013">
              <a:buFont typeface="Wingdings" pitchFamily="2" charset="2"/>
              <a:buChar char="ü"/>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2895600" y="1828800"/>
            <a:ext cx="152400" cy="48006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4755" name="Rectangle 5"/>
          <p:cNvSpPr>
            <a:spLocks noChangeArrowheads="1"/>
          </p:cNvSpPr>
          <p:nvPr/>
        </p:nvSpPr>
        <p:spPr bwMode="auto">
          <a:xfrm>
            <a:off x="6096000" y="1828800"/>
            <a:ext cx="152400" cy="4800600"/>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4756" name="Line 6"/>
          <p:cNvSpPr>
            <a:spLocks noChangeShapeType="1"/>
          </p:cNvSpPr>
          <p:nvPr/>
        </p:nvSpPr>
        <p:spPr bwMode="auto">
          <a:xfrm>
            <a:off x="3048000" y="21336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57" name="Line 7"/>
          <p:cNvSpPr>
            <a:spLocks noChangeShapeType="1"/>
          </p:cNvSpPr>
          <p:nvPr/>
        </p:nvSpPr>
        <p:spPr bwMode="auto">
          <a:xfrm flipH="1">
            <a:off x="3048000" y="25908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58" name="Line 8"/>
          <p:cNvSpPr>
            <a:spLocks noChangeShapeType="1"/>
          </p:cNvSpPr>
          <p:nvPr/>
        </p:nvSpPr>
        <p:spPr bwMode="auto">
          <a:xfrm>
            <a:off x="3048000" y="31242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59" name="Line 9"/>
          <p:cNvSpPr>
            <a:spLocks noChangeShapeType="1"/>
          </p:cNvSpPr>
          <p:nvPr/>
        </p:nvSpPr>
        <p:spPr bwMode="auto">
          <a:xfrm>
            <a:off x="3048000" y="34290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0" name="Line 10"/>
          <p:cNvSpPr>
            <a:spLocks noChangeShapeType="1"/>
          </p:cNvSpPr>
          <p:nvPr/>
        </p:nvSpPr>
        <p:spPr bwMode="auto">
          <a:xfrm flipH="1">
            <a:off x="3048000" y="35814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1" name="Line 11"/>
          <p:cNvSpPr>
            <a:spLocks noChangeShapeType="1"/>
          </p:cNvSpPr>
          <p:nvPr/>
        </p:nvSpPr>
        <p:spPr bwMode="auto">
          <a:xfrm flipH="1">
            <a:off x="3048000" y="38862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2" name="Line 12"/>
          <p:cNvSpPr>
            <a:spLocks noChangeShapeType="1"/>
          </p:cNvSpPr>
          <p:nvPr/>
        </p:nvSpPr>
        <p:spPr bwMode="auto">
          <a:xfrm>
            <a:off x="3048000" y="44958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3" name="Line 13"/>
          <p:cNvSpPr>
            <a:spLocks noChangeShapeType="1"/>
          </p:cNvSpPr>
          <p:nvPr/>
        </p:nvSpPr>
        <p:spPr bwMode="auto">
          <a:xfrm>
            <a:off x="3048000" y="48006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4" name="Line 14"/>
          <p:cNvSpPr>
            <a:spLocks noChangeShapeType="1"/>
          </p:cNvSpPr>
          <p:nvPr/>
        </p:nvSpPr>
        <p:spPr bwMode="auto">
          <a:xfrm>
            <a:off x="3048000" y="51054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5" name="Line 15"/>
          <p:cNvSpPr>
            <a:spLocks noChangeShapeType="1"/>
          </p:cNvSpPr>
          <p:nvPr/>
        </p:nvSpPr>
        <p:spPr bwMode="auto">
          <a:xfrm>
            <a:off x="3048000" y="54102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6" name="Line 16"/>
          <p:cNvSpPr>
            <a:spLocks noChangeShapeType="1"/>
          </p:cNvSpPr>
          <p:nvPr/>
        </p:nvSpPr>
        <p:spPr bwMode="auto">
          <a:xfrm flipH="1">
            <a:off x="3048000" y="49530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7" name="Line 17"/>
          <p:cNvSpPr>
            <a:spLocks noChangeShapeType="1"/>
          </p:cNvSpPr>
          <p:nvPr/>
        </p:nvSpPr>
        <p:spPr bwMode="auto">
          <a:xfrm flipH="1">
            <a:off x="3048000" y="52578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8" name="Line 18"/>
          <p:cNvSpPr>
            <a:spLocks noChangeShapeType="1"/>
          </p:cNvSpPr>
          <p:nvPr/>
        </p:nvSpPr>
        <p:spPr bwMode="auto">
          <a:xfrm flipH="1">
            <a:off x="3048000" y="55626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69" name="Line 19"/>
          <p:cNvSpPr>
            <a:spLocks noChangeShapeType="1"/>
          </p:cNvSpPr>
          <p:nvPr/>
        </p:nvSpPr>
        <p:spPr bwMode="auto">
          <a:xfrm flipH="1">
            <a:off x="3048000" y="5867400"/>
            <a:ext cx="3048000" cy="304800"/>
          </a:xfrm>
          <a:prstGeom prst="line">
            <a:avLst/>
          </a:prstGeom>
          <a:noFill/>
          <a:ln w="19050">
            <a:solidFill>
              <a:schemeClr val="tx1"/>
            </a:solidFill>
            <a:round/>
            <a:headEnd/>
            <a:tailEnd type="triangle" w="med" len="med"/>
          </a:ln>
        </p:spPr>
        <p:txBody>
          <a:bodyPr/>
          <a:lstStyle/>
          <a:p>
            <a:endParaRPr lang="zh-CN" altLang="en-US"/>
          </a:p>
        </p:txBody>
      </p:sp>
      <p:sp>
        <p:nvSpPr>
          <p:cNvPr id="74770" name="Text Box 20"/>
          <p:cNvSpPr txBox="1">
            <a:spLocks noChangeArrowheads="1"/>
          </p:cNvSpPr>
          <p:nvPr/>
        </p:nvSpPr>
        <p:spPr bwMode="auto">
          <a:xfrm rot="-5400000">
            <a:off x="4418807" y="6249193"/>
            <a:ext cx="457200" cy="366713"/>
          </a:xfrm>
          <a:prstGeom prst="rect">
            <a:avLst/>
          </a:prstGeom>
          <a:noFill/>
          <a:ln w="9525">
            <a:noFill/>
            <a:miter lim="800000"/>
            <a:headEnd/>
            <a:tailEnd/>
          </a:ln>
        </p:spPr>
        <p:txBody>
          <a:bodyPr>
            <a:spAutoFit/>
          </a:bodyPr>
          <a:lstStyle/>
          <a:p>
            <a:pPr>
              <a:spcBef>
                <a:spcPct val="50000"/>
              </a:spcBef>
            </a:pPr>
            <a:r>
              <a:rPr lang="en-US" altLang="zh-CN" b="1"/>
              <a:t>…</a:t>
            </a:r>
          </a:p>
        </p:txBody>
      </p:sp>
      <p:sp>
        <p:nvSpPr>
          <p:cNvPr id="74771" name="Text Box 21"/>
          <p:cNvSpPr txBox="1">
            <a:spLocks noChangeArrowheads="1"/>
          </p:cNvSpPr>
          <p:nvPr/>
        </p:nvSpPr>
        <p:spPr bwMode="auto">
          <a:xfrm>
            <a:off x="2514600" y="1371600"/>
            <a:ext cx="914400" cy="366713"/>
          </a:xfrm>
          <a:prstGeom prst="rect">
            <a:avLst/>
          </a:prstGeom>
          <a:noFill/>
          <a:ln w="9525">
            <a:noFill/>
            <a:miter lim="800000"/>
            <a:headEnd/>
            <a:tailEnd/>
          </a:ln>
        </p:spPr>
        <p:txBody>
          <a:bodyPr>
            <a:spAutoFit/>
          </a:bodyPr>
          <a:lstStyle/>
          <a:p>
            <a:pPr>
              <a:spcBef>
                <a:spcPct val="50000"/>
              </a:spcBef>
            </a:pPr>
            <a:r>
              <a:rPr lang="zh-CN" altLang="en-US" b="1"/>
              <a:t>发送方</a:t>
            </a:r>
          </a:p>
        </p:txBody>
      </p:sp>
      <p:sp>
        <p:nvSpPr>
          <p:cNvPr id="74772" name="Text Box 22"/>
          <p:cNvSpPr txBox="1">
            <a:spLocks noChangeArrowheads="1"/>
          </p:cNvSpPr>
          <p:nvPr/>
        </p:nvSpPr>
        <p:spPr bwMode="auto">
          <a:xfrm>
            <a:off x="5715000" y="1371600"/>
            <a:ext cx="914400" cy="366713"/>
          </a:xfrm>
          <a:prstGeom prst="rect">
            <a:avLst/>
          </a:prstGeom>
          <a:noFill/>
          <a:ln w="9525">
            <a:noFill/>
            <a:miter lim="800000"/>
            <a:headEnd/>
            <a:tailEnd/>
          </a:ln>
        </p:spPr>
        <p:txBody>
          <a:bodyPr>
            <a:spAutoFit/>
          </a:bodyPr>
          <a:lstStyle/>
          <a:p>
            <a:pPr>
              <a:spcBef>
                <a:spcPct val="50000"/>
              </a:spcBef>
            </a:pPr>
            <a:r>
              <a:rPr lang="zh-CN" altLang="en-US" b="1"/>
              <a:t>接收方</a:t>
            </a:r>
          </a:p>
        </p:txBody>
      </p:sp>
      <p:sp>
        <p:nvSpPr>
          <p:cNvPr id="74773" name="Text Box 23"/>
          <p:cNvSpPr txBox="1">
            <a:spLocks noChangeArrowheads="1"/>
          </p:cNvSpPr>
          <p:nvPr/>
        </p:nvSpPr>
        <p:spPr bwMode="auto">
          <a:xfrm>
            <a:off x="762000" y="1905000"/>
            <a:ext cx="1905000" cy="366713"/>
          </a:xfrm>
          <a:prstGeom prst="rect">
            <a:avLst/>
          </a:prstGeom>
          <a:noFill/>
          <a:ln w="9525">
            <a:noFill/>
            <a:miter lim="800000"/>
            <a:headEnd/>
            <a:tailEnd/>
          </a:ln>
        </p:spPr>
        <p:txBody>
          <a:bodyPr>
            <a:spAutoFit/>
          </a:bodyPr>
          <a:lstStyle/>
          <a:p>
            <a:pPr>
              <a:spcBef>
                <a:spcPct val="50000"/>
              </a:spcBef>
            </a:pPr>
            <a:r>
              <a:rPr lang="zh-CN" altLang="en-US" b="1"/>
              <a:t>发送报文段</a:t>
            </a:r>
            <a:r>
              <a:rPr lang="en-US" altLang="zh-CN" b="1"/>
              <a:t>1</a:t>
            </a:r>
          </a:p>
        </p:txBody>
      </p:sp>
      <p:sp>
        <p:nvSpPr>
          <p:cNvPr id="74774" name="AutoShape 24"/>
          <p:cNvSpPr>
            <a:spLocks/>
          </p:cNvSpPr>
          <p:nvPr/>
        </p:nvSpPr>
        <p:spPr bwMode="auto">
          <a:xfrm>
            <a:off x="2667000" y="3124200"/>
            <a:ext cx="228600" cy="304800"/>
          </a:xfrm>
          <a:prstGeom prst="leftBrace">
            <a:avLst>
              <a:gd name="adj1" fmla="val 11111"/>
              <a:gd name="adj2" fmla="val 50000"/>
            </a:avLst>
          </a:prstGeom>
          <a:noFill/>
          <a:ln w="9525">
            <a:solidFill>
              <a:schemeClr val="tx1"/>
            </a:solidFill>
            <a:round/>
            <a:headEnd/>
            <a:tailEnd/>
          </a:ln>
        </p:spPr>
        <p:txBody>
          <a:bodyPr wrap="none" anchor="ctr"/>
          <a:lstStyle/>
          <a:p>
            <a:endParaRPr lang="zh-CN" altLang="en-US"/>
          </a:p>
        </p:txBody>
      </p:sp>
      <p:sp>
        <p:nvSpPr>
          <p:cNvPr id="74775" name="Text Box 25"/>
          <p:cNvSpPr txBox="1">
            <a:spLocks noChangeArrowheads="1"/>
          </p:cNvSpPr>
          <p:nvPr/>
        </p:nvSpPr>
        <p:spPr bwMode="auto">
          <a:xfrm>
            <a:off x="762000" y="3124200"/>
            <a:ext cx="1905000" cy="366713"/>
          </a:xfrm>
          <a:prstGeom prst="rect">
            <a:avLst/>
          </a:prstGeom>
          <a:noFill/>
          <a:ln w="9525">
            <a:noFill/>
            <a:miter lim="800000"/>
            <a:headEnd/>
            <a:tailEnd/>
          </a:ln>
        </p:spPr>
        <p:txBody>
          <a:bodyPr>
            <a:spAutoFit/>
          </a:bodyPr>
          <a:lstStyle/>
          <a:p>
            <a:pPr>
              <a:spcBef>
                <a:spcPct val="50000"/>
              </a:spcBef>
            </a:pPr>
            <a:r>
              <a:rPr lang="zh-CN" altLang="en-US" b="1"/>
              <a:t>发送报文段</a:t>
            </a:r>
            <a:r>
              <a:rPr lang="en-US" altLang="zh-CN" b="1"/>
              <a:t>2-3</a:t>
            </a:r>
          </a:p>
        </p:txBody>
      </p:sp>
      <p:sp>
        <p:nvSpPr>
          <p:cNvPr id="74776" name="Text Box 26"/>
          <p:cNvSpPr txBox="1">
            <a:spLocks noChangeArrowheads="1"/>
          </p:cNvSpPr>
          <p:nvPr/>
        </p:nvSpPr>
        <p:spPr bwMode="auto">
          <a:xfrm>
            <a:off x="762000" y="4800600"/>
            <a:ext cx="1905000" cy="366713"/>
          </a:xfrm>
          <a:prstGeom prst="rect">
            <a:avLst/>
          </a:prstGeom>
          <a:noFill/>
          <a:ln w="9525">
            <a:noFill/>
            <a:miter lim="800000"/>
            <a:headEnd/>
            <a:tailEnd/>
          </a:ln>
        </p:spPr>
        <p:txBody>
          <a:bodyPr>
            <a:spAutoFit/>
          </a:bodyPr>
          <a:lstStyle/>
          <a:p>
            <a:pPr>
              <a:spcBef>
                <a:spcPct val="50000"/>
              </a:spcBef>
            </a:pPr>
            <a:r>
              <a:rPr lang="zh-CN" altLang="en-US" b="1"/>
              <a:t>发送报文段</a:t>
            </a:r>
            <a:r>
              <a:rPr lang="en-US" altLang="zh-CN" b="1"/>
              <a:t>4-7</a:t>
            </a:r>
          </a:p>
        </p:txBody>
      </p:sp>
      <p:sp>
        <p:nvSpPr>
          <p:cNvPr id="74777" name="AutoShape 27"/>
          <p:cNvSpPr>
            <a:spLocks/>
          </p:cNvSpPr>
          <p:nvPr/>
        </p:nvSpPr>
        <p:spPr bwMode="auto">
          <a:xfrm>
            <a:off x="2667000" y="4495800"/>
            <a:ext cx="228600" cy="914400"/>
          </a:xfrm>
          <a:prstGeom prst="leftBrace">
            <a:avLst>
              <a:gd name="adj1" fmla="val 33333"/>
              <a:gd name="adj2" fmla="val 50000"/>
            </a:avLst>
          </a:prstGeom>
          <a:noFill/>
          <a:ln w="9525">
            <a:solidFill>
              <a:schemeClr val="tx1"/>
            </a:solidFill>
            <a:round/>
            <a:headEnd/>
            <a:tailEnd/>
          </a:ln>
        </p:spPr>
        <p:txBody>
          <a:bodyPr wrap="none" anchor="ctr"/>
          <a:lstStyle/>
          <a:p>
            <a:endParaRPr lang="zh-CN" altLang="en-US"/>
          </a:p>
        </p:txBody>
      </p:sp>
      <p:sp>
        <p:nvSpPr>
          <p:cNvPr id="74778" name="Text Box 28"/>
          <p:cNvSpPr txBox="1">
            <a:spLocks noChangeArrowheads="1"/>
          </p:cNvSpPr>
          <p:nvPr/>
        </p:nvSpPr>
        <p:spPr bwMode="auto">
          <a:xfrm>
            <a:off x="6553200" y="2286000"/>
            <a:ext cx="1905000" cy="366713"/>
          </a:xfrm>
          <a:prstGeom prst="rect">
            <a:avLst/>
          </a:prstGeom>
          <a:noFill/>
          <a:ln w="9525">
            <a:noFill/>
            <a:miter lim="800000"/>
            <a:headEnd/>
            <a:tailEnd/>
          </a:ln>
        </p:spPr>
        <p:txBody>
          <a:bodyPr>
            <a:spAutoFit/>
          </a:bodyPr>
          <a:lstStyle/>
          <a:p>
            <a:pPr>
              <a:spcBef>
                <a:spcPct val="50000"/>
              </a:spcBef>
            </a:pPr>
            <a:r>
              <a:rPr lang="zh-CN" altLang="en-US" b="1"/>
              <a:t>确认报文段</a:t>
            </a:r>
            <a:r>
              <a:rPr lang="en-US" altLang="zh-CN" b="1"/>
              <a:t>1</a:t>
            </a:r>
          </a:p>
        </p:txBody>
      </p:sp>
      <p:sp>
        <p:nvSpPr>
          <p:cNvPr id="74779" name="AutoShape 29"/>
          <p:cNvSpPr>
            <a:spLocks/>
          </p:cNvSpPr>
          <p:nvPr/>
        </p:nvSpPr>
        <p:spPr bwMode="auto">
          <a:xfrm flipH="1">
            <a:off x="6248400" y="3429000"/>
            <a:ext cx="228600" cy="304800"/>
          </a:xfrm>
          <a:prstGeom prst="leftBrace">
            <a:avLst>
              <a:gd name="adj1" fmla="val 11111"/>
              <a:gd name="adj2" fmla="val 50000"/>
            </a:avLst>
          </a:prstGeom>
          <a:noFill/>
          <a:ln w="9525">
            <a:solidFill>
              <a:schemeClr val="tx1"/>
            </a:solidFill>
            <a:round/>
            <a:headEnd/>
            <a:tailEnd/>
          </a:ln>
        </p:spPr>
        <p:txBody>
          <a:bodyPr wrap="none" anchor="ctr"/>
          <a:lstStyle/>
          <a:p>
            <a:endParaRPr lang="zh-CN" altLang="en-US"/>
          </a:p>
        </p:txBody>
      </p:sp>
      <p:sp>
        <p:nvSpPr>
          <p:cNvPr id="74780" name="Text Box 30"/>
          <p:cNvSpPr txBox="1">
            <a:spLocks noChangeArrowheads="1"/>
          </p:cNvSpPr>
          <p:nvPr/>
        </p:nvSpPr>
        <p:spPr bwMode="auto">
          <a:xfrm>
            <a:off x="6553200" y="3429000"/>
            <a:ext cx="1905000" cy="366713"/>
          </a:xfrm>
          <a:prstGeom prst="rect">
            <a:avLst/>
          </a:prstGeom>
          <a:noFill/>
          <a:ln w="9525">
            <a:noFill/>
            <a:miter lim="800000"/>
            <a:headEnd/>
            <a:tailEnd/>
          </a:ln>
        </p:spPr>
        <p:txBody>
          <a:bodyPr>
            <a:spAutoFit/>
          </a:bodyPr>
          <a:lstStyle/>
          <a:p>
            <a:pPr>
              <a:spcBef>
                <a:spcPct val="50000"/>
              </a:spcBef>
            </a:pPr>
            <a:r>
              <a:rPr lang="zh-CN" altLang="en-US" b="1"/>
              <a:t>确认报文段</a:t>
            </a:r>
            <a:r>
              <a:rPr lang="en-US" altLang="zh-CN" b="1"/>
              <a:t>2-3</a:t>
            </a:r>
          </a:p>
        </p:txBody>
      </p:sp>
      <p:sp>
        <p:nvSpPr>
          <p:cNvPr id="74781" name="Text Box 31"/>
          <p:cNvSpPr txBox="1">
            <a:spLocks noChangeArrowheads="1"/>
          </p:cNvSpPr>
          <p:nvPr/>
        </p:nvSpPr>
        <p:spPr bwMode="auto">
          <a:xfrm>
            <a:off x="6553200" y="5257800"/>
            <a:ext cx="1905000" cy="366713"/>
          </a:xfrm>
          <a:prstGeom prst="rect">
            <a:avLst/>
          </a:prstGeom>
          <a:noFill/>
          <a:ln w="9525">
            <a:noFill/>
            <a:miter lim="800000"/>
            <a:headEnd/>
            <a:tailEnd/>
          </a:ln>
        </p:spPr>
        <p:txBody>
          <a:bodyPr>
            <a:spAutoFit/>
          </a:bodyPr>
          <a:lstStyle/>
          <a:p>
            <a:pPr>
              <a:spcBef>
                <a:spcPct val="50000"/>
              </a:spcBef>
            </a:pPr>
            <a:r>
              <a:rPr lang="zh-CN" altLang="en-US" b="1"/>
              <a:t>确认报文段</a:t>
            </a:r>
            <a:r>
              <a:rPr lang="en-US" altLang="zh-CN" b="1"/>
              <a:t>4-7</a:t>
            </a:r>
          </a:p>
        </p:txBody>
      </p:sp>
      <p:sp>
        <p:nvSpPr>
          <p:cNvPr id="74782" name="AutoShape 32"/>
          <p:cNvSpPr>
            <a:spLocks/>
          </p:cNvSpPr>
          <p:nvPr/>
        </p:nvSpPr>
        <p:spPr bwMode="auto">
          <a:xfrm flipH="1">
            <a:off x="6248400" y="4953000"/>
            <a:ext cx="228600" cy="914400"/>
          </a:xfrm>
          <a:prstGeom prst="leftBrace">
            <a:avLst>
              <a:gd name="adj1" fmla="val 33333"/>
              <a:gd name="adj2" fmla="val 50000"/>
            </a:avLst>
          </a:prstGeom>
          <a:noFill/>
          <a:ln w="9525">
            <a:solidFill>
              <a:schemeClr val="tx1"/>
            </a:solidFill>
            <a:round/>
            <a:headEnd/>
            <a:tailEnd/>
          </a:ln>
        </p:spPr>
        <p:txBody>
          <a:bodyPr wrap="none" anchor="ctr"/>
          <a:lstStyle/>
          <a:p>
            <a:endParaRPr lang="zh-CN" altLang="en-US"/>
          </a:p>
        </p:txBody>
      </p:sp>
      <p:sp>
        <p:nvSpPr>
          <p:cNvPr id="74783" name="标题 30"/>
          <p:cNvSpPr>
            <a:spLocks noGrp="1"/>
          </p:cNvSpPr>
          <p:nvPr>
            <p:ph type="title"/>
          </p:nvPr>
        </p:nvSpPr>
        <p:spPr/>
        <p:txBody>
          <a:bodyPr/>
          <a:lstStyle/>
          <a:p>
            <a:r>
              <a:rPr lang="zh-CN" altLang="en-US" dirty="0" smtClean="0"/>
              <a:t>慢开始算法</a:t>
            </a:r>
          </a:p>
        </p:txBody>
      </p:sp>
      <p:sp>
        <p:nvSpPr>
          <p:cNvPr id="74784" name="TextBox 31"/>
          <p:cNvSpPr txBox="1">
            <a:spLocks noChangeArrowheads="1"/>
          </p:cNvSpPr>
          <p:nvPr/>
        </p:nvSpPr>
        <p:spPr bwMode="auto">
          <a:xfrm>
            <a:off x="714375" y="3429000"/>
            <a:ext cx="1643063" cy="369888"/>
          </a:xfrm>
          <a:prstGeom prst="rect">
            <a:avLst/>
          </a:prstGeom>
          <a:noFill/>
          <a:ln w="9525">
            <a:noFill/>
            <a:miter lim="800000"/>
            <a:headEnd/>
            <a:tailEnd/>
          </a:ln>
        </p:spPr>
        <p:txBody>
          <a:bodyPr>
            <a:spAutoFit/>
          </a:bodyPr>
          <a:lstStyle/>
          <a:p>
            <a:pPr algn="ctr"/>
            <a:r>
              <a:rPr lang="en-US" altLang="zh-CN" b="1" dirty="0"/>
              <a:t>cwnd=2</a:t>
            </a:r>
            <a:endParaRPr lang="zh-CN" altLang="en-US" b="1" dirty="0"/>
          </a:p>
        </p:txBody>
      </p:sp>
      <p:sp>
        <p:nvSpPr>
          <p:cNvPr id="74785" name="TextBox 32"/>
          <p:cNvSpPr txBox="1">
            <a:spLocks noChangeArrowheads="1"/>
          </p:cNvSpPr>
          <p:nvPr/>
        </p:nvSpPr>
        <p:spPr bwMode="auto">
          <a:xfrm>
            <a:off x="714375" y="5130800"/>
            <a:ext cx="1643063" cy="369888"/>
          </a:xfrm>
          <a:prstGeom prst="rect">
            <a:avLst/>
          </a:prstGeom>
          <a:noFill/>
          <a:ln w="9525">
            <a:noFill/>
            <a:miter lim="800000"/>
            <a:headEnd/>
            <a:tailEnd/>
          </a:ln>
        </p:spPr>
        <p:txBody>
          <a:bodyPr>
            <a:spAutoFit/>
          </a:bodyPr>
          <a:lstStyle/>
          <a:p>
            <a:pPr algn="ctr"/>
            <a:r>
              <a:rPr lang="zh-CN" altLang="en-US" b="1" dirty="0"/>
              <a:t> </a:t>
            </a:r>
            <a:r>
              <a:rPr lang="en-US" altLang="zh-CN" b="1" dirty="0"/>
              <a:t>cwnd=4</a:t>
            </a:r>
            <a:endParaRPr lang="zh-CN" alt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smtClean="0"/>
              <a:t>慢开始阈值</a:t>
            </a:r>
          </a:p>
        </p:txBody>
      </p:sp>
      <p:sp>
        <p:nvSpPr>
          <p:cNvPr id="3" name="内容占位符 2"/>
          <p:cNvSpPr>
            <a:spLocks noGrp="1"/>
          </p:cNvSpPr>
          <p:nvPr>
            <p:ph idx="1"/>
          </p:nvPr>
        </p:nvSpPr>
        <p:spPr/>
        <p:txBody>
          <a:bodyPr/>
          <a:lstStyle/>
          <a:p>
            <a:pPr>
              <a:defRPr/>
            </a:pPr>
            <a:r>
              <a:rPr lang="zh-CN" altLang="en-US" dirty="0" smtClean="0"/>
              <a:t>慢开始算法中的拥塞窗口</a:t>
            </a:r>
            <a:r>
              <a:rPr lang="en-US" altLang="zh-CN" dirty="0" smtClean="0"/>
              <a:t>cwnd</a:t>
            </a:r>
            <a:r>
              <a:rPr lang="zh-CN" altLang="en-US" dirty="0" smtClean="0"/>
              <a:t>会以指数方式快速增长。</a:t>
            </a:r>
            <a:endParaRPr lang="en-US" altLang="zh-CN" dirty="0" smtClean="0"/>
          </a:p>
          <a:p>
            <a:pPr>
              <a:defRPr/>
            </a:pPr>
            <a:r>
              <a:rPr lang="zh-CN" altLang="en-US" dirty="0" smtClean="0"/>
              <a:t>为避免</a:t>
            </a:r>
            <a:r>
              <a:rPr lang="en-US" altLang="zh-CN" dirty="0" smtClean="0"/>
              <a:t>cwnd</a:t>
            </a:r>
            <a:r>
              <a:rPr lang="zh-CN" altLang="en-US" dirty="0" smtClean="0"/>
              <a:t>过快增长引起网络拥塞， 设置</a:t>
            </a:r>
            <a:r>
              <a:rPr lang="zh-CN" altLang="en-US" b="1" dirty="0" smtClean="0">
                <a:solidFill>
                  <a:srgbClr val="C00000"/>
                </a:solidFill>
              </a:rPr>
              <a:t>慢开始阈值</a:t>
            </a:r>
            <a:r>
              <a:rPr lang="zh-CN" altLang="en-US" dirty="0" smtClean="0"/>
              <a:t>（</a:t>
            </a:r>
            <a:r>
              <a:rPr lang="en-US" altLang="zh-CN" dirty="0" err="1" smtClean="0"/>
              <a:t>ssthresh</a:t>
            </a:r>
            <a:r>
              <a:rPr lang="zh-CN" altLang="en-US" dirty="0" smtClean="0"/>
              <a:t>）。</a:t>
            </a:r>
            <a:endParaRPr lang="en-US" altLang="zh-CN" dirty="0" smtClean="0"/>
          </a:p>
          <a:p>
            <a:pPr indent="15875">
              <a:buFont typeface="Wingdings" pitchFamily="2" charset="2"/>
              <a:buChar char="ü"/>
              <a:tabLst>
                <a:tab pos="717550" algn="l"/>
              </a:tabLst>
              <a:defRPr/>
            </a:pPr>
            <a:r>
              <a:rPr lang="en-US" altLang="zh-CN" dirty="0" smtClean="0"/>
              <a:t>cwnd&lt; ssthresh</a:t>
            </a:r>
            <a:r>
              <a:rPr lang="zh-CN" altLang="en-US" dirty="0" smtClean="0"/>
              <a:t>时采用慢开始算法；</a:t>
            </a:r>
            <a:endParaRPr lang="en-US" altLang="zh-CN" dirty="0" smtClean="0"/>
          </a:p>
          <a:p>
            <a:pPr indent="15875">
              <a:buFont typeface="Wingdings" pitchFamily="2" charset="2"/>
              <a:buChar char="ü"/>
              <a:tabLst>
                <a:tab pos="717550" algn="l"/>
              </a:tabLst>
              <a:defRPr/>
            </a:pPr>
            <a:r>
              <a:rPr lang="en-US" altLang="zh-CN" dirty="0" smtClean="0"/>
              <a:t>cwnd ≥ </a:t>
            </a:r>
            <a:r>
              <a:rPr lang="en-US" altLang="zh-CN" dirty="0" err="1" smtClean="0"/>
              <a:t>ssthresh</a:t>
            </a:r>
            <a:r>
              <a:rPr lang="zh-CN" altLang="en-US" dirty="0" smtClean="0"/>
              <a:t>时采用拥塞避免算法， 减慢窗口增长速度。</a:t>
            </a:r>
            <a:endParaRPr lang="en-US" altLang="zh-CN" dirty="0" smtClean="0"/>
          </a:p>
          <a:p>
            <a:pPr>
              <a:defRPr/>
            </a:pP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3"/>
          <p:cNvSpPr>
            <a:spLocks noGrp="1"/>
          </p:cNvSpPr>
          <p:nvPr>
            <p:ph type="title"/>
          </p:nvPr>
        </p:nvSpPr>
        <p:spPr/>
        <p:txBody>
          <a:bodyPr/>
          <a:lstStyle/>
          <a:p>
            <a:r>
              <a:rPr lang="zh-CN" altLang="en-US" dirty="0" smtClean="0"/>
              <a:t>拥塞避免算法</a:t>
            </a:r>
          </a:p>
        </p:txBody>
      </p:sp>
      <p:sp>
        <p:nvSpPr>
          <p:cNvPr id="76803" name="内容占位符 1"/>
          <p:cNvSpPr>
            <a:spLocks noGrp="1"/>
          </p:cNvSpPr>
          <p:nvPr>
            <p:ph idx="1"/>
          </p:nvPr>
        </p:nvSpPr>
        <p:spPr/>
        <p:txBody>
          <a:bodyPr/>
          <a:lstStyle/>
          <a:p>
            <a:pPr>
              <a:buNone/>
            </a:pPr>
            <a:r>
              <a:rPr lang="zh-CN" altLang="en-US" dirty="0" smtClean="0"/>
              <a:t>当</a:t>
            </a:r>
            <a:r>
              <a:rPr lang="en-US" altLang="zh-CN" dirty="0" smtClean="0"/>
              <a:t>cwnd ≥ </a:t>
            </a:r>
            <a:r>
              <a:rPr lang="en-US" altLang="zh-CN" dirty="0" err="1" smtClean="0"/>
              <a:t>ssthresh</a:t>
            </a:r>
            <a:r>
              <a:rPr lang="zh-CN" altLang="en-US" dirty="0" smtClean="0"/>
              <a:t>后，启用拥塞避免算法：</a:t>
            </a:r>
            <a:endParaRPr lang="en-US" altLang="zh-CN" dirty="0" smtClean="0"/>
          </a:p>
          <a:p>
            <a:r>
              <a:rPr lang="zh-CN" altLang="en-US" dirty="0" smtClean="0"/>
              <a:t>每经过一个往返时延</a:t>
            </a:r>
            <a:r>
              <a:rPr lang="en-US" altLang="zh-CN" dirty="0" smtClean="0"/>
              <a:t>RTT</a:t>
            </a:r>
            <a:r>
              <a:rPr lang="zh-CN" altLang="en-US" dirty="0" smtClean="0"/>
              <a:t>，只有当发送方收到对所有报文段的确认后，才将拥塞窗口的大小增加一个报文段。</a:t>
            </a:r>
            <a:endParaRPr lang="en-US" altLang="zh-CN" dirty="0" smtClean="0"/>
          </a:p>
          <a:p>
            <a:r>
              <a:rPr lang="zh-CN" dirty="0" smtClean="0">
                <a:solidFill>
                  <a:schemeClr val="tx1"/>
                </a:solidFill>
                <a:latin typeface="+mn-lt"/>
                <a:ea typeface="+mn-ea"/>
                <a:cs typeface="+mn-cs"/>
              </a:rPr>
              <a:t>加法增加（</a:t>
            </a:r>
            <a:r>
              <a:rPr lang="en-US" dirty="0" smtClean="0">
                <a:solidFill>
                  <a:schemeClr val="tx1"/>
                </a:solidFill>
                <a:latin typeface="+mn-lt"/>
                <a:ea typeface="+mn-ea"/>
                <a:cs typeface="+mn-cs"/>
              </a:rPr>
              <a:t>Additive Increase</a:t>
            </a:r>
            <a:r>
              <a:rPr lang="zh-CN" dirty="0" smtClean="0">
                <a:solidFill>
                  <a:schemeClr val="tx1"/>
                </a:solidFill>
                <a:latin typeface="+mn-lt"/>
                <a:ea typeface="+mn-ea"/>
                <a:cs typeface="+mn-cs"/>
              </a:rPr>
              <a:t>）策略</a:t>
            </a:r>
            <a:r>
              <a:rPr lang="zh-CN" altLang="en-US" dirty="0" smtClean="0">
                <a:solidFill>
                  <a:schemeClr val="tx1"/>
                </a:solidFill>
                <a:latin typeface="+mn-lt"/>
                <a:ea typeface="+mn-ea"/>
                <a:cs typeface="+mn-cs"/>
              </a:rPr>
              <a:t>，</a:t>
            </a:r>
            <a:r>
              <a:rPr lang="en-US" altLang="zh-CN" dirty="0" smtClean="0"/>
              <a:t> cwnd</a:t>
            </a:r>
            <a:r>
              <a:rPr lang="zh-CN" altLang="en-US" dirty="0" smtClean="0"/>
              <a:t>按照线性方式缓慢增长，与慢开始算法相比，其增长速度放慢，直到网络出现拥塞。</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77827" name="Picture 6"/>
          <p:cNvPicPr>
            <a:picLocks noChangeAspect="1" noChangeArrowheads="1"/>
          </p:cNvPicPr>
          <p:nvPr/>
        </p:nvPicPr>
        <p:blipFill>
          <a:blip r:embed="rId2"/>
          <a:srcRect/>
          <a:stretch>
            <a:fillRect/>
          </a:stretch>
        </p:blipFill>
        <p:spPr bwMode="auto">
          <a:xfrm>
            <a:off x="2357438" y="211138"/>
            <a:ext cx="4929187" cy="6419850"/>
          </a:xfrm>
          <a:prstGeom prst="rect">
            <a:avLst/>
          </a:prstGeom>
          <a:noFill/>
          <a:ln w="9525">
            <a:noFill/>
            <a:miter lim="800000"/>
            <a:headEnd/>
            <a:tailEnd/>
          </a:ln>
        </p:spPr>
      </p:pic>
      <p:cxnSp>
        <p:nvCxnSpPr>
          <p:cNvPr id="8" name="直接连接符 7"/>
          <p:cNvCxnSpPr/>
          <p:nvPr/>
        </p:nvCxnSpPr>
        <p:spPr>
          <a:xfrm>
            <a:off x="1500188" y="3571875"/>
            <a:ext cx="6429375" cy="158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AutoShape 36"/>
          <p:cNvSpPr>
            <a:spLocks noChangeArrowheads="1"/>
          </p:cNvSpPr>
          <p:nvPr/>
        </p:nvSpPr>
        <p:spPr bwMode="auto">
          <a:xfrm>
            <a:off x="357188" y="2500313"/>
            <a:ext cx="2000250" cy="500062"/>
          </a:xfrm>
          <a:prstGeom prst="wedgeRoundRectCallout">
            <a:avLst>
              <a:gd name="adj1" fmla="val 72042"/>
              <a:gd name="adj2" fmla="val 161440"/>
              <a:gd name="adj3" fmla="val 16667"/>
            </a:avLst>
          </a:prstGeom>
          <a:solidFill>
            <a:srgbClr val="FFFF99"/>
          </a:solidFill>
          <a:ln w="9525">
            <a:solidFill>
              <a:schemeClr val="tx1"/>
            </a:solidFill>
            <a:miter lim="800000"/>
            <a:headEnd/>
            <a:tailEnd/>
          </a:ln>
        </p:spPr>
        <p:txBody>
          <a:bodyPr/>
          <a:lstStyle/>
          <a:p>
            <a:pPr algn="ctr"/>
            <a:r>
              <a:rPr lang="en-US" altLang="zh-CN" b="1" dirty="0"/>
              <a:t>cwnd=</a:t>
            </a:r>
            <a:r>
              <a:rPr lang="en-US" altLang="zh-CN" b="1" dirty="0" err="1"/>
              <a:t>ssthresh</a:t>
            </a:r>
            <a:endParaRPr lang="zh-CN" altLang="en-US" b="1" dirty="0"/>
          </a:p>
        </p:txBody>
      </p:sp>
      <p:sp>
        <p:nvSpPr>
          <p:cNvPr id="77830" name="TextBox 11"/>
          <p:cNvSpPr txBox="1">
            <a:spLocks noChangeArrowheads="1"/>
          </p:cNvSpPr>
          <p:nvPr/>
        </p:nvSpPr>
        <p:spPr bwMode="auto">
          <a:xfrm>
            <a:off x="428625" y="500063"/>
            <a:ext cx="1643063" cy="369887"/>
          </a:xfrm>
          <a:prstGeom prst="rect">
            <a:avLst/>
          </a:prstGeom>
          <a:solidFill>
            <a:srgbClr val="609DF6"/>
          </a:solidFill>
          <a:ln w="9525">
            <a:noFill/>
            <a:miter lim="800000"/>
            <a:headEnd/>
            <a:tailEnd/>
          </a:ln>
        </p:spPr>
        <p:txBody>
          <a:bodyPr>
            <a:spAutoFit/>
          </a:bodyPr>
          <a:lstStyle/>
          <a:p>
            <a:pPr algn="ctr"/>
            <a:r>
              <a:rPr lang="zh-CN" altLang="en-US" b="1"/>
              <a:t>设</a:t>
            </a:r>
            <a:r>
              <a:rPr lang="en-US" altLang="zh-CN" b="1"/>
              <a:t>ssthresh=4</a:t>
            </a:r>
            <a:endParaRPr lang="zh-CN" altLang="en-US" b="1"/>
          </a:p>
        </p:txBody>
      </p:sp>
      <p:sp>
        <p:nvSpPr>
          <p:cNvPr id="77831" name="TextBox 12"/>
          <p:cNvSpPr txBox="1">
            <a:spLocks noChangeArrowheads="1"/>
          </p:cNvSpPr>
          <p:nvPr/>
        </p:nvSpPr>
        <p:spPr bwMode="auto">
          <a:xfrm>
            <a:off x="642938" y="3857625"/>
            <a:ext cx="1643062" cy="369888"/>
          </a:xfrm>
          <a:prstGeom prst="rect">
            <a:avLst/>
          </a:prstGeom>
          <a:noFill/>
          <a:ln w="9525">
            <a:noFill/>
            <a:miter lim="800000"/>
            <a:headEnd/>
            <a:tailEnd/>
          </a:ln>
        </p:spPr>
        <p:txBody>
          <a:bodyPr>
            <a:spAutoFit/>
          </a:bodyPr>
          <a:lstStyle/>
          <a:p>
            <a:pPr algn="ctr"/>
            <a:r>
              <a:rPr lang="en-US" altLang="zh-CN" b="1" dirty="0"/>
              <a:t>cwnd=5</a:t>
            </a:r>
            <a:endParaRPr lang="zh-CN" altLang="en-US" b="1" dirty="0"/>
          </a:p>
        </p:txBody>
      </p:sp>
      <p:sp>
        <p:nvSpPr>
          <p:cNvPr id="77832" name="TextBox 13"/>
          <p:cNvSpPr txBox="1">
            <a:spLocks noChangeArrowheads="1"/>
          </p:cNvSpPr>
          <p:nvPr/>
        </p:nvSpPr>
        <p:spPr bwMode="auto">
          <a:xfrm>
            <a:off x="714375" y="5286375"/>
            <a:ext cx="1643063" cy="369888"/>
          </a:xfrm>
          <a:prstGeom prst="rect">
            <a:avLst/>
          </a:prstGeom>
          <a:noFill/>
          <a:ln w="9525">
            <a:noFill/>
            <a:miter lim="800000"/>
            <a:headEnd/>
            <a:tailEnd/>
          </a:ln>
        </p:spPr>
        <p:txBody>
          <a:bodyPr>
            <a:spAutoFit/>
          </a:bodyPr>
          <a:lstStyle/>
          <a:p>
            <a:pPr algn="ctr"/>
            <a:r>
              <a:rPr lang="en-US" altLang="zh-CN" b="1" dirty="0"/>
              <a:t>cwnd=6</a:t>
            </a:r>
            <a:endParaRPr lang="zh-CN" altLang="en-US" b="1" dirty="0"/>
          </a:p>
        </p:txBody>
      </p:sp>
      <p:sp>
        <p:nvSpPr>
          <p:cNvPr id="77833" name="TextBox 14"/>
          <p:cNvSpPr txBox="1">
            <a:spLocks noChangeArrowheads="1"/>
          </p:cNvSpPr>
          <p:nvPr/>
        </p:nvSpPr>
        <p:spPr bwMode="auto">
          <a:xfrm>
            <a:off x="8039100" y="1428750"/>
            <a:ext cx="461963" cy="1285875"/>
          </a:xfrm>
          <a:prstGeom prst="rect">
            <a:avLst/>
          </a:prstGeom>
          <a:noFill/>
          <a:ln w="9525">
            <a:noFill/>
            <a:miter lim="800000"/>
            <a:headEnd/>
            <a:tailEnd/>
          </a:ln>
        </p:spPr>
        <p:txBody>
          <a:bodyPr vert="eaVert">
            <a:spAutoFit/>
          </a:bodyPr>
          <a:lstStyle/>
          <a:p>
            <a:r>
              <a:rPr lang="zh-CN" altLang="en-US"/>
              <a:t>慢开始算法</a:t>
            </a:r>
          </a:p>
        </p:txBody>
      </p:sp>
      <p:sp>
        <p:nvSpPr>
          <p:cNvPr id="17" name="右大括号 16"/>
          <p:cNvSpPr/>
          <p:nvPr/>
        </p:nvSpPr>
        <p:spPr>
          <a:xfrm>
            <a:off x="7572375" y="1143000"/>
            <a:ext cx="357188" cy="2000250"/>
          </a:xfrm>
          <a:prstGeom prst="rightBrace">
            <a:avLst>
              <a:gd name="adj1" fmla="val 8333"/>
              <a:gd name="adj2" fmla="val 49456"/>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 name="右大括号 18"/>
          <p:cNvSpPr/>
          <p:nvPr/>
        </p:nvSpPr>
        <p:spPr>
          <a:xfrm>
            <a:off x="7572375" y="4071938"/>
            <a:ext cx="357188" cy="200025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7836" name="TextBox 19"/>
          <p:cNvSpPr txBox="1">
            <a:spLocks noChangeArrowheads="1"/>
          </p:cNvSpPr>
          <p:nvPr/>
        </p:nvSpPr>
        <p:spPr bwMode="auto">
          <a:xfrm>
            <a:off x="8072438" y="4286250"/>
            <a:ext cx="461962" cy="1714500"/>
          </a:xfrm>
          <a:prstGeom prst="rect">
            <a:avLst/>
          </a:prstGeom>
          <a:noFill/>
          <a:ln w="9525">
            <a:noFill/>
            <a:miter lim="800000"/>
            <a:headEnd/>
            <a:tailEnd/>
          </a:ln>
        </p:spPr>
        <p:txBody>
          <a:bodyPr vert="eaVert">
            <a:spAutoFit/>
          </a:bodyPr>
          <a:lstStyle/>
          <a:p>
            <a:r>
              <a:rPr lang="zh-CN" altLang="en-US"/>
              <a:t>拥塞避免算法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effectLst>
                  <a:outerShdw blurRad="38100" dist="38100" dir="2700000" algn="tl">
                    <a:srgbClr val="000000">
                      <a:alpha val="43137"/>
                    </a:srgbClr>
                  </a:outerShdw>
                </a:effectLst>
              </a:rPr>
              <a:t>2. </a:t>
            </a:r>
            <a:r>
              <a:rPr lang="zh-CN" altLang="en-US" dirty="0" smtClean="0">
                <a:effectLst>
                  <a:outerShdw blurRad="38100" dist="38100" dir="2700000" algn="tl">
                    <a:srgbClr val="000000">
                      <a:alpha val="43137"/>
                    </a:srgbClr>
                  </a:outerShdw>
                </a:effectLst>
              </a:rPr>
              <a:t>无连接服务</a:t>
            </a:r>
          </a:p>
        </p:txBody>
      </p:sp>
      <p:sp>
        <p:nvSpPr>
          <p:cNvPr id="18435" name="内容占位符 1"/>
          <p:cNvSpPr>
            <a:spLocks noGrp="1"/>
          </p:cNvSpPr>
          <p:nvPr>
            <p:ph idx="1"/>
          </p:nvPr>
        </p:nvSpPr>
        <p:spPr/>
        <p:txBody>
          <a:bodyPr/>
          <a:lstStyle/>
          <a:p>
            <a:r>
              <a:rPr lang="zh-CN" altLang="en-US" dirty="0" smtClean="0"/>
              <a:t>进行数据传输前发送方不必与数据接收方建立连接，可直接向接收方发送数据。</a:t>
            </a:r>
            <a:endParaRPr lang="en-US" altLang="zh-CN" dirty="0" smtClean="0"/>
          </a:p>
          <a:p>
            <a:r>
              <a:rPr lang="zh-CN" altLang="en-US" dirty="0" smtClean="0"/>
              <a:t>无连接服务的特点：</a:t>
            </a:r>
            <a:endParaRPr lang="en-US" altLang="zh-CN" dirty="0" smtClean="0"/>
          </a:p>
          <a:p>
            <a:pPr marL="893763" indent="-447675">
              <a:buFont typeface="Wingdings" pitchFamily="2" charset="2"/>
              <a:buChar char="ü"/>
            </a:pPr>
            <a:r>
              <a:rPr lang="zh-CN" altLang="en-US" dirty="0" smtClean="0"/>
              <a:t>使用方便灵活</a:t>
            </a:r>
            <a:endParaRPr lang="en-US" altLang="zh-CN" dirty="0" smtClean="0"/>
          </a:p>
          <a:p>
            <a:pPr marL="893763" indent="-447675">
              <a:buFont typeface="Wingdings" pitchFamily="2" charset="2"/>
              <a:buChar char="ü"/>
            </a:pPr>
            <a:r>
              <a:rPr lang="zh-CN" altLang="en-US" dirty="0" smtClean="0"/>
              <a:t>开销小</a:t>
            </a:r>
            <a:endParaRPr lang="en-US" altLang="zh-CN" dirty="0" smtClean="0"/>
          </a:p>
          <a:p>
            <a:pPr marL="893763" indent="-447675">
              <a:buFont typeface="Wingdings" pitchFamily="2" charset="2"/>
              <a:buChar char="ü"/>
            </a:pPr>
            <a:r>
              <a:rPr lang="zh-CN" altLang="en-US" dirty="0" smtClean="0"/>
              <a:t>通信迅速</a:t>
            </a:r>
            <a:endParaRPr lang="en-US" altLang="zh-CN" dirty="0" smtClean="0"/>
          </a:p>
          <a:p>
            <a:pPr marL="893763" indent="-447675">
              <a:buFont typeface="Wingdings" pitchFamily="2" charset="2"/>
              <a:buChar char="ü"/>
            </a:pPr>
            <a:r>
              <a:rPr lang="zh-CN" altLang="en-US" dirty="0" smtClean="0"/>
              <a:t>可靠性低</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chemeClr val="tx2"/>
                </a:solidFill>
                <a:latin typeface="+mj-lt"/>
                <a:ea typeface="+mj-ea"/>
                <a:cs typeface="+mj-cs"/>
              </a:rPr>
              <a:t>乘法减小策略</a:t>
            </a:r>
            <a:endParaRPr lang="zh-CN" altLang="en-US" dirty="0"/>
          </a:p>
        </p:txBody>
      </p:sp>
      <p:sp>
        <p:nvSpPr>
          <p:cNvPr id="3" name="内容占位符 2"/>
          <p:cNvSpPr>
            <a:spLocks noGrp="1"/>
          </p:cNvSpPr>
          <p:nvPr>
            <p:ph idx="1"/>
          </p:nvPr>
        </p:nvSpPr>
        <p:spPr/>
        <p:txBody>
          <a:bodyPr/>
          <a:lstStyle/>
          <a:p>
            <a:pPr marL="0" indent="446088">
              <a:buNone/>
            </a:pPr>
            <a:r>
              <a:rPr lang="zh-CN" altLang="en-US" sz="2800" dirty="0" smtClean="0">
                <a:solidFill>
                  <a:schemeClr val="tx1"/>
                </a:solidFill>
                <a:latin typeface="+mn-lt"/>
                <a:ea typeface="+mn-ea"/>
                <a:cs typeface="+mn-cs"/>
              </a:rPr>
              <a:t>若</a:t>
            </a:r>
            <a:r>
              <a:rPr lang="zh-CN" sz="2800" dirty="0" smtClean="0">
                <a:solidFill>
                  <a:schemeClr val="tx1"/>
                </a:solidFill>
                <a:latin typeface="+mn-lt"/>
                <a:ea typeface="+mn-ea"/>
                <a:cs typeface="+mn-cs"/>
              </a:rPr>
              <a:t>有报文段丢失，则判定网络发生拥塞，此时不论是处于慢开始阶段还是拥塞避免阶段，发送方将采用乘法减小（</a:t>
            </a:r>
            <a:r>
              <a:rPr lang="en-US" sz="2800" dirty="0" smtClean="0">
                <a:solidFill>
                  <a:schemeClr val="tx1"/>
                </a:solidFill>
                <a:latin typeface="+mn-lt"/>
                <a:ea typeface="+mn-ea"/>
                <a:cs typeface="+mn-cs"/>
              </a:rPr>
              <a:t>Multiplicative Decrease</a:t>
            </a:r>
            <a:r>
              <a:rPr lang="zh-CN" sz="2800" dirty="0" smtClean="0">
                <a:solidFill>
                  <a:schemeClr val="tx1"/>
                </a:solidFill>
                <a:latin typeface="+mn-lt"/>
                <a:ea typeface="+mn-ea"/>
                <a:cs typeface="+mn-cs"/>
              </a:rPr>
              <a:t>）的策略</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r>
              <a:rPr lang="zh-CN" sz="2800" dirty="0" smtClean="0">
                <a:solidFill>
                  <a:schemeClr val="tx1"/>
                </a:solidFill>
                <a:latin typeface="+mn-lt"/>
                <a:ea typeface="+mn-ea"/>
                <a:cs typeface="+mn-cs"/>
              </a:rPr>
              <a:t>慢开始阈值</a:t>
            </a:r>
            <a:r>
              <a:rPr lang="en-US" sz="2800" dirty="0" err="1" smtClean="0">
                <a:solidFill>
                  <a:schemeClr val="tx1"/>
                </a:solidFill>
                <a:latin typeface="+mn-lt"/>
                <a:ea typeface="+mn-ea"/>
                <a:cs typeface="+mn-cs"/>
              </a:rPr>
              <a:t>ssthresh</a:t>
            </a:r>
            <a:r>
              <a:rPr lang="zh-CN" sz="2800" dirty="0" smtClean="0">
                <a:solidFill>
                  <a:schemeClr val="tx1"/>
                </a:solidFill>
                <a:latin typeface="+mn-lt"/>
                <a:ea typeface="+mn-ea"/>
                <a:cs typeface="+mn-cs"/>
              </a:rPr>
              <a:t>减为当前</a:t>
            </a:r>
            <a:r>
              <a:rPr lang="en-US" sz="2800" dirty="0" smtClean="0">
                <a:solidFill>
                  <a:schemeClr val="tx1"/>
                </a:solidFill>
                <a:latin typeface="+mn-lt"/>
                <a:ea typeface="+mn-ea"/>
                <a:cs typeface="+mn-cs"/>
              </a:rPr>
              <a:t>cwnd</a:t>
            </a:r>
            <a:r>
              <a:rPr lang="zh-CN" sz="2800" dirty="0" smtClean="0">
                <a:solidFill>
                  <a:schemeClr val="tx1"/>
                </a:solidFill>
                <a:latin typeface="+mn-lt"/>
                <a:ea typeface="+mn-ea"/>
                <a:cs typeface="+mn-cs"/>
              </a:rPr>
              <a:t>的一半（但不能小于</a:t>
            </a:r>
            <a:r>
              <a:rPr lang="en-US" sz="2800" dirty="0" smtClean="0">
                <a:solidFill>
                  <a:schemeClr val="tx1"/>
                </a:solidFill>
                <a:latin typeface="+mn-lt"/>
                <a:ea typeface="+mn-ea"/>
                <a:cs typeface="+mn-cs"/>
              </a:rPr>
              <a:t>2</a:t>
            </a:r>
            <a:r>
              <a:rPr lang="zh-CN" sz="2800" dirty="0" smtClean="0">
                <a:solidFill>
                  <a:schemeClr val="tx1"/>
                </a:solidFill>
                <a:latin typeface="+mn-lt"/>
                <a:ea typeface="+mn-ea"/>
                <a:cs typeface="+mn-cs"/>
              </a:rPr>
              <a:t>）</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r>
              <a:rPr lang="en-US" sz="2800" dirty="0" smtClean="0">
                <a:solidFill>
                  <a:schemeClr val="tx1"/>
                </a:solidFill>
                <a:latin typeface="+mn-lt"/>
                <a:ea typeface="+mn-ea"/>
                <a:cs typeface="+mn-cs"/>
              </a:rPr>
              <a:t>cwnd</a:t>
            </a:r>
            <a:r>
              <a:rPr lang="zh-CN" sz="2800" dirty="0" smtClean="0">
                <a:solidFill>
                  <a:schemeClr val="tx1"/>
                </a:solidFill>
                <a:latin typeface="+mn-lt"/>
                <a:ea typeface="+mn-ea"/>
                <a:cs typeface="+mn-cs"/>
              </a:rPr>
              <a:t>重新设为</a:t>
            </a:r>
            <a:r>
              <a:rPr lang="en-US" sz="2800" dirty="0" smtClean="0">
                <a:solidFill>
                  <a:schemeClr val="tx1"/>
                </a:solidFill>
                <a:latin typeface="+mn-lt"/>
                <a:ea typeface="+mn-ea"/>
                <a:cs typeface="+mn-cs"/>
              </a:rPr>
              <a:t>1</a:t>
            </a:r>
            <a:r>
              <a:rPr lang="zh-CN" altLang="en-US" sz="2800" dirty="0" smtClean="0">
                <a:solidFill>
                  <a:schemeClr val="tx1"/>
                </a:solidFill>
                <a:latin typeface="+mn-lt"/>
                <a:ea typeface="+mn-ea"/>
                <a:cs typeface="+mn-cs"/>
              </a:rPr>
              <a:t>，</a:t>
            </a:r>
            <a:r>
              <a:rPr lang="zh-CN" sz="2800" dirty="0" smtClean="0">
                <a:solidFill>
                  <a:schemeClr val="tx1"/>
                </a:solidFill>
                <a:latin typeface="+mn-lt"/>
                <a:ea typeface="+mn-ea"/>
                <a:cs typeface="+mn-cs"/>
              </a:rPr>
              <a:t>启动慢开始算法。</a:t>
            </a:r>
            <a:endParaRPr lang="en-US" altLang="zh-CN" sz="2800" dirty="0" smtClean="0">
              <a:solidFill>
                <a:schemeClr val="tx1"/>
              </a:solidFill>
              <a:latin typeface="+mn-lt"/>
              <a:ea typeface="+mn-ea"/>
              <a:cs typeface="+mn-cs"/>
            </a:endParaRPr>
          </a:p>
          <a:p>
            <a:r>
              <a:rPr lang="en-US" sz="2800" dirty="0" smtClean="0">
                <a:solidFill>
                  <a:schemeClr val="tx1"/>
                </a:solidFill>
                <a:latin typeface="+mn-lt"/>
                <a:ea typeface="+mn-ea"/>
                <a:cs typeface="+mn-cs"/>
              </a:rPr>
              <a:t>cwnd</a:t>
            </a:r>
            <a:r>
              <a:rPr lang="zh-CN" sz="2800" dirty="0" smtClean="0">
                <a:solidFill>
                  <a:schemeClr val="tx1"/>
                </a:solidFill>
                <a:latin typeface="+mn-lt"/>
                <a:ea typeface="+mn-ea"/>
                <a:cs typeface="+mn-cs"/>
              </a:rPr>
              <a:t>增长到新的慢开始阈值</a:t>
            </a:r>
            <a:r>
              <a:rPr lang="en-US" sz="2800" dirty="0" err="1" smtClean="0">
                <a:solidFill>
                  <a:schemeClr val="tx1"/>
                </a:solidFill>
                <a:latin typeface="+mn-lt"/>
                <a:ea typeface="+mn-ea"/>
                <a:cs typeface="+mn-cs"/>
              </a:rPr>
              <a:t>ssthresh</a:t>
            </a:r>
            <a:r>
              <a:rPr lang="zh-CN" sz="2800" dirty="0" smtClean="0">
                <a:solidFill>
                  <a:schemeClr val="tx1"/>
                </a:solidFill>
                <a:latin typeface="+mn-lt"/>
                <a:ea typeface="+mn-ea"/>
                <a:cs typeface="+mn-cs"/>
              </a:rPr>
              <a:t>大小时，进入拥塞避免阶段</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endParaRPr lang="en-US" altLang="zh-CN" sz="2800" dirty="0" smtClean="0">
              <a:solidFill>
                <a:schemeClr val="tx1"/>
              </a:solidFill>
              <a:latin typeface="+mn-lt"/>
              <a:ea typeface="+mn-ea"/>
              <a:cs typeface="+mn-cs"/>
            </a:endParaRP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1"/>
          <p:cNvSpPr>
            <a:spLocks noGrp="1"/>
          </p:cNvSpPr>
          <p:nvPr>
            <p:ph idx="1"/>
          </p:nvPr>
        </p:nvSpPr>
        <p:spPr>
          <a:xfrm>
            <a:off x="468313" y="549275"/>
            <a:ext cx="8229600" cy="506413"/>
          </a:xfrm>
        </p:spPr>
        <p:txBody>
          <a:bodyPr/>
          <a:lstStyle/>
          <a:p>
            <a:pPr algn="ctr">
              <a:spcBef>
                <a:spcPct val="0"/>
              </a:spcBef>
              <a:buFont typeface="Wingdings" pitchFamily="2" charset="2"/>
              <a:buNone/>
            </a:pPr>
            <a:r>
              <a:rPr lang="zh-CN" altLang="en-US" sz="3700" dirty="0" smtClean="0"/>
              <a:t>慢开始和拥塞避免算法示例</a:t>
            </a:r>
          </a:p>
        </p:txBody>
      </p:sp>
      <p:sp>
        <p:nvSpPr>
          <p:cNvPr id="61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5"/>
          <p:cNvGraphicFramePr>
            <a:graphicFrameLocks noChangeAspect="1"/>
          </p:cNvGraphicFramePr>
          <p:nvPr/>
        </p:nvGraphicFramePr>
        <p:xfrm>
          <a:off x="1138238" y="1785938"/>
          <a:ext cx="7319962" cy="3714750"/>
        </p:xfrm>
        <a:graphic>
          <a:graphicData uri="http://schemas.openxmlformats.org/presentationml/2006/ole">
            <p:oleObj spid="_x0000_s6146" name="Document" r:id="rId3" imgW="4810874" imgH="2300463" progId="Word.Document.8">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365125" indent="-255588">
              <a:spcBef>
                <a:spcPts val="0"/>
              </a:spcBef>
              <a:buClr>
                <a:schemeClr val="accent1"/>
              </a:buClr>
              <a:buSzPct val="68000"/>
              <a:defRPr/>
            </a:pPr>
            <a:r>
              <a:rPr lang="en-US" altLang="zh-CN" dirty="0" smtClean="0">
                <a:latin typeface="黑体" pitchFamily="49" charset="-122"/>
                <a:ea typeface="黑体" pitchFamily="49" charset="-122"/>
                <a:cs typeface="+mn-cs"/>
              </a:rPr>
              <a:t>2. </a:t>
            </a:r>
            <a:r>
              <a:rPr lang="zh-CN" altLang="en-US" dirty="0" smtClean="0">
                <a:latin typeface="黑体" pitchFamily="49" charset="-122"/>
                <a:ea typeface="黑体" pitchFamily="49" charset="-122"/>
                <a:cs typeface="+mn-cs"/>
              </a:rPr>
              <a:t>快速重传算法</a:t>
            </a:r>
          </a:p>
        </p:txBody>
      </p:sp>
      <p:sp>
        <p:nvSpPr>
          <p:cNvPr id="5" name="内容占位符 4"/>
          <p:cNvSpPr>
            <a:spLocks noGrp="1"/>
          </p:cNvSpPr>
          <p:nvPr>
            <p:ph idx="1"/>
          </p:nvPr>
        </p:nvSpPr>
        <p:spPr/>
        <p:txBody>
          <a:bodyPr/>
          <a:lstStyle/>
          <a:p>
            <a:r>
              <a:rPr lang="zh-CN" dirty="0" smtClean="0">
                <a:solidFill>
                  <a:schemeClr val="tx1"/>
                </a:solidFill>
                <a:latin typeface="+mn-lt"/>
                <a:ea typeface="+mn-ea"/>
                <a:cs typeface="+mn-cs"/>
              </a:rPr>
              <a:t>接收方收到乱序到达的</a:t>
            </a:r>
            <a:r>
              <a:rPr lang="en-US" dirty="0" smtClean="0">
                <a:solidFill>
                  <a:schemeClr val="tx1"/>
                </a:solidFill>
                <a:latin typeface="+mn-lt"/>
                <a:ea typeface="+mn-ea"/>
                <a:cs typeface="+mn-cs"/>
              </a:rPr>
              <a:t>TCP</a:t>
            </a:r>
            <a:r>
              <a:rPr lang="zh-CN" dirty="0" smtClean="0">
                <a:solidFill>
                  <a:schemeClr val="tx1"/>
                </a:solidFill>
                <a:latin typeface="+mn-lt"/>
                <a:ea typeface="+mn-ea"/>
                <a:cs typeface="+mn-cs"/>
              </a:rPr>
              <a:t>报文段后，立即发送确认报文段</a:t>
            </a:r>
            <a:r>
              <a:rPr lang="zh-CN" altLang="en-US" dirty="0" smtClean="0">
                <a:solidFill>
                  <a:schemeClr val="tx1"/>
                </a:solidFill>
                <a:latin typeface="+mn-lt"/>
                <a:ea typeface="+mn-ea"/>
                <a:cs typeface="+mn-cs"/>
              </a:rPr>
              <a:t>，通告期待</a:t>
            </a:r>
            <a:r>
              <a:rPr lang="zh-CN" dirty="0" smtClean="0">
                <a:solidFill>
                  <a:schemeClr val="tx1"/>
                </a:solidFill>
                <a:latin typeface="+mn-lt"/>
                <a:ea typeface="+mn-ea"/>
                <a:cs typeface="+mn-cs"/>
              </a:rPr>
              <a:t>接收的报文段最小序号。</a:t>
            </a:r>
            <a:endParaRPr lang="en-US" altLang="zh-CN" dirty="0" smtClean="0">
              <a:solidFill>
                <a:schemeClr val="tx1"/>
              </a:solidFill>
              <a:latin typeface="+mn-lt"/>
              <a:ea typeface="+mn-ea"/>
              <a:cs typeface="+mn-cs"/>
            </a:endParaRPr>
          </a:p>
          <a:p>
            <a:r>
              <a:rPr lang="zh-CN" altLang="en-US" dirty="0" smtClean="0">
                <a:solidFill>
                  <a:schemeClr val="tx1"/>
                </a:solidFill>
                <a:latin typeface="+mn-lt"/>
                <a:ea typeface="+mn-ea"/>
                <a:cs typeface="+mn-cs"/>
              </a:rPr>
              <a:t>若</a:t>
            </a:r>
            <a:r>
              <a:rPr lang="zh-CN" dirty="0" smtClean="0">
                <a:solidFill>
                  <a:schemeClr val="tx1"/>
                </a:solidFill>
                <a:latin typeface="+mn-lt"/>
                <a:ea typeface="+mn-ea"/>
                <a:cs typeface="+mn-cs"/>
              </a:rPr>
              <a:t>发送方连续收到三个重复的确认报文段，</a:t>
            </a:r>
            <a:r>
              <a:rPr lang="zh-CN" altLang="en-US" dirty="0" smtClean="0">
                <a:solidFill>
                  <a:schemeClr val="tx1"/>
                </a:solidFill>
                <a:latin typeface="+mn-lt"/>
                <a:ea typeface="+mn-ea"/>
                <a:cs typeface="+mn-cs"/>
              </a:rPr>
              <a:t>认定</a:t>
            </a:r>
            <a:r>
              <a:rPr lang="zh-CN" dirty="0" smtClean="0">
                <a:solidFill>
                  <a:schemeClr val="tx1"/>
                </a:solidFill>
                <a:latin typeface="+mn-lt"/>
                <a:ea typeface="+mn-ea"/>
                <a:cs typeface="+mn-cs"/>
              </a:rPr>
              <a:t>该报文段丢失。</a:t>
            </a:r>
            <a:r>
              <a:rPr lang="zh-CN" altLang="en-US" dirty="0" smtClean="0">
                <a:solidFill>
                  <a:schemeClr val="tx1"/>
                </a:solidFill>
                <a:latin typeface="+mn-lt"/>
                <a:ea typeface="+mn-ea"/>
                <a:cs typeface="+mn-cs"/>
              </a:rPr>
              <a:t>无论</a:t>
            </a:r>
            <a:r>
              <a:rPr lang="zh-CN" dirty="0" smtClean="0">
                <a:solidFill>
                  <a:schemeClr val="tx1"/>
                </a:solidFill>
                <a:latin typeface="+mn-lt"/>
                <a:ea typeface="+mn-ea"/>
                <a:cs typeface="+mn-cs"/>
              </a:rPr>
              <a:t>计时器时间是否结束，立即重传该报文段。</a:t>
            </a:r>
            <a:endParaRPr lang="zh-CN" altLang="en-US" dirty="0"/>
          </a:p>
        </p:txBody>
      </p:sp>
      <p:sp>
        <p:nvSpPr>
          <p:cNvPr id="788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28625" y="0"/>
            <a:ext cx="8229600" cy="1143000"/>
          </a:xfrm>
        </p:spPr>
        <p:txBody>
          <a:bodyPr/>
          <a:lstStyle/>
          <a:p>
            <a:pPr marL="365125" indent="-255588">
              <a:spcBef>
                <a:spcPts val="0"/>
              </a:spcBef>
              <a:buClr>
                <a:schemeClr val="accent1"/>
              </a:buClr>
              <a:buSzPct val="68000"/>
              <a:defRPr/>
            </a:pPr>
            <a:r>
              <a:rPr lang="zh-CN" altLang="en-US" sz="3700" dirty="0" smtClean="0">
                <a:latin typeface="+mn-lt"/>
                <a:ea typeface="+mn-ea"/>
                <a:cs typeface="+mn-cs"/>
              </a:rPr>
              <a:t> 快速重传算法示意图</a:t>
            </a:r>
          </a:p>
        </p:txBody>
      </p:sp>
      <p:sp>
        <p:nvSpPr>
          <p:cNvPr id="788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78852" name="Picture 5"/>
          <p:cNvPicPr>
            <a:picLocks noChangeAspect="1" noChangeArrowheads="1"/>
          </p:cNvPicPr>
          <p:nvPr/>
        </p:nvPicPr>
        <p:blipFill>
          <a:blip r:embed="rId2"/>
          <a:srcRect/>
          <a:stretch>
            <a:fillRect/>
          </a:stretch>
        </p:blipFill>
        <p:spPr bwMode="auto">
          <a:xfrm>
            <a:off x="1476375" y="1101725"/>
            <a:ext cx="6191250" cy="532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2"/>
          <p:cNvSpPr>
            <a:spLocks noGrp="1"/>
          </p:cNvSpPr>
          <p:nvPr>
            <p:ph type="title"/>
          </p:nvPr>
        </p:nvSpPr>
        <p:spPr/>
        <p:txBody>
          <a:bodyPr/>
          <a:lstStyle/>
          <a:p>
            <a:r>
              <a:rPr lang="zh-CN" altLang="en-US" dirty="0" smtClean="0"/>
              <a:t> 快速恢复算法</a:t>
            </a:r>
          </a:p>
        </p:txBody>
      </p:sp>
      <p:sp>
        <p:nvSpPr>
          <p:cNvPr id="79875" name="内容占位符 1"/>
          <p:cNvSpPr>
            <a:spLocks noGrp="1"/>
          </p:cNvSpPr>
          <p:nvPr>
            <p:ph idx="1"/>
          </p:nvPr>
        </p:nvSpPr>
        <p:spPr/>
        <p:txBody>
          <a:bodyPr/>
          <a:lstStyle/>
          <a:p>
            <a:pPr marL="0" indent="0"/>
            <a:r>
              <a:rPr lang="zh-CN" altLang="en-US" sz="2800" dirty="0" smtClean="0"/>
              <a:t> 发送方连续收到三个重复的确认报文段，</a:t>
            </a:r>
            <a:r>
              <a:rPr lang="zh-CN" sz="2800" dirty="0" smtClean="0">
                <a:solidFill>
                  <a:schemeClr val="tx1"/>
                </a:solidFill>
                <a:latin typeface="+mn-lt"/>
                <a:ea typeface="+mn-ea"/>
                <a:cs typeface="+mn-cs"/>
              </a:rPr>
              <a:t>启动拥塞避免算法</a:t>
            </a:r>
            <a:r>
              <a:rPr lang="zh-CN" altLang="en-US" sz="2800" dirty="0" smtClean="0">
                <a:solidFill>
                  <a:schemeClr val="tx1"/>
                </a:solidFill>
                <a:latin typeface="+mn-lt"/>
                <a:ea typeface="+mn-ea"/>
                <a:cs typeface="+mn-cs"/>
              </a:rPr>
              <a:t>：</a:t>
            </a:r>
            <a:endParaRPr lang="en-US" altLang="zh-CN" sz="2800" dirty="0" smtClean="0"/>
          </a:p>
          <a:p>
            <a:pPr lvl="1"/>
            <a:r>
              <a:rPr lang="zh-CN" altLang="en-US" sz="2600" dirty="0" smtClean="0"/>
              <a:t>将慢开始阈值</a:t>
            </a:r>
            <a:r>
              <a:rPr lang="en-US" altLang="zh-CN" sz="2600" dirty="0" err="1" smtClean="0"/>
              <a:t>ssthresh</a:t>
            </a:r>
            <a:r>
              <a:rPr lang="zh-CN" altLang="en-US" sz="2600" dirty="0" smtClean="0"/>
              <a:t>减半</a:t>
            </a:r>
            <a:endParaRPr lang="en-US" altLang="zh-CN" sz="2600" dirty="0" smtClean="0"/>
          </a:p>
          <a:p>
            <a:pPr lvl="1"/>
            <a:r>
              <a:rPr lang="zh-CN" altLang="en-US" sz="2600" dirty="0" smtClean="0"/>
              <a:t>将拥塞窗口</a:t>
            </a:r>
            <a:r>
              <a:rPr lang="en-US" altLang="zh-CN" sz="2600" dirty="0" smtClean="0"/>
              <a:t>cwnd</a:t>
            </a:r>
            <a:r>
              <a:rPr lang="zh-CN" altLang="en-US" sz="2600" dirty="0" smtClean="0"/>
              <a:t>的大小调整为更新后的</a:t>
            </a:r>
            <a:r>
              <a:rPr lang="en-US" altLang="zh-CN" sz="2600" dirty="0" err="1" smtClean="0"/>
              <a:t>ssthresh</a:t>
            </a:r>
            <a:r>
              <a:rPr lang="zh-CN" altLang="en-US" sz="2600" dirty="0" smtClean="0"/>
              <a:t>的值</a:t>
            </a:r>
            <a:endParaRPr lang="en-US" altLang="zh-CN" sz="2600" dirty="0" smtClean="0"/>
          </a:p>
          <a:p>
            <a:pPr lvl="1"/>
            <a:r>
              <a:rPr lang="zh-CN" altLang="en-US" sz="2600" dirty="0" smtClean="0"/>
              <a:t>启动拥塞避免算法，之后拥塞窗口</a:t>
            </a:r>
            <a:r>
              <a:rPr lang="en-US" altLang="zh-CN" sz="2600" dirty="0" smtClean="0"/>
              <a:t>cwnd</a:t>
            </a:r>
            <a:r>
              <a:rPr lang="zh-CN" altLang="en-US" sz="2600" dirty="0" smtClean="0"/>
              <a:t>的值按照线性方式增长</a:t>
            </a:r>
            <a:endParaRPr lang="en-US" altLang="zh-CN" sz="2600" dirty="0" smtClean="0"/>
          </a:p>
          <a:p>
            <a:r>
              <a:rPr lang="zh-CN" sz="2800" dirty="0" smtClean="0">
                <a:solidFill>
                  <a:schemeClr val="tx1"/>
                </a:solidFill>
                <a:latin typeface="+mn-lt"/>
                <a:ea typeface="+mn-ea"/>
                <a:cs typeface="+mn-cs"/>
              </a:rPr>
              <a:t>不启动慢开始算法的原因</a:t>
            </a:r>
            <a:r>
              <a:rPr lang="zh-CN" altLang="en-US" sz="2800" dirty="0" smtClean="0">
                <a:solidFill>
                  <a:schemeClr val="tx1"/>
                </a:solidFill>
                <a:latin typeface="+mn-lt"/>
                <a:ea typeface="+mn-ea"/>
                <a:cs typeface="+mn-cs"/>
              </a:rPr>
              <a:t>：</a:t>
            </a:r>
            <a:r>
              <a:rPr lang="zh-CN" sz="2800" dirty="0" smtClean="0">
                <a:solidFill>
                  <a:schemeClr val="tx1"/>
                </a:solidFill>
                <a:latin typeface="+mn-lt"/>
                <a:ea typeface="+mn-ea"/>
                <a:cs typeface="+mn-cs"/>
              </a:rPr>
              <a:t>只有一个报文段丢失，其它报文段正确接收，说明当前网络并没有发生严重的拥塞</a:t>
            </a:r>
            <a:r>
              <a:rPr lang="zh-CN" altLang="en-US" sz="2800" dirty="0" smtClean="0">
                <a:solidFill>
                  <a:schemeClr val="tx1"/>
                </a:solidFill>
                <a:latin typeface="+mn-lt"/>
                <a:ea typeface="+mn-ea"/>
                <a:cs typeface="+mn-cs"/>
              </a:rPr>
              <a:t>。</a:t>
            </a:r>
            <a:endParaRPr lang="zh-CN" altLang="en-US" sz="28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296987"/>
          </a:xfrm>
        </p:spPr>
        <p:txBody>
          <a:bodyPr>
            <a:normAutofit fontScale="90000"/>
          </a:bodyPr>
          <a:lstStyle/>
          <a:p>
            <a:pPr>
              <a:defRPr/>
            </a:pPr>
            <a:r>
              <a:rPr lang="en-US" dirty="0" smtClean="0"/>
              <a:t>6.4 </a:t>
            </a:r>
            <a:r>
              <a:rPr lang="zh-CN" altLang="en-US" dirty="0" smtClean="0"/>
              <a:t>用于多媒体传输的实时传输</a:t>
            </a:r>
            <a:r>
              <a:rPr lang="en-US" dirty="0" smtClean="0"/>
              <a:t>/</a:t>
            </a:r>
            <a:br>
              <a:rPr lang="en-US" dirty="0" smtClean="0"/>
            </a:br>
            <a:r>
              <a:rPr lang="zh-CN" altLang="en-US" dirty="0" smtClean="0"/>
              <a:t>传输控制协议</a:t>
            </a:r>
            <a:endParaRPr lang="zh-CN" altLang="en-US" dirty="0"/>
          </a:p>
        </p:txBody>
      </p:sp>
      <p:sp>
        <p:nvSpPr>
          <p:cNvPr id="80899" name="内容占位符 1"/>
          <p:cNvSpPr>
            <a:spLocks noGrp="1"/>
          </p:cNvSpPr>
          <p:nvPr>
            <p:ph idx="1"/>
          </p:nvPr>
        </p:nvSpPr>
        <p:spPr/>
        <p:txBody>
          <a:bodyPr/>
          <a:lstStyle/>
          <a:p>
            <a:r>
              <a:rPr lang="en-US" altLang="zh-CN" dirty="0" smtClean="0"/>
              <a:t>RTP</a:t>
            </a:r>
            <a:r>
              <a:rPr lang="zh-CN" altLang="en-US" dirty="0" smtClean="0"/>
              <a:t>：用于音视频等多媒体数据流的传输协议。</a:t>
            </a:r>
            <a:endParaRPr lang="en-US" altLang="zh-CN" dirty="0" smtClean="0"/>
          </a:p>
          <a:p>
            <a:r>
              <a:rPr lang="en-US" altLang="zh-CN" dirty="0" smtClean="0"/>
              <a:t>RTCP</a:t>
            </a:r>
            <a:r>
              <a:rPr lang="zh-CN" altLang="en-US" dirty="0" smtClean="0"/>
              <a:t>：在</a:t>
            </a:r>
            <a:r>
              <a:rPr lang="en-US" altLang="zh-CN" dirty="0" smtClean="0"/>
              <a:t>RTP</a:t>
            </a:r>
            <a:r>
              <a:rPr lang="zh-CN" altLang="en-US" dirty="0" smtClean="0"/>
              <a:t>会话期间，为</a:t>
            </a:r>
            <a:r>
              <a:rPr lang="en-US" altLang="zh-CN" dirty="0" smtClean="0"/>
              <a:t>RTP</a:t>
            </a:r>
            <a:r>
              <a:rPr lang="zh-CN" altLang="en-US" dirty="0" smtClean="0"/>
              <a:t>提供带外控制。</a:t>
            </a:r>
            <a:endParaRPr lang="en-US" altLang="zh-CN" dirty="0" smtClean="0"/>
          </a:p>
          <a:p>
            <a:r>
              <a:rPr lang="en-US" altLang="zh-CN" dirty="0" smtClean="0"/>
              <a:t>RTP/ RTCP</a:t>
            </a:r>
            <a:r>
              <a:rPr lang="zh-CN" altLang="en-US" dirty="0" smtClean="0"/>
              <a:t>应用在</a:t>
            </a:r>
            <a:r>
              <a:rPr lang="en-US" altLang="zh-CN" dirty="0" smtClean="0"/>
              <a:t>UDP</a:t>
            </a:r>
            <a:r>
              <a:rPr lang="zh-CN" altLang="en-US" dirty="0" smtClean="0"/>
              <a:t>协议之上。</a:t>
            </a:r>
            <a:endParaRPr lang="en-US" altLang="zh-CN" dirty="0" smtClean="0"/>
          </a:p>
          <a:p>
            <a:r>
              <a:rPr lang="en-US" altLang="zh-CN" dirty="0" smtClean="0"/>
              <a:t>IETF RFC 3550</a:t>
            </a:r>
            <a:r>
              <a:rPr lang="zh-CN" altLang="en-US" dirty="0" smtClean="0"/>
              <a:t>对</a:t>
            </a:r>
            <a:r>
              <a:rPr lang="en-US" altLang="zh-CN" dirty="0" smtClean="0"/>
              <a:t>RTP / RTCP</a:t>
            </a:r>
            <a:r>
              <a:rPr lang="zh-CN" altLang="en-US" dirty="0" smtClean="0"/>
              <a:t>做出了明确的定义和规范。</a:t>
            </a:r>
            <a:endParaRPr lang="en-US" altLang="zh-CN"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 </a:t>
            </a:r>
            <a:r>
              <a:rPr lang="en-US" altLang="zh-CN" dirty="0" smtClean="0"/>
              <a:t>RTP</a:t>
            </a:r>
            <a:r>
              <a:rPr lang="zh-CN" altLang="en-US" dirty="0" smtClean="0"/>
              <a:t>报文格式</a:t>
            </a:r>
            <a:endParaRPr lang="zh-CN" altLang="en-US" dirty="0"/>
          </a:p>
        </p:txBody>
      </p:sp>
      <p:sp>
        <p:nvSpPr>
          <p:cNvPr id="7171" name="内容占位符 1"/>
          <p:cNvSpPr>
            <a:spLocks noGrp="1"/>
          </p:cNvSpPr>
          <p:nvPr>
            <p:ph idx="1"/>
          </p:nvPr>
        </p:nvSpPr>
        <p:spPr/>
        <p:txBody>
          <a:bodyPr/>
          <a:lstStyle/>
          <a:p>
            <a:pPr algn="ctr">
              <a:spcBef>
                <a:spcPct val="0"/>
              </a:spcBef>
              <a:buFont typeface="Wingdings" pitchFamily="2" charset="2"/>
              <a:buNone/>
            </a:pPr>
            <a:endParaRPr lang="zh-CN" altLang="en-US" sz="3700" dirty="0" smtClean="0"/>
          </a:p>
        </p:txBody>
      </p:sp>
      <p:sp>
        <p:nvSpPr>
          <p:cNvPr id="71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0" y="2081213"/>
          <a:ext cx="9088438" cy="2643187"/>
        </p:xfrm>
        <a:graphic>
          <a:graphicData uri="http://schemas.openxmlformats.org/presentationml/2006/ole">
            <p:oleObj spid="_x0000_s7170" name="Visio" r:id="rId3" imgW="5075621" imgH="1480851" progId="Visio.Drawing.11">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1"/>
          <p:cNvSpPr>
            <a:spLocks noGrp="1"/>
          </p:cNvSpPr>
          <p:nvPr>
            <p:ph idx="1"/>
          </p:nvPr>
        </p:nvSpPr>
        <p:spPr>
          <a:xfrm>
            <a:off x="457200" y="779463"/>
            <a:ext cx="8229600" cy="5435600"/>
          </a:xfrm>
        </p:spPr>
        <p:txBody>
          <a:bodyPr/>
          <a:lstStyle/>
          <a:p>
            <a:r>
              <a:rPr lang="en-US" altLang="zh-CN" sz="3000" dirty="0" smtClean="0"/>
              <a:t>VER</a:t>
            </a:r>
            <a:r>
              <a:rPr lang="zh-CN" altLang="en-US" sz="3000" dirty="0" smtClean="0"/>
              <a:t>：</a:t>
            </a:r>
            <a:r>
              <a:rPr lang="en-US" altLang="zh-CN" sz="3000" dirty="0" smtClean="0"/>
              <a:t>2</a:t>
            </a:r>
            <a:r>
              <a:rPr lang="zh-CN" altLang="en-US" sz="3000" dirty="0" smtClean="0"/>
              <a:t>位，协议的版本号，当前版本号为</a:t>
            </a:r>
            <a:r>
              <a:rPr lang="en-US" altLang="zh-CN" sz="3000" dirty="0" smtClean="0"/>
              <a:t>2</a:t>
            </a:r>
            <a:r>
              <a:rPr lang="zh-CN" altLang="en-US" sz="3000" dirty="0" smtClean="0"/>
              <a:t>。</a:t>
            </a:r>
          </a:p>
          <a:p>
            <a:r>
              <a:rPr lang="en-US" altLang="zh-CN" sz="3000" dirty="0" smtClean="0"/>
              <a:t>P</a:t>
            </a:r>
            <a:r>
              <a:rPr lang="zh-CN" altLang="en-US" sz="3000" dirty="0" smtClean="0"/>
              <a:t>：１位，填充位，如果有效载荷后面需要填充，则该位置位。</a:t>
            </a:r>
          </a:p>
          <a:p>
            <a:r>
              <a:rPr lang="en-US" altLang="zh-CN" sz="3000" dirty="0" smtClean="0"/>
              <a:t>X</a:t>
            </a:r>
            <a:r>
              <a:rPr lang="zh-CN" altLang="en-US" sz="3000" dirty="0" smtClean="0"/>
              <a:t>：</a:t>
            </a:r>
            <a:r>
              <a:rPr lang="en-US" altLang="zh-CN" sz="3000" dirty="0" smtClean="0"/>
              <a:t>1</a:t>
            </a:r>
            <a:r>
              <a:rPr lang="zh-CN" altLang="en-US" sz="3000" dirty="0" smtClean="0"/>
              <a:t>位，扩展位，如果该位设置，则在固定首部后跟随有一个扩展首部。</a:t>
            </a:r>
          </a:p>
          <a:p>
            <a:r>
              <a:rPr lang="en-US" altLang="zh-CN" sz="3000" dirty="0" smtClean="0"/>
              <a:t>CC</a:t>
            </a:r>
            <a:r>
              <a:rPr lang="zh-CN" altLang="en-US" sz="3000" dirty="0" smtClean="0"/>
              <a:t>：</a:t>
            </a:r>
            <a:r>
              <a:rPr lang="en-US" altLang="zh-CN" sz="3000" dirty="0" smtClean="0"/>
              <a:t>4</a:t>
            </a:r>
            <a:r>
              <a:rPr lang="zh-CN" altLang="en-US" sz="3000" dirty="0" smtClean="0"/>
              <a:t>位，参与源计数，指出在固定首部后的参与源的数目。</a:t>
            </a:r>
          </a:p>
          <a:p>
            <a:r>
              <a:rPr lang="en-US" altLang="zh-CN" sz="3000" dirty="0" smtClean="0"/>
              <a:t>M</a:t>
            </a:r>
            <a:r>
              <a:rPr lang="zh-CN" altLang="en-US" sz="3000" dirty="0" smtClean="0"/>
              <a:t>：</a:t>
            </a:r>
            <a:r>
              <a:rPr lang="en-US" altLang="zh-CN" sz="3000" dirty="0" smtClean="0"/>
              <a:t>1</a:t>
            </a:r>
            <a:r>
              <a:rPr lang="zh-CN" altLang="en-US" sz="3000" dirty="0" smtClean="0"/>
              <a:t>位，标记位，含义取决于具体的应用。</a:t>
            </a:r>
          </a:p>
          <a:p>
            <a:r>
              <a:rPr lang="en-US" altLang="zh-CN" sz="3000" dirty="0" smtClean="0"/>
              <a:t>PT</a:t>
            </a:r>
            <a:r>
              <a:rPr lang="zh-CN" altLang="en-US" sz="3000" dirty="0" smtClean="0"/>
              <a:t>：</a:t>
            </a:r>
            <a:r>
              <a:rPr lang="en-US" altLang="zh-CN" sz="3000" dirty="0" smtClean="0"/>
              <a:t>7</a:t>
            </a:r>
            <a:r>
              <a:rPr lang="zh-CN" altLang="en-US" sz="3000" dirty="0" smtClean="0"/>
              <a:t>位，定义有效载荷类型。</a:t>
            </a:r>
            <a:endParaRPr lang="en-US" altLang="zh-CN" sz="3000" dirty="0" smtClean="0"/>
          </a:p>
          <a:p>
            <a:endParaRPr lang="zh-CN" alt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1"/>
          <p:cNvSpPr>
            <a:spLocks noGrp="1"/>
          </p:cNvSpPr>
          <p:nvPr>
            <p:ph idx="1"/>
          </p:nvPr>
        </p:nvSpPr>
        <p:spPr>
          <a:xfrm>
            <a:off x="457200" y="850900"/>
            <a:ext cx="8229600" cy="5364163"/>
          </a:xfrm>
        </p:spPr>
        <p:txBody>
          <a:bodyPr/>
          <a:lstStyle/>
          <a:p>
            <a:r>
              <a:rPr lang="zh-CN" altLang="en-US" dirty="0" smtClean="0"/>
              <a:t>序号：</a:t>
            </a:r>
            <a:r>
              <a:rPr lang="en-US" altLang="zh-CN" dirty="0" smtClean="0"/>
              <a:t>16</a:t>
            </a:r>
            <a:r>
              <a:rPr lang="zh-CN" altLang="en-US" dirty="0" smtClean="0"/>
              <a:t>位，</a:t>
            </a:r>
            <a:r>
              <a:rPr lang="en-US" altLang="zh-CN" dirty="0" smtClean="0"/>
              <a:t>RTP</a:t>
            </a:r>
            <a:r>
              <a:rPr lang="zh-CN" altLang="en-US" dirty="0" smtClean="0"/>
              <a:t>报文序号，接收端可通过序号来检查报文段的丢失情况，并可针对乱序的报文段进行重新按序排列。</a:t>
            </a:r>
          </a:p>
          <a:p>
            <a:r>
              <a:rPr lang="zh-CN" altLang="en-US" dirty="0" smtClean="0"/>
              <a:t>时间戳：长度为</a:t>
            </a:r>
            <a:r>
              <a:rPr lang="en-US" altLang="zh-CN" dirty="0" smtClean="0"/>
              <a:t>32</a:t>
            </a:r>
            <a:r>
              <a:rPr lang="zh-CN" altLang="en-US" dirty="0" smtClean="0"/>
              <a:t>位，给出</a:t>
            </a:r>
            <a:r>
              <a:rPr lang="en-US" altLang="zh-CN" dirty="0" smtClean="0"/>
              <a:t>RTP</a:t>
            </a:r>
            <a:r>
              <a:rPr lang="zh-CN" altLang="en-US" dirty="0" smtClean="0"/>
              <a:t>报文段中第一个字节的采样时间。可用于接收端对时延抖动的消除和对具体应用的同步。</a:t>
            </a:r>
          </a:p>
          <a:p>
            <a:endParaRPr lang="zh-CN" altLang="en-US"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idx="1"/>
          </p:nvPr>
        </p:nvSpPr>
        <p:spPr>
          <a:xfrm>
            <a:off x="457200" y="928688"/>
            <a:ext cx="8229600" cy="5078412"/>
          </a:xfrm>
        </p:spPr>
        <p:txBody>
          <a:bodyPr/>
          <a:lstStyle/>
          <a:p>
            <a:r>
              <a:rPr lang="zh-CN" sz="2800" dirty="0" smtClean="0">
                <a:solidFill>
                  <a:schemeClr val="tx1"/>
                </a:solidFill>
                <a:latin typeface="+mn-lt"/>
                <a:ea typeface="+mn-ea"/>
                <a:cs typeface="+mn-cs"/>
              </a:rPr>
              <a:t>同步源标识符（</a:t>
            </a:r>
            <a:r>
              <a:rPr lang="en-US" sz="2800" dirty="0" smtClean="0">
                <a:solidFill>
                  <a:schemeClr val="tx1"/>
                </a:solidFill>
                <a:latin typeface="+mn-lt"/>
                <a:ea typeface="+mn-ea"/>
                <a:cs typeface="+mn-cs"/>
              </a:rPr>
              <a:t>Synchronization </a:t>
            </a:r>
            <a:r>
              <a:rPr lang="en-US" sz="2800" dirty="0" err="1" smtClean="0">
                <a:solidFill>
                  <a:schemeClr val="tx1"/>
                </a:solidFill>
                <a:latin typeface="+mn-lt"/>
                <a:ea typeface="+mn-ea"/>
                <a:cs typeface="+mn-cs"/>
              </a:rPr>
              <a:t>SouRCe</a:t>
            </a:r>
            <a:r>
              <a:rPr lang="en-US" sz="2800" dirty="0" smtClean="0">
                <a:solidFill>
                  <a:schemeClr val="tx1"/>
                </a:solidFill>
                <a:latin typeface="+mn-lt"/>
                <a:ea typeface="+mn-ea"/>
                <a:cs typeface="+mn-cs"/>
              </a:rPr>
              <a:t> identifier</a:t>
            </a:r>
            <a:r>
              <a:rPr lang="zh-CN" sz="2800" dirty="0" smtClean="0">
                <a:solidFill>
                  <a:schemeClr val="tx1"/>
                </a:solidFill>
                <a:latin typeface="+mn-lt"/>
                <a:ea typeface="+mn-ea"/>
                <a:cs typeface="+mn-cs"/>
              </a:rPr>
              <a:t>，</a:t>
            </a:r>
            <a:r>
              <a:rPr lang="en-US" sz="2800" dirty="0" smtClean="0">
                <a:solidFill>
                  <a:schemeClr val="tx1"/>
                </a:solidFill>
                <a:latin typeface="+mn-lt"/>
                <a:ea typeface="+mn-ea"/>
                <a:cs typeface="+mn-cs"/>
              </a:rPr>
              <a:t>SSRC</a:t>
            </a:r>
            <a:r>
              <a:rPr lang="zh-CN" sz="2800" dirty="0" smtClean="0">
                <a:solidFill>
                  <a:schemeClr val="tx1"/>
                </a:solidFill>
                <a:latin typeface="+mn-lt"/>
                <a:ea typeface="+mn-ea"/>
                <a:cs typeface="+mn-cs"/>
              </a:rPr>
              <a:t>）：</a:t>
            </a:r>
            <a:r>
              <a:rPr lang="en-US" sz="2800" dirty="0" smtClean="0">
                <a:solidFill>
                  <a:schemeClr val="tx1"/>
                </a:solidFill>
                <a:latin typeface="+mn-lt"/>
                <a:ea typeface="+mn-ea"/>
                <a:cs typeface="+mn-cs"/>
              </a:rPr>
              <a:t>32</a:t>
            </a:r>
            <a:r>
              <a:rPr lang="zh-CN" sz="2800" dirty="0" smtClean="0">
                <a:solidFill>
                  <a:schemeClr val="tx1"/>
                </a:solidFill>
                <a:latin typeface="+mn-lt"/>
                <a:ea typeface="+mn-ea"/>
                <a:cs typeface="+mn-cs"/>
              </a:rPr>
              <a:t>位， </a:t>
            </a:r>
            <a:r>
              <a:rPr lang="zh-CN" altLang="en-US" sz="2800" dirty="0" smtClean="0"/>
              <a:t>标识数据流的源，随每个数据流的开始时随机产生，每一个数据流都有一个唯一的同步源标识符。</a:t>
            </a:r>
          </a:p>
          <a:p>
            <a:r>
              <a:rPr lang="zh-CN" sz="2800" dirty="0" smtClean="0">
                <a:solidFill>
                  <a:schemeClr val="tx1"/>
                </a:solidFill>
                <a:latin typeface="+mn-lt"/>
                <a:ea typeface="+mn-ea"/>
                <a:cs typeface="+mn-cs"/>
              </a:rPr>
              <a:t>参与源标识符（</a:t>
            </a:r>
            <a:r>
              <a:rPr lang="en-US" sz="2800" dirty="0" smtClean="0">
                <a:solidFill>
                  <a:schemeClr val="tx1"/>
                </a:solidFill>
                <a:latin typeface="+mn-lt"/>
                <a:ea typeface="+mn-ea"/>
                <a:cs typeface="+mn-cs"/>
              </a:rPr>
              <a:t>Contributing </a:t>
            </a:r>
            <a:r>
              <a:rPr lang="en-US" sz="2800" dirty="0" err="1" smtClean="0">
                <a:solidFill>
                  <a:schemeClr val="tx1"/>
                </a:solidFill>
                <a:latin typeface="+mn-lt"/>
                <a:ea typeface="+mn-ea"/>
                <a:cs typeface="+mn-cs"/>
              </a:rPr>
              <a:t>SouRCe</a:t>
            </a:r>
            <a:r>
              <a:rPr lang="en-US" sz="2800" dirty="0" smtClean="0">
                <a:solidFill>
                  <a:schemeClr val="tx1"/>
                </a:solidFill>
                <a:latin typeface="+mn-lt"/>
                <a:ea typeface="+mn-ea"/>
                <a:cs typeface="+mn-cs"/>
              </a:rPr>
              <a:t> identifier</a:t>
            </a:r>
            <a:r>
              <a:rPr lang="zh-CN" sz="2800" dirty="0" smtClean="0">
                <a:solidFill>
                  <a:schemeClr val="tx1"/>
                </a:solidFill>
                <a:latin typeface="+mn-lt"/>
                <a:ea typeface="+mn-ea"/>
                <a:cs typeface="+mn-cs"/>
              </a:rPr>
              <a:t>，</a:t>
            </a:r>
            <a:r>
              <a:rPr lang="en-US" sz="2800" dirty="0" smtClean="0">
                <a:solidFill>
                  <a:schemeClr val="tx1"/>
                </a:solidFill>
                <a:latin typeface="+mn-lt"/>
                <a:ea typeface="+mn-ea"/>
                <a:cs typeface="+mn-cs"/>
              </a:rPr>
              <a:t>CSRC</a:t>
            </a:r>
            <a:r>
              <a:rPr lang="zh-CN" sz="2800" dirty="0" smtClean="0">
                <a:solidFill>
                  <a:schemeClr val="tx1"/>
                </a:solidFill>
                <a:latin typeface="+mn-lt"/>
                <a:ea typeface="+mn-ea"/>
                <a:cs typeface="+mn-cs"/>
              </a:rPr>
              <a:t>） </a:t>
            </a:r>
            <a:r>
              <a:rPr lang="zh-CN" altLang="en-US" sz="2800" dirty="0" smtClean="0"/>
              <a:t>：</a:t>
            </a:r>
            <a:r>
              <a:rPr lang="zh-CN" sz="2800" dirty="0" smtClean="0">
                <a:solidFill>
                  <a:schemeClr val="tx1"/>
                </a:solidFill>
                <a:latin typeface="+mn-lt"/>
                <a:ea typeface="+mn-ea"/>
                <a:cs typeface="+mn-cs"/>
              </a:rPr>
              <a:t>参与源</a:t>
            </a:r>
            <a:r>
              <a:rPr lang="zh-CN" altLang="en-US" sz="2800" dirty="0" smtClean="0"/>
              <a:t>个数不定，但最多不超过</a:t>
            </a:r>
            <a:r>
              <a:rPr lang="en-US" altLang="zh-CN" sz="2800" dirty="0" smtClean="0"/>
              <a:t>15</a:t>
            </a:r>
            <a:r>
              <a:rPr lang="zh-CN" altLang="en-US" sz="2800" dirty="0" smtClean="0"/>
              <a:t>个每个为</a:t>
            </a:r>
            <a:r>
              <a:rPr lang="en-US" altLang="zh-CN" sz="2800" dirty="0" smtClean="0"/>
              <a:t>32</a:t>
            </a:r>
            <a:r>
              <a:rPr lang="zh-CN" altLang="en-US" sz="2800" dirty="0" smtClean="0"/>
              <a:t>位 。</a:t>
            </a:r>
            <a:r>
              <a:rPr lang="zh-CN" sz="2800" dirty="0" smtClean="0">
                <a:solidFill>
                  <a:schemeClr val="tx1"/>
                </a:solidFill>
                <a:latin typeface="+mn-lt"/>
                <a:ea typeface="+mn-ea"/>
                <a:cs typeface="+mn-cs"/>
              </a:rPr>
              <a:t>该字段由混合器插入</a:t>
            </a:r>
            <a:r>
              <a:rPr lang="zh-CN" altLang="en-US" sz="2800" dirty="0" smtClean="0">
                <a:solidFill>
                  <a:schemeClr val="tx1"/>
                </a:solidFill>
                <a:latin typeface="+mn-lt"/>
                <a:ea typeface="+mn-ea"/>
                <a:cs typeface="+mn-cs"/>
              </a:rPr>
              <a:t>，</a:t>
            </a:r>
            <a:r>
              <a:rPr lang="zh-CN" sz="2800" dirty="0" smtClean="0">
                <a:solidFill>
                  <a:schemeClr val="tx1"/>
                </a:solidFill>
                <a:latin typeface="+mn-lt"/>
                <a:ea typeface="+mn-ea"/>
                <a:cs typeface="+mn-cs"/>
              </a:rPr>
              <a:t>标识混合器中不同的数据流，混合器将多个数据流合并起来，形成一个数据流进行传输</a:t>
            </a:r>
            <a:r>
              <a:rPr lang="zh-CN" altLang="en-US" sz="2800" dirty="0" smtClean="0"/>
              <a:t>。</a:t>
            </a:r>
          </a:p>
          <a:p>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r>
              <a:rPr lang="en-US" altLang="zh-CN" dirty="0" smtClean="0">
                <a:effectLst>
                  <a:outerShdw blurRad="38100" dist="38100" dir="2700000" algn="tl">
                    <a:srgbClr val="000000">
                      <a:alpha val="43137"/>
                    </a:srgbClr>
                  </a:outerShdw>
                </a:effectLst>
              </a:rPr>
              <a:t>6.1.2 </a:t>
            </a:r>
            <a:r>
              <a:rPr lang="zh-CN" altLang="en-US" dirty="0" smtClean="0">
                <a:effectLst>
                  <a:outerShdw blurRad="38100" dist="38100" dir="2700000" algn="tl">
                    <a:srgbClr val="000000">
                      <a:alpha val="43137"/>
                    </a:srgbClr>
                  </a:outerShdw>
                </a:effectLst>
              </a:rPr>
              <a:t>因特网上的端到端通信</a:t>
            </a:r>
          </a:p>
        </p:txBody>
      </p:sp>
      <p:sp>
        <p:nvSpPr>
          <p:cNvPr id="19459" name="内容占位符 6"/>
          <p:cNvSpPr>
            <a:spLocks noGrp="1"/>
          </p:cNvSpPr>
          <p:nvPr>
            <p:ph idx="1"/>
          </p:nvPr>
        </p:nvSpPr>
        <p:spPr/>
        <p:txBody>
          <a:bodyPr/>
          <a:lstStyle/>
          <a:p>
            <a:r>
              <a:rPr lang="zh-CN" altLang="en-US" dirty="0" smtClean="0"/>
              <a:t>端到端的通信是指端点应用程序进程之间的通信。</a:t>
            </a:r>
            <a:endParaRPr lang="en-US" altLang="zh-CN" dirty="0" smtClean="0"/>
          </a:p>
          <a:p>
            <a:r>
              <a:rPr lang="zh-CN" altLang="en-US" dirty="0" smtClean="0"/>
              <a:t>传输层协议的主要任务是保障端点应用程序进程之间的通信，因此传输层协议也被称为端到端协议（</a:t>
            </a:r>
            <a:r>
              <a:rPr lang="en-US" altLang="zh-CN" dirty="0" smtClean="0"/>
              <a:t>end-to-end protocol</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a:xfrm>
            <a:off x="468313" y="620713"/>
            <a:ext cx="8229600" cy="571500"/>
          </a:xfrm>
        </p:spPr>
        <p:txBody>
          <a:bodyPr/>
          <a:lstStyle/>
          <a:p>
            <a:pPr algn="ctr">
              <a:spcBef>
                <a:spcPct val="0"/>
              </a:spcBef>
              <a:buFont typeface="Wingdings" pitchFamily="2" charset="2"/>
              <a:buNone/>
            </a:pPr>
            <a:r>
              <a:rPr lang="zh-CN" altLang="en-US" sz="3700" smtClean="0"/>
              <a:t>封装到</a:t>
            </a:r>
            <a:r>
              <a:rPr lang="en-US" altLang="zh-CN" sz="3700" smtClean="0"/>
              <a:t>UDP</a:t>
            </a:r>
            <a:r>
              <a:rPr lang="zh-CN" altLang="en-US" sz="3700" smtClean="0"/>
              <a:t>中的</a:t>
            </a:r>
            <a:r>
              <a:rPr lang="en-US" altLang="zh-CN" sz="3700" smtClean="0"/>
              <a:t>RTP</a:t>
            </a:r>
            <a:r>
              <a:rPr lang="zh-CN" altLang="en-US" sz="3700" smtClean="0"/>
              <a:t>报文段</a:t>
            </a:r>
          </a:p>
        </p:txBody>
      </p:sp>
      <p:sp>
        <p:nvSpPr>
          <p:cNvPr id="81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357188" y="2708275"/>
          <a:ext cx="8631237" cy="1643063"/>
        </p:xfrm>
        <a:graphic>
          <a:graphicData uri="http://schemas.openxmlformats.org/presentationml/2006/ole">
            <p:oleObj spid="_x0000_s8194" name="Visio" r:id="rId3" imgW="3956471" imgH="754738" progId="Visio.Drawing.11">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
          <p:cNvSpPr>
            <a:spLocks noGrp="1"/>
          </p:cNvSpPr>
          <p:nvPr>
            <p:ph type="title"/>
          </p:nvPr>
        </p:nvSpPr>
        <p:spPr/>
        <p:txBody>
          <a:bodyPr/>
          <a:lstStyle/>
          <a:p>
            <a:r>
              <a:rPr lang="en-US" altLang="zh-CN" dirty="0" smtClean="0"/>
              <a:t>RTCP</a:t>
            </a:r>
            <a:endParaRPr lang="zh-CN" altLang="en-US" dirty="0" smtClean="0"/>
          </a:p>
        </p:txBody>
      </p:sp>
      <p:sp>
        <p:nvSpPr>
          <p:cNvPr id="84995" name="内容占位符 1"/>
          <p:cNvSpPr>
            <a:spLocks noGrp="1"/>
          </p:cNvSpPr>
          <p:nvPr>
            <p:ph idx="1"/>
          </p:nvPr>
        </p:nvSpPr>
        <p:spPr/>
        <p:txBody>
          <a:bodyPr/>
          <a:lstStyle/>
          <a:p>
            <a:r>
              <a:rPr lang="en-US" altLang="zh-CN" dirty="0" smtClean="0"/>
              <a:t>RTCP</a:t>
            </a:r>
            <a:r>
              <a:rPr lang="zh-CN" altLang="en-US" dirty="0" smtClean="0"/>
              <a:t>应用在</a:t>
            </a:r>
            <a:r>
              <a:rPr lang="en-US" altLang="zh-CN" dirty="0" smtClean="0"/>
              <a:t>UDP</a:t>
            </a:r>
            <a:r>
              <a:rPr lang="zh-CN" altLang="en-US" dirty="0" smtClean="0"/>
              <a:t>协议之上，其主要功能是提供</a:t>
            </a:r>
            <a:r>
              <a:rPr lang="en-US" altLang="zh-CN" dirty="0" smtClean="0"/>
              <a:t>RTP</a:t>
            </a:r>
            <a:r>
              <a:rPr lang="zh-CN" altLang="en-US" dirty="0" smtClean="0"/>
              <a:t>服务质量的反馈，为</a:t>
            </a:r>
            <a:r>
              <a:rPr lang="en-US" dirty="0" smtClean="0"/>
              <a:t>RTP</a:t>
            </a:r>
            <a:r>
              <a:rPr lang="zh-CN" altLang="en-US" dirty="0" smtClean="0"/>
              <a:t>提供带外控制。</a:t>
            </a:r>
            <a:endParaRPr lang="en-US" altLang="zh-CN" dirty="0" smtClean="0"/>
          </a:p>
          <a:p>
            <a:r>
              <a:rPr lang="zh-CN" altLang="en-US" dirty="0" smtClean="0"/>
              <a:t>在</a:t>
            </a:r>
            <a:r>
              <a:rPr lang="en-US" dirty="0" smtClean="0"/>
              <a:t>RTP</a:t>
            </a:r>
            <a:r>
              <a:rPr lang="zh-CN" altLang="en-US" dirty="0" smtClean="0"/>
              <a:t>会话期间，同一个</a:t>
            </a:r>
            <a:r>
              <a:rPr lang="en-US" dirty="0" smtClean="0"/>
              <a:t>RTP</a:t>
            </a:r>
            <a:r>
              <a:rPr lang="zh-CN" altLang="en-US" dirty="0" smtClean="0"/>
              <a:t>会话的参与者采用</a:t>
            </a:r>
            <a:r>
              <a:rPr lang="en-US" dirty="0" smtClean="0"/>
              <a:t>IP</a:t>
            </a:r>
            <a:r>
              <a:rPr lang="zh-CN" altLang="en-US" dirty="0" smtClean="0"/>
              <a:t>多播的方式定期发送</a:t>
            </a:r>
            <a:r>
              <a:rPr lang="en-US" dirty="0" smtClean="0"/>
              <a:t>RTCP</a:t>
            </a:r>
            <a:r>
              <a:rPr lang="zh-CN" altLang="en-US" dirty="0" smtClean="0"/>
              <a:t>报文。</a:t>
            </a:r>
            <a:endParaRPr lang="en-US" altLang="zh-CN" dirty="0" smtClean="0"/>
          </a:p>
          <a:p>
            <a:r>
              <a:rPr lang="en-US" altLang="zh-CN" dirty="0" smtClean="0"/>
              <a:t>IETF RFC 3550</a:t>
            </a:r>
            <a:r>
              <a:rPr lang="zh-CN" altLang="en-US" dirty="0" smtClean="0"/>
              <a:t>对</a:t>
            </a:r>
            <a:r>
              <a:rPr lang="en-US" altLang="zh-CN" dirty="0" smtClean="0"/>
              <a:t>RTCP</a:t>
            </a:r>
            <a:r>
              <a:rPr lang="zh-CN" altLang="en-US" dirty="0" smtClean="0"/>
              <a:t>做出了明确的定义和规范。</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RTCP</a:t>
            </a:r>
            <a:r>
              <a:rPr lang="zh-CN" altLang="en-US" dirty="0" smtClean="0"/>
              <a:t>五种基本报文类型</a:t>
            </a:r>
            <a:endParaRPr lang="zh-CN" altLang="en-US" dirty="0"/>
          </a:p>
        </p:txBody>
      </p:sp>
      <p:sp>
        <p:nvSpPr>
          <p:cNvPr id="6" name="内容占位符 5"/>
          <p:cNvSpPr>
            <a:spLocks noGrp="1"/>
          </p:cNvSpPr>
          <p:nvPr>
            <p:ph idx="1"/>
          </p:nvPr>
        </p:nvSpPr>
        <p:spPr/>
        <p:txBody>
          <a:bodyPr/>
          <a:lstStyle/>
          <a:p>
            <a:endParaRPr lang="zh-CN" altLang="en-US"/>
          </a:p>
        </p:txBody>
      </p:sp>
      <p:graphicFrame>
        <p:nvGraphicFramePr>
          <p:cNvPr id="5" name="表格 4"/>
          <p:cNvGraphicFramePr>
            <a:graphicFrameLocks noGrp="1"/>
          </p:cNvGraphicFramePr>
          <p:nvPr/>
        </p:nvGraphicFramePr>
        <p:xfrm>
          <a:off x="1300163" y="2357438"/>
          <a:ext cx="6628793" cy="2911812"/>
        </p:xfrm>
        <a:graphic>
          <a:graphicData uri="http://schemas.openxmlformats.org/drawingml/2006/table">
            <a:tbl>
              <a:tblPr/>
              <a:tblGrid>
                <a:gridCol w="3294377"/>
                <a:gridCol w="3334416"/>
              </a:tblGrid>
              <a:tr h="485302">
                <a:tc>
                  <a:txBody>
                    <a:bodyPr/>
                    <a:lstStyle/>
                    <a:p>
                      <a:pPr indent="127000" algn="ctr">
                        <a:spcAft>
                          <a:spcPts val="0"/>
                        </a:spcAft>
                      </a:pPr>
                      <a:r>
                        <a:rPr lang="zh-CN" sz="2500" b="1" kern="100" dirty="0">
                          <a:latin typeface="Times New Roman"/>
                          <a:ea typeface="宋体"/>
                          <a:cs typeface="Times New Roman"/>
                        </a:rPr>
                        <a:t>类型</a:t>
                      </a:r>
                      <a:endParaRPr lang="zh-CN" sz="25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500" b="1" kern="100">
                          <a:latin typeface="Times New Roman"/>
                          <a:ea typeface="宋体"/>
                          <a:cs typeface="Times New Roman"/>
                        </a:rPr>
                        <a:t>意义</a:t>
                      </a:r>
                      <a:endParaRPr lang="zh-CN" sz="2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302">
                <a:tc>
                  <a:txBody>
                    <a:bodyPr/>
                    <a:lstStyle/>
                    <a:p>
                      <a:pPr indent="127000" algn="ctr">
                        <a:spcAft>
                          <a:spcPts val="0"/>
                        </a:spcAft>
                      </a:pPr>
                      <a:r>
                        <a:rPr lang="en-US" sz="2500" kern="100" dirty="0">
                          <a:latin typeface="Times New Roman"/>
                          <a:ea typeface="宋体"/>
                          <a:cs typeface="Times New Roman"/>
                        </a:rPr>
                        <a:t>200</a:t>
                      </a:r>
                      <a:endParaRPr lang="zh-CN" sz="25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spcAft>
                          <a:spcPts val="0"/>
                        </a:spcAft>
                      </a:pPr>
                      <a:r>
                        <a:rPr lang="zh-CN" sz="2500" b="1" kern="100" dirty="0">
                          <a:solidFill>
                            <a:schemeClr val="tx1"/>
                          </a:solidFill>
                          <a:latin typeface="Times New Roman"/>
                          <a:ea typeface="宋体"/>
                          <a:cs typeface="Times New Roman"/>
                        </a:rPr>
                        <a:t>发送端报告（</a:t>
                      </a:r>
                      <a:r>
                        <a:rPr lang="en-US" sz="2500" b="1" kern="100" dirty="0">
                          <a:solidFill>
                            <a:schemeClr val="tx1"/>
                          </a:solidFill>
                          <a:latin typeface="Times New Roman"/>
                          <a:ea typeface="宋体"/>
                          <a:cs typeface="Times New Roman"/>
                        </a:rPr>
                        <a:t>SR</a:t>
                      </a:r>
                      <a:r>
                        <a:rPr lang="zh-CN" sz="25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302">
                <a:tc>
                  <a:txBody>
                    <a:bodyPr/>
                    <a:lstStyle/>
                    <a:p>
                      <a:pPr indent="127000" algn="ctr">
                        <a:spcAft>
                          <a:spcPts val="0"/>
                        </a:spcAft>
                      </a:pPr>
                      <a:r>
                        <a:rPr lang="en-US" sz="2500" kern="100" dirty="0">
                          <a:latin typeface="Times New Roman"/>
                          <a:ea typeface="宋体"/>
                          <a:cs typeface="Times New Roman"/>
                        </a:rPr>
                        <a:t>201</a:t>
                      </a:r>
                      <a:endParaRPr lang="zh-CN" sz="25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spcAft>
                          <a:spcPts val="0"/>
                        </a:spcAft>
                      </a:pPr>
                      <a:r>
                        <a:rPr lang="zh-CN" sz="2500" b="1" kern="100" dirty="0">
                          <a:solidFill>
                            <a:schemeClr val="tx1"/>
                          </a:solidFill>
                          <a:latin typeface="Times New Roman"/>
                          <a:ea typeface="宋体"/>
                          <a:cs typeface="Times New Roman"/>
                        </a:rPr>
                        <a:t>接收端报告（</a:t>
                      </a:r>
                      <a:r>
                        <a:rPr lang="en-US" sz="2500" b="1" kern="100" dirty="0">
                          <a:solidFill>
                            <a:schemeClr val="tx1"/>
                          </a:solidFill>
                          <a:latin typeface="Times New Roman"/>
                          <a:ea typeface="宋体"/>
                          <a:cs typeface="Times New Roman"/>
                        </a:rPr>
                        <a:t>RR</a:t>
                      </a:r>
                      <a:r>
                        <a:rPr lang="zh-CN" sz="25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302">
                <a:tc>
                  <a:txBody>
                    <a:bodyPr/>
                    <a:lstStyle/>
                    <a:p>
                      <a:pPr indent="127000" algn="ctr">
                        <a:spcAft>
                          <a:spcPts val="0"/>
                        </a:spcAft>
                      </a:pPr>
                      <a:r>
                        <a:rPr lang="en-US" sz="2500" kern="100">
                          <a:latin typeface="Times New Roman"/>
                          <a:ea typeface="宋体"/>
                          <a:cs typeface="Times New Roman"/>
                        </a:rPr>
                        <a:t>202</a:t>
                      </a:r>
                      <a:endParaRPr lang="zh-CN" sz="2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spcAft>
                          <a:spcPts val="0"/>
                        </a:spcAft>
                      </a:pPr>
                      <a:r>
                        <a:rPr lang="zh-CN" sz="2500" b="1" kern="100" dirty="0">
                          <a:solidFill>
                            <a:schemeClr val="tx1"/>
                          </a:solidFill>
                          <a:latin typeface="Times New Roman"/>
                          <a:ea typeface="宋体"/>
                          <a:cs typeface="Times New Roman"/>
                        </a:rPr>
                        <a:t>源描述（</a:t>
                      </a:r>
                      <a:r>
                        <a:rPr lang="en-US" sz="2500" b="1" kern="100" dirty="0">
                          <a:solidFill>
                            <a:schemeClr val="tx1"/>
                          </a:solidFill>
                          <a:latin typeface="Times New Roman"/>
                          <a:ea typeface="宋体"/>
                          <a:cs typeface="Times New Roman"/>
                        </a:rPr>
                        <a:t>SDES</a:t>
                      </a:r>
                      <a:r>
                        <a:rPr lang="zh-CN" sz="25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302">
                <a:tc>
                  <a:txBody>
                    <a:bodyPr/>
                    <a:lstStyle/>
                    <a:p>
                      <a:pPr indent="127000" algn="ctr">
                        <a:spcAft>
                          <a:spcPts val="0"/>
                        </a:spcAft>
                      </a:pPr>
                      <a:r>
                        <a:rPr lang="en-US" sz="2500" kern="100">
                          <a:latin typeface="Times New Roman"/>
                          <a:ea typeface="宋体"/>
                          <a:cs typeface="Times New Roman"/>
                        </a:rPr>
                        <a:t>203</a:t>
                      </a:r>
                      <a:endParaRPr lang="zh-CN" sz="2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spcAft>
                          <a:spcPts val="0"/>
                        </a:spcAft>
                      </a:pPr>
                      <a:r>
                        <a:rPr lang="zh-CN" sz="2500" b="1" kern="100" dirty="0">
                          <a:solidFill>
                            <a:schemeClr val="tx1"/>
                          </a:solidFill>
                          <a:latin typeface="Times New Roman"/>
                          <a:ea typeface="宋体"/>
                          <a:cs typeface="Times New Roman"/>
                        </a:rPr>
                        <a:t>结束（</a:t>
                      </a:r>
                      <a:r>
                        <a:rPr lang="en-US" sz="2500" b="1" kern="100" dirty="0">
                          <a:solidFill>
                            <a:schemeClr val="tx1"/>
                          </a:solidFill>
                          <a:latin typeface="Times New Roman"/>
                          <a:ea typeface="宋体"/>
                          <a:cs typeface="Times New Roman"/>
                        </a:rPr>
                        <a:t>BYE</a:t>
                      </a:r>
                      <a:r>
                        <a:rPr lang="zh-CN" sz="25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302">
                <a:tc>
                  <a:txBody>
                    <a:bodyPr/>
                    <a:lstStyle/>
                    <a:p>
                      <a:pPr indent="127000" algn="ctr">
                        <a:spcAft>
                          <a:spcPts val="0"/>
                        </a:spcAft>
                      </a:pPr>
                      <a:r>
                        <a:rPr lang="en-US" sz="2500" kern="100">
                          <a:latin typeface="Times New Roman"/>
                          <a:ea typeface="宋体"/>
                          <a:cs typeface="Times New Roman"/>
                        </a:rPr>
                        <a:t>204</a:t>
                      </a:r>
                      <a:endParaRPr lang="zh-CN" sz="25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spcAft>
                          <a:spcPts val="0"/>
                        </a:spcAft>
                      </a:pPr>
                      <a:r>
                        <a:rPr lang="zh-CN" sz="2500" b="1" kern="100" dirty="0">
                          <a:solidFill>
                            <a:schemeClr val="tx1"/>
                          </a:solidFill>
                          <a:latin typeface="Times New Roman"/>
                          <a:ea typeface="宋体"/>
                          <a:cs typeface="Times New Roman"/>
                        </a:rPr>
                        <a:t>特定应用（</a:t>
                      </a:r>
                      <a:r>
                        <a:rPr lang="en-US" sz="2500" b="1" kern="100" dirty="0">
                          <a:solidFill>
                            <a:schemeClr val="tx1"/>
                          </a:solidFill>
                          <a:latin typeface="Times New Roman"/>
                          <a:ea typeface="宋体"/>
                          <a:cs typeface="Times New Roman"/>
                        </a:rPr>
                        <a:t>APP</a:t>
                      </a:r>
                      <a:r>
                        <a:rPr lang="zh-CN" sz="25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sz="2800" dirty="0" smtClean="0">
                <a:solidFill>
                  <a:schemeClr val="tx1"/>
                </a:solidFill>
                <a:latin typeface="+mn-lt"/>
                <a:ea typeface="+mn-ea"/>
                <a:cs typeface="+mn-cs"/>
              </a:rPr>
              <a:t>SR</a:t>
            </a:r>
            <a:r>
              <a:rPr lang="zh-CN" sz="2800" dirty="0" smtClean="0">
                <a:solidFill>
                  <a:schemeClr val="tx1"/>
                </a:solidFill>
                <a:latin typeface="+mn-lt"/>
                <a:ea typeface="+mn-ea"/>
                <a:cs typeface="+mn-cs"/>
              </a:rPr>
              <a:t>：</a:t>
            </a:r>
            <a:r>
              <a:rPr lang="zh-CN" altLang="en-US" sz="2800" dirty="0" smtClean="0">
                <a:solidFill>
                  <a:schemeClr val="tx1"/>
                </a:solidFill>
                <a:latin typeface="+mn-lt"/>
                <a:ea typeface="+mn-ea"/>
                <a:cs typeface="+mn-cs"/>
              </a:rPr>
              <a:t>针</a:t>
            </a:r>
            <a:r>
              <a:rPr lang="zh-CN" sz="2800" dirty="0" smtClean="0">
                <a:solidFill>
                  <a:schemeClr val="tx1"/>
                </a:solidFill>
                <a:latin typeface="+mn-lt"/>
                <a:ea typeface="+mn-ea"/>
                <a:cs typeface="+mn-cs"/>
              </a:rPr>
              <a:t>对所发送的每个</a:t>
            </a:r>
            <a:r>
              <a:rPr lang="en-US" sz="2800" dirty="0" smtClean="0">
                <a:solidFill>
                  <a:schemeClr val="tx1"/>
                </a:solidFill>
                <a:latin typeface="+mn-lt"/>
                <a:ea typeface="+mn-ea"/>
                <a:cs typeface="+mn-cs"/>
              </a:rPr>
              <a:t>RTP</a:t>
            </a:r>
            <a:r>
              <a:rPr lang="zh-CN" sz="2800" dirty="0" smtClean="0">
                <a:solidFill>
                  <a:schemeClr val="tx1"/>
                </a:solidFill>
                <a:latin typeface="+mn-lt"/>
                <a:ea typeface="+mn-ea"/>
                <a:cs typeface="+mn-cs"/>
              </a:rPr>
              <a:t>数据流提供信息，主要包含：</a:t>
            </a:r>
            <a:endParaRPr lang="en-US" altLang="zh-CN" sz="2800" dirty="0" smtClean="0">
              <a:solidFill>
                <a:schemeClr val="tx1"/>
              </a:solidFill>
              <a:latin typeface="+mn-lt"/>
              <a:ea typeface="+mn-ea"/>
              <a:cs typeface="+mn-cs"/>
            </a:endParaRPr>
          </a:p>
          <a:p>
            <a:pPr lvl="1"/>
            <a:r>
              <a:rPr lang="en-US" dirty="0" smtClean="0">
                <a:solidFill>
                  <a:schemeClr val="tx1"/>
                </a:solidFill>
                <a:latin typeface="+mn-lt"/>
                <a:ea typeface="+mn-ea"/>
                <a:cs typeface="+mn-cs"/>
              </a:rPr>
              <a:t>RTP</a:t>
            </a:r>
            <a:r>
              <a:rPr lang="zh-CN" dirty="0" smtClean="0">
                <a:solidFill>
                  <a:schemeClr val="tx1"/>
                </a:solidFill>
                <a:latin typeface="+mn-lt"/>
                <a:ea typeface="+mn-ea"/>
                <a:cs typeface="+mn-cs"/>
              </a:rPr>
              <a:t>流的</a:t>
            </a:r>
            <a:r>
              <a:rPr lang="en-US" dirty="0" smtClean="0">
                <a:solidFill>
                  <a:schemeClr val="tx1"/>
                </a:solidFill>
                <a:latin typeface="+mn-lt"/>
                <a:ea typeface="+mn-ea"/>
                <a:cs typeface="+mn-cs"/>
              </a:rPr>
              <a:t>SSRC</a:t>
            </a:r>
            <a:endParaRPr lang="en-US" altLang="zh-CN" dirty="0" smtClean="0">
              <a:solidFill>
                <a:schemeClr val="tx1"/>
              </a:solidFill>
              <a:latin typeface="+mn-lt"/>
              <a:ea typeface="+mn-ea"/>
              <a:cs typeface="+mn-cs"/>
            </a:endParaRPr>
          </a:p>
          <a:p>
            <a:pPr lvl="1"/>
            <a:r>
              <a:rPr lang="zh-CN" dirty="0" smtClean="0">
                <a:solidFill>
                  <a:schemeClr val="tx1"/>
                </a:solidFill>
                <a:latin typeface="+mn-lt"/>
                <a:ea typeface="+mn-ea"/>
                <a:cs typeface="+mn-cs"/>
              </a:rPr>
              <a:t>流中最新分组的</a:t>
            </a:r>
            <a:r>
              <a:rPr lang="en-US" dirty="0" smtClean="0">
                <a:solidFill>
                  <a:schemeClr val="tx1"/>
                </a:solidFill>
                <a:latin typeface="+mn-lt"/>
                <a:ea typeface="+mn-ea"/>
                <a:cs typeface="+mn-cs"/>
              </a:rPr>
              <a:t>RTP</a:t>
            </a:r>
            <a:r>
              <a:rPr lang="zh-CN" dirty="0" smtClean="0">
                <a:solidFill>
                  <a:schemeClr val="tx1"/>
                </a:solidFill>
                <a:latin typeface="+mn-lt"/>
                <a:ea typeface="+mn-ea"/>
                <a:cs typeface="+mn-cs"/>
              </a:rPr>
              <a:t>时间戳</a:t>
            </a:r>
            <a:endParaRPr lang="en-US" altLang="zh-CN" dirty="0" smtClean="0">
              <a:solidFill>
                <a:schemeClr val="tx1"/>
              </a:solidFill>
              <a:latin typeface="+mn-lt"/>
              <a:ea typeface="+mn-ea"/>
              <a:cs typeface="+mn-cs"/>
            </a:endParaRPr>
          </a:p>
          <a:p>
            <a:pPr lvl="1"/>
            <a:r>
              <a:rPr lang="zh-CN" dirty="0" smtClean="0">
                <a:solidFill>
                  <a:schemeClr val="tx1"/>
                </a:solidFill>
                <a:latin typeface="+mn-lt"/>
                <a:ea typeface="+mn-ea"/>
                <a:cs typeface="+mn-cs"/>
              </a:rPr>
              <a:t>绝对时钟（</a:t>
            </a:r>
            <a:r>
              <a:rPr lang="en-US" dirty="0" smtClean="0">
                <a:solidFill>
                  <a:schemeClr val="tx1"/>
                </a:solidFill>
                <a:latin typeface="+mn-lt"/>
                <a:ea typeface="+mn-ea"/>
                <a:cs typeface="+mn-cs"/>
              </a:rPr>
              <a:t>NTP</a:t>
            </a:r>
            <a:r>
              <a:rPr lang="zh-CN" dirty="0" smtClean="0">
                <a:solidFill>
                  <a:schemeClr val="tx1"/>
                </a:solidFill>
                <a:latin typeface="+mn-lt"/>
                <a:ea typeface="+mn-ea"/>
                <a:cs typeface="+mn-cs"/>
              </a:rPr>
              <a:t>）时间戳，</a:t>
            </a:r>
            <a:r>
              <a:rPr lang="zh-CN" altLang="en-US" dirty="0" smtClean="0">
                <a:solidFill>
                  <a:schemeClr val="tx1"/>
                </a:solidFill>
                <a:latin typeface="+mn-lt"/>
                <a:ea typeface="+mn-ea"/>
                <a:cs typeface="+mn-cs"/>
              </a:rPr>
              <a:t>用来</a:t>
            </a:r>
            <a:r>
              <a:rPr lang="zh-CN" dirty="0" smtClean="0">
                <a:solidFill>
                  <a:schemeClr val="tx1"/>
                </a:solidFill>
                <a:latin typeface="+mn-lt"/>
                <a:ea typeface="+mn-ea"/>
                <a:cs typeface="+mn-cs"/>
              </a:rPr>
              <a:t>同步一个</a:t>
            </a:r>
            <a:r>
              <a:rPr lang="en-US" dirty="0" smtClean="0">
                <a:solidFill>
                  <a:schemeClr val="tx1"/>
                </a:solidFill>
                <a:latin typeface="+mn-lt"/>
                <a:ea typeface="+mn-ea"/>
                <a:cs typeface="+mn-cs"/>
              </a:rPr>
              <a:t>RTP</a:t>
            </a:r>
            <a:r>
              <a:rPr lang="zh-CN" dirty="0" smtClean="0">
                <a:solidFill>
                  <a:schemeClr val="tx1"/>
                </a:solidFill>
                <a:latin typeface="+mn-lt"/>
                <a:ea typeface="+mn-ea"/>
                <a:cs typeface="+mn-cs"/>
              </a:rPr>
              <a:t>会话中的不同媒体流（如视频流和音频流）。</a:t>
            </a:r>
            <a:r>
              <a:rPr lang="zh-CN" dirty="0" smtClean="0"/>
              <a:t> </a:t>
            </a:r>
            <a:r>
              <a:rPr lang="zh-CN" dirty="0" smtClean="0">
                <a:solidFill>
                  <a:schemeClr val="tx1"/>
                </a:solidFill>
                <a:latin typeface="+mn-lt"/>
                <a:ea typeface="+mn-ea"/>
                <a:cs typeface="+mn-cs"/>
              </a:rPr>
              <a:t>也可以根据发送和接收双方的</a:t>
            </a:r>
            <a:r>
              <a:rPr lang="en-US" dirty="0" smtClean="0">
                <a:solidFill>
                  <a:schemeClr val="tx1"/>
                </a:solidFill>
                <a:latin typeface="+mn-lt"/>
                <a:ea typeface="+mn-ea"/>
                <a:cs typeface="+mn-cs"/>
              </a:rPr>
              <a:t>NTP</a:t>
            </a:r>
            <a:r>
              <a:rPr lang="zh-CN" dirty="0" smtClean="0">
                <a:solidFill>
                  <a:schemeClr val="tx1"/>
                </a:solidFill>
                <a:latin typeface="+mn-lt"/>
                <a:ea typeface="+mn-ea"/>
                <a:cs typeface="+mn-cs"/>
              </a:rPr>
              <a:t>时间戳计算往返时延。</a:t>
            </a:r>
            <a:endParaRPr lang="en-US" altLang="zh-CN" dirty="0" smtClean="0">
              <a:solidFill>
                <a:schemeClr val="tx1"/>
              </a:solidFill>
              <a:latin typeface="+mn-lt"/>
              <a:ea typeface="+mn-ea"/>
              <a:cs typeface="+mn-cs"/>
            </a:endParaRPr>
          </a:p>
          <a:p>
            <a:pPr lvl="1"/>
            <a:r>
              <a:rPr lang="zh-CN" dirty="0" smtClean="0">
                <a:solidFill>
                  <a:schemeClr val="tx1"/>
                </a:solidFill>
                <a:latin typeface="+mn-lt"/>
                <a:ea typeface="+mn-ea"/>
              </a:rPr>
              <a:t>流所发送的分组数和字节数等。</a:t>
            </a:r>
            <a:endParaRPr lang="zh-CN" dirty="0" smtClean="0">
              <a:solidFill>
                <a:schemeClr val="tx1"/>
              </a:solidFill>
              <a:latin typeface="+mn-lt"/>
              <a:ea typeface="+mn-ea"/>
              <a:cs typeface="+mn-cs"/>
            </a:endParaRPr>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sz="2800" dirty="0" smtClean="0">
                <a:solidFill>
                  <a:schemeClr val="tx1"/>
                </a:solidFill>
                <a:latin typeface="+mn-lt"/>
                <a:ea typeface="+mn-ea"/>
                <a:cs typeface="+mn-cs"/>
              </a:rPr>
              <a:t>RR</a:t>
            </a:r>
            <a:r>
              <a:rPr lang="zh-CN" sz="2800" dirty="0" smtClean="0">
                <a:solidFill>
                  <a:schemeClr val="tx1"/>
                </a:solidFill>
                <a:latin typeface="+mn-lt"/>
                <a:ea typeface="+mn-ea"/>
                <a:cs typeface="+mn-cs"/>
              </a:rPr>
              <a:t>：接收端定期向发送端报告，针对每个</a:t>
            </a:r>
            <a:r>
              <a:rPr lang="en-US" sz="2800" dirty="0" smtClean="0">
                <a:solidFill>
                  <a:schemeClr val="tx1"/>
                </a:solidFill>
                <a:latin typeface="+mn-lt"/>
                <a:ea typeface="+mn-ea"/>
                <a:cs typeface="+mn-cs"/>
              </a:rPr>
              <a:t>RTP</a:t>
            </a:r>
            <a:r>
              <a:rPr lang="zh-CN" sz="2800" dirty="0" smtClean="0">
                <a:solidFill>
                  <a:schemeClr val="tx1"/>
                </a:solidFill>
                <a:latin typeface="+mn-lt"/>
                <a:ea typeface="+mn-ea"/>
                <a:cs typeface="+mn-cs"/>
              </a:rPr>
              <a:t>媒体数据流提供报告信息</a:t>
            </a:r>
            <a:r>
              <a:rPr lang="zh-CN" altLang="en-US" sz="2800" dirty="0" smtClean="0">
                <a:solidFill>
                  <a:schemeClr val="tx1"/>
                </a:solidFill>
                <a:latin typeface="+mn-lt"/>
                <a:ea typeface="+mn-ea"/>
                <a:cs typeface="+mn-cs"/>
              </a:rPr>
              <a:t>，</a:t>
            </a:r>
            <a:r>
              <a:rPr lang="zh-CN" sz="2800" dirty="0" smtClean="0">
                <a:solidFill>
                  <a:schemeClr val="tx1"/>
                </a:solidFill>
                <a:latin typeface="+mn-lt"/>
                <a:ea typeface="+mn-ea"/>
                <a:cs typeface="+mn-cs"/>
              </a:rPr>
              <a:t>以便发送端了解接收状况，并根据实际情况调整发送策略</a:t>
            </a:r>
            <a:r>
              <a:rPr lang="zh-CN" altLang="en-US" sz="2800" dirty="0" smtClean="0">
                <a:solidFill>
                  <a:schemeClr val="tx1"/>
                </a:solidFill>
                <a:latin typeface="+mn-lt"/>
                <a:ea typeface="+mn-ea"/>
                <a:cs typeface="+mn-cs"/>
              </a:rPr>
              <a:t>。</a:t>
            </a:r>
            <a:endParaRPr lang="en-US" altLang="zh-CN" sz="2800" dirty="0" smtClean="0">
              <a:solidFill>
                <a:schemeClr val="tx1"/>
              </a:solidFill>
              <a:latin typeface="+mn-lt"/>
              <a:ea typeface="+mn-ea"/>
              <a:cs typeface="+mn-cs"/>
            </a:endParaRPr>
          </a:p>
          <a:p>
            <a:r>
              <a:rPr lang="zh-CN" sz="2800" dirty="0" smtClean="0">
                <a:solidFill>
                  <a:schemeClr val="tx1"/>
                </a:solidFill>
                <a:latin typeface="+mn-lt"/>
                <a:ea typeface="+mn-ea"/>
                <a:cs typeface="+mn-cs"/>
              </a:rPr>
              <a:t>主要包含：</a:t>
            </a:r>
            <a:endParaRPr lang="en-US" altLang="zh-CN" sz="2800" dirty="0" smtClean="0">
              <a:solidFill>
                <a:schemeClr val="tx1"/>
              </a:solidFill>
              <a:latin typeface="+mn-lt"/>
              <a:ea typeface="+mn-ea"/>
              <a:cs typeface="+mn-cs"/>
            </a:endParaRPr>
          </a:p>
          <a:p>
            <a:pPr lvl="1"/>
            <a:r>
              <a:rPr lang="en-US" dirty="0" smtClean="0">
                <a:solidFill>
                  <a:schemeClr val="tx1"/>
                </a:solidFill>
                <a:latin typeface="+mn-lt"/>
                <a:ea typeface="+mn-ea"/>
                <a:cs typeface="+mn-cs"/>
              </a:rPr>
              <a:t>RTP</a:t>
            </a:r>
            <a:r>
              <a:rPr lang="zh-CN" dirty="0" smtClean="0">
                <a:solidFill>
                  <a:schemeClr val="tx1"/>
                </a:solidFill>
                <a:latin typeface="+mn-lt"/>
                <a:ea typeface="+mn-ea"/>
                <a:cs typeface="+mn-cs"/>
              </a:rPr>
              <a:t>流的</a:t>
            </a:r>
            <a:r>
              <a:rPr lang="en-US" dirty="0" smtClean="0">
                <a:solidFill>
                  <a:schemeClr val="tx1"/>
                </a:solidFill>
                <a:latin typeface="+mn-lt"/>
                <a:ea typeface="+mn-ea"/>
                <a:cs typeface="+mn-cs"/>
              </a:rPr>
              <a:t>SSRC</a:t>
            </a:r>
            <a:endParaRPr lang="en-US" altLang="zh-CN" dirty="0" smtClean="0">
              <a:solidFill>
                <a:schemeClr val="tx1"/>
              </a:solidFill>
              <a:latin typeface="+mn-lt"/>
              <a:ea typeface="+mn-ea"/>
              <a:cs typeface="+mn-cs"/>
            </a:endParaRPr>
          </a:p>
          <a:p>
            <a:pPr lvl="1"/>
            <a:r>
              <a:rPr lang="zh-CN" dirty="0" smtClean="0">
                <a:solidFill>
                  <a:schemeClr val="tx1"/>
                </a:solidFill>
                <a:latin typeface="+mn-lt"/>
                <a:ea typeface="+mn-ea"/>
                <a:cs typeface="+mn-cs"/>
              </a:rPr>
              <a:t>流的分组丢失数、丢失率、时延抖动</a:t>
            </a:r>
            <a:endParaRPr lang="en-US" altLang="zh-CN" dirty="0" smtClean="0">
              <a:solidFill>
                <a:schemeClr val="tx1"/>
              </a:solidFill>
              <a:latin typeface="+mn-lt"/>
              <a:ea typeface="+mn-ea"/>
              <a:cs typeface="+mn-cs"/>
            </a:endParaRPr>
          </a:p>
          <a:p>
            <a:pPr lvl="1"/>
            <a:r>
              <a:rPr lang="zh-CN" dirty="0" smtClean="0">
                <a:solidFill>
                  <a:schemeClr val="tx1"/>
                </a:solidFill>
                <a:latin typeface="+mn-lt"/>
                <a:ea typeface="+mn-ea"/>
                <a:cs typeface="+mn-cs"/>
              </a:rPr>
              <a:t>流中最新收到的</a:t>
            </a:r>
            <a:r>
              <a:rPr lang="en-US" dirty="0" smtClean="0">
                <a:solidFill>
                  <a:schemeClr val="tx1"/>
                </a:solidFill>
                <a:latin typeface="+mn-lt"/>
                <a:ea typeface="+mn-ea"/>
                <a:cs typeface="+mn-cs"/>
              </a:rPr>
              <a:t>RTP</a:t>
            </a:r>
            <a:r>
              <a:rPr lang="zh-CN" dirty="0" smtClean="0">
                <a:solidFill>
                  <a:schemeClr val="tx1"/>
                </a:solidFill>
                <a:latin typeface="+mn-lt"/>
                <a:ea typeface="+mn-ea"/>
                <a:cs typeface="+mn-cs"/>
              </a:rPr>
              <a:t>分组的序号等。</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57158" y="1643050"/>
            <a:ext cx="8229600" cy="4525962"/>
          </a:xfrm>
        </p:spPr>
        <p:txBody>
          <a:bodyPr/>
          <a:lstStyle/>
          <a:p>
            <a:r>
              <a:rPr lang="zh-CN" sz="2800" dirty="0" smtClean="0">
                <a:solidFill>
                  <a:schemeClr val="tx1"/>
                </a:solidFill>
                <a:latin typeface="+mn-lt"/>
                <a:ea typeface="+mn-ea"/>
                <a:cs typeface="+mn-cs"/>
              </a:rPr>
              <a:t>源描述（</a:t>
            </a:r>
            <a:r>
              <a:rPr lang="en-US" sz="2800" dirty="0" smtClean="0">
                <a:solidFill>
                  <a:schemeClr val="tx1"/>
                </a:solidFill>
                <a:latin typeface="+mn-lt"/>
                <a:ea typeface="+mn-ea"/>
                <a:cs typeface="+mn-cs"/>
              </a:rPr>
              <a:t>SDES</a:t>
            </a:r>
            <a:r>
              <a:rPr lang="zh-CN" sz="2800" dirty="0" smtClean="0">
                <a:solidFill>
                  <a:schemeClr val="tx1"/>
                </a:solidFill>
                <a:latin typeface="+mn-lt"/>
                <a:ea typeface="+mn-ea"/>
                <a:cs typeface="+mn-cs"/>
              </a:rPr>
              <a:t>）：于描述</a:t>
            </a:r>
            <a:r>
              <a:rPr lang="en-US" sz="2800" dirty="0" smtClean="0">
                <a:solidFill>
                  <a:schemeClr val="tx1"/>
                </a:solidFill>
                <a:latin typeface="+mn-lt"/>
                <a:ea typeface="+mn-ea"/>
                <a:cs typeface="+mn-cs"/>
              </a:rPr>
              <a:t>RTP</a:t>
            </a:r>
            <a:r>
              <a:rPr lang="zh-CN" sz="2800" dirty="0" smtClean="0">
                <a:solidFill>
                  <a:schemeClr val="tx1"/>
                </a:solidFill>
                <a:latin typeface="+mn-lt"/>
                <a:ea typeface="+mn-ea"/>
                <a:cs typeface="+mn-cs"/>
              </a:rPr>
              <a:t>流的发送端（源），基本信息包括：</a:t>
            </a:r>
            <a:endParaRPr lang="en-US" altLang="zh-CN" sz="2800" dirty="0" smtClean="0">
              <a:solidFill>
                <a:schemeClr val="tx1"/>
              </a:solidFill>
              <a:latin typeface="+mn-lt"/>
              <a:ea typeface="+mn-ea"/>
              <a:cs typeface="+mn-cs"/>
            </a:endParaRPr>
          </a:p>
          <a:p>
            <a:pPr lvl="1"/>
            <a:r>
              <a:rPr lang="zh-CN" sz="2400" dirty="0" smtClean="0">
                <a:solidFill>
                  <a:schemeClr val="tx1"/>
                </a:solidFill>
                <a:latin typeface="+mn-lt"/>
                <a:ea typeface="+mn-ea"/>
                <a:cs typeface="+mn-cs"/>
              </a:rPr>
              <a:t>用于标识发送方的规范名称（可按照某种格式自动生成，如</a:t>
            </a:r>
            <a:r>
              <a:rPr lang="en-US" sz="2400" u="sng" dirty="0" smtClean="0">
                <a:solidFill>
                  <a:schemeClr val="tx1"/>
                </a:solidFill>
                <a:latin typeface="+mn-lt"/>
                <a:ea typeface="+mn-ea"/>
                <a:cs typeface="+mn-cs"/>
                <a:hlinkClick r:id="rId2"/>
              </a:rPr>
              <a:t>doe@192.0.2.89</a:t>
            </a:r>
            <a:r>
              <a:rPr lang="zh-CN" sz="2400" dirty="0" smtClean="0">
                <a:solidFill>
                  <a:schemeClr val="tx1"/>
                </a:solidFill>
                <a:latin typeface="+mn-lt"/>
                <a:ea typeface="+mn-ea"/>
                <a:cs typeface="+mn-cs"/>
              </a:rPr>
              <a:t>等）</a:t>
            </a:r>
            <a:endParaRPr lang="en-US" altLang="zh-CN" sz="2400" dirty="0" smtClean="0">
              <a:solidFill>
                <a:schemeClr val="tx1"/>
              </a:solidFill>
              <a:latin typeface="+mn-lt"/>
              <a:ea typeface="+mn-ea"/>
              <a:cs typeface="+mn-cs"/>
            </a:endParaRPr>
          </a:p>
          <a:p>
            <a:pPr lvl="1"/>
            <a:r>
              <a:rPr lang="zh-CN" sz="2400" dirty="0" smtClean="0">
                <a:solidFill>
                  <a:schemeClr val="tx1"/>
                </a:solidFill>
                <a:latin typeface="+mn-lt"/>
                <a:ea typeface="+mn-ea"/>
                <a:cs typeface="+mn-cs"/>
              </a:rPr>
              <a:t>创建该</a:t>
            </a:r>
            <a:r>
              <a:rPr lang="en-US" sz="2400" dirty="0" smtClean="0">
                <a:solidFill>
                  <a:schemeClr val="tx1"/>
                </a:solidFill>
                <a:latin typeface="+mn-lt"/>
                <a:ea typeface="+mn-ea"/>
                <a:cs typeface="+mn-cs"/>
              </a:rPr>
              <a:t>RTP</a:t>
            </a:r>
            <a:r>
              <a:rPr lang="zh-CN" sz="2400" dirty="0" smtClean="0">
                <a:solidFill>
                  <a:schemeClr val="tx1"/>
                </a:solidFill>
                <a:latin typeface="+mn-lt"/>
                <a:ea typeface="+mn-ea"/>
                <a:cs typeface="+mn-cs"/>
              </a:rPr>
              <a:t>流的应用程序或工具的名称</a:t>
            </a:r>
            <a:endParaRPr lang="en-US" altLang="zh-CN" sz="2400" dirty="0" smtClean="0">
              <a:solidFill>
                <a:schemeClr val="tx1"/>
              </a:solidFill>
              <a:latin typeface="+mn-lt"/>
              <a:ea typeface="+mn-ea"/>
              <a:cs typeface="+mn-cs"/>
            </a:endParaRPr>
          </a:p>
          <a:p>
            <a:pPr lvl="1"/>
            <a:r>
              <a:rPr lang="zh-CN" sz="2400" dirty="0" smtClean="0">
                <a:solidFill>
                  <a:schemeClr val="tx1"/>
                </a:solidFill>
                <a:latin typeface="+mn-lt"/>
                <a:ea typeface="+mn-ea"/>
                <a:cs typeface="+mn-cs"/>
              </a:rPr>
              <a:t>用户名、用户的电子邮件地址、电话号码等信息。</a:t>
            </a:r>
            <a:endParaRPr lang="zh-CN" altLang="en-US" sz="2400" dirty="0" smtClean="0"/>
          </a:p>
          <a:p>
            <a:pPr lvl="0"/>
            <a:r>
              <a:rPr lang="zh-CN" sz="2800" dirty="0" smtClean="0"/>
              <a:t>结束报文（</a:t>
            </a:r>
            <a:r>
              <a:rPr lang="en-US" sz="2800" dirty="0" smtClean="0"/>
              <a:t>BYE</a:t>
            </a:r>
            <a:r>
              <a:rPr lang="zh-CN" sz="2800" dirty="0" smtClean="0"/>
              <a:t>）报文：表示会话成员退出，该数据源关闭。</a:t>
            </a:r>
          </a:p>
          <a:p>
            <a:r>
              <a:rPr lang="zh-CN" sz="2800" dirty="0" smtClean="0"/>
              <a:t>特定应用（</a:t>
            </a:r>
            <a:r>
              <a:rPr lang="en-US" sz="2800" dirty="0" smtClean="0"/>
              <a:t>APP</a:t>
            </a:r>
            <a:r>
              <a:rPr lang="zh-CN" sz="2800" dirty="0" smtClean="0"/>
              <a:t>）报文：由应用程序自己定义。</a:t>
            </a:r>
            <a:endParaRPr lang="zh-CN" altLang="en-US" sz="2800"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课后思考题</a:t>
            </a:r>
            <a:endParaRPr lang="zh-CN" altLang="en-US" dirty="0"/>
          </a:p>
        </p:txBody>
      </p:sp>
      <p:sp>
        <p:nvSpPr>
          <p:cNvPr id="3" name="内容占位符 2"/>
          <p:cNvSpPr>
            <a:spLocks noGrp="1"/>
          </p:cNvSpPr>
          <p:nvPr>
            <p:ph idx="1"/>
          </p:nvPr>
        </p:nvSpPr>
        <p:spPr/>
        <p:txBody>
          <a:bodyPr/>
          <a:lstStyle/>
          <a:p>
            <a:pPr marL="514350" indent="-514350">
              <a:buClrTx/>
              <a:buSzPct val="100000"/>
              <a:buFont typeface="+mj-lt"/>
              <a:buAutoNum type="arabicPeriod"/>
            </a:pPr>
            <a:r>
              <a:rPr lang="zh-CN" altLang="en-US" dirty="0" smtClean="0"/>
              <a:t>在因特网中，用什么来</a:t>
            </a:r>
            <a:r>
              <a:rPr lang="zh-CN" altLang="en-US" b="1" dirty="0" smtClean="0"/>
              <a:t>唯一地</a:t>
            </a:r>
            <a:r>
              <a:rPr lang="zh-CN" altLang="en-US" dirty="0" smtClean="0"/>
              <a:t>标识特定的网络应用程序进程？</a:t>
            </a:r>
            <a:endParaRPr lang="en-US" altLang="zh-CN" dirty="0" smtClean="0"/>
          </a:p>
          <a:p>
            <a:pPr marL="514350" indent="-514350">
              <a:buClrTx/>
              <a:buSzPct val="100000"/>
              <a:buFont typeface="+mj-lt"/>
              <a:buAutoNum type="arabicPeriod"/>
            </a:pPr>
            <a:r>
              <a:rPr lang="zh-CN" altLang="en-US" dirty="0" smtClean="0"/>
              <a:t>从目标和手段两方面分析：流量控制和拥塞控制有什么不同？</a:t>
            </a:r>
            <a:endParaRPr lang="en-US" altLang="zh-CN" dirty="0" smtClean="0"/>
          </a:p>
          <a:p>
            <a:pPr marL="514350" indent="-514350">
              <a:buClrTx/>
              <a:buSzPct val="100000"/>
              <a:buFont typeface="+mj-lt"/>
              <a:buAutoNum type="arabicPeriod"/>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8"/>
          <p:cNvSpPr>
            <a:spLocks noGrp="1"/>
          </p:cNvSpPr>
          <p:nvPr>
            <p:ph idx="1"/>
          </p:nvPr>
        </p:nvSpPr>
        <p:spPr>
          <a:xfrm>
            <a:off x="755650" y="404813"/>
            <a:ext cx="7848600" cy="642937"/>
          </a:xfrm>
        </p:spPr>
        <p:txBody>
          <a:bodyPr/>
          <a:lstStyle/>
          <a:p>
            <a:pPr algn="ctr">
              <a:lnSpc>
                <a:spcPct val="120000"/>
              </a:lnSpc>
              <a:buFont typeface="Wingdings" pitchFamily="2" charset="2"/>
              <a:buNone/>
            </a:pPr>
            <a:r>
              <a:rPr lang="zh-CN" altLang="en-US" sz="3700" smtClean="0"/>
              <a:t>端到端应用程序进程之间的通信</a:t>
            </a:r>
          </a:p>
        </p:txBody>
      </p:sp>
      <p:pic>
        <p:nvPicPr>
          <p:cNvPr id="20483" name="Picture 4"/>
          <p:cNvPicPr>
            <a:picLocks noChangeAspect="1" noChangeArrowheads="1"/>
          </p:cNvPicPr>
          <p:nvPr/>
        </p:nvPicPr>
        <p:blipFill>
          <a:blip r:embed="rId2"/>
          <a:srcRect/>
          <a:stretch>
            <a:fillRect/>
          </a:stretch>
        </p:blipFill>
        <p:spPr bwMode="auto">
          <a:xfrm>
            <a:off x="1016000" y="1430338"/>
            <a:ext cx="7112000" cy="464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1099</TotalTime>
  <Words>4414</Words>
  <Application>Microsoft Office PowerPoint</Application>
  <PresentationFormat>全屏显示(4:3)</PresentationFormat>
  <Paragraphs>468</Paragraphs>
  <Slides>86</Slides>
  <Notes>4</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86</vt:i4>
      </vt:variant>
    </vt:vector>
  </HeadingPairs>
  <TitlesOfParts>
    <vt:vector size="90" baseType="lpstr">
      <vt:lpstr>课件模板</vt:lpstr>
      <vt:lpstr>3_自定义设计方案</vt:lpstr>
      <vt:lpstr>Visio</vt:lpstr>
      <vt:lpstr>Document</vt:lpstr>
      <vt:lpstr>计算机网络原理与实践（第2版）配套课件 机械工业出版社   2013年</vt:lpstr>
      <vt:lpstr>本章内容</vt:lpstr>
      <vt:lpstr>幻灯片 3</vt:lpstr>
      <vt:lpstr>6.1 传输层的基本概念</vt:lpstr>
      <vt:lpstr>6.1.1 面向连接和无连接服务</vt:lpstr>
      <vt:lpstr>1. 面向连接服务</vt:lpstr>
      <vt:lpstr>2. 无连接服务</vt:lpstr>
      <vt:lpstr>6.1.2 因特网上的端到端通信</vt:lpstr>
      <vt:lpstr>幻灯片 9</vt:lpstr>
      <vt:lpstr>6.1.3 端口和套接字的概念</vt:lpstr>
      <vt:lpstr>传输层的端口号分类</vt:lpstr>
      <vt:lpstr>幻灯片 12</vt:lpstr>
      <vt:lpstr>幻灯片 13</vt:lpstr>
      <vt:lpstr>套接字（socket）</vt:lpstr>
      <vt:lpstr>幻灯片 15</vt:lpstr>
      <vt:lpstr>端到端多应用程序进程之间的通信</vt:lpstr>
      <vt:lpstr>6.1.4 传输层的多路复用        与多路分解</vt:lpstr>
      <vt:lpstr>传输层的多路复用和多路分解</vt:lpstr>
      <vt:lpstr>6.2 因特网上的用户数据报协议</vt:lpstr>
      <vt:lpstr>6.2.1 UDP概述</vt:lpstr>
      <vt:lpstr>幻灯片 21</vt:lpstr>
      <vt:lpstr>6.2.1 UDP概述</vt:lpstr>
      <vt:lpstr>6.2.2 UDP数据报 </vt:lpstr>
      <vt:lpstr>幻灯片 24</vt:lpstr>
      <vt:lpstr>幻灯片 25</vt:lpstr>
      <vt:lpstr>UDP伪首部</vt:lpstr>
      <vt:lpstr>UDP数据报伪首部结构</vt:lpstr>
      <vt:lpstr>6.2.3 UDP校验和</vt:lpstr>
      <vt:lpstr>计算UDP校验和示例</vt:lpstr>
      <vt:lpstr>RUDP</vt:lpstr>
      <vt:lpstr>6.3 因特网上的传输控制协议</vt:lpstr>
      <vt:lpstr>6.3.1 TCP概述</vt:lpstr>
      <vt:lpstr>幻灯片 33</vt:lpstr>
      <vt:lpstr>幻灯片 34</vt:lpstr>
      <vt:lpstr>6.3.2 TCP报文段结构</vt:lpstr>
      <vt:lpstr>幻灯片 36</vt:lpstr>
      <vt:lpstr>幻灯片 37</vt:lpstr>
      <vt:lpstr>幻灯片 38</vt:lpstr>
      <vt:lpstr>幻灯片 39</vt:lpstr>
      <vt:lpstr>幻灯片 40</vt:lpstr>
      <vt:lpstr>6.3.3 TCP序号与确认</vt:lpstr>
      <vt:lpstr>幻灯片 42</vt:lpstr>
      <vt:lpstr>幻灯片 43</vt:lpstr>
      <vt:lpstr>6.3.4 TCP重传机制</vt:lpstr>
      <vt:lpstr>幻灯片 45</vt:lpstr>
      <vt:lpstr>幻灯片 46</vt:lpstr>
      <vt:lpstr>TCP确认的二义性</vt:lpstr>
      <vt:lpstr>幻灯片 48</vt:lpstr>
      <vt:lpstr>6.3.5 TCP连接管理</vt:lpstr>
      <vt:lpstr>1. 建立连接</vt:lpstr>
      <vt:lpstr>三次握手建立TCP连接</vt:lpstr>
      <vt:lpstr>2. 关闭连接</vt:lpstr>
      <vt:lpstr>关闭一个TCP连接</vt:lpstr>
      <vt:lpstr>3. 连接状态管理模型</vt:lpstr>
      <vt:lpstr>幻灯片 55</vt:lpstr>
      <vt:lpstr>幻灯片 56</vt:lpstr>
      <vt:lpstr>幻灯片 57</vt:lpstr>
      <vt:lpstr>6.3.6 TCP流量控制</vt:lpstr>
      <vt:lpstr>幻灯片 59</vt:lpstr>
      <vt:lpstr>幻灯片 60</vt:lpstr>
      <vt:lpstr>TCP流量控制</vt:lpstr>
      <vt:lpstr>6.3.7 TCP拥塞控制</vt:lpstr>
      <vt:lpstr>幻灯片 63</vt:lpstr>
      <vt:lpstr>拥塞窗口</vt:lpstr>
      <vt:lpstr>1. 慢开始和拥塞避免</vt:lpstr>
      <vt:lpstr>慢开始算法</vt:lpstr>
      <vt:lpstr>慢开始阈值</vt:lpstr>
      <vt:lpstr>拥塞避免算法</vt:lpstr>
      <vt:lpstr>幻灯片 69</vt:lpstr>
      <vt:lpstr>乘法减小策略</vt:lpstr>
      <vt:lpstr>幻灯片 71</vt:lpstr>
      <vt:lpstr>2. 快速重传算法</vt:lpstr>
      <vt:lpstr> 快速重传算法示意图</vt:lpstr>
      <vt:lpstr> 快速恢复算法</vt:lpstr>
      <vt:lpstr>6.4 用于多媒体传输的实时传输/ 传输控制协议</vt:lpstr>
      <vt:lpstr> RTP报文格式</vt:lpstr>
      <vt:lpstr>幻灯片 77</vt:lpstr>
      <vt:lpstr>幻灯片 78</vt:lpstr>
      <vt:lpstr>幻灯片 79</vt:lpstr>
      <vt:lpstr>幻灯片 80</vt:lpstr>
      <vt:lpstr>RTCP</vt:lpstr>
      <vt:lpstr>RTCP五种基本报文类型</vt:lpstr>
      <vt:lpstr>幻灯片 83</vt:lpstr>
      <vt:lpstr>幻灯片 84</vt:lpstr>
      <vt:lpstr>幻灯片 85</vt:lpstr>
      <vt:lpstr>课后思考题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network user</dc:creator>
  <cp:lastModifiedBy>network user</cp:lastModifiedBy>
  <cp:revision>164</cp:revision>
  <dcterms:created xsi:type="dcterms:W3CDTF">2010-08-25T01:53:57Z</dcterms:created>
  <dcterms:modified xsi:type="dcterms:W3CDTF">2013-08-29T13:08:23Z</dcterms:modified>
</cp:coreProperties>
</file>