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58" r:id="rId2"/>
  </p:sldMasterIdLst>
  <p:notesMasterIdLst>
    <p:notesMasterId r:id="rId165"/>
  </p:notesMasterIdLst>
  <p:sldIdLst>
    <p:sldId id="423"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9" r:id="rId21"/>
    <p:sldId id="280" r:id="rId22"/>
    <p:sldId id="281" r:id="rId23"/>
    <p:sldId id="282" r:id="rId24"/>
    <p:sldId id="283" r:id="rId25"/>
    <p:sldId id="285" r:id="rId26"/>
    <p:sldId id="286" r:id="rId27"/>
    <p:sldId id="284"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416" r:id="rId46"/>
    <p:sldId id="417" r:id="rId47"/>
    <p:sldId id="418" r:id="rId48"/>
    <p:sldId id="419" r:id="rId49"/>
    <p:sldId id="420"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421" r:id="rId77"/>
    <p:sldId id="332" r:id="rId78"/>
    <p:sldId id="424" r:id="rId79"/>
    <p:sldId id="333" r:id="rId80"/>
    <p:sldId id="425"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426" r:id="rId113"/>
    <p:sldId id="365" r:id="rId114"/>
    <p:sldId id="367" r:id="rId115"/>
    <p:sldId id="368" r:id="rId116"/>
    <p:sldId id="369" r:id="rId117"/>
    <p:sldId id="370" r:id="rId118"/>
    <p:sldId id="372" r:id="rId119"/>
    <p:sldId id="371" r:id="rId120"/>
    <p:sldId id="373" r:id="rId121"/>
    <p:sldId id="376" r:id="rId122"/>
    <p:sldId id="377" r:id="rId123"/>
    <p:sldId id="378" r:id="rId124"/>
    <p:sldId id="379" r:id="rId125"/>
    <p:sldId id="375" r:id="rId126"/>
    <p:sldId id="380" r:id="rId127"/>
    <p:sldId id="381" r:id="rId128"/>
    <p:sldId id="382" r:id="rId129"/>
    <p:sldId id="383" r:id="rId130"/>
    <p:sldId id="384" r:id="rId131"/>
    <p:sldId id="391" r:id="rId132"/>
    <p:sldId id="392" r:id="rId133"/>
    <p:sldId id="422" r:id="rId134"/>
    <p:sldId id="385" r:id="rId135"/>
    <p:sldId id="386" r:id="rId136"/>
    <p:sldId id="387" r:id="rId137"/>
    <p:sldId id="388" r:id="rId138"/>
    <p:sldId id="389" r:id="rId139"/>
    <p:sldId id="393" r:id="rId140"/>
    <p:sldId id="394" r:id="rId141"/>
    <p:sldId id="395" r:id="rId142"/>
    <p:sldId id="396" r:id="rId143"/>
    <p:sldId id="397" r:id="rId144"/>
    <p:sldId id="398" r:id="rId145"/>
    <p:sldId id="399" r:id="rId146"/>
    <p:sldId id="400" r:id="rId147"/>
    <p:sldId id="401" r:id="rId148"/>
    <p:sldId id="402" r:id="rId149"/>
    <p:sldId id="404" r:id="rId150"/>
    <p:sldId id="403" r:id="rId151"/>
    <p:sldId id="405" r:id="rId152"/>
    <p:sldId id="427" r:id="rId153"/>
    <p:sldId id="406" r:id="rId154"/>
    <p:sldId id="407" r:id="rId155"/>
    <p:sldId id="408" r:id="rId156"/>
    <p:sldId id="409" r:id="rId157"/>
    <p:sldId id="410" r:id="rId158"/>
    <p:sldId id="411" r:id="rId159"/>
    <p:sldId id="412" r:id="rId160"/>
    <p:sldId id="413" r:id="rId161"/>
    <p:sldId id="414" r:id="rId162"/>
    <p:sldId id="415" r:id="rId163"/>
    <p:sldId id="428" r:id="rId1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BAE5"/>
    <a:srgbClr val="1BB0E5"/>
    <a:srgbClr val="66CCFF"/>
    <a:srgbClr val="609DF6"/>
    <a:srgbClr val="404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10" autoAdjust="0"/>
  </p:normalViewPr>
  <p:slideViewPr>
    <p:cSldViewPr>
      <p:cViewPr varScale="1">
        <p:scale>
          <a:sx n="51" d="100"/>
          <a:sy n="51" d="100"/>
        </p:scale>
        <p:origin x="-77" y="-2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117" Type="http://schemas.openxmlformats.org/officeDocument/2006/relationships/slide" Target="slides/slide117.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12" Type="http://schemas.openxmlformats.org/officeDocument/2006/relationships/slide" Target="slides/slide112.xml"/><Relationship Id="rId133" Type="http://schemas.openxmlformats.org/officeDocument/2006/relationships/slide" Target="slides/slide133.xml"/><Relationship Id="rId138" Type="http://schemas.openxmlformats.org/officeDocument/2006/relationships/slide" Target="slides/slide138.xml"/><Relationship Id="rId154" Type="http://schemas.openxmlformats.org/officeDocument/2006/relationships/slide" Target="slides/slide154.xml"/><Relationship Id="rId159" Type="http://schemas.openxmlformats.org/officeDocument/2006/relationships/slide" Target="slides/slide159.xml"/><Relationship Id="rId16" Type="http://schemas.openxmlformats.org/officeDocument/2006/relationships/slide" Target="slides/slide16.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123" Type="http://schemas.openxmlformats.org/officeDocument/2006/relationships/slide" Target="slides/slide123.xml"/><Relationship Id="rId128" Type="http://schemas.openxmlformats.org/officeDocument/2006/relationships/slide" Target="slides/slide128.xml"/><Relationship Id="rId144" Type="http://schemas.openxmlformats.org/officeDocument/2006/relationships/slide" Target="slides/slide144.xml"/><Relationship Id="rId149" Type="http://schemas.openxmlformats.org/officeDocument/2006/relationships/slide" Target="slides/slide149.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160" Type="http://schemas.openxmlformats.org/officeDocument/2006/relationships/slide" Target="slides/slide160.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113" Type="http://schemas.openxmlformats.org/officeDocument/2006/relationships/slide" Target="slides/slide113.xml"/><Relationship Id="rId118" Type="http://schemas.openxmlformats.org/officeDocument/2006/relationships/slide" Target="slides/slide118.xml"/><Relationship Id="rId134" Type="http://schemas.openxmlformats.org/officeDocument/2006/relationships/slide" Target="slides/slide134.xml"/><Relationship Id="rId139" Type="http://schemas.openxmlformats.org/officeDocument/2006/relationships/slide" Target="slides/slide139.xml"/><Relationship Id="rId80" Type="http://schemas.openxmlformats.org/officeDocument/2006/relationships/slide" Target="slides/slide80.xml"/><Relationship Id="rId85" Type="http://schemas.openxmlformats.org/officeDocument/2006/relationships/slide" Target="slides/slide85.xml"/><Relationship Id="rId150" Type="http://schemas.openxmlformats.org/officeDocument/2006/relationships/slide" Target="slides/slide150.xml"/><Relationship Id="rId155" Type="http://schemas.openxmlformats.org/officeDocument/2006/relationships/slide" Target="slides/slide15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08" Type="http://schemas.openxmlformats.org/officeDocument/2006/relationships/slide" Target="slides/slide108.xml"/><Relationship Id="rId124" Type="http://schemas.openxmlformats.org/officeDocument/2006/relationships/slide" Target="slides/slide124.xml"/><Relationship Id="rId129" Type="http://schemas.openxmlformats.org/officeDocument/2006/relationships/slide" Target="slides/slide129.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88" Type="http://schemas.openxmlformats.org/officeDocument/2006/relationships/slide" Target="slides/slide88.xml"/><Relationship Id="rId91" Type="http://schemas.openxmlformats.org/officeDocument/2006/relationships/slide" Target="slides/slide91.xml"/><Relationship Id="rId96" Type="http://schemas.openxmlformats.org/officeDocument/2006/relationships/slide" Target="slides/slide96.xml"/><Relationship Id="rId111" Type="http://schemas.openxmlformats.org/officeDocument/2006/relationships/slide" Target="slides/slide111.xml"/><Relationship Id="rId132" Type="http://schemas.openxmlformats.org/officeDocument/2006/relationships/slide" Target="slides/slide132.xml"/><Relationship Id="rId140" Type="http://schemas.openxmlformats.org/officeDocument/2006/relationships/slide" Target="slides/slide140.xml"/><Relationship Id="rId145" Type="http://schemas.openxmlformats.org/officeDocument/2006/relationships/slide" Target="slides/slide145.xml"/><Relationship Id="rId153" Type="http://schemas.openxmlformats.org/officeDocument/2006/relationships/slide" Target="slides/slide153.xml"/><Relationship Id="rId161" Type="http://schemas.openxmlformats.org/officeDocument/2006/relationships/slide" Target="slides/slide161.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14" Type="http://schemas.openxmlformats.org/officeDocument/2006/relationships/slide" Target="slides/slide114.xml"/><Relationship Id="rId119" Type="http://schemas.openxmlformats.org/officeDocument/2006/relationships/slide" Target="slides/slide119.xml"/><Relationship Id="rId127" Type="http://schemas.openxmlformats.org/officeDocument/2006/relationships/slide" Target="slides/slide12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122" Type="http://schemas.openxmlformats.org/officeDocument/2006/relationships/slide" Target="slides/slide122.xml"/><Relationship Id="rId130" Type="http://schemas.openxmlformats.org/officeDocument/2006/relationships/slide" Target="slides/slide130.xml"/><Relationship Id="rId135" Type="http://schemas.openxmlformats.org/officeDocument/2006/relationships/slide" Target="slides/slide135.xml"/><Relationship Id="rId143" Type="http://schemas.openxmlformats.org/officeDocument/2006/relationships/slide" Target="slides/slide143.xml"/><Relationship Id="rId148" Type="http://schemas.openxmlformats.org/officeDocument/2006/relationships/slide" Target="slides/slide148.xml"/><Relationship Id="rId151" Type="http://schemas.openxmlformats.org/officeDocument/2006/relationships/slide" Target="slides/slide151.xml"/><Relationship Id="rId156" Type="http://schemas.openxmlformats.org/officeDocument/2006/relationships/slide" Target="slides/slide156.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120" Type="http://schemas.openxmlformats.org/officeDocument/2006/relationships/slide" Target="slides/slide120.xml"/><Relationship Id="rId125" Type="http://schemas.openxmlformats.org/officeDocument/2006/relationships/slide" Target="slides/slide125.xml"/><Relationship Id="rId141" Type="http://schemas.openxmlformats.org/officeDocument/2006/relationships/slide" Target="slides/slide141.xml"/><Relationship Id="rId146" Type="http://schemas.openxmlformats.org/officeDocument/2006/relationships/slide" Target="slides/slide146.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162" Type="http://schemas.openxmlformats.org/officeDocument/2006/relationships/slide" Target="slides/slide16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115" Type="http://schemas.openxmlformats.org/officeDocument/2006/relationships/slide" Target="slides/slide115.xml"/><Relationship Id="rId131" Type="http://schemas.openxmlformats.org/officeDocument/2006/relationships/slide" Target="slides/slide131.xml"/><Relationship Id="rId136" Type="http://schemas.openxmlformats.org/officeDocument/2006/relationships/slide" Target="slides/slide136.xml"/><Relationship Id="rId157" Type="http://schemas.openxmlformats.org/officeDocument/2006/relationships/slide" Target="slides/slide157.xml"/><Relationship Id="rId61" Type="http://schemas.openxmlformats.org/officeDocument/2006/relationships/slide" Target="slides/slide61.xml"/><Relationship Id="rId82" Type="http://schemas.openxmlformats.org/officeDocument/2006/relationships/slide" Target="slides/slide82.xml"/><Relationship Id="rId152" Type="http://schemas.openxmlformats.org/officeDocument/2006/relationships/slide" Target="slides/slide15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126" Type="http://schemas.openxmlformats.org/officeDocument/2006/relationships/slide" Target="slides/slide126.xml"/><Relationship Id="rId147" Type="http://schemas.openxmlformats.org/officeDocument/2006/relationships/slide" Target="slides/slide14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121" Type="http://schemas.openxmlformats.org/officeDocument/2006/relationships/slide" Target="slides/slide121.xml"/><Relationship Id="rId142" Type="http://schemas.openxmlformats.org/officeDocument/2006/relationships/slide" Target="slides/slide142.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116" Type="http://schemas.openxmlformats.org/officeDocument/2006/relationships/slide" Target="slides/slide116.xml"/><Relationship Id="rId137" Type="http://schemas.openxmlformats.org/officeDocument/2006/relationships/slide" Target="slides/slide137.xml"/><Relationship Id="rId158" Type="http://schemas.openxmlformats.org/officeDocument/2006/relationships/slide" Target="slides/slide1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9B371928-BAEF-4EB7-9E25-2EF3C7C5A906}" type="datetimeFigureOut">
              <a:rPr lang="zh-CN" altLang="en-US"/>
              <a:pPr>
                <a:defRPr/>
              </a:pPr>
              <a:t>2013/8/29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A651929-89B4-4A1F-8337-BE7485FE74A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82EF25C-A7B3-4CF8-9C94-A5BC0715A798}" type="slidenum">
              <a:rPr lang="en-US" altLang="zh-CN" smtClean="0"/>
              <a:pPr/>
              <a:t>44</a:t>
            </a:fld>
            <a:endParaRPr lang="en-US" altLang="zh-CN" smtClean="0"/>
          </a:p>
        </p:txBody>
      </p:sp>
      <p:sp>
        <p:nvSpPr>
          <p:cNvPr id="169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9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Ch7-46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AC88988-6DB3-40C9-8A8D-393BF748B1ED}" type="slidenum">
              <a:rPr lang="en-US" altLang="zh-CN" smtClean="0"/>
              <a:pPr/>
              <a:t>45</a:t>
            </a:fld>
            <a:endParaRPr lang="en-US" altLang="zh-CN" smtClean="0"/>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1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Ch7-46</a:t>
            </a:r>
          </a:p>
          <a:p>
            <a:pPr eaLnBrk="1" hangingPunct="1">
              <a:spcBef>
                <a:spcPct val="0"/>
              </a:spcBef>
            </a:pPr>
            <a:r>
              <a:rPr lang="en-US" altLang="zh-CN" b="1" smtClean="0"/>
              <a:t>Ch7-46</a:t>
            </a:r>
          </a:p>
          <a:p>
            <a:pPr eaLnBrk="1" hangingPunct="1">
              <a:spcBef>
                <a:spcPct val="0"/>
              </a:spcBef>
            </a:pPr>
            <a:r>
              <a:rPr lang="en-US" altLang="zh-CN" b="1" smtClean="0"/>
              <a:t>Ch7-46</a:t>
            </a:r>
          </a:p>
          <a:p>
            <a:pPr eaLnBrk="1" hangingPunct="1">
              <a:spcBef>
                <a:spcPct val="0"/>
              </a:spcBef>
            </a:pPr>
            <a:r>
              <a:rPr lang="en-US" altLang="zh-CN" b="1" smtClean="0"/>
              <a:t>Ch7-46</a:t>
            </a:r>
          </a:p>
          <a:p>
            <a:pPr eaLnBrk="1" hangingPunct="1">
              <a:spcBef>
                <a:spcPct val="0"/>
              </a:spcBef>
            </a:pPr>
            <a:r>
              <a:rPr lang="en-US" altLang="zh-CN" b="1" smtClean="0"/>
              <a:t>Ch7-46</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6A57E55-E40F-4AA0-86B9-A966BAD05CBC}" type="slidenum">
              <a:rPr lang="en-US" altLang="zh-CN" smtClean="0"/>
              <a:pPr/>
              <a:t>46</a:t>
            </a:fld>
            <a:endParaRPr lang="en-US" altLang="zh-CN" smtClean="0"/>
          </a:p>
        </p:txBody>
      </p:sp>
      <p:sp>
        <p:nvSpPr>
          <p:cNvPr id="172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2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Ch7-46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7139CA3-79FF-48F0-9984-019115F5156F}" type="slidenum">
              <a:rPr lang="en-US" altLang="zh-CN" smtClean="0"/>
              <a:pPr/>
              <a:t>47</a:t>
            </a:fld>
            <a:endParaRPr lang="en-US" altLang="zh-CN" smtClean="0"/>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3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Ch7-46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F181A74-0B2E-4CD5-8C0D-60FD034F6124}" type="slidenum">
              <a:rPr lang="en-US" altLang="zh-CN" smtClean="0"/>
              <a:pPr/>
              <a:t>48</a:t>
            </a:fld>
            <a:endParaRPr lang="en-US" altLang="zh-CN" smtClean="0"/>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Ch7-46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2A4F397-8243-4D68-B021-F4FEDCBB1BFE}" type="slidenum">
              <a:rPr lang="en-US" altLang="zh-CN" smtClean="0"/>
              <a:pPr/>
              <a:t>75</a:t>
            </a:fld>
            <a:endParaRPr lang="en-US" altLang="zh-CN" smtClean="0"/>
          </a:p>
        </p:txBody>
      </p:sp>
      <p:sp>
        <p:nvSpPr>
          <p:cNvPr id="175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5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Ch7-73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7E888E8-9FD4-4999-A739-50BFDBF7710D}" type="slidenum">
              <a:rPr lang="en-US" altLang="zh-CN" smtClean="0"/>
              <a:pPr/>
              <a:t>132</a:t>
            </a:fld>
            <a:endParaRPr lang="en-US" altLang="zh-CN" smtClean="0"/>
          </a:p>
        </p:txBody>
      </p:sp>
      <p:sp>
        <p:nvSpPr>
          <p:cNvPr id="176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Ch7-132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2792D94-7AEC-4BD4-A4B7-4E250A087D21}"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CC04642-D0C3-4A16-902B-1D363111C718}"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4D1FC9E-C891-4810-92BB-D621ACAA946D}"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90BC5BA-9241-4321-AE17-6F72D7E847A2}"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3DB3CCD-4D0D-4FE1-96AF-C68A82272132}"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0E5E1BC-77F5-4759-AA05-AE64423A1DF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C57A39E-61E3-4641-98F1-8125C85D3273}"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44BBDC3-16F3-4DD1-B37F-D5F3FAE4B57A}"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BEEF8A9-A366-434D-9C06-EB73D197F175}"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BC0FFF5-CB0F-4CAB-A665-553EBCDB0CE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BD760A6B-ED2E-448F-B99F-F45699059241}"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B0A2062-CF53-4646-B973-49FC3F57B130}"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4E027E95-0AA6-44A0-A4BF-7885D81C1CF2}"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ED12F0D-5715-49E3-86E5-6C7647C3B8B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BCA53011-D04F-455B-A26F-628F21B3BF21}" type="datetimeFigureOut">
              <a:rPr lang="zh-CN" altLang="en-US"/>
              <a:pPr>
                <a:defRPr/>
              </a:pPr>
              <a:t>2013/8/29</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CE5FBBC1-0750-44CA-8934-1FA545C9F566}"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0723A29E-015C-4CA5-9F79-CB7C2189517A}" type="datetimeFigureOut">
              <a:rPr lang="zh-CN" altLang="en-US"/>
              <a:pPr>
                <a:defRPr/>
              </a:pPr>
              <a:t>2013/8/29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37A36C1-9D0B-4CD3-8DCC-A0A34FBA23B3}"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AF97CE2-3373-4839-B7EC-C0B510070E0E}" type="datetimeFigureOut">
              <a:rPr lang="zh-CN" altLang="en-US"/>
              <a:pPr>
                <a:defRPr/>
              </a:pPr>
              <a:t>2013/8/29</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FED76C0-1254-430C-87E4-48B712A5CAE6}"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0344013A-42BE-4D07-8C5A-8363B07DB5FE}"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55A580A-189E-461E-BF21-1D34C9E77421}"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F9A7A9B3-CD01-4D65-8D6A-E0F6FC8B3F81}"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D85F41A-2BCE-4BD3-9C79-314116E2B995}"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F45C6444-007F-4501-80AE-9B3537D0C022}"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9152DBA-FCAF-4D6A-ADB7-A06365EF185D}"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635FD55-DCE6-414F-A88D-891D2324F9F1}"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C1ED235-3E35-4E57-81E1-51F3411C1B3A}"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A77743D1-2FFA-44C7-9400-EC43839FC558}"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5AF5E4C-D5CA-468F-AE57-B2DB4A5AE89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248031AB-2A5F-4F2B-9667-F1911BECEE0F}"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648D818-3284-48E1-9F8A-1C038D0D0C90}"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7401AE73-8BA5-4904-957D-1EDD724EA62F}"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1B6A482-26E0-4F69-BD60-228ECDEB381B}"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345A721E-3357-46B1-82FD-42D7ABC00604}" type="datetimeFigureOut">
              <a:rPr lang="zh-CN" altLang="en-US"/>
              <a:pPr>
                <a:defRPr/>
              </a:pPr>
              <a:t>2013/8/29</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D7A7480-9419-43F1-B685-24273E2D5E6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B9FCE28A-64D6-4565-8BC1-3F96B64BC9B4}" type="datetimeFigureOut">
              <a:rPr lang="zh-CN" altLang="en-US"/>
              <a:pPr>
                <a:defRPr/>
              </a:pPr>
              <a:t>2013/8/29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5287A3B-1346-4C13-A7F7-6E0384F40AC1}"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F2BE31B-EF70-489B-B523-7256F03DDAF3}" type="datetimeFigureOut">
              <a:rPr lang="zh-CN" altLang="en-US"/>
              <a:pPr>
                <a:defRPr/>
              </a:pPr>
              <a:t>2013/8/29</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75CDAFA7-6EFE-41C6-A6B0-26C0BCAD2158}"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58982F1-CFA2-4CA0-9B6A-C5CD53069584}"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B0924FA-817A-4C5F-8049-3542FE17C718}"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83614AE9-0590-4065-BCB6-A5461DA5089F}"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9784D12-4857-40B4-841C-42BCCC01E7D5}"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2" descr="1"/>
          <p:cNvPicPr>
            <a:picLocks noChangeAspect="1" noChangeArrowheads="1"/>
          </p:cNvPicPr>
          <p:nvPr/>
        </p:nvPicPr>
        <p:blipFill>
          <a:blip r:embed="rId13"/>
          <a:srcRect/>
          <a:stretch>
            <a:fillRect/>
          </a:stretch>
        </p:blipFill>
        <p:spPr bwMode="auto">
          <a:xfrm>
            <a:off x="-19050" y="4933950"/>
            <a:ext cx="9163050" cy="1924050"/>
          </a:xfrm>
          <a:prstGeom prst="rect">
            <a:avLst/>
          </a:prstGeom>
          <a:noFill/>
          <a:ln w="9525">
            <a:noFill/>
            <a:miter lim="800000"/>
            <a:headEnd/>
            <a:tailEnd/>
          </a:ln>
        </p:spPr>
      </p:pic>
      <p:sp>
        <p:nvSpPr>
          <p:cNvPr id="23555"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556"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758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fld id="{8C7765F1-9E07-4049-855E-1024B19F89ED}" type="datetimeFigureOut">
              <a:rPr lang="zh-CN" altLang="en-US"/>
              <a:pPr>
                <a:defRPr/>
              </a:pPr>
              <a:t>2013/8/29</a:t>
            </a:fld>
            <a:endParaRPr lang="en-US" altLang="zh-CN"/>
          </a:p>
        </p:txBody>
      </p:sp>
      <p:sp>
        <p:nvSpPr>
          <p:cNvPr id="67590"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39D4D01D-60C4-4AF2-96F0-456312F596E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2" descr="2"/>
          <p:cNvPicPr>
            <a:picLocks noChangeAspect="1" noChangeArrowheads="1"/>
          </p:cNvPicPr>
          <p:nvPr/>
        </p:nvPicPr>
        <p:blipFill>
          <a:blip r:embed="rId13"/>
          <a:srcRect/>
          <a:stretch>
            <a:fillRect/>
          </a:stretch>
        </p:blipFill>
        <p:spPr bwMode="auto">
          <a:xfrm>
            <a:off x="0" y="5019675"/>
            <a:ext cx="5572125" cy="1838325"/>
          </a:xfrm>
          <a:prstGeom prst="rect">
            <a:avLst/>
          </a:prstGeom>
          <a:noFill/>
          <a:ln w="9525">
            <a:noFill/>
            <a:miter lim="800000"/>
            <a:headEnd/>
            <a:tailEnd/>
          </a:ln>
        </p:spPr>
      </p:pic>
      <p:sp>
        <p:nvSpPr>
          <p:cNvPr id="24579"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580"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9637" name="Rectangle 5"/>
          <p:cNvSpPr>
            <a:spLocks noGrp="1" noChangeArrowheads="1"/>
          </p:cNvSpPr>
          <p:nvPr>
            <p:ph type="dt" sz="half" idx="2"/>
          </p:nvPr>
        </p:nvSpPr>
        <p:spPr bwMode="auto">
          <a:xfrm>
            <a:off x="381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fld id="{D466F72F-ED93-4ECF-8380-4C39D2189001}" type="datetimeFigureOut">
              <a:rPr lang="zh-CN" altLang="en-US"/>
              <a:pPr>
                <a:defRPr/>
              </a:pPr>
              <a:t>2013/8/29</a:t>
            </a:fld>
            <a:endParaRPr lang="en-US" altLang="zh-CN"/>
          </a:p>
        </p:txBody>
      </p:sp>
      <p:sp>
        <p:nvSpPr>
          <p:cNvPr id="69638" name="Rectangle 6"/>
          <p:cNvSpPr>
            <a:spLocks noGrp="1" noChangeArrowheads="1"/>
          </p:cNvSpPr>
          <p:nvPr>
            <p:ph type="ftr" sz="quarter" idx="3"/>
          </p:nvPr>
        </p:nvSpPr>
        <p:spPr bwMode="auto">
          <a:xfrm>
            <a:off x="3048000" y="61991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69639" name="Rectangle 7"/>
          <p:cNvSpPr>
            <a:spLocks noGrp="1" noChangeArrowheads="1"/>
          </p:cNvSpPr>
          <p:nvPr>
            <p:ph type="sldNum" sz="quarter" idx="4"/>
          </p:nvPr>
        </p:nvSpPr>
        <p:spPr bwMode="auto">
          <a:xfrm>
            <a:off x="6477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CFDEB928-3A3C-4302-B558-995183E172A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1BBA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2.v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3.v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4.v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6.v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7.xml"/><Relationship Id="rId7" Type="http://schemas.openxmlformats.org/officeDocument/2006/relationships/oleObject" Target="../embeddings/oleObject19.bin"/><Relationship Id="rId2" Type="http://schemas.openxmlformats.org/officeDocument/2006/relationships/slideLayout" Target="../slideLayouts/slideLayout17.xml"/><Relationship Id="rId1" Type="http://schemas.openxmlformats.org/officeDocument/2006/relationships/vmlDrawing" Target="../drawings/vmlDrawing17.vml"/><Relationship Id="rId6" Type="http://schemas.openxmlformats.org/officeDocument/2006/relationships/oleObject" Target="../embeddings/oleObject18.bin"/><Relationship Id="rId5" Type="http://schemas.openxmlformats.org/officeDocument/2006/relationships/image" Target="../media/image15.wmf"/><Relationship Id="rId4" Type="http://schemas.openxmlformats.org/officeDocument/2006/relationships/image" Target="../media/image35.wmf"/><Relationship Id="rId9" Type="http://schemas.openxmlformats.org/officeDocument/2006/relationships/oleObject" Target="../embeddings/oleObject21.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8.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9.v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20.v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2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22.v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6.wmf"/><Relationship Id="rId4" Type="http://schemas.openxmlformats.org/officeDocument/2006/relationships/image" Target="../media/image15.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85813" y="928688"/>
            <a:ext cx="7772400" cy="1470025"/>
          </a:xfrm>
        </p:spPr>
        <p:txBody>
          <a:bodyPr/>
          <a:lstStyle/>
          <a:p>
            <a:pPr eaLnBrk="1" hangingPunct="1">
              <a:defRPr/>
            </a:pPr>
            <a:r>
              <a:rPr lang="zh-CN" altLang="en-US" sz="3200" dirty="0" smtClean="0">
                <a:solidFill>
                  <a:schemeClr val="accent1">
                    <a:lumMod val="25000"/>
                  </a:schemeClr>
                </a:solidFill>
                <a:effectLst>
                  <a:outerShdw blurRad="38100" dist="38100" dir="2700000" algn="tl">
                    <a:srgbClr val="000000">
                      <a:alpha val="43137"/>
                    </a:srgbClr>
                  </a:outerShdw>
                </a:effectLst>
                <a:latin typeface="黑体" pitchFamily="49" charset="-122"/>
                <a:ea typeface="黑体" pitchFamily="49" charset="-122"/>
              </a:rPr>
              <a:t>计算机网络原理与实践</a:t>
            </a:r>
            <a:r>
              <a:rPr lang="zh-CN" altLang="en-US" sz="3200" dirty="0" smtClean="0">
                <a:effectLst>
                  <a:outerShdw blurRad="38100" dist="38100" dir="2700000" algn="tl">
                    <a:srgbClr val="000000">
                      <a:alpha val="43137"/>
                    </a:srgbClr>
                  </a:outerShdw>
                </a:effectLst>
                <a:latin typeface="黑体" pitchFamily="49" charset="-122"/>
                <a:ea typeface="黑体" pitchFamily="49" charset="-122"/>
              </a:rPr>
              <a:t>（第</a:t>
            </a:r>
            <a:r>
              <a:rPr lang="en-US" altLang="zh-CN" sz="3200" dirty="0" smtClean="0">
                <a:effectLst>
                  <a:outerShdw blurRad="38100" dist="38100" dir="2700000" algn="tl">
                    <a:srgbClr val="000000">
                      <a:alpha val="43137"/>
                    </a:srgbClr>
                  </a:outerShdw>
                </a:effectLst>
                <a:latin typeface="黑体" pitchFamily="49" charset="-122"/>
                <a:ea typeface="黑体" pitchFamily="49" charset="-122"/>
              </a:rPr>
              <a:t>2</a:t>
            </a:r>
            <a:r>
              <a:rPr lang="zh-CN" altLang="en-US" sz="3200" dirty="0" smtClean="0">
                <a:effectLst>
                  <a:outerShdw blurRad="38100" dist="38100" dir="2700000" algn="tl">
                    <a:srgbClr val="000000">
                      <a:alpha val="43137"/>
                    </a:srgbClr>
                  </a:outerShdw>
                </a:effectLst>
                <a:latin typeface="黑体" pitchFamily="49" charset="-122"/>
                <a:ea typeface="黑体" pitchFamily="49" charset="-122"/>
              </a:rPr>
              <a:t>版）配套课件</a:t>
            </a:r>
            <a:r>
              <a:rPr lang="en-US" altLang="zh-CN" sz="3200" dirty="0" smtClean="0">
                <a:effectLst>
                  <a:outerShdw blurRad="38100" dist="38100" dir="2700000" algn="tl">
                    <a:srgbClr val="000000">
                      <a:alpha val="43137"/>
                    </a:srgbClr>
                  </a:outerShdw>
                </a:effectLst>
                <a:latin typeface="黑体" pitchFamily="49" charset="-122"/>
                <a:ea typeface="黑体" pitchFamily="49" charset="-122"/>
              </a:rPr>
              <a:t/>
            </a:r>
            <a:br>
              <a:rPr lang="en-US" altLang="zh-CN" sz="3200" dirty="0" smtClean="0">
                <a:effectLst>
                  <a:outerShdw blurRad="38100" dist="38100" dir="2700000" algn="tl">
                    <a:srgbClr val="000000">
                      <a:alpha val="43137"/>
                    </a:srgbClr>
                  </a:outerShdw>
                </a:effectLst>
                <a:latin typeface="黑体" pitchFamily="49" charset="-122"/>
                <a:ea typeface="黑体" pitchFamily="49" charset="-122"/>
              </a:rPr>
            </a:br>
            <a:r>
              <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rPr>
              <a:t>机械工业出版社   </a:t>
            </a:r>
            <a:r>
              <a:rPr lang="en-US" altLang="zh-CN"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rPr>
              <a:t>2013</a:t>
            </a:r>
            <a:r>
              <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rPr>
              <a:t>年</a:t>
            </a:r>
          </a:p>
        </p:txBody>
      </p:sp>
      <p:sp>
        <p:nvSpPr>
          <p:cNvPr id="25603" name="Rectangle 3"/>
          <p:cNvSpPr>
            <a:spLocks noGrp="1" noChangeArrowheads="1"/>
          </p:cNvSpPr>
          <p:nvPr>
            <p:ph type="subTitle" idx="1"/>
          </p:nvPr>
        </p:nvSpPr>
        <p:spPr>
          <a:xfrm>
            <a:off x="1428750" y="2928938"/>
            <a:ext cx="6400800" cy="928687"/>
          </a:xfrm>
        </p:spPr>
        <p:txBody>
          <a:bodyPr/>
          <a:lstStyle/>
          <a:p>
            <a:pPr eaLnBrk="1" hangingPunct="1"/>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7</a:t>
            </a:r>
            <a:r>
              <a:rPr lang="zh-CN" altLang="en-US" sz="4800" dirty="0" smtClean="0">
                <a:latin typeface="黑体" pitchFamily="49" charset="-122"/>
                <a:ea typeface="黑体" pitchFamily="49" charset="-122"/>
              </a:rPr>
              <a:t>章 应用层</a:t>
            </a:r>
            <a:endParaRPr lang="en-US" altLang="zh-CN" sz="4800" dirty="0" smtClean="0">
              <a:latin typeface="黑体" pitchFamily="49" charset="-122"/>
              <a:ea typeface="黑体" pitchFamily="49" charset="-122"/>
            </a:endParaRPr>
          </a:p>
          <a:p>
            <a:pPr eaLnBrk="1" hangingPunct="1"/>
            <a:endParaRPr lang="en-US" altLang="zh-CN" dirty="0" smtClean="0">
              <a:solidFill>
                <a:srgbClr val="7F7F7F"/>
              </a:solidFill>
              <a:latin typeface="宋体" pitchFamily="2" charset="-122"/>
            </a:endParaRPr>
          </a:p>
          <a:p>
            <a:pPr eaLnBrk="1" hangingPunct="1"/>
            <a:r>
              <a:rPr lang="en-US" altLang="zh-CN" smtClean="0">
                <a:solidFill>
                  <a:srgbClr val="7F7F7F"/>
                </a:solidFill>
                <a:latin typeface="宋体" pitchFamily="2" charset="-122"/>
              </a:rPr>
              <a:t> </a:t>
            </a:r>
            <a:endParaRPr lang="en-US" altLang="zh-CN" dirty="0" smtClean="0">
              <a:solidFill>
                <a:srgbClr val="7F7F7F"/>
              </a:solidFill>
              <a:latin typeface="宋体" pitchFamily="2" charset="-122"/>
            </a:endParaRPr>
          </a:p>
          <a:p>
            <a:pPr eaLnBrk="1" hangingPunct="1"/>
            <a:endParaRPr lang="en-US" altLang="zh-CN" sz="4800" dirty="0" smtClean="0">
              <a:latin typeface="黑体" pitchFamily="49" charset="-122"/>
              <a:ea typeface="黑体" pitchFamily="49" charset="-122"/>
            </a:endParaRPr>
          </a:p>
          <a:p>
            <a:pPr eaLnBrk="1" hangingPunct="1"/>
            <a:endParaRPr lang="en-US" altLang="zh-CN" sz="4800" dirty="0" smtClean="0">
              <a:latin typeface="黑体" pitchFamily="49" charset="-122"/>
              <a:ea typeface="黑体" pitchFamily="49" charset="-122"/>
            </a:endParaRPr>
          </a:p>
          <a:p>
            <a:pPr eaLnBrk="1" hangingPunct="1"/>
            <a:endParaRPr lang="zh-CN" altLang="zh-CN" sz="4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p:txBody>
          <a:bodyPr/>
          <a:lstStyle/>
          <a:p>
            <a:pPr eaLnBrk="1" hangingPunct="1"/>
            <a:r>
              <a:rPr lang="en-US" altLang="zh-CN" dirty="0" smtClean="0"/>
              <a:t>7.2 </a:t>
            </a:r>
            <a:r>
              <a:rPr lang="zh-CN" altLang="zh-CN" dirty="0" smtClean="0"/>
              <a:t>网络应用的工作模式</a:t>
            </a:r>
            <a:endParaRPr lang="zh-CN" altLang="en-US" dirty="0" smtClean="0"/>
          </a:p>
        </p:txBody>
      </p:sp>
      <p:sp>
        <p:nvSpPr>
          <p:cNvPr id="34819" name="内容占位符 1"/>
          <p:cNvSpPr>
            <a:spLocks noGrp="1"/>
          </p:cNvSpPr>
          <p:nvPr>
            <p:ph idx="1"/>
          </p:nvPr>
        </p:nvSpPr>
        <p:spPr/>
        <p:txBody>
          <a:bodyPr/>
          <a:lstStyle/>
          <a:p>
            <a:pPr eaLnBrk="1" hangingPunct="1">
              <a:buFont typeface="Wingdings" pitchFamily="2" charset="2"/>
              <a:buNone/>
            </a:pPr>
            <a:r>
              <a:rPr lang="zh-CN" altLang="en-US" sz="3600" smtClean="0"/>
              <a:t>网络应用软件的工作模式：</a:t>
            </a:r>
            <a:endParaRPr lang="en-US" altLang="zh-CN" sz="3600" smtClean="0"/>
          </a:p>
          <a:p>
            <a:pPr eaLnBrk="1" hangingPunct="1"/>
            <a:r>
              <a:rPr lang="en-US" altLang="zh-CN" sz="3600" smtClean="0"/>
              <a:t>C/S</a:t>
            </a:r>
            <a:r>
              <a:rPr lang="zh-CN" altLang="en-US" sz="3600" smtClean="0"/>
              <a:t>（</a:t>
            </a:r>
            <a:r>
              <a:rPr lang="en-US" altLang="zh-CN" sz="3600" smtClean="0"/>
              <a:t> Client/Server</a:t>
            </a:r>
            <a:r>
              <a:rPr lang="zh-CN" altLang="zh-CN" sz="3600" smtClean="0"/>
              <a:t>）工作模式</a:t>
            </a:r>
            <a:endParaRPr lang="en-US" altLang="zh-CN" sz="3600" smtClean="0"/>
          </a:p>
          <a:p>
            <a:pPr eaLnBrk="1" hangingPunct="1"/>
            <a:r>
              <a:rPr lang="en-US" altLang="zh-CN" sz="3600" smtClean="0"/>
              <a:t>B/S</a:t>
            </a:r>
            <a:r>
              <a:rPr lang="zh-CN" altLang="zh-CN" sz="3600" smtClean="0"/>
              <a:t> （</a:t>
            </a:r>
            <a:r>
              <a:rPr lang="en-US" altLang="zh-CN" sz="3600" smtClean="0"/>
              <a:t>Browser/Server</a:t>
            </a:r>
            <a:r>
              <a:rPr lang="zh-CN" altLang="en-US" sz="3600" smtClean="0"/>
              <a:t>）</a:t>
            </a:r>
            <a:r>
              <a:rPr lang="zh-CN" altLang="zh-CN" sz="3600" smtClean="0"/>
              <a:t>工作模式</a:t>
            </a:r>
            <a:endParaRPr lang="en-US" altLang="zh-CN" sz="3600" smtClean="0"/>
          </a:p>
          <a:p>
            <a:pPr eaLnBrk="1" hangingPunct="1"/>
            <a:r>
              <a:rPr lang="en-US" altLang="zh-CN" sz="3600" smtClean="0"/>
              <a:t>P2P</a:t>
            </a:r>
            <a:r>
              <a:rPr lang="zh-CN" altLang="zh-CN" sz="3600" smtClean="0"/>
              <a:t> （</a:t>
            </a:r>
            <a:r>
              <a:rPr lang="en-US" altLang="zh-CN" sz="3600" smtClean="0"/>
              <a:t>Peer to Peer</a:t>
            </a:r>
            <a:r>
              <a:rPr lang="zh-CN" altLang="zh-CN" sz="3600" smtClean="0"/>
              <a:t>）工作模式</a:t>
            </a:r>
            <a:endParaRPr lang="en-US" altLang="zh-CN" sz="36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a:defRPr/>
            </a:pPr>
            <a:r>
              <a:rPr lang="en-US" altLang="zh-CN" dirty="0" smtClean="0"/>
              <a:t>7.4.6 </a:t>
            </a:r>
            <a:r>
              <a:rPr lang="zh-CN" altLang="zh-CN" dirty="0" smtClean="0"/>
              <a:t>网络管理及简单网络管理协议</a:t>
            </a:r>
            <a:endParaRPr lang="zh-CN" altLang="en-US" dirty="0"/>
          </a:p>
        </p:txBody>
      </p:sp>
      <p:sp>
        <p:nvSpPr>
          <p:cNvPr id="117763" name="内容占位符 1"/>
          <p:cNvSpPr>
            <a:spLocks noGrp="1"/>
          </p:cNvSpPr>
          <p:nvPr>
            <p:ph idx="1"/>
          </p:nvPr>
        </p:nvSpPr>
        <p:spPr/>
        <p:txBody>
          <a:bodyPr/>
          <a:lstStyle/>
          <a:p>
            <a:r>
              <a:rPr lang="zh-CN" altLang="zh-CN" smtClean="0"/>
              <a:t>网络管理</a:t>
            </a:r>
            <a:endParaRPr lang="en-US" altLang="zh-CN" smtClean="0"/>
          </a:p>
          <a:p>
            <a:r>
              <a:rPr lang="zh-CN" altLang="zh-CN" smtClean="0"/>
              <a:t>简单网络管理协议</a:t>
            </a:r>
            <a:endParaRPr lang="zh-CN" alt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2"/>
          <p:cNvSpPr>
            <a:spLocks noGrp="1"/>
          </p:cNvSpPr>
          <p:nvPr>
            <p:ph type="title"/>
          </p:nvPr>
        </p:nvSpPr>
        <p:spPr/>
        <p:txBody>
          <a:bodyPr/>
          <a:lstStyle/>
          <a:p>
            <a:r>
              <a:rPr lang="en-US" altLang="zh-CN" dirty="0" smtClean="0"/>
              <a:t>1. </a:t>
            </a:r>
            <a:r>
              <a:rPr lang="zh-CN" altLang="zh-CN" dirty="0" smtClean="0"/>
              <a:t>网络管理</a:t>
            </a:r>
            <a:endParaRPr lang="zh-CN" altLang="en-US" dirty="0" smtClean="0"/>
          </a:p>
        </p:txBody>
      </p:sp>
      <p:sp>
        <p:nvSpPr>
          <p:cNvPr id="118787" name="内容占位符 1"/>
          <p:cNvSpPr>
            <a:spLocks noGrp="1"/>
          </p:cNvSpPr>
          <p:nvPr>
            <p:ph idx="1"/>
          </p:nvPr>
        </p:nvSpPr>
        <p:spPr/>
        <p:txBody>
          <a:bodyPr/>
          <a:lstStyle/>
          <a:p>
            <a:r>
              <a:rPr lang="zh-CN" altLang="zh-CN" smtClean="0"/>
              <a:t>网络管理（</a:t>
            </a:r>
            <a:r>
              <a:rPr lang="en-US" altLang="zh-CN" smtClean="0"/>
              <a:t>network management</a:t>
            </a:r>
            <a:r>
              <a:rPr lang="zh-CN" altLang="zh-CN" smtClean="0"/>
              <a:t>）是指网络管理员对网络上的资源进行监视、配置、规划、综合、协调和控制时所发生的所有行为。</a:t>
            </a:r>
            <a:endParaRPr lang="zh-CN" alt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ph idx="1"/>
          </p:nvPr>
        </p:nvSpPr>
        <p:spPr>
          <a:xfrm>
            <a:off x="395288" y="333375"/>
            <a:ext cx="8229600" cy="490538"/>
          </a:xfrm>
        </p:spPr>
        <p:txBody>
          <a:bodyPr/>
          <a:lstStyle/>
          <a:p>
            <a:pPr algn="ctr">
              <a:buFont typeface="Wingdings" pitchFamily="2" charset="2"/>
              <a:buNone/>
            </a:pPr>
            <a:r>
              <a:rPr lang="zh-CN" altLang="zh-CN" sz="3700" smtClean="0"/>
              <a:t>网络管理的体系结构</a:t>
            </a:r>
            <a:endParaRPr lang="zh-CN" altLang="en-US" sz="3700" smtClean="0"/>
          </a:p>
        </p:txBody>
      </p:sp>
      <p:sp>
        <p:nvSpPr>
          <p:cNvPr id="102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1"/>
          <p:cNvGraphicFramePr>
            <a:graphicFrameLocks noChangeAspect="1"/>
          </p:cNvGraphicFramePr>
          <p:nvPr/>
        </p:nvGraphicFramePr>
        <p:xfrm>
          <a:off x="1042988" y="981075"/>
          <a:ext cx="6985000" cy="5157788"/>
        </p:xfrm>
        <a:graphic>
          <a:graphicData uri="http://schemas.openxmlformats.org/presentationml/2006/ole">
            <p:oleObj spid="_x0000_s10242" name="Visio" r:id="rId3" imgW="4917833" imgH="3628975" progId="Visio.Drawing.11">
              <p:embed/>
            </p:oleObj>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1"/>
          <p:cNvSpPr>
            <a:spLocks noGrp="1"/>
          </p:cNvSpPr>
          <p:nvPr>
            <p:ph idx="1"/>
          </p:nvPr>
        </p:nvSpPr>
        <p:spPr>
          <a:xfrm>
            <a:off x="457200" y="635000"/>
            <a:ext cx="8229600" cy="5530850"/>
          </a:xfrm>
        </p:spPr>
        <p:txBody>
          <a:bodyPr/>
          <a:lstStyle/>
          <a:p>
            <a:pPr>
              <a:defRPr/>
            </a:pPr>
            <a:r>
              <a:rPr lang="zh-CN" altLang="zh-CN" dirty="0" smtClean="0"/>
              <a:t>网络管理一般由</a:t>
            </a:r>
            <a:r>
              <a:rPr lang="zh-CN" altLang="en-US" dirty="0" smtClean="0"/>
              <a:t>三个部分组成：</a:t>
            </a:r>
            <a:endParaRPr lang="en-US" altLang="zh-CN" dirty="0" smtClean="0"/>
          </a:p>
          <a:p>
            <a:pPr marL="808038" indent="-361950">
              <a:buFont typeface="Wingdings" pitchFamily="2" charset="2"/>
              <a:buChar char="ü"/>
              <a:defRPr/>
            </a:pPr>
            <a:r>
              <a:rPr lang="zh-CN" altLang="zh-CN" dirty="0" smtClean="0"/>
              <a:t>网络管理系统</a:t>
            </a:r>
            <a:endParaRPr lang="en-US" altLang="zh-CN" dirty="0" smtClean="0"/>
          </a:p>
          <a:p>
            <a:pPr marL="808038" indent="-361950">
              <a:buFont typeface="Wingdings" pitchFamily="2" charset="2"/>
              <a:buChar char="ü"/>
              <a:defRPr/>
            </a:pPr>
            <a:r>
              <a:rPr lang="zh-CN" altLang="zh-CN" dirty="0" smtClean="0"/>
              <a:t>被管理设备</a:t>
            </a:r>
            <a:endParaRPr lang="en-US" altLang="zh-CN" dirty="0" smtClean="0"/>
          </a:p>
          <a:p>
            <a:pPr marL="808038" indent="-361950">
              <a:buFont typeface="Wingdings" pitchFamily="2" charset="2"/>
              <a:buChar char="ü"/>
              <a:defRPr/>
            </a:pPr>
            <a:r>
              <a:rPr lang="zh-CN" altLang="zh-CN" dirty="0" smtClean="0"/>
              <a:t>代理组成</a:t>
            </a:r>
            <a:endParaRPr lang="en-US" altLang="zh-CN" dirty="0" smtClean="0"/>
          </a:p>
          <a:p>
            <a:pPr>
              <a:defRPr/>
            </a:pPr>
            <a:r>
              <a:rPr lang="zh-CN" altLang="zh-CN" dirty="0" smtClean="0"/>
              <a:t>网络管理主要功能包括</a:t>
            </a:r>
            <a:r>
              <a:rPr lang="zh-CN" altLang="en-US" dirty="0" smtClean="0"/>
              <a:t>以下几个方面：</a:t>
            </a:r>
            <a:endParaRPr lang="en-US" altLang="zh-CN" dirty="0" smtClean="0"/>
          </a:p>
          <a:p>
            <a:pPr marL="808038" indent="-446088">
              <a:buFont typeface="Wingdings" pitchFamily="2" charset="2"/>
              <a:buChar char="ü"/>
              <a:defRPr/>
            </a:pPr>
            <a:r>
              <a:rPr lang="zh-CN" altLang="zh-CN" dirty="0" smtClean="0"/>
              <a:t>配置管理</a:t>
            </a:r>
            <a:endParaRPr lang="en-US" altLang="zh-CN" dirty="0" smtClean="0"/>
          </a:p>
          <a:p>
            <a:pPr marL="808038" indent="-446088">
              <a:buFont typeface="Wingdings" pitchFamily="2" charset="2"/>
              <a:buChar char="ü"/>
              <a:defRPr/>
            </a:pPr>
            <a:r>
              <a:rPr lang="zh-CN" altLang="zh-CN" dirty="0" smtClean="0"/>
              <a:t>故障管理</a:t>
            </a:r>
            <a:endParaRPr lang="en-US" altLang="zh-CN" dirty="0" smtClean="0"/>
          </a:p>
          <a:p>
            <a:pPr marL="808038" indent="-446088">
              <a:buFont typeface="Wingdings" pitchFamily="2" charset="2"/>
              <a:buChar char="ü"/>
              <a:defRPr/>
            </a:pPr>
            <a:r>
              <a:rPr lang="zh-CN" altLang="zh-CN" dirty="0" smtClean="0"/>
              <a:t>性能管理</a:t>
            </a:r>
            <a:endParaRPr lang="en-US" altLang="zh-CN" dirty="0" smtClean="0"/>
          </a:p>
          <a:p>
            <a:pPr marL="808038" indent="-446088">
              <a:buFont typeface="Wingdings" pitchFamily="2" charset="2"/>
              <a:buChar char="ü"/>
              <a:defRPr/>
            </a:pPr>
            <a:r>
              <a:rPr lang="zh-CN" altLang="zh-CN" dirty="0" smtClean="0"/>
              <a:t>安全管理</a:t>
            </a:r>
            <a:endParaRPr lang="en-US" altLang="zh-CN" dirty="0" smtClean="0"/>
          </a:p>
          <a:p>
            <a:pPr marL="808038" indent="-446088">
              <a:buFont typeface="Wingdings" pitchFamily="2" charset="2"/>
              <a:buChar char="ü"/>
              <a:defRPr/>
            </a:pPr>
            <a:r>
              <a:rPr lang="zh-CN" altLang="zh-CN" dirty="0" smtClean="0"/>
              <a:t>记账管理</a:t>
            </a:r>
            <a:endParaRPr lang="zh-CN" alt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1"/>
          <p:cNvSpPr>
            <a:spLocks noGrp="1"/>
          </p:cNvSpPr>
          <p:nvPr>
            <p:ph idx="1"/>
          </p:nvPr>
        </p:nvSpPr>
        <p:spPr>
          <a:xfrm>
            <a:off x="457200" y="333375"/>
            <a:ext cx="8229600" cy="5673725"/>
          </a:xfrm>
        </p:spPr>
        <p:txBody>
          <a:bodyPr/>
          <a:lstStyle/>
          <a:p>
            <a:r>
              <a:rPr lang="zh-CN" altLang="zh-CN" smtClean="0"/>
              <a:t>配置管理（</a:t>
            </a:r>
            <a:r>
              <a:rPr lang="en-US" altLang="zh-CN" smtClean="0"/>
              <a:t>configuration management</a:t>
            </a:r>
            <a:r>
              <a:rPr lang="zh-CN" altLang="zh-CN" smtClean="0"/>
              <a:t>）用于初始化网络，定义、识别和监控被管理设备，实现对被管理对象的控制及网络性能的优化。</a:t>
            </a:r>
          </a:p>
          <a:p>
            <a:r>
              <a:rPr lang="zh-CN" altLang="zh-CN" smtClean="0"/>
              <a:t>故障管理（</a:t>
            </a:r>
            <a:r>
              <a:rPr lang="en-US" altLang="zh-CN" smtClean="0"/>
              <a:t>fault management</a:t>
            </a:r>
            <a:r>
              <a:rPr lang="zh-CN" altLang="zh-CN" smtClean="0"/>
              <a:t>）主要是对网络中的被管理设备进行检测、分析和排除，以保证网络服务的连续性和可靠性。</a:t>
            </a:r>
            <a:endParaRPr lang="en-US" altLang="zh-CN" smtClean="0"/>
          </a:p>
          <a:p>
            <a:r>
              <a:rPr lang="zh-CN" altLang="zh-CN" smtClean="0"/>
              <a:t>性能管理（</a:t>
            </a:r>
            <a:r>
              <a:rPr lang="en-US" altLang="zh-CN" smtClean="0"/>
              <a:t>performance management</a:t>
            </a:r>
            <a:r>
              <a:rPr lang="zh-CN" altLang="zh-CN" smtClean="0"/>
              <a:t>）通过收集和分析相关被管理设备及网络的当前状态，优化网络性能，以实现使用最少的网络资源并在最小时延的前提下，保障网络的连续、可靠的通信能力。</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1"/>
          <p:cNvSpPr>
            <a:spLocks noGrp="1"/>
          </p:cNvSpPr>
          <p:nvPr>
            <p:ph idx="1"/>
          </p:nvPr>
        </p:nvSpPr>
        <p:spPr>
          <a:xfrm>
            <a:off x="457200" y="836613"/>
            <a:ext cx="8229600" cy="5170487"/>
          </a:xfrm>
        </p:spPr>
        <p:txBody>
          <a:bodyPr/>
          <a:lstStyle/>
          <a:p>
            <a:r>
              <a:rPr lang="zh-CN" altLang="zh-CN" smtClean="0"/>
              <a:t>安全管理（</a:t>
            </a:r>
            <a:r>
              <a:rPr lang="en-US" altLang="zh-CN" smtClean="0"/>
              <a:t>security management</a:t>
            </a:r>
            <a:r>
              <a:rPr lang="zh-CN" altLang="zh-CN" smtClean="0"/>
              <a:t>）通过授权机制、访问控制、加密及密钥管理和安全访问日志的管理和维护等手段，提供对网络资源的安全访问。</a:t>
            </a:r>
          </a:p>
          <a:p>
            <a:r>
              <a:rPr lang="zh-CN" altLang="zh-CN" smtClean="0"/>
              <a:t>记账管理（</a:t>
            </a:r>
            <a:r>
              <a:rPr lang="en-US" altLang="zh-CN" smtClean="0"/>
              <a:t>accounting management</a:t>
            </a:r>
            <a:r>
              <a:rPr lang="zh-CN" altLang="zh-CN" smtClean="0"/>
              <a:t>）对用户使用网络资源的情况进行记录，计算其费用和代价，同时通过监视和控制网络资源，并对网络资源使用情况进行合理调整，以提高网络资源利用率</a:t>
            </a:r>
          </a:p>
          <a:p>
            <a:pPr>
              <a:buFont typeface="Wingdings" pitchFamily="2" charset="2"/>
              <a:buNone/>
            </a:pPr>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2"/>
          <p:cNvSpPr>
            <a:spLocks noGrp="1"/>
          </p:cNvSpPr>
          <p:nvPr>
            <p:ph type="title"/>
          </p:nvPr>
        </p:nvSpPr>
        <p:spPr/>
        <p:txBody>
          <a:bodyPr/>
          <a:lstStyle/>
          <a:p>
            <a:r>
              <a:rPr lang="en-US" altLang="zh-CN" dirty="0" smtClean="0"/>
              <a:t>2. </a:t>
            </a:r>
            <a:r>
              <a:rPr lang="zh-CN" altLang="zh-CN" dirty="0" smtClean="0"/>
              <a:t>简单网络管理协议</a:t>
            </a:r>
            <a:r>
              <a:rPr lang="en-US" altLang="zh-CN" dirty="0" smtClean="0"/>
              <a:t>SNMP</a:t>
            </a:r>
            <a:endParaRPr lang="zh-CN" altLang="en-US" dirty="0" smtClean="0"/>
          </a:p>
        </p:txBody>
      </p:sp>
      <p:sp>
        <p:nvSpPr>
          <p:cNvPr id="122883" name="内容占位符 1"/>
          <p:cNvSpPr>
            <a:spLocks noGrp="1"/>
          </p:cNvSpPr>
          <p:nvPr>
            <p:ph idx="1"/>
          </p:nvPr>
        </p:nvSpPr>
        <p:spPr>
          <a:xfrm>
            <a:off x="457200" y="1484313"/>
            <a:ext cx="8229600" cy="4522787"/>
          </a:xfrm>
        </p:spPr>
        <p:txBody>
          <a:bodyPr/>
          <a:lstStyle/>
          <a:p>
            <a:r>
              <a:rPr lang="zh-CN" altLang="zh-CN" dirty="0" smtClean="0"/>
              <a:t>简单网络管理协议（</a:t>
            </a:r>
            <a:r>
              <a:rPr lang="en-US" altLang="zh-CN" dirty="0" smtClean="0"/>
              <a:t>Simple Network Management Protocol</a:t>
            </a:r>
            <a:r>
              <a:rPr lang="zh-CN" altLang="zh-CN" dirty="0" smtClean="0"/>
              <a:t>，</a:t>
            </a:r>
            <a:r>
              <a:rPr lang="en-US" altLang="zh-CN" dirty="0" smtClean="0"/>
              <a:t>SNMP</a:t>
            </a:r>
            <a:r>
              <a:rPr lang="zh-CN" altLang="zh-CN" dirty="0" smtClean="0"/>
              <a:t>）是一个支持网络管理的标准。</a:t>
            </a:r>
            <a:endParaRPr lang="en-US" altLang="zh-CN" dirty="0" smtClean="0"/>
          </a:p>
          <a:p>
            <a:r>
              <a:rPr lang="en-US" altLang="zh-CN" dirty="0" smtClean="0"/>
              <a:t>SNMP</a:t>
            </a:r>
            <a:r>
              <a:rPr lang="zh-CN" altLang="zh-CN" dirty="0" smtClean="0"/>
              <a:t>使用最简洁的方式定义了一组操作，实现了网络管理的基本功能。</a:t>
            </a:r>
            <a:endParaRPr lang="en-US" altLang="zh-CN" dirty="0" smtClean="0"/>
          </a:p>
          <a:p>
            <a:pPr>
              <a:defRPr/>
            </a:pPr>
            <a:r>
              <a:rPr lang="en-US" altLang="zh-CN" dirty="0" smtClean="0"/>
              <a:t>SNMP</a:t>
            </a:r>
            <a:r>
              <a:rPr lang="zh-CN" altLang="zh-CN" dirty="0" smtClean="0"/>
              <a:t>基于</a:t>
            </a:r>
            <a:r>
              <a:rPr lang="en-US" altLang="zh-CN" dirty="0" smtClean="0"/>
              <a:t>UDP</a:t>
            </a:r>
            <a:r>
              <a:rPr lang="zh-CN" altLang="en-US" dirty="0" smtClean="0"/>
              <a:t>（</a:t>
            </a:r>
            <a:r>
              <a:rPr lang="en-US" altLang="zh-CN" dirty="0" smtClean="0"/>
              <a:t>SNMP</a:t>
            </a:r>
            <a:r>
              <a:rPr lang="zh-CN" altLang="en-US" dirty="0" smtClean="0"/>
              <a:t>代理进程端口为</a:t>
            </a:r>
            <a:r>
              <a:rPr lang="en-US" altLang="zh-CN" dirty="0" smtClean="0"/>
              <a:t>161/UDP</a:t>
            </a:r>
            <a:r>
              <a:rPr lang="zh-CN" altLang="en-US" dirty="0" smtClean="0"/>
              <a:t>，网管进程端口为 </a:t>
            </a:r>
            <a:r>
              <a:rPr lang="en-US" altLang="zh-CN" dirty="0" smtClean="0"/>
              <a:t>162/UDP</a:t>
            </a:r>
            <a:r>
              <a:rPr lang="zh-CN" altLang="en-US" dirty="0" smtClean="0"/>
              <a:t>）。</a:t>
            </a:r>
            <a:endParaRPr lang="en-US" altLang="zh-CN" dirty="0" smtClean="0"/>
          </a:p>
          <a:p>
            <a:pPr>
              <a:defRPr/>
            </a:pPr>
            <a:r>
              <a:rPr lang="zh-CN" altLang="zh-CN" dirty="0" smtClean="0"/>
              <a:t>目前使用的版本是</a:t>
            </a:r>
            <a:r>
              <a:rPr lang="en-US" altLang="zh-CN" dirty="0" smtClean="0"/>
              <a:t>SNMPv3</a:t>
            </a:r>
            <a:r>
              <a:rPr lang="zh-CN" altLang="en-US" dirty="0" smtClean="0"/>
              <a:t>。</a:t>
            </a:r>
          </a:p>
          <a:p>
            <a:endParaRPr lang="en-US" altLang="zh-CN"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2"/>
          <p:cNvSpPr>
            <a:spLocks noGrp="1"/>
          </p:cNvSpPr>
          <p:nvPr>
            <p:ph type="title"/>
          </p:nvPr>
        </p:nvSpPr>
        <p:spPr/>
        <p:txBody>
          <a:bodyPr/>
          <a:lstStyle/>
          <a:p>
            <a:endParaRPr lang="zh-CN" altLang="en-US" dirty="0" smtClean="0"/>
          </a:p>
        </p:txBody>
      </p:sp>
      <p:sp>
        <p:nvSpPr>
          <p:cNvPr id="125955" name="内容占位符 1"/>
          <p:cNvSpPr>
            <a:spLocks noGrp="1"/>
          </p:cNvSpPr>
          <p:nvPr>
            <p:ph idx="1"/>
          </p:nvPr>
        </p:nvSpPr>
        <p:spPr/>
        <p:txBody>
          <a:bodyPr/>
          <a:lstStyle/>
          <a:p>
            <a:pPr>
              <a:defRPr/>
            </a:pPr>
            <a:r>
              <a:rPr lang="en-US" altLang="zh-CN" dirty="0" smtClean="0"/>
              <a:t>SNMP</a:t>
            </a:r>
            <a:r>
              <a:rPr lang="zh-CN" altLang="en-US" dirty="0" smtClean="0"/>
              <a:t>体系的</a:t>
            </a:r>
            <a:r>
              <a:rPr lang="zh-CN" altLang="zh-CN" dirty="0" smtClean="0"/>
              <a:t>三个组成部分</a:t>
            </a:r>
            <a:r>
              <a:rPr lang="zh-CN" altLang="en-US" dirty="0" smtClean="0"/>
              <a:t>：</a:t>
            </a:r>
            <a:endParaRPr lang="en-US" altLang="zh-CN" dirty="0" smtClean="0"/>
          </a:p>
          <a:p>
            <a:pPr marL="808038" indent="-446088">
              <a:buFont typeface="Wingdings" pitchFamily="2" charset="2"/>
              <a:buChar char="ü"/>
              <a:defRPr/>
            </a:pPr>
            <a:r>
              <a:rPr lang="en-US" altLang="zh-CN" dirty="0" smtClean="0"/>
              <a:t>SNMP</a:t>
            </a:r>
            <a:r>
              <a:rPr lang="zh-CN" altLang="zh-CN" dirty="0" smtClean="0"/>
              <a:t>协议</a:t>
            </a:r>
            <a:endParaRPr lang="en-US" altLang="zh-CN" dirty="0" smtClean="0"/>
          </a:p>
          <a:p>
            <a:pPr marL="808038" indent="-446088">
              <a:buFont typeface="Wingdings" pitchFamily="2" charset="2"/>
              <a:buChar char="ü"/>
              <a:defRPr/>
            </a:pPr>
            <a:r>
              <a:rPr lang="zh-CN" altLang="zh-CN" dirty="0" smtClean="0"/>
              <a:t>管理信息库（</a:t>
            </a:r>
            <a:r>
              <a:rPr lang="en-US" altLang="zh-CN" dirty="0" smtClean="0"/>
              <a:t>Management Information Base</a:t>
            </a:r>
            <a:r>
              <a:rPr lang="zh-CN" altLang="zh-CN" dirty="0" smtClean="0"/>
              <a:t>，</a:t>
            </a:r>
            <a:r>
              <a:rPr lang="en-US" altLang="zh-CN" dirty="0" smtClean="0"/>
              <a:t>MIB</a:t>
            </a:r>
            <a:r>
              <a:rPr lang="zh-CN" altLang="zh-CN" dirty="0" smtClean="0"/>
              <a:t>）</a:t>
            </a:r>
            <a:endParaRPr lang="en-US" altLang="zh-CN" dirty="0" smtClean="0"/>
          </a:p>
          <a:p>
            <a:pPr marL="808038" indent="-446088">
              <a:buFont typeface="Wingdings" pitchFamily="2" charset="2"/>
              <a:buChar char="ü"/>
              <a:defRPr/>
            </a:pPr>
            <a:r>
              <a:rPr lang="zh-CN" altLang="zh-CN" dirty="0" smtClean="0"/>
              <a:t>管理信息结构（</a:t>
            </a:r>
            <a:r>
              <a:rPr lang="en-US" altLang="zh-CN" dirty="0" smtClean="0"/>
              <a:t>Structure of Management Information</a:t>
            </a:r>
            <a:r>
              <a:rPr lang="zh-CN" altLang="zh-CN" dirty="0" smtClean="0"/>
              <a:t>，</a:t>
            </a:r>
            <a:r>
              <a:rPr lang="en-US" altLang="zh-CN" dirty="0" smtClean="0"/>
              <a:t>SMI</a:t>
            </a:r>
            <a:r>
              <a:rPr lang="zh-CN" altLang="zh-CN" dirty="0" smtClean="0"/>
              <a:t>）</a:t>
            </a:r>
            <a:endParaRPr lang="en-US" altLang="zh-CN" dirty="0" smtClean="0"/>
          </a:p>
          <a:p>
            <a:pPr>
              <a:buFont typeface="Wingdings" pitchFamily="2" charset="2"/>
              <a:buChar char="ü"/>
              <a:defRPr/>
            </a:pPr>
            <a:endParaRPr lang="zh-CN" altLang="en-US" dirty="0" smtClean="0"/>
          </a:p>
          <a:p>
            <a:pPr>
              <a:defRPr/>
            </a:pPr>
            <a:endParaRPr lang="zh-CN" altLang="en-US"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2"/>
          <p:cNvSpPr>
            <a:spLocks noGrp="1"/>
          </p:cNvSpPr>
          <p:nvPr>
            <p:ph type="title"/>
          </p:nvPr>
        </p:nvSpPr>
        <p:spPr/>
        <p:txBody>
          <a:bodyPr/>
          <a:lstStyle/>
          <a:p>
            <a:r>
              <a:rPr lang="zh-CN" altLang="en-US" dirty="0" smtClean="0"/>
              <a:t> </a:t>
            </a:r>
            <a:r>
              <a:rPr lang="en-US" altLang="zh-CN" dirty="0" smtClean="0"/>
              <a:t>SNMP</a:t>
            </a:r>
            <a:r>
              <a:rPr lang="zh-CN" altLang="zh-CN" dirty="0" smtClean="0"/>
              <a:t>网络管理</a:t>
            </a:r>
            <a:r>
              <a:rPr lang="zh-CN" altLang="en-US" dirty="0" smtClean="0"/>
              <a:t>系统</a:t>
            </a:r>
            <a:r>
              <a:rPr lang="zh-CN" altLang="zh-CN" dirty="0" smtClean="0"/>
              <a:t>的基本结构</a:t>
            </a:r>
            <a:endParaRPr lang="zh-CN" altLang="en-US" dirty="0" smtClean="0"/>
          </a:p>
        </p:txBody>
      </p:sp>
      <p:sp>
        <p:nvSpPr>
          <p:cNvPr id="124931" name="内容占位符 1"/>
          <p:cNvSpPr>
            <a:spLocks noGrp="1"/>
          </p:cNvSpPr>
          <p:nvPr>
            <p:ph idx="1"/>
          </p:nvPr>
        </p:nvSpPr>
        <p:spPr>
          <a:xfrm>
            <a:off x="381000" y="1554163"/>
            <a:ext cx="8334375" cy="4525962"/>
          </a:xfrm>
        </p:spPr>
        <p:txBody>
          <a:bodyPr/>
          <a:lstStyle/>
          <a:p>
            <a:pPr marL="514350" indent="-514350">
              <a:buNone/>
              <a:defRPr/>
            </a:pPr>
            <a:r>
              <a:rPr lang="zh-CN" altLang="en-US" dirty="0" smtClean="0"/>
              <a:t> </a:t>
            </a:r>
            <a:r>
              <a:rPr lang="en-US" altLang="zh-CN" dirty="0" smtClean="0"/>
              <a:t>SNMP</a:t>
            </a:r>
            <a:r>
              <a:rPr lang="zh-CN" altLang="zh-CN" dirty="0" smtClean="0"/>
              <a:t>网络管理</a:t>
            </a:r>
            <a:r>
              <a:rPr lang="zh-CN" altLang="en-US" dirty="0" smtClean="0"/>
              <a:t>系统的构成：</a:t>
            </a:r>
            <a:endParaRPr lang="en-US" altLang="zh-CN" dirty="0" smtClean="0"/>
          </a:p>
          <a:p>
            <a:pPr marL="514350" indent="-514350">
              <a:buClrTx/>
              <a:buSzPct val="90000"/>
              <a:buFont typeface="+mj-lt"/>
              <a:buAutoNum type="arabicPeriod"/>
              <a:defRPr/>
            </a:pPr>
            <a:r>
              <a:rPr lang="zh-CN" altLang="zh-CN" dirty="0" smtClean="0"/>
              <a:t>运行</a:t>
            </a:r>
            <a:r>
              <a:rPr lang="en-US" altLang="zh-CN" dirty="0" smtClean="0"/>
              <a:t>SNMP</a:t>
            </a:r>
            <a:r>
              <a:rPr lang="zh-CN" altLang="zh-CN" dirty="0" smtClean="0"/>
              <a:t>客户管理软件</a:t>
            </a:r>
            <a:r>
              <a:rPr lang="zh-CN" altLang="en-US" dirty="0" smtClean="0"/>
              <a:t>的网</a:t>
            </a:r>
            <a:r>
              <a:rPr lang="zh-CN" altLang="zh-CN" dirty="0" smtClean="0"/>
              <a:t>管工作站</a:t>
            </a:r>
            <a:r>
              <a:rPr lang="zh-CN" altLang="en-US" dirty="0" smtClean="0"/>
              <a:t>。</a:t>
            </a:r>
            <a:endParaRPr lang="en-US" altLang="zh-CN" dirty="0" smtClean="0"/>
          </a:p>
          <a:p>
            <a:pPr marL="514350" indent="-514350">
              <a:buClrTx/>
              <a:buSzPct val="90000"/>
              <a:buFont typeface="+mj-lt"/>
              <a:buAutoNum type="arabicPeriod"/>
              <a:defRPr/>
            </a:pPr>
            <a:r>
              <a:rPr lang="zh-CN" altLang="en-US" dirty="0" smtClean="0"/>
              <a:t>嵌入</a:t>
            </a:r>
            <a:r>
              <a:rPr lang="en-US" altLang="zh-CN" dirty="0" smtClean="0"/>
              <a:t>SNMP</a:t>
            </a:r>
            <a:r>
              <a:rPr lang="zh-CN" altLang="zh-CN" dirty="0" smtClean="0"/>
              <a:t>代理程序</a:t>
            </a:r>
            <a:r>
              <a:rPr lang="zh-CN" altLang="en-US" dirty="0" smtClean="0"/>
              <a:t>的</a:t>
            </a:r>
            <a:r>
              <a:rPr lang="zh-CN" altLang="zh-CN" dirty="0" smtClean="0"/>
              <a:t>被管理网络设备</a:t>
            </a:r>
            <a:r>
              <a:rPr lang="zh-CN" altLang="en-US" dirty="0" smtClean="0"/>
              <a:t>。</a:t>
            </a:r>
            <a:endParaRPr lang="en-US" altLang="zh-CN" dirty="0" smtClean="0"/>
          </a:p>
          <a:p>
            <a:pPr marL="514350" indent="-514350">
              <a:buClrTx/>
              <a:buSzPct val="90000"/>
              <a:buFont typeface="+mj-lt"/>
              <a:buAutoNum type="arabicPeriod"/>
              <a:defRPr/>
            </a:pPr>
            <a:r>
              <a:rPr lang="zh-CN" altLang="zh-CN" dirty="0" smtClean="0"/>
              <a:t>客户管理进程和代理进程通过</a:t>
            </a:r>
            <a:r>
              <a:rPr lang="en-US" altLang="zh-CN" dirty="0" smtClean="0"/>
              <a:t>SNMP</a:t>
            </a:r>
            <a:r>
              <a:rPr lang="zh-CN" altLang="zh-CN" dirty="0" smtClean="0"/>
              <a:t>进行通信。</a:t>
            </a:r>
            <a:endParaRPr lang="en-US" altLang="zh-CN"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1"/>
          <p:cNvSpPr>
            <a:spLocks noGrp="1"/>
          </p:cNvSpPr>
          <p:nvPr>
            <p:ph idx="1"/>
          </p:nvPr>
        </p:nvSpPr>
        <p:spPr>
          <a:xfrm>
            <a:off x="323850" y="476250"/>
            <a:ext cx="8229600" cy="561975"/>
          </a:xfrm>
        </p:spPr>
        <p:txBody>
          <a:bodyPr/>
          <a:lstStyle/>
          <a:p>
            <a:pPr algn="ctr">
              <a:buFont typeface="Wingdings" pitchFamily="2" charset="2"/>
              <a:buNone/>
            </a:pPr>
            <a:r>
              <a:rPr lang="en-US" altLang="zh-CN" sz="3700" dirty="0" smtClean="0"/>
              <a:t>SNMP</a:t>
            </a:r>
            <a:r>
              <a:rPr lang="zh-CN" altLang="en-US" sz="3700" dirty="0" smtClean="0"/>
              <a:t>网管系统</a:t>
            </a:r>
            <a:r>
              <a:rPr lang="zh-CN" altLang="zh-CN" sz="3700" dirty="0" smtClean="0"/>
              <a:t>的基本结构</a:t>
            </a:r>
          </a:p>
          <a:p>
            <a:endParaRPr lang="zh-CN" altLang="en-US" dirty="0" smtClean="0"/>
          </a:p>
        </p:txBody>
      </p:sp>
      <p:sp>
        <p:nvSpPr>
          <p:cNvPr id="1126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
          <p:cNvGraphicFramePr>
            <a:graphicFrameLocks noChangeAspect="1"/>
          </p:cNvGraphicFramePr>
          <p:nvPr/>
        </p:nvGraphicFramePr>
        <p:xfrm>
          <a:off x="1763713" y="1771650"/>
          <a:ext cx="5751512" cy="3889375"/>
        </p:xfrm>
        <a:graphic>
          <a:graphicData uri="http://schemas.openxmlformats.org/presentationml/2006/ole">
            <p:oleObj spid="_x0000_s11266" name="Visio" r:id="rId3" imgW="3382874" imgH="2286815"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p:txBody>
          <a:bodyPr/>
          <a:lstStyle/>
          <a:p>
            <a:pPr eaLnBrk="1" hangingPunct="1"/>
            <a:r>
              <a:rPr lang="en-US" altLang="zh-CN" dirty="0" smtClean="0"/>
              <a:t>7.2.1 C/S</a:t>
            </a:r>
            <a:r>
              <a:rPr lang="zh-CN" altLang="zh-CN" dirty="0" smtClean="0"/>
              <a:t>工作模式</a:t>
            </a:r>
            <a:endParaRPr lang="zh-CN" altLang="en-US" dirty="0" smtClean="0"/>
          </a:p>
        </p:txBody>
      </p:sp>
      <p:sp>
        <p:nvSpPr>
          <p:cNvPr id="35843" name="内容占位符 1"/>
          <p:cNvSpPr>
            <a:spLocks noGrp="1"/>
          </p:cNvSpPr>
          <p:nvPr>
            <p:ph idx="1"/>
          </p:nvPr>
        </p:nvSpPr>
        <p:spPr>
          <a:xfrm>
            <a:off x="457200" y="1481138"/>
            <a:ext cx="8229600" cy="5019675"/>
          </a:xfrm>
        </p:spPr>
        <p:txBody>
          <a:bodyPr/>
          <a:lstStyle/>
          <a:p>
            <a:pPr marL="365125" indent="-255588" eaLnBrk="1" hangingPunct="1">
              <a:lnSpc>
                <a:spcPct val="120000"/>
              </a:lnSpc>
            </a:pPr>
            <a:r>
              <a:rPr lang="zh-CN" altLang="zh-CN" smtClean="0"/>
              <a:t>任务合理分配到客户端和服务器端来实现，有效降低系统的通信开销。</a:t>
            </a:r>
          </a:p>
          <a:p>
            <a:pPr marL="365125" indent="-255588" eaLnBrk="1" hangingPunct="1">
              <a:lnSpc>
                <a:spcPct val="110000"/>
              </a:lnSpc>
            </a:pPr>
            <a:r>
              <a:rPr lang="zh-CN" altLang="zh-CN" smtClean="0"/>
              <a:t>服务器是整个应用系统的资源存储、用户管理以及数据运算的中心</a:t>
            </a:r>
            <a:r>
              <a:rPr lang="zh-CN" altLang="en-US" smtClean="0"/>
              <a:t>。</a:t>
            </a:r>
            <a:r>
              <a:rPr lang="zh-CN" altLang="zh-CN" smtClean="0"/>
              <a:t>大部分的运算工作由服务器完成</a:t>
            </a:r>
            <a:r>
              <a:rPr lang="zh-CN" altLang="en-US" smtClean="0"/>
              <a:t>。</a:t>
            </a:r>
            <a:endParaRPr lang="en-US" altLang="zh-CN" smtClean="0"/>
          </a:p>
          <a:p>
            <a:pPr marL="365125" indent="-255588" eaLnBrk="1" hangingPunct="1">
              <a:lnSpc>
                <a:spcPct val="110000"/>
              </a:lnSpc>
            </a:pPr>
            <a:r>
              <a:rPr lang="zh-CN" altLang="zh-CN" smtClean="0"/>
              <a:t>客户机则主要完成请求的传递以及界面的表示，对服务器有相当程度的依赖</a:t>
            </a:r>
            <a:r>
              <a:rPr lang="zh-CN" altLang="en-US"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5"/>
          <p:cNvSpPr>
            <a:spLocks noGrp="1"/>
          </p:cNvSpPr>
          <p:nvPr>
            <p:ph type="title"/>
          </p:nvPr>
        </p:nvSpPr>
        <p:spPr>
          <a:xfrm>
            <a:off x="428625" y="428625"/>
            <a:ext cx="8229600" cy="1143000"/>
          </a:xfrm>
        </p:spPr>
        <p:txBody>
          <a:bodyPr/>
          <a:lstStyle/>
          <a:p>
            <a:r>
              <a:rPr lang="zh-CN" altLang="en-US" dirty="0" smtClean="0"/>
              <a:t> </a:t>
            </a:r>
            <a:r>
              <a:rPr lang="en-US" altLang="zh-CN" dirty="0" smtClean="0"/>
              <a:t>SNMPv3</a:t>
            </a:r>
            <a:r>
              <a:rPr lang="zh-CN" altLang="zh-CN" dirty="0" smtClean="0"/>
              <a:t>的</a:t>
            </a:r>
            <a:r>
              <a:rPr lang="en-US" altLang="zh-CN" dirty="0" smtClean="0"/>
              <a:t>8</a:t>
            </a:r>
            <a:r>
              <a:rPr lang="zh-CN" altLang="zh-CN" dirty="0" smtClean="0"/>
              <a:t>种协议数据单元</a:t>
            </a:r>
            <a:endParaRPr lang="zh-CN" altLang="en-US" dirty="0" smtClean="0"/>
          </a:p>
        </p:txBody>
      </p:sp>
      <p:sp>
        <p:nvSpPr>
          <p:cNvPr id="4" name="内容占位符 1"/>
          <p:cNvSpPr txBox="1">
            <a:spLocks/>
          </p:cNvSpPr>
          <p:nvPr/>
        </p:nvSpPr>
        <p:spPr bwMode="auto">
          <a:xfrm>
            <a:off x="539750" y="2060575"/>
            <a:ext cx="8229600" cy="576263"/>
          </a:xfrm>
          <a:prstGeom prst="rect">
            <a:avLst/>
          </a:prstGeom>
          <a:noFill/>
          <a:ln w="9525">
            <a:noFill/>
            <a:miter lim="800000"/>
            <a:headEnd/>
            <a:tailEnd/>
          </a:ln>
        </p:spPr>
        <p:txBody>
          <a:bodyPr/>
          <a:lstStyle/>
          <a:p>
            <a:pPr marL="365125" indent="-255588" algn="ctr" eaLnBrk="0" hangingPunct="0">
              <a:spcBef>
                <a:spcPts val="400"/>
              </a:spcBef>
              <a:buClr>
                <a:schemeClr val="accent1"/>
              </a:buClr>
              <a:buSzPct val="68000"/>
              <a:defRPr/>
            </a:pPr>
            <a:endParaRPr lang="zh-CN" altLang="en-US" sz="2500" dirty="0">
              <a:latin typeface="+mn-lt"/>
              <a:ea typeface="+mn-ea"/>
            </a:endParaRPr>
          </a:p>
        </p:txBody>
      </p:sp>
      <p:graphicFrame>
        <p:nvGraphicFramePr>
          <p:cNvPr id="5" name="表格 4"/>
          <p:cNvGraphicFramePr>
            <a:graphicFrameLocks noGrp="1"/>
          </p:cNvGraphicFramePr>
          <p:nvPr/>
        </p:nvGraphicFramePr>
        <p:xfrm>
          <a:off x="285750" y="2071688"/>
          <a:ext cx="8461450" cy="3384378"/>
        </p:xfrm>
        <a:graphic>
          <a:graphicData uri="http://schemas.openxmlformats.org/drawingml/2006/table">
            <a:tbl>
              <a:tblPr/>
              <a:tblGrid>
                <a:gridCol w="2012342"/>
                <a:gridCol w="2316034"/>
                <a:gridCol w="4133074"/>
              </a:tblGrid>
              <a:tr h="376042">
                <a:tc>
                  <a:txBody>
                    <a:bodyPr/>
                    <a:lstStyle/>
                    <a:p>
                      <a:pPr indent="127000" algn="ctr">
                        <a:spcAft>
                          <a:spcPts val="0"/>
                        </a:spcAft>
                      </a:pPr>
                      <a:r>
                        <a:rPr lang="zh-CN" sz="2000" b="1" kern="100" dirty="0">
                          <a:latin typeface="Times New Roman"/>
                          <a:ea typeface="宋体"/>
                          <a:cs typeface="Times New Roman"/>
                        </a:rPr>
                        <a:t>名称</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dirty="0">
                          <a:latin typeface="Times New Roman"/>
                          <a:ea typeface="宋体"/>
                          <a:cs typeface="Times New Roman"/>
                        </a:rPr>
                        <a:t>发送方</a:t>
                      </a:r>
                      <a:r>
                        <a:rPr lang="en-US" sz="2000" b="1" kern="100" dirty="0">
                          <a:latin typeface="Times New Roman"/>
                          <a:ea typeface="宋体"/>
                          <a:cs typeface="Times New Roman"/>
                        </a:rPr>
                        <a:t>/</a:t>
                      </a:r>
                      <a:r>
                        <a:rPr lang="zh-CN" sz="2000" b="1" kern="100" dirty="0">
                          <a:latin typeface="Times New Roman"/>
                          <a:ea typeface="宋体"/>
                          <a:cs typeface="Times New Roman"/>
                        </a:rPr>
                        <a:t>接收方</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使用说明</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GetRequest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a:latin typeface="Times New Roman"/>
                          <a:ea typeface="宋体"/>
                          <a:cs typeface="Times New Roman"/>
                        </a:rPr>
                        <a:t>管理员</a:t>
                      </a:r>
                      <a:r>
                        <a:rPr lang="en-US" sz="2000" kern="100">
                          <a:latin typeface="Times New Roman"/>
                          <a:ea typeface="宋体"/>
                          <a:cs typeface="Times New Roman"/>
                        </a:rPr>
                        <a:t>/</a:t>
                      </a:r>
                      <a:r>
                        <a:rPr lang="zh-CN" sz="2000" kern="100">
                          <a:latin typeface="Times New Roman"/>
                          <a:ea typeface="宋体"/>
                          <a:cs typeface="Times New Roman"/>
                        </a:rPr>
                        <a:t>代理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读取一个或多个变量的值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GetNextRequest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dirty="0">
                          <a:latin typeface="Times New Roman"/>
                          <a:ea typeface="宋体"/>
                          <a:cs typeface="Times New Roman"/>
                        </a:rPr>
                        <a:t>管理员</a:t>
                      </a:r>
                      <a:r>
                        <a:rPr lang="en-US" sz="2000" kern="100" dirty="0">
                          <a:latin typeface="Times New Roman"/>
                          <a:ea typeface="宋体"/>
                          <a:cs typeface="Times New Roman"/>
                        </a:rPr>
                        <a:t>/</a:t>
                      </a:r>
                      <a:r>
                        <a:rPr lang="zh-CN" sz="2000" kern="100" dirty="0">
                          <a:latin typeface="Times New Roman"/>
                          <a:ea typeface="宋体"/>
                          <a:cs typeface="Times New Roman"/>
                        </a:rPr>
                        <a:t>代理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读取列表中下一个变量的值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GetBulkRequest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a:latin typeface="Times New Roman"/>
                          <a:ea typeface="宋体"/>
                          <a:cs typeface="Times New Roman"/>
                        </a:rPr>
                        <a:t>管理员</a:t>
                      </a:r>
                      <a:r>
                        <a:rPr lang="en-US" sz="2000" kern="100">
                          <a:latin typeface="Times New Roman"/>
                          <a:ea typeface="宋体"/>
                          <a:cs typeface="Times New Roman"/>
                        </a:rPr>
                        <a:t>/</a:t>
                      </a:r>
                      <a:r>
                        <a:rPr lang="zh-CN" sz="2000" kern="100">
                          <a:latin typeface="Times New Roman"/>
                          <a:ea typeface="宋体"/>
                          <a:cs typeface="Times New Roman"/>
                        </a:rPr>
                        <a:t>代理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读取大容量数据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SetRequest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a:latin typeface="Times New Roman"/>
                          <a:ea typeface="宋体"/>
                          <a:cs typeface="Times New Roman"/>
                        </a:rPr>
                        <a:t>管理员</a:t>
                      </a:r>
                      <a:r>
                        <a:rPr lang="en-US" sz="2000" kern="100">
                          <a:latin typeface="Times New Roman"/>
                          <a:ea typeface="宋体"/>
                          <a:cs typeface="Times New Roman"/>
                        </a:rPr>
                        <a:t>/</a:t>
                      </a:r>
                      <a:r>
                        <a:rPr lang="zh-CN" sz="2000" kern="100">
                          <a:latin typeface="Times New Roman"/>
                          <a:ea typeface="宋体"/>
                          <a:cs typeface="Times New Roman"/>
                        </a:rPr>
                        <a:t>代理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设置一个变量的值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Response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a:latin typeface="Times New Roman"/>
                          <a:ea typeface="宋体"/>
                          <a:cs typeface="Times New Roman"/>
                        </a:rPr>
                        <a:t>代理</a:t>
                      </a:r>
                      <a:r>
                        <a:rPr lang="en-US" sz="2000" kern="100">
                          <a:latin typeface="Times New Roman"/>
                          <a:ea typeface="宋体"/>
                          <a:cs typeface="Times New Roman"/>
                        </a:rPr>
                        <a:t>/</a:t>
                      </a:r>
                      <a:r>
                        <a:rPr lang="zh-CN" sz="2000" kern="100">
                          <a:latin typeface="Times New Roman"/>
                          <a:ea typeface="宋体"/>
                          <a:cs typeface="Times New Roman"/>
                        </a:rPr>
                        <a:t>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对任意请求的响应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InformRequest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a:latin typeface="Times New Roman"/>
                          <a:ea typeface="宋体"/>
                          <a:cs typeface="Times New Roman"/>
                        </a:rPr>
                        <a:t>管理员</a:t>
                      </a:r>
                      <a:r>
                        <a:rPr lang="en-US" sz="2000" kern="100">
                          <a:latin typeface="Times New Roman"/>
                          <a:ea typeface="宋体"/>
                          <a:cs typeface="Times New Roman"/>
                        </a:rPr>
                        <a:t>/</a:t>
                      </a:r>
                      <a:r>
                        <a:rPr lang="zh-CN" sz="2000" kern="100">
                          <a:latin typeface="Times New Roman"/>
                          <a:ea typeface="宋体"/>
                          <a:cs typeface="Times New Roman"/>
                        </a:rPr>
                        <a:t>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获取第三方信息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Trap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a:latin typeface="Times New Roman"/>
                          <a:ea typeface="宋体"/>
                          <a:cs typeface="Times New Roman"/>
                        </a:rPr>
                        <a:t>代理</a:t>
                      </a:r>
                      <a:r>
                        <a:rPr lang="en-US" sz="2000" kern="100">
                          <a:latin typeface="Times New Roman"/>
                          <a:ea typeface="宋体"/>
                          <a:cs typeface="Times New Roman"/>
                        </a:rPr>
                        <a:t>/</a:t>
                      </a:r>
                      <a:r>
                        <a:rPr lang="zh-CN" sz="2000" kern="100">
                          <a:latin typeface="Times New Roman"/>
                          <a:ea typeface="宋体"/>
                          <a:cs typeface="Times New Roman"/>
                        </a:rPr>
                        <a:t>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a:latin typeface="Times New Roman"/>
                          <a:ea typeface="宋体"/>
                          <a:cs typeface="Times New Roman"/>
                        </a:rPr>
                        <a:t>报告异常事件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042">
                <a:tc>
                  <a:txBody>
                    <a:bodyPr/>
                    <a:lstStyle/>
                    <a:p>
                      <a:pPr indent="127000" algn="just">
                        <a:spcAft>
                          <a:spcPts val="0"/>
                        </a:spcAft>
                      </a:pPr>
                      <a:r>
                        <a:rPr lang="en-US" sz="2000" kern="0">
                          <a:solidFill>
                            <a:srgbClr val="000000"/>
                          </a:solidFill>
                          <a:latin typeface="Times New Roman"/>
                          <a:ea typeface="宋体"/>
                          <a:cs typeface="Times New Roman"/>
                        </a:rPr>
                        <a:t>Report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41300" algn="just">
                        <a:spcAft>
                          <a:spcPts val="0"/>
                        </a:spcAft>
                      </a:pPr>
                      <a:r>
                        <a:rPr lang="zh-CN" sz="2000" kern="100" dirty="0">
                          <a:latin typeface="Times New Roman"/>
                          <a:ea typeface="宋体"/>
                          <a:cs typeface="Times New Roman"/>
                        </a:rPr>
                        <a:t>管理员</a:t>
                      </a:r>
                      <a:r>
                        <a:rPr lang="en-US" sz="2000" kern="100" dirty="0">
                          <a:latin typeface="Times New Roman"/>
                          <a:ea typeface="宋体"/>
                          <a:cs typeface="Times New Roman"/>
                        </a:rPr>
                        <a:t>/</a:t>
                      </a:r>
                      <a:r>
                        <a:rPr lang="zh-CN" sz="2000" kern="100" dirty="0">
                          <a:latin typeface="Times New Roman"/>
                          <a:ea typeface="宋体"/>
                          <a:cs typeface="Times New Roman"/>
                        </a:rPr>
                        <a:t>管理员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14350" algn="just">
                        <a:spcAft>
                          <a:spcPts val="0"/>
                        </a:spcAft>
                      </a:pPr>
                      <a:r>
                        <a:rPr lang="zh-CN" sz="2000" kern="100" dirty="0">
                          <a:latin typeface="Times New Roman"/>
                          <a:ea typeface="宋体"/>
                          <a:cs typeface="Times New Roman"/>
                        </a:rPr>
                        <a:t>管理员间差错报告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US" dirty="0" smtClean="0"/>
              <a:t> </a:t>
            </a:r>
            <a:r>
              <a:rPr lang="en-US" altLang="zh-CN" dirty="0" smtClean="0"/>
              <a:t>SNMP</a:t>
            </a:r>
            <a:r>
              <a:rPr lang="zh-CN" altLang="en-US" dirty="0" smtClean="0"/>
              <a:t>的管理信息库</a:t>
            </a:r>
            <a:r>
              <a:rPr lang="en-US" altLang="zh-CN" dirty="0" smtClean="0"/>
              <a:t>MIB</a:t>
            </a:r>
            <a:endParaRPr lang="zh-CN" altLang="en-US" dirty="0" smtClean="0"/>
          </a:p>
        </p:txBody>
      </p:sp>
      <p:sp>
        <p:nvSpPr>
          <p:cNvPr id="126979" name="内容占位符 2"/>
          <p:cNvSpPr>
            <a:spLocks noGrp="1"/>
          </p:cNvSpPr>
          <p:nvPr>
            <p:ph idx="1"/>
          </p:nvPr>
        </p:nvSpPr>
        <p:spPr/>
        <p:txBody>
          <a:bodyPr/>
          <a:lstStyle/>
          <a:p>
            <a:r>
              <a:rPr lang="zh-CN" sz="3000" smtClean="0"/>
              <a:t>每个被管理的网络设备都有一个</a:t>
            </a:r>
            <a:r>
              <a:rPr lang="en-US" altLang="zh-CN" sz="3000" smtClean="0"/>
              <a:t>MIB</a:t>
            </a:r>
            <a:r>
              <a:rPr lang="zh-CN" sz="3000" smtClean="0"/>
              <a:t>，</a:t>
            </a:r>
            <a:r>
              <a:rPr lang="en-US" altLang="zh-CN" sz="3000" smtClean="0"/>
              <a:t>MIB</a:t>
            </a:r>
            <a:r>
              <a:rPr lang="zh-CN" sz="3000" smtClean="0"/>
              <a:t>中保存该设备</a:t>
            </a:r>
            <a:r>
              <a:rPr lang="zh-CN" altLang="en-US" sz="3000" smtClean="0"/>
              <a:t>的各项</a:t>
            </a:r>
            <a:r>
              <a:rPr lang="zh-CN" sz="3000" smtClean="0"/>
              <a:t>信息。</a:t>
            </a:r>
            <a:endParaRPr lang="en-US" altLang="zh-CN" sz="3000" smtClean="0"/>
          </a:p>
          <a:p>
            <a:r>
              <a:rPr lang="en-US" altLang="zh-CN" sz="3000" smtClean="0"/>
              <a:t>MIB</a:t>
            </a:r>
            <a:r>
              <a:rPr lang="zh-CN" altLang="en-US" sz="3000" smtClean="0"/>
              <a:t>中的每个对象都有一个唯一标识</a:t>
            </a:r>
            <a:r>
              <a:rPr lang="en-US" altLang="zh-CN" sz="3000" smtClean="0"/>
              <a:t>——</a:t>
            </a:r>
            <a:r>
              <a:rPr lang="zh-CN" altLang="zh-CN" sz="3000" smtClean="0"/>
              <a:t>对象标识符（</a:t>
            </a:r>
            <a:r>
              <a:rPr lang="en-US" altLang="zh-CN" sz="3000" smtClean="0"/>
              <a:t>object identifier</a:t>
            </a:r>
            <a:r>
              <a:rPr lang="zh-CN" altLang="zh-CN" sz="3000" smtClean="0"/>
              <a:t>） </a:t>
            </a:r>
            <a:r>
              <a:rPr lang="zh-CN" altLang="en-US" sz="3000" smtClean="0"/>
              <a:t>，由对象在树型数据结构中的位置决定。</a:t>
            </a:r>
            <a:endParaRPr lang="en-US" altLang="zh-CN" sz="3000" smtClean="0"/>
          </a:p>
          <a:p>
            <a:r>
              <a:rPr lang="zh-CN" altLang="en-US" sz="3000" smtClean="0"/>
              <a:t>管理信息结构</a:t>
            </a:r>
            <a:r>
              <a:rPr lang="en-US" altLang="zh-CN" sz="3000" smtClean="0"/>
              <a:t>SMI</a:t>
            </a:r>
            <a:r>
              <a:rPr lang="zh-CN" altLang="en-US" sz="3000" smtClean="0"/>
              <a:t>规定了</a:t>
            </a:r>
            <a:r>
              <a:rPr lang="zh-CN" altLang="zh-CN" sz="3000" smtClean="0"/>
              <a:t>树状</a:t>
            </a:r>
            <a:r>
              <a:rPr lang="zh-CN" altLang="en-US" sz="3000" smtClean="0"/>
              <a:t>的管理信息的</a:t>
            </a:r>
            <a:r>
              <a:rPr lang="zh-CN" altLang="zh-CN" sz="3000" smtClean="0"/>
              <a:t>分层结构</a:t>
            </a:r>
            <a:r>
              <a:rPr lang="zh-CN" altLang="en-US" sz="3000" smtClean="0"/>
              <a:t>。</a:t>
            </a:r>
            <a:endParaRPr lang="en-US" altLang="zh-CN" sz="3000" smtClean="0"/>
          </a:p>
          <a:p>
            <a:r>
              <a:rPr lang="en-US" altLang="zh-CN" sz="3000" smtClean="0"/>
              <a:t>SMI</a:t>
            </a:r>
            <a:r>
              <a:rPr lang="zh-CN" altLang="zh-CN" sz="3000" smtClean="0"/>
              <a:t>采用抽象语法记法（</a:t>
            </a:r>
            <a:r>
              <a:rPr lang="en-US" altLang="zh-CN" sz="3000" smtClean="0"/>
              <a:t>Abstract Syntax Notation 1</a:t>
            </a:r>
            <a:r>
              <a:rPr lang="zh-CN" altLang="zh-CN" sz="3000" smtClean="0"/>
              <a:t>，</a:t>
            </a:r>
            <a:r>
              <a:rPr lang="en-US" altLang="zh-CN" sz="3000" smtClean="0"/>
              <a:t>ASN.1</a:t>
            </a:r>
            <a:r>
              <a:rPr lang="zh-CN" altLang="zh-CN" sz="3000" smtClean="0"/>
              <a:t>）的命名方案定义</a:t>
            </a:r>
            <a:r>
              <a:rPr lang="en-US" altLang="zh-CN" sz="3000" smtClean="0"/>
              <a:t>MIB</a:t>
            </a:r>
            <a:r>
              <a:rPr lang="zh-CN" altLang="en-US" sz="3000" smtClean="0"/>
              <a:t>对象</a:t>
            </a:r>
            <a:r>
              <a:rPr lang="zh-CN" altLang="zh-CN" sz="3000" smtClean="0"/>
              <a:t>。</a:t>
            </a:r>
            <a:endParaRPr lang="en-US" altLang="zh-CN" sz="3000" smtClean="0"/>
          </a:p>
          <a:p>
            <a:endParaRPr lang="zh-CN" altLang="en-US"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95288" y="1989138"/>
          <a:ext cx="8496944" cy="3600400"/>
        </p:xfrm>
        <a:graphic>
          <a:graphicData uri="http://schemas.openxmlformats.org/drawingml/2006/table">
            <a:tbl>
              <a:tblPr/>
              <a:tblGrid>
                <a:gridCol w="2934348"/>
                <a:gridCol w="1680372"/>
                <a:gridCol w="3882224"/>
              </a:tblGrid>
              <a:tr h="360040">
                <a:tc>
                  <a:txBody>
                    <a:bodyPr/>
                    <a:lstStyle/>
                    <a:p>
                      <a:pPr indent="127000" algn="ctr">
                        <a:spcAft>
                          <a:spcPts val="0"/>
                        </a:spcAft>
                      </a:pPr>
                      <a:r>
                        <a:rPr lang="zh-CN" sz="2000" b="1" kern="100" dirty="0">
                          <a:latin typeface="Times New Roman"/>
                          <a:ea typeface="宋体"/>
                          <a:cs typeface="Times New Roman"/>
                        </a:rPr>
                        <a:t>类别</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dirty="0">
                          <a:latin typeface="Times New Roman"/>
                          <a:ea typeface="宋体"/>
                          <a:cs typeface="Times New Roman"/>
                        </a:rPr>
                        <a:t>标识符</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包含信息</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dirty="0">
                          <a:latin typeface="Times New Roman"/>
                          <a:ea typeface="宋体"/>
                          <a:cs typeface="Times New Roman"/>
                        </a:rPr>
                        <a:t>System</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主机或路由器的操作系统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dirty="0">
                          <a:latin typeface="Times New Roman"/>
                          <a:ea typeface="宋体"/>
                          <a:cs typeface="Times New Roman"/>
                        </a:rPr>
                        <a:t>Interfaces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各种网络接口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a:latin typeface="Times New Roman"/>
                          <a:ea typeface="宋体"/>
                          <a:cs typeface="Times New Roman"/>
                        </a:rPr>
                        <a:t>Address Translation</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3</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地址转换（例如，</a:t>
                      </a:r>
                      <a:r>
                        <a:rPr lang="en-US" sz="2000" kern="100">
                          <a:latin typeface="Times New Roman"/>
                          <a:ea typeface="宋体"/>
                          <a:cs typeface="Times New Roman"/>
                        </a:rPr>
                        <a:t>ARP</a:t>
                      </a:r>
                      <a:r>
                        <a:rPr lang="zh-CN" sz="2000" kern="100">
                          <a:latin typeface="Times New Roman"/>
                          <a:ea typeface="宋体"/>
                          <a:cs typeface="Times New Roman"/>
                        </a:rPr>
                        <a:t>映射）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a:latin typeface="Times New Roman"/>
                          <a:ea typeface="宋体"/>
                          <a:cs typeface="Times New Roman"/>
                        </a:rPr>
                        <a:t>IP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4</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因特网协议软件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a:latin typeface="Times New Roman"/>
                          <a:ea typeface="宋体"/>
                          <a:cs typeface="Times New Roman"/>
                        </a:rPr>
                        <a:t>ICMP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5</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因特网控制报文协议软件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a:latin typeface="Times New Roman"/>
                          <a:ea typeface="宋体"/>
                          <a:cs typeface="Times New Roman"/>
                        </a:rPr>
                        <a:t>TCP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6</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传输控制协议软件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a:latin typeface="Times New Roman"/>
                          <a:ea typeface="宋体"/>
                          <a:cs typeface="Times New Roman"/>
                        </a:rPr>
                        <a:t>UDP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7</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用户数据报协议软件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a:latin typeface="Times New Roman"/>
                          <a:ea typeface="宋体"/>
                          <a:cs typeface="Times New Roman"/>
                        </a:rPr>
                        <a:t>EGP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8</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边界网关协议软件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345440" algn="just">
                        <a:spcAft>
                          <a:spcPts val="0"/>
                        </a:spcAft>
                      </a:pPr>
                      <a:r>
                        <a:rPr lang="en-US" sz="2000" kern="100" dirty="0">
                          <a:latin typeface="Times New Roman"/>
                          <a:ea typeface="宋体"/>
                          <a:cs typeface="Times New Roman"/>
                        </a:rPr>
                        <a:t>SNMP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11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简单网络管理协议软件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标题 4"/>
          <p:cNvSpPr>
            <a:spLocks noGrp="1"/>
          </p:cNvSpPr>
          <p:nvPr>
            <p:ph type="title"/>
          </p:nvPr>
        </p:nvSpPr>
        <p:spPr/>
        <p:txBody>
          <a:bodyPr/>
          <a:lstStyle/>
          <a:p>
            <a:pPr rtl="0" eaLnBrk="0" fontAlgn="base" hangingPunct="0"/>
            <a:r>
              <a:rPr lang="zh-CN" altLang="en-US" dirty="0" smtClean="0">
                <a:solidFill>
                  <a:schemeClr val="tx1"/>
                </a:solidFill>
                <a:latin typeface="+mj-ea"/>
                <a:ea typeface="+mj-ea"/>
                <a:cs typeface="+mn-cs"/>
              </a:rPr>
              <a:t> </a:t>
            </a:r>
            <a:r>
              <a:rPr lang="en-US" dirty="0" smtClean="0">
                <a:solidFill>
                  <a:schemeClr val="tx1"/>
                </a:solidFill>
                <a:latin typeface="+mj-ea"/>
                <a:ea typeface="+mj-ea"/>
                <a:cs typeface="+mn-cs"/>
              </a:rPr>
              <a:t>MIB2</a:t>
            </a:r>
            <a:r>
              <a:rPr lang="zh-CN" dirty="0" smtClean="0">
                <a:solidFill>
                  <a:schemeClr val="tx1"/>
                </a:solidFill>
                <a:latin typeface="+mj-ea"/>
                <a:ea typeface="+mj-ea"/>
                <a:cs typeface="+mn-cs"/>
              </a:rPr>
              <a:t>包含的部分信息</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29028" name="Picture 6"/>
          <p:cNvPicPr>
            <a:picLocks noChangeAspect="1" noChangeArrowheads="1"/>
          </p:cNvPicPr>
          <p:nvPr/>
        </p:nvPicPr>
        <p:blipFill>
          <a:blip r:embed="rId2"/>
          <a:srcRect/>
          <a:stretch>
            <a:fillRect/>
          </a:stretch>
        </p:blipFill>
        <p:spPr bwMode="auto">
          <a:xfrm>
            <a:off x="1428750" y="1000125"/>
            <a:ext cx="6292850" cy="5010150"/>
          </a:xfrm>
          <a:prstGeom prst="rect">
            <a:avLst/>
          </a:prstGeom>
          <a:noFill/>
          <a:ln w="9525">
            <a:noFill/>
            <a:miter lim="800000"/>
            <a:headEnd/>
            <a:tailEnd/>
          </a:ln>
        </p:spPr>
      </p:pic>
      <p:sp>
        <p:nvSpPr>
          <p:cNvPr id="5" name="标题 4"/>
          <p:cNvSpPr>
            <a:spLocks noGrp="1"/>
          </p:cNvSpPr>
          <p:nvPr>
            <p:ph type="title"/>
          </p:nvPr>
        </p:nvSpPr>
        <p:spPr>
          <a:xfrm>
            <a:off x="381000" y="228600"/>
            <a:ext cx="8229600" cy="771508"/>
          </a:xfrm>
        </p:spPr>
        <p:txBody>
          <a:bodyPr/>
          <a:lstStyle/>
          <a:p>
            <a:pPr rtl="0" eaLnBrk="0" fontAlgn="base" hangingPunct="0"/>
            <a:r>
              <a:rPr lang="zh-CN" altLang="en-US" dirty="0" smtClean="0">
                <a:solidFill>
                  <a:schemeClr val="tx1"/>
                </a:solidFill>
                <a:latin typeface="+mj-ea"/>
                <a:ea typeface="+mj-ea"/>
                <a:cs typeface="+mn-cs"/>
              </a:rPr>
              <a:t> </a:t>
            </a:r>
            <a:r>
              <a:rPr lang="en-US" dirty="0" smtClean="0">
                <a:solidFill>
                  <a:schemeClr val="tx1"/>
                </a:solidFill>
                <a:latin typeface="+mj-ea"/>
                <a:ea typeface="+mj-ea"/>
                <a:cs typeface="+mn-cs"/>
              </a:rPr>
              <a:t>ASN.1</a:t>
            </a:r>
            <a:r>
              <a:rPr lang="zh-CN" dirty="0" smtClean="0">
                <a:solidFill>
                  <a:schemeClr val="tx1"/>
                </a:solidFill>
                <a:latin typeface="+mj-ea"/>
                <a:ea typeface="+mj-ea"/>
                <a:cs typeface="+mn-cs"/>
              </a:rPr>
              <a:t>对象命名树</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2"/>
          <p:cNvSpPr>
            <a:spLocks noGrp="1"/>
          </p:cNvSpPr>
          <p:nvPr>
            <p:ph type="title"/>
          </p:nvPr>
        </p:nvSpPr>
        <p:spPr/>
        <p:txBody>
          <a:bodyPr/>
          <a:lstStyle/>
          <a:p>
            <a:pPr eaLnBrk="1" hangingPunct="1"/>
            <a:r>
              <a:rPr lang="en-US" altLang="zh-CN" dirty="0" smtClean="0"/>
              <a:t>7.5 </a:t>
            </a:r>
            <a:r>
              <a:rPr lang="zh-CN" altLang="zh-CN" dirty="0" smtClean="0"/>
              <a:t>因特网上的新型应用</a:t>
            </a:r>
            <a:endParaRPr lang="zh-CN" altLang="en-US" dirty="0" smtClean="0"/>
          </a:p>
        </p:txBody>
      </p:sp>
      <p:sp>
        <p:nvSpPr>
          <p:cNvPr id="130051" name="内容占位符 1"/>
          <p:cNvSpPr>
            <a:spLocks noGrp="1"/>
          </p:cNvSpPr>
          <p:nvPr>
            <p:ph idx="1"/>
          </p:nvPr>
        </p:nvSpPr>
        <p:spPr/>
        <p:txBody>
          <a:bodyPr/>
          <a:lstStyle/>
          <a:p>
            <a:pPr eaLnBrk="1" hangingPunct="1"/>
            <a:r>
              <a:rPr lang="zh-CN" altLang="zh-CN" smtClean="0"/>
              <a:t>网络应用的新模式</a:t>
            </a:r>
            <a:r>
              <a:rPr lang="en-US" altLang="zh-CN" smtClean="0"/>
              <a:t>——P2P</a:t>
            </a:r>
            <a:r>
              <a:rPr lang="zh-CN" altLang="en-US" smtClean="0"/>
              <a:t>架</a:t>
            </a:r>
            <a:r>
              <a:rPr lang="zh-CN" smtClean="0"/>
              <a:t>构</a:t>
            </a:r>
            <a:r>
              <a:rPr lang="zh-CN" altLang="en-US" smtClean="0"/>
              <a:t>。</a:t>
            </a:r>
            <a:endParaRPr lang="en-US" altLang="zh-CN" smtClean="0"/>
          </a:p>
          <a:p>
            <a:pPr eaLnBrk="1" hangingPunct="1"/>
            <a:r>
              <a:rPr lang="zh-CN" smtClean="0"/>
              <a:t>对等方</a:t>
            </a:r>
            <a:r>
              <a:rPr lang="zh-CN" altLang="en-US" smtClean="0"/>
              <a:t>既是</a:t>
            </a:r>
            <a:r>
              <a:rPr lang="zh-CN" altLang="zh-CN" smtClean="0"/>
              <a:t>客户机</a:t>
            </a:r>
            <a:r>
              <a:rPr lang="zh-CN" altLang="en-US" smtClean="0"/>
              <a:t>， 又是</a:t>
            </a:r>
            <a:r>
              <a:rPr lang="zh-CN" altLang="zh-CN" smtClean="0"/>
              <a:t>服务器。</a:t>
            </a:r>
            <a:r>
              <a:rPr lang="zh-CN" smtClean="0"/>
              <a:t>对等方不为服务提供商所有，</a:t>
            </a:r>
            <a:r>
              <a:rPr lang="zh-CN" altLang="en-US" smtClean="0"/>
              <a:t>可</a:t>
            </a:r>
            <a:r>
              <a:rPr lang="zh-CN" smtClean="0"/>
              <a:t>为用户控制。</a:t>
            </a:r>
            <a:endParaRPr lang="en-US" altLang="zh-CN" smtClean="0"/>
          </a:p>
          <a:p>
            <a:pPr eaLnBrk="1" hangingPunct="1"/>
            <a:r>
              <a:rPr lang="zh-CN" smtClean="0"/>
              <a:t>不</a:t>
            </a:r>
            <a:r>
              <a:rPr lang="zh-CN" altLang="en-US" smtClean="0"/>
              <a:t>像</a:t>
            </a:r>
            <a:r>
              <a:rPr lang="en-US" altLang="zh-CN" smtClean="0"/>
              <a:t>C/S</a:t>
            </a:r>
            <a:r>
              <a:rPr lang="zh-CN" altLang="en-US" smtClean="0"/>
              <a:t>模式要求</a:t>
            </a:r>
            <a:r>
              <a:rPr lang="zh-CN" smtClean="0"/>
              <a:t>要求服务器总是打开，任意间断连接的主机（对等方）可直接通信。</a:t>
            </a:r>
            <a:endParaRPr lang="en-US" altLang="zh-CN" smtClean="0"/>
          </a:p>
          <a:p>
            <a:pPr eaLnBrk="1" hangingPunct="1"/>
            <a:r>
              <a:rPr lang="en-US" altLang="zh-CN" smtClean="0"/>
              <a:t>P2P</a:t>
            </a:r>
            <a:r>
              <a:rPr lang="zh-CN" altLang="en-US" smtClean="0"/>
              <a:t>的</a:t>
            </a:r>
            <a:r>
              <a:rPr lang="zh-CN" smtClean="0"/>
              <a:t>两个重要应用</a:t>
            </a:r>
            <a:endParaRPr lang="en-US" altLang="zh-CN" smtClean="0"/>
          </a:p>
          <a:p>
            <a:pPr lvl="1" eaLnBrk="1" hangingPunct="1"/>
            <a:r>
              <a:rPr lang="zh-CN" altLang="zh-CN" smtClean="0"/>
              <a:t>基于</a:t>
            </a:r>
            <a:r>
              <a:rPr lang="en-US" altLang="zh-CN" smtClean="0"/>
              <a:t>P2P</a:t>
            </a:r>
            <a:r>
              <a:rPr lang="zh-CN" altLang="zh-CN" smtClean="0"/>
              <a:t>的文件分发</a:t>
            </a:r>
            <a:endParaRPr lang="zh-CN" altLang="en-US" smtClean="0"/>
          </a:p>
          <a:p>
            <a:pPr lvl="1" eaLnBrk="1" hangingPunct="1"/>
            <a:r>
              <a:rPr lang="zh-CN" altLang="zh-CN" smtClean="0"/>
              <a:t>基于</a:t>
            </a:r>
            <a:r>
              <a:rPr lang="en-US" altLang="zh-CN" smtClean="0"/>
              <a:t>P2P</a:t>
            </a:r>
            <a:r>
              <a:rPr lang="zh-CN" altLang="zh-CN" smtClean="0"/>
              <a:t>的因特网电话服务</a:t>
            </a:r>
            <a:endParaRPr lang="zh-CN" altLang="en-US" smtClean="0"/>
          </a:p>
          <a:p>
            <a:pPr eaLnBrk="1" hangingPunct="1">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2"/>
          <p:cNvSpPr>
            <a:spLocks noGrp="1"/>
          </p:cNvSpPr>
          <p:nvPr>
            <p:ph type="title"/>
          </p:nvPr>
        </p:nvSpPr>
        <p:spPr/>
        <p:txBody>
          <a:bodyPr/>
          <a:lstStyle/>
          <a:p>
            <a:pPr eaLnBrk="1" hangingPunct="1"/>
            <a:r>
              <a:rPr lang="en-US" altLang="zh-CN" dirty="0" smtClean="0"/>
              <a:t>7.5.1 </a:t>
            </a:r>
            <a:r>
              <a:rPr lang="zh-CN" altLang="zh-CN" dirty="0" smtClean="0"/>
              <a:t>基于</a:t>
            </a:r>
            <a:r>
              <a:rPr lang="en-US" altLang="zh-CN" dirty="0" smtClean="0"/>
              <a:t>P2P</a:t>
            </a:r>
            <a:r>
              <a:rPr lang="zh-CN" altLang="zh-CN" dirty="0" smtClean="0"/>
              <a:t>的文件分发</a:t>
            </a:r>
            <a:endParaRPr lang="zh-CN" altLang="en-US" dirty="0" smtClean="0"/>
          </a:p>
        </p:txBody>
      </p:sp>
      <p:sp>
        <p:nvSpPr>
          <p:cNvPr id="131075" name="内容占位符 1"/>
          <p:cNvSpPr>
            <a:spLocks noGrp="1"/>
          </p:cNvSpPr>
          <p:nvPr>
            <p:ph idx="1"/>
          </p:nvPr>
        </p:nvSpPr>
        <p:spPr/>
        <p:txBody>
          <a:bodyPr/>
          <a:lstStyle/>
          <a:p>
            <a:pPr eaLnBrk="1" hangingPunct="1"/>
            <a:r>
              <a:rPr lang="zh-CN" altLang="zh-CN" smtClean="0"/>
              <a:t>基于</a:t>
            </a:r>
            <a:r>
              <a:rPr lang="en-US" altLang="zh-CN" smtClean="0"/>
              <a:t>P2P</a:t>
            </a:r>
            <a:r>
              <a:rPr lang="zh-CN" altLang="zh-CN" smtClean="0"/>
              <a:t>的文件共享协议，如：</a:t>
            </a:r>
            <a:endParaRPr lang="en-US" altLang="zh-CN" smtClean="0"/>
          </a:p>
          <a:p>
            <a:pPr lvl="1" eaLnBrk="1" hangingPunct="1"/>
            <a:r>
              <a:rPr lang="en-US" altLang="zh-CN" smtClean="0"/>
              <a:t>Napster</a:t>
            </a:r>
          </a:p>
          <a:p>
            <a:pPr lvl="1" eaLnBrk="1" hangingPunct="1"/>
            <a:r>
              <a:rPr lang="en-US" altLang="zh-CN" smtClean="0"/>
              <a:t>Gnutella</a:t>
            </a:r>
          </a:p>
          <a:p>
            <a:pPr lvl="1" eaLnBrk="1" hangingPunct="1"/>
            <a:r>
              <a:rPr lang="en-US" altLang="zh-CN" smtClean="0"/>
              <a:t>eDonkey</a:t>
            </a:r>
          </a:p>
          <a:p>
            <a:pPr lvl="1" eaLnBrk="1" hangingPunct="1"/>
            <a:r>
              <a:rPr lang="en-US" altLang="zh-CN" smtClean="0"/>
              <a:t>eMule</a:t>
            </a:r>
            <a:r>
              <a:rPr lang="zh-CN" altLang="zh-CN" smtClean="0"/>
              <a:t>和</a:t>
            </a:r>
            <a:r>
              <a:rPr lang="en-US" altLang="zh-CN" smtClean="0"/>
              <a:t>BitTorrent</a:t>
            </a:r>
            <a:r>
              <a:rPr lang="zh-CN" altLang="en-US" smtClean="0"/>
              <a:t>等</a:t>
            </a:r>
            <a:endParaRPr lang="en-US" altLang="zh-CN" smtClean="0"/>
          </a:p>
          <a:p>
            <a:pPr eaLnBrk="1" hangingPunct="1"/>
            <a:r>
              <a:rPr lang="zh-CN" altLang="zh-CN" smtClean="0"/>
              <a:t>核心思想：每个结点既是文件的下载者，也是文件的上传者。</a:t>
            </a:r>
            <a:endParaRPr lang="en-US" altLang="zh-CN"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2"/>
          <p:cNvSpPr>
            <a:spLocks noGrp="1"/>
          </p:cNvSpPr>
          <p:nvPr>
            <p:ph type="title"/>
          </p:nvPr>
        </p:nvSpPr>
        <p:spPr/>
        <p:txBody>
          <a:bodyPr/>
          <a:lstStyle/>
          <a:p>
            <a:pPr marL="742950" indent="-742950"/>
            <a:r>
              <a:rPr lang="en-US" altLang="zh-CN" dirty="0" smtClean="0"/>
              <a:t>1. C/S</a:t>
            </a:r>
            <a:r>
              <a:rPr lang="zh-CN" dirty="0" smtClean="0"/>
              <a:t>和</a:t>
            </a:r>
            <a:r>
              <a:rPr lang="en-US" altLang="zh-CN" dirty="0" smtClean="0"/>
              <a:t>P2P</a:t>
            </a:r>
            <a:r>
              <a:rPr lang="zh-CN" dirty="0" smtClean="0"/>
              <a:t>模式下的文件分发</a:t>
            </a:r>
            <a:endParaRPr lang="zh-CN" altLang="en-US" dirty="0" smtClean="0"/>
          </a:p>
        </p:txBody>
      </p:sp>
      <p:sp>
        <p:nvSpPr>
          <p:cNvPr id="132099" name="内容占位符 1"/>
          <p:cNvSpPr>
            <a:spLocks noGrp="1"/>
          </p:cNvSpPr>
          <p:nvPr>
            <p:ph idx="1"/>
          </p:nvPr>
        </p:nvSpPr>
        <p:spPr/>
        <p:txBody>
          <a:bodyPr/>
          <a:lstStyle/>
          <a:p>
            <a:pPr eaLnBrk="1" hangingPunct="1"/>
            <a:r>
              <a:rPr lang="zh-CN" altLang="zh-CN" smtClean="0"/>
              <a:t>在基于客户机</a:t>
            </a:r>
            <a:r>
              <a:rPr lang="en-US" altLang="zh-CN" smtClean="0"/>
              <a:t>/</a:t>
            </a:r>
            <a:r>
              <a:rPr lang="zh-CN" altLang="zh-CN" smtClean="0"/>
              <a:t>服务器的文件分发中，文件的副本需要从服务器发向每个对等方，服务器因此消耗了大量的网络带宽。</a:t>
            </a:r>
            <a:endParaRPr lang="en-US" altLang="zh-CN" smtClean="0"/>
          </a:p>
          <a:p>
            <a:pPr eaLnBrk="1" hangingPunct="1"/>
            <a:r>
              <a:rPr lang="zh-CN" altLang="zh-CN" smtClean="0"/>
              <a:t>在基于</a:t>
            </a:r>
            <a:r>
              <a:rPr lang="en-US" altLang="zh-CN" smtClean="0"/>
              <a:t>P2P</a:t>
            </a:r>
            <a:r>
              <a:rPr lang="zh-CN" altLang="zh-CN" smtClean="0"/>
              <a:t>的文件分发中，每个对等方得到某个文件的一部分后可以重新将这部分文件继续分发出去，从而提高了服务器的分发效率。</a:t>
            </a:r>
            <a:endParaRPr lang="zh-CN" alt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2"/>
          <p:cNvSpPr>
            <a:spLocks noGrp="1"/>
          </p:cNvSpPr>
          <p:nvPr>
            <p:ph type="title"/>
          </p:nvPr>
        </p:nvSpPr>
        <p:spPr/>
        <p:txBody>
          <a:bodyPr/>
          <a:lstStyle/>
          <a:p>
            <a:r>
              <a:rPr lang="en-US" altLang="zh-CN" dirty="0" smtClean="0">
                <a:latin typeface="Lucida Sans Unicode" pitchFamily="34" charset="0"/>
                <a:ea typeface="黑体" pitchFamily="49" charset="-122"/>
              </a:rPr>
              <a:t> </a:t>
            </a:r>
            <a:r>
              <a:rPr lang="zh-CN" altLang="zh-CN" dirty="0" smtClean="0">
                <a:latin typeface="Lucida Sans Unicode" pitchFamily="34" charset="0"/>
                <a:ea typeface="黑体" pitchFamily="49" charset="-122"/>
              </a:rPr>
              <a:t>文件分发问题示例</a:t>
            </a:r>
            <a:endParaRPr lang="zh-CN" altLang="en-US" dirty="0" smtClean="0">
              <a:latin typeface="Lucida Sans Unicode" pitchFamily="34" charset="0"/>
              <a:ea typeface="黑体" pitchFamily="49" charset="-122"/>
            </a:endParaRPr>
          </a:p>
        </p:txBody>
      </p:sp>
      <p:sp>
        <p:nvSpPr>
          <p:cNvPr id="1331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pic>
        <p:nvPicPr>
          <p:cNvPr id="133124" name="Picture 6"/>
          <p:cNvPicPr>
            <a:picLocks noChangeAspect="1" noChangeArrowheads="1"/>
          </p:cNvPicPr>
          <p:nvPr/>
        </p:nvPicPr>
        <p:blipFill>
          <a:blip r:embed="rId2"/>
          <a:srcRect/>
          <a:stretch>
            <a:fillRect/>
          </a:stretch>
        </p:blipFill>
        <p:spPr bwMode="auto">
          <a:xfrm>
            <a:off x="171450" y="1290638"/>
            <a:ext cx="8801100"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2"/>
          <p:cNvSpPr>
            <a:spLocks noGrp="1"/>
          </p:cNvSpPr>
          <p:nvPr>
            <p:ph type="title"/>
          </p:nvPr>
        </p:nvSpPr>
        <p:spPr/>
        <p:txBody>
          <a:bodyPr/>
          <a:lstStyle/>
          <a:p>
            <a:pPr eaLnBrk="1" hangingPunct="1"/>
            <a:r>
              <a:rPr lang="zh-CN" dirty="0" smtClean="0"/>
              <a:t>简化</a:t>
            </a:r>
            <a:r>
              <a:rPr lang="zh-CN" altLang="en-US" dirty="0" smtClean="0"/>
              <a:t>的</a:t>
            </a:r>
            <a:r>
              <a:rPr lang="zh-CN" dirty="0" smtClean="0"/>
              <a:t>定量模型</a:t>
            </a:r>
            <a:endParaRPr lang="zh-CN" altLang="en-US" dirty="0" smtClean="0"/>
          </a:p>
        </p:txBody>
      </p:sp>
      <p:sp>
        <p:nvSpPr>
          <p:cNvPr id="133123" name="内容占位符 1"/>
          <p:cNvSpPr>
            <a:spLocks noGrp="1"/>
          </p:cNvSpPr>
          <p:nvPr>
            <p:ph idx="1"/>
          </p:nvPr>
        </p:nvSpPr>
        <p:spPr/>
        <p:txBody>
          <a:bodyPr/>
          <a:lstStyle/>
          <a:p>
            <a:pPr marL="342900" lvl="1" indent="-342900" eaLnBrk="1" hangingPunct="1">
              <a:buFont typeface="Arial" charset="0"/>
              <a:buChar char="•"/>
              <a:defRPr/>
            </a:pPr>
            <a:r>
              <a:rPr lang="zh-CN" altLang="en-US" dirty="0" smtClean="0"/>
              <a:t>服务器将一个文件分发给一组固定的对等方</a:t>
            </a:r>
            <a:r>
              <a:rPr lang="en-US" altLang="zh-CN" dirty="0" smtClean="0"/>
              <a:t>,</a:t>
            </a:r>
            <a:r>
              <a:rPr lang="zh-CN" altLang="en-US" dirty="0" smtClean="0"/>
              <a:t>通过因特网相连。</a:t>
            </a:r>
            <a:r>
              <a:rPr lang="zh-CN" altLang="en-US" sz="2400" dirty="0" smtClean="0"/>
              <a:t>一个</a:t>
            </a:r>
            <a:r>
              <a:rPr lang="en-US" altLang="zh-CN" dirty="0" smtClean="0"/>
              <a:t>C/S</a:t>
            </a:r>
            <a:r>
              <a:rPr lang="zh-CN" altLang="en-US" dirty="0" smtClean="0"/>
              <a:t>和</a:t>
            </a:r>
            <a:r>
              <a:rPr lang="en-US" altLang="zh-CN" dirty="0" smtClean="0"/>
              <a:t>P2P</a:t>
            </a:r>
            <a:r>
              <a:rPr lang="zh-CN" altLang="en-US" dirty="0" smtClean="0"/>
              <a:t>都适用的简单定量模型：</a:t>
            </a:r>
            <a:endParaRPr lang="en-US" altLang="zh-CN" dirty="0" smtClean="0"/>
          </a:p>
          <a:p>
            <a:pPr lvl="1" eaLnBrk="1" hangingPunct="1">
              <a:defRPr/>
            </a:pPr>
            <a:r>
              <a:rPr lang="en-US" altLang="zh-CN" sz="2400" i="1" dirty="0" smtClean="0"/>
              <a:t>u</a:t>
            </a:r>
            <a:r>
              <a:rPr lang="en-US" altLang="zh-CN" sz="2400" i="1" baseline="-25000" dirty="0" smtClean="0"/>
              <a:t>s</a:t>
            </a:r>
            <a:r>
              <a:rPr lang="zh-CN" altLang="en-US" sz="2400" i="1" baseline="-25000" dirty="0" smtClean="0"/>
              <a:t> </a:t>
            </a:r>
            <a:r>
              <a:rPr lang="zh-CN" sz="2400" dirty="0" smtClean="0"/>
              <a:t>服务器</a:t>
            </a:r>
            <a:r>
              <a:rPr lang="en-US" sz="2400" dirty="0" smtClean="0"/>
              <a:t>(</a:t>
            </a:r>
            <a:r>
              <a:rPr lang="zh-CN" sz="2400" dirty="0" smtClean="0"/>
              <a:t>或种子结点</a:t>
            </a:r>
            <a:r>
              <a:rPr lang="en-US" sz="2400" dirty="0" smtClean="0"/>
              <a:t>seed)</a:t>
            </a:r>
            <a:r>
              <a:rPr lang="zh-CN" sz="2400" dirty="0" smtClean="0"/>
              <a:t>接入链路的上载速率</a:t>
            </a:r>
            <a:endParaRPr lang="en-US" altLang="zh-CN" sz="2400" dirty="0" smtClean="0"/>
          </a:p>
          <a:p>
            <a:pPr lvl="1" eaLnBrk="1" hangingPunct="1">
              <a:defRPr/>
            </a:pPr>
            <a:r>
              <a:rPr lang="en-US" altLang="zh-CN" sz="2400" i="1" dirty="0" err="1" smtClean="0"/>
              <a:t>u</a:t>
            </a:r>
            <a:r>
              <a:rPr lang="en-US" altLang="zh-CN" sz="2400" i="1" baseline="-25000" dirty="0" err="1" smtClean="0"/>
              <a:t>i</a:t>
            </a:r>
            <a:r>
              <a:rPr lang="zh-CN" altLang="en-US" sz="2400" i="1" baseline="-25000" dirty="0" smtClean="0"/>
              <a:t>  </a:t>
            </a:r>
            <a:r>
              <a:rPr lang="zh-CN" altLang="en-US" sz="2400" dirty="0" smtClean="0"/>
              <a:t>第</a:t>
            </a:r>
            <a:r>
              <a:rPr lang="en-US" altLang="zh-CN" sz="2400" i="1" dirty="0" err="1" smtClean="0"/>
              <a:t>i</a:t>
            </a:r>
            <a:r>
              <a:rPr lang="zh-CN" altLang="en-US" sz="2400" dirty="0" smtClean="0"/>
              <a:t>个对等方接入链路的上载速率</a:t>
            </a:r>
            <a:endParaRPr lang="en-US" altLang="zh-CN" sz="2400" dirty="0" smtClean="0"/>
          </a:p>
          <a:p>
            <a:pPr lvl="1" eaLnBrk="1" hangingPunct="1">
              <a:defRPr/>
            </a:pPr>
            <a:r>
              <a:rPr lang="en-US" altLang="zh-CN" sz="2400" i="1" dirty="0" err="1" smtClean="0"/>
              <a:t>d</a:t>
            </a:r>
            <a:r>
              <a:rPr lang="en-US" altLang="zh-CN" sz="2400" i="1" baseline="-25000" dirty="0" err="1" smtClean="0"/>
              <a:t>i</a:t>
            </a:r>
            <a:r>
              <a:rPr lang="zh-CN" altLang="en-US" sz="2400" i="1" baseline="-25000" dirty="0" smtClean="0"/>
              <a:t>  </a:t>
            </a:r>
            <a:r>
              <a:rPr lang="zh-CN" sz="2400" dirty="0" smtClean="0"/>
              <a:t>第</a:t>
            </a:r>
            <a:r>
              <a:rPr lang="en-US" sz="2400" i="1" dirty="0" err="1" smtClean="0"/>
              <a:t>i</a:t>
            </a:r>
            <a:r>
              <a:rPr lang="zh-CN" sz="2400" dirty="0" smtClean="0"/>
              <a:t>个客户端（或对等方）接入链路的下载速率</a:t>
            </a:r>
            <a:endParaRPr lang="en-US" altLang="zh-CN" sz="2400" dirty="0" smtClean="0"/>
          </a:p>
          <a:p>
            <a:pPr lvl="1" eaLnBrk="1" hangingPunct="1">
              <a:defRPr/>
            </a:pPr>
            <a:r>
              <a:rPr lang="en-US" altLang="zh-CN" sz="2400" i="1" dirty="0" smtClean="0"/>
              <a:t>F</a:t>
            </a:r>
            <a:r>
              <a:rPr lang="zh-CN" altLang="en-US" sz="2400" dirty="0" smtClean="0"/>
              <a:t>  被分发的文件长度</a:t>
            </a:r>
            <a:endParaRPr lang="en-US" altLang="zh-CN" sz="2400" dirty="0" smtClean="0"/>
          </a:p>
          <a:p>
            <a:pPr lvl="1" eaLnBrk="1" hangingPunct="1">
              <a:defRPr/>
            </a:pPr>
            <a:r>
              <a:rPr lang="en-US" altLang="zh-CN" sz="2400" i="1" dirty="0" smtClean="0"/>
              <a:t>N</a:t>
            </a:r>
            <a:r>
              <a:rPr lang="zh-CN" altLang="en-US" sz="2400" dirty="0" smtClean="0"/>
              <a:t>  要获得文件副本的对等方的数量</a:t>
            </a:r>
            <a:endParaRPr lang="en-US" altLang="zh-CN" sz="2400" dirty="0" smtClean="0"/>
          </a:p>
          <a:p>
            <a:pPr lvl="1" eaLnBrk="1" hangingPunct="1">
              <a:defRPr/>
            </a:pPr>
            <a:r>
              <a:rPr lang="en-US" altLang="zh-CN" sz="2400" i="1" dirty="0" smtClean="0"/>
              <a:t>D</a:t>
            </a:r>
            <a:r>
              <a:rPr lang="en-US" altLang="zh-CN" sz="2400" i="1" baseline="-25000" dirty="0" smtClean="0"/>
              <a:t>mini-CS</a:t>
            </a:r>
            <a:r>
              <a:rPr lang="zh-CN" altLang="en-US" sz="2400" dirty="0" smtClean="0"/>
              <a:t>和</a:t>
            </a:r>
            <a:r>
              <a:rPr lang="en-US" altLang="zh-CN" sz="2400" i="1" dirty="0" smtClean="0"/>
              <a:t>D</a:t>
            </a:r>
            <a:r>
              <a:rPr lang="en-US" altLang="zh-CN" sz="2400" i="1" baseline="-25000" dirty="0" smtClean="0"/>
              <a:t>mini-P</a:t>
            </a:r>
            <a:r>
              <a:rPr lang="en-US" altLang="zh-CN" sz="2400" baseline="-25000" dirty="0" smtClean="0"/>
              <a:t>2</a:t>
            </a:r>
            <a:r>
              <a:rPr lang="en-US" altLang="zh-CN" sz="2400" i="1" baseline="-25000" dirty="0" smtClean="0"/>
              <a:t>P</a:t>
            </a:r>
            <a:r>
              <a:rPr lang="zh-CN" altLang="en-US" sz="2400" dirty="0" smtClean="0"/>
              <a:t>分别是两种体系结构下</a:t>
            </a:r>
            <a:r>
              <a:rPr lang="en-US" altLang="zh-CN" sz="2400" i="1" dirty="0" smtClean="0"/>
              <a:t>N</a:t>
            </a:r>
            <a:r>
              <a:rPr lang="zh-CN" altLang="en-US" sz="2400" dirty="0" smtClean="0"/>
              <a:t>个对等方得到文件副本所需要的最小</a:t>
            </a:r>
            <a:r>
              <a:rPr lang="zh-CN" altLang="en-US" sz="2400" b="1" dirty="0" smtClean="0"/>
              <a:t>分发时间（</a:t>
            </a:r>
            <a:r>
              <a:rPr lang="en-US" sz="2400" b="1" dirty="0" smtClean="0"/>
              <a:t>minimum</a:t>
            </a:r>
            <a:r>
              <a:rPr lang="zh-CN" altLang="en-US" sz="2400" b="1" dirty="0" smtClean="0"/>
              <a:t> </a:t>
            </a:r>
            <a:r>
              <a:rPr lang="en-US" altLang="zh-CN" sz="2400" b="1" dirty="0" smtClean="0"/>
              <a:t>distribution time</a:t>
            </a:r>
            <a:r>
              <a:rPr lang="zh-CN" altLang="en-US" sz="2400" b="1" dirty="0" smtClean="0"/>
              <a:t>）</a:t>
            </a:r>
            <a:r>
              <a:rPr lang="zh-CN" altLang="en-US" sz="2400" dirty="0" smtClean="0"/>
              <a:t>。</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2"/>
          <p:cNvSpPr>
            <a:spLocks noGrp="1"/>
          </p:cNvSpPr>
          <p:nvPr>
            <p:ph type="title"/>
          </p:nvPr>
        </p:nvSpPr>
        <p:spPr/>
        <p:txBody>
          <a:bodyPr/>
          <a:lstStyle/>
          <a:p>
            <a:pPr eaLnBrk="1" hangingPunct="1"/>
            <a:r>
              <a:rPr lang="zh-CN" altLang="en-US" dirty="0" smtClean="0"/>
              <a:t> </a:t>
            </a:r>
          </a:p>
        </p:txBody>
      </p:sp>
      <p:sp>
        <p:nvSpPr>
          <p:cNvPr id="135171" name="内容占位符 1"/>
          <p:cNvSpPr>
            <a:spLocks noGrp="1"/>
          </p:cNvSpPr>
          <p:nvPr>
            <p:ph idx="1"/>
          </p:nvPr>
        </p:nvSpPr>
        <p:spPr/>
        <p:txBody>
          <a:bodyPr/>
          <a:lstStyle/>
          <a:p>
            <a:pPr eaLnBrk="1" hangingPunct="1"/>
            <a:r>
              <a:rPr lang="zh-CN" altLang="en-US" sz="2800" smtClean="0"/>
              <a:t>为了进一步简化问题，可以忽略一些次要因素。</a:t>
            </a:r>
            <a:endParaRPr lang="en-US" altLang="zh-CN" sz="2800" smtClean="0"/>
          </a:p>
          <a:p>
            <a:pPr eaLnBrk="1" hangingPunct="1"/>
            <a:r>
              <a:rPr lang="zh-CN" sz="2800" smtClean="0"/>
              <a:t>不考虑服务器集群和单服务器的区别</a:t>
            </a:r>
            <a:r>
              <a:rPr lang="zh-CN" altLang="en-US" sz="2800" smtClean="0"/>
              <a:t>。</a:t>
            </a:r>
            <a:endParaRPr lang="en-US" altLang="zh-CN" sz="2800" smtClean="0"/>
          </a:p>
          <a:p>
            <a:pPr eaLnBrk="1" hangingPunct="1"/>
            <a:r>
              <a:rPr lang="zh-CN" sz="2800" smtClean="0"/>
              <a:t>因特网核心拥有足够的带宽，网络传输的瓶颈在网络接入链路上</a:t>
            </a:r>
            <a:r>
              <a:rPr lang="zh-CN" altLang="en-US" sz="2800" smtClean="0"/>
              <a:t>。</a:t>
            </a:r>
            <a:endParaRPr lang="en-US" altLang="zh-CN" sz="2800" smtClean="0"/>
          </a:p>
          <a:p>
            <a:pPr eaLnBrk="1" hangingPunct="1"/>
            <a:r>
              <a:rPr lang="zh-CN" sz="2800" smtClean="0"/>
              <a:t>各结点网络接口带宽都用于文件分发。</a:t>
            </a:r>
            <a:endParaRPr lang="en-US" altLang="zh-CN"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p:txBody>
          <a:bodyPr/>
          <a:lstStyle/>
          <a:p>
            <a:pPr eaLnBrk="1" hangingPunct="1"/>
            <a:r>
              <a:rPr lang="zh-CN" altLang="en-US" smtClean="0"/>
              <a:t> </a:t>
            </a:r>
            <a:r>
              <a:rPr lang="en-US" altLang="zh-CN" smtClean="0"/>
              <a:t>C/S</a:t>
            </a:r>
            <a:r>
              <a:rPr lang="zh-CN" altLang="zh-CN" smtClean="0"/>
              <a:t>工作模式</a:t>
            </a:r>
            <a:r>
              <a:rPr lang="zh-CN" altLang="en-US" smtClean="0"/>
              <a:t>要点</a:t>
            </a:r>
          </a:p>
        </p:txBody>
      </p:sp>
      <p:sp>
        <p:nvSpPr>
          <p:cNvPr id="36867" name="内容占位符 1"/>
          <p:cNvSpPr>
            <a:spLocks noGrp="1"/>
          </p:cNvSpPr>
          <p:nvPr>
            <p:ph idx="1"/>
          </p:nvPr>
        </p:nvSpPr>
        <p:spPr/>
        <p:txBody>
          <a:bodyPr/>
          <a:lstStyle/>
          <a:p>
            <a:pPr eaLnBrk="1" hangingPunct="1"/>
            <a:r>
              <a:rPr lang="zh-CN" altLang="zh-CN" smtClean="0"/>
              <a:t>在客户</a:t>
            </a:r>
            <a:r>
              <a:rPr lang="en-US" altLang="zh-CN" smtClean="0"/>
              <a:t>/</a:t>
            </a:r>
            <a:r>
              <a:rPr lang="zh-CN" altLang="zh-CN" smtClean="0"/>
              <a:t>服务器模式中，客户机与服务器扮演着完全不同的角色，其工作模式如下：</a:t>
            </a:r>
          </a:p>
          <a:p>
            <a:pPr eaLnBrk="1" hangingPunct="1">
              <a:buFont typeface="Wingdings" pitchFamily="2" charset="2"/>
              <a:buNone/>
            </a:pPr>
            <a:r>
              <a:rPr lang="zh-CN" altLang="zh-CN" smtClean="0"/>
              <a:t>（</a:t>
            </a:r>
            <a:r>
              <a:rPr lang="en-US" altLang="zh-CN" smtClean="0"/>
              <a:t>1</a:t>
            </a:r>
            <a:r>
              <a:rPr lang="zh-CN" altLang="zh-CN" smtClean="0"/>
              <a:t>）客户机向服务器发送请求。</a:t>
            </a:r>
          </a:p>
          <a:p>
            <a:pPr eaLnBrk="1" hangingPunct="1">
              <a:buFont typeface="Wingdings" pitchFamily="2" charset="2"/>
              <a:buNone/>
            </a:pPr>
            <a:r>
              <a:rPr lang="zh-CN" altLang="zh-CN" smtClean="0"/>
              <a:t>（</a:t>
            </a:r>
            <a:r>
              <a:rPr lang="en-US" altLang="zh-CN" smtClean="0"/>
              <a:t>2</a:t>
            </a:r>
            <a:r>
              <a:rPr lang="zh-CN" altLang="zh-CN" smtClean="0"/>
              <a:t>）服务器收到请求后，对请求进行处理。</a:t>
            </a:r>
          </a:p>
          <a:p>
            <a:pPr eaLnBrk="1" hangingPunct="1">
              <a:buFont typeface="Wingdings" pitchFamily="2" charset="2"/>
              <a:buNone/>
            </a:pPr>
            <a:r>
              <a:rPr lang="zh-CN" altLang="zh-CN" smtClean="0"/>
              <a:t>（</a:t>
            </a:r>
            <a:r>
              <a:rPr lang="en-US" altLang="zh-CN" smtClean="0"/>
              <a:t>3</a:t>
            </a:r>
            <a:r>
              <a:rPr lang="zh-CN" altLang="zh-CN" smtClean="0"/>
              <a:t>）服务器将处理结果返回给客户机。</a:t>
            </a:r>
          </a:p>
          <a:p>
            <a:pPr eaLnBrk="1" hangingPunct="1">
              <a:buFont typeface="Wingdings" pitchFamily="2" charset="2"/>
              <a:buNone/>
            </a:pPr>
            <a:r>
              <a:rPr lang="zh-CN" altLang="zh-CN" smtClean="0"/>
              <a:t>（</a:t>
            </a:r>
            <a:r>
              <a:rPr lang="en-US" altLang="zh-CN" smtClean="0"/>
              <a:t>4</a:t>
            </a:r>
            <a:r>
              <a:rPr lang="zh-CN" altLang="zh-CN" smtClean="0"/>
              <a:t>）客户机收到结果，将其以一定格式形成界面表示。</a:t>
            </a:r>
            <a:endParaRPr lang="zh-CN" alt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2"/>
          <p:cNvSpPr>
            <a:spLocks noGrp="1"/>
          </p:cNvSpPr>
          <p:nvPr>
            <p:ph type="title"/>
          </p:nvPr>
        </p:nvSpPr>
        <p:spPr>
          <a:xfrm>
            <a:off x="357188" y="285750"/>
            <a:ext cx="8229600" cy="1143000"/>
          </a:xfrm>
        </p:spPr>
        <p:txBody>
          <a:bodyPr/>
          <a:lstStyle/>
          <a:p>
            <a:pPr eaLnBrk="1" hangingPunct="1"/>
            <a:r>
              <a:rPr lang="zh-CN" altLang="en-US" dirty="0" smtClean="0"/>
              <a:t> </a:t>
            </a:r>
            <a:r>
              <a:rPr lang="zh-CN" altLang="zh-CN" dirty="0" smtClean="0"/>
              <a:t>基于</a:t>
            </a:r>
            <a:r>
              <a:rPr lang="en-US" altLang="zh-CN" dirty="0" smtClean="0"/>
              <a:t>P2P</a:t>
            </a:r>
            <a:r>
              <a:rPr lang="zh-CN" altLang="zh-CN" dirty="0" smtClean="0"/>
              <a:t>的文件分发</a:t>
            </a:r>
            <a:endParaRPr lang="zh-CN" altLang="en-US" dirty="0" smtClean="0"/>
          </a:p>
        </p:txBody>
      </p:sp>
      <p:sp>
        <p:nvSpPr>
          <p:cNvPr id="136195" name="内容占位符 1"/>
          <p:cNvSpPr>
            <a:spLocks noGrp="1"/>
          </p:cNvSpPr>
          <p:nvPr>
            <p:ph idx="1"/>
          </p:nvPr>
        </p:nvSpPr>
        <p:spPr/>
        <p:txBody>
          <a:bodyPr/>
          <a:lstStyle/>
          <a:p>
            <a:pPr eaLnBrk="1" hangingPunct="1">
              <a:buFont typeface="Wingdings" pitchFamily="2" charset="2"/>
              <a:buNone/>
            </a:pPr>
            <a:r>
              <a:rPr lang="zh-CN" altLang="en-US" sz="3000" smtClean="0"/>
              <a:t>对最小分发时间的简单描述（</a:t>
            </a:r>
            <a:r>
              <a:rPr lang="en-US" altLang="zh-CN" sz="3000" smtClean="0"/>
              <a:t> Rakesh Kumar</a:t>
            </a:r>
            <a:r>
              <a:rPr lang="zh-CN" altLang="en-US" sz="3000" smtClean="0"/>
              <a:t>）：</a:t>
            </a:r>
            <a:endParaRPr lang="en-US" altLang="zh-CN" sz="3000" smtClean="0"/>
          </a:p>
          <a:p>
            <a:pPr>
              <a:buFont typeface="Wingdings" pitchFamily="2" charset="2"/>
              <a:buNone/>
            </a:pPr>
            <a:r>
              <a:rPr lang="en-US" altLang="zh-CN" sz="3000" smtClean="0"/>
              <a:t>1</a:t>
            </a:r>
            <a:r>
              <a:rPr lang="zh-CN" sz="3000" smtClean="0"/>
              <a:t>）</a:t>
            </a:r>
            <a:r>
              <a:rPr lang="zh-CN" altLang="en-US" sz="2800" smtClean="0"/>
              <a:t>设</a:t>
            </a:r>
            <a:r>
              <a:rPr lang="en-US" altLang="zh-CN" sz="2800" i="1" smtClean="0"/>
              <a:t>d</a:t>
            </a:r>
            <a:r>
              <a:rPr lang="en-US" altLang="zh-CN" sz="2800" i="1" baseline="-25000" smtClean="0"/>
              <a:t>min</a:t>
            </a:r>
            <a:r>
              <a:rPr lang="zh-CN" altLang="en-US" sz="2800" i="1" baseline="-25000" smtClean="0"/>
              <a:t>为</a:t>
            </a:r>
            <a:r>
              <a:rPr lang="zh-CN" altLang="en-US" sz="2800" smtClean="0"/>
              <a:t>下载速率最小的对等方的下载速率，即</a:t>
            </a:r>
            <a:r>
              <a:rPr lang="en-US" altLang="zh-CN" sz="2800" i="1" smtClean="0"/>
              <a:t>d</a:t>
            </a:r>
            <a:r>
              <a:rPr lang="en-US" altLang="zh-CN" sz="2800" i="1" baseline="-25000" smtClean="0"/>
              <a:t>min</a:t>
            </a:r>
            <a:r>
              <a:rPr lang="en-US" altLang="zh-CN" sz="2800" smtClean="0"/>
              <a:t>=min{</a:t>
            </a:r>
            <a:r>
              <a:rPr lang="en-US" altLang="zh-CN" sz="2800" i="1" smtClean="0"/>
              <a:t>d</a:t>
            </a:r>
            <a:r>
              <a:rPr lang="en-US" altLang="zh-CN" sz="2800" baseline="-25000" smtClean="0"/>
              <a:t>1</a:t>
            </a:r>
            <a:r>
              <a:rPr lang="en-US" altLang="zh-CN" sz="2800" smtClean="0"/>
              <a:t>,</a:t>
            </a:r>
            <a:r>
              <a:rPr lang="en-US" altLang="zh-CN" sz="2800" i="1" smtClean="0"/>
              <a:t>d</a:t>
            </a:r>
            <a:r>
              <a:rPr lang="en-US" altLang="zh-CN" sz="2800" baseline="-25000" smtClean="0"/>
              <a:t>2</a:t>
            </a:r>
            <a:r>
              <a:rPr lang="en-US" altLang="zh-CN" sz="2800" smtClean="0"/>
              <a:t>,…,</a:t>
            </a:r>
            <a:r>
              <a:rPr lang="en-US" altLang="zh-CN" sz="2800" i="1" smtClean="0"/>
              <a:t>d</a:t>
            </a:r>
            <a:r>
              <a:rPr lang="en-US" altLang="zh-CN" sz="2800" i="1" baseline="-25000" smtClean="0"/>
              <a:t>N</a:t>
            </a:r>
            <a:r>
              <a:rPr lang="en-US" altLang="zh-CN" sz="2800" smtClean="0"/>
              <a:t>}</a:t>
            </a:r>
            <a:r>
              <a:rPr lang="zh-CN" altLang="en-US" sz="2800" smtClean="0"/>
              <a:t>。</a:t>
            </a:r>
            <a:r>
              <a:rPr lang="zh-CN" sz="3000" smtClean="0"/>
              <a:t>下载速率最小的对等方至少需要</a:t>
            </a:r>
            <a:r>
              <a:rPr lang="en-US" altLang="zh-CN" sz="3000" i="1" smtClean="0"/>
              <a:t>F</a:t>
            </a:r>
            <a:r>
              <a:rPr lang="en-US" altLang="zh-CN" sz="3000" smtClean="0"/>
              <a:t>/</a:t>
            </a:r>
            <a:r>
              <a:rPr lang="en-US" altLang="zh-CN" sz="3000" i="1" smtClean="0"/>
              <a:t>d</a:t>
            </a:r>
            <a:r>
              <a:rPr lang="en-US" altLang="zh-CN" sz="3000" i="1" baseline="-25000" smtClean="0"/>
              <a:t>min</a:t>
            </a:r>
            <a:r>
              <a:rPr lang="zh-CN" sz="3000" smtClean="0"/>
              <a:t>秒才能获得整个文件，这意味着</a:t>
            </a:r>
            <a:r>
              <a:rPr lang="en-US" altLang="zh-CN" sz="3000" i="1" smtClean="0"/>
              <a:t>D</a:t>
            </a:r>
            <a:r>
              <a:rPr lang="en-US" altLang="zh-CN" sz="3000" i="1" baseline="-25000" smtClean="0"/>
              <a:t>min-P</a:t>
            </a:r>
            <a:r>
              <a:rPr lang="en-US" altLang="zh-CN" sz="3000" baseline="-25000" smtClean="0"/>
              <a:t>2</a:t>
            </a:r>
            <a:r>
              <a:rPr lang="en-US" altLang="zh-CN" sz="3000" i="1" baseline="-25000" smtClean="0"/>
              <a:t>P</a:t>
            </a:r>
            <a:r>
              <a:rPr lang="zh-CN" sz="3000" smtClean="0"/>
              <a:t>不会小于</a:t>
            </a:r>
            <a:r>
              <a:rPr lang="en-US" altLang="zh-CN" sz="3000" i="1" smtClean="0"/>
              <a:t>F</a:t>
            </a:r>
            <a:r>
              <a:rPr lang="en-US" altLang="zh-CN" sz="3000" smtClean="0"/>
              <a:t>/</a:t>
            </a:r>
            <a:r>
              <a:rPr lang="en-US" altLang="zh-CN" sz="3000" i="1" smtClean="0"/>
              <a:t>d</a:t>
            </a:r>
            <a:r>
              <a:rPr lang="en-US" altLang="zh-CN" sz="3000" i="1" baseline="-25000" smtClean="0"/>
              <a:t>min</a:t>
            </a:r>
            <a:r>
              <a:rPr lang="zh-CN" sz="3000" smtClean="0"/>
              <a:t>。</a:t>
            </a:r>
          </a:p>
          <a:p>
            <a:pPr>
              <a:buFont typeface="Wingdings" pitchFamily="2" charset="2"/>
              <a:buNone/>
            </a:pPr>
            <a:r>
              <a:rPr lang="en-US" altLang="zh-CN" sz="3000" smtClean="0"/>
              <a:t>2</a:t>
            </a:r>
            <a:r>
              <a:rPr lang="zh-CN" sz="3000" smtClean="0"/>
              <a:t>）在文件分发的初始阶段，只有种子结点拥有文件。种子结点向网络中分发第一份文件拷贝至少需要</a:t>
            </a:r>
            <a:r>
              <a:rPr lang="en-US" altLang="zh-CN" sz="3000" i="1" smtClean="0"/>
              <a:t>F</a:t>
            </a:r>
            <a:r>
              <a:rPr lang="en-US" altLang="zh-CN" sz="3000" smtClean="0"/>
              <a:t>/</a:t>
            </a:r>
            <a:r>
              <a:rPr lang="en-US" altLang="zh-CN" sz="3000" i="1" smtClean="0"/>
              <a:t>u</a:t>
            </a:r>
            <a:r>
              <a:rPr lang="en-US" altLang="zh-CN" sz="3000" i="1" baseline="-25000" smtClean="0"/>
              <a:t>s</a:t>
            </a:r>
            <a:r>
              <a:rPr lang="zh-CN" sz="3000" smtClean="0"/>
              <a:t>秒，这意味着</a:t>
            </a:r>
            <a:r>
              <a:rPr lang="en-US" altLang="zh-CN" sz="3000" i="1" smtClean="0"/>
              <a:t>D</a:t>
            </a:r>
            <a:r>
              <a:rPr lang="en-US" altLang="zh-CN" sz="3000" i="1" baseline="-25000" smtClean="0"/>
              <a:t>min-P</a:t>
            </a:r>
            <a:r>
              <a:rPr lang="en-US" altLang="zh-CN" sz="3000" baseline="-25000" smtClean="0"/>
              <a:t>2</a:t>
            </a:r>
            <a:r>
              <a:rPr lang="en-US" altLang="zh-CN" sz="3000" i="1" baseline="-25000" smtClean="0"/>
              <a:t>P</a:t>
            </a:r>
            <a:r>
              <a:rPr lang="zh-CN" sz="3000" smtClean="0"/>
              <a:t>不会小于</a:t>
            </a:r>
            <a:r>
              <a:rPr lang="en-US" altLang="zh-CN" sz="3000" i="1" smtClean="0"/>
              <a:t>F</a:t>
            </a:r>
            <a:r>
              <a:rPr lang="en-US" altLang="zh-CN" sz="3000" smtClean="0"/>
              <a:t>/</a:t>
            </a:r>
            <a:r>
              <a:rPr lang="en-US" altLang="zh-CN" sz="3000" i="1" smtClean="0"/>
              <a:t>u</a:t>
            </a:r>
            <a:r>
              <a:rPr lang="en-US" altLang="zh-CN" sz="3000" i="1" baseline="-25000" smtClean="0"/>
              <a:t>s</a:t>
            </a:r>
            <a:r>
              <a:rPr lang="zh-CN" sz="3000" smtClean="0"/>
              <a: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2"/>
          <p:cNvSpPr>
            <a:spLocks noGrp="1"/>
          </p:cNvSpPr>
          <p:nvPr>
            <p:ph type="title"/>
          </p:nvPr>
        </p:nvSpPr>
        <p:spPr/>
        <p:txBody>
          <a:bodyPr/>
          <a:lstStyle/>
          <a:p>
            <a:pPr eaLnBrk="1" hangingPunct="1"/>
            <a:endParaRPr lang="zh-CN" altLang="en-US" dirty="0" smtClean="0"/>
          </a:p>
        </p:txBody>
      </p:sp>
      <p:sp>
        <p:nvSpPr>
          <p:cNvPr id="138243" name="内容占位符 1"/>
          <p:cNvSpPr>
            <a:spLocks noGrp="1"/>
          </p:cNvSpPr>
          <p:nvPr>
            <p:ph idx="1"/>
          </p:nvPr>
        </p:nvSpPr>
        <p:spPr/>
        <p:txBody>
          <a:bodyPr/>
          <a:lstStyle/>
          <a:p>
            <a:pPr eaLnBrk="1" hangingPunct="1">
              <a:buFont typeface="Wingdings" pitchFamily="2" charset="2"/>
              <a:buNone/>
              <a:defRPr/>
            </a:pPr>
            <a:r>
              <a:rPr lang="en-US" sz="2800" dirty="0" smtClean="0"/>
              <a:t>3</a:t>
            </a:r>
            <a:r>
              <a:rPr lang="zh-CN" sz="2800" dirty="0" smtClean="0"/>
              <a:t>）</a:t>
            </a:r>
            <a:r>
              <a:rPr lang="zh-CN" sz="3000" dirty="0" smtClean="0"/>
              <a:t>整个</a:t>
            </a:r>
            <a:r>
              <a:rPr lang="en-US" sz="3000" dirty="0" smtClean="0"/>
              <a:t>P2P</a:t>
            </a:r>
            <a:r>
              <a:rPr lang="zh-CN" sz="3000" dirty="0" smtClean="0"/>
              <a:t>系统的总上载能力为</a:t>
            </a:r>
            <a:r>
              <a:rPr lang="zh-CN" altLang="en-US" sz="3000" dirty="0" smtClean="0"/>
              <a:t>：</a:t>
            </a:r>
            <a:endParaRPr lang="en-US" altLang="zh-CN" sz="3000" dirty="0" smtClean="0"/>
          </a:p>
          <a:p>
            <a:pPr indent="-163513" algn="ctr" eaLnBrk="1" hangingPunct="1">
              <a:buFont typeface="Wingdings" pitchFamily="2" charset="2"/>
              <a:buNone/>
              <a:defRPr/>
            </a:pPr>
            <a:r>
              <a:rPr lang="en-US" sz="3000" i="1" dirty="0" err="1" smtClean="0"/>
              <a:t>u</a:t>
            </a:r>
            <a:r>
              <a:rPr lang="en-US" sz="3000" i="1" baseline="-25000" dirty="0" err="1" smtClean="0"/>
              <a:t>total</a:t>
            </a:r>
            <a:r>
              <a:rPr lang="en-US" sz="3000" dirty="0" smtClean="0"/>
              <a:t>=</a:t>
            </a:r>
            <a:r>
              <a:rPr lang="en-US" sz="3000" i="1" dirty="0" smtClean="0"/>
              <a:t>u</a:t>
            </a:r>
            <a:r>
              <a:rPr lang="en-US" sz="3000" i="1" baseline="-25000" dirty="0" smtClean="0"/>
              <a:t>s</a:t>
            </a:r>
            <a:r>
              <a:rPr lang="en-US" sz="3000" dirty="0" smtClean="0"/>
              <a:t>+</a:t>
            </a:r>
            <a:r>
              <a:rPr lang="en-US" sz="3000" i="1" dirty="0" smtClean="0"/>
              <a:t> u</a:t>
            </a:r>
            <a:r>
              <a:rPr lang="en-US" sz="3000" baseline="-25000" dirty="0" smtClean="0"/>
              <a:t>1</a:t>
            </a:r>
            <a:r>
              <a:rPr lang="en-US" sz="3000" dirty="0" smtClean="0"/>
              <a:t>+…+</a:t>
            </a:r>
            <a:r>
              <a:rPr lang="en-US" sz="3000" i="1" dirty="0" smtClean="0"/>
              <a:t> </a:t>
            </a:r>
            <a:r>
              <a:rPr lang="en-US" sz="3000" i="1" dirty="0" err="1" smtClean="0"/>
              <a:t>u</a:t>
            </a:r>
            <a:r>
              <a:rPr lang="en-US" sz="3000" i="1" baseline="-25000" dirty="0" err="1" smtClean="0"/>
              <a:t>N</a:t>
            </a:r>
            <a:r>
              <a:rPr lang="zh-CN" sz="3000" dirty="0" smtClean="0"/>
              <a:t>，</a:t>
            </a:r>
            <a:endParaRPr lang="en-US" altLang="zh-CN" sz="3000" dirty="0" smtClean="0"/>
          </a:p>
          <a:p>
            <a:pPr indent="106363" eaLnBrk="1" hangingPunct="1">
              <a:buFont typeface="Wingdings" pitchFamily="2" charset="2"/>
              <a:buNone/>
              <a:defRPr/>
            </a:pPr>
            <a:r>
              <a:rPr lang="zh-CN" sz="3000" dirty="0" smtClean="0"/>
              <a:t>系统的总上载量为</a:t>
            </a:r>
            <a:r>
              <a:rPr lang="en-US" sz="3000" i="1" dirty="0" smtClean="0"/>
              <a:t>NF</a:t>
            </a:r>
            <a:r>
              <a:rPr lang="zh-CN" sz="3000" dirty="0" smtClean="0"/>
              <a:t>比特，这不可能以快于</a:t>
            </a:r>
            <a:r>
              <a:rPr lang="en-US" sz="3000" i="1" dirty="0" err="1" smtClean="0"/>
              <a:t>u</a:t>
            </a:r>
            <a:r>
              <a:rPr lang="en-US" sz="3000" i="1" baseline="-25000" dirty="0" err="1" smtClean="0"/>
              <a:t>total</a:t>
            </a:r>
            <a:r>
              <a:rPr lang="zh-CN" sz="3000" dirty="0" smtClean="0"/>
              <a:t>的速率完成。所以，系统总的上载时间至少是</a:t>
            </a:r>
            <a:r>
              <a:rPr lang="en-US" sz="3000" i="1" dirty="0" smtClean="0"/>
              <a:t>NF</a:t>
            </a:r>
            <a:r>
              <a:rPr lang="en-US" sz="3000" dirty="0" smtClean="0"/>
              <a:t>/</a:t>
            </a:r>
            <a:r>
              <a:rPr lang="en-US" sz="3000" i="1" dirty="0" err="1" smtClean="0"/>
              <a:t>u</a:t>
            </a:r>
            <a:r>
              <a:rPr lang="en-US" sz="3000" i="1" baseline="-25000" dirty="0" err="1" smtClean="0"/>
              <a:t>total</a:t>
            </a:r>
            <a:r>
              <a:rPr lang="zh-CN" sz="3000" dirty="0" smtClean="0"/>
              <a:t>秒，这意味着</a:t>
            </a:r>
            <a:r>
              <a:rPr lang="en-US" sz="3000" i="1" dirty="0" smtClean="0"/>
              <a:t>D</a:t>
            </a:r>
            <a:r>
              <a:rPr lang="en-US" sz="3000" i="1" baseline="-25000" dirty="0" smtClean="0"/>
              <a:t>min-P</a:t>
            </a:r>
            <a:r>
              <a:rPr lang="en-US" sz="3000" baseline="-25000" dirty="0" smtClean="0"/>
              <a:t>2</a:t>
            </a:r>
            <a:r>
              <a:rPr lang="en-US" sz="3000" i="1" baseline="-25000" dirty="0" smtClean="0"/>
              <a:t>P</a:t>
            </a:r>
            <a:r>
              <a:rPr lang="zh-CN" sz="3000" dirty="0" smtClean="0"/>
              <a:t>不会小于</a:t>
            </a:r>
            <a:r>
              <a:rPr lang="en-US" sz="3000" i="1" dirty="0" smtClean="0"/>
              <a:t>NF</a:t>
            </a:r>
            <a:r>
              <a:rPr lang="en-US" sz="3000" dirty="0" smtClean="0"/>
              <a:t>/</a:t>
            </a:r>
            <a:r>
              <a:rPr lang="en-US" sz="3000" i="1" dirty="0" err="1" smtClean="0"/>
              <a:t>u</a:t>
            </a:r>
            <a:r>
              <a:rPr lang="en-US" sz="3000" i="1" baseline="-25000" dirty="0" err="1" smtClean="0"/>
              <a:t>total</a:t>
            </a:r>
            <a:r>
              <a:rPr lang="zh-CN" sz="3000" dirty="0" smtClean="0"/>
              <a:t>。</a:t>
            </a:r>
            <a:endParaRPr lang="zh-CN" altLang="en-US" sz="30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2"/>
          <p:cNvSpPr>
            <a:spLocks noGrp="1"/>
          </p:cNvSpPr>
          <p:nvPr>
            <p:ph type="title"/>
          </p:nvPr>
        </p:nvSpPr>
        <p:spPr/>
        <p:txBody>
          <a:bodyPr/>
          <a:lstStyle/>
          <a:p>
            <a:pPr eaLnBrk="1" hangingPunct="1"/>
            <a:endParaRPr lang="zh-CN" altLang="en-US" dirty="0" smtClean="0"/>
          </a:p>
        </p:txBody>
      </p:sp>
      <p:sp>
        <p:nvSpPr>
          <p:cNvPr id="12292" name="内容占位符 1"/>
          <p:cNvSpPr>
            <a:spLocks noGrp="1"/>
          </p:cNvSpPr>
          <p:nvPr>
            <p:ph idx="1"/>
          </p:nvPr>
        </p:nvSpPr>
        <p:spPr/>
        <p:txBody>
          <a:bodyPr/>
          <a:lstStyle/>
          <a:p>
            <a:pPr marL="0" indent="630238" eaLnBrk="1" hangingPunct="1">
              <a:buFont typeface="Wingdings" pitchFamily="2" charset="2"/>
              <a:buNone/>
            </a:pPr>
            <a:r>
              <a:rPr lang="zh-CN" sz="3000" smtClean="0"/>
              <a:t>综上所述，最小分发时间取决于上述三项中的最大值：</a:t>
            </a:r>
            <a:r>
              <a:rPr lang="en-US" altLang="zh-CN" sz="3000" smtClean="0"/>
              <a:t>	</a:t>
            </a:r>
            <a:r>
              <a:rPr lang="en-US" altLang="zh-CN" sz="2800" smtClean="0"/>
              <a:t>				 					</a:t>
            </a:r>
            <a:endParaRPr lang="zh-CN" altLang="en-US" sz="2800" smtClean="0"/>
          </a:p>
        </p:txBody>
      </p:sp>
      <p:sp>
        <p:nvSpPr>
          <p:cNvPr id="122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2294" name="Rectangle 3"/>
          <p:cNvSpPr>
            <a:spLocks noChangeArrowheads="1"/>
          </p:cNvSpPr>
          <p:nvPr/>
        </p:nvSpPr>
        <p:spPr bwMode="auto">
          <a:xfrm>
            <a:off x="0" y="590550"/>
            <a:ext cx="9144000" cy="0"/>
          </a:xfrm>
          <a:prstGeom prst="rect">
            <a:avLst/>
          </a:prstGeom>
          <a:noFill/>
          <a:ln w="9525">
            <a:noFill/>
            <a:miter lim="800000"/>
            <a:headEnd/>
            <a:tailEnd/>
          </a:ln>
        </p:spPr>
        <p:txBody>
          <a:bodyPr wrap="none" anchor="ctr">
            <a:spAutoFit/>
          </a:bodyPr>
          <a:lstStyle/>
          <a:p>
            <a:endParaRPr lang="zh-CN" altLang="en-US"/>
          </a:p>
        </p:txBody>
      </p:sp>
      <p:sp>
        <p:nvSpPr>
          <p:cNvPr id="1229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7"/>
          <p:cNvGraphicFramePr>
            <a:graphicFrameLocks noChangeAspect="1"/>
          </p:cNvGraphicFramePr>
          <p:nvPr/>
        </p:nvGraphicFramePr>
        <p:xfrm>
          <a:off x="1143000" y="3000375"/>
          <a:ext cx="6459538" cy="1785938"/>
        </p:xfrm>
        <a:graphic>
          <a:graphicData uri="http://schemas.openxmlformats.org/presentationml/2006/ole">
            <p:oleObj spid="_x0000_s12290" name="公式" r:id="rId3" imgW="2247900" imgH="622300" progId="Equation.3">
              <p:embed/>
            </p:oleObj>
          </a:graphicData>
        </a:graphic>
      </p:graphicFrame>
      <p:sp>
        <p:nvSpPr>
          <p:cNvPr id="12296" name="Rectangle 9"/>
          <p:cNvSpPr>
            <a:spLocks noChangeArrowheads="1"/>
          </p:cNvSpPr>
          <p:nvPr/>
        </p:nvSpPr>
        <p:spPr bwMode="auto">
          <a:xfrm>
            <a:off x="0" y="5794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2"/>
          <p:cNvSpPr>
            <a:spLocks noGrp="1"/>
          </p:cNvSpPr>
          <p:nvPr>
            <p:ph type="title"/>
          </p:nvPr>
        </p:nvSpPr>
        <p:spPr/>
        <p:txBody>
          <a:bodyPr/>
          <a:lstStyle/>
          <a:p>
            <a:pPr eaLnBrk="1" hangingPunct="1"/>
            <a:endParaRPr lang="zh-CN" altLang="en-US" dirty="0" smtClean="0"/>
          </a:p>
        </p:txBody>
      </p:sp>
      <p:sp>
        <p:nvSpPr>
          <p:cNvPr id="13316" name="内容占位符 1"/>
          <p:cNvSpPr>
            <a:spLocks noGrp="1"/>
          </p:cNvSpPr>
          <p:nvPr>
            <p:ph idx="1"/>
          </p:nvPr>
        </p:nvSpPr>
        <p:spPr/>
        <p:txBody>
          <a:bodyPr/>
          <a:lstStyle/>
          <a:p>
            <a:pPr eaLnBrk="1" hangingPunct="1"/>
            <a:r>
              <a:rPr lang="zh-CN" sz="2800" smtClean="0"/>
              <a:t>不考虑其它影响因素（如对等方继续分发文件的不同算法），可以取上式的下限，得到：</a:t>
            </a:r>
            <a:r>
              <a:rPr lang="en-US" altLang="zh-CN" sz="2800" smtClean="0"/>
              <a:t>			</a:t>
            </a:r>
            <a:endParaRPr lang="zh-CN" altLang="en-US" sz="2800" smtClean="0"/>
          </a:p>
        </p:txBody>
      </p:sp>
      <p:sp>
        <p:nvSpPr>
          <p:cNvPr id="1331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3318" name="Rectangle 3"/>
          <p:cNvSpPr>
            <a:spLocks noChangeArrowheads="1"/>
          </p:cNvSpPr>
          <p:nvPr/>
        </p:nvSpPr>
        <p:spPr bwMode="auto">
          <a:xfrm>
            <a:off x="0" y="590550"/>
            <a:ext cx="9144000" cy="0"/>
          </a:xfrm>
          <a:prstGeom prst="rect">
            <a:avLst/>
          </a:prstGeom>
          <a:noFill/>
          <a:ln w="9525">
            <a:noFill/>
            <a:miter lim="800000"/>
            <a:headEnd/>
            <a:tailEnd/>
          </a:ln>
        </p:spPr>
        <p:txBody>
          <a:bodyPr wrap="none" anchor="ctr">
            <a:spAutoFit/>
          </a:bodyPr>
          <a:lstStyle/>
          <a:p>
            <a:endParaRPr lang="zh-CN" altLang="en-US"/>
          </a:p>
        </p:txBody>
      </p:sp>
      <p:sp>
        <p:nvSpPr>
          <p:cNvPr id="1331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7"/>
          <p:cNvGraphicFramePr>
            <a:graphicFrameLocks noChangeAspect="1"/>
          </p:cNvGraphicFramePr>
          <p:nvPr/>
        </p:nvGraphicFramePr>
        <p:xfrm>
          <a:off x="928688" y="3000375"/>
          <a:ext cx="6643687" cy="1830388"/>
        </p:xfrm>
        <a:graphic>
          <a:graphicData uri="http://schemas.openxmlformats.org/presentationml/2006/ole">
            <p:oleObj spid="_x0000_s13314" name="公式" r:id="rId3" imgW="2260600" imgH="622300" progId="Equation.3">
              <p:embed/>
            </p:oleObj>
          </a:graphicData>
        </a:graphic>
      </p:graphicFrame>
      <p:sp>
        <p:nvSpPr>
          <p:cNvPr id="13320" name="Rectangle 9"/>
          <p:cNvSpPr>
            <a:spLocks noChangeArrowheads="1"/>
          </p:cNvSpPr>
          <p:nvPr/>
        </p:nvSpPr>
        <p:spPr bwMode="auto">
          <a:xfrm>
            <a:off x="0" y="57943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2"/>
          <p:cNvSpPr>
            <a:spLocks noGrp="1"/>
          </p:cNvSpPr>
          <p:nvPr>
            <p:ph type="title"/>
          </p:nvPr>
        </p:nvSpPr>
        <p:spPr/>
        <p:txBody>
          <a:bodyPr/>
          <a:lstStyle/>
          <a:p>
            <a:pPr eaLnBrk="1" hangingPunct="1"/>
            <a:r>
              <a:rPr lang="zh-CN" altLang="en-US" dirty="0" smtClean="0"/>
              <a:t> </a:t>
            </a:r>
            <a:r>
              <a:rPr lang="zh-CN" altLang="zh-CN" dirty="0" smtClean="0"/>
              <a:t>基于</a:t>
            </a:r>
            <a:r>
              <a:rPr lang="en-US" altLang="zh-CN" dirty="0" smtClean="0"/>
              <a:t>C/S</a:t>
            </a:r>
            <a:r>
              <a:rPr lang="zh-CN" altLang="zh-CN" dirty="0" smtClean="0"/>
              <a:t>的文件分发</a:t>
            </a:r>
            <a:endParaRPr lang="zh-CN" altLang="en-US" dirty="0" smtClean="0"/>
          </a:p>
        </p:txBody>
      </p:sp>
      <p:sp>
        <p:nvSpPr>
          <p:cNvPr id="14340" name="内容占位符 1"/>
          <p:cNvSpPr>
            <a:spLocks noGrp="1"/>
          </p:cNvSpPr>
          <p:nvPr>
            <p:ph idx="1"/>
          </p:nvPr>
        </p:nvSpPr>
        <p:spPr>
          <a:xfrm>
            <a:off x="385763" y="1481138"/>
            <a:ext cx="8401050" cy="4525962"/>
          </a:xfrm>
        </p:spPr>
        <p:txBody>
          <a:bodyPr/>
          <a:lstStyle/>
          <a:p>
            <a:pPr eaLnBrk="1" hangingPunct="1"/>
            <a:r>
              <a:rPr lang="zh-CN" sz="3000" smtClean="0"/>
              <a:t>对应地，客户</a:t>
            </a:r>
            <a:r>
              <a:rPr lang="en-US" altLang="zh-CN" sz="3000" smtClean="0"/>
              <a:t>/</a:t>
            </a:r>
            <a:r>
              <a:rPr lang="zh-CN" sz="3000" smtClean="0"/>
              <a:t>服务器体系结构的最小分发时间就可以简单表述为：</a:t>
            </a:r>
            <a:r>
              <a:rPr lang="en-US" altLang="zh-CN" sz="2800" smtClean="0"/>
              <a:t>			 						</a:t>
            </a:r>
            <a:endParaRPr lang="zh-CN" altLang="en-US" sz="2800" smtClean="0"/>
          </a:p>
          <a:p>
            <a:pPr eaLnBrk="1" hangingPunct="1"/>
            <a:endParaRPr lang="en-US" altLang="zh-CN" sz="2800" smtClean="0"/>
          </a:p>
        </p:txBody>
      </p:sp>
      <p:sp>
        <p:nvSpPr>
          <p:cNvPr id="143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1"/>
          <p:cNvGraphicFramePr>
            <a:graphicFrameLocks noChangeAspect="1"/>
          </p:cNvGraphicFramePr>
          <p:nvPr/>
        </p:nvGraphicFramePr>
        <p:xfrm>
          <a:off x="1628775" y="2786063"/>
          <a:ext cx="5014913" cy="1365250"/>
        </p:xfrm>
        <a:graphic>
          <a:graphicData uri="http://schemas.openxmlformats.org/presentationml/2006/ole">
            <p:oleObj spid="_x0000_s14338" name="公式" r:id="rId3" imgW="1574640" imgH="431640" progId="Equation.3">
              <p:embed/>
            </p:oleObj>
          </a:graphicData>
        </a:graphic>
      </p:graphicFrame>
      <p:sp>
        <p:nvSpPr>
          <p:cNvPr id="14342" name="Rectangle 3"/>
          <p:cNvSpPr>
            <a:spLocks noChangeArrowheads="1"/>
          </p:cNvSpPr>
          <p:nvPr/>
        </p:nvSpPr>
        <p:spPr bwMode="auto">
          <a:xfrm>
            <a:off x="0" y="4000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标题 2"/>
          <p:cNvSpPr>
            <a:spLocks noGrp="1"/>
          </p:cNvSpPr>
          <p:nvPr>
            <p:ph type="title"/>
          </p:nvPr>
        </p:nvSpPr>
        <p:spPr/>
        <p:txBody>
          <a:bodyPr/>
          <a:lstStyle/>
          <a:p>
            <a:pPr eaLnBrk="1" hangingPunct="1"/>
            <a:r>
              <a:rPr lang="zh-CN" altLang="en-US" sz="3600" dirty="0" smtClean="0"/>
              <a:t> </a:t>
            </a:r>
            <a:r>
              <a:rPr lang="en-US" altLang="zh-CN" sz="3600" dirty="0" smtClean="0"/>
              <a:t>C/S</a:t>
            </a:r>
            <a:r>
              <a:rPr lang="zh-CN" altLang="en-US" sz="3600" dirty="0" smtClean="0"/>
              <a:t>和</a:t>
            </a:r>
            <a:r>
              <a:rPr lang="en-US" altLang="zh-CN" sz="3600" dirty="0" smtClean="0"/>
              <a:t>P2P</a:t>
            </a:r>
            <a:r>
              <a:rPr lang="zh-CN" altLang="en-US" sz="3600" dirty="0" smtClean="0"/>
              <a:t>的最小分发时间比较</a:t>
            </a:r>
          </a:p>
        </p:txBody>
      </p:sp>
      <p:sp>
        <p:nvSpPr>
          <p:cNvPr id="20484" name="内容占位符 1"/>
          <p:cNvSpPr>
            <a:spLocks noGrp="1"/>
          </p:cNvSpPr>
          <p:nvPr>
            <p:ph idx="1"/>
          </p:nvPr>
        </p:nvSpPr>
        <p:spPr/>
        <p:txBody>
          <a:bodyPr/>
          <a:lstStyle/>
          <a:p>
            <a:pPr marL="514350" indent="-514350" eaLnBrk="1" hangingPunct="1">
              <a:defRPr/>
            </a:pPr>
            <a:r>
              <a:rPr lang="zh-CN" sz="2800" dirty="0" smtClean="0"/>
              <a:t>为</a:t>
            </a:r>
            <a:r>
              <a:rPr lang="zh-CN" altLang="en-US" sz="2800" dirty="0" smtClean="0"/>
              <a:t>考察</a:t>
            </a:r>
            <a:r>
              <a:rPr lang="zh-CN" sz="2800" dirty="0" smtClean="0"/>
              <a:t>系统的可扩展性，</a:t>
            </a:r>
            <a:r>
              <a:rPr lang="zh-CN" altLang="en-US" sz="2800" dirty="0" smtClean="0"/>
              <a:t>对比</a:t>
            </a:r>
            <a:r>
              <a:rPr lang="zh-CN" sz="2800" dirty="0" smtClean="0"/>
              <a:t>系统总</a:t>
            </a:r>
            <a:r>
              <a:rPr lang="zh-CN" altLang="en-US" sz="2800" dirty="0" smtClean="0"/>
              <a:t>的</a:t>
            </a:r>
            <a:r>
              <a:rPr lang="zh-CN" sz="2800" dirty="0" smtClean="0"/>
              <a:t>上载时间</a:t>
            </a:r>
            <a:r>
              <a:rPr lang="zh-CN" altLang="en-US" sz="2800" dirty="0" smtClean="0"/>
              <a:t>。</a:t>
            </a:r>
            <a:endParaRPr lang="en-US" altLang="zh-CN" sz="2800" dirty="0" smtClean="0"/>
          </a:p>
          <a:p>
            <a:pPr marL="514350" indent="-514350" eaLnBrk="1" hangingPunct="1">
              <a:defRPr/>
            </a:pPr>
            <a:r>
              <a:rPr lang="zh-CN" sz="2800" dirty="0" smtClean="0"/>
              <a:t>假定所有对等方上载速率</a:t>
            </a:r>
            <a:r>
              <a:rPr lang="en-US" sz="2800" i="1" dirty="0" smtClean="0"/>
              <a:t>u</a:t>
            </a:r>
            <a:r>
              <a:rPr lang="zh-CN" sz="2800" dirty="0" smtClean="0"/>
              <a:t>，服务器</a:t>
            </a:r>
            <a:r>
              <a:rPr lang="en-US" sz="2800" i="1" dirty="0" smtClean="0"/>
              <a:t>u</a:t>
            </a:r>
            <a:r>
              <a:rPr lang="en-US" sz="2800" i="1" baseline="-25000" dirty="0" smtClean="0"/>
              <a:t>s</a:t>
            </a:r>
            <a:r>
              <a:rPr lang="en-US" sz="2800" dirty="0" smtClean="0"/>
              <a:t>=10</a:t>
            </a:r>
            <a:r>
              <a:rPr lang="en-US" sz="2800" i="1" dirty="0" smtClean="0"/>
              <a:t>u</a:t>
            </a:r>
            <a:endParaRPr lang="en-US" altLang="zh-CN" sz="2800" i="1" dirty="0" smtClean="0"/>
          </a:p>
          <a:p>
            <a:pPr marL="514350" indent="-514350" eaLnBrk="1" hangingPunct="1">
              <a:defRPr/>
            </a:pPr>
            <a:r>
              <a:rPr lang="zh-CN" altLang="en-US" sz="2800" i="1" dirty="0" smtClean="0"/>
              <a:t>设</a:t>
            </a:r>
            <a:r>
              <a:rPr lang="en-US" sz="2800" i="1" dirty="0" smtClean="0"/>
              <a:t>F</a:t>
            </a:r>
            <a:r>
              <a:rPr lang="en-US" sz="2800" dirty="0" smtClean="0"/>
              <a:t>/</a:t>
            </a:r>
            <a:r>
              <a:rPr lang="en-US" sz="2800" i="1" dirty="0" smtClean="0"/>
              <a:t>u</a:t>
            </a:r>
            <a:r>
              <a:rPr lang="en-US" sz="2800" dirty="0" smtClean="0"/>
              <a:t>=c</a:t>
            </a:r>
            <a:r>
              <a:rPr lang="zh-CN" sz="2800" dirty="0" smtClean="0"/>
              <a:t>为常量</a:t>
            </a:r>
            <a:endParaRPr lang="en-US" altLang="zh-CN" sz="2800" dirty="0" smtClean="0"/>
          </a:p>
          <a:p>
            <a:pPr marL="514350" indent="-514350" eaLnBrk="1" hangingPunct="1">
              <a:defRPr/>
            </a:pPr>
            <a:r>
              <a:rPr lang="en-US" altLang="zh-CN" sz="2800" dirty="0" smtClean="0"/>
              <a:t>P2P</a:t>
            </a:r>
            <a:r>
              <a:rPr lang="zh-CN" altLang="en-US" sz="2800" dirty="0" smtClean="0"/>
              <a:t>和</a:t>
            </a:r>
            <a:r>
              <a:rPr lang="en-US" altLang="zh-CN" sz="2800" dirty="0" smtClean="0"/>
              <a:t>C/S</a:t>
            </a:r>
            <a:r>
              <a:rPr lang="zh-CN" altLang="en-US" sz="2800" dirty="0" smtClean="0"/>
              <a:t>系统总的上载时间分别为：</a:t>
            </a:r>
            <a:endParaRPr lang="en-US" altLang="zh-CN" sz="2800" dirty="0" smtClean="0"/>
          </a:p>
          <a:p>
            <a:pPr marL="514350" indent="-514350" eaLnBrk="1" hangingPunct="1">
              <a:buFont typeface="+mj-lt"/>
              <a:buAutoNum type="arabicPeriod"/>
              <a:defRPr/>
            </a:pPr>
            <a:endParaRPr lang="en-US" altLang="zh-CN" sz="2800" dirty="0" smtClean="0"/>
          </a:p>
          <a:p>
            <a:pPr marL="514350" indent="-514350" eaLnBrk="1" hangingPunct="1">
              <a:buFont typeface="+mj-lt"/>
              <a:buAutoNum type="arabicPeriod"/>
              <a:defRPr/>
            </a:pPr>
            <a:endParaRPr lang="en-US" altLang="zh-CN" sz="2800" dirty="0" smtClean="0"/>
          </a:p>
          <a:p>
            <a:pPr marL="514350" indent="-514350" eaLnBrk="1" hangingPunct="1">
              <a:buFont typeface="Arial" charset="0"/>
              <a:buNone/>
              <a:defRPr/>
            </a:pPr>
            <a:r>
              <a:rPr lang="zh-CN" altLang="en-US" sz="2800" dirty="0" smtClean="0"/>
              <a:t>       </a:t>
            </a:r>
          </a:p>
          <a:p>
            <a:pPr eaLnBrk="1" hangingPunct="1">
              <a:buFont typeface="Wingdings" pitchFamily="2" charset="2"/>
              <a:buNone/>
              <a:defRPr/>
            </a:pPr>
            <a:r>
              <a:rPr lang="en-US" altLang="zh-CN" sz="2800" dirty="0" smtClean="0"/>
              <a:t>            </a:t>
            </a:r>
            <a:endParaRPr lang="zh-CN" altLang="en-US" sz="2800" dirty="0" smtClean="0"/>
          </a:p>
        </p:txBody>
      </p:sp>
      <p:sp>
        <p:nvSpPr>
          <p:cNvPr id="1536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1"/>
          <p:cNvGraphicFramePr>
            <a:graphicFrameLocks noChangeAspect="1"/>
          </p:cNvGraphicFramePr>
          <p:nvPr/>
        </p:nvGraphicFramePr>
        <p:xfrm>
          <a:off x="1214438" y="3643313"/>
          <a:ext cx="7346950" cy="879475"/>
        </p:xfrm>
        <a:graphic>
          <a:graphicData uri="http://schemas.openxmlformats.org/presentationml/2006/ole">
            <p:oleObj spid="_x0000_s15362" name="公式" r:id="rId3" imgW="3340080" imgH="431640" progId="Equation.3">
              <p:embed/>
            </p:oleObj>
          </a:graphicData>
        </a:graphic>
      </p:graphicFrame>
      <p:sp>
        <p:nvSpPr>
          <p:cNvPr id="15367" name="Rectangle 3"/>
          <p:cNvSpPr>
            <a:spLocks noChangeArrowheads="1"/>
          </p:cNvSpPr>
          <p:nvPr/>
        </p:nvSpPr>
        <p:spPr bwMode="auto">
          <a:xfrm>
            <a:off x="0" y="400050"/>
            <a:ext cx="9144000" cy="0"/>
          </a:xfrm>
          <a:prstGeom prst="rect">
            <a:avLst/>
          </a:prstGeom>
          <a:noFill/>
          <a:ln w="9525">
            <a:noFill/>
            <a:miter lim="800000"/>
            <a:headEnd/>
            <a:tailEnd/>
          </a:ln>
        </p:spPr>
        <p:txBody>
          <a:bodyPr wrap="none" anchor="ctr">
            <a:spAutoFit/>
          </a:bodyPr>
          <a:lstStyle/>
          <a:p>
            <a:endParaRPr lang="zh-CN" altLang="en-US"/>
          </a:p>
        </p:txBody>
      </p:sp>
      <p:sp>
        <p:nvSpPr>
          <p:cNvPr id="1536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3" name="Object 7"/>
          <p:cNvGraphicFramePr>
            <a:graphicFrameLocks noChangeAspect="1"/>
          </p:cNvGraphicFramePr>
          <p:nvPr/>
        </p:nvGraphicFramePr>
        <p:xfrm>
          <a:off x="1214438" y="4786313"/>
          <a:ext cx="3214687" cy="939800"/>
        </p:xfrm>
        <a:graphic>
          <a:graphicData uri="http://schemas.openxmlformats.org/presentationml/2006/ole">
            <p:oleObj spid="_x0000_s15363" name="公式" r:id="rId4" imgW="1091726" imgH="431613" progId="Equation.3">
              <p:embed/>
            </p:oleObj>
          </a:graphicData>
        </a:graphic>
      </p:graphicFrame>
      <p:sp>
        <p:nvSpPr>
          <p:cNvPr id="15369" name="Rectangle 9"/>
          <p:cNvSpPr>
            <a:spLocks noChangeArrowheads="1"/>
          </p:cNvSpPr>
          <p:nvPr/>
        </p:nvSpPr>
        <p:spPr bwMode="auto">
          <a:xfrm>
            <a:off x="0" y="4032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2"/>
          <p:cNvSpPr>
            <a:spLocks noGrp="1"/>
          </p:cNvSpPr>
          <p:nvPr>
            <p:ph type="title"/>
          </p:nvPr>
        </p:nvSpPr>
        <p:spPr/>
        <p:txBody>
          <a:bodyPr/>
          <a:lstStyle/>
          <a:p>
            <a:pPr eaLnBrk="1" hangingPunct="1"/>
            <a:r>
              <a:rPr lang="zh-CN" altLang="en-US" sz="3600" dirty="0" smtClean="0"/>
              <a:t> </a:t>
            </a:r>
          </a:p>
        </p:txBody>
      </p:sp>
      <p:sp>
        <p:nvSpPr>
          <p:cNvPr id="139267" name="内容占位符 1"/>
          <p:cNvSpPr>
            <a:spLocks noGrp="1"/>
          </p:cNvSpPr>
          <p:nvPr>
            <p:ph idx="1"/>
          </p:nvPr>
        </p:nvSpPr>
        <p:spPr/>
        <p:txBody>
          <a:bodyPr/>
          <a:lstStyle/>
          <a:p>
            <a:pPr marL="514350" indent="-514350" eaLnBrk="1" hangingPunct="1">
              <a:buFont typeface="+mj-lt"/>
              <a:buAutoNum type="arabicPeriod"/>
              <a:defRPr/>
            </a:pPr>
            <a:r>
              <a:rPr lang="en-US" altLang="zh-CN" dirty="0" smtClean="0"/>
              <a:t>C/S</a:t>
            </a:r>
            <a:r>
              <a:rPr lang="zh-CN" altLang="en-US" dirty="0" smtClean="0"/>
              <a:t>体系结构：随着对等方数量的增加，</a:t>
            </a:r>
            <a:r>
              <a:rPr lang="zh-CN" dirty="0" smtClean="0"/>
              <a:t>总的上载时间</a:t>
            </a:r>
            <a:r>
              <a:rPr lang="zh-CN" altLang="en-US" dirty="0" smtClean="0"/>
              <a:t>随</a:t>
            </a:r>
            <a:r>
              <a:rPr lang="en-US" altLang="zh-CN" dirty="0" smtClean="0"/>
              <a:t>N</a:t>
            </a:r>
            <a:r>
              <a:rPr lang="zh-CN" altLang="en-US" dirty="0" smtClean="0"/>
              <a:t>呈线性增长并且没有界。</a:t>
            </a:r>
            <a:endParaRPr lang="en-US" altLang="zh-CN" dirty="0" smtClean="0"/>
          </a:p>
          <a:p>
            <a:pPr marL="514350" indent="-514350" eaLnBrk="1" hangingPunct="1">
              <a:buFont typeface="Calibri" pitchFamily="34" charset="0"/>
              <a:buAutoNum type="arabicPeriod"/>
              <a:defRPr/>
            </a:pPr>
            <a:r>
              <a:rPr lang="en-US" altLang="zh-CN" dirty="0" smtClean="0"/>
              <a:t>P2P</a:t>
            </a:r>
            <a:r>
              <a:rPr lang="zh-CN" altLang="en-US" dirty="0" smtClean="0"/>
              <a:t>体系结构：</a:t>
            </a:r>
            <a:r>
              <a:rPr lang="zh-CN" dirty="0" smtClean="0"/>
              <a:t>总的上载时间并不随着线性增长，而是接近单个对等方的分发时间</a:t>
            </a:r>
            <a:r>
              <a:rPr lang="en-US" dirty="0" smtClean="0"/>
              <a:t>c</a:t>
            </a:r>
            <a:r>
              <a:rPr lang="zh-CN" altLang="en-US" dirty="0" smtClean="0"/>
              <a:t>（设</a:t>
            </a:r>
            <a:r>
              <a:rPr lang="en-US" altLang="zh-CN" dirty="0" smtClean="0"/>
              <a:t>c=1</a:t>
            </a:r>
            <a:r>
              <a:rPr lang="zh-CN" altLang="en-US" dirty="0" smtClean="0"/>
              <a:t>，见下图）</a:t>
            </a:r>
            <a:r>
              <a:rPr lang="en-US" dirty="0" smtClean="0"/>
              <a:t> </a:t>
            </a:r>
            <a:r>
              <a:rPr lang="zh-CN" altLang="en-US" dirty="0" smtClean="0"/>
              <a:t>。</a:t>
            </a:r>
            <a:endParaRPr lang="en-US" altLang="zh-CN" dirty="0" smtClean="0"/>
          </a:p>
          <a:p>
            <a:pPr marL="90488" indent="0" eaLnBrk="1" hangingPunct="1">
              <a:buFont typeface="Wingdings" pitchFamily="2" charset="2"/>
              <a:buNone/>
              <a:defRPr/>
            </a:pPr>
            <a:r>
              <a:rPr lang="zh-CN" altLang="en-US" b="1" dirty="0" smtClean="0"/>
              <a:t>结论</a:t>
            </a:r>
            <a:r>
              <a:rPr lang="zh-CN" altLang="en-US" dirty="0" smtClean="0"/>
              <a:t>：采用</a:t>
            </a:r>
            <a:r>
              <a:rPr lang="en-US" altLang="zh-CN" dirty="0" smtClean="0"/>
              <a:t>P2P</a:t>
            </a:r>
            <a:r>
              <a:rPr lang="zh-CN" altLang="en-US" dirty="0" smtClean="0"/>
              <a:t>体系结构的应用系统具有良好的自我扩展性，这是因为每个对等方除了下载文件外还是文件的上传者。</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2"/>
          <p:cNvSpPr>
            <a:spLocks noGrp="1"/>
          </p:cNvSpPr>
          <p:nvPr>
            <p:ph type="title"/>
          </p:nvPr>
        </p:nvSpPr>
        <p:spPr/>
        <p:txBody>
          <a:bodyPr/>
          <a:lstStyle/>
          <a:p>
            <a:pPr eaLnBrk="1" hangingPunct="1"/>
            <a:r>
              <a:rPr lang="zh-CN" altLang="en-US" sz="3600" dirty="0" smtClean="0"/>
              <a:t> </a:t>
            </a:r>
            <a:r>
              <a:rPr lang="en-US" altLang="zh-CN" sz="3600" dirty="0" smtClean="0"/>
              <a:t>C/S</a:t>
            </a:r>
            <a:r>
              <a:rPr lang="zh-CN" altLang="en-US" sz="3600" dirty="0" smtClean="0"/>
              <a:t>和</a:t>
            </a:r>
            <a:r>
              <a:rPr lang="en-US" altLang="zh-CN" sz="3600" dirty="0" smtClean="0"/>
              <a:t>P2P</a:t>
            </a:r>
            <a:r>
              <a:rPr lang="zh-CN" altLang="en-US" sz="3600" dirty="0" smtClean="0"/>
              <a:t>的最小分发时间比较</a:t>
            </a:r>
          </a:p>
        </p:txBody>
      </p:sp>
      <p:sp>
        <p:nvSpPr>
          <p:cNvPr id="16388" name="Rectangle 2"/>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6386" name="Object 1"/>
          <p:cNvGraphicFramePr>
            <a:graphicFrameLocks/>
          </p:cNvGraphicFramePr>
          <p:nvPr/>
        </p:nvGraphicFramePr>
        <p:xfrm>
          <a:off x="571500" y="1571625"/>
          <a:ext cx="8001000" cy="4286250"/>
        </p:xfrm>
        <a:graphic>
          <a:graphicData uri="http://schemas.openxmlformats.org/presentationml/2006/ole">
            <p:oleObj spid="_x0000_s16386" name="图表" r:id="rId3" imgW="4857867" imgH="2266851" progId="MSGraph.Chart.8">
              <p:embed/>
            </p:oleObj>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2"/>
          <p:cNvSpPr>
            <a:spLocks noGrp="1"/>
          </p:cNvSpPr>
          <p:nvPr>
            <p:ph type="title"/>
          </p:nvPr>
        </p:nvSpPr>
        <p:spPr/>
        <p:txBody>
          <a:bodyPr/>
          <a:lstStyle/>
          <a:p>
            <a:pPr marL="742950" indent="-742950">
              <a:buFontTx/>
              <a:buAutoNum type="arabicPeriod" startAt="2"/>
            </a:pPr>
            <a:r>
              <a:rPr lang="en-US" altLang="zh-CN" dirty="0" smtClean="0"/>
              <a:t>Bit Torrent </a:t>
            </a:r>
            <a:r>
              <a:rPr lang="zh-CN" dirty="0" smtClean="0"/>
              <a:t>（</a:t>
            </a:r>
            <a:r>
              <a:rPr lang="en-US" altLang="zh-CN" dirty="0" smtClean="0"/>
              <a:t>BT</a:t>
            </a:r>
            <a:r>
              <a:rPr lang="zh-CN" dirty="0" smtClean="0"/>
              <a:t>）工作原理</a:t>
            </a:r>
            <a:endParaRPr lang="zh-CN" altLang="en-US" dirty="0" smtClean="0"/>
          </a:p>
        </p:txBody>
      </p:sp>
      <p:sp>
        <p:nvSpPr>
          <p:cNvPr id="140291" name="内容占位符 1"/>
          <p:cNvSpPr>
            <a:spLocks noGrp="1"/>
          </p:cNvSpPr>
          <p:nvPr>
            <p:ph idx="1"/>
          </p:nvPr>
        </p:nvSpPr>
        <p:spPr/>
        <p:txBody>
          <a:bodyPr/>
          <a:lstStyle/>
          <a:p>
            <a:pPr eaLnBrk="1" hangingPunct="1">
              <a:defRPr/>
            </a:pPr>
            <a:r>
              <a:rPr lang="en-US" altLang="zh-CN" dirty="0" smtClean="0"/>
              <a:t>Bit Torrent</a:t>
            </a:r>
            <a:r>
              <a:rPr lang="zh-CN" altLang="en-US" dirty="0" smtClean="0"/>
              <a:t>是由</a:t>
            </a:r>
            <a:r>
              <a:rPr lang="en-US" altLang="zh-CN" dirty="0" smtClean="0"/>
              <a:t>Bram Cohen</a:t>
            </a:r>
            <a:r>
              <a:rPr lang="zh-CN" altLang="en-US" dirty="0" smtClean="0"/>
              <a:t>设计的开源软件。</a:t>
            </a:r>
            <a:endParaRPr lang="en-US" altLang="zh-CN" dirty="0" smtClean="0"/>
          </a:p>
          <a:p>
            <a:pPr eaLnBrk="1" hangingPunct="1">
              <a:defRPr/>
            </a:pPr>
            <a:r>
              <a:rPr lang="zh-CN" altLang="en-US" dirty="0" smtClean="0"/>
              <a:t>一种支持多点传输的</a:t>
            </a:r>
            <a:r>
              <a:rPr lang="en-US" altLang="zh-CN" dirty="0" smtClean="0"/>
              <a:t>P2P</a:t>
            </a:r>
            <a:r>
              <a:rPr lang="zh-CN" altLang="en-US" dirty="0" smtClean="0"/>
              <a:t>文件分发协议。</a:t>
            </a:r>
          </a:p>
          <a:p>
            <a:pPr eaLnBrk="1" hangingPunct="1">
              <a:defRPr/>
            </a:pPr>
            <a:r>
              <a:rPr lang="en-US" altLang="zh-CN" dirty="0" smtClean="0"/>
              <a:t>Bit Torrent</a:t>
            </a:r>
            <a:r>
              <a:rPr lang="zh-CN" altLang="en-US" dirty="0" smtClean="0"/>
              <a:t>系统：</a:t>
            </a:r>
            <a:endParaRPr lang="en-US" altLang="zh-CN" dirty="0" smtClean="0"/>
          </a:p>
          <a:p>
            <a:pPr lvl="1" eaLnBrk="1" hangingPunct="1">
              <a:defRPr/>
            </a:pPr>
            <a:r>
              <a:rPr lang="zh-CN" altLang="en-US" sz="3200" dirty="0" smtClean="0"/>
              <a:t>追踪器（</a:t>
            </a:r>
            <a:r>
              <a:rPr lang="en-US" altLang="zh-CN" sz="3200" dirty="0" smtClean="0"/>
              <a:t>tracker</a:t>
            </a:r>
            <a:r>
              <a:rPr lang="zh-CN" altLang="en-US" sz="3200" dirty="0" smtClean="0"/>
              <a:t>）</a:t>
            </a:r>
            <a:endParaRPr lang="en-US" altLang="zh-CN" sz="3200" dirty="0" smtClean="0"/>
          </a:p>
          <a:p>
            <a:pPr lvl="1" indent="-293688" eaLnBrk="1" hangingPunct="1">
              <a:defRPr/>
            </a:pPr>
            <a:r>
              <a:rPr lang="zh-CN" altLang="en-US" sz="3200" dirty="0" smtClean="0"/>
              <a:t>种子（</a:t>
            </a:r>
            <a:r>
              <a:rPr lang="en-US" altLang="zh-CN" sz="3200" dirty="0" smtClean="0"/>
              <a:t>seed</a:t>
            </a:r>
            <a:r>
              <a:rPr lang="zh-CN" altLang="en-US" sz="3200" dirty="0" smtClean="0"/>
              <a:t>）</a:t>
            </a:r>
            <a:endParaRPr lang="en-US" altLang="zh-CN" sz="3200" dirty="0" smtClean="0"/>
          </a:p>
          <a:p>
            <a:pPr lvl="1" indent="-293688" eaLnBrk="1" hangingPunct="1">
              <a:defRPr/>
            </a:pPr>
            <a:r>
              <a:rPr lang="zh-CN" altLang="en-US" sz="3200" dirty="0" smtClean="0"/>
              <a:t>下载者（</a:t>
            </a:r>
            <a:r>
              <a:rPr lang="en-US" altLang="zh-CN" sz="3200" dirty="0" err="1" smtClean="0"/>
              <a:t>leecher</a:t>
            </a:r>
            <a:r>
              <a:rPr lang="zh-CN" altLang="en-US" sz="3200" dirty="0" smtClean="0"/>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2"/>
          <p:cNvSpPr>
            <a:spLocks noGrp="1"/>
          </p:cNvSpPr>
          <p:nvPr>
            <p:ph type="title"/>
          </p:nvPr>
        </p:nvSpPr>
        <p:spPr/>
        <p:txBody>
          <a:bodyPr/>
          <a:lstStyle/>
          <a:p>
            <a:pPr eaLnBrk="1" hangingPunct="1"/>
            <a:r>
              <a:rPr lang="en-US" altLang="zh-CN" dirty="0" smtClean="0"/>
              <a:t>Bit Torrent</a:t>
            </a:r>
            <a:r>
              <a:rPr lang="zh-CN" altLang="en-US" dirty="0" smtClean="0"/>
              <a:t>系统</a:t>
            </a:r>
          </a:p>
        </p:txBody>
      </p:sp>
      <p:sp>
        <p:nvSpPr>
          <p:cNvPr id="140291" name="内容占位符 1"/>
          <p:cNvSpPr>
            <a:spLocks noGrp="1"/>
          </p:cNvSpPr>
          <p:nvPr>
            <p:ph idx="1"/>
          </p:nvPr>
        </p:nvSpPr>
        <p:spPr/>
        <p:txBody>
          <a:bodyPr/>
          <a:lstStyle/>
          <a:p>
            <a:pPr eaLnBrk="1" hangingPunct="1"/>
            <a:r>
              <a:rPr lang="zh-CN" altLang="en-US" sz="2800" b="1" smtClean="0"/>
              <a:t>追踪器（</a:t>
            </a:r>
            <a:r>
              <a:rPr lang="en-US" altLang="zh-CN" sz="2800" b="1" smtClean="0"/>
              <a:t>tracker</a:t>
            </a:r>
            <a:r>
              <a:rPr lang="zh-CN" altLang="en-US" sz="2800" b="1" smtClean="0"/>
              <a:t>）：</a:t>
            </a:r>
            <a:r>
              <a:rPr lang="zh-CN" altLang="en-US" sz="2800" smtClean="0"/>
              <a:t>目录服务器，记录当前在线所有结点的信息（</a:t>
            </a:r>
            <a:r>
              <a:rPr lang="en-US" altLang="zh-CN" sz="2800" smtClean="0"/>
              <a:t>IP</a:t>
            </a:r>
            <a:r>
              <a:rPr lang="zh-CN" altLang="en-US" sz="2800" smtClean="0"/>
              <a:t>地址，所拥有的文件段等）。帮助新加入的结点找到其他结点。如果用户想加入</a:t>
            </a:r>
            <a:r>
              <a:rPr lang="en-US" altLang="zh-CN" sz="2800" smtClean="0"/>
              <a:t>BitTorrent</a:t>
            </a:r>
            <a:r>
              <a:rPr lang="zh-CN" altLang="en-US" sz="2800" smtClean="0"/>
              <a:t>系统，需要先连上追踪器，得到其他结点的信息，然后才能开始</a:t>
            </a:r>
            <a:r>
              <a:rPr lang="en-US" altLang="zh-CN" sz="2800" smtClean="0"/>
              <a:t>P2P</a:t>
            </a:r>
            <a:r>
              <a:rPr lang="zh-CN" altLang="en-US" sz="2800" smtClean="0"/>
              <a:t>通信。</a:t>
            </a:r>
            <a:endParaRPr lang="en-US" altLang="zh-CN" sz="2800" b="1" smtClean="0"/>
          </a:p>
          <a:p>
            <a:pPr eaLnBrk="1" hangingPunct="1"/>
            <a:r>
              <a:rPr lang="zh-CN" altLang="en-US" sz="2800" b="1" smtClean="0"/>
              <a:t>种子（</a:t>
            </a:r>
            <a:r>
              <a:rPr lang="en-US" altLang="zh-CN" sz="2800" b="1" smtClean="0"/>
              <a:t>seed</a:t>
            </a:r>
            <a:r>
              <a:rPr lang="zh-CN" altLang="en-US" sz="2800" b="1" smtClean="0"/>
              <a:t>）：</a:t>
            </a:r>
            <a:r>
              <a:rPr lang="zh-CN" altLang="en-US" sz="2800" smtClean="0"/>
              <a:t>拥有完整文件的在线结点</a:t>
            </a:r>
            <a:r>
              <a:rPr lang="en-US" altLang="zh-CN" sz="2800" smtClean="0"/>
              <a:t>,</a:t>
            </a:r>
            <a:r>
              <a:rPr lang="zh-CN" altLang="en-US" sz="2800" smtClean="0"/>
              <a:t> 不需要下载数据，只给其他结点上传数据。</a:t>
            </a:r>
            <a:endParaRPr lang="en-US" altLang="zh-CN" sz="2800" smtClean="0"/>
          </a:p>
          <a:p>
            <a:pPr eaLnBrk="1" hangingPunct="1"/>
            <a:r>
              <a:rPr lang="zh-CN" altLang="en-US" sz="2800" b="1" smtClean="0"/>
              <a:t>下载者（</a:t>
            </a:r>
            <a:r>
              <a:rPr lang="en-US" altLang="zh-CN" sz="2800" b="1" smtClean="0"/>
              <a:t>leecher</a:t>
            </a:r>
            <a:r>
              <a:rPr lang="zh-CN" altLang="en-US" sz="2800" b="1" smtClean="0"/>
              <a:t>）：</a:t>
            </a:r>
            <a:r>
              <a:rPr lang="zh-CN" altLang="en-US" sz="2800" smtClean="0"/>
              <a:t>只拥有部分文件的在线结点，下载数据的同时也上传数据给其他下载者。</a:t>
            </a:r>
            <a:endParaRPr lang="en-US" altLang="zh-CN"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p:txBody>
          <a:bodyPr/>
          <a:lstStyle/>
          <a:p>
            <a:pPr eaLnBrk="1" hangingPunct="1"/>
            <a:r>
              <a:rPr lang="zh-CN" altLang="en-US" smtClean="0"/>
              <a:t> </a:t>
            </a:r>
            <a:r>
              <a:rPr lang="en-US" altLang="zh-CN" smtClean="0"/>
              <a:t>C/S</a:t>
            </a:r>
            <a:r>
              <a:rPr lang="zh-CN" altLang="en-US" smtClean="0"/>
              <a:t>工作模式的特点</a:t>
            </a:r>
          </a:p>
        </p:txBody>
      </p:sp>
      <p:sp>
        <p:nvSpPr>
          <p:cNvPr id="37891" name="内容占位符 1"/>
          <p:cNvSpPr>
            <a:spLocks noGrp="1"/>
          </p:cNvSpPr>
          <p:nvPr>
            <p:ph idx="1"/>
          </p:nvPr>
        </p:nvSpPr>
        <p:spPr>
          <a:xfrm>
            <a:off x="457200" y="1338263"/>
            <a:ext cx="8472488" cy="5091112"/>
          </a:xfrm>
        </p:spPr>
        <p:txBody>
          <a:bodyPr/>
          <a:lstStyle/>
          <a:p>
            <a:pPr eaLnBrk="1" hangingPunct="1">
              <a:lnSpc>
                <a:spcPct val="120000"/>
              </a:lnSpc>
            </a:pPr>
            <a:r>
              <a:rPr lang="en-US" altLang="zh-CN" sz="2800" smtClean="0"/>
              <a:t>C/S</a:t>
            </a:r>
            <a:r>
              <a:rPr lang="zh-CN" altLang="zh-CN" sz="2800" smtClean="0"/>
              <a:t>结构是数据库与网络技术发展相结合的结果。</a:t>
            </a:r>
            <a:endParaRPr lang="en-US" altLang="zh-CN" sz="2800" smtClean="0"/>
          </a:p>
          <a:p>
            <a:pPr eaLnBrk="1" hangingPunct="1">
              <a:lnSpc>
                <a:spcPct val="120000"/>
              </a:lnSpc>
            </a:pPr>
            <a:r>
              <a:rPr lang="zh-CN" altLang="zh-CN" sz="2800" smtClean="0"/>
              <a:t>服务器控制管理数据的能力已由文件管理方式上升为数据库管理方式</a:t>
            </a:r>
            <a:r>
              <a:rPr lang="zh-CN" altLang="en-US" sz="2800" smtClean="0"/>
              <a:t>。</a:t>
            </a:r>
            <a:r>
              <a:rPr lang="zh-CN" altLang="zh-CN" sz="2800" smtClean="0"/>
              <a:t>服务</a:t>
            </a:r>
            <a:r>
              <a:rPr lang="zh-CN" altLang="en-US" sz="2800" smtClean="0"/>
              <a:t>端</a:t>
            </a:r>
            <a:r>
              <a:rPr lang="zh-CN" altLang="zh-CN" sz="2800" smtClean="0"/>
              <a:t>集中进行共享数据库的管理和存取，</a:t>
            </a:r>
            <a:endParaRPr lang="en-US" altLang="zh-CN" sz="2800" smtClean="0"/>
          </a:p>
          <a:p>
            <a:pPr eaLnBrk="1" hangingPunct="1">
              <a:lnSpc>
                <a:spcPct val="120000"/>
              </a:lnSpc>
            </a:pPr>
            <a:r>
              <a:rPr lang="zh-CN" altLang="zh-CN" sz="2800" smtClean="0"/>
              <a:t>服务器注重数据定义及存取安全备份及还原，并发控制及事务管理</a:t>
            </a:r>
            <a:r>
              <a:rPr lang="zh-CN" altLang="en-US" sz="2800" smtClean="0"/>
              <a:t>。</a:t>
            </a:r>
            <a:endParaRPr lang="en-US" altLang="zh-CN" sz="2800" smtClean="0"/>
          </a:p>
          <a:p>
            <a:pPr eaLnBrk="1" hangingPunct="1">
              <a:lnSpc>
                <a:spcPct val="120000"/>
              </a:lnSpc>
            </a:pPr>
            <a:r>
              <a:rPr lang="zh-CN" altLang="en-US" sz="2800" smtClean="0"/>
              <a:t>通过</a:t>
            </a:r>
            <a:r>
              <a:rPr lang="zh-CN" altLang="zh-CN" sz="2800" smtClean="0"/>
              <a:t>选择检索和索引排序等功能，能够通过网络把用户所需的处理后</a:t>
            </a:r>
            <a:r>
              <a:rPr lang="zh-CN" altLang="en-US" sz="2800" smtClean="0"/>
              <a:t>的</a:t>
            </a:r>
            <a:r>
              <a:rPr lang="zh-CN" altLang="zh-CN" sz="2800" smtClean="0"/>
              <a:t>数据而不是整个文件传送到客户</a:t>
            </a:r>
            <a:r>
              <a:rPr lang="zh-CN" altLang="en-US" sz="2800" smtClean="0"/>
              <a:t>端</a:t>
            </a:r>
            <a:r>
              <a:rPr lang="zh-CN" altLang="zh-CN" sz="2800" smtClean="0"/>
              <a:t>，减轻了网络的传输负荷</a:t>
            </a:r>
            <a:r>
              <a:rPr lang="zh-CN" altLang="en-US" sz="2800" smtClean="0"/>
              <a:t>。</a:t>
            </a:r>
            <a:endParaRPr lang="zh-CN" altLang="zh-CN" sz="28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2"/>
          <p:cNvSpPr>
            <a:spLocks noGrp="1"/>
          </p:cNvSpPr>
          <p:nvPr>
            <p:ph type="title"/>
          </p:nvPr>
        </p:nvSpPr>
        <p:spPr/>
        <p:txBody>
          <a:bodyPr/>
          <a:lstStyle/>
          <a:p>
            <a:pPr eaLnBrk="1" hangingPunct="1"/>
            <a:r>
              <a:rPr lang="en-US" altLang="zh-CN" dirty="0" err="1" smtClean="0"/>
              <a:t>BitTorrent</a:t>
            </a:r>
            <a:r>
              <a:rPr lang="zh-CN" altLang="en-US" dirty="0" smtClean="0"/>
              <a:t>工作原理</a:t>
            </a:r>
          </a:p>
        </p:txBody>
      </p:sp>
      <p:sp>
        <p:nvSpPr>
          <p:cNvPr id="141315" name="内容占位符 1"/>
          <p:cNvSpPr>
            <a:spLocks noGrp="1"/>
          </p:cNvSpPr>
          <p:nvPr>
            <p:ph idx="1"/>
          </p:nvPr>
        </p:nvSpPr>
        <p:spPr/>
        <p:txBody>
          <a:bodyPr/>
          <a:lstStyle/>
          <a:p>
            <a:pPr eaLnBrk="1" hangingPunct="1">
              <a:buFont typeface="Wingdings" pitchFamily="2" charset="2"/>
              <a:buNone/>
            </a:pPr>
            <a:r>
              <a:rPr lang="zh-CN" altLang="en-US" sz="2800" smtClean="0"/>
              <a:t>（</a:t>
            </a:r>
            <a:r>
              <a:rPr lang="en-US" altLang="zh-CN" sz="2800" smtClean="0"/>
              <a:t>1</a:t>
            </a:r>
            <a:r>
              <a:rPr lang="zh-CN" altLang="en-US" sz="2800" smtClean="0"/>
              <a:t>）文件提供者（种子）在追踪器上登记，并使用种子制作软件生成</a:t>
            </a:r>
            <a:r>
              <a:rPr lang="en-US" altLang="zh-CN" sz="2800" smtClean="0"/>
              <a:t>.torrent</a:t>
            </a:r>
            <a:r>
              <a:rPr lang="zh-CN" altLang="en-US" sz="2800" smtClean="0"/>
              <a:t>文件。（在</a:t>
            </a:r>
            <a:r>
              <a:rPr lang="en-US" altLang="zh-CN" sz="2800" smtClean="0"/>
              <a:t>BitTorrent </a:t>
            </a:r>
            <a:r>
              <a:rPr lang="zh-CN" altLang="en-US" sz="2800" smtClean="0"/>
              <a:t>系统中，追踪器并不提供文件下载，文件由种子提供）。</a:t>
            </a:r>
          </a:p>
          <a:p>
            <a:pPr eaLnBrk="1" hangingPunct="1">
              <a:buFont typeface="Wingdings" pitchFamily="2" charset="2"/>
              <a:buNone/>
            </a:pPr>
            <a:r>
              <a:rPr lang="zh-CN" altLang="en-US" sz="2800" smtClean="0"/>
              <a:t>（</a:t>
            </a:r>
            <a:r>
              <a:rPr lang="en-US" altLang="zh-CN" sz="2800" smtClean="0"/>
              <a:t>2</a:t>
            </a:r>
            <a:r>
              <a:rPr lang="zh-CN" altLang="en-US" sz="2800" smtClean="0"/>
              <a:t>）文件提供者在</a:t>
            </a:r>
            <a:r>
              <a:rPr lang="en-US" altLang="zh-CN" sz="2800" smtClean="0"/>
              <a:t>Web</a:t>
            </a:r>
            <a:r>
              <a:rPr lang="zh-CN" altLang="en-US" sz="2800" smtClean="0"/>
              <a:t>页面上发布</a:t>
            </a:r>
            <a:r>
              <a:rPr lang="en-US" altLang="zh-CN" sz="2800" smtClean="0"/>
              <a:t>.torrent</a:t>
            </a:r>
            <a:r>
              <a:rPr lang="zh-CN" altLang="en-US" sz="2800" smtClean="0"/>
              <a:t>文件，供其他结点下载。</a:t>
            </a:r>
          </a:p>
          <a:p>
            <a:pPr eaLnBrk="1" hangingPunct="1">
              <a:buFont typeface="Wingdings" pitchFamily="2" charset="2"/>
              <a:buNone/>
            </a:pPr>
            <a:r>
              <a:rPr lang="zh-CN" altLang="en-US" sz="2800" smtClean="0"/>
              <a:t>（</a:t>
            </a:r>
            <a:r>
              <a:rPr lang="en-US" altLang="zh-CN" sz="2800" smtClean="0"/>
              <a:t>3</a:t>
            </a:r>
            <a:r>
              <a:rPr lang="zh-CN" altLang="en-US" sz="2800" smtClean="0"/>
              <a:t>）下载者从</a:t>
            </a:r>
            <a:r>
              <a:rPr lang="en-US" altLang="zh-CN" sz="2800" smtClean="0"/>
              <a:t>Web</a:t>
            </a:r>
            <a:r>
              <a:rPr lang="zh-CN" altLang="en-US" sz="2800" smtClean="0"/>
              <a:t>页面下载</a:t>
            </a:r>
            <a:r>
              <a:rPr lang="en-US" altLang="zh-CN" sz="2800" smtClean="0"/>
              <a:t>.torrent</a:t>
            </a:r>
            <a:r>
              <a:rPr lang="zh-CN" altLang="en-US" sz="2800" smtClean="0"/>
              <a:t>文件，或者通过其它途径获得</a:t>
            </a:r>
            <a:r>
              <a:rPr lang="en-US" altLang="zh-CN" sz="2800" smtClean="0"/>
              <a:t>.torrent</a:t>
            </a:r>
            <a:r>
              <a:rPr lang="zh-CN" altLang="en-US" sz="2800" smtClean="0"/>
              <a:t>文件。</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2"/>
          <p:cNvSpPr>
            <a:spLocks noGrp="1"/>
          </p:cNvSpPr>
          <p:nvPr>
            <p:ph type="title"/>
          </p:nvPr>
        </p:nvSpPr>
        <p:spPr/>
        <p:txBody>
          <a:bodyPr/>
          <a:lstStyle/>
          <a:p>
            <a:pPr eaLnBrk="1" hangingPunct="1"/>
            <a:endParaRPr lang="zh-CN" altLang="en-US" dirty="0" smtClean="0"/>
          </a:p>
        </p:txBody>
      </p:sp>
      <p:sp>
        <p:nvSpPr>
          <p:cNvPr id="142339" name="内容占位符 1"/>
          <p:cNvSpPr>
            <a:spLocks noGrp="1"/>
          </p:cNvSpPr>
          <p:nvPr>
            <p:ph idx="1"/>
          </p:nvPr>
        </p:nvSpPr>
        <p:spPr/>
        <p:txBody>
          <a:bodyPr/>
          <a:lstStyle/>
          <a:p>
            <a:pPr eaLnBrk="1" hangingPunct="1">
              <a:buFont typeface="Wingdings" pitchFamily="2" charset="2"/>
              <a:buNone/>
            </a:pPr>
            <a:r>
              <a:rPr lang="zh-CN" altLang="en-US" sz="2800" smtClean="0"/>
              <a:t>（</a:t>
            </a:r>
            <a:r>
              <a:rPr lang="en-US" altLang="zh-CN" sz="2800" smtClean="0"/>
              <a:t>4</a:t>
            </a:r>
            <a:r>
              <a:rPr lang="zh-CN" altLang="en-US" sz="2800" smtClean="0"/>
              <a:t>）运行</a:t>
            </a:r>
            <a:r>
              <a:rPr lang="en-US" altLang="zh-CN" sz="2800" smtClean="0"/>
              <a:t>BitTorrent</a:t>
            </a:r>
            <a:r>
              <a:rPr lang="zh-CN" altLang="en-US" sz="2800" smtClean="0"/>
              <a:t>软件，</a:t>
            </a:r>
            <a:r>
              <a:rPr lang="en-US" altLang="zh-CN" sz="2800" smtClean="0"/>
              <a:t>BitTorrent</a:t>
            </a:r>
            <a:r>
              <a:rPr lang="zh-CN" altLang="en-US" sz="2800" smtClean="0"/>
              <a:t>软件会根据</a:t>
            </a:r>
            <a:r>
              <a:rPr lang="en-US" altLang="zh-CN" sz="2800" smtClean="0"/>
              <a:t>.torrent</a:t>
            </a:r>
            <a:r>
              <a:rPr lang="zh-CN" altLang="en-US" sz="2800" smtClean="0"/>
              <a:t>文件中注明的追踪器地址与其建立连接，并从追踪器处获取其他结点的地址信息。</a:t>
            </a:r>
          </a:p>
          <a:p>
            <a:pPr eaLnBrk="1" hangingPunct="1">
              <a:buFont typeface="Wingdings" pitchFamily="2" charset="2"/>
              <a:buNone/>
            </a:pPr>
            <a:r>
              <a:rPr lang="zh-CN" altLang="en-US" sz="2800" smtClean="0"/>
              <a:t>（</a:t>
            </a:r>
            <a:r>
              <a:rPr lang="en-US" altLang="zh-CN" sz="2800" smtClean="0"/>
              <a:t>5</a:t>
            </a:r>
            <a:r>
              <a:rPr lang="zh-CN" altLang="en-US" sz="2800" smtClean="0"/>
              <a:t>）根据结点的地址信息，</a:t>
            </a:r>
            <a:r>
              <a:rPr lang="en-US" altLang="zh-CN" sz="2800" smtClean="0"/>
              <a:t>BitTorrent</a:t>
            </a:r>
            <a:r>
              <a:rPr lang="zh-CN" altLang="en-US" sz="2800" smtClean="0"/>
              <a:t>软件与这些结点建立连接并下载数据。</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24"/>
          <p:cNvPicPr>
            <a:picLocks noChangeArrowheads="1"/>
          </p:cNvPicPr>
          <p:nvPr/>
        </p:nvPicPr>
        <p:blipFill>
          <a:blip r:embed="rId4"/>
          <a:srcRect/>
          <a:stretch>
            <a:fillRect/>
          </a:stretch>
        </p:blipFill>
        <p:spPr bwMode="auto">
          <a:xfrm>
            <a:off x="1600200" y="4648200"/>
            <a:ext cx="3429000" cy="2209800"/>
          </a:xfrm>
          <a:prstGeom prst="rect">
            <a:avLst/>
          </a:prstGeom>
          <a:noFill/>
          <a:ln w="9525">
            <a:noFill/>
            <a:miter lim="800000"/>
            <a:headEnd/>
            <a:tailEnd/>
          </a:ln>
        </p:spPr>
      </p:pic>
      <p:pic>
        <p:nvPicPr>
          <p:cNvPr id="17415" name="Picture 29"/>
          <p:cNvPicPr>
            <a:picLocks noChangeArrowheads="1"/>
          </p:cNvPicPr>
          <p:nvPr/>
        </p:nvPicPr>
        <p:blipFill>
          <a:blip r:embed="rId5"/>
          <a:srcRect/>
          <a:stretch>
            <a:fillRect/>
          </a:stretch>
        </p:blipFill>
        <p:spPr bwMode="auto">
          <a:xfrm>
            <a:off x="533400" y="2667000"/>
            <a:ext cx="533400" cy="533400"/>
          </a:xfrm>
          <a:prstGeom prst="rect">
            <a:avLst/>
          </a:prstGeom>
          <a:noFill/>
          <a:ln w="9525">
            <a:noFill/>
            <a:miter lim="800000"/>
            <a:headEnd/>
            <a:tailEnd/>
          </a:ln>
        </p:spPr>
      </p:pic>
      <p:pic>
        <p:nvPicPr>
          <p:cNvPr id="17416" name="Picture 29"/>
          <p:cNvPicPr>
            <a:picLocks noChangeArrowheads="1"/>
          </p:cNvPicPr>
          <p:nvPr/>
        </p:nvPicPr>
        <p:blipFill>
          <a:blip r:embed="rId5"/>
          <a:srcRect/>
          <a:stretch>
            <a:fillRect/>
          </a:stretch>
        </p:blipFill>
        <p:spPr bwMode="auto">
          <a:xfrm>
            <a:off x="2362200" y="5029200"/>
            <a:ext cx="457200" cy="457200"/>
          </a:xfrm>
          <a:prstGeom prst="rect">
            <a:avLst/>
          </a:prstGeom>
          <a:noFill/>
          <a:ln w="9525">
            <a:noFill/>
            <a:miter lim="800000"/>
            <a:headEnd/>
            <a:tailEnd/>
          </a:ln>
        </p:spPr>
      </p:pic>
      <p:graphicFrame>
        <p:nvGraphicFramePr>
          <p:cNvPr id="17410" name="Object 2"/>
          <p:cNvGraphicFramePr>
            <a:graphicFrameLocks noChangeAspect="1"/>
          </p:cNvGraphicFramePr>
          <p:nvPr/>
        </p:nvGraphicFramePr>
        <p:xfrm>
          <a:off x="3733800" y="2057400"/>
          <a:ext cx="528638" cy="827088"/>
        </p:xfrm>
        <a:graphic>
          <a:graphicData uri="http://schemas.openxmlformats.org/presentationml/2006/ole">
            <p:oleObj spid="_x0000_s17410" name="Visio" r:id="rId6" imgW="528480" imgH="826560" progId="Visio.Drawing.11">
              <p:embed/>
            </p:oleObj>
          </a:graphicData>
        </a:graphic>
      </p:graphicFrame>
      <p:graphicFrame>
        <p:nvGraphicFramePr>
          <p:cNvPr id="17411" name="Object 3"/>
          <p:cNvGraphicFramePr>
            <a:graphicFrameLocks noChangeAspect="1"/>
          </p:cNvGraphicFramePr>
          <p:nvPr/>
        </p:nvGraphicFramePr>
        <p:xfrm>
          <a:off x="3657600" y="3657600"/>
          <a:ext cx="617538" cy="685800"/>
        </p:xfrm>
        <a:graphic>
          <a:graphicData uri="http://schemas.openxmlformats.org/presentationml/2006/ole">
            <p:oleObj spid="_x0000_s17411" name="Visio" r:id="rId7" imgW="505798" imgH="537882" progId="Visio.Drawing.11">
              <p:embed/>
            </p:oleObj>
          </a:graphicData>
        </a:graphic>
      </p:graphicFrame>
      <p:sp>
        <p:nvSpPr>
          <p:cNvPr id="19470" name="Line 14"/>
          <p:cNvSpPr>
            <a:spLocks noChangeShapeType="1"/>
          </p:cNvSpPr>
          <p:nvPr/>
        </p:nvSpPr>
        <p:spPr bwMode="auto">
          <a:xfrm flipV="1">
            <a:off x="1143000" y="2362200"/>
            <a:ext cx="2667000" cy="533400"/>
          </a:xfrm>
          <a:prstGeom prst="line">
            <a:avLst/>
          </a:prstGeom>
          <a:noFill/>
          <a:ln w="28575">
            <a:solidFill>
              <a:srgbClr val="990099"/>
            </a:solidFill>
            <a:round/>
            <a:headEnd/>
            <a:tailEnd type="triangle" w="med" len="med"/>
          </a:ln>
        </p:spPr>
        <p:txBody>
          <a:bodyPr/>
          <a:lstStyle/>
          <a:p>
            <a:endParaRPr lang="zh-CN" altLang="en-US"/>
          </a:p>
        </p:txBody>
      </p:sp>
      <p:sp>
        <p:nvSpPr>
          <p:cNvPr id="19471" name="Line 15"/>
          <p:cNvSpPr>
            <a:spLocks noChangeShapeType="1"/>
          </p:cNvSpPr>
          <p:nvPr/>
        </p:nvSpPr>
        <p:spPr bwMode="auto">
          <a:xfrm>
            <a:off x="1143000" y="2895600"/>
            <a:ext cx="2514600" cy="1066800"/>
          </a:xfrm>
          <a:prstGeom prst="line">
            <a:avLst/>
          </a:prstGeom>
          <a:noFill/>
          <a:ln w="28575">
            <a:solidFill>
              <a:srgbClr val="990099"/>
            </a:solidFill>
            <a:round/>
            <a:headEnd/>
            <a:tailEnd type="triangle" w="med" len="med"/>
          </a:ln>
        </p:spPr>
        <p:txBody>
          <a:bodyPr/>
          <a:lstStyle/>
          <a:p>
            <a:endParaRPr lang="zh-CN" altLang="en-US"/>
          </a:p>
        </p:txBody>
      </p:sp>
      <p:sp>
        <p:nvSpPr>
          <p:cNvPr id="17419" name="Text Box 16"/>
          <p:cNvSpPr txBox="1">
            <a:spLocks noChangeArrowheads="1"/>
          </p:cNvSpPr>
          <p:nvPr/>
        </p:nvSpPr>
        <p:spPr bwMode="auto">
          <a:xfrm>
            <a:off x="228600" y="3200400"/>
            <a:ext cx="1371600" cy="779463"/>
          </a:xfrm>
          <a:prstGeom prst="rect">
            <a:avLst/>
          </a:prstGeom>
          <a:noFill/>
          <a:ln w="9525">
            <a:noFill/>
            <a:miter lim="800000"/>
            <a:headEnd/>
            <a:tailEnd/>
          </a:ln>
        </p:spPr>
        <p:txBody>
          <a:bodyPr>
            <a:spAutoFit/>
          </a:bodyPr>
          <a:lstStyle/>
          <a:p>
            <a:pPr>
              <a:spcBef>
                <a:spcPct val="50000"/>
              </a:spcBef>
            </a:pPr>
            <a:r>
              <a:rPr lang="zh-CN" altLang="en-US" b="1"/>
              <a:t>文件提供者</a:t>
            </a:r>
          </a:p>
          <a:p>
            <a:pPr>
              <a:spcBef>
                <a:spcPct val="50000"/>
              </a:spcBef>
            </a:pPr>
            <a:r>
              <a:rPr lang="zh-CN" altLang="en-US" b="1"/>
              <a:t>（</a:t>
            </a:r>
            <a:r>
              <a:rPr lang="en-US" altLang="zh-CN" b="1"/>
              <a:t>seed</a:t>
            </a:r>
            <a:r>
              <a:rPr lang="zh-CN" altLang="en-US" b="1"/>
              <a:t>）</a:t>
            </a:r>
          </a:p>
        </p:txBody>
      </p:sp>
      <p:sp>
        <p:nvSpPr>
          <p:cNvPr id="17420" name="Text Box 17"/>
          <p:cNvSpPr txBox="1">
            <a:spLocks noChangeArrowheads="1"/>
          </p:cNvSpPr>
          <p:nvPr/>
        </p:nvSpPr>
        <p:spPr bwMode="auto">
          <a:xfrm>
            <a:off x="3276600" y="3352800"/>
            <a:ext cx="1143000" cy="366713"/>
          </a:xfrm>
          <a:prstGeom prst="rect">
            <a:avLst/>
          </a:prstGeom>
          <a:noFill/>
          <a:ln w="9525">
            <a:noFill/>
            <a:miter lim="800000"/>
            <a:headEnd/>
            <a:tailEnd/>
          </a:ln>
        </p:spPr>
        <p:txBody>
          <a:bodyPr>
            <a:spAutoFit/>
          </a:bodyPr>
          <a:lstStyle/>
          <a:p>
            <a:pPr>
              <a:spcBef>
                <a:spcPct val="50000"/>
              </a:spcBef>
            </a:pPr>
            <a:r>
              <a:rPr lang="en-US" altLang="zh-CN" b="1"/>
              <a:t>Web</a:t>
            </a:r>
            <a:r>
              <a:rPr lang="zh-CN" altLang="en-US" b="1"/>
              <a:t>页面</a:t>
            </a:r>
          </a:p>
        </p:txBody>
      </p:sp>
      <p:sp>
        <p:nvSpPr>
          <p:cNvPr id="17421" name="Text Box 18"/>
          <p:cNvSpPr txBox="1">
            <a:spLocks noChangeArrowheads="1"/>
          </p:cNvSpPr>
          <p:nvPr/>
        </p:nvSpPr>
        <p:spPr bwMode="auto">
          <a:xfrm>
            <a:off x="3505200" y="2819400"/>
            <a:ext cx="914400" cy="366713"/>
          </a:xfrm>
          <a:prstGeom prst="rect">
            <a:avLst/>
          </a:prstGeom>
          <a:noFill/>
          <a:ln w="9525">
            <a:noFill/>
            <a:miter lim="800000"/>
            <a:headEnd/>
            <a:tailEnd/>
          </a:ln>
        </p:spPr>
        <p:txBody>
          <a:bodyPr>
            <a:spAutoFit/>
          </a:bodyPr>
          <a:lstStyle/>
          <a:p>
            <a:pPr>
              <a:spcBef>
                <a:spcPct val="50000"/>
              </a:spcBef>
            </a:pPr>
            <a:r>
              <a:rPr lang="zh-CN" altLang="en-US" b="1"/>
              <a:t>追踪器</a:t>
            </a:r>
          </a:p>
        </p:txBody>
      </p:sp>
      <p:pic>
        <p:nvPicPr>
          <p:cNvPr id="17422" name="Picture 29"/>
          <p:cNvPicPr>
            <a:picLocks noChangeArrowheads="1"/>
          </p:cNvPicPr>
          <p:nvPr/>
        </p:nvPicPr>
        <p:blipFill>
          <a:blip r:embed="rId5"/>
          <a:srcRect/>
          <a:stretch>
            <a:fillRect/>
          </a:stretch>
        </p:blipFill>
        <p:spPr bwMode="auto">
          <a:xfrm>
            <a:off x="4876800" y="3200400"/>
            <a:ext cx="533400" cy="533400"/>
          </a:xfrm>
          <a:prstGeom prst="rect">
            <a:avLst/>
          </a:prstGeom>
          <a:noFill/>
          <a:ln w="9525">
            <a:noFill/>
            <a:miter lim="800000"/>
            <a:headEnd/>
            <a:tailEnd/>
          </a:ln>
        </p:spPr>
      </p:pic>
      <p:graphicFrame>
        <p:nvGraphicFramePr>
          <p:cNvPr id="17412" name="Object 4"/>
          <p:cNvGraphicFramePr>
            <a:graphicFrameLocks noChangeAspect="1"/>
          </p:cNvGraphicFramePr>
          <p:nvPr/>
        </p:nvGraphicFramePr>
        <p:xfrm>
          <a:off x="8001000" y="2362200"/>
          <a:ext cx="528638" cy="827088"/>
        </p:xfrm>
        <a:graphic>
          <a:graphicData uri="http://schemas.openxmlformats.org/presentationml/2006/ole">
            <p:oleObj spid="_x0000_s17412" name="Visio" r:id="rId8" imgW="528480" imgH="826560" progId="Visio.Drawing.11">
              <p:embed/>
            </p:oleObj>
          </a:graphicData>
        </a:graphic>
      </p:graphicFrame>
      <p:graphicFrame>
        <p:nvGraphicFramePr>
          <p:cNvPr id="17413" name="Object 5"/>
          <p:cNvGraphicFramePr>
            <a:graphicFrameLocks noChangeAspect="1"/>
          </p:cNvGraphicFramePr>
          <p:nvPr/>
        </p:nvGraphicFramePr>
        <p:xfrm>
          <a:off x="7924800" y="4191000"/>
          <a:ext cx="617538" cy="685800"/>
        </p:xfrm>
        <a:graphic>
          <a:graphicData uri="http://schemas.openxmlformats.org/presentationml/2006/ole">
            <p:oleObj spid="_x0000_s17413" name="Visio" r:id="rId9" imgW="505798" imgH="537882" progId="Visio.Drawing.11">
              <p:embed/>
            </p:oleObj>
          </a:graphicData>
        </a:graphic>
      </p:graphicFrame>
      <p:sp>
        <p:nvSpPr>
          <p:cNvPr id="19478" name="Line 22"/>
          <p:cNvSpPr>
            <a:spLocks noChangeShapeType="1"/>
          </p:cNvSpPr>
          <p:nvPr/>
        </p:nvSpPr>
        <p:spPr bwMode="auto">
          <a:xfrm flipV="1">
            <a:off x="5410200" y="2667000"/>
            <a:ext cx="2590800" cy="762000"/>
          </a:xfrm>
          <a:prstGeom prst="line">
            <a:avLst/>
          </a:prstGeom>
          <a:noFill/>
          <a:ln w="28575">
            <a:solidFill>
              <a:srgbClr val="990099"/>
            </a:solidFill>
            <a:round/>
            <a:headEnd/>
            <a:tailEnd type="triangle" w="med" len="med"/>
          </a:ln>
        </p:spPr>
        <p:txBody>
          <a:bodyPr/>
          <a:lstStyle/>
          <a:p>
            <a:endParaRPr lang="zh-CN" altLang="en-US"/>
          </a:p>
        </p:txBody>
      </p:sp>
      <p:sp>
        <p:nvSpPr>
          <p:cNvPr id="17424" name="Text Box 24"/>
          <p:cNvSpPr txBox="1">
            <a:spLocks noChangeArrowheads="1"/>
          </p:cNvSpPr>
          <p:nvPr/>
        </p:nvSpPr>
        <p:spPr bwMode="auto">
          <a:xfrm>
            <a:off x="4343400" y="3733800"/>
            <a:ext cx="1981200" cy="366713"/>
          </a:xfrm>
          <a:prstGeom prst="rect">
            <a:avLst/>
          </a:prstGeom>
          <a:noFill/>
          <a:ln w="9525">
            <a:noFill/>
            <a:miter lim="800000"/>
            <a:headEnd/>
            <a:tailEnd/>
          </a:ln>
        </p:spPr>
        <p:txBody>
          <a:bodyPr>
            <a:spAutoFit/>
          </a:bodyPr>
          <a:lstStyle/>
          <a:p>
            <a:pPr>
              <a:spcBef>
                <a:spcPct val="50000"/>
              </a:spcBef>
            </a:pPr>
            <a:r>
              <a:rPr lang="zh-CN" altLang="en-US" b="1">
                <a:latin typeface="Times New Roman" pitchFamily="18" charset="0"/>
              </a:rPr>
              <a:t>下载者（</a:t>
            </a:r>
            <a:r>
              <a:rPr lang="en-US" altLang="zh-CN" b="1">
                <a:latin typeface="Times New Roman" pitchFamily="18" charset="0"/>
              </a:rPr>
              <a:t>leecher</a:t>
            </a:r>
            <a:r>
              <a:rPr lang="zh-CN" altLang="en-US" b="1">
                <a:latin typeface="Times New Roman" pitchFamily="18" charset="0"/>
              </a:rPr>
              <a:t>）</a:t>
            </a:r>
          </a:p>
        </p:txBody>
      </p:sp>
      <p:sp>
        <p:nvSpPr>
          <p:cNvPr id="17425" name="Text Box 25"/>
          <p:cNvSpPr txBox="1">
            <a:spLocks noChangeArrowheads="1"/>
          </p:cNvSpPr>
          <p:nvPr/>
        </p:nvSpPr>
        <p:spPr bwMode="auto">
          <a:xfrm>
            <a:off x="7543800" y="3886200"/>
            <a:ext cx="1143000" cy="366713"/>
          </a:xfrm>
          <a:prstGeom prst="rect">
            <a:avLst/>
          </a:prstGeom>
          <a:noFill/>
          <a:ln w="9525">
            <a:noFill/>
            <a:miter lim="800000"/>
            <a:headEnd/>
            <a:tailEnd/>
          </a:ln>
        </p:spPr>
        <p:txBody>
          <a:bodyPr>
            <a:spAutoFit/>
          </a:bodyPr>
          <a:lstStyle/>
          <a:p>
            <a:pPr>
              <a:spcBef>
                <a:spcPct val="50000"/>
              </a:spcBef>
            </a:pPr>
            <a:r>
              <a:rPr lang="en-US" altLang="zh-CN" b="1"/>
              <a:t>Web</a:t>
            </a:r>
            <a:r>
              <a:rPr lang="zh-CN" altLang="en-US" b="1"/>
              <a:t>页面</a:t>
            </a:r>
          </a:p>
        </p:txBody>
      </p:sp>
      <p:sp>
        <p:nvSpPr>
          <p:cNvPr id="17426" name="Text Box 26"/>
          <p:cNvSpPr txBox="1">
            <a:spLocks noChangeArrowheads="1"/>
          </p:cNvSpPr>
          <p:nvPr/>
        </p:nvSpPr>
        <p:spPr bwMode="auto">
          <a:xfrm>
            <a:off x="7772400" y="3352800"/>
            <a:ext cx="914400" cy="366713"/>
          </a:xfrm>
          <a:prstGeom prst="rect">
            <a:avLst/>
          </a:prstGeom>
          <a:noFill/>
          <a:ln w="9525">
            <a:noFill/>
            <a:miter lim="800000"/>
            <a:headEnd/>
            <a:tailEnd/>
          </a:ln>
        </p:spPr>
        <p:txBody>
          <a:bodyPr>
            <a:spAutoFit/>
          </a:bodyPr>
          <a:lstStyle/>
          <a:p>
            <a:pPr>
              <a:spcBef>
                <a:spcPct val="50000"/>
              </a:spcBef>
            </a:pPr>
            <a:r>
              <a:rPr lang="zh-CN" altLang="en-US" b="1"/>
              <a:t>追踪器</a:t>
            </a:r>
          </a:p>
        </p:txBody>
      </p:sp>
      <p:sp>
        <p:nvSpPr>
          <p:cNvPr id="19483" name="Line 27"/>
          <p:cNvSpPr>
            <a:spLocks noChangeShapeType="1"/>
          </p:cNvSpPr>
          <p:nvPr/>
        </p:nvSpPr>
        <p:spPr bwMode="auto">
          <a:xfrm flipH="1" flipV="1">
            <a:off x="5410200" y="3429000"/>
            <a:ext cx="2514600" cy="1066800"/>
          </a:xfrm>
          <a:prstGeom prst="line">
            <a:avLst/>
          </a:prstGeom>
          <a:noFill/>
          <a:ln w="28575">
            <a:solidFill>
              <a:srgbClr val="990099"/>
            </a:solidFill>
            <a:round/>
            <a:headEnd/>
            <a:tailEnd type="triangle" w="med" len="med"/>
          </a:ln>
        </p:spPr>
        <p:txBody>
          <a:bodyPr/>
          <a:lstStyle/>
          <a:p>
            <a:endParaRPr lang="zh-CN" altLang="en-US"/>
          </a:p>
        </p:txBody>
      </p:sp>
      <p:pic>
        <p:nvPicPr>
          <p:cNvPr id="17428" name="Picture 29"/>
          <p:cNvPicPr>
            <a:picLocks noChangeArrowheads="1"/>
          </p:cNvPicPr>
          <p:nvPr/>
        </p:nvPicPr>
        <p:blipFill>
          <a:blip r:embed="rId5"/>
          <a:srcRect/>
          <a:stretch>
            <a:fillRect/>
          </a:stretch>
        </p:blipFill>
        <p:spPr bwMode="auto">
          <a:xfrm>
            <a:off x="3810000" y="5029200"/>
            <a:ext cx="457200" cy="457200"/>
          </a:xfrm>
          <a:prstGeom prst="rect">
            <a:avLst/>
          </a:prstGeom>
          <a:noFill/>
          <a:ln w="9525">
            <a:noFill/>
            <a:miter lim="800000"/>
            <a:headEnd/>
            <a:tailEnd/>
          </a:ln>
        </p:spPr>
      </p:pic>
      <p:pic>
        <p:nvPicPr>
          <p:cNvPr id="17429" name="Picture 29"/>
          <p:cNvPicPr>
            <a:picLocks noChangeArrowheads="1"/>
          </p:cNvPicPr>
          <p:nvPr/>
        </p:nvPicPr>
        <p:blipFill>
          <a:blip r:embed="rId5"/>
          <a:srcRect/>
          <a:stretch>
            <a:fillRect/>
          </a:stretch>
        </p:blipFill>
        <p:spPr bwMode="auto">
          <a:xfrm>
            <a:off x="3276600" y="5867400"/>
            <a:ext cx="457200" cy="457200"/>
          </a:xfrm>
          <a:prstGeom prst="rect">
            <a:avLst/>
          </a:prstGeom>
          <a:noFill/>
          <a:ln w="9525">
            <a:noFill/>
            <a:miter lim="800000"/>
            <a:headEnd/>
            <a:tailEnd/>
          </a:ln>
        </p:spPr>
      </p:pic>
      <p:sp>
        <p:nvSpPr>
          <p:cNvPr id="17430" name="Text Box 30"/>
          <p:cNvSpPr txBox="1">
            <a:spLocks noChangeArrowheads="1"/>
          </p:cNvSpPr>
          <p:nvPr/>
        </p:nvSpPr>
        <p:spPr bwMode="auto">
          <a:xfrm>
            <a:off x="1981200" y="5486400"/>
            <a:ext cx="1371600" cy="366713"/>
          </a:xfrm>
          <a:prstGeom prst="rect">
            <a:avLst/>
          </a:prstGeom>
          <a:noFill/>
          <a:ln w="9525">
            <a:noFill/>
            <a:miter lim="800000"/>
            <a:headEnd/>
            <a:tailEnd/>
          </a:ln>
        </p:spPr>
        <p:txBody>
          <a:bodyPr>
            <a:spAutoFit/>
          </a:bodyPr>
          <a:lstStyle/>
          <a:p>
            <a:pPr>
              <a:spcBef>
                <a:spcPct val="50000"/>
              </a:spcBef>
            </a:pPr>
            <a:r>
              <a:rPr lang="zh-CN" altLang="en-US" b="1"/>
              <a:t>文件提供者</a:t>
            </a:r>
          </a:p>
        </p:txBody>
      </p:sp>
      <p:sp>
        <p:nvSpPr>
          <p:cNvPr id="17431" name="Rectangle 31"/>
          <p:cNvSpPr>
            <a:spLocks noChangeArrowheads="1"/>
          </p:cNvSpPr>
          <p:nvPr/>
        </p:nvSpPr>
        <p:spPr bwMode="auto">
          <a:xfrm>
            <a:off x="3657600" y="5486400"/>
            <a:ext cx="874713" cy="366713"/>
          </a:xfrm>
          <a:prstGeom prst="rect">
            <a:avLst/>
          </a:prstGeom>
          <a:noFill/>
          <a:ln w="9525">
            <a:noFill/>
            <a:miter lim="800000"/>
            <a:headEnd/>
            <a:tailEnd/>
          </a:ln>
        </p:spPr>
        <p:txBody>
          <a:bodyPr wrap="none">
            <a:spAutoFit/>
          </a:bodyPr>
          <a:lstStyle/>
          <a:p>
            <a:r>
              <a:rPr lang="zh-CN" altLang="en-US" b="1"/>
              <a:t>下载者</a:t>
            </a:r>
          </a:p>
        </p:txBody>
      </p:sp>
      <p:sp>
        <p:nvSpPr>
          <p:cNvPr id="17432" name="Rectangle 32"/>
          <p:cNvSpPr>
            <a:spLocks noChangeArrowheads="1"/>
          </p:cNvSpPr>
          <p:nvPr/>
        </p:nvSpPr>
        <p:spPr bwMode="auto">
          <a:xfrm>
            <a:off x="3124200" y="6324600"/>
            <a:ext cx="874713" cy="366713"/>
          </a:xfrm>
          <a:prstGeom prst="rect">
            <a:avLst/>
          </a:prstGeom>
          <a:noFill/>
          <a:ln w="9525">
            <a:noFill/>
            <a:miter lim="800000"/>
            <a:headEnd/>
            <a:tailEnd/>
          </a:ln>
        </p:spPr>
        <p:txBody>
          <a:bodyPr wrap="none">
            <a:spAutoFit/>
          </a:bodyPr>
          <a:lstStyle/>
          <a:p>
            <a:r>
              <a:rPr lang="zh-CN" altLang="en-US" b="1"/>
              <a:t>下载者</a:t>
            </a:r>
          </a:p>
        </p:txBody>
      </p:sp>
      <p:pic>
        <p:nvPicPr>
          <p:cNvPr id="17433" name="Picture 29"/>
          <p:cNvPicPr>
            <a:picLocks noChangeArrowheads="1"/>
          </p:cNvPicPr>
          <p:nvPr/>
        </p:nvPicPr>
        <p:blipFill>
          <a:blip r:embed="rId5"/>
          <a:srcRect/>
          <a:stretch>
            <a:fillRect/>
          </a:stretch>
        </p:blipFill>
        <p:spPr bwMode="auto">
          <a:xfrm>
            <a:off x="7239000" y="4953000"/>
            <a:ext cx="457200" cy="457200"/>
          </a:xfrm>
          <a:prstGeom prst="rect">
            <a:avLst/>
          </a:prstGeom>
          <a:noFill/>
          <a:ln w="9525">
            <a:noFill/>
            <a:miter lim="800000"/>
            <a:headEnd/>
            <a:tailEnd/>
          </a:ln>
        </p:spPr>
      </p:pic>
      <p:sp>
        <p:nvSpPr>
          <p:cNvPr id="19490" name="Line 34"/>
          <p:cNvSpPr>
            <a:spLocks noChangeShapeType="1"/>
          </p:cNvSpPr>
          <p:nvPr/>
        </p:nvSpPr>
        <p:spPr bwMode="auto">
          <a:xfrm flipH="1">
            <a:off x="4953000" y="5105400"/>
            <a:ext cx="2209800" cy="685800"/>
          </a:xfrm>
          <a:prstGeom prst="line">
            <a:avLst/>
          </a:prstGeom>
          <a:noFill/>
          <a:ln w="28575">
            <a:solidFill>
              <a:srgbClr val="990099"/>
            </a:solidFill>
            <a:round/>
            <a:headEnd/>
            <a:tailEnd type="triangle" w="med" len="med"/>
          </a:ln>
        </p:spPr>
        <p:txBody>
          <a:bodyPr/>
          <a:lstStyle/>
          <a:p>
            <a:endParaRPr lang="zh-CN" altLang="en-US"/>
          </a:p>
        </p:txBody>
      </p:sp>
      <p:sp>
        <p:nvSpPr>
          <p:cNvPr id="19491" name="Line 35"/>
          <p:cNvSpPr>
            <a:spLocks noChangeShapeType="1"/>
          </p:cNvSpPr>
          <p:nvPr/>
        </p:nvSpPr>
        <p:spPr bwMode="auto">
          <a:xfrm flipV="1">
            <a:off x="5029200" y="5334000"/>
            <a:ext cx="2209800" cy="685800"/>
          </a:xfrm>
          <a:prstGeom prst="line">
            <a:avLst/>
          </a:prstGeom>
          <a:noFill/>
          <a:ln w="28575">
            <a:solidFill>
              <a:srgbClr val="990099"/>
            </a:solidFill>
            <a:round/>
            <a:headEnd/>
            <a:tailEnd type="triangle" w="med" len="med"/>
          </a:ln>
        </p:spPr>
        <p:txBody>
          <a:bodyPr/>
          <a:lstStyle/>
          <a:p>
            <a:endParaRPr lang="zh-CN" altLang="en-US"/>
          </a:p>
        </p:txBody>
      </p:sp>
      <p:sp>
        <p:nvSpPr>
          <p:cNvPr id="17436" name="Rectangle 36"/>
          <p:cNvSpPr>
            <a:spLocks noChangeArrowheads="1"/>
          </p:cNvSpPr>
          <p:nvPr/>
        </p:nvSpPr>
        <p:spPr bwMode="auto">
          <a:xfrm>
            <a:off x="7010400" y="5410200"/>
            <a:ext cx="874713" cy="366713"/>
          </a:xfrm>
          <a:prstGeom prst="rect">
            <a:avLst/>
          </a:prstGeom>
          <a:noFill/>
          <a:ln w="9525">
            <a:noFill/>
            <a:miter lim="800000"/>
            <a:headEnd/>
            <a:tailEnd/>
          </a:ln>
        </p:spPr>
        <p:txBody>
          <a:bodyPr wrap="none">
            <a:spAutoFit/>
          </a:bodyPr>
          <a:lstStyle/>
          <a:p>
            <a:r>
              <a:rPr lang="zh-CN" altLang="en-US" b="1"/>
              <a:t>下载者</a:t>
            </a:r>
          </a:p>
        </p:txBody>
      </p:sp>
      <p:sp>
        <p:nvSpPr>
          <p:cNvPr id="19494" name="AutoShape 38"/>
          <p:cNvSpPr>
            <a:spLocks noChangeArrowheads="1"/>
          </p:cNvSpPr>
          <p:nvPr/>
        </p:nvSpPr>
        <p:spPr bwMode="auto">
          <a:xfrm>
            <a:off x="762000" y="1371600"/>
            <a:ext cx="2514600" cy="762000"/>
          </a:xfrm>
          <a:prstGeom prst="wedgeRoundRectCallout">
            <a:avLst>
              <a:gd name="adj1" fmla="val 26134"/>
              <a:gd name="adj2" fmla="val 99167"/>
              <a:gd name="adj3" fmla="val 16667"/>
            </a:avLst>
          </a:prstGeom>
          <a:solidFill>
            <a:srgbClr val="FFFFA3"/>
          </a:solidFill>
          <a:ln w="9525">
            <a:solidFill>
              <a:schemeClr val="tx1"/>
            </a:solidFill>
            <a:miter lim="800000"/>
            <a:headEnd/>
            <a:tailEnd/>
          </a:ln>
        </p:spPr>
        <p:txBody>
          <a:bodyPr/>
          <a:lstStyle/>
          <a:p>
            <a:pPr algn="ctr"/>
            <a:r>
              <a:rPr lang="zh-CN" altLang="en-US" b="1"/>
              <a:t>在追踪器上登记，并生成</a:t>
            </a:r>
            <a:r>
              <a:rPr lang="en-US" altLang="zh-CN" b="1"/>
              <a:t>.torrent</a:t>
            </a:r>
            <a:r>
              <a:rPr lang="zh-CN" altLang="en-US" b="1"/>
              <a:t>文件</a:t>
            </a:r>
          </a:p>
        </p:txBody>
      </p:sp>
      <p:sp>
        <p:nvSpPr>
          <p:cNvPr id="19495" name="AutoShape 39"/>
          <p:cNvSpPr>
            <a:spLocks noChangeArrowheads="1"/>
          </p:cNvSpPr>
          <p:nvPr/>
        </p:nvSpPr>
        <p:spPr bwMode="auto">
          <a:xfrm>
            <a:off x="1295400" y="3886200"/>
            <a:ext cx="1676400" cy="762000"/>
          </a:xfrm>
          <a:prstGeom prst="wedgeRoundRectCallout">
            <a:avLst>
              <a:gd name="adj1" fmla="val 19130"/>
              <a:gd name="adj2" fmla="val -104375"/>
              <a:gd name="adj3" fmla="val 16667"/>
            </a:avLst>
          </a:prstGeom>
          <a:solidFill>
            <a:srgbClr val="FFFFA3"/>
          </a:solidFill>
          <a:ln w="9525">
            <a:solidFill>
              <a:schemeClr val="tx1"/>
            </a:solidFill>
            <a:miter lim="800000"/>
            <a:headEnd/>
            <a:tailEnd/>
          </a:ln>
        </p:spPr>
        <p:txBody>
          <a:bodyPr/>
          <a:lstStyle/>
          <a:p>
            <a:pPr algn="ctr"/>
            <a:r>
              <a:rPr lang="zh-CN" altLang="en-US" b="1"/>
              <a:t>发布</a:t>
            </a:r>
            <a:r>
              <a:rPr lang="en-US" altLang="zh-CN" b="1"/>
              <a:t>.torrent</a:t>
            </a:r>
            <a:r>
              <a:rPr lang="zh-CN" altLang="en-US" b="1"/>
              <a:t>文件</a:t>
            </a:r>
          </a:p>
          <a:p>
            <a:pPr algn="ctr"/>
            <a:endParaRPr lang="en-US" altLang="zh-CN" b="1"/>
          </a:p>
        </p:txBody>
      </p:sp>
      <p:sp>
        <p:nvSpPr>
          <p:cNvPr id="19496" name="AutoShape 40"/>
          <p:cNvSpPr>
            <a:spLocks noChangeArrowheads="1"/>
          </p:cNvSpPr>
          <p:nvPr/>
        </p:nvSpPr>
        <p:spPr bwMode="auto">
          <a:xfrm>
            <a:off x="5257800" y="4267200"/>
            <a:ext cx="1676400" cy="762000"/>
          </a:xfrm>
          <a:prstGeom prst="wedgeRoundRectCallout">
            <a:avLst>
              <a:gd name="adj1" fmla="val 29926"/>
              <a:gd name="adj2" fmla="val -90625"/>
              <a:gd name="adj3" fmla="val 16667"/>
            </a:avLst>
          </a:prstGeom>
          <a:solidFill>
            <a:srgbClr val="FFFFA3"/>
          </a:solidFill>
          <a:ln w="9525">
            <a:solidFill>
              <a:schemeClr val="tx1"/>
            </a:solidFill>
            <a:miter lim="800000"/>
            <a:headEnd/>
            <a:tailEnd/>
          </a:ln>
        </p:spPr>
        <p:txBody>
          <a:bodyPr/>
          <a:lstStyle/>
          <a:p>
            <a:pPr algn="ctr"/>
            <a:r>
              <a:rPr lang="zh-CN" altLang="en-US" b="1"/>
              <a:t>下载</a:t>
            </a:r>
            <a:r>
              <a:rPr lang="en-US" altLang="zh-CN" b="1"/>
              <a:t>.torrent</a:t>
            </a:r>
            <a:r>
              <a:rPr lang="zh-CN" altLang="en-US" b="1"/>
              <a:t>文件</a:t>
            </a:r>
          </a:p>
          <a:p>
            <a:pPr algn="ctr"/>
            <a:endParaRPr lang="en-US" altLang="zh-CN" b="1"/>
          </a:p>
        </p:txBody>
      </p:sp>
      <p:sp>
        <p:nvSpPr>
          <p:cNvPr id="19497" name="AutoShape 41"/>
          <p:cNvSpPr>
            <a:spLocks noChangeArrowheads="1"/>
          </p:cNvSpPr>
          <p:nvPr/>
        </p:nvSpPr>
        <p:spPr bwMode="auto">
          <a:xfrm>
            <a:off x="5105400" y="1524000"/>
            <a:ext cx="2819400" cy="838200"/>
          </a:xfrm>
          <a:prstGeom prst="wedgeRoundRectCallout">
            <a:avLst>
              <a:gd name="adj1" fmla="val 27310"/>
              <a:gd name="adj2" fmla="val 111551"/>
              <a:gd name="adj3" fmla="val 16667"/>
            </a:avLst>
          </a:prstGeom>
          <a:solidFill>
            <a:srgbClr val="FFFFA3"/>
          </a:solidFill>
          <a:ln w="9525">
            <a:solidFill>
              <a:schemeClr val="tx1"/>
            </a:solidFill>
            <a:miter lim="800000"/>
            <a:headEnd/>
            <a:tailEnd/>
          </a:ln>
        </p:spPr>
        <p:txBody>
          <a:bodyPr/>
          <a:lstStyle/>
          <a:p>
            <a:pPr algn="ctr"/>
            <a:r>
              <a:rPr lang="zh-CN" altLang="en-US" b="1"/>
              <a:t>在追踪器上登记，并获得其他节点的地址信息</a:t>
            </a:r>
          </a:p>
        </p:txBody>
      </p:sp>
      <p:sp>
        <p:nvSpPr>
          <p:cNvPr id="19498" name="AutoShape 42"/>
          <p:cNvSpPr>
            <a:spLocks noChangeArrowheads="1"/>
          </p:cNvSpPr>
          <p:nvPr/>
        </p:nvSpPr>
        <p:spPr bwMode="auto">
          <a:xfrm>
            <a:off x="5791200" y="6096000"/>
            <a:ext cx="1828800" cy="457200"/>
          </a:xfrm>
          <a:prstGeom prst="wedgeRoundRectCallout">
            <a:avLst>
              <a:gd name="adj1" fmla="val -23782"/>
              <a:gd name="adj2" fmla="val -144444"/>
              <a:gd name="adj3" fmla="val 16667"/>
            </a:avLst>
          </a:prstGeom>
          <a:solidFill>
            <a:srgbClr val="FFFFA3"/>
          </a:solidFill>
          <a:ln w="9525">
            <a:solidFill>
              <a:schemeClr val="tx1"/>
            </a:solidFill>
            <a:miter lim="800000"/>
            <a:headEnd/>
            <a:tailEnd/>
          </a:ln>
        </p:spPr>
        <p:txBody>
          <a:bodyPr/>
          <a:lstStyle/>
          <a:p>
            <a:pPr algn="ctr"/>
            <a:r>
              <a:rPr lang="zh-CN" altLang="en-US" b="1"/>
              <a:t>开始下载文件</a:t>
            </a:r>
          </a:p>
          <a:p>
            <a:pPr algn="ctr"/>
            <a:endParaRPr lang="en-US" altLang="zh-CN" b="1"/>
          </a:p>
        </p:txBody>
      </p:sp>
      <p:sp>
        <p:nvSpPr>
          <p:cNvPr id="17442" name="Text Box 43"/>
          <p:cNvSpPr txBox="1">
            <a:spLocks noChangeArrowheads="1"/>
          </p:cNvSpPr>
          <p:nvPr/>
        </p:nvSpPr>
        <p:spPr bwMode="auto">
          <a:xfrm>
            <a:off x="1066800" y="5029200"/>
            <a:ext cx="990600" cy="366713"/>
          </a:xfrm>
          <a:prstGeom prst="rect">
            <a:avLst/>
          </a:prstGeom>
          <a:noFill/>
          <a:ln w="9525">
            <a:noFill/>
            <a:miter lim="800000"/>
            <a:headEnd/>
            <a:tailEnd/>
          </a:ln>
        </p:spPr>
        <p:txBody>
          <a:bodyPr>
            <a:spAutoFit/>
          </a:bodyPr>
          <a:lstStyle/>
          <a:p>
            <a:pPr>
              <a:spcBef>
                <a:spcPct val="50000"/>
              </a:spcBef>
            </a:pPr>
            <a:r>
              <a:rPr lang="en-US" altLang="zh-CN" b="1"/>
              <a:t>BT</a:t>
            </a:r>
            <a:r>
              <a:rPr lang="zh-CN" altLang="en-US" b="1"/>
              <a:t>网络</a:t>
            </a:r>
          </a:p>
        </p:txBody>
      </p:sp>
      <p:sp>
        <p:nvSpPr>
          <p:cNvPr id="17443" name="标题 35"/>
          <p:cNvSpPr>
            <a:spLocks noGrp="1"/>
          </p:cNvSpPr>
          <p:nvPr>
            <p:ph type="title"/>
          </p:nvPr>
        </p:nvSpPr>
        <p:spPr/>
        <p:txBody>
          <a:bodyPr/>
          <a:lstStyle/>
          <a:p>
            <a:r>
              <a:rPr lang="en-US" altLang="zh-CN" dirty="0" err="1" smtClean="0"/>
              <a:t>BitTorrent</a:t>
            </a:r>
            <a:r>
              <a:rPr lang="zh-CN" altLang="en-US" dirty="0" smtClean="0"/>
              <a:t>工作原理示意图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animEffect transition="in" filter="wipe(left)">
                                      <p:cBhvr>
                                        <p:cTn id="7" dur="500"/>
                                        <p:tgtEl>
                                          <p:spTgt spid="19470"/>
                                        </p:tgtEl>
                                      </p:cBhvr>
                                    </p:animEffect>
                                  </p:childTnLst>
                                </p:cTn>
                              </p:par>
                            </p:childTnLst>
                          </p:cTn>
                        </p:par>
                        <p:par>
                          <p:cTn id="8" fill="hold">
                            <p:stCondLst>
                              <p:cond delay="500"/>
                            </p:stCondLst>
                            <p:childTnLst>
                              <p:par>
                                <p:cTn id="9" presetID="58" presetClass="entr" presetSubtype="0" accel="100000" fill="hold" grpId="0" nodeType="afterEffect">
                                  <p:stCondLst>
                                    <p:cond delay="0"/>
                                  </p:stCondLst>
                                  <p:childTnLst>
                                    <p:set>
                                      <p:cBhvr>
                                        <p:cTn id="10" dur="1" fill="hold">
                                          <p:stCondLst>
                                            <p:cond delay="0"/>
                                          </p:stCondLst>
                                        </p:cTn>
                                        <p:tgtEl>
                                          <p:spTgt spid="19494"/>
                                        </p:tgtEl>
                                        <p:attrNameLst>
                                          <p:attrName>style.visibility</p:attrName>
                                        </p:attrNameLst>
                                      </p:cBhvr>
                                      <p:to>
                                        <p:strVal val="visible"/>
                                      </p:to>
                                    </p:set>
                                    <p:anim calcmode="lin" valueType="num">
                                      <p:cBhvr>
                                        <p:cTn id="11" dur="1000" fill="hold"/>
                                        <p:tgtEl>
                                          <p:spTgt spid="19494"/>
                                        </p:tgtEl>
                                        <p:attrNameLst>
                                          <p:attrName>ppt_w</p:attrName>
                                        </p:attrNameLst>
                                      </p:cBhvr>
                                      <p:tavLst>
                                        <p:tav tm="0">
                                          <p:val>
                                            <p:strVal val="#ppt_w*2.5"/>
                                          </p:val>
                                        </p:tav>
                                        <p:tav tm="100000">
                                          <p:val>
                                            <p:strVal val="#ppt_w"/>
                                          </p:val>
                                        </p:tav>
                                      </p:tavLst>
                                    </p:anim>
                                    <p:anim calcmode="lin" valueType="num">
                                      <p:cBhvr>
                                        <p:cTn id="12" dur="1000" fill="hold"/>
                                        <p:tgtEl>
                                          <p:spTgt spid="19494"/>
                                        </p:tgtEl>
                                        <p:attrNameLst>
                                          <p:attrName>ppt_h</p:attrName>
                                        </p:attrNameLst>
                                      </p:cBhvr>
                                      <p:tavLst>
                                        <p:tav tm="0">
                                          <p:val>
                                            <p:strVal val="#ppt_h*0.01"/>
                                          </p:val>
                                        </p:tav>
                                        <p:tav tm="100000">
                                          <p:val>
                                            <p:strVal val="#ppt_h"/>
                                          </p:val>
                                        </p:tav>
                                      </p:tavLst>
                                    </p:anim>
                                    <p:anim calcmode="lin" valueType="num">
                                      <p:cBhvr>
                                        <p:cTn id="13" dur="1000" fill="hold"/>
                                        <p:tgtEl>
                                          <p:spTgt spid="19494"/>
                                        </p:tgtEl>
                                        <p:attrNameLst>
                                          <p:attrName>ppt_x</p:attrName>
                                        </p:attrNameLst>
                                      </p:cBhvr>
                                      <p:tavLst>
                                        <p:tav tm="0">
                                          <p:val>
                                            <p:strVal val="#ppt_x"/>
                                          </p:val>
                                        </p:tav>
                                        <p:tav tm="100000">
                                          <p:val>
                                            <p:strVal val="#ppt_x"/>
                                          </p:val>
                                        </p:tav>
                                      </p:tavLst>
                                    </p:anim>
                                    <p:anim calcmode="lin" valueType="num">
                                      <p:cBhvr>
                                        <p:cTn id="14" dur="1000" fill="hold"/>
                                        <p:tgtEl>
                                          <p:spTgt spid="19494"/>
                                        </p:tgtEl>
                                        <p:attrNameLst>
                                          <p:attrName>ppt_y</p:attrName>
                                        </p:attrNameLst>
                                      </p:cBhvr>
                                      <p:tavLst>
                                        <p:tav tm="0">
                                          <p:val>
                                            <p:strVal val="#ppt_h+1"/>
                                          </p:val>
                                        </p:tav>
                                        <p:tav tm="100000">
                                          <p:val>
                                            <p:strVal val="#ppt_y"/>
                                          </p:val>
                                        </p:tav>
                                      </p:tavLst>
                                    </p:anim>
                                    <p:animEffect transition="in" filter="fade">
                                      <p:cBhvr>
                                        <p:cTn id="15" dur="1000"/>
                                        <p:tgtEl>
                                          <p:spTgt spid="1949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471"/>
                                        </p:tgtEl>
                                        <p:attrNameLst>
                                          <p:attrName>style.visibility</p:attrName>
                                        </p:attrNameLst>
                                      </p:cBhvr>
                                      <p:to>
                                        <p:strVal val="visible"/>
                                      </p:to>
                                    </p:set>
                                    <p:animEffect transition="in" filter="wipe(left)">
                                      <p:cBhvr>
                                        <p:cTn id="19" dur="500"/>
                                        <p:tgtEl>
                                          <p:spTgt spid="19471"/>
                                        </p:tgtEl>
                                      </p:cBhvr>
                                    </p:animEffect>
                                  </p:childTnLst>
                                </p:cTn>
                              </p:par>
                            </p:childTnLst>
                          </p:cTn>
                        </p:par>
                        <p:par>
                          <p:cTn id="20" fill="hold">
                            <p:stCondLst>
                              <p:cond delay="2000"/>
                            </p:stCondLst>
                            <p:childTnLst>
                              <p:par>
                                <p:cTn id="21" presetID="58" presetClass="entr" presetSubtype="0" accel="100000" fill="hold" grpId="0" nodeType="afterEffect">
                                  <p:stCondLst>
                                    <p:cond delay="0"/>
                                  </p:stCondLst>
                                  <p:childTnLst>
                                    <p:set>
                                      <p:cBhvr>
                                        <p:cTn id="22" dur="1" fill="hold">
                                          <p:stCondLst>
                                            <p:cond delay="0"/>
                                          </p:stCondLst>
                                        </p:cTn>
                                        <p:tgtEl>
                                          <p:spTgt spid="19495"/>
                                        </p:tgtEl>
                                        <p:attrNameLst>
                                          <p:attrName>style.visibility</p:attrName>
                                        </p:attrNameLst>
                                      </p:cBhvr>
                                      <p:to>
                                        <p:strVal val="visible"/>
                                      </p:to>
                                    </p:set>
                                    <p:anim calcmode="lin" valueType="num">
                                      <p:cBhvr>
                                        <p:cTn id="23" dur="1000" fill="hold"/>
                                        <p:tgtEl>
                                          <p:spTgt spid="19495"/>
                                        </p:tgtEl>
                                        <p:attrNameLst>
                                          <p:attrName>ppt_w</p:attrName>
                                        </p:attrNameLst>
                                      </p:cBhvr>
                                      <p:tavLst>
                                        <p:tav tm="0">
                                          <p:val>
                                            <p:strVal val="#ppt_w*2.5"/>
                                          </p:val>
                                        </p:tav>
                                        <p:tav tm="100000">
                                          <p:val>
                                            <p:strVal val="#ppt_w"/>
                                          </p:val>
                                        </p:tav>
                                      </p:tavLst>
                                    </p:anim>
                                    <p:anim calcmode="lin" valueType="num">
                                      <p:cBhvr>
                                        <p:cTn id="24" dur="1000" fill="hold"/>
                                        <p:tgtEl>
                                          <p:spTgt spid="19495"/>
                                        </p:tgtEl>
                                        <p:attrNameLst>
                                          <p:attrName>ppt_h</p:attrName>
                                        </p:attrNameLst>
                                      </p:cBhvr>
                                      <p:tavLst>
                                        <p:tav tm="0">
                                          <p:val>
                                            <p:strVal val="#ppt_h*0.01"/>
                                          </p:val>
                                        </p:tav>
                                        <p:tav tm="100000">
                                          <p:val>
                                            <p:strVal val="#ppt_h"/>
                                          </p:val>
                                        </p:tav>
                                      </p:tavLst>
                                    </p:anim>
                                    <p:anim calcmode="lin" valueType="num">
                                      <p:cBhvr>
                                        <p:cTn id="25" dur="1000" fill="hold"/>
                                        <p:tgtEl>
                                          <p:spTgt spid="19495"/>
                                        </p:tgtEl>
                                        <p:attrNameLst>
                                          <p:attrName>ppt_x</p:attrName>
                                        </p:attrNameLst>
                                      </p:cBhvr>
                                      <p:tavLst>
                                        <p:tav tm="0">
                                          <p:val>
                                            <p:strVal val="#ppt_x"/>
                                          </p:val>
                                        </p:tav>
                                        <p:tav tm="100000">
                                          <p:val>
                                            <p:strVal val="#ppt_x"/>
                                          </p:val>
                                        </p:tav>
                                      </p:tavLst>
                                    </p:anim>
                                    <p:anim calcmode="lin" valueType="num">
                                      <p:cBhvr>
                                        <p:cTn id="26" dur="1000" fill="hold"/>
                                        <p:tgtEl>
                                          <p:spTgt spid="19495"/>
                                        </p:tgtEl>
                                        <p:attrNameLst>
                                          <p:attrName>ppt_y</p:attrName>
                                        </p:attrNameLst>
                                      </p:cBhvr>
                                      <p:tavLst>
                                        <p:tav tm="0">
                                          <p:val>
                                            <p:strVal val="#ppt_h+1"/>
                                          </p:val>
                                        </p:tav>
                                        <p:tav tm="100000">
                                          <p:val>
                                            <p:strVal val="#ppt_y"/>
                                          </p:val>
                                        </p:tav>
                                      </p:tavLst>
                                    </p:anim>
                                    <p:animEffect transition="in" filter="fade">
                                      <p:cBhvr>
                                        <p:cTn id="27" dur="1000"/>
                                        <p:tgtEl>
                                          <p:spTgt spid="19495"/>
                                        </p:tgtEl>
                                      </p:cBhvr>
                                    </p:animEffect>
                                  </p:childTnLst>
                                </p:cTn>
                              </p:par>
                            </p:childTnLst>
                          </p:cTn>
                        </p:par>
                        <p:par>
                          <p:cTn id="28" fill="hold">
                            <p:stCondLst>
                              <p:cond delay="3000"/>
                            </p:stCondLst>
                            <p:childTnLst>
                              <p:par>
                                <p:cTn id="29" presetID="22" presetClass="entr" presetSubtype="2" fill="hold" grpId="0" nodeType="afterEffect">
                                  <p:stCondLst>
                                    <p:cond delay="1000"/>
                                  </p:stCondLst>
                                  <p:childTnLst>
                                    <p:set>
                                      <p:cBhvr>
                                        <p:cTn id="30" dur="1" fill="hold">
                                          <p:stCondLst>
                                            <p:cond delay="0"/>
                                          </p:stCondLst>
                                        </p:cTn>
                                        <p:tgtEl>
                                          <p:spTgt spid="19483"/>
                                        </p:tgtEl>
                                        <p:attrNameLst>
                                          <p:attrName>style.visibility</p:attrName>
                                        </p:attrNameLst>
                                      </p:cBhvr>
                                      <p:to>
                                        <p:strVal val="visible"/>
                                      </p:to>
                                    </p:set>
                                    <p:animEffect transition="in" filter="wipe(right)">
                                      <p:cBhvr>
                                        <p:cTn id="31" dur="500"/>
                                        <p:tgtEl>
                                          <p:spTgt spid="19483"/>
                                        </p:tgtEl>
                                      </p:cBhvr>
                                    </p:animEffect>
                                  </p:childTnLst>
                                </p:cTn>
                              </p:par>
                            </p:childTnLst>
                          </p:cTn>
                        </p:par>
                        <p:par>
                          <p:cTn id="32" fill="hold">
                            <p:stCondLst>
                              <p:cond delay="4500"/>
                            </p:stCondLst>
                            <p:childTnLst>
                              <p:par>
                                <p:cTn id="33" presetID="58" presetClass="entr" presetSubtype="0" accel="100000" fill="hold" grpId="0" nodeType="afterEffect">
                                  <p:stCondLst>
                                    <p:cond delay="0"/>
                                  </p:stCondLst>
                                  <p:childTnLst>
                                    <p:set>
                                      <p:cBhvr>
                                        <p:cTn id="34" dur="1" fill="hold">
                                          <p:stCondLst>
                                            <p:cond delay="0"/>
                                          </p:stCondLst>
                                        </p:cTn>
                                        <p:tgtEl>
                                          <p:spTgt spid="19496"/>
                                        </p:tgtEl>
                                        <p:attrNameLst>
                                          <p:attrName>style.visibility</p:attrName>
                                        </p:attrNameLst>
                                      </p:cBhvr>
                                      <p:to>
                                        <p:strVal val="visible"/>
                                      </p:to>
                                    </p:set>
                                    <p:anim calcmode="lin" valueType="num">
                                      <p:cBhvr>
                                        <p:cTn id="35" dur="1000" fill="hold"/>
                                        <p:tgtEl>
                                          <p:spTgt spid="19496"/>
                                        </p:tgtEl>
                                        <p:attrNameLst>
                                          <p:attrName>ppt_w</p:attrName>
                                        </p:attrNameLst>
                                      </p:cBhvr>
                                      <p:tavLst>
                                        <p:tav tm="0">
                                          <p:val>
                                            <p:strVal val="#ppt_w*2.5"/>
                                          </p:val>
                                        </p:tav>
                                        <p:tav tm="100000">
                                          <p:val>
                                            <p:strVal val="#ppt_w"/>
                                          </p:val>
                                        </p:tav>
                                      </p:tavLst>
                                    </p:anim>
                                    <p:anim calcmode="lin" valueType="num">
                                      <p:cBhvr>
                                        <p:cTn id="36" dur="1000" fill="hold"/>
                                        <p:tgtEl>
                                          <p:spTgt spid="19496"/>
                                        </p:tgtEl>
                                        <p:attrNameLst>
                                          <p:attrName>ppt_h</p:attrName>
                                        </p:attrNameLst>
                                      </p:cBhvr>
                                      <p:tavLst>
                                        <p:tav tm="0">
                                          <p:val>
                                            <p:strVal val="#ppt_h*0.01"/>
                                          </p:val>
                                        </p:tav>
                                        <p:tav tm="100000">
                                          <p:val>
                                            <p:strVal val="#ppt_h"/>
                                          </p:val>
                                        </p:tav>
                                      </p:tavLst>
                                    </p:anim>
                                    <p:anim calcmode="lin" valueType="num">
                                      <p:cBhvr>
                                        <p:cTn id="37" dur="1000" fill="hold"/>
                                        <p:tgtEl>
                                          <p:spTgt spid="19496"/>
                                        </p:tgtEl>
                                        <p:attrNameLst>
                                          <p:attrName>ppt_x</p:attrName>
                                        </p:attrNameLst>
                                      </p:cBhvr>
                                      <p:tavLst>
                                        <p:tav tm="0">
                                          <p:val>
                                            <p:strVal val="#ppt_x"/>
                                          </p:val>
                                        </p:tav>
                                        <p:tav tm="100000">
                                          <p:val>
                                            <p:strVal val="#ppt_x"/>
                                          </p:val>
                                        </p:tav>
                                      </p:tavLst>
                                    </p:anim>
                                    <p:anim calcmode="lin" valueType="num">
                                      <p:cBhvr>
                                        <p:cTn id="38" dur="1000" fill="hold"/>
                                        <p:tgtEl>
                                          <p:spTgt spid="19496"/>
                                        </p:tgtEl>
                                        <p:attrNameLst>
                                          <p:attrName>ppt_y</p:attrName>
                                        </p:attrNameLst>
                                      </p:cBhvr>
                                      <p:tavLst>
                                        <p:tav tm="0">
                                          <p:val>
                                            <p:strVal val="#ppt_h+1"/>
                                          </p:val>
                                        </p:tav>
                                        <p:tav tm="100000">
                                          <p:val>
                                            <p:strVal val="#ppt_y"/>
                                          </p:val>
                                        </p:tav>
                                      </p:tavLst>
                                    </p:anim>
                                    <p:animEffect transition="in" filter="fade">
                                      <p:cBhvr>
                                        <p:cTn id="39" dur="1000"/>
                                        <p:tgtEl>
                                          <p:spTgt spid="19496"/>
                                        </p:tgtEl>
                                      </p:cBhvr>
                                    </p:animEffect>
                                  </p:childTnLst>
                                </p:cTn>
                              </p:par>
                            </p:childTnLst>
                          </p:cTn>
                        </p:par>
                        <p:par>
                          <p:cTn id="40" fill="hold">
                            <p:stCondLst>
                              <p:cond delay="5500"/>
                            </p:stCondLst>
                            <p:childTnLst>
                              <p:par>
                                <p:cTn id="41" presetID="22" presetClass="entr" presetSubtype="8" fill="hold" grpId="0" nodeType="afterEffect">
                                  <p:stCondLst>
                                    <p:cond delay="1000"/>
                                  </p:stCondLst>
                                  <p:childTnLst>
                                    <p:set>
                                      <p:cBhvr>
                                        <p:cTn id="42" dur="1" fill="hold">
                                          <p:stCondLst>
                                            <p:cond delay="0"/>
                                          </p:stCondLst>
                                        </p:cTn>
                                        <p:tgtEl>
                                          <p:spTgt spid="19478"/>
                                        </p:tgtEl>
                                        <p:attrNameLst>
                                          <p:attrName>style.visibility</p:attrName>
                                        </p:attrNameLst>
                                      </p:cBhvr>
                                      <p:to>
                                        <p:strVal val="visible"/>
                                      </p:to>
                                    </p:set>
                                    <p:animEffect transition="in" filter="wipe(left)">
                                      <p:cBhvr>
                                        <p:cTn id="43" dur="500"/>
                                        <p:tgtEl>
                                          <p:spTgt spid="19478"/>
                                        </p:tgtEl>
                                      </p:cBhvr>
                                    </p:animEffect>
                                  </p:childTnLst>
                                </p:cTn>
                              </p:par>
                            </p:childTnLst>
                          </p:cTn>
                        </p:par>
                        <p:par>
                          <p:cTn id="44" fill="hold">
                            <p:stCondLst>
                              <p:cond delay="7000"/>
                            </p:stCondLst>
                            <p:childTnLst>
                              <p:par>
                                <p:cTn id="45" presetID="58" presetClass="entr" presetSubtype="0" accel="100000" fill="hold" grpId="0" nodeType="afterEffect">
                                  <p:stCondLst>
                                    <p:cond delay="0"/>
                                  </p:stCondLst>
                                  <p:childTnLst>
                                    <p:set>
                                      <p:cBhvr>
                                        <p:cTn id="46" dur="1" fill="hold">
                                          <p:stCondLst>
                                            <p:cond delay="0"/>
                                          </p:stCondLst>
                                        </p:cTn>
                                        <p:tgtEl>
                                          <p:spTgt spid="19497"/>
                                        </p:tgtEl>
                                        <p:attrNameLst>
                                          <p:attrName>style.visibility</p:attrName>
                                        </p:attrNameLst>
                                      </p:cBhvr>
                                      <p:to>
                                        <p:strVal val="visible"/>
                                      </p:to>
                                    </p:set>
                                    <p:anim calcmode="lin" valueType="num">
                                      <p:cBhvr>
                                        <p:cTn id="47" dur="1000" fill="hold"/>
                                        <p:tgtEl>
                                          <p:spTgt spid="19497"/>
                                        </p:tgtEl>
                                        <p:attrNameLst>
                                          <p:attrName>ppt_w</p:attrName>
                                        </p:attrNameLst>
                                      </p:cBhvr>
                                      <p:tavLst>
                                        <p:tav tm="0">
                                          <p:val>
                                            <p:strVal val="#ppt_w*2.5"/>
                                          </p:val>
                                        </p:tav>
                                        <p:tav tm="100000">
                                          <p:val>
                                            <p:strVal val="#ppt_w"/>
                                          </p:val>
                                        </p:tav>
                                      </p:tavLst>
                                    </p:anim>
                                    <p:anim calcmode="lin" valueType="num">
                                      <p:cBhvr>
                                        <p:cTn id="48" dur="1000" fill="hold"/>
                                        <p:tgtEl>
                                          <p:spTgt spid="19497"/>
                                        </p:tgtEl>
                                        <p:attrNameLst>
                                          <p:attrName>ppt_h</p:attrName>
                                        </p:attrNameLst>
                                      </p:cBhvr>
                                      <p:tavLst>
                                        <p:tav tm="0">
                                          <p:val>
                                            <p:strVal val="#ppt_h*0.01"/>
                                          </p:val>
                                        </p:tav>
                                        <p:tav tm="100000">
                                          <p:val>
                                            <p:strVal val="#ppt_h"/>
                                          </p:val>
                                        </p:tav>
                                      </p:tavLst>
                                    </p:anim>
                                    <p:anim calcmode="lin" valueType="num">
                                      <p:cBhvr>
                                        <p:cTn id="49" dur="1000" fill="hold"/>
                                        <p:tgtEl>
                                          <p:spTgt spid="19497"/>
                                        </p:tgtEl>
                                        <p:attrNameLst>
                                          <p:attrName>ppt_x</p:attrName>
                                        </p:attrNameLst>
                                      </p:cBhvr>
                                      <p:tavLst>
                                        <p:tav tm="0">
                                          <p:val>
                                            <p:strVal val="#ppt_x"/>
                                          </p:val>
                                        </p:tav>
                                        <p:tav tm="100000">
                                          <p:val>
                                            <p:strVal val="#ppt_x"/>
                                          </p:val>
                                        </p:tav>
                                      </p:tavLst>
                                    </p:anim>
                                    <p:anim calcmode="lin" valueType="num">
                                      <p:cBhvr>
                                        <p:cTn id="50" dur="1000" fill="hold"/>
                                        <p:tgtEl>
                                          <p:spTgt spid="19497"/>
                                        </p:tgtEl>
                                        <p:attrNameLst>
                                          <p:attrName>ppt_y</p:attrName>
                                        </p:attrNameLst>
                                      </p:cBhvr>
                                      <p:tavLst>
                                        <p:tav tm="0">
                                          <p:val>
                                            <p:strVal val="#ppt_h+1"/>
                                          </p:val>
                                        </p:tav>
                                        <p:tav tm="100000">
                                          <p:val>
                                            <p:strVal val="#ppt_y"/>
                                          </p:val>
                                        </p:tav>
                                      </p:tavLst>
                                    </p:anim>
                                    <p:animEffect transition="in" filter="fade">
                                      <p:cBhvr>
                                        <p:cTn id="51" dur="1000"/>
                                        <p:tgtEl>
                                          <p:spTgt spid="19497"/>
                                        </p:tgtEl>
                                      </p:cBhvr>
                                    </p:animEffect>
                                  </p:childTnLst>
                                </p:cTn>
                              </p:par>
                            </p:childTnLst>
                          </p:cTn>
                        </p:par>
                        <p:par>
                          <p:cTn id="52" fill="hold">
                            <p:stCondLst>
                              <p:cond delay="8000"/>
                            </p:stCondLst>
                            <p:childTnLst>
                              <p:par>
                                <p:cTn id="53" presetID="22" presetClass="entr" presetSubtype="8" fill="hold" grpId="0" nodeType="afterEffect">
                                  <p:stCondLst>
                                    <p:cond delay="1000"/>
                                  </p:stCondLst>
                                  <p:childTnLst>
                                    <p:set>
                                      <p:cBhvr>
                                        <p:cTn id="54" dur="1" fill="hold">
                                          <p:stCondLst>
                                            <p:cond delay="0"/>
                                          </p:stCondLst>
                                        </p:cTn>
                                        <p:tgtEl>
                                          <p:spTgt spid="19491"/>
                                        </p:tgtEl>
                                        <p:attrNameLst>
                                          <p:attrName>style.visibility</p:attrName>
                                        </p:attrNameLst>
                                      </p:cBhvr>
                                      <p:to>
                                        <p:strVal val="visible"/>
                                      </p:to>
                                    </p:set>
                                    <p:animEffect transition="in" filter="wipe(left)">
                                      <p:cBhvr>
                                        <p:cTn id="55" dur="500"/>
                                        <p:tgtEl>
                                          <p:spTgt spid="19491"/>
                                        </p:tgtEl>
                                      </p:cBhvr>
                                    </p:animEffect>
                                  </p:childTnLst>
                                </p:cTn>
                              </p:par>
                              <p:par>
                                <p:cTn id="56" presetID="22" presetClass="entr" presetSubtype="2" fill="hold" grpId="0" nodeType="withEffect">
                                  <p:stCondLst>
                                    <p:cond delay="1000"/>
                                  </p:stCondLst>
                                  <p:childTnLst>
                                    <p:set>
                                      <p:cBhvr>
                                        <p:cTn id="57" dur="1" fill="hold">
                                          <p:stCondLst>
                                            <p:cond delay="0"/>
                                          </p:stCondLst>
                                        </p:cTn>
                                        <p:tgtEl>
                                          <p:spTgt spid="19490"/>
                                        </p:tgtEl>
                                        <p:attrNameLst>
                                          <p:attrName>style.visibility</p:attrName>
                                        </p:attrNameLst>
                                      </p:cBhvr>
                                      <p:to>
                                        <p:strVal val="visible"/>
                                      </p:to>
                                    </p:set>
                                    <p:animEffect transition="in" filter="wipe(right)">
                                      <p:cBhvr>
                                        <p:cTn id="58" dur="500"/>
                                        <p:tgtEl>
                                          <p:spTgt spid="19490"/>
                                        </p:tgtEl>
                                      </p:cBhvr>
                                    </p:animEffect>
                                  </p:childTnLst>
                                </p:cTn>
                              </p:par>
                            </p:childTnLst>
                          </p:cTn>
                        </p:par>
                        <p:par>
                          <p:cTn id="59" fill="hold">
                            <p:stCondLst>
                              <p:cond delay="9500"/>
                            </p:stCondLst>
                            <p:childTnLst>
                              <p:par>
                                <p:cTn id="60" presetID="58" presetClass="entr" presetSubtype="0" accel="100000" fill="hold" grpId="0" nodeType="afterEffect">
                                  <p:stCondLst>
                                    <p:cond delay="0"/>
                                  </p:stCondLst>
                                  <p:childTnLst>
                                    <p:set>
                                      <p:cBhvr>
                                        <p:cTn id="61" dur="1" fill="hold">
                                          <p:stCondLst>
                                            <p:cond delay="0"/>
                                          </p:stCondLst>
                                        </p:cTn>
                                        <p:tgtEl>
                                          <p:spTgt spid="19498"/>
                                        </p:tgtEl>
                                        <p:attrNameLst>
                                          <p:attrName>style.visibility</p:attrName>
                                        </p:attrNameLst>
                                      </p:cBhvr>
                                      <p:to>
                                        <p:strVal val="visible"/>
                                      </p:to>
                                    </p:set>
                                    <p:anim calcmode="lin" valueType="num">
                                      <p:cBhvr>
                                        <p:cTn id="62" dur="1000" fill="hold"/>
                                        <p:tgtEl>
                                          <p:spTgt spid="19498"/>
                                        </p:tgtEl>
                                        <p:attrNameLst>
                                          <p:attrName>ppt_w</p:attrName>
                                        </p:attrNameLst>
                                      </p:cBhvr>
                                      <p:tavLst>
                                        <p:tav tm="0">
                                          <p:val>
                                            <p:strVal val="#ppt_w*2.5"/>
                                          </p:val>
                                        </p:tav>
                                        <p:tav tm="100000">
                                          <p:val>
                                            <p:strVal val="#ppt_w"/>
                                          </p:val>
                                        </p:tav>
                                      </p:tavLst>
                                    </p:anim>
                                    <p:anim calcmode="lin" valueType="num">
                                      <p:cBhvr>
                                        <p:cTn id="63" dur="1000" fill="hold"/>
                                        <p:tgtEl>
                                          <p:spTgt spid="19498"/>
                                        </p:tgtEl>
                                        <p:attrNameLst>
                                          <p:attrName>ppt_h</p:attrName>
                                        </p:attrNameLst>
                                      </p:cBhvr>
                                      <p:tavLst>
                                        <p:tav tm="0">
                                          <p:val>
                                            <p:strVal val="#ppt_h*0.01"/>
                                          </p:val>
                                        </p:tav>
                                        <p:tav tm="100000">
                                          <p:val>
                                            <p:strVal val="#ppt_h"/>
                                          </p:val>
                                        </p:tav>
                                      </p:tavLst>
                                    </p:anim>
                                    <p:anim calcmode="lin" valueType="num">
                                      <p:cBhvr>
                                        <p:cTn id="64" dur="1000" fill="hold"/>
                                        <p:tgtEl>
                                          <p:spTgt spid="19498"/>
                                        </p:tgtEl>
                                        <p:attrNameLst>
                                          <p:attrName>ppt_x</p:attrName>
                                        </p:attrNameLst>
                                      </p:cBhvr>
                                      <p:tavLst>
                                        <p:tav tm="0">
                                          <p:val>
                                            <p:strVal val="#ppt_x"/>
                                          </p:val>
                                        </p:tav>
                                        <p:tav tm="100000">
                                          <p:val>
                                            <p:strVal val="#ppt_x"/>
                                          </p:val>
                                        </p:tav>
                                      </p:tavLst>
                                    </p:anim>
                                    <p:anim calcmode="lin" valueType="num">
                                      <p:cBhvr>
                                        <p:cTn id="65" dur="1000" fill="hold"/>
                                        <p:tgtEl>
                                          <p:spTgt spid="19498"/>
                                        </p:tgtEl>
                                        <p:attrNameLst>
                                          <p:attrName>ppt_y</p:attrName>
                                        </p:attrNameLst>
                                      </p:cBhvr>
                                      <p:tavLst>
                                        <p:tav tm="0">
                                          <p:val>
                                            <p:strVal val="#ppt_h+1"/>
                                          </p:val>
                                        </p:tav>
                                        <p:tav tm="100000">
                                          <p:val>
                                            <p:strVal val="#ppt_y"/>
                                          </p:val>
                                        </p:tav>
                                      </p:tavLst>
                                    </p:anim>
                                    <p:animEffect transition="in" filter="fade">
                                      <p:cBhvr>
                                        <p:cTn id="66" dur="1000"/>
                                        <p:tgtEl>
                                          <p:spTgt spid="19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animBg="1"/>
      <p:bldP spid="19471" grpId="0" animBg="1"/>
      <p:bldP spid="19478" grpId="0" animBg="1"/>
      <p:bldP spid="19483" grpId="0" animBg="1"/>
      <p:bldP spid="19490" grpId="0" animBg="1"/>
      <p:bldP spid="19491" grpId="0" animBg="1"/>
      <p:bldP spid="19494" grpId="0" animBg="1"/>
      <p:bldP spid="19495" grpId="0" animBg="1"/>
      <p:bldP spid="19496" grpId="0" animBg="1"/>
      <p:bldP spid="19497" grpId="0" animBg="1"/>
      <p:bldP spid="19498"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2"/>
          <p:cNvSpPr>
            <a:spLocks noGrp="1"/>
          </p:cNvSpPr>
          <p:nvPr>
            <p:ph type="title"/>
          </p:nvPr>
        </p:nvSpPr>
        <p:spPr/>
        <p:txBody>
          <a:bodyPr/>
          <a:lstStyle/>
          <a:p>
            <a:pPr eaLnBrk="1" hangingPunct="1"/>
            <a:r>
              <a:rPr lang="en-US" altLang="zh-CN" dirty="0" smtClean="0"/>
              <a:t>Bit Torrent</a:t>
            </a:r>
            <a:r>
              <a:rPr lang="zh-CN" altLang="en-US" dirty="0" smtClean="0"/>
              <a:t>的文件段分发算法</a:t>
            </a:r>
          </a:p>
        </p:txBody>
      </p:sp>
      <p:sp>
        <p:nvSpPr>
          <p:cNvPr id="143363" name="内容占位符 1"/>
          <p:cNvSpPr>
            <a:spLocks noGrp="1"/>
          </p:cNvSpPr>
          <p:nvPr>
            <p:ph idx="1"/>
          </p:nvPr>
        </p:nvSpPr>
        <p:spPr/>
        <p:txBody>
          <a:bodyPr/>
          <a:lstStyle/>
          <a:p>
            <a:pPr eaLnBrk="1" hangingPunct="1"/>
            <a:r>
              <a:rPr lang="zh-CN" altLang="en-US" smtClean="0"/>
              <a:t>决定文件段在结点间的传播过程的两个算法：</a:t>
            </a:r>
            <a:endParaRPr lang="en-US" altLang="zh-CN" smtClean="0"/>
          </a:p>
          <a:p>
            <a:pPr lvl="1" eaLnBrk="1" hangingPunct="1"/>
            <a:r>
              <a:rPr lang="zh-CN" altLang="en-US" sz="3200" b="1" smtClean="0"/>
              <a:t>最稀罕优先算法（</a:t>
            </a:r>
            <a:r>
              <a:rPr lang="en-US" altLang="zh-CN" sz="3200" b="1" smtClean="0"/>
              <a:t>Rarest First</a:t>
            </a:r>
            <a:r>
              <a:rPr lang="zh-CN" altLang="en-US" sz="3200" b="1" smtClean="0"/>
              <a:t>）</a:t>
            </a:r>
            <a:endParaRPr lang="en-US" altLang="zh-CN" sz="3200" smtClean="0"/>
          </a:p>
          <a:p>
            <a:pPr lvl="1" eaLnBrk="1" hangingPunct="1"/>
            <a:r>
              <a:rPr lang="zh-CN" altLang="en-US" sz="3200" b="1" smtClean="0"/>
              <a:t>针锋相对算法（</a:t>
            </a:r>
            <a:r>
              <a:rPr lang="en-US" altLang="zh-CN" sz="3200" b="1" smtClean="0"/>
              <a:t>Tit-for-Tat</a:t>
            </a:r>
            <a:r>
              <a:rPr lang="zh-CN" altLang="en-US" sz="3200" b="1" smtClean="0"/>
              <a:t>，</a:t>
            </a:r>
            <a:r>
              <a:rPr lang="en-US" altLang="zh-CN" sz="3200" b="1" smtClean="0"/>
              <a:t>TFT</a:t>
            </a:r>
            <a:r>
              <a:rPr lang="zh-CN" altLang="en-US" sz="3200" b="1" smtClean="0"/>
              <a:t>）</a:t>
            </a:r>
            <a:endParaRPr lang="zh-CN" altLang="en-US" sz="320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2"/>
          <p:cNvSpPr>
            <a:spLocks noGrp="1"/>
          </p:cNvSpPr>
          <p:nvPr>
            <p:ph type="title"/>
          </p:nvPr>
        </p:nvSpPr>
        <p:spPr/>
        <p:txBody>
          <a:bodyPr/>
          <a:lstStyle/>
          <a:p>
            <a:pPr eaLnBrk="1" hangingPunct="1"/>
            <a:r>
              <a:rPr lang="zh-CN" altLang="en-US" dirty="0" smtClean="0"/>
              <a:t>最稀罕优先算法</a:t>
            </a:r>
          </a:p>
        </p:txBody>
      </p:sp>
      <p:sp>
        <p:nvSpPr>
          <p:cNvPr id="144387" name="内容占位符 1"/>
          <p:cNvSpPr>
            <a:spLocks noGrp="1"/>
          </p:cNvSpPr>
          <p:nvPr>
            <p:ph idx="1"/>
          </p:nvPr>
        </p:nvSpPr>
        <p:spPr/>
        <p:txBody>
          <a:bodyPr/>
          <a:lstStyle/>
          <a:p>
            <a:pPr eaLnBrk="1" hangingPunct="1"/>
            <a:r>
              <a:rPr lang="zh-CN" altLang="en-US" sz="3000" smtClean="0"/>
              <a:t>结点通过与它的邻居结点交换信息，可以知道在它的邻居结点中每个文件段的拷贝数。</a:t>
            </a:r>
            <a:endParaRPr lang="en-US" altLang="zh-CN" sz="3000" smtClean="0"/>
          </a:p>
          <a:p>
            <a:pPr eaLnBrk="1" hangingPunct="1"/>
            <a:r>
              <a:rPr lang="zh-CN" altLang="en-US" sz="3000" smtClean="0"/>
              <a:t>拷贝数最少的文件段组成一个集合，称为</a:t>
            </a:r>
            <a:r>
              <a:rPr lang="zh-CN" altLang="en-US" sz="3000" b="1" smtClean="0"/>
              <a:t>最稀罕文件段（</a:t>
            </a:r>
            <a:r>
              <a:rPr lang="en-US" altLang="zh-CN" sz="3000" b="1" smtClean="0"/>
              <a:t>Rarest Pieces</a:t>
            </a:r>
            <a:r>
              <a:rPr lang="zh-CN" altLang="en-US" sz="3000" b="1" smtClean="0"/>
              <a:t>）</a:t>
            </a:r>
            <a:r>
              <a:rPr lang="zh-CN" altLang="en-US" sz="3000" smtClean="0"/>
              <a:t>集合。</a:t>
            </a:r>
            <a:endParaRPr lang="en-US" altLang="zh-CN" sz="3000" smtClean="0"/>
          </a:p>
          <a:p>
            <a:pPr eaLnBrk="1" hangingPunct="1"/>
            <a:r>
              <a:rPr lang="zh-CN" altLang="en-US" sz="3000" smtClean="0"/>
              <a:t>结点在这个集合中随机选取一个自己感兴趣的文件段来下载。这就是最稀罕优先算法。</a:t>
            </a:r>
            <a:endParaRPr lang="en-US" altLang="zh-CN" sz="3000" smtClean="0"/>
          </a:p>
          <a:p>
            <a:pPr eaLnBrk="1" hangingPunct="1"/>
            <a:r>
              <a:rPr lang="zh-CN" altLang="en-US" sz="3000" smtClean="0"/>
              <a:t>保证了每个文件段的拷贝在结点之间能够较平均的分布。</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2"/>
          <p:cNvSpPr>
            <a:spLocks noGrp="1"/>
          </p:cNvSpPr>
          <p:nvPr>
            <p:ph type="title"/>
          </p:nvPr>
        </p:nvSpPr>
        <p:spPr/>
        <p:txBody>
          <a:bodyPr/>
          <a:lstStyle/>
          <a:p>
            <a:pPr eaLnBrk="1" hangingPunct="1"/>
            <a:r>
              <a:rPr lang="zh-CN" altLang="en-US" dirty="0" smtClean="0"/>
              <a:t>针锋相对算法</a:t>
            </a:r>
          </a:p>
        </p:txBody>
      </p:sp>
      <p:sp>
        <p:nvSpPr>
          <p:cNvPr id="145411" name="内容占位符 1"/>
          <p:cNvSpPr>
            <a:spLocks noGrp="1"/>
          </p:cNvSpPr>
          <p:nvPr>
            <p:ph idx="1"/>
          </p:nvPr>
        </p:nvSpPr>
        <p:spPr/>
        <p:txBody>
          <a:bodyPr/>
          <a:lstStyle/>
          <a:p>
            <a:pPr eaLnBrk="1" hangingPunct="1">
              <a:buFont typeface="Wingdings" pitchFamily="2" charset="2"/>
              <a:buNone/>
            </a:pPr>
            <a:r>
              <a:rPr lang="zh-CN" altLang="en-US" sz="2800" b="1" smtClean="0"/>
              <a:t>下载者的针锋相对算法</a:t>
            </a:r>
            <a:r>
              <a:rPr lang="zh-CN" altLang="en-US" sz="2800" smtClean="0"/>
              <a:t>：</a:t>
            </a:r>
            <a:endParaRPr lang="en-US" altLang="zh-CN" sz="2800" smtClean="0"/>
          </a:p>
          <a:p>
            <a:pPr eaLnBrk="1" hangingPunct="1"/>
            <a:r>
              <a:rPr lang="zh-CN" altLang="en-US" sz="2800" smtClean="0"/>
              <a:t>每隔</a:t>
            </a:r>
            <a:r>
              <a:rPr lang="en-US" altLang="zh-CN" sz="2800" smtClean="0"/>
              <a:t>10</a:t>
            </a:r>
            <a:r>
              <a:rPr lang="zh-CN" altLang="en-US" sz="2800" smtClean="0"/>
              <a:t>秒，根据自已从邻居结点下载数据的速率来对邻居结点进行排序。</a:t>
            </a:r>
            <a:endParaRPr lang="en-US" altLang="zh-CN" sz="2800" smtClean="0"/>
          </a:p>
          <a:p>
            <a:pPr eaLnBrk="1" hangingPunct="1"/>
            <a:r>
              <a:rPr lang="zh-CN" altLang="en-US" sz="2800" smtClean="0"/>
              <a:t>选出速率最快且向自己提出下载请求的前三个结点来上传数据。</a:t>
            </a:r>
            <a:endParaRPr lang="en-US" altLang="zh-CN" sz="2800" smtClean="0"/>
          </a:p>
          <a:p>
            <a:pPr eaLnBrk="1" hangingPunct="1"/>
            <a:r>
              <a:rPr lang="zh-CN" altLang="en-US" sz="2800" smtClean="0"/>
              <a:t>每隔</a:t>
            </a:r>
            <a:r>
              <a:rPr lang="en-US" altLang="zh-CN" sz="2800" smtClean="0"/>
              <a:t>30</a:t>
            </a:r>
            <a:r>
              <a:rPr lang="zh-CN" altLang="en-US" sz="2800" smtClean="0"/>
              <a:t>秒，随机选择一个对自己提出下载请求的结点来上传数据。</a:t>
            </a:r>
            <a:endParaRPr lang="en-US" altLang="zh-CN" sz="2800" smtClean="0"/>
          </a:p>
          <a:p>
            <a:pPr eaLnBrk="1" hangingPunct="1"/>
            <a:r>
              <a:rPr lang="zh-CN" altLang="en-US" sz="2800" smtClean="0"/>
              <a:t>因此，在同一时间，下载者最多只能向四个邻居结点上传数据。</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2"/>
          <p:cNvSpPr>
            <a:spLocks noGrp="1"/>
          </p:cNvSpPr>
          <p:nvPr>
            <p:ph type="title"/>
          </p:nvPr>
        </p:nvSpPr>
        <p:spPr/>
        <p:txBody>
          <a:bodyPr/>
          <a:lstStyle/>
          <a:p>
            <a:pPr eaLnBrk="1" hangingPunct="1"/>
            <a:r>
              <a:rPr lang="zh-CN" altLang="en-US" dirty="0" smtClean="0"/>
              <a:t>针锋相对算法</a:t>
            </a:r>
          </a:p>
        </p:txBody>
      </p:sp>
      <p:sp>
        <p:nvSpPr>
          <p:cNvPr id="146435" name="内容占位符 1"/>
          <p:cNvSpPr>
            <a:spLocks noGrp="1"/>
          </p:cNvSpPr>
          <p:nvPr>
            <p:ph idx="1"/>
          </p:nvPr>
        </p:nvSpPr>
        <p:spPr/>
        <p:txBody>
          <a:bodyPr/>
          <a:lstStyle/>
          <a:p>
            <a:pPr eaLnBrk="1" hangingPunct="1">
              <a:buFont typeface="Wingdings" pitchFamily="2" charset="2"/>
              <a:buNone/>
            </a:pPr>
            <a:r>
              <a:rPr lang="zh-CN" altLang="en-US" sz="2800" b="1" smtClean="0"/>
              <a:t>种子的针锋相对算法</a:t>
            </a:r>
            <a:endParaRPr lang="en-US" altLang="zh-CN" sz="2800" b="1" smtClean="0"/>
          </a:p>
          <a:p>
            <a:pPr eaLnBrk="1" hangingPunct="1"/>
            <a:r>
              <a:rPr lang="zh-CN" altLang="en-US" sz="2800" smtClean="0"/>
              <a:t>种子在同一时间也只能向四个结点上传数据。</a:t>
            </a:r>
            <a:endParaRPr lang="en-US" altLang="zh-CN" sz="2800" smtClean="0"/>
          </a:p>
          <a:p>
            <a:pPr eaLnBrk="1" hangingPunct="1"/>
            <a:r>
              <a:rPr lang="zh-CN" altLang="en-US" sz="2800" smtClean="0"/>
              <a:t>每隔</a:t>
            </a:r>
            <a:r>
              <a:rPr lang="en-US" altLang="zh-CN" sz="2800" smtClean="0"/>
              <a:t>30</a:t>
            </a:r>
            <a:r>
              <a:rPr lang="zh-CN" altLang="en-US" sz="2800" smtClean="0"/>
              <a:t>秒根据四个结点的下载速率对它们进行排序，断开与下载速率最低的那个结点的连接。</a:t>
            </a:r>
            <a:endParaRPr lang="en-US" altLang="zh-CN" sz="2800" smtClean="0"/>
          </a:p>
          <a:p>
            <a:pPr eaLnBrk="1" hangingPunct="1"/>
            <a:r>
              <a:rPr lang="zh-CN" altLang="en-US" sz="2800" smtClean="0"/>
              <a:t>然后随机选择一个对自己提出下载请求的结点来上传数据。</a:t>
            </a:r>
            <a:endParaRPr lang="en-US" altLang="zh-CN" sz="2800" smtClean="0"/>
          </a:p>
          <a:p>
            <a:pPr eaLnBrk="1" hangingPunct="1"/>
            <a:r>
              <a:rPr lang="zh-CN" altLang="en-US" sz="2800" smtClean="0"/>
              <a:t>种子只根据下载速率来选择结点，并没有综合考虑结点对系统的贡献，因为下载速率快的结点并不一定上传速率大。</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2"/>
          <p:cNvSpPr>
            <a:spLocks noGrp="1"/>
          </p:cNvSpPr>
          <p:nvPr>
            <p:ph type="title"/>
          </p:nvPr>
        </p:nvSpPr>
        <p:spPr/>
        <p:txBody>
          <a:bodyPr/>
          <a:lstStyle/>
          <a:p>
            <a:pPr eaLnBrk="1" hangingPunct="1"/>
            <a:r>
              <a:rPr lang="zh-CN" altLang="en-US" dirty="0" smtClean="0"/>
              <a:t>针锋相对算法的改进</a:t>
            </a:r>
          </a:p>
        </p:txBody>
      </p:sp>
      <p:sp>
        <p:nvSpPr>
          <p:cNvPr id="147459" name="内容占位符 1"/>
          <p:cNvSpPr>
            <a:spLocks noGrp="1"/>
          </p:cNvSpPr>
          <p:nvPr>
            <p:ph idx="1"/>
          </p:nvPr>
        </p:nvSpPr>
        <p:spPr/>
        <p:txBody>
          <a:bodyPr/>
          <a:lstStyle/>
          <a:p>
            <a:pPr marL="0" indent="90488" eaLnBrk="1" hangingPunct="1">
              <a:buFont typeface="Wingdings" pitchFamily="2" charset="2"/>
              <a:buNone/>
              <a:defRPr/>
            </a:pPr>
            <a:r>
              <a:rPr lang="zh-CN" altLang="en-US" sz="2800" dirty="0" smtClean="0"/>
              <a:t>对种子针锋相对算法的改进（</a:t>
            </a:r>
            <a:r>
              <a:rPr lang="en-US" altLang="zh-CN" sz="2800" dirty="0" smtClean="0"/>
              <a:t> </a:t>
            </a:r>
            <a:r>
              <a:rPr lang="en-US" altLang="zh-CN" sz="2800" dirty="0" err="1" smtClean="0"/>
              <a:t>BitTorrent</a:t>
            </a:r>
            <a:r>
              <a:rPr lang="en-US" altLang="zh-CN" sz="2800" dirty="0" smtClean="0"/>
              <a:t> v4.0.0</a:t>
            </a:r>
            <a:r>
              <a:rPr lang="zh-CN" altLang="en-US" sz="2800" dirty="0" smtClean="0"/>
              <a:t>）：</a:t>
            </a:r>
            <a:endParaRPr lang="en-US" altLang="zh-CN" sz="2800" dirty="0" smtClean="0"/>
          </a:p>
          <a:p>
            <a:pPr marL="0" indent="449263" eaLnBrk="1" hangingPunct="1">
              <a:defRPr/>
            </a:pPr>
            <a:r>
              <a:rPr lang="zh-CN" altLang="en-US" sz="2800" dirty="0" smtClean="0"/>
              <a:t>种子每隔一段时间按下载时间的长短对结点进行排序。</a:t>
            </a:r>
            <a:endParaRPr lang="en-US" altLang="zh-CN" sz="2800" dirty="0" smtClean="0"/>
          </a:p>
          <a:p>
            <a:pPr marL="0" indent="449263" eaLnBrk="1" hangingPunct="1">
              <a:defRPr/>
            </a:pPr>
            <a:r>
              <a:rPr lang="zh-CN" altLang="en-US" sz="2800" dirty="0" smtClean="0"/>
              <a:t>断开与下载时间最长的结点的连接。</a:t>
            </a:r>
            <a:endParaRPr lang="en-US" altLang="zh-CN" sz="2800" dirty="0" smtClean="0"/>
          </a:p>
          <a:p>
            <a:pPr marL="0" indent="449263" eaLnBrk="1" hangingPunct="1">
              <a:defRPr/>
            </a:pPr>
            <a:r>
              <a:rPr lang="zh-CN" altLang="en-US" sz="2800" dirty="0" smtClean="0"/>
              <a:t>然后随机选择一个向自己提出下载请求的结点来上传数据。</a:t>
            </a:r>
            <a:endParaRPr lang="en-US" altLang="zh-CN" sz="2800" dirty="0" smtClean="0"/>
          </a:p>
          <a:p>
            <a:pPr marL="0" indent="449263" eaLnBrk="1" hangingPunct="1">
              <a:defRPr/>
            </a:pPr>
            <a:r>
              <a:rPr lang="zh-CN" altLang="en-US" sz="2800" dirty="0" smtClean="0"/>
              <a:t>针锋相对算法的目的是为了激励结点更多的上传自己的数据。</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2"/>
          <p:cNvSpPr>
            <a:spLocks noGrp="1"/>
          </p:cNvSpPr>
          <p:nvPr>
            <p:ph type="title"/>
          </p:nvPr>
        </p:nvSpPr>
        <p:spPr/>
        <p:txBody>
          <a:bodyPr/>
          <a:lstStyle/>
          <a:p>
            <a:r>
              <a:rPr lang="zh-CN" altLang="en-US" dirty="0" smtClean="0"/>
              <a:t>“搭免费车”问题</a:t>
            </a:r>
          </a:p>
        </p:txBody>
      </p:sp>
      <p:sp>
        <p:nvSpPr>
          <p:cNvPr id="148483" name="内容占位符 1"/>
          <p:cNvSpPr>
            <a:spLocks noGrp="1"/>
          </p:cNvSpPr>
          <p:nvPr>
            <p:ph idx="1"/>
          </p:nvPr>
        </p:nvSpPr>
        <p:spPr/>
        <p:txBody>
          <a:bodyPr/>
          <a:lstStyle/>
          <a:p>
            <a:pPr eaLnBrk="1" hangingPunct="1"/>
            <a:r>
              <a:rPr lang="en-US" altLang="zh-CN" smtClean="0"/>
              <a:t>P2P</a:t>
            </a:r>
            <a:r>
              <a:rPr lang="zh-CN" altLang="en-US" smtClean="0"/>
              <a:t>网络是基于结点自愿共享资源的。</a:t>
            </a:r>
            <a:endParaRPr lang="en-US" altLang="zh-CN" smtClean="0"/>
          </a:p>
          <a:p>
            <a:pPr eaLnBrk="1" hangingPunct="1"/>
            <a:r>
              <a:rPr lang="zh-CN" altLang="en-US" smtClean="0"/>
              <a:t>网络中的结点更多考虑最大化本结点的效用而不考虑</a:t>
            </a:r>
            <a:r>
              <a:rPr lang="en-US" altLang="zh-CN" smtClean="0"/>
              <a:t>P2P</a:t>
            </a:r>
            <a:r>
              <a:rPr lang="zh-CN" altLang="en-US" smtClean="0"/>
              <a:t>网络的整体效用，从而导致了非常严重的“搭免费车”（</a:t>
            </a:r>
            <a:r>
              <a:rPr lang="en-US" altLang="zh-CN" smtClean="0"/>
              <a:t>free-riding</a:t>
            </a:r>
            <a:r>
              <a:rPr lang="zh-CN" altLang="en-US" smtClean="0"/>
              <a:t>）现象。</a:t>
            </a:r>
          </a:p>
          <a:p>
            <a:pPr eaLnBrk="1" hangingPunct="1"/>
            <a:r>
              <a:rPr lang="zh-CN" altLang="en-US" smtClean="0"/>
              <a:t>这对网络的高效工作不利，会降低对等网的可用性、可靠性、健壮性及可扩展性，进一步加剧会导致整个</a:t>
            </a:r>
            <a:r>
              <a:rPr lang="en-US" altLang="zh-CN" smtClean="0"/>
              <a:t>P2P</a:t>
            </a:r>
            <a:r>
              <a:rPr lang="zh-CN" altLang="en-US" smtClean="0"/>
              <a:t>应用系统最终崩溃。</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2"/>
          <p:cNvSpPr>
            <a:spLocks noGrp="1"/>
          </p:cNvSpPr>
          <p:nvPr>
            <p:ph type="title"/>
          </p:nvPr>
        </p:nvSpPr>
        <p:spPr/>
        <p:txBody>
          <a:bodyPr/>
          <a:lstStyle/>
          <a:p>
            <a:endParaRPr lang="zh-CN" altLang="en-US" dirty="0" smtClean="0"/>
          </a:p>
        </p:txBody>
      </p:sp>
      <p:sp>
        <p:nvSpPr>
          <p:cNvPr id="149507" name="内容占位符 1"/>
          <p:cNvSpPr>
            <a:spLocks noGrp="1"/>
          </p:cNvSpPr>
          <p:nvPr>
            <p:ph idx="1"/>
          </p:nvPr>
        </p:nvSpPr>
        <p:spPr/>
        <p:txBody>
          <a:bodyPr/>
          <a:lstStyle/>
          <a:p>
            <a:pPr eaLnBrk="1" hangingPunct="1"/>
            <a:r>
              <a:rPr lang="zh-CN" altLang="en-US" sz="3000" smtClean="0"/>
              <a:t>“搭免费车”问题，是指</a:t>
            </a:r>
            <a:r>
              <a:rPr lang="en-US" altLang="zh-CN" sz="3000" smtClean="0"/>
              <a:t>P2P</a:t>
            </a:r>
            <a:r>
              <a:rPr lang="zh-CN" altLang="en-US" sz="3000" smtClean="0"/>
              <a:t>网络中结点的自私行为所带来的共性问题：结点只享用系统中的资源，而不对系统贡献自己的资源，从而导致网络中可共享资源数量不断减少。</a:t>
            </a:r>
          </a:p>
          <a:p>
            <a:pPr eaLnBrk="1" hangingPunct="1"/>
            <a:r>
              <a:rPr lang="zh-CN" altLang="en-US" sz="3000" smtClean="0"/>
              <a:t>措施：</a:t>
            </a:r>
            <a:r>
              <a:rPr lang="en-US" sz="3000" smtClean="0">
                <a:ea typeface="黑体" pitchFamily="49" charset="-122"/>
              </a:rPr>
              <a:t> “</a:t>
            </a:r>
            <a:r>
              <a:rPr lang="zh-CN" altLang="en-US" sz="3000" smtClean="0"/>
              <a:t>阻塞</a:t>
            </a:r>
            <a:r>
              <a:rPr lang="en-US" sz="3000" smtClean="0">
                <a:ea typeface="黑体" pitchFamily="49" charset="-122"/>
              </a:rPr>
              <a:t>”</a:t>
            </a:r>
            <a:r>
              <a:rPr lang="zh-CN" altLang="en-US" sz="3000" smtClean="0"/>
              <a:t>算法。让每个结点限制允许下载的连接数，只允许那些为它上传数据最多的结点从它这里下载数据；对于那些不传输数据，或者传输数据较少的结点进行阻塞。</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p:nvPr>
        </p:nvSpPr>
        <p:spPr/>
        <p:txBody>
          <a:bodyPr/>
          <a:lstStyle/>
          <a:p>
            <a:pPr eaLnBrk="1" hangingPunct="1"/>
            <a:r>
              <a:rPr lang="zh-CN" altLang="en-US" dirty="0" smtClean="0"/>
              <a:t> </a:t>
            </a:r>
            <a:r>
              <a:rPr lang="en-US" altLang="zh-CN" dirty="0" smtClean="0"/>
              <a:t>C/S</a:t>
            </a:r>
            <a:r>
              <a:rPr lang="zh-CN" altLang="zh-CN" dirty="0" smtClean="0"/>
              <a:t>工作模式</a:t>
            </a:r>
            <a:r>
              <a:rPr lang="zh-CN" altLang="en-US" dirty="0" smtClean="0"/>
              <a:t>的局限</a:t>
            </a:r>
          </a:p>
        </p:txBody>
      </p:sp>
      <p:sp>
        <p:nvSpPr>
          <p:cNvPr id="38915" name="内容占位符 1"/>
          <p:cNvSpPr>
            <a:spLocks noGrp="1"/>
          </p:cNvSpPr>
          <p:nvPr>
            <p:ph idx="1"/>
          </p:nvPr>
        </p:nvSpPr>
        <p:spPr/>
        <p:txBody>
          <a:bodyPr/>
          <a:lstStyle/>
          <a:p>
            <a:pPr eaLnBrk="1" hangingPunct="1"/>
            <a:r>
              <a:rPr lang="zh-CN" altLang="en-US" smtClean="0"/>
              <a:t>客户端</a:t>
            </a:r>
            <a:r>
              <a:rPr lang="zh-CN" altLang="zh-CN" smtClean="0"/>
              <a:t>软件需要针对不同的操作系统开发不同版本的软件</a:t>
            </a:r>
            <a:r>
              <a:rPr lang="zh-CN" altLang="en-US" smtClean="0"/>
              <a:t>。</a:t>
            </a:r>
            <a:endParaRPr lang="en-US" altLang="zh-CN" smtClean="0"/>
          </a:p>
          <a:p>
            <a:pPr eaLnBrk="1" hangingPunct="1"/>
            <a:r>
              <a:rPr lang="zh-CN" altLang="en-US" smtClean="0"/>
              <a:t>客户端的</a:t>
            </a:r>
            <a:r>
              <a:rPr lang="zh-CN" altLang="zh-CN" smtClean="0"/>
              <a:t>部署和升级比较烦琐</a:t>
            </a:r>
            <a:r>
              <a:rPr lang="en-US" altLang="zh-CN" smtClean="0"/>
              <a:t>.</a:t>
            </a:r>
          </a:p>
          <a:p>
            <a:pPr eaLnBrk="1" hangingPunct="1"/>
            <a:r>
              <a:rPr lang="zh-CN" altLang="zh-CN" smtClean="0"/>
              <a:t>难适应百台电脑以上规模的局域网用户同时使用。</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2"/>
          <p:cNvSpPr>
            <a:spLocks noGrp="1"/>
          </p:cNvSpPr>
          <p:nvPr>
            <p:ph type="title"/>
          </p:nvPr>
        </p:nvSpPr>
        <p:spPr/>
        <p:txBody>
          <a:bodyPr/>
          <a:lstStyle/>
          <a:p>
            <a:r>
              <a:rPr lang="en-US" altLang="zh-CN" dirty="0" smtClean="0">
                <a:ea typeface="黑体" pitchFamily="49" charset="-122"/>
              </a:rPr>
              <a:t>“</a:t>
            </a:r>
            <a:r>
              <a:rPr lang="zh-CN" altLang="en-US" dirty="0" smtClean="0"/>
              <a:t>阻塞</a:t>
            </a:r>
            <a:r>
              <a:rPr lang="en-US" dirty="0" smtClean="0">
                <a:ea typeface="黑体" pitchFamily="49" charset="-122"/>
              </a:rPr>
              <a:t>”</a:t>
            </a:r>
            <a:r>
              <a:rPr lang="zh-CN" altLang="en-US" dirty="0" smtClean="0"/>
              <a:t>算法举例</a:t>
            </a:r>
          </a:p>
        </p:txBody>
      </p:sp>
      <p:sp>
        <p:nvSpPr>
          <p:cNvPr id="150531" name="内容占位符 1"/>
          <p:cNvSpPr>
            <a:spLocks noGrp="1"/>
          </p:cNvSpPr>
          <p:nvPr>
            <p:ph idx="1"/>
          </p:nvPr>
        </p:nvSpPr>
        <p:spPr/>
        <p:txBody>
          <a:bodyPr/>
          <a:lstStyle/>
          <a:p>
            <a:pPr eaLnBrk="1" hangingPunct="1"/>
            <a:r>
              <a:rPr lang="zh-CN" altLang="en-US" sz="2800" smtClean="0"/>
              <a:t>假设结点</a:t>
            </a:r>
            <a:r>
              <a:rPr lang="en-US" altLang="zh-CN" sz="2800" smtClean="0"/>
              <a:t>S</a:t>
            </a:r>
            <a:r>
              <a:rPr lang="zh-CN" altLang="en-US" sz="2800" smtClean="0"/>
              <a:t>分别与</a:t>
            </a:r>
            <a:r>
              <a:rPr lang="en-US" altLang="zh-CN" sz="2800" smtClean="0"/>
              <a:t>4</a:t>
            </a:r>
            <a:r>
              <a:rPr lang="zh-CN" altLang="en-US" sz="2800" smtClean="0"/>
              <a:t>个结点</a:t>
            </a:r>
            <a:r>
              <a:rPr lang="en-US" altLang="zh-CN" sz="2800" smtClean="0"/>
              <a:t>A</a:t>
            </a:r>
            <a:r>
              <a:rPr lang="zh-CN" altLang="en-US" sz="2800" smtClean="0"/>
              <a:t>、</a:t>
            </a:r>
            <a:r>
              <a:rPr lang="en-US" altLang="zh-CN" sz="2800" smtClean="0"/>
              <a:t>B</a:t>
            </a:r>
            <a:r>
              <a:rPr lang="zh-CN" altLang="en-US" sz="2800" smtClean="0"/>
              <a:t>、</a:t>
            </a:r>
            <a:r>
              <a:rPr lang="en-US" altLang="zh-CN" sz="2800" smtClean="0"/>
              <a:t>C</a:t>
            </a:r>
            <a:r>
              <a:rPr lang="zh-CN" altLang="en-US" sz="2800" smtClean="0"/>
              <a:t>和</a:t>
            </a:r>
            <a:r>
              <a:rPr lang="en-US" altLang="zh-CN" sz="2800" smtClean="0"/>
              <a:t>D</a:t>
            </a:r>
            <a:r>
              <a:rPr lang="zh-CN" altLang="en-US" sz="2800" smtClean="0"/>
              <a:t>建立连接，</a:t>
            </a:r>
            <a:r>
              <a:rPr lang="en-US" altLang="zh-CN" sz="2800" smtClean="0"/>
              <a:t>A</a:t>
            </a:r>
            <a:r>
              <a:rPr lang="zh-CN" altLang="en-US" sz="2800" smtClean="0"/>
              <a:t>向</a:t>
            </a:r>
            <a:r>
              <a:rPr lang="en-US" altLang="zh-CN" sz="2800" smtClean="0"/>
              <a:t>S</a:t>
            </a:r>
            <a:r>
              <a:rPr lang="zh-CN" altLang="en-US" sz="2800" smtClean="0"/>
              <a:t>传了</a:t>
            </a:r>
            <a:r>
              <a:rPr lang="en-US" altLang="zh-CN" sz="2800" smtClean="0"/>
              <a:t>10MB</a:t>
            </a:r>
            <a:r>
              <a:rPr lang="zh-CN" altLang="en-US" sz="2800" smtClean="0"/>
              <a:t>数据，</a:t>
            </a:r>
            <a:r>
              <a:rPr lang="en-US" altLang="zh-CN" sz="2800" smtClean="0"/>
              <a:t>B</a:t>
            </a:r>
            <a:r>
              <a:rPr lang="zh-CN" altLang="en-US" sz="2800" smtClean="0"/>
              <a:t>向</a:t>
            </a:r>
            <a:r>
              <a:rPr lang="en-US" altLang="zh-CN" sz="2800" smtClean="0"/>
              <a:t>S</a:t>
            </a:r>
            <a:r>
              <a:rPr lang="zh-CN" altLang="en-US" sz="2800" smtClean="0"/>
              <a:t>传了</a:t>
            </a:r>
            <a:r>
              <a:rPr lang="en-US" altLang="zh-CN" sz="2800" smtClean="0"/>
              <a:t>20MB</a:t>
            </a:r>
            <a:r>
              <a:rPr lang="zh-CN" altLang="en-US" sz="2800" smtClean="0"/>
              <a:t>，</a:t>
            </a:r>
            <a:r>
              <a:rPr lang="en-US" altLang="zh-CN" sz="2800" smtClean="0"/>
              <a:t>C</a:t>
            </a:r>
            <a:r>
              <a:rPr lang="zh-CN" altLang="en-US" sz="2800" smtClean="0"/>
              <a:t>向</a:t>
            </a:r>
            <a:r>
              <a:rPr lang="en-US" altLang="zh-CN" sz="2800" smtClean="0"/>
              <a:t>S</a:t>
            </a:r>
            <a:r>
              <a:rPr lang="zh-CN" altLang="en-US" sz="2800" smtClean="0"/>
              <a:t>传了</a:t>
            </a:r>
            <a:r>
              <a:rPr lang="en-US" altLang="zh-CN" sz="2800" smtClean="0"/>
              <a:t>5MB</a:t>
            </a:r>
            <a:r>
              <a:rPr lang="zh-CN" altLang="en-US" sz="2800" smtClean="0"/>
              <a:t>，</a:t>
            </a:r>
            <a:r>
              <a:rPr lang="en-US" altLang="zh-CN" sz="2800" smtClean="0"/>
              <a:t>D</a:t>
            </a:r>
            <a:r>
              <a:rPr lang="zh-CN" altLang="en-US" sz="2800" smtClean="0"/>
              <a:t>向</a:t>
            </a:r>
            <a:r>
              <a:rPr lang="en-US" altLang="zh-CN" sz="2800" smtClean="0"/>
              <a:t>S</a:t>
            </a:r>
            <a:r>
              <a:rPr lang="zh-CN" altLang="en-US" sz="2800" smtClean="0"/>
              <a:t>传了</a:t>
            </a:r>
            <a:r>
              <a:rPr lang="en-US" altLang="zh-CN" sz="2800" smtClean="0"/>
              <a:t>15MB</a:t>
            </a:r>
            <a:r>
              <a:rPr lang="zh-CN" altLang="en-US" sz="2800" smtClean="0"/>
              <a:t>。</a:t>
            </a:r>
            <a:endParaRPr lang="en-US" altLang="zh-CN" sz="2800" smtClean="0"/>
          </a:p>
          <a:p>
            <a:pPr eaLnBrk="1" hangingPunct="1"/>
            <a:r>
              <a:rPr lang="zh-CN" altLang="en-US" sz="2800" smtClean="0"/>
              <a:t>在结点</a:t>
            </a:r>
            <a:r>
              <a:rPr lang="en-US" altLang="zh-CN" sz="2800" smtClean="0"/>
              <a:t>S</a:t>
            </a:r>
            <a:r>
              <a:rPr lang="zh-CN" altLang="en-US" sz="2800" smtClean="0"/>
              <a:t>看来，</a:t>
            </a:r>
            <a:r>
              <a:rPr lang="en-US" altLang="zh-CN" sz="2800" smtClean="0"/>
              <a:t>4</a:t>
            </a:r>
            <a:r>
              <a:rPr lang="zh-CN" altLang="en-US" sz="2800" smtClean="0"/>
              <a:t>个结点的优先级为</a:t>
            </a:r>
            <a:r>
              <a:rPr lang="en-US" altLang="zh-CN" sz="2800" smtClean="0"/>
              <a:t>B</a:t>
            </a:r>
            <a:r>
              <a:rPr lang="zh-CN" altLang="en-US" sz="2800" smtClean="0"/>
              <a:t>、</a:t>
            </a:r>
            <a:r>
              <a:rPr lang="en-US" altLang="zh-CN" sz="2800" smtClean="0"/>
              <a:t>D</a:t>
            </a:r>
            <a:r>
              <a:rPr lang="zh-CN" altLang="en-US" sz="2800" smtClean="0"/>
              <a:t>、</a:t>
            </a:r>
            <a:r>
              <a:rPr lang="en-US" altLang="zh-CN" sz="2800" smtClean="0"/>
              <a:t>A</a:t>
            </a:r>
            <a:r>
              <a:rPr lang="zh-CN" altLang="en-US" sz="2800" smtClean="0"/>
              <a:t>、</a:t>
            </a:r>
            <a:r>
              <a:rPr lang="en-US" altLang="zh-CN" sz="2800" smtClean="0"/>
              <a:t>C</a:t>
            </a:r>
            <a:r>
              <a:rPr lang="zh-CN" altLang="en-US" sz="2800" smtClean="0"/>
              <a:t>。</a:t>
            </a:r>
            <a:endParaRPr lang="en-US" altLang="zh-CN" sz="2800" smtClean="0"/>
          </a:p>
          <a:p>
            <a:pPr eaLnBrk="1" hangingPunct="1"/>
            <a:r>
              <a:rPr lang="zh-CN" altLang="en-US" sz="2800" smtClean="0"/>
              <a:t>如果</a:t>
            </a:r>
            <a:r>
              <a:rPr lang="en-US" altLang="zh-CN" sz="2800" smtClean="0"/>
              <a:t>S</a:t>
            </a:r>
            <a:r>
              <a:rPr lang="zh-CN" altLang="en-US" sz="2800" smtClean="0"/>
              <a:t>只允许</a:t>
            </a:r>
            <a:r>
              <a:rPr lang="en-US" altLang="zh-CN" sz="2800" smtClean="0"/>
              <a:t>3</a:t>
            </a:r>
            <a:r>
              <a:rPr lang="zh-CN" altLang="en-US" sz="2800" smtClean="0"/>
              <a:t>个结点下载，那么</a:t>
            </a:r>
            <a:r>
              <a:rPr lang="en-US" altLang="zh-CN" sz="2800" smtClean="0"/>
              <a:t>S</a:t>
            </a:r>
            <a:r>
              <a:rPr lang="zh-CN" altLang="en-US" sz="2800" smtClean="0"/>
              <a:t>允许</a:t>
            </a:r>
            <a:r>
              <a:rPr lang="en-US" altLang="zh-CN" sz="2800" smtClean="0"/>
              <a:t>B</a:t>
            </a:r>
            <a:r>
              <a:rPr lang="zh-CN" altLang="en-US" sz="2800" smtClean="0"/>
              <a:t>、</a:t>
            </a:r>
            <a:r>
              <a:rPr lang="en-US" altLang="zh-CN" sz="2800" smtClean="0"/>
              <a:t>D</a:t>
            </a:r>
            <a:r>
              <a:rPr lang="zh-CN" altLang="en-US" sz="2800" smtClean="0"/>
              <a:t>和</a:t>
            </a:r>
            <a:r>
              <a:rPr lang="en-US" altLang="zh-CN" sz="2800" smtClean="0"/>
              <a:t>A</a:t>
            </a:r>
            <a:r>
              <a:rPr lang="zh-CN" altLang="en-US" sz="2800" smtClean="0"/>
              <a:t>的请求下载，</a:t>
            </a:r>
            <a:r>
              <a:rPr lang="en-US" altLang="zh-CN" sz="2800" smtClean="0"/>
              <a:t> </a:t>
            </a:r>
            <a:r>
              <a:rPr lang="zh-CN" altLang="en-US" sz="2800" smtClean="0"/>
              <a:t>阻塞结点</a:t>
            </a:r>
            <a:r>
              <a:rPr lang="en-US" altLang="zh-CN" sz="2800" smtClean="0"/>
              <a:t>C</a:t>
            </a:r>
            <a:r>
              <a:rPr lang="zh-CN" altLang="en-US" sz="2800" smtClean="0"/>
              <a:t>。</a:t>
            </a:r>
            <a:endParaRPr lang="en-US" altLang="zh-CN" sz="2800" smtClean="0"/>
          </a:p>
          <a:p>
            <a:pPr eaLnBrk="1" hangingPunct="1"/>
            <a:r>
              <a:rPr lang="zh-CN" altLang="en-US" sz="2800" smtClean="0"/>
              <a:t>通过阻塞算法，</a:t>
            </a:r>
            <a:r>
              <a:rPr lang="en-US" altLang="zh-CN" sz="2800" smtClean="0"/>
              <a:t>BitTorrent</a:t>
            </a:r>
            <a:r>
              <a:rPr lang="zh-CN" altLang="en-US" sz="2800" smtClean="0"/>
              <a:t>系统就成功的杜绝了</a:t>
            </a:r>
            <a:r>
              <a:rPr lang="en-US" sz="2800" smtClean="0">
                <a:ea typeface="黑体" pitchFamily="49" charset="-122"/>
              </a:rPr>
              <a:t>“</a:t>
            </a:r>
            <a:r>
              <a:rPr lang="zh-CN" altLang="en-US" sz="2800" smtClean="0"/>
              <a:t>搭免费车</a:t>
            </a:r>
            <a:r>
              <a:rPr lang="en-US" sz="2800" smtClean="0">
                <a:ea typeface="黑体" pitchFamily="49" charset="-122"/>
              </a:rPr>
              <a:t>”</a:t>
            </a:r>
            <a:r>
              <a:rPr lang="zh-CN" altLang="en-US" sz="2800" smtClean="0"/>
              <a:t>现象，从而保证了系统公平性。</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2"/>
          <p:cNvSpPr>
            <a:spLocks noGrp="1"/>
          </p:cNvSpPr>
          <p:nvPr>
            <p:ph type="title"/>
          </p:nvPr>
        </p:nvSpPr>
        <p:spPr/>
        <p:txBody>
          <a:bodyPr/>
          <a:lstStyle/>
          <a:p>
            <a:pPr eaLnBrk="1" hangingPunct="1"/>
            <a:r>
              <a:rPr lang="en-US" altLang="zh-CN" dirty="0" smtClean="0"/>
              <a:t>7.5.2 </a:t>
            </a:r>
            <a:r>
              <a:rPr lang="zh-CN" altLang="zh-CN" dirty="0" smtClean="0"/>
              <a:t>基于</a:t>
            </a:r>
            <a:r>
              <a:rPr lang="en-US" altLang="zh-CN" dirty="0" smtClean="0"/>
              <a:t>P2P</a:t>
            </a:r>
            <a:r>
              <a:rPr lang="zh-CN" altLang="zh-CN" dirty="0" smtClean="0"/>
              <a:t>的因特网电话服务</a:t>
            </a:r>
            <a:endParaRPr lang="zh-CN" altLang="en-US" dirty="0" smtClean="0"/>
          </a:p>
        </p:txBody>
      </p:sp>
      <p:sp>
        <p:nvSpPr>
          <p:cNvPr id="151555" name="内容占位符 1"/>
          <p:cNvSpPr>
            <a:spLocks noGrp="1"/>
          </p:cNvSpPr>
          <p:nvPr>
            <p:ph idx="1"/>
          </p:nvPr>
        </p:nvSpPr>
        <p:spPr/>
        <p:txBody>
          <a:bodyPr/>
          <a:lstStyle/>
          <a:p>
            <a:pPr eaLnBrk="1" hangingPunct="1"/>
            <a:r>
              <a:rPr lang="en-US" altLang="zh-CN" smtClean="0"/>
              <a:t>Skype</a:t>
            </a:r>
            <a:r>
              <a:rPr lang="zh-CN" altLang="en-US" smtClean="0"/>
              <a:t>是即时通讯（</a:t>
            </a:r>
            <a:r>
              <a:rPr lang="en-US" altLang="zh-CN" smtClean="0"/>
              <a:t>Instant Message</a:t>
            </a:r>
            <a:r>
              <a:rPr lang="zh-CN" altLang="en-US" smtClean="0"/>
              <a:t>，</a:t>
            </a:r>
            <a:r>
              <a:rPr lang="en-US" altLang="zh-CN" smtClean="0"/>
              <a:t>IM</a:t>
            </a:r>
            <a:r>
              <a:rPr lang="zh-CN" altLang="en-US" smtClean="0"/>
              <a:t>）的软件。</a:t>
            </a:r>
            <a:endParaRPr lang="en-US" altLang="zh-CN" smtClean="0"/>
          </a:p>
          <a:p>
            <a:pPr eaLnBrk="1" hangingPunct="1"/>
            <a:r>
              <a:rPr lang="zh-CN" altLang="en-US" smtClean="0"/>
              <a:t>提供</a:t>
            </a:r>
            <a:r>
              <a:rPr lang="en-US" altLang="zh-CN" smtClean="0"/>
              <a:t>PC</a:t>
            </a:r>
            <a:r>
              <a:rPr lang="zh-CN" altLang="en-US" smtClean="0"/>
              <a:t>到</a:t>
            </a:r>
            <a:r>
              <a:rPr lang="en-US" altLang="zh-CN" smtClean="0"/>
              <a:t>PC</a:t>
            </a:r>
            <a:r>
              <a:rPr lang="zh-CN" altLang="en-US" smtClean="0"/>
              <a:t>、</a:t>
            </a:r>
            <a:r>
              <a:rPr lang="en-US" altLang="zh-CN" smtClean="0"/>
              <a:t>PC</a:t>
            </a:r>
            <a:r>
              <a:rPr lang="zh-CN" altLang="en-US" smtClean="0"/>
              <a:t>到电话、电话到</a:t>
            </a:r>
            <a:r>
              <a:rPr lang="en-US" altLang="zh-CN" smtClean="0"/>
              <a:t>PC</a:t>
            </a:r>
            <a:r>
              <a:rPr lang="zh-CN" altLang="en-US" smtClean="0"/>
              <a:t>和</a:t>
            </a:r>
            <a:r>
              <a:rPr lang="en-US" altLang="zh-CN" smtClean="0"/>
              <a:t>PC</a:t>
            </a:r>
            <a:r>
              <a:rPr lang="zh-CN" altLang="en-US" smtClean="0"/>
              <a:t>到</a:t>
            </a:r>
            <a:r>
              <a:rPr lang="en-US" altLang="zh-CN" smtClean="0"/>
              <a:t>PC</a:t>
            </a:r>
            <a:r>
              <a:rPr lang="zh-CN" altLang="en-US" smtClean="0"/>
              <a:t>的电话及视频会议服务。</a:t>
            </a:r>
            <a:endParaRPr lang="en-US" altLang="zh-CN" smtClean="0"/>
          </a:p>
          <a:p>
            <a:pPr eaLnBrk="1" hangingPunct="1"/>
            <a:r>
              <a:rPr lang="zh-CN" altLang="en-US" smtClean="0"/>
              <a:t>和传统即</a:t>
            </a:r>
            <a:r>
              <a:rPr lang="zh-CN" smtClean="0"/>
              <a:t>时通讯软件</a:t>
            </a:r>
            <a:r>
              <a:rPr lang="zh-CN" altLang="en-US" smtClean="0"/>
              <a:t>不同之处：</a:t>
            </a:r>
            <a:r>
              <a:rPr lang="en-US" altLang="zh-CN" smtClean="0"/>
              <a:t>Skype</a:t>
            </a:r>
            <a:r>
              <a:rPr lang="zh-CN" altLang="en-US" smtClean="0"/>
              <a:t>是一种以</a:t>
            </a:r>
            <a:r>
              <a:rPr lang="en-US" altLang="zh-CN" smtClean="0"/>
              <a:t>P2P</a:t>
            </a:r>
            <a:r>
              <a:rPr lang="zh-CN" altLang="en-US" smtClean="0"/>
              <a:t>技术为基础的应用程序。</a:t>
            </a:r>
            <a:endParaRPr lang="en-US" altLang="zh-CN" smtClean="0"/>
          </a:p>
          <a:p>
            <a:pPr eaLnBrk="1" hangingPunct="1"/>
            <a:r>
              <a:rPr lang="zh-CN" altLang="en-US" smtClean="0"/>
              <a:t>由创建</a:t>
            </a:r>
            <a:r>
              <a:rPr lang="en-US" altLang="zh-CN" smtClean="0"/>
              <a:t>Fastrack</a:t>
            </a:r>
            <a:r>
              <a:rPr lang="zh-CN" altLang="en-US" smtClean="0"/>
              <a:t>和</a:t>
            </a:r>
            <a:r>
              <a:rPr lang="en-US" altLang="zh-CN" smtClean="0"/>
              <a:t>Kazaa</a:t>
            </a:r>
            <a:r>
              <a:rPr lang="zh-CN" altLang="en-US" smtClean="0"/>
              <a:t>的开发人员设计开发，并于</a:t>
            </a:r>
            <a:r>
              <a:rPr lang="en-US" altLang="zh-CN" smtClean="0"/>
              <a:t>2005</a:t>
            </a:r>
            <a:r>
              <a:rPr lang="zh-CN" altLang="en-US" smtClean="0"/>
              <a:t>年被</a:t>
            </a:r>
            <a:r>
              <a:rPr lang="en-US" altLang="zh-CN" smtClean="0"/>
              <a:t>eBay</a:t>
            </a:r>
            <a:r>
              <a:rPr lang="zh-CN" altLang="en-US" smtClean="0"/>
              <a:t>公司以</a:t>
            </a:r>
            <a:r>
              <a:rPr lang="en-US" altLang="zh-CN" smtClean="0"/>
              <a:t>26</a:t>
            </a:r>
            <a:r>
              <a:rPr lang="zh-CN" altLang="en-US" smtClean="0"/>
              <a:t>亿美元的价格收购。</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2"/>
          <p:cNvSpPr>
            <a:spLocks noGrp="1"/>
          </p:cNvSpPr>
          <p:nvPr>
            <p:ph type="title"/>
          </p:nvPr>
        </p:nvSpPr>
        <p:spPr/>
        <p:txBody>
          <a:bodyPr/>
          <a:lstStyle/>
          <a:p>
            <a:pPr eaLnBrk="1" hangingPunct="1"/>
            <a:endParaRPr lang="zh-CN" altLang="en-US" dirty="0" smtClean="0"/>
          </a:p>
        </p:txBody>
      </p:sp>
      <p:sp>
        <p:nvSpPr>
          <p:cNvPr id="152579" name="内容占位符 1"/>
          <p:cNvSpPr>
            <a:spLocks noGrp="1"/>
          </p:cNvSpPr>
          <p:nvPr>
            <p:ph idx="1"/>
          </p:nvPr>
        </p:nvSpPr>
        <p:spPr/>
        <p:txBody>
          <a:bodyPr/>
          <a:lstStyle/>
          <a:p>
            <a:pPr eaLnBrk="1" hangingPunct="1"/>
            <a:r>
              <a:rPr lang="zh-CN" altLang="en-US" smtClean="0"/>
              <a:t>实现了将网络资源分散（即不是利用集中式的服务器资源，而是利用各个结点的网络资源）。</a:t>
            </a:r>
            <a:endParaRPr lang="en-US" altLang="zh-CN" smtClean="0"/>
          </a:p>
          <a:p>
            <a:pPr eaLnBrk="1" hangingPunct="1"/>
            <a:r>
              <a:rPr lang="zh-CN" altLang="en-US" smtClean="0"/>
              <a:t>语音呼叫的接通率、语音质量在很大程度上甚至超过传统的电话网络。</a:t>
            </a:r>
            <a:endParaRPr lang="en-US" altLang="zh-CN" smtClean="0"/>
          </a:p>
          <a:p>
            <a:pPr eaLnBrk="1" hangingPunct="1"/>
            <a:r>
              <a:rPr lang="zh-CN" altLang="en-US" smtClean="0"/>
              <a:t>任何时候通常都有数以百万计的用户与之连接。</a:t>
            </a:r>
            <a:endParaRPr lang="en-US" altLang="zh-CN" smtClean="0"/>
          </a:p>
          <a:p>
            <a:pPr eaLnBrk="1" hangingPunct="1"/>
            <a:r>
              <a:rPr lang="en-US" altLang="zh-CN" smtClean="0"/>
              <a:t>Skype</a:t>
            </a:r>
            <a:r>
              <a:rPr lang="zh-CN" altLang="en-US" smtClean="0"/>
              <a:t>有以下一些特性：</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2"/>
          <p:cNvSpPr>
            <a:spLocks noGrp="1"/>
          </p:cNvSpPr>
          <p:nvPr>
            <p:ph type="title"/>
          </p:nvPr>
        </p:nvSpPr>
        <p:spPr/>
        <p:txBody>
          <a:bodyPr/>
          <a:lstStyle/>
          <a:p>
            <a:pPr eaLnBrk="1" hangingPunct="1"/>
            <a:r>
              <a:rPr lang="en-US" altLang="zh-CN" dirty="0" smtClean="0"/>
              <a:t>Skype</a:t>
            </a:r>
            <a:r>
              <a:rPr lang="zh-CN" altLang="en-US" dirty="0" smtClean="0"/>
              <a:t>的特性</a:t>
            </a:r>
            <a:r>
              <a:rPr lang="en-US" altLang="zh-CN" dirty="0" smtClean="0"/>
              <a:t>1——</a:t>
            </a:r>
            <a:r>
              <a:rPr lang="zh-CN" altLang="en-US" dirty="0" smtClean="0"/>
              <a:t>音质清晰</a:t>
            </a:r>
          </a:p>
        </p:txBody>
      </p:sp>
      <p:sp>
        <p:nvSpPr>
          <p:cNvPr id="153603" name="内容占位符 1"/>
          <p:cNvSpPr>
            <a:spLocks noGrp="1"/>
          </p:cNvSpPr>
          <p:nvPr>
            <p:ph idx="1"/>
          </p:nvPr>
        </p:nvSpPr>
        <p:spPr/>
        <p:txBody>
          <a:bodyPr/>
          <a:lstStyle/>
          <a:p>
            <a:pPr eaLnBrk="1" hangingPunct="1"/>
            <a:r>
              <a:rPr lang="zh-CN" altLang="en-US" sz="2800" smtClean="0"/>
              <a:t>采用第三代的</a:t>
            </a:r>
            <a:r>
              <a:rPr lang="en-US" altLang="zh-CN" sz="2800" smtClean="0"/>
              <a:t>P2P</a:t>
            </a:r>
            <a:r>
              <a:rPr lang="zh-CN" altLang="en-US" sz="2800" smtClean="0"/>
              <a:t>网络技术</a:t>
            </a:r>
            <a:r>
              <a:rPr lang="en-US" altLang="zh-CN" sz="2800" smtClean="0"/>
              <a:t>(Global Index</a:t>
            </a:r>
            <a:r>
              <a:rPr lang="zh-CN" altLang="en-US" sz="2800" smtClean="0"/>
              <a:t>，</a:t>
            </a:r>
            <a:r>
              <a:rPr lang="en-US" altLang="zh-CN" sz="2800" smtClean="0"/>
              <a:t>GI)</a:t>
            </a:r>
            <a:r>
              <a:rPr lang="zh-CN" altLang="en-US" sz="2800" smtClean="0"/>
              <a:t>，是一个由超结点组成的多点网络，每个点之间均保持沟通。将这些结点资源动态组合，参与流量分配、路径选择、处理需要较大带宽的任务等，并保证最小的延时。</a:t>
            </a:r>
            <a:endParaRPr lang="en-US" altLang="zh-CN" sz="2800" smtClean="0"/>
          </a:p>
          <a:p>
            <a:pPr eaLnBrk="1" hangingPunct="1"/>
            <a:r>
              <a:rPr lang="zh-CN" altLang="en-US" sz="2800" smtClean="0"/>
              <a:t>设计上彻底解放传统意义上</a:t>
            </a:r>
            <a:r>
              <a:rPr lang="en-US" altLang="zh-CN" sz="2800" smtClean="0"/>
              <a:t>300Hz</a:t>
            </a:r>
            <a:r>
              <a:rPr lang="zh-CN" altLang="en-US" sz="2800" smtClean="0"/>
              <a:t>到</a:t>
            </a:r>
            <a:r>
              <a:rPr lang="en-US" altLang="zh-CN" sz="2800" smtClean="0"/>
              <a:t>3000Hz</a:t>
            </a:r>
            <a:r>
              <a:rPr lang="zh-CN" altLang="en-US" sz="2800" smtClean="0"/>
              <a:t>频率的电话语音效果。可以使用户听到所有频率的语音，即使是最低沉的或最尖锐的语音。</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2"/>
          <p:cNvSpPr>
            <a:spLocks noGrp="1"/>
          </p:cNvSpPr>
          <p:nvPr>
            <p:ph type="title"/>
          </p:nvPr>
        </p:nvSpPr>
        <p:spPr/>
        <p:txBody>
          <a:bodyPr/>
          <a:lstStyle/>
          <a:p>
            <a:pPr eaLnBrk="1" hangingPunct="1"/>
            <a:r>
              <a:rPr lang="en-US" altLang="zh-CN" dirty="0" smtClean="0"/>
              <a:t>Skype</a:t>
            </a:r>
            <a:r>
              <a:rPr lang="zh-CN" altLang="en-US" dirty="0" smtClean="0"/>
              <a:t>的特性</a:t>
            </a:r>
            <a:r>
              <a:rPr lang="en-US" altLang="zh-CN" dirty="0" smtClean="0"/>
              <a:t>2——</a:t>
            </a:r>
            <a:r>
              <a:rPr lang="zh-CN" altLang="en-US" dirty="0" smtClean="0"/>
              <a:t>安全性好</a:t>
            </a:r>
          </a:p>
        </p:txBody>
      </p:sp>
      <p:sp>
        <p:nvSpPr>
          <p:cNvPr id="154627" name="内容占位符 1"/>
          <p:cNvSpPr>
            <a:spLocks noGrp="1"/>
          </p:cNvSpPr>
          <p:nvPr>
            <p:ph idx="1"/>
          </p:nvPr>
        </p:nvSpPr>
        <p:spPr>
          <a:xfrm>
            <a:off x="285750" y="1428750"/>
            <a:ext cx="8401050" cy="4525963"/>
          </a:xfrm>
        </p:spPr>
        <p:txBody>
          <a:bodyPr/>
          <a:lstStyle/>
          <a:p>
            <a:pPr eaLnBrk="1" hangingPunct="1"/>
            <a:r>
              <a:rPr lang="zh-CN" altLang="en-US" sz="2800" smtClean="0"/>
              <a:t>采用了端到端的加密方式，</a:t>
            </a:r>
            <a:r>
              <a:rPr lang="en-US" altLang="zh-CN" sz="2800" smtClean="0"/>
              <a:t>Skype</a:t>
            </a:r>
            <a:r>
              <a:rPr lang="zh-CN" altLang="en-US" sz="2800" smtClean="0"/>
              <a:t>在信息发送前进行加密，在接收端进行解密。保证信息的安全性。</a:t>
            </a:r>
            <a:endParaRPr lang="en-US" altLang="zh-CN" sz="2800" smtClean="0"/>
          </a:p>
          <a:p>
            <a:pPr eaLnBrk="1" hangingPunct="1"/>
            <a:r>
              <a:rPr lang="zh-CN" altLang="en-US" sz="2800" smtClean="0"/>
              <a:t>采用了数字签名的方式，对公共目录中存储的和用户相关的数据都采用了数字签名，保证数据无法被篡改。</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2"/>
          <p:cNvSpPr>
            <a:spLocks noGrp="1"/>
          </p:cNvSpPr>
          <p:nvPr>
            <p:ph type="title"/>
          </p:nvPr>
        </p:nvSpPr>
        <p:spPr/>
        <p:txBody>
          <a:bodyPr/>
          <a:lstStyle/>
          <a:p>
            <a:pPr eaLnBrk="1" hangingPunct="1"/>
            <a:r>
              <a:rPr lang="en-US" altLang="zh-CN" dirty="0" smtClean="0"/>
              <a:t>Skype</a:t>
            </a:r>
            <a:r>
              <a:rPr lang="zh-CN" altLang="en-US" dirty="0" smtClean="0"/>
              <a:t>的特性</a:t>
            </a:r>
            <a:r>
              <a:rPr lang="en-US" altLang="zh-CN" dirty="0" smtClean="0"/>
              <a:t>3——</a:t>
            </a:r>
            <a:r>
              <a:rPr lang="zh-CN" altLang="en-US" dirty="0" smtClean="0"/>
              <a:t>跨平台性</a:t>
            </a:r>
          </a:p>
        </p:txBody>
      </p:sp>
      <p:sp>
        <p:nvSpPr>
          <p:cNvPr id="155651" name="内容占位符 1"/>
          <p:cNvSpPr>
            <a:spLocks noGrp="1"/>
          </p:cNvSpPr>
          <p:nvPr>
            <p:ph idx="1"/>
          </p:nvPr>
        </p:nvSpPr>
        <p:spPr/>
        <p:txBody>
          <a:bodyPr/>
          <a:lstStyle/>
          <a:p>
            <a:pPr eaLnBrk="1" hangingPunct="1"/>
            <a:r>
              <a:rPr lang="zh-CN" altLang="en-US" sz="2800" smtClean="0"/>
              <a:t>有适用于</a:t>
            </a:r>
            <a:r>
              <a:rPr lang="en-US" altLang="zh-CN" sz="2800" smtClean="0"/>
              <a:t>Windows</a:t>
            </a:r>
            <a:r>
              <a:rPr lang="zh-CN" altLang="en-US" sz="2800" smtClean="0"/>
              <a:t>操作系统、</a:t>
            </a:r>
            <a:r>
              <a:rPr lang="en-US" altLang="zh-CN" sz="2800" smtClean="0"/>
              <a:t>Pocket PC</a:t>
            </a:r>
            <a:r>
              <a:rPr lang="zh-CN" altLang="en-US" sz="2800" smtClean="0"/>
              <a:t>、和</a:t>
            </a:r>
            <a:r>
              <a:rPr lang="en-US" altLang="zh-CN" sz="2800" smtClean="0"/>
              <a:t>Mac OS</a:t>
            </a:r>
            <a:r>
              <a:rPr lang="zh-CN" altLang="en-US" sz="2800" smtClean="0"/>
              <a:t>和</a:t>
            </a:r>
            <a:r>
              <a:rPr lang="en-US" altLang="zh-CN" sz="2800" smtClean="0"/>
              <a:t>Linux</a:t>
            </a:r>
            <a:r>
              <a:rPr lang="zh-CN" altLang="en-US" sz="2800" smtClean="0"/>
              <a:t>操作系统的版本，语音通话、文件交换等数据传输都可跨平台进行。</a:t>
            </a:r>
            <a:endParaRPr lang="en-US" altLang="zh-CN" sz="2800" smtClean="0"/>
          </a:p>
          <a:p>
            <a:pPr eaLnBrk="1" hangingPunct="1"/>
            <a:r>
              <a:rPr lang="zh-CN" altLang="en-US" sz="2800" smtClean="0"/>
              <a:t>所采用的底层技术保证了其可以很容易的移植到不同的终端设备上，更加适应终端设备和通讯技术的发展。</a:t>
            </a:r>
          </a:p>
          <a:p>
            <a:pPr eaLnBrk="1" hangingPunct="1"/>
            <a:r>
              <a:rPr lang="zh-CN" altLang="en-US" sz="2800" smtClean="0"/>
              <a:t>其他优势：使用简单、功能强大；节省资源；超强的穿透能力；超大文件传输能力以及开放的应用程序接口。</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2"/>
          <p:cNvSpPr>
            <a:spLocks noGrp="1"/>
          </p:cNvSpPr>
          <p:nvPr>
            <p:ph type="title"/>
          </p:nvPr>
        </p:nvSpPr>
        <p:spPr/>
        <p:txBody>
          <a:bodyPr/>
          <a:lstStyle/>
          <a:p>
            <a:pPr eaLnBrk="1" hangingPunct="1"/>
            <a:r>
              <a:rPr lang="en-US" altLang="zh-CN" dirty="0" smtClean="0"/>
              <a:t>Skype</a:t>
            </a:r>
            <a:r>
              <a:rPr lang="zh-CN" altLang="en-US" dirty="0" smtClean="0"/>
              <a:t>的基本原理</a:t>
            </a:r>
          </a:p>
        </p:txBody>
      </p:sp>
      <p:sp>
        <p:nvSpPr>
          <p:cNvPr id="156675" name="内容占位符 1"/>
          <p:cNvSpPr>
            <a:spLocks noGrp="1"/>
          </p:cNvSpPr>
          <p:nvPr>
            <p:ph idx="1"/>
          </p:nvPr>
        </p:nvSpPr>
        <p:spPr>
          <a:xfrm>
            <a:off x="357188" y="1428750"/>
            <a:ext cx="8229600" cy="4525963"/>
          </a:xfrm>
        </p:spPr>
        <p:txBody>
          <a:bodyPr/>
          <a:lstStyle/>
          <a:p>
            <a:pPr marL="0" indent="360363" eaLnBrk="1" hangingPunct="1">
              <a:buFont typeface="Wingdings" pitchFamily="2" charset="2"/>
              <a:buNone/>
              <a:defRPr/>
            </a:pPr>
            <a:r>
              <a:rPr lang="zh-CN" altLang="en-US" sz="3000" dirty="0" smtClean="0"/>
              <a:t>与其他</a:t>
            </a:r>
            <a:r>
              <a:rPr lang="en-US" altLang="zh-CN" sz="3000" dirty="0" smtClean="0"/>
              <a:t>VOIP</a:t>
            </a:r>
            <a:r>
              <a:rPr lang="zh-CN" altLang="en-US" sz="3000" dirty="0" smtClean="0"/>
              <a:t>通信软件一样，</a:t>
            </a:r>
            <a:r>
              <a:rPr lang="en-US" altLang="zh-CN" sz="3000" dirty="0" smtClean="0"/>
              <a:t>Skype</a:t>
            </a:r>
            <a:r>
              <a:rPr lang="zh-CN" altLang="en-US" sz="3000" dirty="0" smtClean="0"/>
              <a:t>也是利用因特网来打电话。其基本原理如下：</a:t>
            </a:r>
          </a:p>
          <a:p>
            <a:pPr eaLnBrk="1" hangingPunct="1">
              <a:buFont typeface="Wingdings" pitchFamily="2" charset="2"/>
              <a:buNone/>
              <a:defRPr/>
            </a:pPr>
            <a:r>
              <a:rPr lang="zh-CN" altLang="en-US" sz="3000" dirty="0" smtClean="0"/>
              <a:t>（</a:t>
            </a:r>
            <a:r>
              <a:rPr lang="en-US" altLang="zh-CN" sz="3000" dirty="0" smtClean="0"/>
              <a:t>1</a:t>
            </a:r>
            <a:r>
              <a:rPr lang="zh-CN" altLang="en-US" sz="3000" dirty="0" smtClean="0"/>
              <a:t>）通过电话机将语音转变成模拟信号；</a:t>
            </a:r>
          </a:p>
          <a:p>
            <a:pPr eaLnBrk="1" hangingPunct="1">
              <a:buFont typeface="Wingdings" pitchFamily="2" charset="2"/>
              <a:buNone/>
              <a:defRPr/>
            </a:pPr>
            <a:r>
              <a:rPr lang="zh-CN" altLang="en-US" sz="3000" dirty="0" smtClean="0"/>
              <a:t>（</a:t>
            </a:r>
            <a:r>
              <a:rPr lang="en-US" altLang="zh-CN" sz="3000" dirty="0" smtClean="0"/>
              <a:t>2</a:t>
            </a:r>
            <a:r>
              <a:rPr lang="zh-CN" altLang="en-US" sz="3000" dirty="0" smtClean="0"/>
              <a:t>）模拟信号通过</a:t>
            </a:r>
            <a:r>
              <a:rPr lang="en-US" altLang="zh-CN" sz="3000" dirty="0" smtClean="0"/>
              <a:t>VOIP</a:t>
            </a:r>
            <a:r>
              <a:rPr lang="zh-CN" altLang="en-US" sz="3000" dirty="0" smtClean="0"/>
              <a:t>终端计算机转换为</a:t>
            </a:r>
            <a:r>
              <a:rPr lang="en-US" altLang="zh-CN" sz="3000" dirty="0" smtClean="0"/>
              <a:t>IP</a:t>
            </a:r>
            <a:r>
              <a:rPr lang="zh-CN" altLang="en-US" sz="3000" dirty="0" smtClean="0"/>
              <a:t>数据报；</a:t>
            </a:r>
          </a:p>
          <a:p>
            <a:pPr eaLnBrk="1" hangingPunct="1">
              <a:buFont typeface="Wingdings" pitchFamily="2" charset="2"/>
              <a:buNone/>
              <a:defRPr/>
            </a:pPr>
            <a:r>
              <a:rPr lang="zh-CN" altLang="en-US" sz="3000" dirty="0" smtClean="0"/>
              <a:t>（</a:t>
            </a:r>
            <a:r>
              <a:rPr lang="en-US" altLang="zh-CN" sz="3000" dirty="0" smtClean="0"/>
              <a:t>3</a:t>
            </a:r>
            <a:r>
              <a:rPr lang="zh-CN" altLang="en-US" sz="3000" dirty="0" smtClean="0"/>
              <a:t>）</a:t>
            </a:r>
            <a:r>
              <a:rPr lang="en-US" altLang="zh-CN" sz="3000" dirty="0" smtClean="0"/>
              <a:t>IP</a:t>
            </a:r>
            <a:r>
              <a:rPr lang="zh-CN" altLang="en-US" sz="3000" dirty="0" smtClean="0"/>
              <a:t>数据报通过因特网传送到远端一个</a:t>
            </a:r>
            <a:r>
              <a:rPr lang="en-US" altLang="zh-CN" sz="3000" dirty="0" smtClean="0"/>
              <a:t>VOIP</a:t>
            </a:r>
            <a:r>
              <a:rPr lang="zh-CN" altLang="en-US" sz="3000" dirty="0" smtClean="0"/>
              <a:t>终端计算机；</a:t>
            </a:r>
          </a:p>
          <a:p>
            <a:pPr eaLnBrk="1" hangingPunct="1">
              <a:buFont typeface="Wingdings" pitchFamily="2" charset="2"/>
              <a:buNone/>
              <a:defRPr/>
            </a:pPr>
            <a:r>
              <a:rPr lang="zh-CN" altLang="en-US" sz="3000" dirty="0" smtClean="0"/>
              <a:t>（</a:t>
            </a:r>
            <a:r>
              <a:rPr lang="en-US" altLang="zh-CN" sz="3000" dirty="0" smtClean="0"/>
              <a:t>4</a:t>
            </a:r>
            <a:r>
              <a:rPr lang="zh-CN" altLang="en-US" sz="3000" dirty="0" smtClean="0"/>
              <a:t>）</a:t>
            </a:r>
            <a:r>
              <a:rPr lang="en-US" altLang="zh-CN" sz="3000" dirty="0" smtClean="0"/>
              <a:t>VOIP</a:t>
            </a:r>
            <a:r>
              <a:rPr lang="zh-CN" altLang="en-US" sz="3000" dirty="0" smtClean="0"/>
              <a:t>终端主机将</a:t>
            </a:r>
            <a:r>
              <a:rPr lang="en-US" altLang="zh-CN" sz="3000" dirty="0" smtClean="0"/>
              <a:t>IP</a:t>
            </a:r>
            <a:r>
              <a:rPr lang="zh-CN" altLang="en-US" sz="3000" dirty="0" smtClean="0"/>
              <a:t>数据报转换为模拟信号；</a:t>
            </a:r>
          </a:p>
          <a:p>
            <a:pPr eaLnBrk="1" hangingPunct="1">
              <a:buFont typeface="Wingdings" pitchFamily="2" charset="2"/>
              <a:buNone/>
              <a:defRPr/>
            </a:pPr>
            <a:r>
              <a:rPr lang="zh-CN" altLang="en-US" sz="3000" dirty="0" smtClean="0"/>
              <a:t>（</a:t>
            </a:r>
            <a:r>
              <a:rPr lang="en-US" altLang="zh-CN" sz="3000" dirty="0" smtClean="0"/>
              <a:t>5</a:t>
            </a:r>
            <a:r>
              <a:rPr lang="zh-CN" altLang="en-US" sz="3000" dirty="0" smtClean="0"/>
              <a:t>）模拟信号通过电话机转换成语音。</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2"/>
          <p:cNvSpPr>
            <a:spLocks noGrp="1"/>
          </p:cNvSpPr>
          <p:nvPr>
            <p:ph type="title"/>
          </p:nvPr>
        </p:nvSpPr>
        <p:spPr/>
        <p:txBody>
          <a:bodyPr/>
          <a:lstStyle/>
          <a:p>
            <a:pPr eaLnBrk="1" hangingPunct="1"/>
            <a:r>
              <a:rPr lang="en-US" altLang="zh-CN" dirty="0" smtClean="0"/>
              <a:t>Skype</a:t>
            </a:r>
            <a:r>
              <a:rPr lang="zh-CN" altLang="en-US" dirty="0" smtClean="0"/>
              <a:t>的网络结构与通信过程</a:t>
            </a:r>
          </a:p>
        </p:txBody>
      </p:sp>
      <p:sp>
        <p:nvSpPr>
          <p:cNvPr id="157699" name="内容占位符 1"/>
          <p:cNvSpPr>
            <a:spLocks noGrp="1"/>
          </p:cNvSpPr>
          <p:nvPr>
            <p:ph idx="1"/>
          </p:nvPr>
        </p:nvSpPr>
        <p:spPr/>
        <p:txBody>
          <a:bodyPr/>
          <a:lstStyle/>
          <a:p>
            <a:pPr eaLnBrk="1" hangingPunct="1"/>
            <a:r>
              <a:rPr lang="zh-CN" altLang="en-US" sz="2800" smtClean="0"/>
              <a:t>与其他</a:t>
            </a:r>
            <a:r>
              <a:rPr lang="en-US" altLang="zh-CN" sz="2800" smtClean="0"/>
              <a:t>VOIP</a:t>
            </a:r>
            <a:r>
              <a:rPr lang="zh-CN" altLang="en-US" sz="2800" smtClean="0"/>
              <a:t>通信软件不同的是，</a:t>
            </a:r>
            <a:r>
              <a:rPr lang="en-US" altLang="zh-CN" sz="2800" smtClean="0"/>
              <a:t>Skype</a:t>
            </a:r>
            <a:r>
              <a:rPr lang="zh-CN" altLang="en-US" sz="2800" smtClean="0"/>
              <a:t>使用私有</a:t>
            </a:r>
            <a:r>
              <a:rPr lang="en-US" altLang="zh-CN" sz="2800" smtClean="0"/>
              <a:t>VOIP</a:t>
            </a:r>
            <a:r>
              <a:rPr lang="zh-CN" altLang="en-US" sz="2800" smtClean="0"/>
              <a:t>协议（属于商业秘密）。</a:t>
            </a:r>
            <a:endParaRPr lang="en-US" altLang="zh-CN" sz="2800" smtClean="0"/>
          </a:p>
          <a:p>
            <a:pPr eaLnBrk="1" hangingPunct="1"/>
            <a:r>
              <a:rPr lang="en-US" altLang="zh-CN" sz="2800" smtClean="0"/>
              <a:t>Skype</a:t>
            </a:r>
            <a:r>
              <a:rPr lang="zh-CN" altLang="en-US" sz="2800" smtClean="0"/>
              <a:t>的网络结构：</a:t>
            </a:r>
          </a:p>
          <a:p>
            <a:pPr lvl="1" eaLnBrk="1" hangingPunct="1"/>
            <a:r>
              <a:rPr lang="zh-CN" altLang="en-US" smtClean="0"/>
              <a:t>注册服务器（</a:t>
            </a:r>
            <a:r>
              <a:rPr lang="en-US" altLang="zh-CN" smtClean="0"/>
              <a:t>Login Server</a:t>
            </a:r>
            <a:r>
              <a:rPr lang="zh-CN" altLang="en-US" smtClean="0"/>
              <a:t>，</a:t>
            </a:r>
            <a:r>
              <a:rPr lang="en-US" altLang="zh-CN" smtClean="0"/>
              <a:t>LS</a:t>
            </a:r>
            <a:r>
              <a:rPr lang="zh-CN" altLang="en-US" smtClean="0"/>
              <a:t>），此外没有任何其它的集中服务器。</a:t>
            </a:r>
            <a:endParaRPr lang="en-US" altLang="zh-CN" smtClean="0"/>
          </a:p>
          <a:p>
            <a:pPr lvl="1" eaLnBrk="1" hangingPunct="1"/>
            <a:r>
              <a:rPr lang="zh-CN" altLang="en-US" smtClean="0"/>
              <a:t>用户结点分为：普通结点或称为普通对等方</a:t>
            </a:r>
            <a:r>
              <a:rPr lang="en-US" smtClean="0">
                <a:ea typeface="黑体" pitchFamily="49" charset="-122"/>
              </a:rPr>
              <a:t> </a:t>
            </a:r>
            <a:r>
              <a:rPr lang="en-US" altLang="zh-CN" smtClean="0"/>
              <a:t>(Skype Client</a:t>
            </a:r>
            <a:r>
              <a:rPr lang="zh-CN" altLang="en-US" smtClean="0"/>
              <a:t>，</a:t>
            </a:r>
            <a:r>
              <a:rPr lang="en-US" altLang="zh-CN" smtClean="0"/>
              <a:t>SC)</a:t>
            </a:r>
            <a:r>
              <a:rPr lang="zh-CN" altLang="en-US" smtClean="0"/>
              <a:t>和超级结点或称为超级对等方（</a:t>
            </a:r>
            <a:r>
              <a:rPr lang="en-US" altLang="zh-CN" smtClean="0"/>
              <a:t>Super Node</a:t>
            </a:r>
            <a:r>
              <a:rPr lang="zh-CN" altLang="en-US" smtClean="0"/>
              <a:t>，</a:t>
            </a:r>
            <a:r>
              <a:rPr lang="en-US" altLang="zh-CN" smtClean="0"/>
              <a:t>SN</a:t>
            </a:r>
            <a:r>
              <a:rPr lang="zh-CN" altLang="en-US" smtClean="0"/>
              <a:t>）。</a:t>
            </a:r>
            <a:endParaRPr lang="en-US" altLang="zh-CN" smtClean="0"/>
          </a:p>
          <a:p>
            <a:pPr lvl="1" eaLnBrk="1" hangingPunct="1"/>
            <a:r>
              <a:rPr lang="zh-CN" altLang="en-US" smtClean="0"/>
              <a:t>普通结点必须连接到超级结点上。</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2"/>
          <p:cNvSpPr>
            <a:spLocks noGrp="1"/>
          </p:cNvSpPr>
          <p:nvPr>
            <p:ph type="title"/>
          </p:nvPr>
        </p:nvSpPr>
        <p:spPr/>
        <p:txBody>
          <a:bodyPr/>
          <a:lstStyle/>
          <a:p>
            <a:pPr eaLnBrk="1" hangingPunct="1"/>
            <a:r>
              <a:rPr lang="en-US" altLang="zh-CN" dirty="0" smtClean="0"/>
              <a:t>Skype</a:t>
            </a:r>
            <a:r>
              <a:rPr lang="zh-CN" altLang="en-US" dirty="0" smtClean="0"/>
              <a:t>的</a:t>
            </a:r>
            <a:r>
              <a:rPr lang="zh-CN" altLang="en-US" sz="4000" dirty="0" smtClean="0"/>
              <a:t>网络结构</a:t>
            </a:r>
            <a:endParaRPr lang="zh-CN" altLang="en-US" dirty="0" smtClean="0"/>
          </a:p>
        </p:txBody>
      </p:sp>
      <p:sp>
        <p:nvSpPr>
          <p:cNvPr id="158723" name="内容占位符 1"/>
          <p:cNvSpPr>
            <a:spLocks noGrp="1"/>
          </p:cNvSpPr>
          <p:nvPr>
            <p:ph idx="1"/>
          </p:nvPr>
        </p:nvSpPr>
        <p:spPr/>
        <p:txBody>
          <a:bodyPr/>
          <a:lstStyle/>
          <a:p>
            <a:pPr eaLnBrk="1" hangingPunct="1"/>
            <a:r>
              <a:rPr lang="zh-CN" altLang="en-US" sz="2800" b="1" smtClean="0"/>
              <a:t>注册服务器</a:t>
            </a:r>
            <a:r>
              <a:rPr lang="zh-CN" altLang="en-US" sz="2800" smtClean="0"/>
              <a:t>：</a:t>
            </a:r>
            <a:r>
              <a:rPr lang="en-US" altLang="zh-CN" sz="2800" smtClean="0"/>
              <a:t>Skype</a:t>
            </a:r>
            <a:r>
              <a:rPr lang="zh-CN" altLang="en-US" sz="2800" smtClean="0"/>
              <a:t>惟一需要维护的设备，负责完成客户端的注册，保证用户名的全球惟一性，存储并管理用户名和密码信息，对用户进行身份认证。</a:t>
            </a:r>
            <a:endParaRPr lang="en-US" altLang="zh-CN" sz="2800" smtClean="0"/>
          </a:p>
          <a:p>
            <a:pPr eaLnBrk="1" hangingPunct="1"/>
            <a:r>
              <a:rPr lang="zh-CN" altLang="en-US" sz="2800" b="1" smtClean="0"/>
              <a:t>普通结点</a:t>
            </a:r>
            <a:r>
              <a:rPr lang="zh-CN" altLang="en-US" sz="2800" smtClean="0"/>
              <a:t>：普通主机终端，只需要下载了</a:t>
            </a:r>
            <a:r>
              <a:rPr lang="en-US" altLang="zh-CN" sz="2800" smtClean="0"/>
              <a:t>Skype</a:t>
            </a:r>
            <a:r>
              <a:rPr lang="zh-CN" altLang="en-US" sz="2800" smtClean="0"/>
              <a:t>的应用，就具有提供语音呼叫和文本消息传送的能力。</a:t>
            </a:r>
            <a:endParaRPr lang="en-US" altLang="zh-CN" sz="2800" smtClean="0"/>
          </a:p>
          <a:p>
            <a:pPr eaLnBrk="1" hangingPunct="1"/>
            <a:r>
              <a:rPr lang="zh-CN" altLang="en-US" sz="2800" b="1" smtClean="0"/>
              <a:t>超级结点</a:t>
            </a:r>
            <a:r>
              <a:rPr lang="zh-CN" altLang="en-US" sz="2800" smtClean="0"/>
              <a:t>：满足某些要求的普通结点：具有公网地址、具有足够的</a:t>
            </a:r>
            <a:r>
              <a:rPr lang="en-US" altLang="zh-CN" sz="2800" smtClean="0"/>
              <a:t>CPU</a:t>
            </a:r>
            <a:r>
              <a:rPr lang="zh-CN" altLang="en-US" sz="2800" smtClean="0"/>
              <a:t>、存储空间足够大、具有足够的网络带宽。</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2"/>
          <p:cNvSpPr>
            <a:spLocks noGrp="1"/>
          </p:cNvSpPr>
          <p:nvPr>
            <p:ph type="title"/>
          </p:nvPr>
        </p:nvSpPr>
        <p:spPr/>
        <p:txBody>
          <a:bodyPr/>
          <a:lstStyle/>
          <a:p>
            <a:pPr eaLnBrk="1" hangingPunct="1"/>
            <a:r>
              <a:rPr lang="en-US" altLang="zh-CN" dirty="0" smtClean="0"/>
              <a:t>Skype</a:t>
            </a:r>
            <a:r>
              <a:rPr lang="zh-CN" altLang="en-US" dirty="0" smtClean="0"/>
              <a:t>的</a:t>
            </a:r>
            <a:r>
              <a:rPr lang="zh-CN" altLang="en-US" sz="4000" dirty="0" smtClean="0"/>
              <a:t>网络结构示意图</a:t>
            </a:r>
            <a:endParaRPr lang="zh-CN" altLang="en-US" dirty="0" smtClean="0"/>
          </a:p>
        </p:txBody>
      </p:sp>
      <p:sp>
        <p:nvSpPr>
          <p:cNvPr id="18436" name="内容占位符 1"/>
          <p:cNvSpPr>
            <a:spLocks noGrp="1"/>
          </p:cNvSpPr>
          <p:nvPr>
            <p:ph idx="1"/>
          </p:nvPr>
        </p:nvSpPr>
        <p:spPr/>
        <p:txBody>
          <a:bodyPr/>
          <a:lstStyle/>
          <a:p>
            <a:pPr eaLnBrk="1" hangingPunct="1"/>
            <a:endParaRPr lang="zh-CN" altLang="en-US" smtClean="0"/>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1"/>
          <p:cNvGraphicFramePr>
            <a:graphicFrameLocks noChangeAspect="1"/>
          </p:cNvGraphicFramePr>
          <p:nvPr/>
        </p:nvGraphicFramePr>
        <p:xfrm>
          <a:off x="819150" y="1571625"/>
          <a:ext cx="7396163" cy="4413250"/>
        </p:xfrm>
        <a:graphic>
          <a:graphicData uri="http://schemas.openxmlformats.org/presentationml/2006/ole">
            <p:oleObj spid="_x0000_s18434" name="Visio" r:id="rId3" imgW="4712513" imgH="2926994" progId="Visio.Drawing.11">
              <p:embed/>
            </p:oleObj>
          </a:graphicData>
        </a:graphic>
      </p:graphicFrame>
      <p:sp>
        <p:nvSpPr>
          <p:cNvPr id="18438" name="矩形 5"/>
          <p:cNvSpPr>
            <a:spLocks noChangeArrowheads="1"/>
          </p:cNvSpPr>
          <p:nvPr/>
        </p:nvSpPr>
        <p:spPr bwMode="auto">
          <a:xfrm>
            <a:off x="3214688" y="6000750"/>
            <a:ext cx="2619375" cy="523875"/>
          </a:xfrm>
          <a:prstGeom prst="rect">
            <a:avLst/>
          </a:prstGeom>
          <a:noFill/>
          <a:ln w="9525">
            <a:noFill/>
            <a:miter lim="800000"/>
            <a:headEnd/>
            <a:tailEnd/>
          </a:ln>
        </p:spPr>
        <p:txBody>
          <a:bodyPr wrap="none">
            <a:spAutoFit/>
          </a:bodyPr>
          <a:lstStyle/>
          <a:p>
            <a:r>
              <a:rPr lang="en-US" altLang="zh-CN" sz="2800"/>
              <a:t>Skype</a:t>
            </a:r>
            <a:r>
              <a:rPr lang="zh-CN" altLang="en-US" sz="2800"/>
              <a:t>网络结构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p:txBody>
          <a:bodyPr/>
          <a:lstStyle/>
          <a:p>
            <a:pPr eaLnBrk="1" hangingPunct="1"/>
            <a:r>
              <a:rPr lang="en-US" altLang="zh-CN" smtClean="0"/>
              <a:t>7.2.2 B/S</a:t>
            </a:r>
            <a:r>
              <a:rPr lang="zh-CN" altLang="zh-CN" smtClean="0"/>
              <a:t>工作模式</a:t>
            </a:r>
            <a:endParaRPr lang="zh-CN" altLang="en-US" smtClean="0"/>
          </a:p>
        </p:txBody>
      </p:sp>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defRPr/>
            </a:pPr>
            <a:r>
              <a:rPr lang="en-US" altLang="zh-CN" dirty="0" smtClean="0"/>
              <a:t>B/S</a:t>
            </a:r>
            <a:r>
              <a:rPr lang="zh-CN" altLang="zh-CN" dirty="0" smtClean="0"/>
              <a:t>工作模式</a:t>
            </a:r>
            <a:r>
              <a:rPr lang="zh-CN" altLang="en-US" dirty="0" smtClean="0"/>
              <a:t>是</a:t>
            </a:r>
            <a:r>
              <a:rPr lang="zh-CN" altLang="zh-CN" dirty="0" smtClean="0"/>
              <a:t>随着</a:t>
            </a:r>
            <a:r>
              <a:rPr lang="en-US" altLang="zh-CN" dirty="0" smtClean="0"/>
              <a:t>Internet</a:t>
            </a:r>
            <a:r>
              <a:rPr lang="zh-CN" altLang="zh-CN" dirty="0" smtClean="0"/>
              <a:t>技术的兴起，</a:t>
            </a:r>
            <a:r>
              <a:rPr lang="zh-CN" altLang="en-US" b="1" dirty="0" smtClean="0"/>
              <a:t>是</a:t>
            </a:r>
            <a:r>
              <a:rPr lang="zh-CN" altLang="zh-CN" b="1" dirty="0" smtClean="0"/>
              <a:t>对</a:t>
            </a:r>
            <a:r>
              <a:rPr lang="en-US" altLang="zh-CN" b="1" dirty="0" smtClean="0"/>
              <a:t>C/S</a:t>
            </a:r>
            <a:r>
              <a:rPr lang="zh-CN" altLang="zh-CN" b="1" dirty="0" smtClean="0"/>
              <a:t>结构的一种变化或者改进</a:t>
            </a:r>
            <a:r>
              <a:rPr lang="zh-CN" altLang="zh-CN" dirty="0" smtClean="0"/>
              <a:t>。</a:t>
            </a:r>
            <a:endParaRPr lang="en-US" altLang="zh-CN" dirty="0" smtClean="0"/>
          </a:p>
          <a:p>
            <a:pPr marL="365760" indent="-256032" eaLnBrk="1" fontAlgn="auto" hangingPunct="1">
              <a:spcAft>
                <a:spcPts val="0"/>
              </a:spcAft>
              <a:defRPr/>
            </a:pPr>
            <a:r>
              <a:rPr lang="zh-CN" altLang="zh-CN" dirty="0" smtClean="0"/>
              <a:t>用户界面通过</a:t>
            </a:r>
            <a:r>
              <a:rPr lang="en-US" altLang="zh-CN" dirty="0" smtClean="0"/>
              <a:t>WWW</a:t>
            </a:r>
            <a:r>
              <a:rPr lang="zh-CN" altLang="zh-CN" dirty="0" smtClean="0"/>
              <a:t>浏览器来实现的，极少部分事务逻辑在前端（</a:t>
            </a:r>
            <a:r>
              <a:rPr lang="en-US" altLang="zh-CN" dirty="0" smtClean="0"/>
              <a:t>Browser</a:t>
            </a:r>
            <a:r>
              <a:rPr lang="zh-CN" altLang="zh-CN" dirty="0" smtClean="0"/>
              <a:t>）实现，主要事务逻辑在服务器端（</a:t>
            </a:r>
            <a:r>
              <a:rPr lang="en-US" altLang="zh-CN" dirty="0" smtClean="0"/>
              <a:t>Server</a:t>
            </a:r>
            <a:r>
              <a:rPr lang="zh-CN" altLang="zh-CN" dirty="0" smtClean="0"/>
              <a:t>）实现</a:t>
            </a:r>
            <a:r>
              <a:rPr lang="zh-CN" altLang="en-US" dirty="0" smtClean="0"/>
              <a:t>。</a:t>
            </a:r>
            <a:endParaRPr lang="en-US" altLang="zh-CN" dirty="0" smtClean="0"/>
          </a:p>
          <a:p>
            <a:pPr marL="365760" indent="-256032" eaLnBrk="1" fontAlgn="auto" hangingPunct="1">
              <a:spcAft>
                <a:spcPts val="0"/>
              </a:spcAft>
              <a:defRPr/>
            </a:pPr>
            <a:r>
              <a:rPr lang="zh-CN" altLang="zh-CN" dirty="0" smtClean="0"/>
              <a:t>服务器</a:t>
            </a:r>
            <a:r>
              <a:rPr lang="zh-CN" altLang="en-US" dirty="0" smtClean="0"/>
              <a:t>：</a:t>
            </a:r>
            <a:r>
              <a:rPr lang="en-US" altLang="zh-CN" dirty="0" smtClean="0"/>
              <a:t>Web</a:t>
            </a:r>
            <a:r>
              <a:rPr lang="zh-CN" altLang="zh-CN" dirty="0" smtClean="0"/>
              <a:t>服务器和数据库服务器，三层结构大大简化了客户端载荷，减轻了系统维护与升级的成本和工作量，降低了用户的总体成本</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2"/>
          <p:cNvSpPr>
            <a:spLocks noGrp="1"/>
          </p:cNvSpPr>
          <p:nvPr>
            <p:ph type="title"/>
          </p:nvPr>
        </p:nvSpPr>
        <p:spPr/>
        <p:txBody>
          <a:bodyPr/>
          <a:lstStyle/>
          <a:p>
            <a:pPr eaLnBrk="1" hangingPunct="1"/>
            <a:r>
              <a:rPr lang="en-US" altLang="zh-CN" dirty="0" smtClean="0"/>
              <a:t>Skype</a:t>
            </a:r>
            <a:r>
              <a:rPr lang="zh-CN" altLang="en-US" dirty="0" smtClean="0"/>
              <a:t>的</a:t>
            </a:r>
            <a:r>
              <a:rPr lang="zh-CN" altLang="en-US" sz="4000" dirty="0" smtClean="0"/>
              <a:t>通信过程</a:t>
            </a:r>
            <a:endParaRPr lang="zh-CN" altLang="en-US" dirty="0" smtClean="0"/>
          </a:p>
        </p:txBody>
      </p:sp>
      <p:sp>
        <p:nvSpPr>
          <p:cNvPr id="159747" name="内容占位符 1"/>
          <p:cNvSpPr>
            <a:spLocks noGrp="1"/>
          </p:cNvSpPr>
          <p:nvPr>
            <p:ph idx="1"/>
          </p:nvPr>
        </p:nvSpPr>
        <p:spPr/>
        <p:txBody>
          <a:bodyPr/>
          <a:lstStyle/>
          <a:p>
            <a:pPr eaLnBrk="1" hangingPunct="1"/>
            <a:r>
              <a:rPr lang="en-US" altLang="zh-CN" sz="2800" smtClean="0"/>
              <a:t>Skype</a:t>
            </a:r>
            <a:r>
              <a:rPr lang="zh-CN" altLang="en-US" sz="2800" smtClean="0"/>
              <a:t>的通信过程：</a:t>
            </a:r>
            <a:endParaRPr lang="en-US" altLang="zh-CN" sz="2800" smtClean="0"/>
          </a:p>
          <a:p>
            <a:pPr marL="971550" lvl="1" indent="-514350" eaLnBrk="1" hangingPunct="1">
              <a:buFontTx/>
              <a:buAutoNum type="arabicPeriod"/>
            </a:pPr>
            <a:r>
              <a:rPr lang="zh-CN" altLang="en-US" smtClean="0"/>
              <a:t>启动</a:t>
            </a:r>
            <a:endParaRPr lang="en-US" altLang="zh-CN" smtClean="0"/>
          </a:p>
          <a:p>
            <a:pPr marL="971550" lvl="1" indent="-514350" eaLnBrk="1" hangingPunct="1">
              <a:buFontTx/>
              <a:buAutoNum type="arabicPeriod"/>
            </a:pPr>
            <a:r>
              <a:rPr lang="zh-CN" altLang="en-US" smtClean="0"/>
              <a:t>注册</a:t>
            </a:r>
            <a:r>
              <a:rPr lang="en-US" altLang="zh-CN" smtClean="0"/>
              <a:t>/</a:t>
            </a:r>
            <a:r>
              <a:rPr lang="zh-CN" altLang="en-US" smtClean="0"/>
              <a:t>认证</a:t>
            </a:r>
            <a:endParaRPr lang="en-US" altLang="zh-CN" smtClean="0"/>
          </a:p>
          <a:p>
            <a:pPr marL="971550" lvl="1" indent="-514350" eaLnBrk="1" hangingPunct="1">
              <a:buFontTx/>
              <a:buAutoNum type="arabicPeriod"/>
            </a:pPr>
            <a:r>
              <a:rPr lang="zh-CN" altLang="en-US" smtClean="0"/>
              <a:t>查找用户（用户搜索）</a:t>
            </a:r>
            <a:endParaRPr lang="en-US" altLang="zh-CN" smtClean="0"/>
          </a:p>
          <a:p>
            <a:pPr marL="971550" lvl="1" indent="-514350" eaLnBrk="1" hangingPunct="1">
              <a:buFontTx/>
              <a:buAutoNum type="arabicPeriod"/>
            </a:pPr>
            <a:r>
              <a:rPr lang="zh-CN" altLang="en-US" smtClean="0"/>
              <a:t>呼叫和释放。</a:t>
            </a:r>
            <a:endParaRPr lang="en-US" altLang="zh-CN" smtClean="0"/>
          </a:p>
          <a:p>
            <a:pPr eaLnBrk="1" hangingPunct="1"/>
            <a:r>
              <a:rPr lang="zh-CN" altLang="en-US" sz="2800" smtClean="0"/>
              <a:t>注册流程只是在用户初次安装了</a:t>
            </a:r>
            <a:r>
              <a:rPr lang="en-US" altLang="zh-CN" sz="2800" smtClean="0"/>
              <a:t>Skype</a:t>
            </a:r>
            <a:r>
              <a:rPr lang="zh-CN" altLang="en-US" sz="2800" smtClean="0"/>
              <a:t>的客户端软件后进行，后期使用的过程中该步骤就变成认证过程。</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r>
              <a:rPr lang="zh-CN" altLang="en-US" dirty="0" smtClean="0"/>
              <a:t> </a:t>
            </a:r>
            <a:r>
              <a:rPr lang="en-US" altLang="zh-CN" dirty="0" smtClean="0"/>
              <a:t>1.</a:t>
            </a:r>
            <a:r>
              <a:rPr lang="zh-CN" altLang="en-US" dirty="0" smtClean="0"/>
              <a:t> 启动流程</a:t>
            </a:r>
          </a:p>
        </p:txBody>
      </p:sp>
      <p:sp>
        <p:nvSpPr>
          <p:cNvPr id="3" name="内容占位符 2"/>
          <p:cNvSpPr>
            <a:spLocks noGrp="1"/>
          </p:cNvSpPr>
          <p:nvPr>
            <p:ph idx="1"/>
          </p:nvPr>
        </p:nvSpPr>
        <p:spPr/>
        <p:txBody>
          <a:bodyPr/>
          <a:lstStyle/>
          <a:p>
            <a:pPr eaLnBrk="1" hangingPunct="1">
              <a:buFont typeface="Wingdings" pitchFamily="2" charset="2"/>
              <a:buNone/>
              <a:defRPr/>
            </a:pPr>
            <a:r>
              <a:rPr lang="en-US" altLang="zh-CN" dirty="0" smtClean="0"/>
              <a:t>1.</a:t>
            </a:r>
            <a:r>
              <a:rPr lang="zh-CN" altLang="en-US" dirty="0" smtClean="0"/>
              <a:t>启动流程</a:t>
            </a:r>
          </a:p>
          <a:p>
            <a:pPr indent="106363" eaLnBrk="1" hangingPunct="1">
              <a:defRPr/>
            </a:pPr>
            <a:r>
              <a:rPr lang="zh-CN" altLang="en-US" dirty="0" smtClean="0"/>
              <a:t> </a:t>
            </a:r>
            <a:r>
              <a:rPr lang="en-US" altLang="zh-CN" dirty="0" smtClean="0"/>
              <a:t>Skype</a:t>
            </a:r>
            <a:r>
              <a:rPr lang="zh-CN" altLang="en-US" dirty="0" smtClean="0"/>
              <a:t>的用户终端启动时，采用</a:t>
            </a:r>
            <a:r>
              <a:rPr lang="en-US" altLang="zh-CN" dirty="0" smtClean="0"/>
              <a:t>HTTP</a:t>
            </a:r>
            <a:r>
              <a:rPr lang="zh-CN" altLang="en-US" dirty="0" smtClean="0"/>
              <a:t>协议连接到注册服务器。</a:t>
            </a:r>
            <a:endParaRPr lang="en-US" altLang="zh-CN" dirty="0" smtClean="0"/>
          </a:p>
          <a:p>
            <a:pPr indent="106363" eaLnBrk="1" hangingPunct="1">
              <a:defRPr/>
            </a:pPr>
            <a:r>
              <a:rPr lang="zh-CN" altLang="en-US" dirty="0" smtClean="0"/>
              <a:t> 用户初次安装的启动流程中携带</a:t>
            </a:r>
            <a:r>
              <a:rPr lang="en-US" dirty="0" smtClean="0">
                <a:ea typeface="黑体" pitchFamily="49" charset="-122"/>
              </a:rPr>
              <a:t>“</a:t>
            </a:r>
            <a:r>
              <a:rPr lang="en-US" altLang="zh-CN" dirty="0" smtClean="0"/>
              <a:t>installed”</a:t>
            </a:r>
            <a:r>
              <a:rPr lang="zh-CN" altLang="en-US" dirty="0" smtClean="0"/>
              <a:t>的参数以及所装</a:t>
            </a:r>
            <a:r>
              <a:rPr lang="en-US" altLang="zh-CN" dirty="0" smtClean="0"/>
              <a:t>Skype</a:t>
            </a:r>
            <a:r>
              <a:rPr lang="zh-CN" altLang="en-US" dirty="0" smtClean="0"/>
              <a:t>的版本号。</a:t>
            </a:r>
            <a:endParaRPr lang="en-US" altLang="zh-CN" dirty="0" smtClean="0"/>
          </a:p>
          <a:p>
            <a:pPr indent="106363" eaLnBrk="1" hangingPunct="1">
              <a:defRPr/>
            </a:pPr>
            <a:r>
              <a:rPr lang="zh-CN" altLang="en-US" dirty="0" smtClean="0"/>
              <a:t> 使用时的启动流程则在消息中携带</a:t>
            </a:r>
            <a:r>
              <a:rPr lang="en-US" dirty="0" smtClean="0">
                <a:ea typeface="黑体" pitchFamily="49" charset="-122"/>
              </a:rPr>
              <a:t>“</a:t>
            </a:r>
            <a:r>
              <a:rPr lang="en-US" altLang="zh-CN" dirty="0" err="1" smtClean="0"/>
              <a:t>getlatesversion</a:t>
            </a:r>
            <a:r>
              <a:rPr lang="en-US" altLang="zh-CN" dirty="0" smtClean="0"/>
              <a:t>”</a:t>
            </a:r>
            <a:r>
              <a:rPr lang="zh-CN" altLang="en-US" dirty="0" smtClean="0"/>
              <a:t>参数，检查是否有新的版本。具体流程分别见如下两图。</a:t>
            </a:r>
          </a:p>
          <a:p>
            <a:pPr>
              <a:defRPr/>
            </a:pP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2"/>
          <p:cNvSpPr>
            <a:spLocks noGrp="1"/>
          </p:cNvSpPr>
          <p:nvPr>
            <p:ph type="title"/>
          </p:nvPr>
        </p:nvSpPr>
        <p:spPr/>
        <p:txBody>
          <a:bodyPr/>
          <a:lstStyle/>
          <a:p>
            <a:r>
              <a:rPr lang="zh-CN" altLang="en-US" dirty="0" smtClean="0"/>
              <a:t>  初次安装</a:t>
            </a:r>
            <a:r>
              <a:rPr lang="en-US" altLang="zh-CN" dirty="0" smtClean="0"/>
              <a:t>Skype</a:t>
            </a:r>
            <a:r>
              <a:rPr lang="zh-CN" altLang="en-US" dirty="0" smtClean="0"/>
              <a:t>的启动流程</a:t>
            </a:r>
          </a:p>
        </p:txBody>
      </p:sp>
      <p:sp>
        <p:nvSpPr>
          <p:cNvPr id="19460" name="内容占位符 1"/>
          <p:cNvSpPr>
            <a:spLocks noGrp="1"/>
          </p:cNvSpPr>
          <p:nvPr>
            <p:ph idx="1"/>
          </p:nvPr>
        </p:nvSpPr>
        <p:spPr/>
        <p:txBody>
          <a:bodyPr/>
          <a:lstStyle/>
          <a:p>
            <a:pPr eaLnBrk="1" hangingPunct="1">
              <a:buNone/>
            </a:pPr>
            <a:endParaRPr lang="zh-CN" altLang="en-US" sz="2800" dirty="0" smtClean="0"/>
          </a:p>
        </p:txBody>
      </p:sp>
      <p:sp>
        <p:nvSpPr>
          <p:cNvPr id="1946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1"/>
          <p:cNvGraphicFramePr>
            <a:graphicFrameLocks noChangeAspect="1"/>
          </p:cNvGraphicFramePr>
          <p:nvPr/>
        </p:nvGraphicFramePr>
        <p:xfrm>
          <a:off x="676275" y="1643063"/>
          <a:ext cx="7753350" cy="3600450"/>
        </p:xfrm>
        <a:graphic>
          <a:graphicData uri="http://schemas.openxmlformats.org/presentationml/2006/ole">
            <p:oleObj spid="_x0000_s19458" name="Visio" r:id="rId3" imgW="3706655" imgH="1762533" progId="Visio.Drawing.11">
              <p:embed/>
            </p:oleObj>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2"/>
          <p:cNvSpPr>
            <a:spLocks noGrp="1"/>
          </p:cNvSpPr>
          <p:nvPr>
            <p:ph type="title"/>
          </p:nvPr>
        </p:nvSpPr>
        <p:spPr/>
        <p:txBody>
          <a:bodyPr/>
          <a:lstStyle/>
          <a:p>
            <a:r>
              <a:rPr lang="zh-CN" altLang="en-US" dirty="0" smtClean="0"/>
              <a:t>  用户使用</a:t>
            </a:r>
            <a:r>
              <a:rPr lang="en-US" altLang="zh-CN" dirty="0" smtClean="0"/>
              <a:t>Skype</a:t>
            </a:r>
            <a:r>
              <a:rPr lang="zh-CN" altLang="en-US" dirty="0" smtClean="0"/>
              <a:t>时的启动流程</a:t>
            </a:r>
          </a:p>
        </p:txBody>
      </p:sp>
      <p:sp>
        <p:nvSpPr>
          <p:cNvPr id="20484" name="内容占位符 1"/>
          <p:cNvSpPr>
            <a:spLocks noGrp="1"/>
          </p:cNvSpPr>
          <p:nvPr>
            <p:ph idx="1"/>
          </p:nvPr>
        </p:nvSpPr>
        <p:spPr/>
        <p:txBody>
          <a:bodyPr/>
          <a:lstStyle/>
          <a:p>
            <a:pPr eaLnBrk="1" hangingPunct="1"/>
            <a:endParaRPr lang="zh-CN" altLang="en-US" sz="2800" smtClean="0"/>
          </a:p>
        </p:txBody>
      </p:sp>
      <p:sp>
        <p:nvSpPr>
          <p:cNvPr id="204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1"/>
          <p:cNvGraphicFramePr>
            <a:graphicFrameLocks noChangeAspect="1"/>
          </p:cNvGraphicFramePr>
          <p:nvPr/>
        </p:nvGraphicFramePr>
        <p:xfrm>
          <a:off x="500063" y="1643063"/>
          <a:ext cx="8167687" cy="3500437"/>
        </p:xfrm>
        <a:graphic>
          <a:graphicData uri="http://schemas.openxmlformats.org/presentationml/2006/ole">
            <p:oleObj spid="_x0000_s20482" name="Visio" r:id="rId3" imgW="3706655" imgH="1762533" progId="Visio.Drawing.11">
              <p:embed/>
            </p:oleObj>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2"/>
          <p:cNvSpPr>
            <a:spLocks noGrp="1"/>
          </p:cNvSpPr>
          <p:nvPr>
            <p:ph type="title"/>
          </p:nvPr>
        </p:nvSpPr>
        <p:spPr/>
        <p:txBody>
          <a:bodyPr/>
          <a:lstStyle/>
          <a:p>
            <a:pPr eaLnBrk="1" hangingPunct="1"/>
            <a:r>
              <a:rPr lang="zh-CN" altLang="en-US" dirty="0" smtClean="0"/>
              <a:t> </a:t>
            </a:r>
            <a:r>
              <a:rPr lang="en-US" altLang="zh-CN" dirty="0" smtClean="0"/>
              <a:t>2. </a:t>
            </a:r>
            <a:r>
              <a:rPr lang="zh-CN" altLang="en-US" dirty="0" smtClean="0"/>
              <a:t>注册</a:t>
            </a:r>
            <a:r>
              <a:rPr lang="en-US" altLang="zh-CN" dirty="0" smtClean="0"/>
              <a:t>/</a:t>
            </a:r>
            <a:r>
              <a:rPr lang="zh-CN" altLang="en-US" dirty="0" smtClean="0"/>
              <a:t>认证流程</a:t>
            </a:r>
          </a:p>
        </p:txBody>
      </p:sp>
      <p:sp>
        <p:nvSpPr>
          <p:cNvPr id="160771" name="内容占位符 1"/>
          <p:cNvSpPr>
            <a:spLocks noGrp="1"/>
          </p:cNvSpPr>
          <p:nvPr>
            <p:ph idx="1"/>
          </p:nvPr>
        </p:nvSpPr>
        <p:spPr/>
        <p:txBody>
          <a:bodyPr/>
          <a:lstStyle/>
          <a:p>
            <a:pPr eaLnBrk="1" hangingPunct="1">
              <a:buFont typeface="Wingdings" pitchFamily="2" charset="2"/>
              <a:buNone/>
              <a:defRPr/>
            </a:pPr>
            <a:r>
              <a:rPr lang="en-US" altLang="zh-CN" sz="3000" dirty="0" smtClean="0"/>
              <a:t>2. </a:t>
            </a:r>
            <a:r>
              <a:rPr lang="zh-CN" altLang="en-US" sz="3000" dirty="0" smtClean="0"/>
              <a:t>注册</a:t>
            </a:r>
            <a:r>
              <a:rPr lang="en-US" altLang="zh-CN" sz="3000" dirty="0" smtClean="0"/>
              <a:t>/</a:t>
            </a:r>
            <a:r>
              <a:rPr lang="zh-CN" altLang="en-US" sz="3000" dirty="0" smtClean="0"/>
              <a:t>认证流程</a:t>
            </a:r>
          </a:p>
          <a:p>
            <a:pPr indent="17463" eaLnBrk="1" hangingPunct="1">
              <a:defRPr/>
            </a:pPr>
            <a:r>
              <a:rPr lang="zh-CN" altLang="en-US" sz="2800" dirty="0" smtClean="0"/>
              <a:t> 用户启动</a:t>
            </a:r>
            <a:r>
              <a:rPr lang="en-US" altLang="zh-CN" sz="2800" dirty="0" smtClean="0"/>
              <a:t>Skype</a:t>
            </a:r>
            <a:r>
              <a:rPr lang="zh-CN" altLang="en-US" sz="2800" dirty="0" smtClean="0"/>
              <a:t>后，首先需要连接到超级结点，通过超级结点向注册服务器发送身份认证信息。</a:t>
            </a:r>
            <a:endParaRPr lang="en-US" altLang="zh-CN" sz="2800" dirty="0" smtClean="0"/>
          </a:p>
          <a:p>
            <a:pPr indent="17463" eaLnBrk="1" hangingPunct="1">
              <a:defRPr/>
            </a:pPr>
            <a:r>
              <a:rPr lang="zh-CN" altLang="en-US" sz="2800" dirty="0" smtClean="0"/>
              <a:t> 注册服务器验证用户名和密码的合法性。然后向其它对等结点发送在线信息。</a:t>
            </a:r>
            <a:endParaRPr lang="en-US" altLang="zh-CN" sz="2800" dirty="0" smtClean="0"/>
          </a:p>
          <a:p>
            <a:pPr indent="17463" eaLnBrk="1" hangingPunct="1">
              <a:defRPr/>
            </a:pPr>
            <a:r>
              <a:rPr lang="zh-CN" altLang="en-US" sz="2800" dirty="0" smtClean="0"/>
              <a:t>注册服务器需要判断该终端所在私网的</a:t>
            </a:r>
            <a:r>
              <a:rPr lang="en-US" altLang="zh-CN" sz="2800" dirty="0" smtClean="0"/>
              <a:t>NAT</a:t>
            </a:r>
            <a:r>
              <a:rPr lang="zh-CN" altLang="en-US" sz="2800" dirty="0" smtClean="0"/>
              <a:t>和防火墙类型。如果该终端先前默认的超级结点已不可用，则还要查找具有公网地址的</a:t>
            </a:r>
            <a:r>
              <a:rPr lang="en-US" altLang="zh-CN" sz="2800" dirty="0" smtClean="0"/>
              <a:t>Skype</a:t>
            </a:r>
            <a:r>
              <a:rPr lang="zh-CN" altLang="en-US" sz="2800" dirty="0" smtClean="0"/>
              <a:t>结点来作为该终端的超级结点，以维持该终端与</a:t>
            </a:r>
            <a:r>
              <a:rPr lang="en-US" altLang="zh-CN" sz="2800" dirty="0" smtClean="0"/>
              <a:t>Skype</a:t>
            </a:r>
            <a:r>
              <a:rPr lang="zh-CN" altLang="en-US" sz="2800" dirty="0" smtClean="0"/>
              <a:t>网络的连接。</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2"/>
          <p:cNvSpPr>
            <a:spLocks noGrp="1"/>
          </p:cNvSpPr>
          <p:nvPr>
            <p:ph type="title"/>
          </p:nvPr>
        </p:nvSpPr>
        <p:spPr/>
        <p:txBody>
          <a:bodyPr/>
          <a:lstStyle/>
          <a:p>
            <a:pPr eaLnBrk="1" hangingPunct="1"/>
            <a:r>
              <a:rPr lang="zh-CN" altLang="en-US" dirty="0" smtClean="0"/>
              <a:t> </a:t>
            </a:r>
          </a:p>
        </p:txBody>
      </p:sp>
      <p:sp>
        <p:nvSpPr>
          <p:cNvPr id="162819" name="内容占位符 1"/>
          <p:cNvSpPr>
            <a:spLocks noGrp="1"/>
          </p:cNvSpPr>
          <p:nvPr>
            <p:ph idx="1"/>
          </p:nvPr>
        </p:nvSpPr>
        <p:spPr>
          <a:xfrm>
            <a:off x="381000" y="1428736"/>
            <a:ext cx="8229600" cy="4525962"/>
          </a:xfrm>
        </p:spPr>
        <p:txBody>
          <a:bodyPr/>
          <a:lstStyle/>
          <a:p>
            <a:pPr eaLnBrk="1" hangingPunct="1"/>
            <a:r>
              <a:rPr lang="zh-CN" altLang="en-US" sz="3000" dirty="0" smtClean="0"/>
              <a:t>一旦超级结点都不可用，</a:t>
            </a:r>
            <a:r>
              <a:rPr lang="en-US" altLang="zh-CN" sz="3000" dirty="0" smtClean="0"/>
              <a:t>Skype</a:t>
            </a:r>
            <a:r>
              <a:rPr lang="zh-CN" altLang="en-US" sz="3000" dirty="0" smtClean="0"/>
              <a:t>的客户端采用了尽力而为的方式进行注册</a:t>
            </a:r>
            <a:r>
              <a:rPr lang="zh-CN" altLang="en-US" sz="2800" dirty="0" smtClean="0"/>
              <a:t>：</a:t>
            </a:r>
            <a:endParaRPr lang="en-US" altLang="zh-CN" sz="2800" dirty="0" smtClean="0"/>
          </a:p>
          <a:p>
            <a:pPr lvl="1" eaLnBrk="1" hangingPunct="1"/>
            <a:r>
              <a:rPr lang="zh-CN" altLang="en-US" dirty="0" smtClean="0"/>
              <a:t>先用</a:t>
            </a:r>
            <a:r>
              <a:rPr lang="en-US" altLang="zh-CN" dirty="0" smtClean="0"/>
              <a:t>UDP</a:t>
            </a:r>
            <a:r>
              <a:rPr lang="zh-CN" altLang="en-US" dirty="0" smtClean="0"/>
              <a:t>包试注册</a:t>
            </a:r>
            <a:endParaRPr lang="en-US" altLang="zh-CN" dirty="0" smtClean="0"/>
          </a:p>
          <a:p>
            <a:pPr lvl="1" eaLnBrk="1" hangingPunct="1"/>
            <a:r>
              <a:rPr lang="zh-CN" altLang="en-US" dirty="0" smtClean="0"/>
              <a:t>不成功超时则用</a:t>
            </a:r>
            <a:r>
              <a:rPr lang="en-US" altLang="zh-CN" dirty="0" smtClean="0"/>
              <a:t>TCP 80</a:t>
            </a:r>
            <a:r>
              <a:rPr lang="zh-CN" altLang="en-US" dirty="0" smtClean="0"/>
              <a:t>端口</a:t>
            </a:r>
            <a:endParaRPr lang="en-US" altLang="zh-CN" dirty="0" smtClean="0"/>
          </a:p>
          <a:p>
            <a:pPr lvl="1" eaLnBrk="1" hangingPunct="1"/>
            <a:r>
              <a:rPr lang="zh-CN" altLang="en-US" dirty="0" smtClean="0"/>
              <a:t>再不成功则用</a:t>
            </a:r>
            <a:r>
              <a:rPr lang="en-US" altLang="zh-CN" dirty="0" smtClean="0"/>
              <a:t>TCP 443</a:t>
            </a:r>
            <a:r>
              <a:rPr lang="zh-CN" altLang="en-US" dirty="0" smtClean="0"/>
              <a:t>端口</a:t>
            </a:r>
            <a:endParaRPr lang="en-US" altLang="zh-CN" dirty="0" smtClean="0"/>
          </a:p>
          <a:p>
            <a:pPr lvl="1" eaLnBrk="1" hangingPunct="1"/>
            <a:r>
              <a:rPr lang="zh-CN" altLang="en-US" dirty="0" smtClean="0"/>
              <a:t>如果仍然失败就显示无法登录。</a:t>
            </a:r>
            <a:endParaRPr lang="en-US" altLang="zh-CN" dirty="0" smtClean="0"/>
          </a:p>
          <a:p>
            <a:pPr lvl="1" eaLnBrk="1" hangingPunct="1"/>
            <a:r>
              <a:rPr lang="zh-CN" altLang="en-US" dirty="0" smtClean="0"/>
              <a:t>整个的登录过程可以重复</a:t>
            </a:r>
            <a:r>
              <a:rPr lang="en-US" altLang="zh-CN" dirty="0" smtClean="0"/>
              <a:t>4</a:t>
            </a:r>
            <a:r>
              <a:rPr lang="zh-CN" altLang="en-US" dirty="0" smtClean="0"/>
              <a:t>次。</a:t>
            </a:r>
            <a:endParaRPr lang="en-US" altLang="zh-CN" dirty="0" smtClean="0"/>
          </a:p>
          <a:p>
            <a:pPr eaLnBrk="1" hangingPunct="1"/>
            <a:r>
              <a:rPr lang="zh-CN" altLang="en-US" sz="3000" dirty="0" smtClean="0"/>
              <a:t>通常为防止其超级结点不可用，客户端定期维护一个可选连接结点列表</a:t>
            </a:r>
            <a:r>
              <a:rPr lang="zh-CN" altLang="en-US" dirty="0" smtClean="0"/>
              <a:t>。</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2"/>
          <p:cNvSpPr>
            <a:spLocks noGrp="1"/>
          </p:cNvSpPr>
          <p:nvPr>
            <p:ph type="title"/>
          </p:nvPr>
        </p:nvSpPr>
        <p:spPr/>
        <p:txBody>
          <a:bodyPr/>
          <a:lstStyle/>
          <a:p>
            <a:pPr eaLnBrk="1" hangingPunct="1"/>
            <a:r>
              <a:rPr lang="zh-CN" altLang="en-US" dirty="0" smtClean="0"/>
              <a:t> </a:t>
            </a:r>
            <a:r>
              <a:rPr lang="en-US" altLang="zh-CN" dirty="0" smtClean="0"/>
              <a:t>3. </a:t>
            </a:r>
            <a:r>
              <a:rPr lang="zh-CN" altLang="en-US" dirty="0" smtClean="0"/>
              <a:t>查找用户</a:t>
            </a:r>
          </a:p>
        </p:txBody>
      </p:sp>
      <p:sp>
        <p:nvSpPr>
          <p:cNvPr id="162819" name="内容占位符 1"/>
          <p:cNvSpPr>
            <a:spLocks noGrp="1"/>
          </p:cNvSpPr>
          <p:nvPr>
            <p:ph idx="1"/>
          </p:nvPr>
        </p:nvSpPr>
        <p:spPr/>
        <p:txBody>
          <a:bodyPr/>
          <a:lstStyle/>
          <a:p>
            <a:pPr eaLnBrk="1" hangingPunct="1">
              <a:buFont typeface="Wingdings" pitchFamily="2" charset="2"/>
              <a:buNone/>
              <a:defRPr/>
            </a:pPr>
            <a:r>
              <a:rPr lang="en-US" altLang="zh-CN" sz="3000" dirty="0" smtClean="0"/>
              <a:t>3. </a:t>
            </a:r>
            <a:r>
              <a:rPr lang="zh-CN" altLang="en-US" sz="3000" dirty="0" smtClean="0"/>
              <a:t>查找用户</a:t>
            </a:r>
          </a:p>
          <a:p>
            <a:pPr indent="17463" eaLnBrk="1" hangingPunct="1">
              <a:defRPr/>
            </a:pPr>
            <a:r>
              <a:rPr lang="zh-CN" altLang="en-US" sz="2800" dirty="0" smtClean="0"/>
              <a:t>  采用全球索引（</a:t>
            </a:r>
            <a:r>
              <a:rPr lang="en-US" altLang="zh-CN" sz="2800" dirty="0" smtClean="0"/>
              <a:t>GI</a:t>
            </a:r>
            <a:r>
              <a:rPr lang="zh-CN" altLang="en-US" sz="2800" dirty="0" smtClean="0"/>
              <a:t>）的技术进行用户搜索，超级结点之间采用全分布式的连接。每个超级结点具有最小时延前提下所有可用的用户和资源的全部信息。</a:t>
            </a:r>
            <a:endParaRPr lang="en-US" altLang="zh-CN" sz="2800" dirty="0" smtClean="0"/>
          </a:p>
          <a:p>
            <a:pPr indent="17463" eaLnBrk="1" hangingPunct="1">
              <a:defRPr/>
            </a:pPr>
            <a:r>
              <a:rPr lang="zh-CN" altLang="en-US" sz="2800" dirty="0" smtClean="0"/>
              <a:t> 采用了两种机制来保证对用户搜索的顺利完成：</a:t>
            </a:r>
          </a:p>
          <a:p>
            <a:pPr marL="900113" indent="-360363" eaLnBrk="1" hangingPunct="1">
              <a:buClrTx/>
              <a:buSzPct val="85000"/>
              <a:buFont typeface="+mj-lt"/>
              <a:buAutoNum type="arabicPeriod"/>
              <a:defRPr/>
            </a:pPr>
            <a:r>
              <a:rPr lang="zh-CN" altLang="en-US" sz="2800" dirty="0" smtClean="0"/>
              <a:t>启动后向所有列表中的用户发送其上线信息，其它用户响应各自的信息。</a:t>
            </a:r>
          </a:p>
          <a:p>
            <a:pPr marL="900113" indent="-360363" eaLnBrk="1" hangingPunct="1">
              <a:buClrTx/>
              <a:buSzPct val="85000"/>
              <a:buFont typeface="+mj-lt"/>
              <a:buAutoNum type="arabicPeriod"/>
              <a:defRPr/>
            </a:pPr>
            <a:r>
              <a:rPr lang="zh-CN" altLang="en-US" sz="2800" dirty="0" smtClean="0"/>
              <a:t>在中间结点缓存查找到的用户信息。</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2"/>
          <p:cNvSpPr>
            <a:spLocks noGrp="1"/>
          </p:cNvSpPr>
          <p:nvPr>
            <p:ph type="title"/>
          </p:nvPr>
        </p:nvSpPr>
        <p:spPr/>
        <p:txBody>
          <a:bodyPr/>
          <a:lstStyle/>
          <a:p>
            <a:pPr eaLnBrk="1" hangingPunct="1"/>
            <a:r>
              <a:rPr lang="zh-CN" altLang="en-US" dirty="0" smtClean="0"/>
              <a:t>  查找用户的过程</a:t>
            </a:r>
          </a:p>
        </p:txBody>
      </p:sp>
      <p:sp>
        <p:nvSpPr>
          <p:cNvPr id="164867" name="内容占位符 1"/>
          <p:cNvSpPr>
            <a:spLocks noGrp="1"/>
          </p:cNvSpPr>
          <p:nvPr>
            <p:ph idx="1"/>
          </p:nvPr>
        </p:nvSpPr>
        <p:spPr/>
        <p:txBody>
          <a:bodyPr/>
          <a:lstStyle/>
          <a:p>
            <a:pPr eaLnBrk="1" hangingPunct="1"/>
            <a:r>
              <a:rPr lang="zh-CN" altLang="en-US" sz="3000" dirty="0" smtClean="0"/>
              <a:t>对于有公网地址的客户端：点击发送要查找的用户信息→通过超级对等方获取四个结点地址→若不成功→报告超级对等方→获取八个结点地址→</a:t>
            </a:r>
            <a:r>
              <a:rPr lang="en-US" altLang="zh-CN" sz="3000" dirty="0" smtClean="0"/>
              <a:t>……</a:t>
            </a:r>
            <a:r>
              <a:rPr lang="zh-CN" altLang="en-US" sz="3000" dirty="0" smtClean="0"/>
              <a:t>→成功（或失败返回）。</a:t>
            </a:r>
          </a:p>
          <a:p>
            <a:pPr eaLnBrk="1" hangingPunct="1"/>
            <a:r>
              <a:rPr lang="zh-CN" altLang="en-US" sz="3000" dirty="0" smtClean="0"/>
              <a:t>对于位于私网内的受限客户端：首先客户端将需要查找的用户信息发送给其超级结点，然后由超级结点完成查找后返回给私网内的客户端。</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2"/>
          <p:cNvSpPr>
            <a:spLocks noGrp="1"/>
          </p:cNvSpPr>
          <p:nvPr>
            <p:ph type="title"/>
          </p:nvPr>
        </p:nvSpPr>
        <p:spPr/>
        <p:txBody>
          <a:bodyPr/>
          <a:lstStyle/>
          <a:p>
            <a:pPr eaLnBrk="1" hangingPunct="1"/>
            <a:r>
              <a:rPr lang="en-US" altLang="zh-CN" dirty="0" smtClean="0"/>
              <a:t>4.</a:t>
            </a:r>
            <a:r>
              <a:rPr lang="zh-CN" altLang="en-US" dirty="0" smtClean="0"/>
              <a:t> 呼叫建立和释放</a:t>
            </a:r>
          </a:p>
        </p:txBody>
      </p:sp>
      <p:sp>
        <p:nvSpPr>
          <p:cNvPr id="164867" name="内容占位符 1"/>
          <p:cNvSpPr>
            <a:spLocks noGrp="1"/>
          </p:cNvSpPr>
          <p:nvPr>
            <p:ph idx="1"/>
          </p:nvPr>
        </p:nvSpPr>
        <p:spPr/>
        <p:txBody>
          <a:bodyPr/>
          <a:lstStyle/>
          <a:p>
            <a:pPr eaLnBrk="1" hangingPunct="1">
              <a:buFont typeface="Wingdings" pitchFamily="2" charset="2"/>
              <a:buNone/>
              <a:defRPr/>
            </a:pPr>
            <a:r>
              <a:rPr lang="en-US" altLang="zh-CN" sz="3000" dirty="0" smtClean="0"/>
              <a:t>4. </a:t>
            </a:r>
            <a:r>
              <a:rPr lang="zh-CN" altLang="en-US" sz="3000" dirty="0" smtClean="0"/>
              <a:t>呼叫建立和释放：</a:t>
            </a:r>
          </a:p>
          <a:p>
            <a:pPr indent="17463" eaLnBrk="1" hangingPunct="1">
              <a:defRPr/>
            </a:pPr>
            <a:r>
              <a:rPr lang="zh-CN" altLang="en-US" sz="3000" dirty="0" smtClean="0"/>
              <a:t> 查找到希望连接的用户后，可以将其加入好友列表。</a:t>
            </a:r>
            <a:r>
              <a:rPr lang="en-US" altLang="zh-CN" sz="3000" dirty="0" smtClean="0"/>
              <a:t>Skype</a:t>
            </a:r>
            <a:r>
              <a:rPr lang="zh-CN" altLang="en-US" sz="3000" dirty="0" smtClean="0"/>
              <a:t>用户可以随时与在线的好友进行呼叫。</a:t>
            </a:r>
            <a:endParaRPr lang="en-US" altLang="zh-CN" sz="3000" dirty="0" smtClean="0"/>
          </a:p>
          <a:p>
            <a:pPr indent="17463" eaLnBrk="1" hangingPunct="1">
              <a:defRPr/>
            </a:pPr>
            <a:r>
              <a:rPr lang="zh-CN" altLang="en-US" sz="3000" dirty="0" smtClean="0"/>
              <a:t> 呼叫建立和释放的过程相对简单。分用户位于公网和位于私网内部的两种情况，两种情况下的呼叫建立和释放流程分别如下两图所示。</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2"/>
          <p:cNvSpPr>
            <a:spLocks noGrp="1"/>
          </p:cNvSpPr>
          <p:nvPr>
            <p:ph type="title"/>
          </p:nvPr>
        </p:nvSpPr>
        <p:spPr/>
        <p:txBody>
          <a:bodyPr/>
          <a:lstStyle/>
          <a:p>
            <a:pPr eaLnBrk="1" hangingPunct="1"/>
            <a:r>
              <a:rPr lang="zh-CN" altLang="en-US" dirty="0" smtClean="0"/>
              <a:t> </a:t>
            </a:r>
          </a:p>
        </p:txBody>
      </p:sp>
      <p:sp>
        <p:nvSpPr>
          <p:cNvPr id="21508" name="内容占位符 1"/>
          <p:cNvSpPr>
            <a:spLocks noGrp="1"/>
          </p:cNvSpPr>
          <p:nvPr>
            <p:ph idx="1"/>
          </p:nvPr>
        </p:nvSpPr>
        <p:spPr/>
        <p:txBody>
          <a:bodyPr/>
          <a:lstStyle/>
          <a:p>
            <a:pPr eaLnBrk="1" hangingPunct="1">
              <a:buFont typeface="Wingdings" pitchFamily="2" charset="2"/>
              <a:buNone/>
            </a:pPr>
            <a:endParaRPr lang="zh-CN" altLang="en-US" sz="2800" smtClean="0"/>
          </a:p>
        </p:txBody>
      </p:sp>
      <p:sp>
        <p:nvSpPr>
          <p:cNvPr id="215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1506" name="Object 1"/>
          <p:cNvGraphicFramePr>
            <a:graphicFrameLocks noChangeAspect="1"/>
          </p:cNvGraphicFramePr>
          <p:nvPr/>
        </p:nvGraphicFramePr>
        <p:xfrm>
          <a:off x="500063" y="1500188"/>
          <a:ext cx="8072437" cy="4079875"/>
        </p:xfrm>
        <a:graphic>
          <a:graphicData uri="http://schemas.openxmlformats.org/presentationml/2006/ole">
            <p:oleObj spid="_x0000_s21506" name="Visio" r:id="rId3" imgW="3485388" imgH="1762658" progId="Visio.Drawing.11">
              <p:embed/>
            </p:oleObj>
          </a:graphicData>
        </a:graphic>
      </p:graphicFrame>
      <p:sp>
        <p:nvSpPr>
          <p:cNvPr id="21510" name="矩形 5"/>
          <p:cNvSpPr>
            <a:spLocks noChangeArrowheads="1"/>
          </p:cNvSpPr>
          <p:nvPr/>
        </p:nvSpPr>
        <p:spPr bwMode="auto">
          <a:xfrm>
            <a:off x="857250" y="5619750"/>
            <a:ext cx="7286625" cy="523875"/>
          </a:xfrm>
          <a:prstGeom prst="rect">
            <a:avLst/>
          </a:prstGeom>
          <a:noFill/>
          <a:ln w="9525">
            <a:noFill/>
            <a:miter lim="800000"/>
            <a:headEnd/>
            <a:tailEnd/>
          </a:ln>
        </p:spPr>
        <p:txBody>
          <a:bodyPr>
            <a:spAutoFit/>
          </a:bodyPr>
          <a:lstStyle/>
          <a:p>
            <a:r>
              <a:rPr lang="en-US" altLang="zh-CN" sz="2800"/>
              <a:t>Skype</a:t>
            </a:r>
            <a:r>
              <a:rPr lang="zh-CN" altLang="en-US" sz="2800"/>
              <a:t>主被叫都在公网的呼叫建立和释放过程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p:nvPr>
        </p:nvSpPr>
        <p:spPr/>
        <p:txBody>
          <a:bodyPr/>
          <a:lstStyle/>
          <a:p>
            <a:pPr eaLnBrk="1" hangingPunct="1"/>
            <a:r>
              <a:rPr lang="zh-CN" altLang="en-US" dirty="0" smtClean="0">
                <a:latin typeface="Lucida Sans Unicode" pitchFamily="34" charset="0"/>
                <a:ea typeface="黑体" pitchFamily="49" charset="-122"/>
              </a:rPr>
              <a:t> </a:t>
            </a:r>
            <a:r>
              <a:rPr lang="en-US" altLang="zh-CN" dirty="0" smtClean="0">
                <a:latin typeface="Lucida Sans Unicode" pitchFamily="34" charset="0"/>
                <a:ea typeface="黑体" pitchFamily="49" charset="-122"/>
              </a:rPr>
              <a:t>C/S</a:t>
            </a:r>
            <a:r>
              <a:rPr lang="zh-CN" altLang="zh-CN" dirty="0" smtClean="0">
                <a:latin typeface="Lucida Sans Unicode" pitchFamily="34" charset="0"/>
                <a:ea typeface="黑体" pitchFamily="49" charset="-122"/>
              </a:rPr>
              <a:t>模式与</a:t>
            </a:r>
            <a:r>
              <a:rPr lang="en-US" altLang="zh-CN" dirty="0" smtClean="0">
                <a:latin typeface="Lucida Sans Unicode" pitchFamily="34" charset="0"/>
                <a:ea typeface="黑体" pitchFamily="49" charset="-122"/>
              </a:rPr>
              <a:t>B/S</a:t>
            </a:r>
            <a:r>
              <a:rPr lang="zh-CN" altLang="zh-CN" dirty="0" smtClean="0">
                <a:latin typeface="Lucida Sans Unicode" pitchFamily="34" charset="0"/>
                <a:ea typeface="黑体" pitchFamily="49" charset="-122"/>
              </a:rPr>
              <a:t>模式</a:t>
            </a:r>
            <a:r>
              <a:rPr lang="zh-CN" altLang="en-US" dirty="0" smtClean="0">
                <a:latin typeface="Lucida Sans Unicode" pitchFamily="34" charset="0"/>
                <a:ea typeface="黑体" pitchFamily="49" charset="-122"/>
              </a:rPr>
              <a:t> </a:t>
            </a:r>
            <a:endParaRPr lang="zh-CN" altLang="en-US" dirty="0" smtClean="0"/>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graphicFrame>
        <p:nvGraphicFramePr>
          <p:cNvPr id="1026" name="Object 1"/>
          <p:cNvGraphicFramePr>
            <a:graphicFrameLocks noChangeAspect="1"/>
          </p:cNvGraphicFramePr>
          <p:nvPr/>
        </p:nvGraphicFramePr>
        <p:xfrm>
          <a:off x="214313" y="1428750"/>
          <a:ext cx="8750300" cy="3500438"/>
        </p:xfrm>
        <a:graphic>
          <a:graphicData uri="http://schemas.openxmlformats.org/presentationml/2006/ole">
            <p:oleObj spid="_x0000_s1026" name="Visio" r:id="rId3" imgW="10114775" imgH="2950639" progId="Visio.Drawing.11">
              <p:embed/>
            </p:oleObj>
          </a:graphicData>
        </a:graphic>
      </p:graphicFrame>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2"/>
          <p:cNvSpPr>
            <a:spLocks noGrp="1"/>
          </p:cNvSpPr>
          <p:nvPr>
            <p:ph type="title"/>
          </p:nvPr>
        </p:nvSpPr>
        <p:spPr/>
        <p:txBody>
          <a:bodyPr/>
          <a:lstStyle/>
          <a:p>
            <a:pPr eaLnBrk="1" hangingPunct="1"/>
            <a:r>
              <a:rPr lang="zh-CN" altLang="en-US" dirty="0" smtClean="0"/>
              <a:t> </a:t>
            </a:r>
          </a:p>
        </p:txBody>
      </p:sp>
      <p:sp>
        <p:nvSpPr>
          <p:cNvPr id="22532" name="内容占位符 1"/>
          <p:cNvSpPr>
            <a:spLocks noGrp="1"/>
          </p:cNvSpPr>
          <p:nvPr>
            <p:ph idx="1"/>
          </p:nvPr>
        </p:nvSpPr>
        <p:spPr/>
        <p:txBody>
          <a:bodyPr/>
          <a:lstStyle/>
          <a:p>
            <a:pPr eaLnBrk="1" hangingPunct="1">
              <a:buFont typeface="Wingdings" pitchFamily="2" charset="2"/>
              <a:buNone/>
            </a:pPr>
            <a:endParaRPr lang="zh-CN" altLang="en-US" sz="2800" smtClean="0"/>
          </a:p>
        </p:txBody>
      </p:sp>
      <p:sp>
        <p:nvSpPr>
          <p:cNvPr id="2253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0" name="Object 1"/>
          <p:cNvGraphicFramePr>
            <a:graphicFrameLocks noChangeAspect="1"/>
          </p:cNvGraphicFramePr>
          <p:nvPr/>
        </p:nvGraphicFramePr>
        <p:xfrm>
          <a:off x="500063" y="1500188"/>
          <a:ext cx="8143875" cy="4116387"/>
        </p:xfrm>
        <a:graphic>
          <a:graphicData uri="http://schemas.openxmlformats.org/presentationml/2006/ole">
            <p:oleObj spid="_x0000_s22530" name="Visio" r:id="rId3" imgW="3485360" imgH="1762599" progId="Visio.Drawing.11">
              <p:embed/>
            </p:oleObj>
          </a:graphicData>
        </a:graphic>
      </p:graphicFrame>
      <p:sp>
        <p:nvSpPr>
          <p:cNvPr id="22534" name="矩形 5"/>
          <p:cNvSpPr>
            <a:spLocks noChangeArrowheads="1"/>
          </p:cNvSpPr>
          <p:nvPr/>
        </p:nvSpPr>
        <p:spPr bwMode="auto">
          <a:xfrm>
            <a:off x="285750" y="5783263"/>
            <a:ext cx="8643938" cy="522287"/>
          </a:xfrm>
          <a:prstGeom prst="rect">
            <a:avLst/>
          </a:prstGeom>
          <a:noFill/>
          <a:ln w="9525">
            <a:noFill/>
            <a:miter lim="800000"/>
            <a:headEnd/>
            <a:tailEnd/>
          </a:ln>
        </p:spPr>
        <p:txBody>
          <a:bodyPr>
            <a:spAutoFit/>
          </a:bodyPr>
          <a:lstStyle/>
          <a:p>
            <a:r>
              <a:rPr lang="en-US" altLang="zh-CN" sz="2800"/>
              <a:t>Skype</a:t>
            </a:r>
            <a:r>
              <a:rPr lang="zh-CN" altLang="en-US" sz="2800"/>
              <a:t>用户至少有一方在私网内的呼叫建立和释放过程</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2"/>
          <p:cNvSpPr>
            <a:spLocks noGrp="1"/>
          </p:cNvSpPr>
          <p:nvPr>
            <p:ph type="title"/>
          </p:nvPr>
        </p:nvSpPr>
        <p:spPr/>
        <p:txBody>
          <a:bodyPr/>
          <a:lstStyle/>
          <a:p>
            <a:pPr eaLnBrk="1" hangingPunct="1"/>
            <a:r>
              <a:rPr lang="zh-CN" altLang="en-US" dirty="0" smtClean="0"/>
              <a:t> </a:t>
            </a:r>
          </a:p>
        </p:txBody>
      </p:sp>
      <p:sp>
        <p:nvSpPr>
          <p:cNvPr id="166915" name="内容占位符 1"/>
          <p:cNvSpPr>
            <a:spLocks noGrp="1"/>
          </p:cNvSpPr>
          <p:nvPr>
            <p:ph idx="1"/>
          </p:nvPr>
        </p:nvSpPr>
        <p:spPr>
          <a:xfrm>
            <a:off x="381000" y="1554163"/>
            <a:ext cx="8405813" cy="4525962"/>
          </a:xfrm>
        </p:spPr>
        <p:txBody>
          <a:bodyPr/>
          <a:lstStyle/>
          <a:p>
            <a:pPr eaLnBrk="1" hangingPunct="1"/>
            <a:r>
              <a:rPr lang="en-US" altLang="zh-CN" sz="2800" smtClean="0"/>
              <a:t>Skype</a:t>
            </a:r>
            <a:r>
              <a:rPr lang="zh-CN" altLang="en-US" sz="2800" smtClean="0"/>
              <a:t>的呼叫信令都采用</a:t>
            </a:r>
            <a:r>
              <a:rPr lang="en-US" altLang="zh-CN" sz="2800" smtClean="0"/>
              <a:t>TCP</a:t>
            </a:r>
            <a:r>
              <a:rPr lang="zh-CN" altLang="en-US" sz="2800" smtClean="0"/>
              <a:t>封装。</a:t>
            </a:r>
            <a:endParaRPr lang="en-US" altLang="zh-CN" sz="2800" smtClean="0"/>
          </a:p>
          <a:p>
            <a:pPr eaLnBrk="1" hangingPunct="1"/>
            <a:r>
              <a:rPr lang="zh-CN" altLang="en-US" sz="2800" smtClean="0"/>
              <a:t>媒体流则使用</a:t>
            </a:r>
            <a:r>
              <a:rPr lang="en-US" altLang="zh-CN" sz="2800" smtClean="0"/>
              <a:t>UDP</a:t>
            </a:r>
            <a:r>
              <a:rPr lang="zh-CN" altLang="en-US" sz="2800" smtClean="0"/>
              <a:t>封装。</a:t>
            </a:r>
            <a:endParaRPr lang="en-US" altLang="zh-CN" sz="2800" smtClean="0"/>
          </a:p>
          <a:p>
            <a:pPr eaLnBrk="1" hangingPunct="1"/>
            <a:r>
              <a:rPr lang="zh-CN" altLang="en-US" sz="2800" smtClean="0"/>
              <a:t>当任何一方用户位于限制</a:t>
            </a:r>
            <a:r>
              <a:rPr lang="en-US" altLang="zh-CN" sz="2800" smtClean="0"/>
              <a:t>UDP</a:t>
            </a:r>
            <a:r>
              <a:rPr lang="zh-CN" altLang="en-US" sz="2800" smtClean="0"/>
              <a:t>包的防火墙内时，受限制一方的媒体流就会采用</a:t>
            </a:r>
            <a:r>
              <a:rPr lang="en-US" altLang="zh-CN" sz="2800" smtClean="0"/>
              <a:t>TCP</a:t>
            </a:r>
            <a:r>
              <a:rPr lang="zh-CN" altLang="en-US" sz="2800" smtClean="0"/>
              <a:t>封装。</a:t>
            </a:r>
            <a:endParaRPr lang="en-US" altLang="zh-CN" sz="2800" smtClean="0"/>
          </a:p>
          <a:p>
            <a:pPr eaLnBrk="1" hangingPunct="1"/>
            <a:r>
              <a:rPr lang="zh-CN" altLang="en-US" sz="2800" smtClean="0"/>
              <a:t>当至少有一方用户位于私网内时，所有的信令和媒体消息都经过一个或多个中间结点（一般为超级结点</a:t>
            </a:r>
            <a:r>
              <a:rPr lang="en-US" altLang="zh-CN" sz="2800" smtClean="0"/>
              <a:t>SN</a:t>
            </a:r>
            <a:r>
              <a:rPr lang="zh-CN" altLang="en-US" sz="2800" smtClean="0"/>
              <a:t>）转发。</a:t>
            </a:r>
            <a:endParaRPr lang="en-US" altLang="zh-CN" sz="2800" smtClean="0"/>
          </a:p>
          <a:p>
            <a:pPr eaLnBrk="1" hangingPunct="1"/>
            <a:r>
              <a:rPr lang="zh-CN" altLang="en-US" sz="2800" smtClean="0"/>
              <a:t>无需担心用户通话的媒体流经过中间结点转发而被窃听，因为</a:t>
            </a:r>
            <a:r>
              <a:rPr lang="en-US" altLang="zh-CN" sz="2800" smtClean="0"/>
              <a:t>Skype</a:t>
            </a:r>
            <a:r>
              <a:rPr lang="zh-CN" altLang="en-US" sz="2800" smtClean="0"/>
              <a:t>采用了消息的端到端加密机制。</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r>
              <a:rPr lang="zh-CN" altLang="en-US" dirty="0" smtClean="0"/>
              <a:t>课后思考题</a:t>
            </a:r>
          </a:p>
        </p:txBody>
      </p:sp>
      <p:sp>
        <p:nvSpPr>
          <p:cNvPr id="167939" name="内容占位符 2"/>
          <p:cNvSpPr>
            <a:spLocks noGrp="1"/>
          </p:cNvSpPr>
          <p:nvPr>
            <p:ph idx="1"/>
          </p:nvPr>
        </p:nvSpPr>
        <p:spPr/>
        <p:txBody>
          <a:bodyPr/>
          <a:lstStyle/>
          <a:p>
            <a:r>
              <a:rPr lang="zh-CN" dirty="0" smtClean="0"/>
              <a:t>应用层协议</a:t>
            </a:r>
            <a:r>
              <a:rPr lang="zh-CN" altLang="en-US" dirty="0" smtClean="0"/>
              <a:t>和传输层协议的区别是什么？</a:t>
            </a:r>
            <a:endParaRPr lang="en-US" altLang="zh-CN" dirty="0" smtClean="0"/>
          </a:p>
          <a:p>
            <a:r>
              <a:rPr lang="zh-CN" altLang="en-US" dirty="0" smtClean="0"/>
              <a:t>应用层协议的种类为什么比传输层多？</a:t>
            </a:r>
            <a:endParaRPr lang="en-US" altLang="zh-CN" dirty="0" smtClean="0"/>
          </a:p>
          <a:p>
            <a:r>
              <a:rPr lang="en-US" altLang="zh-CN" dirty="0" smtClean="0"/>
              <a:t>www </a:t>
            </a:r>
            <a:r>
              <a:rPr lang="zh-CN" altLang="en-US" dirty="0" smtClean="0"/>
              <a:t>服务和</a:t>
            </a:r>
            <a:r>
              <a:rPr lang="en-US" altLang="zh-CN" dirty="0" smtClean="0"/>
              <a:t>ftp </a:t>
            </a:r>
            <a:r>
              <a:rPr lang="zh-CN" altLang="en-US" dirty="0" smtClean="0"/>
              <a:t>服务有什么区别？</a:t>
            </a:r>
            <a:endParaRPr lang="en-US" altLang="zh-CN" dirty="0" smtClean="0"/>
          </a:p>
          <a:p>
            <a:r>
              <a:rPr lang="en-US" altLang="zh-CN" dirty="0" smtClean="0"/>
              <a:t>www</a:t>
            </a:r>
            <a:r>
              <a:rPr lang="zh-CN" altLang="en-US" dirty="0" smtClean="0"/>
              <a:t>服务能否替代</a:t>
            </a:r>
            <a:r>
              <a:rPr lang="en-US" altLang="zh-CN" dirty="0" smtClean="0"/>
              <a:t>ftp</a:t>
            </a:r>
            <a:r>
              <a:rPr lang="zh-CN" altLang="en-US" dirty="0" smtClean="0"/>
              <a:t>服务？</a:t>
            </a:r>
            <a:r>
              <a:rPr lang="en-US" altLang="zh-CN" dirty="0" smtClean="0"/>
              <a:t> www</a:t>
            </a:r>
            <a:r>
              <a:rPr lang="zh-CN" altLang="en-US" dirty="0" smtClean="0"/>
              <a:t>服务能否替代</a:t>
            </a:r>
            <a:r>
              <a:rPr lang="en-US" altLang="zh-CN" dirty="0" smtClean="0"/>
              <a:t>Telnet</a:t>
            </a:r>
            <a:r>
              <a:rPr lang="zh-CN" altLang="en-US" dirty="0" smtClean="0"/>
              <a:t>服务？ </a:t>
            </a:r>
            <a:endParaRPr lang="en-US" altLang="zh-CN" dirty="0" smtClean="0"/>
          </a:p>
          <a:p>
            <a:endParaRPr lang="zh-CN"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p:txBody>
          <a:bodyPr/>
          <a:lstStyle/>
          <a:p>
            <a:pPr eaLnBrk="1" hangingPunct="1"/>
            <a:r>
              <a:rPr lang="zh-CN" altLang="en-US" smtClean="0"/>
              <a:t> </a:t>
            </a:r>
            <a:r>
              <a:rPr lang="en-US" altLang="zh-CN" smtClean="0"/>
              <a:t>B/S</a:t>
            </a:r>
            <a:r>
              <a:rPr lang="zh-CN" altLang="zh-CN" smtClean="0"/>
              <a:t>工作模式</a:t>
            </a:r>
            <a:r>
              <a:rPr lang="zh-CN" altLang="en-US" smtClean="0"/>
              <a:t>要点</a:t>
            </a:r>
          </a:p>
        </p:txBody>
      </p:sp>
      <p:sp>
        <p:nvSpPr>
          <p:cNvPr id="2" name="内容占位符 1"/>
          <p:cNvSpPr>
            <a:spLocks noGrp="1"/>
          </p:cNvSpPr>
          <p:nvPr>
            <p:ph idx="1"/>
          </p:nvPr>
        </p:nvSpPr>
        <p:spPr/>
        <p:txBody>
          <a:bodyPr>
            <a:normAutofit fontScale="92500" lnSpcReduction="10000"/>
          </a:bodyPr>
          <a:lstStyle/>
          <a:p>
            <a:pPr marL="365760" indent="-256032" eaLnBrk="1" fontAlgn="auto" hangingPunct="1">
              <a:spcAft>
                <a:spcPts val="0"/>
              </a:spcAft>
              <a:buFont typeface="Wingdings" pitchFamily="2" charset="2"/>
              <a:buNone/>
              <a:defRPr/>
            </a:pPr>
            <a:r>
              <a:rPr lang="zh-CN" altLang="zh-CN" dirty="0" smtClean="0"/>
              <a:t>（</a:t>
            </a:r>
            <a:r>
              <a:rPr lang="en-US" altLang="zh-CN" dirty="0" smtClean="0"/>
              <a:t>1</a:t>
            </a:r>
            <a:r>
              <a:rPr lang="zh-CN" altLang="zh-CN" dirty="0" smtClean="0"/>
              <a:t>）客户端运行浏览器软件，浏览器以超文本传输协议向</a:t>
            </a:r>
            <a:r>
              <a:rPr lang="en-US" altLang="zh-CN" dirty="0" smtClean="0"/>
              <a:t>Web</a:t>
            </a:r>
            <a:r>
              <a:rPr lang="zh-CN" altLang="zh-CN" dirty="0" smtClean="0"/>
              <a:t>服务器发送请求。</a:t>
            </a:r>
          </a:p>
          <a:p>
            <a:pPr marL="365760" indent="-256032" eaLnBrk="1" fontAlgn="auto" hangingPunct="1">
              <a:spcAft>
                <a:spcPts val="0"/>
              </a:spcAft>
              <a:buFont typeface="Wingdings" pitchFamily="2" charset="2"/>
              <a:buNone/>
              <a:defRPr/>
            </a:pPr>
            <a:r>
              <a:rPr lang="zh-CN" altLang="zh-CN" dirty="0" smtClean="0"/>
              <a:t>（</a:t>
            </a:r>
            <a:r>
              <a:rPr lang="en-US" altLang="zh-CN" dirty="0" smtClean="0"/>
              <a:t>2</a:t>
            </a:r>
            <a:r>
              <a:rPr lang="zh-CN" altLang="zh-CN" dirty="0" smtClean="0"/>
              <a:t>）</a:t>
            </a:r>
            <a:r>
              <a:rPr lang="en-US" altLang="zh-CN" dirty="0" smtClean="0"/>
              <a:t>Web</a:t>
            </a:r>
            <a:r>
              <a:rPr lang="zh-CN" altLang="zh-CN" dirty="0" smtClean="0"/>
              <a:t>服务器接受客户端请求后，将请求转化为</a:t>
            </a:r>
            <a:r>
              <a:rPr lang="en-US" altLang="zh-CN" dirty="0" smtClean="0"/>
              <a:t>SQL</a:t>
            </a:r>
            <a:r>
              <a:rPr lang="zh-CN" altLang="zh-CN" dirty="0" smtClean="0"/>
              <a:t>语法，并交给数据库服务器。</a:t>
            </a:r>
          </a:p>
          <a:p>
            <a:pPr marL="365760" indent="-256032" eaLnBrk="1" fontAlgn="auto" hangingPunct="1">
              <a:spcAft>
                <a:spcPts val="0"/>
              </a:spcAft>
              <a:buFont typeface="Wingdings" pitchFamily="2" charset="2"/>
              <a:buNone/>
              <a:defRPr/>
            </a:pPr>
            <a:r>
              <a:rPr lang="zh-CN" altLang="zh-CN" dirty="0" smtClean="0"/>
              <a:t>（</a:t>
            </a:r>
            <a:r>
              <a:rPr lang="en-US" altLang="zh-CN" dirty="0" smtClean="0"/>
              <a:t>3</a:t>
            </a:r>
            <a:r>
              <a:rPr lang="zh-CN" altLang="zh-CN" dirty="0" smtClean="0"/>
              <a:t>）数据库服务器收到请求后，验证其合法性，并进行数据处理，然后将处理后的结果返回给</a:t>
            </a:r>
            <a:r>
              <a:rPr lang="en-US" altLang="zh-CN" dirty="0" smtClean="0"/>
              <a:t>Web</a:t>
            </a:r>
            <a:r>
              <a:rPr lang="zh-CN" altLang="zh-CN" dirty="0" smtClean="0"/>
              <a:t>服务器。</a:t>
            </a:r>
          </a:p>
          <a:p>
            <a:pPr marL="365760" indent="-256032" eaLnBrk="1" fontAlgn="auto" hangingPunct="1">
              <a:spcAft>
                <a:spcPts val="0"/>
              </a:spcAft>
              <a:buFont typeface="Wingdings" pitchFamily="2" charset="2"/>
              <a:buNone/>
              <a:defRPr/>
            </a:pPr>
            <a:r>
              <a:rPr lang="zh-CN" altLang="zh-CN" dirty="0" smtClean="0"/>
              <a:t>（</a:t>
            </a:r>
            <a:r>
              <a:rPr lang="en-US" altLang="zh-CN" dirty="0" smtClean="0"/>
              <a:t>4</a:t>
            </a:r>
            <a:r>
              <a:rPr lang="zh-CN" altLang="zh-CN" dirty="0" smtClean="0"/>
              <a:t>）</a:t>
            </a:r>
            <a:r>
              <a:rPr lang="en-US" altLang="zh-CN" dirty="0" smtClean="0"/>
              <a:t>Web</a:t>
            </a:r>
            <a:r>
              <a:rPr lang="zh-CN" altLang="zh-CN" dirty="0" smtClean="0"/>
              <a:t>服务器将得到的所有结果进行转化，变成</a:t>
            </a:r>
            <a:r>
              <a:rPr lang="en-US" altLang="zh-CN" dirty="0" smtClean="0"/>
              <a:t>HTML</a:t>
            </a:r>
            <a:r>
              <a:rPr lang="zh-CN" altLang="zh-CN" dirty="0" smtClean="0"/>
              <a:t>文档形式，转发给客户端浏览器以</a:t>
            </a:r>
            <a:r>
              <a:rPr lang="en-US" altLang="zh-CN" dirty="0" smtClean="0"/>
              <a:t>Web</a:t>
            </a:r>
            <a:r>
              <a:rPr lang="zh-CN" altLang="zh-CN" dirty="0" smtClean="0"/>
              <a:t>页面的形式显示结果。</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p:txBody>
          <a:bodyPr/>
          <a:lstStyle/>
          <a:p>
            <a:pPr eaLnBrk="1" hangingPunct="1"/>
            <a:r>
              <a:rPr lang="zh-CN" altLang="en-US" smtClean="0"/>
              <a:t> </a:t>
            </a:r>
            <a:r>
              <a:rPr lang="en-US" altLang="zh-CN" smtClean="0"/>
              <a:t>B/S</a:t>
            </a:r>
            <a:r>
              <a:rPr lang="zh-CN" altLang="zh-CN" smtClean="0"/>
              <a:t>工作模式</a:t>
            </a:r>
            <a:r>
              <a:rPr lang="zh-CN" altLang="en-US" smtClean="0"/>
              <a:t>的特点</a:t>
            </a:r>
          </a:p>
        </p:txBody>
      </p:sp>
      <p:sp>
        <p:nvSpPr>
          <p:cNvPr id="41987" name="内容占位符 1"/>
          <p:cNvSpPr>
            <a:spLocks noGrp="1"/>
          </p:cNvSpPr>
          <p:nvPr>
            <p:ph idx="1"/>
          </p:nvPr>
        </p:nvSpPr>
        <p:spPr/>
        <p:txBody>
          <a:bodyPr/>
          <a:lstStyle/>
          <a:p>
            <a:pPr eaLnBrk="1" hangingPunct="1"/>
            <a:r>
              <a:rPr lang="zh-CN" altLang="zh-CN" smtClean="0"/>
              <a:t>不需要在客户端额外安装软件，只需要浏览器就可以访问服务器，是一种瘦客户端的体系结构。</a:t>
            </a:r>
            <a:endParaRPr lang="en-US" altLang="zh-CN" smtClean="0"/>
          </a:p>
          <a:p>
            <a:pPr eaLnBrk="1" hangingPunct="1"/>
            <a:r>
              <a:rPr lang="zh-CN" altLang="zh-CN" smtClean="0"/>
              <a:t>能有效地保护数据平台和管理访问权限，服务器数据库也很安全。</a:t>
            </a:r>
            <a:endParaRPr lang="en-US" altLang="zh-CN" smtClean="0"/>
          </a:p>
          <a:p>
            <a:pPr eaLnBrk="1" hangingPunct="1"/>
            <a:r>
              <a:rPr lang="zh-CN" altLang="zh-CN" smtClean="0"/>
              <a:t>常见应用开发技术</a:t>
            </a:r>
            <a:r>
              <a:rPr lang="en-US" altLang="zh-CN" smtClean="0"/>
              <a:t>ASP/PHP/JSP</a:t>
            </a:r>
            <a:r>
              <a:rPr lang="zh-CN" altLang="en-US" smtClean="0"/>
              <a:t>等，</a:t>
            </a:r>
            <a:r>
              <a:rPr lang="zh-CN" altLang="zh-CN" smtClean="0"/>
              <a:t>方便、快捷、高效。</a:t>
            </a: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p:txBody>
          <a:bodyPr/>
          <a:lstStyle/>
          <a:p>
            <a:pPr eaLnBrk="1" hangingPunct="1"/>
            <a:r>
              <a:rPr lang="en-US" altLang="zh-CN" smtClean="0"/>
              <a:t>C/S</a:t>
            </a:r>
            <a:r>
              <a:rPr lang="zh-CN" altLang="zh-CN" smtClean="0"/>
              <a:t>与</a:t>
            </a:r>
            <a:r>
              <a:rPr lang="en-US" altLang="zh-CN" smtClean="0"/>
              <a:t>B/S</a:t>
            </a:r>
            <a:r>
              <a:rPr lang="zh-CN" altLang="zh-CN" smtClean="0"/>
              <a:t>工作模式的比较</a:t>
            </a:r>
            <a:endParaRPr lang="zh-CN" altLang="en-US" smtClean="0"/>
          </a:p>
        </p:txBody>
      </p:sp>
      <p:sp>
        <p:nvSpPr>
          <p:cNvPr id="43011" name="内容占位符 1"/>
          <p:cNvSpPr>
            <a:spLocks noGrp="1"/>
          </p:cNvSpPr>
          <p:nvPr>
            <p:ph idx="1"/>
          </p:nvPr>
        </p:nvSpPr>
        <p:spPr/>
        <p:txBody>
          <a:bodyPr/>
          <a:lstStyle/>
          <a:p>
            <a:pPr marL="365125" indent="-255588" eaLnBrk="1" hangingPunct="1"/>
            <a:r>
              <a:rPr lang="en-US" altLang="zh-CN" smtClean="0"/>
              <a:t>C/S</a:t>
            </a:r>
            <a:r>
              <a:rPr lang="zh-CN" altLang="zh-CN" smtClean="0"/>
              <a:t>模式为两层</a:t>
            </a:r>
            <a:r>
              <a:rPr lang="zh-CN" altLang="en-US" smtClean="0"/>
              <a:t>结构</a:t>
            </a:r>
            <a:r>
              <a:rPr lang="zh-CN" altLang="zh-CN" smtClean="0"/>
              <a:t>，软件开发成本较高，客户端的维护和升级不方便。</a:t>
            </a:r>
          </a:p>
          <a:p>
            <a:pPr marL="365125" indent="-255588" eaLnBrk="1" hangingPunct="1"/>
            <a:r>
              <a:rPr lang="en-US" altLang="zh-CN" smtClean="0"/>
              <a:t>B/S</a:t>
            </a:r>
            <a:r>
              <a:rPr lang="zh-CN" altLang="zh-CN" smtClean="0"/>
              <a:t>模式是对</a:t>
            </a:r>
            <a:r>
              <a:rPr lang="en-US" altLang="zh-CN" smtClean="0"/>
              <a:t>C/S</a:t>
            </a:r>
            <a:r>
              <a:rPr lang="zh-CN" altLang="zh-CN" smtClean="0"/>
              <a:t>模式的一种扩展。</a:t>
            </a:r>
            <a:r>
              <a:rPr lang="zh-CN" altLang="en-US" smtClean="0"/>
              <a:t>瘦</a:t>
            </a:r>
            <a:r>
              <a:rPr lang="zh-CN" altLang="zh-CN" smtClean="0"/>
              <a:t>客户端</a:t>
            </a:r>
            <a:r>
              <a:rPr lang="zh-CN" altLang="en-US" smtClean="0"/>
              <a:t>，</a:t>
            </a:r>
            <a:r>
              <a:rPr lang="zh-CN" altLang="zh-CN" smtClean="0"/>
              <a:t>软件应用的业务逻辑完全在应用服务器端实现，用户表现完全在</a:t>
            </a:r>
            <a:r>
              <a:rPr lang="en-US" altLang="zh-CN" smtClean="0"/>
              <a:t>Web</a:t>
            </a:r>
            <a:r>
              <a:rPr lang="zh-CN" altLang="zh-CN" smtClean="0"/>
              <a:t>服务器实现。</a:t>
            </a: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p:nvPr>
        </p:nvSpPr>
        <p:spPr/>
        <p:txBody>
          <a:bodyPr/>
          <a:lstStyle/>
          <a:p>
            <a:pPr eaLnBrk="1" hangingPunct="1"/>
            <a:r>
              <a:rPr lang="zh-CN" altLang="en-US" dirty="0" smtClean="0"/>
              <a:t>本章内容</a:t>
            </a:r>
          </a:p>
        </p:txBody>
      </p:sp>
      <p:sp>
        <p:nvSpPr>
          <p:cNvPr id="26627" name="内容占位符 1"/>
          <p:cNvSpPr>
            <a:spLocks noGrp="1"/>
          </p:cNvSpPr>
          <p:nvPr>
            <p:ph idx="1"/>
          </p:nvPr>
        </p:nvSpPr>
        <p:spPr/>
        <p:txBody>
          <a:bodyPr/>
          <a:lstStyle/>
          <a:p>
            <a:pPr indent="200025" eaLnBrk="1" hangingPunct="1">
              <a:buFont typeface="Wingdings" pitchFamily="2" charset="2"/>
              <a:buNone/>
            </a:pPr>
            <a:r>
              <a:rPr lang="en-US" altLang="zh-CN" dirty="0" smtClean="0"/>
              <a:t>7.1 </a:t>
            </a:r>
            <a:r>
              <a:rPr lang="zh-CN" altLang="en-US" dirty="0" smtClean="0"/>
              <a:t>应用层的基本概念</a:t>
            </a:r>
          </a:p>
          <a:p>
            <a:pPr indent="200025" eaLnBrk="1" hangingPunct="1">
              <a:buFont typeface="Wingdings" pitchFamily="2" charset="2"/>
              <a:buNone/>
            </a:pPr>
            <a:r>
              <a:rPr lang="en-US" altLang="zh-CN" dirty="0" smtClean="0"/>
              <a:t>7.2 </a:t>
            </a:r>
            <a:r>
              <a:rPr lang="zh-CN" altLang="en-US" dirty="0" smtClean="0"/>
              <a:t>网络应用的工作模式</a:t>
            </a:r>
            <a:endParaRPr lang="en-US" dirty="0" smtClean="0">
              <a:ea typeface="黑体" pitchFamily="49" charset="-122"/>
            </a:endParaRPr>
          </a:p>
          <a:p>
            <a:pPr indent="200025" eaLnBrk="1" hangingPunct="1">
              <a:lnSpc>
                <a:spcPct val="90000"/>
              </a:lnSpc>
              <a:buFont typeface="Wingdings" pitchFamily="2" charset="2"/>
              <a:buNone/>
            </a:pPr>
            <a:r>
              <a:rPr lang="en-US" altLang="zh-CN" dirty="0" smtClean="0"/>
              <a:t>7.3</a:t>
            </a:r>
            <a:r>
              <a:rPr lang="zh-CN" altLang="en-US" dirty="0" smtClean="0"/>
              <a:t> 因特网上的域名机制</a:t>
            </a:r>
          </a:p>
          <a:p>
            <a:pPr indent="200025" eaLnBrk="1" hangingPunct="1">
              <a:lnSpc>
                <a:spcPct val="90000"/>
              </a:lnSpc>
              <a:buFont typeface="Wingdings" pitchFamily="2" charset="2"/>
              <a:buNone/>
            </a:pPr>
            <a:r>
              <a:rPr lang="en-US" altLang="zh-CN" dirty="0" smtClean="0"/>
              <a:t>7.4 </a:t>
            </a:r>
            <a:r>
              <a:rPr lang="zh-CN" altLang="en-US" dirty="0" smtClean="0"/>
              <a:t>因特网上的基本应用</a:t>
            </a:r>
          </a:p>
          <a:p>
            <a:pPr indent="200025" eaLnBrk="1" hangingPunct="1">
              <a:buFont typeface="Wingdings" pitchFamily="2" charset="2"/>
              <a:buNone/>
            </a:pPr>
            <a:r>
              <a:rPr lang="en-US" altLang="zh-CN" dirty="0" smtClean="0"/>
              <a:t>7.5 </a:t>
            </a:r>
            <a:r>
              <a:rPr lang="zh-CN" altLang="en-US" dirty="0" smtClean="0"/>
              <a:t>因特网上的新型应用</a:t>
            </a:r>
            <a:endParaRPr lang="en-US" altLang="zh-CN" dirty="0" smtClean="0"/>
          </a:p>
          <a:p>
            <a:pPr eaLnBrk="1" hangingPunct="1">
              <a:buFont typeface="Wingdings" pitchFamily="2" charset="2"/>
              <a:buNone/>
            </a:pPr>
            <a:endParaRPr lang="en-US" dirty="0" smtClean="0">
              <a:ea typeface="黑体" pitchFamily="49" charset="-122"/>
            </a:endParaRPr>
          </a:p>
          <a:p>
            <a:pPr eaLnBrk="1" hangingPunct="1">
              <a:buFont typeface="Wingdings" pitchFamily="2" charset="2"/>
              <a:buNone/>
            </a:pPr>
            <a:endParaRPr lang="zh-CN" altLang="en-US" dirty="0" smtClean="0"/>
          </a:p>
          <a:p>
            <a:pPr eaLnBrk="1" hangingPunct="1">
              <a:buFont typeface="Wingdings" pitchFamily="2" charset="2"/>
              <a:buNone/>
            </a:pPr>
            <a:r>
              <a:rPr lang="en-US" dirty="0" smtClean="0">
                <a:ea typeface="黑体" pitchFamily="49" charset="-122"/>
              </a:rPr>
              <a:t>	</a:t>
            </a:r>
            <a:endParaRPr lang="zh-CN" altLang="en-US"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p:nvPr>
        </p:nvSpPr>
        <p:spPr/>
        <p:txBody>
          <a:bodyPr/>
          <a:lstStyle/>
          <a:p>
            <a:pPr eaLnBrk="1" hangingPunct="1"/>
            <a:r>
              <a:rPr lang="en-US" altLang="zh-CN" dirty="0" smtClean="0"/>
              <a:t>7.2.3 P2P</a:t>
            </a:r>
            <a:r>
              <a:rPr lang="zh-CN" altLang="zh-CN" dirty="0" smtClean="0"/>
              <a:t>工作模式</a:t>
            </a:r>
            <a:endParaRPr lang="zh-CN" altLang="en-US" dirty="0" smtClean="0"/>
          </a:p>
        </p:txBody>
      </p:sp>
      <p:sp>
        <p:nvSpPr>
          <p:cNvPr id="44035" name="内容占位符 1"/>
          <p:cNvSpPr>
            <a:spLocks noGrp="1"/>
          </p:cNvSpPr>
          <p:nvPr>
            <p:ph idx="1"/>
          </p:nvPr>
        </p:nvSpPr>
        <p:spPr>
          <a:xfrm>
            <a:off x="285750" y="1357313"/>
            <a:ext cx="8401050" cy="5095875"/>
          </a:xfrm>
        </p:spPr>
        <p:txBody>
          <a:bodyPr/>
          <a:lstStyle/>
          <a:p>
            <a:pPr eaLnBrk="1" hangingPunct="1">
              <a:lnSpc>
                <a:spcPct val="120000"/>
              </a:lnSpc>
            </a:pPr>
            <a:r>
              <a:rPr lang="zh-CN" altLang="zh-CN" sz="2600" smtClean="0"/>
              <a:t>近年在</a:t>
            </a:r>
            <a:r>
              <a:rPr lang="en-US" altLang="zh-CN" sz="2600" smtClean="0"/>
              <a:t>Internet</a:t>
            </a:r>
            <a:r>
              <a:rPr lang="zh-CN" altLang="zh-CN" sz="2600" smtClean="0"/>
              <a:t>上实施网络应用的新模式。</a:t>
            </a:r>
            <a:endParaRPr lang="en-US" altLang="zh-CN" sz="2600" smtClean="0"/>
          </a:p>
          <a:p>
            <a:pPr eaLnBrk="1" hangingPunct="1">
              <a:lnSpc>
                <a:spcPct val="120000"/>
              </a:lnSpc>
            </a:pPr>
            <a:r>
              <a:rPr lang="en-US" altLang="zh-CN" sz="2600" smtClean="0"/>
              <a:t>IBM</a:t>
            </a:r>
            <a:r>
              <a:rPr lang="zh-CN" altLang="zh-CN" sz="2600" smtClean="0"/>
              <a:t>的解释：</a:t>
            </a:r>
            <a:r>
              <a:rPr lang="en-US" altLang="zh-CN" sz="2600" smtClean="0"/>
              <a:t>P2P</a:t>
            </a:r>
            <a:r>
              <a:rPr lang="zh-CN" altLang="zh-CN" sz="2600" smtClean="0"/>
              <a:t>系统是由若干互联协作的计算机构成，且至少具有如下特征之一：</a:t>
            </a:r>
          </a:p>
          <a:p>
            <a:pPr lvl="1" eaLnBrk="1" hangingPunct="1">
              <a:lnSpc>
                <a:spcPct val="120000"/>
              </a:lnSpc>
              <a:buClr>
                <a:srgbClr val="1BBAE5"/>
              </a:buClr>
              <a:buFont typeface="Wingdings" pitchFamily="2" charset="2"/>
              <a:buChar char="ü"/>
            </a:pPr>
            <a:r>
              <a:rPr lang="zh-CN" altLang="zh-CN" smtClean="0"/>
              <a:t>系统依存于边缘化（非中央式服务器）设备的主动协作，每个成员直接从其它成员而不是从服务器的参与中受益</a:t>
            </a:r>
            <a:r>
              <a:rPr lang="zh-CN" altLang="en-US" smtClean="0"/>
              <a:t>。</a:t>
            </a:r>
            <a:endParaRPr lang="zh-CN" altLang="zh-CN" smtClean="0"/>
          </a:p>
          <a:p>
            <a:pPr lvl="1" eaLnBrk="1" hangingPunct="1">
              <a:lnSpc>
                <a:spcPct val="120000"/>
              </a:lnSpc>
              <a:buClr>
                <a:srgbClr val="1BBAE5"/>
              </a:buClr>
              <a:buFont typeface="Wingdings" pitchFamily="2" charset="2"/>
              <a:buChar char="ü"/>
            </a:pPr>
            <a:r>
              <a:rPr lang="zh-CN" altLang="zh-CN" smtClean="0"/>
              <a:t>系统成员同时扮演服务器与客户机两种角色</a:t>
            </a:r>
            <a:r>
              <a:rPr lang="zh-CN" altLang="en-US" smtClean="0"/>
              <a:t>。</a:t>
            </a:r>
            <a:endParaRPr lang="zh-CN" altLang="zh-CN" smtClean="0"/>
          </a:p>
          <a:p>
            <a:pPr lvl="1" eaLnBrk="1" hangingPunct="1">
              <a:lnSpc>
                <a:spcPct val="120000"/>
              </a:lnSpc>
              <a:buClr>
                <a:srgbClr val="1BBAE5"/>
              </a:buClr>
              <a:buFont typeface="Wingdings" pitchFamily="2" charset="2"/>
              <a:buChar char="ü"/>
            </a:pPr>
            <a:r>
              <a:rPr lang="zh-CN" altLang="zh-CN" smtClean="0"/>
              <a:t>系统应用的用户能够意识到彼此的存在，并构成一个虚拟或实际的群体。</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a:xfrm>
            <a:off x="357188" y="285750"/>
            <a:ext cx="8229600" cy="1143000"/>
          </a:xfrm>
        </p:spPr>
        <p:txBody>
          <a:bodyPr/>
          <a:lstStyle/>
          <a:p>
            <a:pPr eaLnBrk="1" hangingPunct="1"/>
            <a:r>
              <a:rPr lang="en-US" altLang="zh-CN" smtClean="0"/>
              <a:t>P2P</a:t>
            </a:r>
            <a:r>
              <a:rPr lang="zh-CN" altLang="zh-CN" smtClean="0"/>
              <a:t>工作模式</a:t>
            </a:r>
            <a:r>
              <a:rPr lang="zh-CN" altLang="en-US" smtClean="0"/>
              <a:t>特点</a:t>
            </a:r>
          </a:p>
        </p:txBody>
      </p:sp>
      <p:sp>
        <p:nvSpPr>
          <p:cNvPr id="45059" name="内容占位符 1"/>
          <p:cNvSpPr>
            <a:spLocks noGrp="1"/>
          </p:cNvSpPr>
          <p:nvPr>
            <p:ph idx="1"/>
          </p:nvPr>
        </p:nvSpPr>
        <p:spPr/>
        <p:txBody>
          <a:bodyPr/>
          <a:lstStyle/>
          <a:p>
            <a:pPr eaLnBrk="1" hangingPunct="1"/>
            <a:r>
              <a:rPr lang="zh-CN" altLang="zh-CN" smtClean="0"/>
              <a:t>服务器与客户端的界限淡化或者消失</a:t>
            </a:r>
            <a:r>
              <a:rPr lang="zh-CN" altLang="en-US" smtClean="0"/>
              <a:t>。</a:t>
            </a:r>
            <a:endParaRPr lang="en-US" altLang="zh-CN" smtClean="0"/>
          </a:p>
          <a:p>
            <a:pPr eaLnBrk="1" hangingPunct="1"/>
            <a:r>
              <a:rPr lang="zh-CN" altLang="zh-CN" smtClean="0"/>
              <a:t>每个参与应用的结点均以“平等”的方式共享其它结点的共享资源，如</a:t>
            </a:r>
            <a:r>
              <a:rPr lang="en-US" altLang="zh-CN" smtClean="0"/>
              <a:t>CPU</a:t>
            </a:r>
            <a:r>
              <a:rPr lang="zh-CN" altLang="zh-CN" smtClean="0"/>
              <a:t>、存储空间等。</a:t>
            </a:r>
            <a:endParaRPr lang="en-US" altLang="zh-CN" smtClean="0"/>
          </a:p>
          <a:p>
            <a:pPr eaLnBrk="1" hangingPunct="1"/>
            <a:r>
              <a:rPr lang="zh-CN" altLang="zh-CN" smtClean="0"/>
              <a:t>在</a:t>
            </a:r>
            <a:r>
              <a:rPr lang="en-US" altLang="zh-CN" smtClean="0"/>
              <a:t>P2P</a:t>
            </a:r>
            <a:r>
              <a:rPr lang="zh-CN" altLang="zh-CN" smtClean="0"/>
              <a:t>系统中，实体一般既是资源的请求者，又是资源的提供者，即同时扮演客户机和服务器两种角色。</a:t>
            </a:r>
            <a:endParaRPr lang="en-US" altLang="zh-CN" smtClean="0"/>
          </a:p>
          <a:p>
            <a:pPr eaLnBrk="1" hangingPunct="1"/>
            <a:r>
              <a:rPr lang="zh-CN" altLang="zh-CN" smtClean="0"/>
              <a:t>从结构上看，</a:t>
            </a:r>
            <a:r>
              <a:rPr lang="en-US" altLang="zh-CN" smtClean="0"/>
              <a:t>P2P</a:t>
            </a:r>
            <a:r>
              <a:rPr lang="zh-CN" altLang="zh-CN" smtClean="0"/>
              <a:t>系统是分布式的</a:t>
            </a:r>
            <a:r>
              <a:rPr lang="zh-CN" altLang="en-US" smtClean="0"/>
              <a:t>。</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p:txBody>
          <a:bodyPr/>
          <a:lstStyle/>
          <a:p>
            <a:pPr eaLnBrk="1" hangingPunct="1"/>
            <a:r>
              <a:rPr lang="zh-CN" altLang="zh-CN" smtClean="0"/>
              <a:t>两类</a:t>
            </a:r>
            <a:r>
              <a:rPr lang="en-US" altLang="zh-CN" smtClean="0"/>
              <a:t>P2P</a:t>
            </a:r>
            <a:r>
              <a:rPr lang="zh-CN" altLang="zh-CN" smtClean="0"/>
              <a:t>系统</a:t>
            </a:r>
            <a:endParaRPr lang="zh-CN" altLang="en-US" smtClean="0"/>
          </a:p>
        </p:txBody>
      </p:sp>
      <p:sp>
        <p:nvSpPr>
          <p:cNvPr id="46083" name="内容占位符 1"/>
          <p:cNvSpPr>
            <a:spLocks noGrp="1"/>
          </p:cNvSpPr>
          <p:nvPr>
            <p:ph idx="1"/>
          </p:nvPr>
        </p:nvSpPr>
        <p:spPr/>
        <p:txBody>
          <a:bodyPr/>
          <a:lstStyle/>
          <a:p>
            <a:pPr eaLnBrk="1" hangingPunct="1"/>
            <a:r>
              <a:rPr lang="zh-CN" altLang="zh-CN" smtClean="0"/>
              <a:t>目前存在两类</a:t>
            </a:r>
            <a:r>
              <a:rPr lang="en-US" altLang="zh-CN" smtClean="0"/>
              <a:t>P2P</a:t>
            </a:r>
            <a:r>
              <a:rPr lang="zh-CN" altLang="zh-CN" smtClean="0"/>
              <a:t>系统：</a:t>
            </a:r>
            <a:endParaRPr lang="en-US" altLang="zh-CN" smtClean="0"/>
          </a:p>
          <a:p>
            <a:pPr lvl="1" eaLnBrk="1" hangingPunct="1"/>
            <a:r>
              <a:rPr lang="zh-CN" altLang="zh-CN" sz="3200" smtClean="0"/>
              <a:t>混杂</a:t>
            </a:r>
            <a:r>
              <a:rPr lang="en-US" altLang="zh-CN" sz="3200" smtClean="0"/>
              <a:t>P2P</a:t>
            </a:r>
            <a:r>
              <a:rPr lang="zh-CN" altLang="zh-CN" sz="3200" smtClean="0"/>
              <a:t>系统</a:t>
            </a:r>
            <a:r>
              <a:rPr lang="zh-CN" altLang="en-US" sz="3200" smtClean="0"/>
              <a:t>：</a:t>
            </a:r>
            <a:r>
              <a:rPr lang="zh-CN" altLang="zh-CN" sz="3200" smtClean="0"/>
              <a:t>由客户机与中央服务器构成，其典型案例为</a:t>
            </a:r>
            <a:r>
              <a:rPr lang="en-US" altLang="zh-CN" sz="3200" smtClean="0"/>
              <a:t>Napster</a:t>
            </a:r>
            <a:r>
              <a:rPr lang="zh-CN" altLang="en-US" sz="3200" smtClean="0"/>
              <a:t>。</a:t>
            </a:r>
            <a:endParaRPr lang="en-US" altLang="zh-CN" sz="3200" smtClean="0"/>
          </a:p>
          <a:p>
            <a:pPr lvl="1" eaLnBrk="1" hangingPunct="1"/>
            <a:r>
              <a:rPr lang="zh-CN" altLang="zh-CN" sz="3200" smtClean="0"/>
              <a:t>纯粹</a:t>
            </a:r>
            <a:r>
              <a:rPr lang="en-US" altLang="zh-CN" sz="3200" smtClean="0"/>
              <a:t>P2P</a:t>
            </a:r>
            <a:r>
              <a:rPr lang="zh-CN" altLang="zh-CN" sz="3200" smtClean="0"/>
              <a:t>系统</a:t>
            </a:r>
            <a:r>
              <a:rPr lang="zh-CN" altLang="en-US" sz="3200" smtClean="0"/>
              <a:t>：</a:t>
            </a:r>
            <a:r>
              <a:rPr lang="zh-CN" altLang="zh-CN" sz="3200" smtClean="0"/>
              <a:t>完全由客户机构成，其典型案例为</a:t>
            </a:r>
            <a:r>
              <a:rPr lang="en-US" altLang="zh-CN" sz="3200" smtClean="0"/>
              <a:t>Gnutella</a:t>
            </a:r>
            <a:r>
              <a:rPr lang="zh-CN" altLang="zh-CN" sz="3200" smtClean="0"/>
              <a:t>。</a:t>
            </a:r>
            <a:endParaRPr lang="zh-CN" altLang="en-US" sz="3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p:txBody>
          <a:bodyPr/>
          <a:lstStyle/>
          <a:p>
            <a:pPr eaLnBrk="1" hangingPunct="1"/>
            <a:r>
              <a:rPr lang="en-US" altLang="zh-CN" smtClean="0"/>
              <a:t>Napster </a:t>
            </a:r>
            <a:endParaRPr lang="zh-CN" altLang="en-US" smtClean="0"/>
          </a:p>
        </p:txBody>
      </p:sp>
      <p:sp>
        <p:nvSpPr>
          <p:cNvPr id="2" name="内容占位符 1"/>
          <p:cNvSpPr>
            <a:spLocks noGrp="1"/>
          </p:cNvSpPr>
          <p:nvPr>
            <p:ph idx="1"/>
          </p:nvPr>
        </p:nvSpPr>
        <p:spPr>
          <a:xfrm>
            <a:off x="457200" y="1341438"/>
            <a:ext cx="8362950" cy="5256212"/>
          </a:xfrm>
        </p:spPr>
        <p:txBody>
          <a:bodyPr>
            <a:normAutofit fontScale="85000" lnSpcReduction="10000"/>
          </a:bodyPr>
          <a:lstStyle/>
          <a:p>
            <a:pPr marL="365760" indent="-256032" eaLnBrk="1" fontAlgn="auto" hangingPunct="1">
              <a:lnSpc>
                <a:spcPct val="120000"/>
              </a:lnSpc>
              <a:spcAft>
                <a:spcPts val="0"/>
              </a:spcAft>
              <a:defRPr/>
            </a:pPr>
            <a:r>
              <a:rPr lang="en-US" altLang="zh-CN" dirty="0" smtClean="0"/>
              <a:t>MP3</a:t>
            </a:r>
            <a:r>
              <a:rPr lang="zh-CN" altLang="zh-CN" dirty="0" smtClean="0"/>
              <a:t>共享软件，是最早出现的</a:t>
            </a:r>
            <a:r>
              <a:rPr lang="en-US" altLang="zh-CN" dirty="0" smtClean="0"/>
              <a:t>P2P</a:t>
            </a:r>
            <a:r>
              <a:rPr lang="zh-CN" altLang="zh-CN" dirty="0" smtClean="0"/>
              <a:t>应用之一</a:t>
            </a:r>
            <a:r>
              <a:rPr lang="zh-CN" altLang="en-US" dirty="0" smtClean="0"/>
              <a:t>，</a:t>
            </a:r>
            <a:r>
              <a:rPr lang="zh-CN" altLang="zh-CN" dirty="0" smtClean="0"/>
              <a:t>第一代</a:t>
            </a:r>
            <a:r>
              <a:rPr lang="en-US" altLang="zh-CN" dirty="0" smtClean="0"/>
              <a:t>P2P</a:t>
            </a:r>
            <a:r>
              <a:rPr lang="zh-CN" altLang="zh-CN" dirty="0" smtClean="0"/>
              <a:t>软件。</a:t>
            </a:r>
            <a:endParaRPr lang="en-US" altLang="zh-CN" dirty="0" smtClean="0"/>
          </a:p>
          <a:p>
            <a:pPr marL="365760" indent="-256032" eaLnBrk="1" fontAlgn="auto" hangingPunct="1">
              <a:lnSpc>
                <a:spcPct val="120000"/>
              </a:lnSpc>
              <a:spcAft>
                <a:spcPts val="0"/>
              </a:spcAft>
              <a:defRPr/>
            </a:pPr>
            <a:r>
              <a:rPr lang="zh-CN" altLang="zh-CN" dirty="0" smtClean="0"/>
              <a:t>非纯粹的</a:t>
            </a:r>
            <a:r>
              <a:rPr lang="en-US" altLang="zh-CN" dirty="0" smtClean="0"/>
              <a:t>P2P</a:t>
            </a:r>
            <a:r>
              <a:rPr lang="zh-CN" altLang="zh-CN" dirty="0" smtClean="0"/>
              <a:t>系统，它通过中央服务器（目录服务器）保存所有用户上传的音乐文件索引和存放位置的信息。</a:t>
            </a:r>
            <a:endParaRPr lang="en-US" altLang="zh-CN" dirty="0" smtClean="0"/>
          </a:p>
          <a:p>
            <a:pPr marL="365760" indent="-256032" eaLnBrk="1" fontAlgn="auto" hangingPunct="1">
              <a:lnSpc>
                <a:spcPct val="120000"/>
              </a:lnSpc>
              <a:spcAft>
                <a:spcPts val="0"/>
              </a:spcAft>
              <a:defRPr/>
            </a:pPr>
            <a:r>
              <a:rPr lang="zh-CN" altLang="zh-CN" dirty="0" smtClean="0"/>
              <a:t>实现了文件查询与传输的分离，</a:t>
            </a:r>
            <a:r>
              <a:rPr lang="zh-CN" altLang="en-US" dirty="0" smtClean="0"/>
              <a:t>可</a:t>
            </a:r>
            <a:r>
              <a:rPr lang="zh-CN" altLang="zh-CN" dirty="0" smtClean="0"/>
              <a:t>节省中央服务器的带宽消耗，减少系统的文件传输延时。</a:t>
            </a:r>
            <a:endParaRPr lang="en-US" altLang="zh-CN" dirty="0" smtClean="0"/>
          </a:p>
          <a:p>
            <a:pPr marL="365760" indent="-256032" eaLnBrk="1" fontAlgn="auto" hangingPunct="1">
              <a:lnSpc>
                <a:spcPct val="120000"/>
              </a:lnSpc>
              <a:spcAft>
                <a:spcPts val="0"/>
              </a:spcAft>
              <a:defRPr/>
            </a:pPr>
            <a:r>
              <a:rPr lang="zh-CN" altLang="zh-CN" dirty="0" smtClean="0"/>
              <a:t>中央服务器</a:t>
            </a:r>
            <a:r>
              <a:rPr lang="zh-CN" altLang="en-US" dirty="0" smtClean="0"/>
              <a:t>为瓶颈</a:t>
            </a:r>
            <a:r>
              <a:rPr lang="zh-CN" altLang="zh-CN" dirty="0" smtClean="0"/>
              <a:t>，服务器失效</a:t>
            </a:r>
            <a:r>
              <a:rPr lang="zh-CN" altLang="en-US" dirty="0" smtClean="0"/>
              <a:t>会导致</a:t>
            </a:r>
            <a:r>
              <a:rPr lang="zh-CN" altLang="zh-CN" dirty="0" smtClean="0"/>
              <a:t>系统瘫痪。</a:t>
            </a:r>
            <a:endParaRPr lang="en-US" altLang="zh-CN" dirty="0" smtClean="0"/>
          </a:p>
          <a:p>
            <a:pPr marL="365760" indent="-256032" eaLnBrk="1" fontAlgn="auto" hangingPunct="1">
              <a:lnSpc>
                <a:spcPct val="120000"/>
              </a:lnSpc>
              <a:spcAft>
                <a:spcPts val="0"/>
              </a:spcAft>
              <a:defRPr/>
            </a:pPr>
            <a:r>
              <a:rPr lang="zh-CN" altLang="zh-CN" dirty="0" smtClean="0"/>
              <a:t>没有提供有效的安全机制。</a:t>
            </a:r>
            <a:endParaRPr lang="en-US" altLang="zh-CN" dirty="0" smtClean="0"/>
          </a:p>
          <a:p>
            <a:pPr marL="365760" indent="-256032" eaLnBrk="1" fontAlgn="auto" hangingPunct="1">
              <a:lnSpc>
                <a:spcPct val="120000"/>
              </a:lnSpc>
              <a:spcAft>
                <a:spcPts val="0"/>
              </a:spcAft>
              <a:defRPr/>
            </a:pPr>
            <a:r>
              <a:rPr lang="zh-CN" altLang="zh-CN" dirty="0" smtClean="0"/>
              <a:t>后来陷入诉讼危机（版权问题）。</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eaLnBrk="1" fontAlgn="auto" hangingPunct="1">
              <a:spcAft>
                <a:spcPts val="0"/>
              </a:spcAft>
              <a:defRPr/>
            </a:pPr>
            <a:r>
              <a:rPr lang="en-US" altLang="zh-CN" dirty="0" smtClean="0"/>
              <a:t>Napster</a:t>
            </a:r>
            <a:r>
              <a:rPr lang="zh-CN" altLang="zh-CN" dirty="0" smtClean="0"/>
              <a:t>（混杂</a:t>
            </a:r>
            <a:r>
              <a:rPr lang="en-US" altLang="zh-CN" dirty="0" smtClean="0"/>
              <a:t>P2P</a:t>
            </a:r>
            <a:r>
              <a:rPr lang="zh-CN" altLang="zh-CN" dirty="0" smtClean="0"/>
              <a:t>系统）的</a:t>
            </a:r>
            <a:r>
              <a:rPr lang="en-US" altLang="zh-CN" dirty="0" smtClean="0"/>
              <a:t/>
            </a:r>
            <a:br>
              <a:rPr lang="en-US" altLang="zh-CN" dirty="0" smtClean="0"/>
            </a:br>
            <a:r>
              <a:rPr lang="zh-CN" altLang="zh-CN" dirty="0" smtClean="0"/>
              <a:t>工作模式</a:t>
            </a:r>
            <a:endParaRPr lang="zh-CN" altLang="en-US" dirty="0"/>
          </a:p>
        </p:txBody>
      </p:sp>
      <p:sp>
        <p:nvSpPr>
          <p:cNvPr id="53251" name="内容占位符 1"/>
          <p:cNvSpPr>
            <a:spLocks noGrp="1"/>
          </p:cNvSpPr>
          <p:nvPr>
            <p:ph idx="1"/>
          </p:nvPr>
        </p:nvSpPr>
        <p:spPr>
          <a:xfrm>
            <a:off x="323850" y="1500188"/>
            <a:ext cx="8362950" cy="5168900"/>
          </a:xfrm>
        </p:spPr>
        <p:txBody>
          <a:bodyPr/>
          <a:lstStyle/>
          <a:p>
            <a:pPr marL="180975" indent="-180975" eaLnBrk="1" hangingPunct="1">
              <a:buFont typeface="Wingdings" pitchFamily="2" charset="2"/>
              <a:buNone/>
              <a:defRPr/>
            </a:pPr>
            <a:r>
              <a:rPr lang="zh-CN" altLang="en-US" sz="2800" dirty="0" smtClean="0"/>
              <a:t>  </a:t>
            </a:r>
            <a:r>
              <a:rPr lang="zh-CN" altLang="zh-CN" sz="2800" dirty="0" smtClean="0"/>
              <a:t>系统由客户机与中央服务器（目录服务器）构成</a:t>
            </a:r>
            <a:r>
              <a:rPr lang="zh-CN" altLang="en-US" sz="2800" dirty="0" smtClean="0"/>
              <a:t>：</a:t>
            </a:r>
            <a:endParaRPr lang="zh-CN" altLang="zh-CN" sz="2800" dirty="0" smtClean="0"/>
          </a:p>
          <a:p>
            <a:pPr eaLnBrk="1" hangingPunct="1">
              <a:buFont typeface="Wingdings" pitchFamily="2" charset="2"/>
              <a:buNone/>
              <a:defRPr/>
            </a:pPr>
            <a:r>
              <a:rPr lang="zh-CN" altLang="zh-CN" sz="2800" dirty="0" smtClean="0"/>
              <a:t>（</a:t>
            </a:r>
            <a:r>
              <a:rPr lang="en-US" altLang="zh-CN" sz="2800" dirty="0" smtClean="0"/>
              <a:t>1</a:t>
            </a:r>
            <a:r>
              <a:rPr lang="zh-CN" altLang="zh-CN" sz="2800" dirty="0" smtClean="0"/>
              <a:t>）目录服务器记录在线用户的</a:t>
            </a:r>
            <a:r>
              <a:rPr lang="en-US" altLang="zh-CN" sz="2800" dirty="0" smtClean="0"/>
              <a:t>IP</a:t>
            </a:r>
            <a:r>
              <a:rPr lang="zh-CN" altLang="zh-CN" sz="2800" dirty="0" smtClean="0"/>
              <a:t>地址、端口号以及网络中</a:t>
            </a:r>
            <a:r>
              <a:rPr lang="en-US" altLang="zh-CN" sz="2800" dirty="0" smtClean="0"/>
              <a:t>MP3</a:t>
            </a:r>
            <a:r>
              <a:rPr lang="zh-CN" altLang="zh-CN" sz="2800" dirty="0" smtClean="0"/>
              <a:t>文件的目录信息。</a:t>
            </a:r>
          </a:p>
          <a:p>
            <a:pPr eaLnBrk="1" hangingPunct="1">
              <a:buFont typeface="Wingdings" pitchFamily="2" charset="2"/>
              <a:buNone/>
              <a:defRPr/>
            </a:pPr>
            <a:r>
              <a:rPr lang="zh-CN" altLang="zh-CN" sz="2800" dirty="0" smtClean="0"/>
              <a:t>（</a:t>
            </a:r>
            <a:r>
              <a:rPr lang="en-US" altLang="zh-CN" sz="2800" dirty="0" smtClean="0"/>
              <a:t>2</a:t>
            </a:r>
            <a:r>
              <a:rPr lang="zh-CN" altLang="zh-CN" sz="2800" dirty="0" smtClean="0"/>
              <a:t>）客户机向目录服务器发送搜索某</a:t>
            </a:r>
            <a:r>
              <a:rPr lang="en-US" altLang="zh-CN" sz="2800" dirty="0" smtClean="0"/>
              <a:t>MP3</a:t>
            </a:r>
            <a:r>
              <a:rPr lang="zh-CN" altLang="zh-CN" sz="2800" dirty="0" smtClean="0"/>
              <a:t>文件请求，请求得到其它客户机的网络地址。</a:t>
            </a:r>
          </a:p>
          <a:p>
            <a:pPr eaLnBrk="1" hangingPunct="1">
              <a:buFont typeface="Wingdings" pitchFamily="2" charset="2"/>
              <a:buNone/>
              <a:defRPr/>
            </a:pPr>
            <a:r>
              <a:rPr lang="zh-CN" altLang="zh-CN" sz="2800" dirty="0" smtClean="0"/>
              <a:t>（</a:t>
            </a:r>
            <a:r>
              <a:rPr lang="en-US" altLang="zh-CN" sz="2800" dirty="0" smtClean="0"/>
              <a:t>3</a:t>
            </a:r>
            <a:r>
              <a:rPr lang="zh-CN" altLang="zh-CN" sz="2800" dirty="0" smtClean="0"/>
              <a:t>）目录服务器</a:t>
            </a:r>
            <a:r>
              <a:rPr lang="zh-CN" altLang="en-US" sz="2800" dirty="0" smtClean="0"/>
              <a:t>根据</a:t>
            </a:r>
            <a:r>
              <a:rPr lang="zh-CN" altLang="zh-CN" sz="2800" dirty="0" smtClean="0"/>
              <a:t>请求搜索目录数据库，找到包含该文件的其它客户机，将其地址发送给该客户机。</a:t>
            </a:r>
          </a:p>
          <a:p>
            <a:pPr eaLnBrk="1" hangingPunct="1">
              <a:buFont typeface="Wingdings" pitchFamily="2" charset="2"/>
              <a:buNone/>
              <a:defRPr/>
            </a:pPr>
            <a:r>
              <a:rPr lang="zh-CN" altLang="zh-CN" sz="2800" dirty="0" smtClean="0"/>
              <a:t>（</a:t>
            </a:r>
            <a:r>
              <a:rPr lang="en-US" altLang="zh-CN" sz="2800" dirty="0" smtClean="0"/>
              <a:t>4</a:t>
            </a:r>
            <a:r>
              <a:rPr lang="zh-CN" altLang="zh-CN" sz="2800" dirty="0" smtClean="0"/>
              <a:t>）客户机依据这些地址，向其它客户机发送请求。</a:t>
            </a:r>
          </a:p>
          <a:p>
            <a:pPr eaLnBrk="1" hangingPunct="1">
              <a:buFont typeface="Wingdings" pitchFamily="2" charset="2"/>
              <a:buNone/>
              <a:defRPr/>
            </a:pPr>
            <a:r>
              <a:rPr lang="zh-CN" altLang="zh-CN" sz="2800" dirty="0" smtClean="0"/>
              <a:t>（</a:t>
            </a:r>
            <a:r>
              <a:rPr lang="en-US" altLang="zh-CN" sz="2800" dirty="0" smtClean="0"/>
              <a:t>5</a:t>
            </a:r>
            <a:r>
              <a:rPr lang="zh-CN" altLang="zh-CN" sz="2800" dirty="0" smtClean="0"/>
              <a:t>）其它客户机收到请求后，对请求进行处理，并将结果返回给发送方。</a:t>
            </a:r>
            <a:endParaRPr lang="zh-CN" alt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p:txBody>
          <a:bodyPr/>
          <a:lstStyle/>
          <a:p>
            <a:pPr eaLnBrk="1" hangingPunct="1"/>
            <a:r>
              <a:rPr lang="en-US" altLang="zh-CN" dirty="0" smtClean="0"/>
              <a:t>Napster</a:t>
            </a:r>
            <a:r>
              <a:rPr lang="zh-CN" altLang="zh-CN" dirty="0" smtClean="0"/>
              <a:t>（混杂</a:t>
            </a:r>
            <a:r>
              <a:rPr lang="en-US" altLang="zh-CN" dirty="0" smtClean="0"/>
              <a:t>P2P</a:t>
            </a:r>
            <a:r>
              <a:rPr lang="zh-CN" altLang="zh-CN" dirty="0" smtClean="0"/>
              <a:t>系统）的</a:t>
            </a:r>
            <a:r>
              <a:rPr lang="zh-CN" altLang="en-US" dirty="0" smtClean="0"/>
              <a:t>特点</a:t>
            </a:r>
          </a:p>
        </p:txBody>
      </p:sp>
      <p:sp>
        <p:nvSpPr>
          <p:cNvPr id="49155" name="内容占位符 1"/>
          <p:cNvSpPr>
            <a:spLocks noGrp="1"/>
          </p:cNvSpPr>
          <p:nvPr>
            <p:ph idx="1"/>
          </p:nvPr>
        </p:nvSpPr>
        <p:spPr>
          <a:xfrm>
            <a:off x="323850" y="1500188"/>
            <a:ext cx="8362950" cy="4214812"/>
          </a:xfrm>
        </p:spPr>
        <p:txBody>
          <a:bodyPr/>
          <a:lstStyle/>
          <a:p>
            <a:pPr eaLnBrk="1" hangingPunct="1"/>
            <a:r>
              <a:rPr lang="zh-CN" altLang="zh-CN" smtClean="0"/>
              <a:t>与传统</a:t>
            </a:r>
            <a:r>
              <a:rPr lang="en-US" altLang="zh-CN" smtClean="0"/>
              <a:t>C/S</a:t>
            </a:r>
            <a:r>
              <a:rPr lang="zh-CN" altLang="zh-CN" smtClean="0"/>
              <a:t>模式相比，混杂的</a:t>
            </a:r>
            <a:r>
              <a:rPr lang="en-US" altLang="zh-CN" smtClean="0"/>
              <a:t>P2P</a:t>
            </a:r>
            <a:r>
              <a:rPr lang="zh-CN" altLang="zh-CN" smtClean="0"/>
              <a:t>系统只</a:t>
            </a:r>
            <a:r>
              <a:rPr lang="zh-CN" altLang="en-US" smtClean="0"/>
              <a:t>设</a:t>
            </a:r>
            <a:r>
              <a:rPr lang="zh-CN" altLang="zh-CN" smtClean="0"/>
              <a:t>目录服务器，为客户机的寻址提供服务，而不承担主要的运算工作。</a:t>
            </a:r>
            <a:endParaRPr lang="en-US" altLang="zh-CN" smtClean="0"/>
          </a:p>
          <a:p>
            <a:pPr eaLnBrk="1" hangingPunct="1"/>
            <a:r>
              <a:rPr lang="zh-CN" altLang="zh-CN" smtClean="0"/>
              <a:t>系统中的每个客户机均可以作为服务器，接受其它客户机发送的请求，为其它客户机提供服务</a:t>
            </a:r>
            <a:r>
              <a:rPr lang="zh-CN" altLang="en-US" smtClean="0"/>
              <a:t>。</a:t>
            </a:r>
            <a:endParaRPr lang="en-US" altLang="zh-CN" smtClean="0"/>
          </a:p>
          <a:p>
            <a:pPr eaLnBrk="1" hangingPunct="1"/>
            <a:r>
              <a:rPr lang="zh-CN" altLang="zh-CN" smtClean="0"/>
              <a:t>整个系统对中央服务器的依赖性明显降低。</a:t>
            </a: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p:txBody>
          <a:bodyPr/>
          <a:lstStyle/>
          <a:p>
            <a:pPr eaLnBrk="1" hangingPunct="1"/>
            <a:r>
              <a:rPr lang="en-US" altLang="zh-CN" smtClean="0"/>
              <a:t>Gnutella</a:t>
            </a:r>
            <a:endParaRPr lang="zh-CN" altLang="en-US" smtClean="0"/>
          </a:p>
        </p:txBody>
      </p:sp>
      <p:sp>
        <p:nvSpPr>
          <p:cNvPr id="50179" name="内容占位符 1"/>
          <p:cNvSpPr>
            <a:spLocks noGrp="1"/>
          </p:cNvSpPr>
          <p:nvPr>
            <p:ph idx="1"/>
          </p:nvPr>
        </p:nvSpPr>
        <p:spPr/>
        <p:txBody>
          <a:bodyPr/>
          <a:lstStyle/>
          <a:p>
            <a:pPr marL="365125" indent="-255588" eaLnBrk="1" hangingPunct="1"/>
            <a:r>
              <a:rPr lang="zh-CN" altLang="zh-CN" smtClean="0"/>
              <a:t>文件共享系统，第二代</a:t>
            </a:r>
            <a:r>
              <a:rPr lang="en-US" altLang="zh-CN" smtClean="0"/>
              <a:t>P2P</a:t>
            </a:r>
            <a:r>
              <a:rPr lang="zh-CN" altLang="zh-CN" smtClean="0"/>
              <a:t>软件</a:t>
            </a:r>
            <a:r>
              <a:rPr lang="zh-CN" altLang="en-US" smtClean="0"/>
              <a:t>，</a:t>
            </a:r>
            <a:r>
              <a:rPr lang="zh-CN" altLang="zh-CN" smtClean="0"/>
              <a:t>将</a:t>
            </a:r>
            <a:r>
              <a:rPr lang="en-US" altLang="zh-CN" smtClean="0"/>
              <a:t>P2P</a:t>
            </a:r>
            <a:r>
              <a:rPr lang="zh-CN" altLang="zh-CN" smtClean="0"/>
              <a:t>的理念向前又推进一步</a:t>
            </a:r>
            <a:r>
              <a:rPr lang="zh-CN" altLang="en-US" smtClean="0"/>
              <a:t>。</a:t>
            </a:r>
            <a:endParaRPr lang="en-US" altLang="zh-CN" smtClean="0"/>
          </a:p>
          <a:p>
            <a:pPr marL="365125" indent="-255588" eaLnBrk="1" hangingPunct="1"/>
            <a:r>
              <a:rPr lang="zh-CN" altLang="zh-CN" smtClean="0"/>
              <a:t>真正意义上的对等分布式网络</a:t>
            </a:r>
            <a:r>
              <a:rPr lang="zh-CN" altLang="en-US" smtClean="0"/>
              <a:t>应用</a:t>
            </a:r>
            <a:r>
              <a:rPr lang="zh-CN" altLang="zh-CN" smtClean="0"/>
              <a:t>。</a:t>
            </a:r>
            <a:endParaRPr lang="en-US" altLang="zh-CN" smtClean="0"/>
          </a:p>
          <a:p>
            <a:pPr marL="365125" indent="-255588" eaLnBrk="1" hangingPunct="1"/>
            <a:r>
              <a:rPr lang="zh-CN" altLang="zh-CN" smtClean="0"/>
              <a:t>纯粹的</a:t>
            </a:r>
            <a:r>
              <a:rPr lang="en-US" altLang="zh-CN" smtClean="0"/>
              <a:t>P2P</a:t>
            </a:r>
            <a:r>
              <a:rPr lang="zh-CN" altLang="zh-CN" smtClean="0"/>
              <a:t>系统，没有目录服务器，用户只要安装了该软件，立即变成一台能够提供完整目录和文件服务的服务器，并会自动搜寻其它同类服务器，从而联成一台由无数</a:t>
            </a:r>
            <a:r>
              <a:rPr lang="en-US" altLang="zh-CN" smtClean="0"/>
              <a:t>PC</a:t>
            </a:r>
            <a:r>
              <a:rPr lang="zh-CN" altLang="zh-CN" smtClean="0"/>
              <a:t>组成的网络超级服务器。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p:txBody>
          <a:bodyPr/>
          <a:lstStyle/>
          <a:p>
            <a:pPr eaLnBrk="1" hangingPunct="1"/>
            <a:r>
              <a:rPr lang="en-US" altLang="zh-CN" sz="3600" smtClean="0"/>
              <a:t>Gnutella</a:t>
            </a:r>
            <a:r>
              <a:rPr lang="zh-CN" altLang="zh-CN" sz="3600" smtClean="0"/>
              <a:t>的工作模式</a:t>
            </a:r>
            <a:endParaRPr lang="zh-CN" altLang="en-US" sz="3600" smtClean="0"/>
          </a:p>
        </p:txBody>
      </p:sp>
      <p:sp>
        <p:nvSpPr>
          <p:cNvPr id="51203" name="内容占位符 1"/>
          <p:cNvSpPr>
            <a:spLocks noGrp="1"/>
          </p:cNvSpPr>
          <p:nvPr>
            <p:ph idx="1"/>
          </p:nvPr>
        </p:nvSpPr>
        <p:spPr>
          <a:xfrm>
            <a:off x="323850" y="1268413"/>
            <a:ext cx="8362950" cy="4608512"/>
          </a:xfrm>
        </p:spPr>
        <p:txBody>
          <a:bodyPr/>
          <a:lstStyle/>
          <a:p>
            <a:pPr eaLnBrk="1" hangingPunct="1">
              <a:buFont typeface="Wingdings" pitchFamily="2" charset="2"/>
              <a:buNone/>
            </a:pPr>
            <a:r>
              <a:rPr lang="en-US" altLang="zh-CN" sz="2800" smtClean="0"/>
              <a:t>Gnutella</a:t>
            </a:r>
            <a:r>
              <a:rPr lang="zh-CN" altLang="zh-CN" sz="2800" smtClean="0"/>
              <a:t>系统中没有服务器，完全由客户机构成：</a:t>
            </a:r>
          </a:p>
          <a:p>
            <a:pPr eaLnBrk="1" hangingPunct="1">
              <a:buFont typeface="Wingdings" pitchFamily="2" charset="2"/>
              <a:buNone/>
            </a:pPr>
            <a:r>
              <a:rPr lang="zh-CN" altLang="zh-CN" sz="2800" smtClean="0"/>
              <a:t>（</a:t>
            </a:r>
            <a:r>
              <a:rPr lang="en-US" altLang="zh-CN" sz="2800" smtClean="0"/>
              <a:t>1</a:t>
            </a:r>
            <a:r>
              <a:rPr lang="zh-CN" altLang="zh-CN" sz="2800" smtClean="0"/>
              <a:t>）每个客户机都维护一个相邻客户机列表，当客户机</a:t>
            </a:r>
            <a:r>
              <a:rPr lang="en-US" altLang="zh-CN" sz="2800" smtClean="0"/>
              <a:t>A</a:t>
            </a:r>
            <a:r>
              <a:rPr lang="zh-CN" altLang="zh-CN" sz="2800" smtClean="0"/>
              <a:t>需要搜索文件时，它向所有相邻客户机发送搜索请求。</a:t>
            </a:r>
          </a:p>
          <a:p>
            <a:pPr eaLnBrk="1" hangingPunct="1">
              <a:buFont typeface="Wingdings" pitchFamily="2" charset="2"/>
              <a:buNone/>
            </a:pPr>
            <a:r>
              <a:rPr lang="zh-CN" altLang="zh-CN" sz="2800" smtClean="0"/>
              <a:t>（</a:t>
            </a:r>
            <a:r>
              <a:rPr lang="en-US" altLang="zh-CN" sz="2800" smtClean="0"/>
              <a:t>2</a:t>
            </a:r>
            <a:r>
              <a:rPr lang="zh-CN" altLang="zh-CN" sz="2800" smtClean="0"/>
              <a:t>）相邻客户机再将客户机</a:t>
            </a:r>
            <a:r>
              <a:rPr lang="en-US" altLang="zh-CN" sz="2800" smtClean="0"/>
              <a:t>A</a:t>
            </a:r>
            <a:r>
              <a:rPr lang="zh-CN" altLang="zh-CN" sz="2800" smtClean="0"/>
              <a:t>的搜索请求转发给它们各自相邻的客户机，该转发工作将持续进行，直到系统中所有客户机均收到该搜索请求。</a:t>
            </a:r>
          </a:p>
          <a:p>
            <a:pPr eaLnBrk="1" hangingPunct="1">
              <a:buFont typeface="Wingdings" pitchFamily="2" charset="2"/>
              <a:buNone/>
            </a:pPr>
            <a:r>
              <a:rPr lang="zh-CN" altLang="zh-CN" sz="2800" smtClean="0"/>
              <a:t>（</a:t>
            </a:r>
            <a:r>
              <a:rPr lang="en-US" altLang="zh-CN" sz="2800" smtClean="0"/>
              <a:t>3</a:t>
            </a:r>
            <a:r>
              <a:rPr lang="zh-CN" altLang="zh-CN" sz="2800" smtClean="0"/>
              <a:t>）能提供该搜索文件的客户机按原路向客户机</a:t>
            </a:r>
            <a:r>
              <a:rPr lang="en-US" altLang="zh-CN" sz="2800" smtClean="0"/>
              <a:t>A</a:t>
            </a:r>
            <a:r>
              <a:rPr lang="zh-CN" altLang="zh-CN" sz="2800" smtClean="0"/>
              <a:t>发送其</a:t>
            </a:r>
            <a:r>
              <a:rPr lang="en-US" altLang="zh-CN" sz="2800" smtClean="0"/>
              <a:t>IP</a:t>
            </a:r>
            <a:r>
              <a:rPr lang="zh-CN" altLang="zh-CN" sz="2800" smtClean="0"/>
              <a:t>地址和端口号。</a:t>
            </a:r>
            <a:endParaRPr lang="zh-CN" altLang="en-US" sz="28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p:txBody>
          <a:bodyPr/>
          <a:lstStyle/>
          <a:p>
            <a:pPr eaLnBrk="1" hangingPunct="1"/>
            <a:endParaRPr lang="zh-CN" altLang="en-US" dirty="0" smtClean="0"/>
          </a:p>
        </p:txBody>
      </p:sp>
      <p:sp>
        <p:nvSpPr>
          <p:cNvPr id="52227" name="内容占位符 1"/>
          <p:cNvSpPr>
            <a:spLocks noGrp="1"/>
          </p:cNvSpPr>
          <p:nvPr>
            <p:ph idx="1"/>
          </p:nvPr>
        </p:nvSpPr>
        <p:spPr>
          <a:xfrm>
            <a:off x="323850" y="1785938"/>
            <a:ext cx="8362950" cy="3946525"/>
          </a:xfrm>
        </p:spPr>
        <p:txBody>
          <a:bodyPr/>
          <a:lstStyle/>
          <a:p>
            <a:pPr eaLnBrk="1" hangingPunct="1">
              <a:buFont typeface="Wingdings" pitchFamily="2" charset="2"/>
              <a:buNone/>
            </a:pPr>
            <a:r>
              <a:rPr lang="zh-CN" altLang="zh-CN" sz="2800" smtClean="0"/>
              <a:t>（</a:t>
            </a:r>
            <a:r>
              <a:rPr lang="en-US" altLang="zh-CN" sz="2800" smtClean="0"/>
              <a:t>4</a:t>
            </a:r>
            <a:r>
              <a:rPr lang="zh-CN" altLang="zh-CN" sz="2800" smtClean="0"/>
              <a:t>）客户机</a:t>
            </a:r>
            <a:r>
              <a:rPr lang="en-US" altLang="zh-CN" sz="2800" smtClean="0"/>
              <a:t>A</a:t>
            </a:r>
            <a:r>
              <a:rPr lang="zh-CN" altLang="zh-CN" sz="2800" smtClean="0"/>
              <a:t>接收到响应消息后，依据一定规则（如：路径最短规则等）与相应的客户机建立连接，下载文件。</a:t>
            </a:r>
            <a:endParaRPr lang="en-US" altLang="zh-CN" sz="2800" smtClean="0"/>
          </a:p>
          <a:p>
            <a:pPr eaLnBrk="1" hangingPunct="1"/>
            <a:r>
              <a:rPr lang="zh-CN" altLang="zh-CN" sz="2800" smtClean="0"/>
              <a:t>根据以上的描述可以看出，在纯粹的</a:t>
            </a:r>
            <a:r>
              <a:rPr lang="en-US" altLang="zh-CN" sz="2800" smtClean="0"/>
              <a:t>P2P</a:t>
            </a:r>
            <a:r>
              <a:rPr lang="zh-CN" altLang="zh-CN" sz="2800" smtClean="0"/>
              <a:t>系统中，没有目录服务器，每个客户机都具有发现其它客户机的能力。</a:t>
            </a:r>
            <a:endParaRPr lang="zh-CN" altLang="en-US" sz="2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p:txBody>
          <a:bodyPr/>
          <a:lstStyle/>
          <a:p>
            <a:pPr eaLnBrk="1" hangingPunct="1"/>
            <a:r>
              <a:rPr lang="en-US" altLang="zh-CN" smtClean="0"/>
              <a:t>P2P</a:t>
            </a:r>
            <a:r>
              <a:rPr lang="zh-CN" altLang="zh-CN" smtClean="0"/>
              <a:t>与</a:t>
            </a:r>
            <a:r>
              <a:rPr lang="en-US" altLang="zh-CN" smtClean="0"/>
              <a:t>C/S</a:t>
            </a:r>
            <a:r>
              <a:rPr lang="zh-CN" altLang="zh-CN" smtClean="0"/>
              <a:t>工作模式的比较</a:t>
            </a:r>
            <a:endParaRPr lang="zh-CN" altLang="en-US" smtClean="0"/>
          </a:p>
        </p:txBody>
      </p:sp>
      <p:sp>
        <p:nvSpPr>
          <p:cNvPr id="53251" name="内容占位符 1"/>
          <p:cNvSpPr>
            <a:spLocks noGrp="1"/>
          </p:cNvSpPr>
          <p:nvPr>
            <p:ph idx="1"/>
          </p:nvPr>
        </p:nvSpPr>
        <p:spPr>
          <a:xfrm>
            <a:off x="323850" y="1412875"/>
            <a:ext cx="8362950" cy="4464050"/>
          </a:xfrm>
        </p:spPr>
        <p:txBody>
          <a:bodyPr/>
          <a:lstStyle/>
          <a:p>
            <a:pPr eaLnBrk="1" hangingPunct="1">
              <a:buFont typeface="Wingdings" pitchFamily="2" charset="2"/>
              <a:buNone/>
            </a:pPr>
            <a:r>
              <a:rPr lang="zh-CN" altLang="zh-CN" sz="2800" smtClean="0"/>
              <a:t>（</a:t>
            </a:r>
            <a:r>
              <a:rPr lang="en-US" altLang="zh-CN" sz="2800" smtClean="0"/>
              <a:t>1</a:t>
            </a:r>
            <a:r>
              <a:rPr lang="zh-CN" altLang="zh-CN" sz="2800" smtClean="0"/>
              <a:t>）安全性</a:t>
            </a:r>
          </a:p>
          <a:p>
            <a:pPr eaLnBrk="1" hangingPunct="1"/>
            <a:r>
              <a:rPr lang="en-US" altLang="zh-CN" sz="2800" smtClean="0"/>
              <a:t>C/S</a:t>
            </a:r>
            <a:r>
              <a:rPr lang="zh-CN" altLang="zh-CN" sz="2800" smtClean="0"/>
              <a:t>模式：服务器是整个应用系统的资源存储、用户管理和数据运算中心，只需确保服务器的安全，就能有效地保障整个系统的安全，安全性较高。</a:t>
            </a:r>
          </a:p>
          <a:p>
            <a:pPr eaLnBrk="1" hangingPunct="1"/>
            <a:r>
              <a:rPr lang="en-US" altLang="zh-CN" sz="2800" smtClean="0"/>
              <a:t>P2P</a:t>
            </a:r>
            <a:r>
              <a:rPr lang="zh-CN" altLang="zh-CN" sz="2800" smtClean="0"/>
              <a:t>模式：每个结点既可以是客户机又可以是服务器，因此系统的安全管理比较困难。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p:cNvSpPr>
          <p:nvPr>
            <p:ph type="title"/>
          </p:nvPr>
        </p:nvSpPr>
        <p:spPr/>
        <p:txBody>
          <a:bodyPr/>
          <a:lstStyle/>
          <a:p>
            <a:pPr eaLnBrk="1" hangingPunct="1"/>
            <a:endParaRPr lang="zh-CN" altLang="en-US" dirty="0" smtClean="0"/>
          </a:p>
        </p:txBody>
      </p:sp>
      <p:sp>
        <p:nvSpPr>
          <p:cNvPr id="27651" name="内容占位符 1"/>
          <p:cNvSpPr>
            <a:spLocks noGrp="1"/>
          </p:cNvSpPr>
          <p:nvPr>
            <p:ph idx="1"/>
          </p:nvPr>
        </p:nvSpPr>
        <p:spPr/>
        <p:txBody>
          <a:bodyPr/>
          <a:lstStyle/>
          <a:p>
            <a:pPr eaLnBrk="1" hangingPunct="1"/>
            <a:r>
              <a:rPr lang="zh-CN" dirty="0" smtClean="0"/>
              <a:t>网络应用进程之间的消息交互由谁来进行约定</a:t>
            </a:r>
            <a:r>
              <a:rPr lang="zh-CN" altLang="en-US" dirty="0" smtClean="0"/>
              <a:t>？</a:t>
            </a:r>
            <a:endParaRPr lang="en-US" altLang="zh-CN" dirty="0" smtClean="0"/>
          </a:p>
          <a:p>
            <a:pPr eaLnBrk="1" hangingPunct="1"/>
            <a:r>
              <a:rPr lang="zh-CN" altLang="en-US" dirty="0" smtClean="0"/>
              <a:t>谁来规定应用进程之间所传递信息的语义、语法和顺序？</a:t>
            </a:r>
            <a:endParaRPr lang="en-US" altLang="zh-CN" dirty="0" smtClean="0"/>
          </a:p>
          <a:p>
            <a:pPr eaLnBrk="1" hangingPunct="1"/>
            <a:r>
              <a:rPr lang="zh-CN" altLang="en-US" dirty="0" smtClean="0"/>
              <a:t>网络应用主要有哪些工作模式？</a:t>
            </a:r>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p:cNvSpPr>
          <p:nvPr>
            <p:ph type="title"/>
          </p:nvPr>
        </p:nvSpPr>
        <p:spPr/>
        <p:txBody>
          <a:bodyPr/>
          <a:lstStyle/>
          <a:p>
            <a:pPr eaLnBrk="1" hangingPunct="1"/>
            <a:r>
              <a:rPr lang="en-US" altLang="zh-CN" smtClean="0"/>
              <a:t>P2P</a:t>
            </a:r>
            <a:r>
              <a:rPr lang="zh-CN" altLang="zh-CN" smtClean="0"/>
              <a:t>与</a:t>
            </a:r>
            <a:r>
              <a:rPr lang="en-US" altLang="zh-CN" smtClean="0"/>
              <a:t>C/S</a:t>
            </a:r>
            <a:r>
              <a:rPr lang="zh-CN" altLang="zh-CN" smtClean="0"/>
              <a:t>工作模式的比较</a:t>
            </a:r>
            <a:endParaRPr lang="zh-CN" altLang="en-US" smtClean="0"/>
          </a:p>
        </p:txBody>
      </p:sp>
      <p:sp>
        <p:nvSpPr>
          <p:cNvPr id="54275" name="内容占位符 1"/>
          <p:cNvSpPr>
            <a:spLocks noGrp="1"/>
          </p:cNvSpPr>
          <p:nvPr>
            <p:ph idx="1"/>
          </p:nvPr>
        </p:nvSpPr>
        <p:spPr>
          <a:xfrm>
            <a:off x="323850" y="1412875"/>
            <a:ext cx="8362950" cy="4464050"/>
          </a:xfrm>
        </p:spPr>
        <p:txBody>
          <a:bodyPr/>
          <a:lstStyle/>
          <a:p>
            <a:pPr eaLnBrk="1" hangingPunct="1">
              <a:buFont typeface="Wingdings" pitchFamily="2" charset="2"/>
              <a:buNone/>
            </a:pPr>
            <a:r>
              <a:rPr lang="zh-CN" altLang="zh-CN" sz="2800" smtClean="0"/>
              <a:t>（</a:t>
            </a:r>
            <a:r>
              <a:rPr lang="en-US" altLang="zh-CN" sz="2800" smtClean="0"/>
              <a:t>2</a:t>
            </a:r>
            <a:r>
              <a:rPr lang="zh-CN" altLang="zh-CN" sz="2800" smtClean="0"/>
              <a:t>）资源可维护性</a:t>
            </a:r>
          </a:p>
          <a:p>
            <a:pPr eaLnBrk="1" hangingPunct="1"/>
            <a:r>
              <a:rPr lang="en-US" altLang="zh-CN" sz="2800" smtClean="0"/>
              <a:t>C/S</a:t>
            </a:r>
            <a:r>
              <a:rPr lang="zh-CN" altLang="zh-CN" sz="2800" smtClean="0"/>
              <a:t>模式：共享资源通常集中存放在服务器上，资源的查找更新较为简单，数据的备份与恢复也容易实现，资源可维护性较好。</a:t>
            </a:r>
          </a:p>
          <a:p>
            <a:pPr eaLnBrk="1" hangingPunct="1"/>
            <a:r>
              <a:rPr lang="en-US" altLang="zh-CN" sz="2800" smtClean="0"/>
              <a:t>P2P</a:t>
            </a:r>
            <a:r>
              <a:rPr lang="zh-CN" altLang="zh-CN" sz="2800" smtClean="0"/>
              <a:t>模式：共享资源可以存放在系统中的任何一台客户机上，资源的查找更新比较复杂，数据备份工作也更为困难，可维护性差。</a:t>
            </a:r>
            <a:endParaRPr lang="zh-CN" alt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p:nvPr>
        </p:nvSpPr>
        <p:spPr/>
        <p:txBody>
          <a:bodyPr/>
          <a:lstStyle/>
          <a:p>
            <a:pPr eaLnBrk="1" hangingPunct="1"/>
            <a:r>
              <a:rPr lang="en-US" altLang="zh-CN" smtClean="0"/>
              <a:t>P2P</a:t>
            </a:r>
            <a:r>
              <a:rPr lang="zh-CN" altLang="zh-CN" smtClean="0"/>
              <a:t>与</a:t>
            </a:r>
            <a:r>
              <a:rPr lang="en-US" altLang="zh-CN" smtClean="0"/>
              <a:t>C/S</a:t>
            </a:r>
            <a:r>
              <a:rPr lang="zh-CN" altLang="zh-CN" smtClean="0"/>
              <a:t>工作模式的比较</a:t>
            </a:r>
            <a:endParaRPr lang="zh-CN" altLang="en-US" smtClean="0"/>
          </a:p>
        </p:txBody>
      </p:sp>
      <p:sp>
        <p:nvSpPr>
          <p:cNvPr id="55299" name="内容占位符 1"/>
          <p:cNvSpPr>
            <a:spLocks noGrp="1"/>
          </p:cNvSpPr>
          <p:nvPr>
            <p:ph idx="1"/>
          </p:nvPr>
        </p:nvSpPr>
        <p:spPr>
          <a:xfrm>
            <a:off x="323850" y="1412875"/>
            <a:ext cx="8362950" cy="4464050"/>
          </a:xfrm>
        </p:spPr>
        <p:txBody>
          <a:bodyPr/>
          <a:lstStyle/>
          <a:p>
            <a:pPr eaLnBrk="1" hangingPunct="1">
              <a:buFont typeface="Wingdings" pitchFamily="2" charset="2"/>
              <a:buNone/>
            </a:pPr>
            <a:r>
              <a:rPr lang="zh-CN" altLang="zh-CN" sz="2800" smtClean="0"/>
              <a:t>（</a:t>
            </a:r>
            <a:r>
              <a:rPr lang="en-US" altLang="zh-CN" sz="2800" smtClean="0"/>
              <a:t>3</a:t>
            </a:r>
            <a:r>
              <a:rPr lang="zh-CN" altLang="zh-CN" sz="2800" smtClean="0"/>
              <a:t>）可扩充性</a:t>
            </a:r>
          </a:p>
          <a:p>
            <a:pPr eaLnBrk="1" hangingPunct="1"/>
            <a:r>
              <a:rPr lang="en-US" altLang="zh-CN" sz="2800" smtClean="0"/>
              <a:t>C/S</a:t>
            </a:r>
            <a:r>
              <a:rPr lang="zh-CN" altLang="zh-CN" sz="2800" smtClean="0"/>
              <a:t>模式：服务器性能会随着系统客户端数量的增多而下降，因而制约了客户端数目的增长，系统可扩充性较弱。</a:t>
            </a:r>
          </a:p>
          <a:p>
            <a:pPr eaLnBrk="1" hangingPunct="1"/>
            <a:r>
              <a:rPr lang="en-US" altLang="zh-CN" sz="2800" smtClean="0"/>
              <a:t>P2P</a:t>
            </a:r>
            <a:r>
              <a:rPr lang="zh-CN" altLang="zh-CN" sz="2800" smtClean="0"/>
              <a:t>模式：每个客户机都具有很强的处理功能，极少依赖或不依赖中央服务器，因此，客户机的增加不会导致服务器的性能下降，系统可扩充性强。</a:t>
            </a:r>
            <a:endParaRPr lang="zh-CN" altLang="en-US"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
          <p:cNvSpPr>
            <a:spLocks noGrp="1"/>
          </p:cNvSpPr>
          <p:nvPr>
            <p:ph type="title"/>
          </p:nvPr>
        </p:nvSpPr>
        <p:spPr/>
        <p:txBody>
          <a:bodyPr/>
          <a:lstStyle/>
          <a:p>
            <a:pPr eaLnBrk="1" hangingPunct="1"/>
            <a:r>
              <a:rPr lang="en-US" altLang="zh-CN" smtClean="0"/>
              <a:t>P2P</a:t>
            </a:r>
            <a:r>
              <a:rPr lang="zh-CN" altLang="zh-CN" smtClean="0"/>
              <a:t>与</a:t>
            </a:r>
            <a:r>
              <a:rPr lang="en-US" altLang="zh-CN" smtClean="0"/>
              <a:t>C/S</a:t>
            </a:r>
            <a:r>
              <a:rPr lang="zh-CN" altLang="zh-CN" smtClean="0"/>
              <a:t>工作模式的比较</a:t>
            </a:r>
            <a:endParaRPr lang="zh-CN" altLang="en-US" smtClean="0"/>
          </a:p>
        </p:txBody>
      </p:sp>
      <p:sp>
        <p:nvSpPr>
          <p:cNvPr id="56323" name="内容占位符 1"/>
          <p:cNvSpPr>
            <a:spLocks noGrp="1"/>
          </p:cNvSpPr>
          <p:nvPr>
            <p:ph idx="1"/>
          </p:nvPr>
        </p:nvSpPr>
        <p:spPr>
          <a:xfrm>
            <a:off x="323850" y="1412875"/>
            <a:ext cx="8362950" cy="4464050"/>
          </a:xfrm>
        </p:spPr>
        <p:txBody>
          <a:bodyPr/>
          <a:lstStyle/>
          <a:p>
            <a:pPr eaLnBrk="1" hangingPunct="1">
              <a:buFont typeface="Wingdings" pitchFamily="2" charset="2"/>
              <a:buNone/>
            </a:pPr>
            <a:r>
              <a:rPr lang="zh-CN" altLang="zh-CN" sz="2800" smtClean="0"/>
              <a:t>（</a:t>
            </a:r>
            <a:r>
              <a:rPr lang="en-US" altLang="zh-CN" sz="2800" smtClean="0"/>
              <a:t>4</a:t>
            </a:r>
            <a:r>
              <a:rPr lang="zh-CN" altLang="zh-CN" sz="2800" smtClean="0"/>
              <a:t>）可持续性</a:t>
            </a:r>
          </a:p>
          <a:p>
            <a:pPr eaLnBrk="1" hangingPunct="1"/>
            <a:r>
              <a:rPr lang="en-US" altLang="zh-CN" sz="2800" smtClean="0"/>
              <a:t>C/S</a:t>
            </a:r>
            <a:r>
              <a:rPr lang="zh-CN" altLang="zh-CN" sz="2800" smtClean="0"/>
              <a:t>模式：大部分运算工作由服务器承担，当服务器发生故障时，所有客户端都无法进行正常工作，整个系统将陷于瘫痪之中，可持续性差。</a:t>
            </a:r>
          </a:p>
          <a:p>
            <a:pPr eaLnBrk="1" hangingPunct="1"/>
            <a:r>
              <a:rPr lang="en-US" altLang="zh-CN" sz="2800" smtClean="0"/>
              <a:t>P2P</a:t>
            </a:r>
            <a:r>
              <a:rPr lang="zh-CN" altLang="zh-CN" sz="2800" smtClean="0"/>
              <a:t>模式：每个客户机均可作为服务器，当某台为其它客户机提供服务的服务器发生故障时，其它客户机可承担该服务器的角色，接管发生故障的服务器的工作，可持续性高。</a:t>
            </a:r>
            <a:endParaRPr lang="zh-CN" alt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p:cNvSpPr>
          <p:nvPr>
            <p:ph type="title"/>
          </p:nvPr>
        </p:nvSpPr>
        <p:spPr/>
        <p:txBody>
          <a:bodyPr/>
          <a:lstStyle/>
          <a:p>
            <a:pPr eaLnBrk="1" hangingPunct="1"/>
            <a:r>
              <a:rPr lang="en-US" altLang="zh-CN" smtClean="0"/>
              <a:t>P2P</a:t>
            </a:r>
            <a:r>
              <a:rPr lang="zh-CN" altLang="zh-CN" smtClean="0"/>
              <a:t>与</a:t>
            </a:r>
            <a:r>
              <a:rPr lang="en-US" altLang="zh-CN" smtClean="0"/>
              <a:t>C/S</a:t>
            </a:r>
            <a:r>
              <a:rPr lang="zh-CN" altLang="zh-CN" smtClean="0"/>
              <a:t>工作模式的比较</a:t>
            </a:r>
            <a:endParaRPr lang="zh-CN" altLang="en-US" smtClean="0"/>
          </a:p>
        </p:txBody>
      </p:sp>
      <p:sp>
        <p:nvSpPr>
          <p:cNvPr id="57347" name="内容占位符 1"/>
          <p:cNvSpPr>
            <a:spLocks noGrp="1"/>
          </p:cNvSpPr>
          <p:nvPr>
            <p:ph idx="1"/>
          </p:nvPr>
        </p:nvSpPr>
        <p:spPr>
          <a:xfrm>
            <a:off x="323850" y="1412875"/>
            <a:ext cx="8362950" cy="4464050"/>
          </a:xfrm>
        </p:spPr>
        <p:txBody>
          <a:bodyPr/>
          <a:lstStyle/>
          <a:p>
            <a:pPr eaLnBrk="1" hangingPunct="1">
              <a:buFont typeface="Wingdings" pitchFamily="2" charset="2"/>
              <a:buNone/>
            </a:pPr>
            <a:r>
              <a:rPr lang="zh-CN" altLang="zh-CN" sz="2800" smtClean="0"/>
              <a:t>（</a:t>
            </a:r>
            <a:r>
              <a:rPr lang="en-US" altLang="zh-CN" sz="2800" smtClean="0"/>
              <a:t>5</a:t>
            </a:r>
            <a:r>
              <a:rPr lang="zh-CN" altLang="zh-CN" sz="2800" smtClean="0"/>
              <a:t>）网络通讯性能</a:t>
            </a:r>
          </a:p>
          <a:p>
            <a:pPr eaLnBrk="1" hangingPunct="1"/>
            <a:r>
              <a:rPr lang="en-US" altLang="zh-CN" sz="2800" smtClean="0"/>
              <a:t>C/S</a:t>
            </a:r>
            <a:r>
              <a:rPr lang="zh-CN" altLang="zh-CN" sz="2800" smtClean="0"/>
              <a:t>模式：网络通讯主要集中在客户机与服务器之间，客户机与客户机之间一般并无直接交互行为</a:t>
            </a:r>
            <a:r>
              <a:rPr lang="zh-CN" altLang="en-US" sz="2800" smtClean="0"/>
              <a:t>， 网络流量分布集中</a:t>
            </a:r>
            <a:r>
              <a:rPr lang="zh-CN" altLang="zh-CN" sz="2800" smtClean="0"/>
              <a:t>。</a:t>
            </a:r>
          </a:p>
          <a:p>
            <a:pPr eaLnBrk="1" hangingPunct="1"/>
            <a:r>
              <a:rPr lang="en-US" altLang="zh-CN" sz="2800" smtClean="0"/>
              <a:t>P2P</a:t>
            </a:r>
            <a:r>
              <a:rPr lang="zh-CN" altLang="zh-CN" sz="2800" smtClean="0"/>
              <a:t>模式：对于纯粹的</a:t>
            </a:r>
            <a:r>
              <a:rPr lang="en-US" altLang="zh-CN" sz="2800" smtClean="0"/>
              <a:t>P2P</a:t>
            </a:r>
            <a:r>
              <a:rPr lang="zh-CN" altLang="zh-CN" sz="2800" smtClean="0"/>
              <a:t>系统，客户机将向系统中的所有结点发送请求，寻找提供服务的结点，而对于混杂</a:t>
            </a:r>
            <a:r>
              <a:rPr lang="en-US" altLang="zh-CN" sz="2800" smtClean="0"/>
              <a:t>P2P</a:t>
            </a:r>
            <a:r>
              <a:rPr lang="zh-CN" altLang="zh-CN" sz="2800" smtClean="0"/>
              <a:t>系统，客户机也将首先访问中央服务器，获取其它客户机的地址，而后进行类似</a:t>
            </a:r>
            <a:r>
              <a:rPr lang="en-US" altLang="zh-CN" sz="2800" smtClean="0"/>
              <a:t>C/S</a:t>
            </a:r>
            <a:r>
              <a:rPr lang="zh-CN" altLang="zh-CN" sz="2800" smtClean="0"/>
              <a:t>模式的客户机与服务器的数据通讯。</a:t>
            </a:r>
            <a:r>
              <a:rPr lang="en-US" altLang="zh-CN" sz="2800" b="1" smtClean="0"/>
              <a:t>P2P</a:t>
            </a:r>
            <a:r>
              <a:rPr lang="zh-CN" altLang="zh-CN" sz="2800" b="1" smtClean="0"/>
              <a:t>模式需要占用更多的网络带宽，网络通讯更频繁。</a:t>
            </a:r>
            <a:endParaRPr lang="zh-CN" altLang="en-US" sz="2800" b="1"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p:nvPr>
        </p:nvSpPr>
        <p:spPr/>
        <p:txBody>
          <a:bodyPr/>
          <a:lstStyle/>
          <a:p>
            <a:pPr eaLnBrk="1" hangingPunct="1"/>
            <a:r>
              <a:rPr lang="en-US" altLang="zh-CN" dirty="0" smtClean="0"/>
              <a:t>P2P</a:t>
            </a:r>
            <a:r>
              <a:rPr lang="zh-CN" altLang="zh-CN" dirty="0" smtClean="0"/>
              <a:t>与</a:t>
            </a:r>
            <a:r>
              <a:rPr lang="en-US" altLang="zh-CN" dirty="0" smtClean="0"/>
              <a:t>C/S</a:t>
            </a:r>
            <a:r>
              <a:rPr lang="zh-CN" altLang="zh-CN" dirty="0" smtClean="0"/>
              <a:t>工作模式的比较</a:t>
            </a:r>
            <a:endParaRPr lang="zh-CN" altLang="en-US" dirty="0" smtClean="0"/>
          </a:p>
        </p:txBody>
      </p:sp>
      <p:sp>
        <p:nvSpPr>
          <p:cNvPr id="58371" name="内容占位符 1"/>
          <p:cNvSpPr>
            <a:spLocks noGrp="1"/>
          </p:cNvSpPr>
          <p:nvPr>
            <p:ph idx="1"/>
          </p:nvPr>
        </p:nvSpPr>
        <p:spPr>
          <a:xfrm>
            <a:off x="323850" y="1412875"/>
            <a:ext cx="8362950" cy="4464050"/>
          </a:xfrm>
        </p:spPr>
        <p:txBody>
          <a:bodyPr/>
          <a:lstStyle/>
          <a:p>
            <a:pPr eaLnBrk="1" hangingPunct="1"/>
            <a:r>
              <a:rPr lang="zh-CN" altLang="zh-CN" smtClean="0"/>
              <a:t>结合实际情况选择系统的工作模式</a:t>
            </a:r>
            <a:endParaRPr lang="en-US" altLang="zh-CN" smtClean="0"/>
          </a:p>
          <a:p>
            <a:pPr eaLnBrk="1" hangingPunct="1"/>
            <a:r>
              <a:rPr lang="zh-CN" altLang="zh-CN" smtClean="0"/>
              <a:t>对于需要强调集中控制、集中管理以及安全性较高的系统，可采用</a:t>
            </a:r>
            <a:r>
              <a:rPr lang="en-US" altLang="zh-CN" smtClean="0"/>
              <a:t>C/S</a:t>
            </a:r>
            <a:r>
              <a:rPr lang="zh-CN" altLang="zh-CN" smtClean="0"/>
              <a:t>模式</a:t>
            </a:r>
            <a:endParaRPr lang="en-US" altLang="zh-CN" smtClean="0"/>
          </a:p>
          <a:p>
            <a:pPr eaLnBrk="1" hangingPunct="1"/>
            <a:r>
              <a:rPr lang="zh-CN" altLang="zh-CN" smtClean="0"/>
              <a:t>对于强调网络数据的直接共享以及网上直接交互的系统，则应选择</a:t>
            </a:r>
            <a:r>
              <a:rPr lang="en-US" altLang="zh-CN" smtClean="0"/>
              <a:t>P2P</a:t>
            </a:r>
            <a:r>
              <a:rPr lang="zh-CN" altLang="zh-CN" smtClean="0"/>
              <a:t>模式。</a:t>
            </a: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r>
              <a:rPr lang="en-US" altLang="zh-CN" dirty="0" smtClean="0"/>
              <a:t>7.3 </a:t>
            </a:r>
            <a:r>
              <a:rPr lang="zh-CN" altLang="en-US" dirty="0" smtClean="0"/>
              <a:t>因特网上的域名机制</a:t>
            </a:r>
          </a:p>
        </p:txBody>
      </p:sp>
      <p:sp>
        <p:nvSpPr>
          <p:cNvPr id="59395" name="Rectangle 3"/>
          <p:cNvSpPr>
            <a:spLocks noGrp="1"/>
          </p:cNvSpPr>
          <p:nvPr>
            <p:ph idx="1"/>
          </p:nvPr>
        </p:nvSpPr>
        <p:spPr/>
        <p:txBody>
          <a:bodyPr/>
          <a:lstStyle/>
          <a:p>
            <a:pPr eaLnBrk="1" hangingPunct="1"/>
            <a:r>
              <a:rPr lang="zh-CN" altLang="en-US" smtClean="0"/>
              <a:t>分层的域名空间</a:t>
            </a:r>
            <a:endParaRPr lang="en-US" altLang="zh-CN" smtClean="0"/>
          </a:p>
          <a:p>
            <a:pPr eaLnBrk="1" hangingPunct="1"/>
            <a:r>
              <a:rPr lang="zh-CN" altLang="en-US" smtClean="0"/>
              <a:t>域名服务与域名解析</a:t>
            </a:r>
          </a:p>
          <a:p>
            <a:pPr>
              <a:buFont typeface="Wingdings 3" pitchFamily="18" charset="2"/>
              <a:buNone/>
            </a:pPr>
            <a:endParaRPr lang="zh-CN" altLang="en-US" sz="27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p:cNvSpPr>
          <p:nvPr>
            <p:ph type="title"/>
          </p:nvPr>
        </p:nvSpPr>
        <p:spPr/>
        <p:txBody>
          <a:bodyPr/>
          <a:lstStyle/>
          <a:p>
            <a:r>
              <a:rPr lang="en-US" altLang="zh-CN" smtClean="0"/>
              <a:t>7.3.1 </a:t>
            </a:r>
            <a:r>
              <a:rPr lang="zh-CN" altLang="en-US" smtClean="0"/>
              <a:t>分层的域名空间</a:t>
            </a:r>
          </a:p>
        </p:txBody>
      </p:sp>
      <p:sp>
        <p:nvSpPr>
          <p:cNvPr id="60419" name="内容占位符 1"/>
          <p:cNvSpPr>
            <a:spLocks noGrp="1"/>
          </p:cNvSpPr>
          <p:nvPr>
            <p:ph idx="1"/>
          </p:nvPr>
        </p:nvSpPr>
        <p:spPr/>
        <p:txBody>
          <a:bodyPr/>
          <a:lstStyle/>
          <a:p>
            <a:r>
              <a:rPr lang="zh-CN" altLang="zh-CN" smtClean="0"/>
              <a:t>域名系统（</a:t>
            </a:r>
            <a:r>
              <a:rPr lang="en-US" altLang="zh-CN" smtClean="0"/>
              <a:t>Domain Name System</a:t>
            </a:r>
            <a:r>
              <a:rPr lang="zh-CN" altLang="zh-CN" smtClean="0"/>
              <a:t>，</a:t>
            </a:r>
            <a:r>
              <a:rPr lang="en-US" altLang="zh-CN" smtClean="0"/>
              <a:t>DNS</a:t>
            </a:r>
            <a:r>
              <a:rPr lang="zh-CN" altLang="zh-CN" smtClean="0"/>
              <a:t>）是采用层次结构和分布式数据库，在因特网中将域名映射到</a:t>
            </a:r>
            <a:r>
              <a:rPr lang="en-US" altLang="zh-CN" smtClean="0"/>
              <a:t>IP</a:t>
            </a:r>
            <a:r>
              <a:rPr lang="zh-CN" altLang="zh-CN" smtClean="0"/>
              <a:t>地址的系统。</a:t>
            </a:r>
            <a:endParaRPr lang="en-US" altLang="zh-CN" smtClean="0"/>
          </a:p>
          <a:p>
            <a:r>
              <a:rPr lang="en-US" altLang="zh-CN" smtClean="0"/>
              <a:t>IETF RFC 1034</a:t>
            </a:r>
            <a:r>
              <a:rPr lang="zh-CN" altLang="zh-CN" smtClean="0"/>
              <a:t>和</a:t>
            </a:r>
            <a:r>
              <a:rPr lang="en-US" altLang="zh-CN" smtClean="0"/>
              <a:t>1035</a:t>
            </a:r>
            <a:r>
              <a:rPr lang="zh-CN" altLang="zh-CN" smtClean="0"/>
              <a:t>对域名系统做出了明确的定义和规范。</a:t>
            </a:r>
            <a:endParaRPr lang="en-US" altLang="zh-CN" smtClean="0"/>
          </a:p>
          <a:p>
            <a:r>
              <a:rPr lang="zh-CN" altLang="zh-CN" smtClean="0"/>
              <a:t>为满足因特网中大规模的名字空间，域名系统采用了层次名字空间（</a:t>
            </a:r>
            <a:r>
              <a:rPr lang="en-US" altLang="zh-CN" smtClean="0"/>
              <a:t>hierarchical namespace</a:t>
            </a:r>
            <a:r>
              <a:rPr lang="zh-CN" altLang="zh-CN" smtClean="0"/>
              <a:t>）。</a:t>
            </a:r>
          </a:p>
          <a:p>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57200" y="981075"/>
            <a:ext cx="8229600" cy="5026025"/>
          </a:xfrm>
        </p:spPr>
        <p:txBody>
          <a:bodyPr/>
          <a:lstStyle/>
          <a:p>
            <a:r>
              <a:rPr lang="zh-CN" altLang="zh-CN" smtClean="0"/>
              <a:t>层次名字空间以分布的方式实现域名和</a:t>
            </a:r>
            <a:r>
              <a:rPr lang="en-US" altLang="zh-CN" smtClean="0"/>
              <a:t>IP</a:t>
            </a:r>
            <a:r>
              <a:rPr lang="zh-CN" altLang="zh-CN" smtClean="0"/>
              <a:t>地址的映射，同时支持对名字空间分配和管理的分级控制。</a:t>
            </a:r>
            <a:endParaRPr lang="en-US" altLang="zh-CN" smtClean="0"/>
          </a:p>
          <a:p>
            <a:r>
              <a:rPr lang="zh-CN" altLang="zh-CN" smtClean="0"/>
              <a:t>中心管理机构负责名字空间的统一划分，并为下面各级管理机构进行授权，各级管理机构负责对其授权范围内的名字空间进行分配和管理。</a:t>
            </a:r>
            <a:endParaRPr lang="en-US" altLang="zh-CN" smtClean="0"/>
          </a:p>
          <a:p>
            <a:r>
              <a:rPr lang="zh-CN" altLang="zh-CN" smtClean="0"/>
              <a:t>层次名字空间的域名系统采用域名分级命名方案</a:t>
            </a:r>
            <a:r>
              <a:rPr lang="zh-CN" altLang="en-US"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a:xfrm>
            <a:off x="323850" y="476250"/>
            <a:ext cx="8229600" cy="576263"/>
          </a:xfrm>
        </p:spPr>
        <p:txBody>
          <a:bodyPr/>
          <a:lstStyle/>
          <a:p>
            <a:pPr algn="ctr">
              <a:buFont typeface="Wingdings" pitchFamily="2" charset="2"/>
              <a:buNone/>
            </a:pPr>
            <a:r>
              <a:rPr lang="zh-CN" altLang="zh-CN" sz="3700" smtClean="0"/>
              <a:t>域名的层次结构</a:t>
            </a:r>
          </a:p>
        </p:txBody>
      </p:sp>
      <p:sp>
        <p:nvSpPr>
          <p:cNvPr id="20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323850" y="1412875"/>
          <a:ext cx="8405813" cy="4392613"/>
        </p:xfrm>
        <a:graphic>
          <a:graphicData uri="http://schemas.openxmlformats.org/presentationml/2006/ole">
            <p:oleObj spid="_x0000_s2050" name="Visio" r:id="rId3" imgW="6142917" imgH="3207238" progId="Visio.Drawing.11">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457200" y="692150"/>
            <a:ext cx="8229600" cy="506413"/>
          </a:xfrm>
        </p:spPr>
        <p:txBody>
          <a:bodyPr/>
          <a:lstStyle/>
          <a:p>
            <a:pPr algn="ctr">
              <a:buFont typeface="Wingdings" pitchFamily="2" charset="2"/>
              <a:buNone/>
            </a:pPr>
            <a:r>
              <a:rPr lang="zh-CN" altLang="zh-CN" sz="3700" smtClean="0"/>
              <a:t>常用顶级域名及其描述</a:t>
            </a:r>
            <a:endParaRPr lang="zh-CN" altLang="en-US" sz="3700" smtClean="0"/>
          </a:p>
        </p:txBody>
      </p:sp>
      <p:graphicFrame>
        <p:nvGraphicFramePr>
          <p:cNvPr id="4" name="表格 3"/>
          <p:cNvGraphicFramePr>
            <a:graphicFrameLocks noGrp="1"/>
          </p:cNvGraphicFramePr>
          <p:nvPr/>
        </p:nvGraphicFramePr>
        <p:xfrm>
          <a:off x="827088" y="2060575"/>
          <a:ext cx="7343775" cy="3640138"/>
        </p:xfrm>
        <a:graphic>
          <a:graphicData uri="http://schemas.openxmlformats.org/drawingml/2006/table">
            <a:tbl>
              <a:tblPr/>
              <a:tblGrid>
                <a:gridCol w="3672141"/>
                <a:gridCol w="3672141"/>
              </a:tblGrid>
              <a:tr h="330985">
                <a:tc>
                  <a:txBody>
                    <a:bodyPr/>
                    <a:lstStyle/>
                    <a:p>
                      <a:pPr indent="127000" algn="ctr">
                        <a:spcAft>
                          <a:spcPts val="0"/>
                        </a:spcAft>
                      </a:pPr>
                      <a:r>
                        <a:rPr lang="zh-CN" sz="2000" b="1" kern="100" dirty="0">
                          <a:latin typeface="Times New Roman"/>
                          <a:ea typeface="宋体"/>
                          <a:cs typeface="Times New Roman"/>
                        </a:rPr>
                        <a:t>域名</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描述</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aero</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航空运输</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com</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商业</a:t>
                      </a:r>
                      <a:r>
                        <a:rPr lang="zh-CN" sz="2000" kern="100" dirty="0">
                          <a:latin typeface="Times New Roman"/>
                          <a:ea typeface="宋体"/>
                          <a:cs typeface="Times New Roman"/>
                        </a:rPr>
                        <a:t>机构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a:t>
                      </a:r>
                      <a:r>
                        <a:rPr lang="en-US" sz="2000" kern="100" dirty="0" err="1" smtClean="0">
                          <a:latin typeface="Times New Roman"/>
                          <a:ea typeface="宋体"/>
                          <a:cs typeface="Times New Roman"/>
                        </a:rPr>
                        <a:t>edu</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教育</a:t>
                      </a:r>
                      <a:r>
                        <a:rPr lang="zh-CN" sz="2000" kern="100" dirty="0">
                          <a:latin typeface="Times New Roman"/>
                          <a:ea typeface="宋体"/>
                          <a:cs typeface="Times New Roman"/>
                        </a:rPr>
                        <a:t>机构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a:t>
                      </a:r>
                      <a:r>
                        <a:rPr lang="en-US" sz="2000" kern="100" dirty="0" err="1" smtClean="0">
                          <a:latin typeface="Times New Roman"/>
                          <a:ea typeface="宋体"/>
                          <a:cs typeface="Times New Roman"/>
                        </a:rPr>
                        <a:t>gov</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政府</a:t>
                      </a:r>
                      <a:r>
                        <a:rPr lang="zh-CN" sz="2000" kern="100" dirty="0">
                          <a:latin typeface="Times New Roman"/>
                          <a:ea typeface="宋体"/>
                          <a:cs typeface="Times New Roman"/>
                        </a:rPr>
                        <a:t>机构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l">
                        <a:spcAft>
                          <a:spcPts val="0"/>
                        </a:spcAft>
                      </a:pPr>
                      <a:r>
                        <a:rPr lang="en-US" sz="2000" kern="100" dirty="0" smtClean="0">
                          <a:latin typeface="Times New Roman"/>
                          <a:ea typeface="宋体"/>
                          <a:cs typeface="Times New Roman"/>
                        </a:rPr>
                        <a:t>      </a:t>
                      </a:r>
                      <a:r>
                        <a:rPr lang="en-US" sz="2000" kern="100" dirty="0" err="1" smtClean="0">
                          <a:latin typeface="Times New Roman"/>
                          <a:ea typeface="宋体"/>
                          <a:cs typeface="Times New Roman"/>
                        </a:rPr>
                        <a:t>int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en-US" altLang="zh-CN" sz="2000" kern="100" baseline="0" dirty="0" smtClean="0">
                          <a:latin typeface="Times New Roman"/>
                          <a:ea typeface="宋体"/>
                          <a:cs typeface="Times New Roman"/>
                        </a:rPr>
                        <a:t> </a:t>
                      </a:r>
                      <a:r>
                        <a:rPr lang="zh-CN" sz="2000" kern="100" dirty="0" smtClean="0">
                          <a:latin typeface="Times New Roman"/>
                          <a:ea typeface="宋体"/>
                          <a:cs typeface="Times New Roman"/>
                        </a:rPr>
                        <a:t>国际</a:t>
                      </a:r>
                      <a:r>
                        <a:rPr lang="zh-CN" sz="2000" kern="100" dirty="0">
                          <a:latin typeface="Times New Roman"/>
                          <a:ea typeface="宋体"/>
                          <a:cs typeface="Times New Roman"/>
                        </a:rPr>
                        <a:t>组织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mil</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军事</a:t>
                      </a:r>
                      <a:r>
                        <a:rPr lang="zh-CN" sz="2000" kern="100" dirty="0">
                          <a:latin typeface="Times New Roman"/>
                          <a:ea typeface="宋体"/>
                          <a:cs typeface="Times New Roman"/>
                        </a:rPr>
                        <a:t>机构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net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6012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网络</a:t>
                      </a:r>
                      <a:r>
                        <a:rPr lang="zh-CN" sz="2000" kern="100" dirty="0">
                          <a:latin typeface="Times New Roman"/>
                          <a:ea typeface="宋体"/>
                          <a:cs typeface="Times New Roman"/>
                        </a:rPr>
                        <a:t>支持机构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org</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6012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其他</a:t>
                      </a:r>
                      <a:r>
                        <a:rPr lang="zh-CN" sz="2000" kern="100" dirty="0">
                          <a:latin typeface="Times New Roman"/>
                          <a:ea typeface="宋体"/>
                          <a:cs typeface="Times New Roman"/>
                        </a:rPr>
                        <a:t>组织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sz="2000" kern="100" dirty="0" smtClean="0">
                          <a:latin typeface="Times New Roman"/>
                          <a:ea typeface="宋体"/>
                          <a:cs typeface="Times New Roman"/>
                        </a:rPr>
                        <a:t>      </a:t>
                      </a:r>
                      <a:r>
                        <a:rPr lang="en-US" sz="2000" kern="100" dirty="0" err="1" smtClean="0">
                          <a:latin typeface="Times New Roman"/>
                          <a:ea typeface="宋体"/>
                          <a:cs typeface="Times New Roman"/>
                        </a:rPr>
                        <a:t>cn</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中国</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85">
                <a:tc>
                  <a:txBody>
                    <a:bodyPr/>
                    <a:lstStyle/>
                    <a:p>
                      <a:pPr indent="1085850" algn="just">
                        <a:spcAft>
                          <a:spcPts val="0"/>
                        </a:spcAft>
                      </a:pPr>
                      <a:r>
                        <a:rPr lang="en-US" altLang="zh-CN" sz="2000" kern="100" dirty="0" smtClean="0">
                          <a:latin typeface="Times New Roman"/>
                          <a:ea typeface="宋体"/>
                          <a:cs typeface="Times New Roman"/>
                        </a:rPr>
                        <a:t>      </a:t>
                      </a:r>
                      <a:r>
                        <a:rPr lang="en-US" altLang="zh-CN" sz="2000" kern="100" dirty="0" err="1" smtClean="0">
                          <a:latin typeface="Times New Roman"/>
                          <a:ea typeface="宋体"/>
                          <a:cs typeface="Times New Roman"/>
                        </a:rPr>
                        <a:t>uk</a:t>
                      </a:r>
                      <a:endParaRPr lang="en-US"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71550" algn="just">
                        <a:spcAft>
                          <a:spcPts val="0"/>
                        </a:spcAft>
                      </a:pPr>
                      <a:r>
                        <a:rPr lang="en-US" altLang="zh-CN" sz="2000" kern="100" dirty="0" smtClean="0">
                          <a:latin typeface="Times New Roman"/>
                          <a:ea typeface="宋体"/>
                          <a:cs typeface="Times New Roman"/>
                        </a:rPr>
                        <a:t>    </a:t>
                      </a:r>
                      <a:r>
                        <a:rPr lang="zh-CN" sz="2000" kern="100" dirty="0" smtClean="0">
                          <a:latin typeface="Times New Roman"/>
                          <a:ea typeface="宋体"/>
                          <a:cs typeface="Times New Roman"/>
                        </a:rPr>
                        <a:t>英国</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p:nvPr>
        </p:nvSpPr>
        <p:spPr/>
        <p:txBody>
          <a:bodyPr/>
          <a:lstStyle/>
          <a:p>
            <a:pPr eaLnBrk="1" hangingPunct="1"/>
            <a:r>
              <a:rPr lang="en-US" altLang="zh-CN" dirty="0" smtClean="0"/>
              <a:t>7.1 </a:t>
            </a:r>
            <a:r>
              <a:rPr lang="zh-CN" altLang="en-US" dirty="0" smtClean="0"/>
              <a:t>应用层的基本概念</a:t>
            </a:r>
          </a:p>
        </p:txBody>
      </p:sp>
      <p:sp>
        <p:nvSpPr>
          <p:cNvPr id="2" name="内容占位符 1"/>
          <p:cNvSpPr>
            <a:spLocks noGrp="1"/>
          </p:cNvSpPr>
          <p:nvPr>
            <p:ph idx="1"/>
          </p:nvPr>
        </p:nvSpPr>
        <p:spPr>
          <a:xfrm>
            <a:off x="428625" y="1481138"/>
            <a:ext cx="8215313" cy="4948237"/>
          </a:xfrm>
        </p:spPr>
        <p:txBody>
          <a:bodyPr>
            <a:normAutofit fontScale="70000" lnSpcReduction="20000"/>
          </a:bodyPr>
          <a:lstStyle/>
          <a:p>
            <a:pPr marL="85725" indent="0" eaLnBrk="1" fontAlgn="auto" hangingPunct="1">
              <a:lnSpc>
                <a:spcPct val="120000"/>
              </a:lnSpc>
              <a:spcAft>
                <a:spcPts val="0"/>
              </a:spcAft>
              <a:buFont typeface="Wingdings" pitchFamily="2" charset="2"/>
              <a:buNone/>
              <a:defRPr/>
            </a:pPr>
            <a:r>
              <a:rPr lang="zh-CN" altLang="zh-CN" sz="4300" dirty="0" smtClean="0"/>
              <a:t>应用层</a:t>
            </a:r>
            <a:r>
              <a:rPr lang="zh-CN" altLang="en-US" sz="4300" dirty="0" smtClean="0"/>
              <a:t>：</a:t>
            </a:r>
            <a:r>
              <a:rPr lang="zh-CN" altLang="zh-CN" sz="4300" dirty="0" smtClean="0"/>
              <a:t>规定应用进程在通信时所遵循的协议</a:t>
            </a:r>
            <a:r>
              <a:rPr lang="zh-CN" altLang="en-US" sz="4300" dirty="0" smtClean="0"/>
              <a:t>。</a:t>
            </a:r>
            <a:endParaRPr lang="en-US" altLang="zh-CN" sz="4300" dirty="0" smtClean="0"/>
          </a:p>
          <a:p>
            <a:pPr marL="85725" indent="0" eaLnBrk="1" fontAlgn="auto" hangingPunct="1">
              <a:lnSpc>
                <a:spcPct val="120000"/>
              </a:lnSpc>
              <a:spcAft>
                <a:spcPts val="0"/>
              </a:spcAft>
              <a:buFont typeface="Wingdings" pitchFamily="2" charset="2"/>
              <a:buNone/>
              <a:defRPr/>
            </a:pPr>
            <a:r>
              <a:rPr lang="zh-CN" altLang="zh-CN" sz="4300" dirty="0" smtClean="0"/>
              <a:t>因特网的应用层协议主要有：</a:t>
            </a:r>
          </a:p>
          <a:p>
            <a:pPr marL="365760" indent="-256032" eaLnBrk="1" fontAlgn="auto" hangingPunct="1">
              <a:lnSpc>
                <a:spcPct val="120000"/>
              </a:lnSpc>
              <a:spcAft>
                <a:spcPts val="0"/>
              </a:spcAft>
              <a:defRPr/>
            </a:pPr>
            <a:r>
              <a:rPr lang="zh-CN" altLang="zh-CN" sz="4300" dirty="0" smtClean="0"/>
              <a:t>文件传输协议：</a:t>
            </a:r>
            <a:r>
              <a:rPr lang="en-US" altLang="zh-CN" sz="4300" dirty="0" smtClean="0"/>
              <a:t>FTP</a:t>
            </a:r>
            <a:r>
              <a:rPr lang="zh-CN" altLang="zh-CN" sz="4300" dirty="0" smtClean="0"/>
              <a:t>。用于实现因特网中交互式文件传输功能。</a:t>
            </a:r>
          </a:p>
          <a:p>
            <a:pPr marL="365760" indent="-256032" eaLnBrk="1" fontAlgn="auto" hangingPunct="1">
              <a:lnSpc>
                <a:spcPct val="120000"/>
              </a:lnSpc>
              <a:spcAft>
                <a:spcPts val="0"/>
              </a:spcAft>
              <a:defRPr/>
            </a:pPr>
            <a:r>
              <a:rPr lang="zh-CN" altLang="zh-CN" sz="4300" dirty="0" smtClean="0"/>
              <a:t>远程终端协议：</a:t>
            </a:r>
            <a:r>
              <a:rPr lang="en-US" altLang="zh-CN" sz="4300" dirty="0" smtClean="0"/>
              <a:t>Telnet</a:t>
            </a:r>
            <a:r>
              <a:rPr lang="zh-CN" altLang="zh-CN" sz="4300" dirty="0" smtClean="0"/>
              <a:t>。用于实现互联网中远程终端功能。</a:t>
            </a:r>
          </a:p>
          <a:p>
            <a:pPr marL="365760" indent="-256032" eaLnBrk="1" fontAlgn="auto" hangingPunct="1">
              <a:lnSpc>
                <a:spcPct val="120000"/>
              </a:lnSpc>
              <a:spcAft>
                <a:spcPts val="0"/>
              </a:spcAft>
              <a:defRPr/>
            </a:pPr>
            <a:r>
              <a:rPr lang="zh-CN" altLang="zh-CN" sz="4300" dirty="0" smtClean="0"/>
              <a:t>电子邮件协议：如简单邮件传输协议</a:t>
            </a:r>
            <a:r>
              <a:rPr lang="en-US" altLang="zh-CN" sz="4300" dirty="0" smtClean="0"/>
              <a:t>(SMTP)</a:t>
            </a:r>
            <a:r>
              <a:rPr lang="zh-CN" altLang="zh-CN" sz="4300" dirty="0" smtClean="0"/>
              <a:t>、邮局协议</a:t>
            </a:r>
            <a:r>
              <a:rPr lang="en-US" altLang="zh-CN" sz="4300" dirty="0" smtClean="0"/>
              <a:t>(POP)</a:t>
            </a:r>
            <a:r>
              <a:rPr lang="zh-CN" altLang="zh-CN" sz="4300" dirty="0" smtClean="0"/>
              <a:t>。用于实现因特网中电子邮件传送功能。</a:t>
            </a:r>
          </a:p>
          <a:p>
            <a:pPr marL="365760" indent="-256032" eaLnBrk="1" fontAlgn="auto" hangingPunct="1">
              <a:spcAft>
                <a:spcPts val="0"/>
              </a:spcAft>
              <a:defRPr/>
            </a:pPr>
            <a:endParaRPr lang="zh-CN" alt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p:cNvSpPr>
            <a:spLocks noGrp="1"/>
          </p:cNvSpPr>
          <p:nvPr>
            <p:ph type="title"/>
          </p:nvPr>
        </p:nvSpPr>
        <p:spPr/>
        <p:txBody>
          <a:bodyPr/>
          <a:lstStyle/>
          <a:p>
            <a:r>
              <a:rPr lang="en-US" altLang="zh-CN" dirty="0" smtClean="0"/>
              <a:t>7.3.2 </a:t>
            </a:r>
            <a:r>
              <a:rPr lang="zh-CN" altLang="zh-CN" dirty="0" smtClean="0"/>
              <a:t>域名服务器与域名解析</a:t>
            </a:r>
            <a:endParaRPr lang="zh-CN" altLang="en-US" dirty="0" smtClean="0"/>
          </a:p>
        </p:txBody>
      </p:sp>
      <p:sp>
        <p:nvSpPr>
          <p:cNvPr id="63491" name="内容占位符 1"/>
          <p:cNvSpPr>
            <a:spLocks noGrp="1"/>
          </p:cNvSpPr>
          <p:nvPr>
            <p:ph idx="1"/>
          </p:nvPr>
        </p:nvSpPr>
        <p:spPr/>
        <p:txBody>
          <a:bodyPr/>
          <a:lstStyle/>
          <a:p>
            <a:r>
              <a:rPr lang="zh-CN" altLang="zh-CN" smtClean="0"/>
              <a:t>域名服务器（</a:t>
            </a:r>
            <a:r>
              <a:rPr lang="en-US" altLang="zh-CN" smtClean="0"/>
              <a:t>Domain Name Server</a:t>
            </a:r>
            <a:r>
              <a:rPr lang="zh-CN" altLang="zh-CN" smtClean="0"/>
              <a:t>，</a:t>
            </a:r>
            <a:r>
              <a:rPr lang="en-US" altLang="zh-CN" smtClean="0"/>
              <a:t>DNS</a:t>
            </a:r>
            <a:r>
              <a:rPr lang="zh-CN" altLang="zh-CN" smtClean="0"/>
              <a:t>）</a:t>
            </a:r>
            <a:r>
              <a:rPr lang="zh-CN" altLang="en-US" smtClean="0"/>
              <a:t>：</a:t>
            </a:r>
            <a:r>
              <a:rPr lang="zh-CN" altLang="zh-CN" smtClean="0"/>
              <a:t>装有从域名到</a:t>
            </a:r>
            <a:r>
              <a:rPr lang="en-US" altLang="zh-CN" smtClean="0"/>
              <a:t>IP</a:t>
            </a:r>
            <a:r>
              <a:rPr lang="zh-CN" altLang="zh-CN" smtClean="0"/>
              <a:t>地址转换程序的机器。</a:t>
            </a:r>
            <a:endParaRPr lang="en-US" altLang="zh-CN" smtClean="0"/>
          </a:p>
          <a:p>
            <a:r>
              <a:rPr lang="zh-CN" altLang="en-US" smtClean="0"/>
              <a:t>分布式的域名服务：</a:t>
            </a:r>
            <a:r>
              <a:rPr lang="zh-CN" altLang="zh-CN" smtClean="0"/>
              <a:t>分布式的域名服务器相互协作完成域名解析</a:t>
            </a:r>
            <a:r>
              <a:rPr lang="zh-CN" altLang="en-US" smtClean="0"/>
              <a:t>；</a:t>
            </a:r>
            <a:r>
              <a:rPr lang="zh-CN" altLang="zh-CN" smtClean="0"/>
              <a:t>域内多台域名服务器，</a:t>
            </a:r>
            <a:r>
              <a:rPr lang="zh-CN" altLang="en-US" smtClean="0"/>
              <a:t>防止服务器单点失效</a:t>
            </a:r>
            <a:r>
              <a:rPr lang="zh-CN" altLang="zh-CN" smtClean="0"/>
              <a:t>。</a:t>
            </a:r>
            <a:endParaRPr lang="en-US" altLang="zh-CN" smtClean="0"/>
          </a:p>
          <a:p>
            <a:r>
              <a:rPr lang="zh-CN" altLang="zh-CN" smtClean="0"/>
              <a:t>域名解析</a:t>
            </a:r>
            <a:r>
              <a:rPr lang="zh-CN" altLang="en-US" smtClean="0"/>
              <a:t>：</a:t>
            </a:r>
            <a:r>
              <a:rPr lang="zh-CN" altLang="zh-CN" smtClean="0"/>
              <a:t>将域名转换为与其对应的</a:t>
            </a:r>
            <a:r>
              <a:rPr lang="en-US" altLang="zh-CN" smtClean="0"/>
              <a:t>IP</a:t>
            </a:r>
            <a:r>
              <a:rPr lang="zh-CN" altLang="zh-CN" smtClean="0"/>
              <a:t>地址的过程。</a:t>
            </a:r>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a:xfrm>
            <a:off x="395288" y="620713"/>
            <a:ext cx="8229600" cy="503237"/>
          </a:xfrm>
        </p:spPr>
        <p:txBody>
          <a:bodyPr/>
          <a:lstStyle/>
          <a:p>
            <a:pPr algn="ctr">
              <a:buFont typeface="Wingdings" pitchFamily="2" charset="2"/>
              <a:buNone/>
            </a:pPr>
            <a:r>
              <a:rPr lang="zh-CN" altLang="zh-CN" sz="3700" smtClean="0"/>
              <a:t>域名服务器的层次结构</a:t>
            </a:r>
          </a:p>
        </p:txBody>
      </p:sp>
      <p:sp>
        <p:nvSpPr>
          <p:cNvPr id="645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4516" name="Picture 5"/>
          <p:cNvPicPr>
            <a:picLocks noChangeAspect="1" noChangeArrowheads="1"/>
          </p:cNvPicPr>
          <p:nvPr/>
        </p:nvPicPr>
        <p:blipFill>
          <a:blip r:embed="rId2"/>
          <a:srcRect/>
          <a:stretch>
            <a:fillRect/>
          </a:stretch>
        </p:blipFill>
        <p:spPr bwMode="auto">
          <a:xfrm>
            <a:off x="365125" y="1404938"/>
            <a:ext cx="84137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a:xfrm>
            <a:off x="395288" y="620713"/>
            <a:ext cx="8229600" cy="503237"/>
          </a:xfrm>
        </p:spPr>
        <p:txBody>
          <a:bodyPr/>
          <a:lstStyle/>
          <a:p>
            <a:pPr algn="ctr">
              <a:buFont typeface="Wingdings" pitchFamily="2" charset="2"/>
              <a:buNone/>
            </a:pPr>
            <a:r>
              <a:rPr lang="zh-CN" altLang="zh-CN" sz="3700" smtClean="0"/>
              <a:t>划分为区域后的域名层次结构</a:t>
            </a:r>
            <a:endParaRPr lang="zh-CN" altLang="en-US" sz="3700" smtClean="0"/>
          </a:p>
        </p:txBody>
      </p:sp>
      <p:sp>
        <p:nvSpPr>
          <p:cNvPr id="30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1"/>
          <p:cNvGraphicFramePr>
            <a:graphicFrameLocks noChangeAspect="1"/>
          </p:cNvGraphicFramePr>
          <p:nvPr/>
        </p:nvGraphicFramePr>
        <p:xfrm>
          <a:off x="1403350" y="1628775"/>
          <a:ext cx="6664325" cy="4392613"/>
        </p:xfrm>
        <a:graphic>
          <a:graphicData uri="http://schemas.openxmlformats.org/presentationml/2006/ole">
            <p:oleObj spid="_x0000_s3074" name="Visio" r:id="rId3" imgW="3799638" imgH="2502435" progId="Visio.Drawing.11">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p:cNvSpPr>
            <a:spLocks noGrp="1"/>
          </p:cNvSpPr>
          <p:nvPr>
            <p:ph type="title"/>
          </p:nvPr>
        </p:nvSpPr>
        <p:spPr/>
        <p:txBody>
          <a:bodyPr/>
          <a:lstStyle/>
          <a:p>
            <a:r>
              <a:rPr lang="zh-CN" altLang="zh-CN" dirty="0" smtClean="0"/>
              <a:t>域名解析过程</a:t>
            </a:r>
            <a:endParaRPr lang="zh-CN" altLang="en-US" dirty="0" smtClean="0"/>
          </a:p>
        </p:txBody>
      </p:sp>
      <p:sp>
        <p:nvSpPr>
          <p:cNvPr id="69635" name="内容占位符 1"/>
          <p:cNvSpPr>
            <a:spLocks noGrp="1"/>
          </p:cNvSpPr>
          <p:nvPr>
            <p:ph idx="1"/>
          </p:nvPr>
        </p:nvSpPr>
        <p:spPr/>
        <p:txBody>
          <a:bodyPr/>
          <a:lstStyle/>
          <a:p>
            <a:pPr>
              <a:defRPr/>
            </a:pPr>
            <a:r>
              <a:rPr lang="zh-CN" altLang="zh-CN" sz="2800" dirty="0" smtClean="0"/>
              <a:t>当用户发出一个域名解析的请求时，域名服务器将向用户返回与其相对应的</a:t>
            </a:r>
            <a:r>
              <a:rPr lang="en-US" altLang="zh-CN" sz="2800" dirty="0" smtClean="0"/>
              <a:t>IP</a:t>
            </a:r>
            <a:r>
              <a:rPr lang="zh-CN" altLang="zh-CN" sz="2800" dirty="0" smtClean="0"/>
              <a:t>地址。</a:t>
            </a:r>
            <a:endParaRPr lang="en-US" altLang="zh-CN" sz="2800" dirty="0" smtClean="0"/>
          </a:p>
          <a:p>
            <a:pPr>
              <a:defRPr/>
            </a:pPr>
            <a:r>
              <a:rPr lang="zh-CN" altLang="zh-CN" sz="2800" dirty="0" smtClean="0"/>
              <a:t>域名解析</a:t>
            </a:r>
            <a:r>
              <a:rPr lang="zh-CN" sz="2800" dirty="0" smtClean="0"/>
              <a:t>从本地域名服务器开始。如果本地域名服务器不能解析该域名，</a:t>
            </a:r>
            <a:r>
              <a:rPr lang="zh-CN" altLang="en-US" sz="2800" dirty="0" smtClean="0"/>
              <a:t>可采用两种方法：</a:t>
            </a:r>
            <a:endParaRPr lang="en-US" altLang="zh-CN" sz="2800" dirty="0" smtClean="0"/>
          </a:p>
          <a:p>
            <a:pPr lvl="1">
              <a:defRPr/>
            </a:pPr>
            <a:r>
              <a:rPr lang="zh-CN" dirty="0" smtClean="0">
                <a:cs typeface="+mn-cs"/>
              </a:rPr>
              <a:t>递归解析（</a:t>
            </a:r>
            <a:r>
              <a:rPr lang="en-US" dirty="0" smtClean="0">
                <a:cs typeface="+mn-cs"/>
              </a:rPr>
              <a:t>recursive resolution</a:t>
            </a:r>
            <a:r>
              <a:rPr lang="zh-CN" dirty="0" smtClean="0">
                <a:cs typeface="+mn-cs"/>
              </a:rPr>
              <a:t>），</a:t>
            </a:r>
            <a:r>
              <a:rPr lang="zh-CN" altLang="en-US" dirty="0" smtClean="0">
                <a:cs typeface="+mn-cs"/>
              </a:rPr>
              <a:t>本地</a:t>
            </a:r>
            <a:r>
              <a:rPr lang="en-US" altLang="zh-CN" dirty="0" smtClean="0">
                <a:cs typeface="+mn-cs"/>
              </a:rPr>
              <a:t>DNS</a:t>
            </a:r>
            <a:r>
              <a:rPr lang="zh-CN" dirty="0" smtClean="0">
                <a:cs typeface="+mn-cs"/>
              </a:rPr>
              <a:t>负责和能够解析该域名的服务器进行通信，并将查询结果返回用户</a:t>
            </a:r>
            <a:r>
              <a:rPr lang="zh-CN" altLang="en-US" dirty="0" smtClean="0">
                <a:cs typeface="+mn-cs"/>
              </a:rPr>
              <a:t>。</a:t>
            </a:r>
            <a:endParaRPr lang="en-US" altLang="zh-CN" dirty="0" smtClean="0">
              <a:cs typeface="+mn-cs"/>
            </a:endParaRPr>
          </a:p>
          <a:p>
            <a:pPr lvl="1">
              <a:defRPr/>
            </a:pPr>
            <a:r>
              <a:rPr lang="zh-CN" dirty="0" smtClean="0"/>
              <a:t>迭代解析（</a:t>
            </a:r>
            <a:r>
              <a:rPr lang="en-US" dirty="0" smtClean="0"/>
              <a:t>iterative resolution</a:t>
            </a:r>
            <a:r>
              <a:rPr lang="zh-CN" dirty="0" smtClean="0"/>
              <a:t>），</a:t>
            </a:r>
            <a:r>
              <a:rPr lang="zh-CN" altLang="en-US" dirty="0" smtClean="0"/>
              <a:t>本地</a:t>
            </a:r>
            <a:r>
              <a:rPr lang="zh-CN" dirty="0" smtClean="0"/>
              <a:t>域名服务器将</a:t>
            </a:r>
            <a:r>
              <a:rPr lang="zh-CN" altLang="en-US" dirty="0" smtClean="0"/>
              <a:t>能</a:t>
            </a:r>
            <a:r>
              <a:rPr lang="zh-CN" dirty="0" smtClean="0"/>
              <a:t>进行下一步解析的域名服务器</a:t>
            </a:r>
            <a:r>
              <a:rPr lang="zh-CN" altLang="en-US" dirty="0" smtClean="0"/>
              <a:t>地址</a:t>
            </a:r>
            <a:r>
              <a:rPr lang="zh-CN" dirty="0" smtClean="0"/>
              <a:t>返回给用户。</a:t>
            </a:r>
            <a:endParaRPr lang="zh-CN"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533400" y="1371600"/>
          <a:ext cx="8153400" cy="5257800"/>
        </p:xfrm>
        <a:graphic>
          <a:graphicData uri="http://schemas.openxmlformats.org/presentationml/2006/ole">
            <p:oleObj spid="_x0000_s4098" name="Visio" r:id="rId4" imgW="9779042" imgH="5819026" progId="Visio.Drawing.11">
              <p:embed/>
            </p:oleObj>
          </a:graphicData>
        </a:graphic>
      </p:graphicFrame>
      <p:sp>
        <p:nvSpPr>
          <p:cNvPr id="4101" name="AutoShape 5"/>
          <p:cNvSpPr>
            <a:spLocks noChangeArrowheads="1"/>
          </p:cNvSpPr>
          <p:nvPr/>
        </p:nvSpPr>
        <p:spPr bwMode="auto">
          <a:xfrm>
            <a:off x="1295400" y="2209800"/>
            <a:ext cx="1752600" cy="457200"/>
          </a:xfrm>
          <a:prstGeom prst="wedgeRectCallout">
            <a:avLst>
              <a:gd name="adj1" fmla="val 13042"/>
              <a:gd name="adj2" fmla="val 140972"/>
            </a:avLst>
          </a:prstGeom>
          <a:solidFill>
            <a:srgbClr val="CCFFCC"/>
          </a:solidFill>
          <a:ln w="19050">
            <a:solidFill>
              <a:schemeClr val="tx1"/>
            </a:solidFill>
            <a:miter lim="800000"/>
            <a:headEnd/>
            <a:tailEnd/>
          </a:ln>
        </p:spPr>
        <p:txBody>
          <a:bodyPr/>
          <a:lstStyle/>
          <a:p>
            <a:pPr algn="ctr"/>
            <a:r>
              <a:rPr lang="zh-CN" altLang="en-US" b="1"/>
              <a:t>发出查询</a:t>
            </a:r>
          </a:p>
        </p:txBody>
      </p:sp>
      <p:sp>
        <p:nvSpPr>
          <p:cNvPr id="4100" name="标题 3"/>
          <p:cNvSpPr>
            <a:spLocks noGrp="1"/>
          </p:cNvSpPr>
          <p:nvPr>
            <p:ph type="title"/>
          </p:nvPr>
        </p:nvSpPr>
        <p:spPr/>
        <p:txBody>
          <a:bodyPr/>
          <a:lstStyle/>
          <a:p>
            <a:r>
              <a:rPr lang="zh-CN" altLang="zh-CN" dirty="0" smtClean="0"/>
              <a:t>递归和迭代结合的域名解析过程</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533400" y="1371600"/>
          <a:ext cx="8153400" cy="5257800"/>
        </p:xfrm>
        <a:graphic>
          <a:graphicData uri="http://schemas.openxmlformats.org/presentationml/2006/ole">
            <p:oleObj spid="_x0000_s5122" name="Visio" r:id="rId4" imgW="9779042" imgH="5819026" progId="Visio.Drawing.11">
              <p:embed/>
            </p:oleObj>
          </a:graphicData>
        </a:graphic>
      </p:graphicFrame>
      <p:sp>
        <p:nvSpPr>
          <p:cNvPr id="5123" name="AutoShape 4"/>
          <p:cNvSpPr>
            <a:spLocks noChangeArrowheads="1"/>
          </p:cNvSpPr>
          <p:nvPr/>
        </p:nvSpPr>
        <p:spPr bwMode="auto">
          <a:xfrm>
            <a:off x="2057400" y="1600200"/>
            <a:ext cx="3048000" cy="914400"/>
          </a:xfrm>
          <a:prstGeom prst="wedgeRectCallout">
            <a:avLst>
              <a:gd name="adj1" fmla="val 64634"/>
              <a:gd name="adj2" fmla="val 22745"/>
            </a:avLst>
          </a:prstGeom>
          <a:solidFill>
            <a:srgbClr val="CCFFCC"/>
          </a:solidFill>
          <a:ln w="19050">
            <a:solidFill>
              <a:schemeClr val="tx1"/>
            </a:solidFill>
            <a:miter lim="800000"/>
            <a:headEnd/>
            <a:tailEnd/>
          </a:ln>
        </p:spPr>
        <p:txBody>
          <a:bodyPr/>
          <a:lstStyle/>
          <a:p>
            <a:pPr algn="ctr"/>
            <a:r>
              <a:rPr lang="zh-CN" altLang="en-US" b="1"/>
              <a:t>本地域名服务器查询不到信息，则向顶级域名服务器发出查询</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533400" y="1371600"/>
          <a:ext cx="8153400" cy="5257800"/>
        </p:xfrm>
        <a:graphic>
          <a:graphicData uri="http://schemas.openxmlformats.org/presentationml/2006/ole">
            <p:oleObj spid="_x0000_s6146" name="Visio" r:id="rId4" imgW="9779042" imgH="5819026" progId="Visio.Drawing.11">
              <p:embed/>
            </p:oleObj>
          </a:graphicData>
        </a:graphic>
      </p:graphicFrame>
      <p:sp>
        <p:nvSpPr>
          <p:cNvPr id="6147" name="AutoShape 3"/>
          <p:cNvSpPr>
            <a:spLocks noChangeArrowheads="1"/>
          </p:cNvSpPr>
          <p:nvPr/>
        </p:nvSpPr>
        <p:spPr bwMode="auto">
          <a:xfrm>
            <a:off x="7010400" y="2438400"/>
            <a:ext cx="1752600" cy="685800"/>
          </a:xfrm>
          <a:prstGeom prst="wedgeRectCallout">
            <a:avLst>
              <a:gd name="adj1" fmla="val -84782"/>
              <a:gd name="adj2" fmla="val 16204"/>
            </a:avLst>
          </a:prstGeom>
          <a:solidFill>
            <a:srgbClr val="CCFFCC"/>
          </a:solidFill>
          <a:ln w="19050">
            <a:solidFill>
              <a:schemeClr val="tx1"/>
            </a:solidFill>
            <a:miter lim="800000"/>
            <a:headEnd/>
            <a:tailEnd/>
          </a:ln>
        </p:spPr>
        <p:txBody>
          <a:bodyPr/>
          <a:lstStyle/>
          <a:p>
            <a:pPr algn="ctr"/>
            <a:r>
              <a:rPr lang="zh-CN" altLang="en-US" b="1"/>
              <a:t>返回</a:t>
            </a:r>
            <a:r>
              <a:rPr lang="en-US" altLang="zh-CN" b="1">
                <a:latin typeface="Times New Roman" pitchFamily="18" charset="0"/>
              </a:rPr>
              <a:t>edu.cn</a:t>
            </a:r>
            <a:r>
              <a:rPr lang="zh-CN" altLang="en-US" b="1"/>
              <a:t>域名服务器信息</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533400" y="1371600"/>
          <a:ext cx="8153400" cy="5257800"/>
        </p:xfrm>
        <a:graphic>
          <a:graphicData uri="http://schemas.openxmlformats.org/presentationml/2006/ole">
            <p:oleObj spid="_x0000_s7170" name="Visio" r:id="rId4" imgW="9779042" imgH="5819026" progId="Visio.Drawing.11">
              <p:embed/>
            </p:oleObj>
          </a:graphicData>
        </a:graphic>
      </p:graphicFrame>
      <p:sp>
        <p:nvSpPr>
          <p:cNvPr id="7171" name="AutoShape 3"/>
          <p:cNvSpPr>
            <a:spLocks noChangeArrowheads="1"/>
          </p:cNvSpPr>
          <p:nvPr/>
        </p:nvSpPr>
        <p:spPr bwMode="auto">
          <a:xfrm>
            <a:off x="6019800" y="2590800"/>
            <a:ext cx="2286000" cy="457200"/>
          </a:xfrm>
          <a:prstGeom prst="wedgeRectCallout">
            <a:avLst>
              <a:gd name="adj1" fmla="val -50000"/>
              <a:gd name="adj2" fmla="val 136806"/>
            </a:avLst>
          </a:prstGeom>
          <a:solidFill>
            <a:srgbClr val="CCFFCC"/>
          </a:solidFill>
          <a:ln w="19050">
            <a:solidFill>
              <a:schemeClr val="tx1"/>
            </a:solidFill>
            <a:miter lim="800000"/>
            <a:headEnd/>
            <a:tailEnd/>
          </a:ln>
        </p:spPr>
        <p:txBody>
          <a:bodyPr/>
          <a:lstStyle/>
          <a:p>
            <a:pPr algn="ctr"/>
            <a:r>
              <a:rPr lang="zh-CN" altLang="en-US" b="1"/>
              <a:t>发出查询</a:t>
            </a:r>
          </a:p>
        </p:txBody>
      </p:sp>
      <p:sp>
        <p:nvSpPr>
          <p:cNvPr id="7172" name="AutoShape 4"/>
          <p:cNvSpPr>
            <a:spLocks noChangeArrowheads="1"/>
          </p:cNvSpPr>
          <p:nvPr/>
        </p:nvSpPr>
        <p:spPr bwMode="auto">
          <a:xfrm>
            <a:off x="5410200" y="5029200"/>
            <a:ext cx="1905000" cy="457200"/>
          </a:xfrm>
          <a:prstGeom prst="wedgeRectCallout">
            <a:avLst>
              <a:gd name="adj1" fmla="val 87000"/>
              <a:gd name="adj2" fmla="val -38194"/>
            </a:avLst>
          </a:prstGeom>
          <a:solidFill>
            <a:srgbClr val="CCFFCC"/>
          </a:solidFill>
          <a:ln w="19050">
            <a:solidFill>
              <a:schemeClr val="tx1"/>
            </a:solidFill>
            <a:miter lim="800000"/>
            <a:headEnd/>
            <a:tailEnd/>
          </a:ln>
        </p:spPr>
        <p:txBody>
          <a:bodyPr/>
          <a:lstStyle/>
          <a:p>
            <a:pPr algn="ctr"/>
            <a:r>
              <a:rPr lang="zh-CN" altLang="en-US" b="1"/>
              <a:t>发出查询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33400" y="1371600"/>
          <a:ext cx="8153400" cy="5257800"/>
        </p:xfrm>
        <a:graphic>
          <a:graphicData uri="http://schemas.openxmlformats.org/presentationml/2006/ole">
            <p:oleObj spid="_x0000_s8194" name="Visio" r:id="rId4" imgW="9779042" imgH="5819026" progId="Visio.Drawing.11">
              <p:embed/>
            </p:oleObj>
          </a:graphicData>
        </a:graphic>
      </p:graphicFrame>
      <p:sp>
        <p:nvSpPr>
          <p:cNvPr id="8195" name="AutoShape 3"/>
          <p:cNvSpPr>
            <a:spLocks noChangeArrowheads="1"/>
          </p:cNvSpPr>
          <p:nvPr/>
        </p:nvSpPr>
        <p:spPr bwMode="auto">
          <a:xfrm>
            <a:off x="4800600" y="5257800"/>
            <a:ext cx="2133600" cy="457200"/>
          </a:xfrm>
          <a:prstGeom prst="wedgeRectCallout">
            <a:avLst>
              <a:gd name="adj1" fmla="val 62500"/>
              <a:gd name="adj2" fmla="val -88194"/>
            </a:avLst>
          </a:prstGeom>
          <a:solidFill>
            <a:srgbClr val="CCFFCC"/>
          </a:solidFill>
          <a:ln w="19050">
            <a:solidFill>
              <a:schemeClr val="tx1"/>
            </a:solidFill>
            <a:miter lim="800000"/>
            <a:headEnd/>
            <a:tailEnd/>
          </a:ln>
        </p:spPr>
        <p:txBody>
          <a:bodyPr/>
          <a:lstStyle/>
          <a:p>
            <a:pPr algn="ctr"/>
            <a:r>
              <a:rPr lang="zh-CN" altLang="en-US" b="1"/>
              <a:t>返回查询结果</a:t>
            </a:r>
          </a:p>
        </p:txBody>
      </p:sp>
      <p:sp>
        <p:nvSpPr>
          <p:cNvPr id="9220" name="AutoShape 4"/>
          <p:cNvSpPr>
            <a:spLocks noChangeArrowheads="1"/>
          </p:cNvSpPr>
          <p:nvPr/>
        </p:nvSpPr>
        <p:spPr bwMode="auto">
          <a:xfrm>
            <a:off x="3505200" y="4572000"/>
            <a:ext cx="2133600" cy="457200"/>
          </a:xfrm>
          <a:prstGeom prst="wedgeRectCallout">
            <a:avLst>
              <a:gd name="adj1" fmla="val 53569"/>
              <a:gd name="adj2" fmla="val -121528"/>
            </a:avLst>
          </a:prstGeom>
          <a:solidFill>
            <a:srgbClr val="CCFFCC"/>
          </a:solidFill>
          <a:ln w="19050">
            <a:solidFill>
              <a:schemeClr val="tx1"/>
            </a:solidFill>
            <a:miter lim="800000"/>
            <a:headEnd/>
            <a:tailEnd/>
          </a:ln>
        </p:spPr>
        <p:txBody>
          <a:bodyPr/>
          <a:lstStyle/>
          <a:p>
            <a:pPr algn="ctr"/>
            <a:r>
              <a:rPr lang="zh-CN" altLang="en-US" b="1"/>
              <a:t>返回查询结果</a:t>
            </a:r>
          </a:p>
        </p:txBody>
      </p:sp>
      <p:sp>
        <p:nvSpPr>
          <p:cNvPr id="9221" name="AutoShape 5"/>
          <p:cNvSpPr>
            <a:spLocks noChangeArrowheads="1"/>
          </p:cNvSpPr>
          <p:nvPr/>
        </p:nvSpPr>
        <p:spPr bwMode="auto">
          <a:xfrm>
            <a:off x="533400" y="4800600"/>
            <a:ext cx="2133600" cy="457200"/>
          </a:xfrm>
          <a:prstGeom prst="wedgeRectCallout">
            <a:avLst>
              <a:gd name="adj1" fmla="val 31250"/>
              <a:gd name="adj2" fmla="val -117361"/>
            </a:avLst>
          </a:prstGeom>
          <a:solidFill>
            <a:srgbClr val="CCFFCC"/>
          </a:solidFill>
          <a:ln w="19050">
            <a:solidFill>
              <a:schemeClr val="tx1"/>
            </a:solidFill>
            <a:miter lim="800000"/>
            <a:headEnd/>
            <a:tailEnd/>
          </a:ln>
        </p:spPr>
        <p:txBody>
          <a:bodyPr/>
          <a:lstStyle/>
          <a:p>
            <a:pPr algn="ctr"/>
            <a:r>
              <a:rPr lang="zh-CN" altLang="en-US" b="1"/>
              <a:t>返回查询结果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a:xfrm>
            <a:off x="457200" y="620713"/>
            <a:ext cx="8229600" cy="5386387"/>
          </a:xfrm>
        </p:spPr>
        <p:txBody>
          <a:bodyPr/>
          <a:lstStyle/>
          <a:p>
            <a:r>
              <a:rPr lang="zh-CN" altLang="zh-CN" smtClean="0"/>
              <a:t>因特网域名服务器采用高速缓存（</a:t>
            </a:r>
            <a:r>
              <a:rPr lang="en-US" altLang="zh-CN" smtClean="0"/>
              <a:t>cashing</a:t>
            </a:r>
            <a:r>
              <a:rPr lang="zh-CN" altLang="zh-CN" smtClean="0"/>
              <a:t>）来优化查询的开销。</a:t>
            </a:r>
            <a:endParaRPr lang="en-US" altLang="zh-CN" smtClean="0"/>
          </a:p>
          <a:p>
            <a:r>
              <a:rPr lang="zh-CN" altLang="zh-CN" smtClean="0"/>
              <a:t>每个域名服务器都维护一个高速缓存，存放最近使用过的名字以及从何处获得该名字映射信息的记录。</a:t>
            </a:r>
            <a:endParaRPr lang="en-US" altLang="zh-CN" smtClean="0"/>
          </a:p>
          <a:p>
            <a:r>
              <a:rPr lang="zh-CN" altLang="zh-CN" smtClean="0"/>
              <a:t>当用户发出域名解析的请求时，可以从高速缓存中获得最近被解析过的域名信息，从而减少网络开销。</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p:txBody>
          <a:bodyPr/>
          <a:lstStyle/>
          <a:p>
            <a:pPr eaLnBrk="1" hangingPunct="1"/>
            <a:r>
              <a:rPr lang="en-US" altLang="zh-CN" dirty="0" smtClean="0"/>
              <a:t> </a:t>
            </a:r>
            <a:endParaRPr lang="zh-CN" altLang="en-US" dirty="0" smtClean="0"/>
          </a:p>
        </p:txBody>
      </p:sp>
      <p:sp>
        <p:nvSpPr>
          <p:cNvPr id="29699" name="内容占位符 1"/>
          <p:cNvSpPr>
            <a:spLocks noGrp="1"/>
          </p:cNvSpPr>
          <p:nvPr>
            <p:ph idx="1"/>
          </p:nvPr>
        </p:nvSpPr>
        <p:spPr>
          <a:xfrm>
            <a:off x="457200" y="1481138"/>
            <a:ext cx="8229600" cy="3603625"/>
          </a:xfrm>
        </p:spPr>
        <p:txBody>
          <a:bodyPr/>
          <a:lstStyle/>
          <a:p>
            <a:pPr eaLnBrk="1" hangingPunct="1"/>
            <a:r>
              <a:rPr lang="zh-CN" altLang="zh-CN" smtClean="0"/>
              <a:t>网络管理协议：如简单网络管理协议</a:t>
            </a:r>
            <a:r>
              <a:rPr lang="en-US" altLang="zh-CN" smtClean="0"/>
              <a:t>(SNMP)</a:t>
            </a:r>
            <a:r>
              <a:rPr lang="zh-CN" altLang="zh-CN" smtClean="0"/>
              <a:t>、动态主机配置协议</a:t>
            </a:r>
            <a:r>
              <a:rPr lang="en-US" altLang="zh-CN" smtClean="0"/>
              <a:t>(DHCP)</a:t>
            </a:r>
            <a:r>
              <a:rPr lang="zh-CN" altLang="zh-CN" smtClean="0"/>
              <a:t>。用于管理与监视网络设备。</a:t>
            </a:r>
          </a:p>
          <a:p>
            <a:pPr eaLnBrk="1" hangingPunct="1"/>
            <a:r>
              <a:rPr lang="zh-CN" altLang="zh-CN" smtClean="0"/>
              <a:t>域名解析协议：</a:t>
            </a:r>
            <a:r>
              <a:rPr lang="en-US" altLang="zh-CN" smtClean="0"/>
              <a:t>DNS</a:t>
            </a:r>
            <a:r>
              <a:rPr lang="zh-CN" altLang="zh-CN" smtClean="0"/>
              <a:t>。用于实现网络设备名到</a:t>
            </a:r>
            <a:r>
              <a:rPr lang="en-US" altLang="zh-CN" smtClean="0"/>
              <a:t>IP</a:t>
            </a:r>
            <a:r>
              <a:rPr lang="zh-CN" altLang="zh-CN" smtClean="0"/>
              <a:t>地址映射的网络服务。</a:t>
            </a:r>
          </a:p>
          <a:p>
            <a:pPr eaLnBrk="1" hangingPunct="1"/>
            <a:r>
              <a:rPr lang="zh-CN" altLang="zh-CN" smtClean="0"/>
              <a:t>超文本传输协议：</a:t>
            </a:r>
            <a:r>
              <a:rPr lang="en-US" altLang="zh-CN" smtClean="0"/>
              <a:t>HTTP</a:t>
            </a:r>
            <a:r>
              <a:rPr lang="zh-CN" altLang="zh-CN" smtClean="0"/>
              <a:t>。用于</a:t>
            </a:r>
            <a:r>
              <a:rPr lang="en-US" altLang="zh-CN" smtClean="0"/>
              <a:t>WWW</a:t>
            </a:r>
            <a:r>
              <a:rPr lang="zh-CN" altLang="zh-CN" smtClean="0"/>
              <a:t>服务。</a:t>
            </a:r>
            <a:endParaRPr lang="zh-CN" altLang="en-US" b="1"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p:cNvSpPr>
            <a:spLocks noGrp="1"/>
          </p:cNvSpPr>
          <p:nvPr>
            <p:ph type="title"/>
          </p:nvPr>
        </p:nvSpPr>
        <p:spPr/>
        <p:txBody>
          <a:bodyPr/>
          <a:lstStyle/>
          <a:p>
            <a:r>
              <a:rPr lang="en-US" altLang="zh-CN" dirty="0" smtClean="0"/>
              <a:t>7.4 </a:t>
            </a:r>
            <a:r>
              <a:rPr lang="zh-CN" altLang="zh-CN" dirty="0" smtClean="0"/>
              <a:t>因特网上的基本应用</a:t>
            </a:r>
            <a:endParaRPr lang="zh-CN" altLang="en-US" dirty="0" smtClean="0"/>
          </a:p>
        </p:txBody>
      </p:sp>
      <p:sp>
        <p:nvSpPr>
          <p:cNvPr id="67587" name="内容占位符 1"/>
          <p:cNvSpPr>
            <a:spLocks noGrp="1"/>
          </p:cNvSpPr>
          <p:nvPr>
            <p:ph idx="1"/>
          </p:nvPr>
        </p:nvSpPr>
        <p:spPr/>
        <p:txBody>
          <a:bodyPr/>
          <a:lstStyle/>
          <a:p>
            <a:r>
              <a:rPr lang="zh-CN" altLang="en-US" smtClean="0"/>
              <a:t>电子邮件</a:t>
            </a:r>
            <a:endParaRPr lang="en-US" altLang="zh-CN" smtClean="0"/>
          </a:p>
          <a:p>
            <a:r>
              <a:rPr lang="zh-CN" altLang="en-US" smtClean="0"/>
              <a:t>万维网</a:t>
            </a:r>
            <a:endParaRPr lang="en-US" altLang="zh-CN" smtClean="0"/>
          </a:p>
          <a:p>
            <a:r>
              <a:rPr lang="zh-CN" altLang="en-US" smtClean="0"/>
              <a:t>文件传输服务</a:t>
            </a:r>
            <a:endParaRPr lang="en-US" altLang="zh-CN" smtClean="0"/>
          </a:p>
          <a:p>
            <a:r>
              <a:rPr lang="zh-CN" altLang="en-US" smtClean="0"/>
              <a:t>远程登录</a:t>
            </a:r>
            <a:endParaRPr lang="en-US" altLang="zh-CN" smtClean="0"/>
          </a:p>
          <a:p>
            <a:r>
              <a:rPr lang="zh-CN" altLang="en-US" smtClean="0"/>
              <a:t>动态主机配置协议</a:t>
            </a:r>
            <a:endParaRPr lang="en-US" altLang="zh-CN" smtClean="0"/>
          </a:p>
          <a:p>
            <a:r>
              <a:rPr lang="zh-CN" altLang="en-US" smtClean="0"/>
              <a:t>网络管理及简单网络管理协议</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p:cNvSpPr>
            <a:spLocks noGrp="1"/>
          </p:cNvSpPr>
          <p:nvPr>
            <p:ph type="title"/>
          </p:nvPr>
        </p:nvSpPr>
        <p:spPr/>
        <p:txBody>
          <a:bodyPr/>
          <a:lstStyle/>
          <a:p>
            <a:r>
              <a:rPr lang="en-US" altLang="zh-CN" dirty="0" smtClean="0"/>
              <a:t>7.4.1 </a:t>
            </a:r>
            <a:r>
              <a:rPr lang="zh-CN" altLang="en-US" dirty="0" smtClean="0"/>
              <a:t>电子邮件</a:t>
            </a:r>
          </a:p>
        </p:txBody>
      </p:sp>
      <p:sp>
        <p:nvSpPr>
          <p:cNvPr id="68611" name="内容占位符 1"/>
          <p:cNvSpPr>
            <a:spLocks noGrp="1"/>
          </p:cNvSpPr>
          <p:nvPr>
            <p:ph idx="1"/>
          </p:nvPr>
        </p:nvSpPr>
        <p:spPr/>
        <p:txBody>
          <a:bodyPr/>
          <a:lstStyle/>
          <a:p>
            <a:r>
              <a:rPr lang="zh-CN" altLang="zh-CN" smtClean="0"/>
              <a:t>电子邮件（</a:t>
            </a:r>
            <a:r>
              <a:rPr lang="en-US" altLang="zh-CN" smtClean="0"/>
              <a:t>Electronic Mail</a:t>
            </a:r>
            <a:r>
              <a:rPr lang="zh-CN" altLang="zh-CN" smtClean="0"/>
              <a:t>，简记为</a:t>
            </a:r>
            <a:r>
              <a:rPr lang="en-US" altLang="zh-CN" smtClean="0"/>
              <a:t>E-mail</a:t>
            </a:r>
            <a:r>
              <a:rPr lang="zh-CN" altLang="zh-CN" smtClean="0"/>
              <a:t>），是因特网应用最广泛并最受欢迎的服务之一。</a:t>
            </a:r>
            <a:endParaRPr lang="en-US" altLang="zh-CN" smtClean="0"/>
          </a:p>
          <a:p>
            <a:r>
              <a:rPr lang="zh-CN" altLang="en-US" smtClean="0"/>
              <a:t>电</a:t>
            </a:r>
            <a:r>
              <a:rPr lang="zh-CN" altLang="zh-CN" smtClean="0"/>
              <a:t>子邮件是建立在计算机网络基础上的一种通信形式，它为因特网用户提供读写、发送和接收邮件的功能，并允许单个用户或群组用户之间进行通信。</a:t>
            </a:r>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p:cNvSpPr>
            <a:spLocks noGrp="1"/>
          </p:cNvSpPr>
          <p:nvPr>
            <p:ph type="title"/>
          </p:nvPr>
        </p:nvSpPr>
        <p:spPr/>
        <p:txBody>
          <a:bodyPr/>
          <a:lstStyle/>
          <a:p>
            <a:r>
              <a:rPr lang="en-US" altLang="zh-CN" dirty="0" smtClean="0"/>
              <a:t>1. </a:t>
            </a:r>
            <a:r>
              <a:rPr lang="zh-CN" altLang="en-US" dirty="0" smtClean="0"/>
              <a:t>电子邮件的组成结构</a:t>
            </a:r>
          </a:p>
        </p:txBody>
      </p:sp>
      <p:sp>
        <p:nvSpPr>
          <p:cNvPr id="69635" name="内容占位符 1"/>
          <p:cNvSpPr>
            <a:spLocks noGrp="1"/>
          </p:cNvSpPr>
          <p:nvPr>
            <p:ph idx="1"/>
          </p:nvPr>
        </p:nvSpPr>
        <p:spPr/>
        <p:txBody>
          <a:bodyPr/>
          <a:lstStyle/>
          <a:p>
            <a:r>
              <a:rPr lang="zh-CN" altLang="zh-CN" smtClean="0"/>
              <a:t>电子邮件的工作过程遵循</a:t>
            </a:r>
            <a:r>
              <a:rPr lang="en-US" altLang="zh-CN" smtClean="0"/>
              <a:t>C/S</a:t>
            </a:r>
            <a:r>
              <a:rPr lang="zh-CN" altLang="zh-CN" smtClean="0"/>
              <a:t>模式，发送方构成客户端，接收方构成服务器端。</a:t>
            </a:r>
            <a:endParaRPr lang="en-US" altLang="zh-CN" smtClean="0"/>
          </a:p>
          <a:p>
            <a:r>
              <a:rPr lang="zh-CN" altLang="zh-CN" smtClean="0"/>
              <a:t>工作过程可以与普通邮件的收发相类比</a:t>
            </a:r>
            <a:endParaRPr lang="en-US" altLang="zh-CN" smtClean="0"/>
          </a:p>
          <a:p>
            <a:pPr lvl="1"/>
            <a:r>
              <a:rPr lang="zh-CN" altLang="zh-CN" smtClean="0"/>
              <a:t>收件人的姓名与地址（即邮件地址</a:t>
            </a:r>
            <a:endParaRPr lang="en-US" altLang="zh-CN" smtClean="0"/>
          </a:p>
          <a:p>
            <a:pPr lvl="1"/>
            <a:r>
              <a:rPr lang="zh-CN" altLang="zh-CN" smtClean="0"/>
              <a:t>发送方的邮件服务器</a:t>
            </a:r>
            <a:endParaRPr lang="en-US" altLang="zh-CN" smtClean="0"/>
          </a:p>
          <a:p>
            <a:pPr lvl="1"/>
            <a:r>
              <a:rPr lang="zh-CN" altLang="zh-CN" smtClean="0"/>
              <a:t>接收件方邮件服务器</a:t>
            </a:r>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p:cNvSpPr>
            <a:spLocks noGrp="1"/>
          </p:cNvSpPr>
          <p:nvPr>
            <p:ph type="title"/>
          </p:nvPr>
        </p:nvSpPr>
        <p:spPr/>
        <p:txBody>
          <a:bodyPr/>
          <a:lstStyle/>
          <a:p>
            <a:endParaRPr lang="zh-CN" altLang="en-US" dirty="0" smtClean="0"/>
          </a:p>
        </p:txBody>
      </p:sp>
      <p:sp>
        <p:nvSpPr>
          <p:cNvPr id="70659" name="内容占位符 1"/>
          <p:cNvSpPr>
            <a:spLocks noGrp="1"/>
          </p:cNvSpPr>
          <p:nvPr>
            <p:ph idx="1"/>
          </p:nvPr>
        </p:nvSpPr>
        <p:spPr/>
        <p:txBody>
          <a:bodyPr/>
          <a:lstStyle/>
          <a:p>
            <a:r>
              <a:rPr lang="zh-CN" altLang="zh-CN" smtClean="0"/>
              <a:t>电子邮件系统由三个部分组成</a:t>
            </a:r>
            <a:r>
              <a:rPr lang="zh-CN" altLang="en-US" smtClean="0"/>
              <a:t>：</a:t>
            </a:r>
            <a:endParaRPr lang="en-US" altLang="zh-CN" smtClean="0"/>
          </a:p>
          <a:p>
            <a:pPr>
              <a:buFont typeface="Wingdings" pitchFamily="2" charset="2"/>
              <a:buChar char="ü"/>
            </a:pPr>
            <a:r>
              <a:rPr lang="zh-CN" altLang="zh-CN" smtClean="0"/>
              <a:t>邮件用户代理（</a:t>
            </a:r>
            <a:r>
              <a:rPr lang="en-US" altLang="zh-CN" smtClean="0"/>
              <a:t>Mail User Agent</a:t>
            </a:r>
            <a:r>
              <a:rPr lang="zh-CN" altLang="zh-CN" smtClean="0"/>
              <a:t>，</a:t>
            </a:r>
            <a:r>
              <a:rPr lang="en-US" altLang="zh-CN" smtClean="0"/>
              <a:t>MUA</a:t>
            </a:r>
            <a:r>
              <a:rPr lang="zh-CN" altLang="zh-CN" smtClean="0"/>
              <a:t>）</a:t>
            </a:r>
            <a:endParaRPr lang="en-US" altLang="zh-CN" smtClean="0"/>
          </a:p>
          <a:p>
            <a:pPr>
              <a:buFont typeface="Wingdings" pitchFamily="2" charset="2"/>
              <a:buChar char="ü"/>
            </a:pPr>
            <a:r>
              <a:rPr lang="zh-CN" altLang="zh-CN" smtClean="0"/>
              <a:t>邮件传输代理（</a:t>
            </a:r>
            <a:r>
              <a:rPr lang="en-US" altLang="zh-CN" smtClean="0"/>
              <a:t>Mail Transport Agent</a:t>
            </a:r>
            <a:r>
              <a:rPr lang="zh-CN" altLang="zh-CN" smtClean="0"/>
              <a:t>，</a:t>
            </a:r>
            <a:r>
              <a:rPr lang="en-US" altLang="zh-CN" smtClean="0"/>
              <a:t>MTA</a:t>
            </a:r>
            <a:r>
              <a:rPr lang="zh-CN" altLang="zh-CN" smtClean="0"/>
              <a:t>）</a:t>
            </a:r>
            <a:endParaRPr lang="en-US" altLang="zh-CN" smtClean="0"/>
          </a:p>
          <a:p>
            <a:pPr>
              <a:buFont typeface="Wingdings" pitchFamily="2" charset="2"/>
              <a:buChar char="ü"/>
            </a:pPr>
            <a:r>
              <a:rPr lang="zh-CN" altLang="zh-CN" smtClean="0"/>
              <a:t>邮件投递代理（</a:t>
            </a:r>
            <a:r>
              <a:rPr lang="en-US" altLang="zh-CN" smtClean="0"/>
              <a:t>Mail Delivery Agent</a:t>
            </a:r>
            <a:r>
              <a:rPr lang="zh-CN" altLang="zh-CN" smtClean="0"/>
              <a:t>，</a:t>
            </a:r>
            <a:r>
              <a:rPr lang="en-US" altLang="zh-CN" smtClean="0"/>
              <a:t>MDA</a:t>
            </a:r>
            <a:r>
              <a:rPr lang="zh-CN" altLang="zh-CN" smtClean="0"/>
              <a:t>）</a:t>
            </a:r>
            <a:endParaRPr lang="zh-CN"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1"/>
          <p:cNvSpPr>
            <a:spLocks noGrp="1"/>
          </p:cNvSpPr>
          <p:nvPr>
            <p:ph idx="1"/>
          </p:nvPr>
        </p:nvSpPr>
        <p:spPr>
          <a:xfrm>
            <a:off x="539750" y="549275"/>
            <a:ext cx="8229600" cy="488950"/>
          </a:xfrm>
        </p:spPr>
        <p:txBody>
          <a:bodyPr/>
          <a:lstStyle/>
          <a:p>
            <a:pPr algn="ctr">
              <a:buFont typeface="Wingdings" pitchFamily="2" charset="2"/>
              <a:buNone/>
            </a:pPr>
            <a:r>
              <a:rPr lang="zh-CN" altLang="zh-CN" sz="3700" smtClean="0"/>
              <a:t>电子邮件的组成结构</a:t>
            </a:r>
            <a:endParaRPr lang="zh-CN" altLang="en-US" sz="3700" smtClean="0"/>
          </a:p>
        </p:txBody>
      </p:sp>
      <p:sp>
        <p:nvSpPr>
          <p:cNvPr id="92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611188" y="1844675"/>
          <a:ext cx="8047037" cy="3313113"/>
        </p:xfrm>
        <a:graphic>
          <a:graphicData uri="http://schemas.openxmlformats.org/presentationml/2006/ole">
            <p:oleObj spid="_x0000_s9218" name="Visio" r:id="rId3" imgW="6026167" imgH="2485896" progId="Visio.Drawing.11">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
          <p:cNvSpPr>
            <a:spLocks noGrp="1"/>
          </p:cNvSpPr>
          <p:nvPr>
            <p:ph type="title"/>
          </p:nvPr>
        </p:nvSpPr>
        <p:spPr/>
        <p:txBody>
          <a:bodyPr/>
          <a:lstStyle/>
          <a:p>
            <a:r>
              <a:rPr lang="en-US" altLang="zh-CN" dirty="0" smtClean="0"/>
              <a:t>2.</a:t>
            </a:r>
            <a:r>
              <a:rPr lang="zh-CN" altLang="zh-CN" dirty="0" smtClean="0"/>
              <a:t>电子邮件格式</a:t>
            </a:r>
            <a:endParaRPr lang="zh-CN" altLang="en-US" dirty="0" smtClean="0"/>
          </a:p>
        </p:txBody>
      </p:sp>
      <p:sp>
        <p:nvSpPr>
          <p:cNvPr id="71683" name="内容占位符 1"/>
          <p:cNvSpPr>
            <a:spLocks noGrp="1"/>
          </p:cNvSpPr>
          <p:nvPr>
            <p:ph idx="1"/>
          </p:nvPr>
        </p:nvSpPr>
        <p:spPr/>
        <p:txBody>
          <a:bodyPr/>
          <a:lstStyle/>
          <a:p>
            <a:r>
              <a:rPr lang="en-US" altLang="zh-CN" smtClean="0"/>
              <a:t>IETF RFC 2822</a:t>
            </a:r>
            <a:r>
              <a:rPr lang="zh-CN" altLang="en-US" smtClean="0"/>
              <a:t>定义。</a:t>
            </a:r>
            <a:endParaRPr lang="en-US" altLang="zh-CN" smtClean="0"/>
          </a:p>
          <a:p>
            <a:r>
              <a:rPr lang="zh-CN" altLang="zh-CN" smtClean="0"/>
              <a:t>电子邮件的地址格式由一个字符串组成，其格式如下所示：</a:t>
            </a:r>
          </a:p>
          <a:p>
            <a:pPr>
              <a:buFont typeface="Wingdings" pitchFamily="2" charset="2"/>
              <a:buNone/>
            </a:pPr>
            <a:r>
              <a:rPr lang="en-US" altLang="zh-CN" smtClean="0"/>
              <a:t>   local-name @ domain-name</a:t>
            </a:r>
          </a:p>
          <a:p>
            <a:r>
              <a:rPr lang="zh-CN" altLang="zh-CN" smtClean="0"/>
              <a:t>该字符串通过符号</a:t>
            </a:r>
            <a:r>
              <a:rPr lang="en-US" altLang="zh-CN" smtClean="0"/>
              <a:t>@</a:t>
            </a:r>
            <a:r>
              <a:rPr lang="zh-CN" altLang="zh-CN" smtClean="0"/>
              <a:t>（通常读为“</a:t>
            </a:r>
            <a:r>
              <a:rPr lang="en-US" altLang="zh-CN" smtClean="0"/>
              <a:t>at</a:t>
            </a:r>
            <a:r>
              <a:rPr lang="zh-CN" altLang="zh-CN" smtClean="0"/>
              <a:t>”）分隔为两个部分</a:t>
            </a:r>
            <a:endParaRPr lang="en-US" altLang="zh-CN" smtClean="0"/>
          </a:p>
          <a:p>
            <a:pPr lvl="1"/>
            <a:r>
              <a:rPr lang="en-US" altLang="zh-CN" smtClean="0"/>
              <a:t>domain-name</a:t>
            </a:r>
            <a:r>
              <a:rPr lang="zh-CN" altLang="zh-CN" smtClean="0"/>
              <a:t>是目的邮件服务器的域名</a:t>
            </a:r>
            <a:endParaRPr lang="en-US" altLang="zh-CN" smtClean="0"/>
          </a:p>
          <a:p>
            <a:pPr lvl="1"/>
            <a:r>
              <a:rPr lang="en-US" altLang="zh-CN" smtClean="0"/>
              <a:t>local-name</a:t>
            </a:r>
            <a:r>
              <a:rPr lang="zh-CN" altLang="zh-CN" smtClean="0"/>
              <a:t>是用户在该邮件服务器上的邮箱名。</a:t>
            </a:r>
          </a:p>
          <a:p>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1"/>
          <p:cNvSpPr>
            <a:spLocks noGrp="1"/>
          </p:cNvSpPr>
          <p:nvPr>
            <p:ph idx="1"/>
          </p:nvPr>
        </p:nvSpPr>
        <p:spPr>
          <a:xfrm>
            <a:off x="457200" y="692150"/>
            <a:ext cx="8229600" cy="5184775"/>
          </a:xfrm>
        </p:spPr>
        <p:txBody>
          <a:bodyPr/>
          <a:lstStyle/>
          <a:p>
            <a:r>
              <a:rPr lang="zh-CN" altLang="zh-CN" smtClean="0"/>
              <a:t>电子邮件的标准格式由两部分组成</a:t>
            </a:r>
            <a:r>
              <a:rPr lang="zh-CN" altLang="en-US" smtClean="0"/>
              <a:t>：</a:t>
            </a:r>
            <a:endParaRPr lang="en-US" altLang="zh-CN" smtClean="0"/>
          </a:p>
          <a:p>
            <a:pPr lvl="1">
              <a:buFont typeface="Wingdings" pitchFamily="2" charset="2"/>
              <a:buChar char="ü"/>
            </a:pPr>
            <a:r>
              <a:rPr lang="zh-CN" altLang="zh-CN" smtClean="0"/>
              <a:t>信封</a:t>
            </a:r>
            <a:endParaRPr lang="en-US" altLang="zh-CN" smtClean="0"/>
          </a:p>
          <a:p>
            <a:pPr lvl="1">
              <a:buFont typeface="Wingdings" pitchFamily="2" charset="2"/>
              <a:buChar char="ü"/>
            </a:pPr>
            <a:r>
              <a:rPr lang="zh-CN" altLang="zh-CN" smtClean="0"/>
              <a:t>信件内容</a:t>
            </a:r>
            <a:endParaRPr lang="en-US" altLang="zh-CN" smtClean="0"/>
          </a:p>
          <a:p>
            <a:r>
              <a:rPr lang="zh-CN" altLang="zh-CN" smtClean="0"/>
              <a:t>信件内容</a:t>
            </a:r>
            <a:r>
              <a:rPr lang="zh-CN" altLang="en-US" smtClean="0"/>
              <a:t>：</a:t>
            </a:r>
            <a:r>
              <a:rPr lang="zh-CN" altLang="zh-CN" smtClean="0"/>
              <a:t>分为首部（</a:t>
            </a:r>
            <a:r>
              <a:rPr lang="en-US" altLang="zh-CN" smtClean="0"/>
              <a:t>header</a:t>
            </a:r>
            <a:r>
              <a:rPr lang="zh-CN" altLang="zh-CN" smtClean="0"/>
              <a:t>）和主体（</a:t>
            </a:r>
            <a:r>
              <a:rPr lang="en-US" altLang="zh-CN" smtClean="0"/>
              <a:t>body</a:t>
            </a:r>
            <a:r>
              <a:rPr lang="zh-CN" altLang="zh-CN" smtClean="0"/>
              <a:t>）两个部分，中间用一个空行隔开。</a:t>
            </a:r>
            <a:endParaRPr lang="en-US" altLang="zh-CN" smtClean="0"/>
          </a:p>
          <a:p>
            <a:pPr lvl="1"/>
            <a:r>
              <a:rPr lang="zh-CN" altLang="zh-CN" smtClean="0"/>
              <a:t>信件内容</a:t>
            </a:r>
            <a:r>
              <a:rPr lang="zh-CN" altLang="en-US" smtClean="0"/>
              <a:t>的</a:t>
            </a:r>
            <a:r>
              <a:rPr lang="zh-CN" altLang="zh-CN" smtClean="0"/>
              <a:t>首部</a:t>
            </a:r>
            <a:r>
              <a:rPr lang="zh-CN" altLang="en-US" smtClean="0"/>
              <a:t>：</a:t>
            </a:r>
            <a:r>
              <a:rPr lang="zh-CN" altLang="zh-CN" smtClean="0"/>
              <a:t>主要包括收信人地址、抄送人地址、主题、发送人地址和发信日期等信息</a:t>
            </a:r>
            <a:r>
              <a:rPr lang="zh-CN" altLang="en-US" smtClean="0"/>
              <a:t>。</a:t>
            </a:r>
            <a:endParaRPr lang="en-US" altLang="zh-CN" smtClean="0"/>
          </a:p>
          <a:p>
            <a:pPr lvl="1"/>
            <a:r>
              <a:rPr lang="zh-CN" altLang="zh-CN" smtClean="0"/>
              <a:t>信件内容的主体</a:t>
            </a:r>
            <a:r>
              <a:rPr lang="zh-CN" altLang="en-US" smtClean="0"/>
              <a:t>：</a:t>
            </a:r>
            <a:r>
              <a:rPr lang="zh-CN" altLang="zh-CN" smtClean="0"/>
              <a:t>电子邮件所要传送的信息。</a:t>
            </a:r>
            <a:endParaRPr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p:cNvSpPr>
            <a:spLocks noGrp="1"/>
          </p:cNvSpPr>
          <p:nvPr>
            <p:ph idx="1"/>
          </p:nvPr>
        </p:nvSpPr>
        <p:spPr>
          <a:xfrm>
            <a:off x="468313" y="765175"/>
            <a:ext cx="8229600" cy="503238"/>
          </a:xfrm>
        </p:spPr>
        <p:txBody>
          <a:bodyPr/>
          <a:lstStyle/>
          <a:p>
            <a:pPr algn="ctr">
              <a:buFont typeface="Wingdings" pitchFamily="2" charset="2"/>
              <a:buNone/>
            </a:pPr>
            <a:r>
              <a:rPr lang="zh-CN" altLang="zh-CN" sz="3700" smtClean="0"/>
              <a:t>首部常用关键字及含义描述</a:t>
            </a:r>
            <a:endParaRPr lang="zh-CN" altLang="en-US" sz="3700" smtClean="0"/>
          </a:p>
        </p:txBody>
      </p:sp>
      <p:graphicFrame>
        <p:nvGraphicFramePr>
          <p:cNvPr id="4" name="表格 3"/>
          <p:cNvGraphicFramePr>
            <a:graphicFrameLocks noGrp="1"/>
          </p:cNvGraphicFramePr>
          <p:nvPr/>
        </p:nvGraphicFramePr>
        <p:xfrm>
          <a:off x="1187450" y="2276475"/>
          <a:ext cx="7200798" cy="3240360"/>
        </p:xfrm>
        <a:graphic>
          <a:graphicData uri="http://schemas.openxmlformats.org/drawingml/2006/table">
            <a:tbl>
              <a:tblPr/>
              <a:tblGrid>
                <a:gridCol w="3600399"/>
                <a:gridCol w="3600399"/>
              </a:tblGrid>
              <a:tr h="405045">
                <a:tc>
                  <a:txBody>
                    <a:bodyPr/>
                    <a:lstStyle/>
                    <a:p>
                      <a:pPr indent="127000" algn="l">
                        <a:spcAft>
                          <a:spcPts val="0"/>
                        </a:spcAft>
                      </a:pPr>
                      <a:r>
                        <a:rPr lang="en-US" altLang="zh-CN" sz="2000" b="1" kern="100" dirty="0" smtClean="0">
                          <a:latin typeface="Times New Roman"/>
                          <a:ea typeface="宋体"/>
                          <a:cs typeface="Times New Roman"/>
                        </a:rPr>
                        <a:t>                 </a:t>
                      </a:r>
                      <a:r>
                        <a:rPr lang="zh-CN" sz="2000" b="1" kern="100" dirty="0" smtClean="0">
                          <a:latin typeface="Times New Roman"/>
                          <a:ea typeface="宋体"/>
                          <a:cs typeface="Times New Roman"/>
                        </a:rPr>
                        <a:t>关键字</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含义</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41400" algn="just">
                        <a:spcAft>
                          <a:spcPts val="0"/>
                        </a:spcAft>
                      </a:pPr>
                      <a:r>
                        <a:rPr lang="en-US" sz="2000" kern="100" dirty="0" smtClean="0">
                          <a:latin typeface="Times New Roman"/>
                          <a:ea typeface="宋体"/>
                          <a:cs typeface="Times New Roman"/>
                        </a:rPr>
                        <a:t>    To</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02970" algn="just">
                        <a:spcAft>
                          <a:spcPts val="0"/>
                        </a:spcAft>
                      </a:pPr>
                      <a:r>
                        <a:rPr lang="zh-CN" sz="2000" kern="100">
                          <a:latin typeface="Times New Roman"/>
                          <a:ea typeface="宋体"/>
                          <a:cs typeface="Times New Roman"/>
                        </a:rPr>
                        <a:t>收信人地址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41400" algn="just">
                        <a:spcAft>
                          <a:spcPts val="0"/>
                        </a:spcAft>
                      </a:pPr>
                      <a:r>
                        <a:rPr lang="en-US" sz="2000" kern="100" dirty="0" smtClean="0">
                          <a:latin typeface="Times New Roman"/>
                          <a:ea typeface="宋体"/>
                          <a:cs typeface="Times New Roman"/>
                        </a:rPr>
                        <a:t>    Cc</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02970" algn="just">
                        <a:spcAft>
                          <a:spcPts val="0"/>
                        </a:spcAft>
                      </a:pPr>
                      <a:r>
                        <a:rPr lang="zh-CN" sz="2000" kern="100">
                          <a:latin typeface="Times New Roman"/>
                          <a:ea typeface="宋体"/>
                          <a:cs typeface="Times New Roman"/>
                        </a:rPr>
                        <a:t>抄送人地址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28700" algn="just">
                        <a:spcAft>
                          <a:spcPts val="0"/>
                        </a:spcAft>
                      </a:pPr>
                      <a:r>
                        <a:rPr lang="en-US" sz="2000" kern="100" dirty="0" smtClean="0">
                          <a:latin typeface="Times New Roman"/>
                          <a:ea typeface="宋体"/>
                          <a:cs typeface="Times New Roman"/>
                        </a:rPr>
                        <a:t>    Subject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02970" algn="just">
                        <a:spcAft>
                          <a:spcPts val="0"/>
                        </a:spcAft>
                      </a:pPr>
                      <a:r>
                        <a:rPr lang="zh-CN" sz="2000" kern="100">
                          <a:latin typeface="Times New Roman"/>
                          <a:ea typeface="宋体"/>
                          <a:cs typeface="Times New Roman"/>
                        </a:rPr>
                        <a:t>主题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28700" algn="just">
                        <a:spcAft>
                          <a:spcPts val="0"/>
                        </a:spcAft>
                      </a:pPr>
                      <a:r>
                        <a:rPr lang="en-US" sz="2000" kern="100" dirty="0" smtClean="0">
                          <a:latin typeface="Times New Roman"/>
                          <a:ea typeface="宋体"/>
                          <a:cs typeface="Times New Roman"/>
                        </a:rPr>
                        <a:t>    From</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14400" algn="just">
                        <a:spcAft>
                          <a:spcPts val="0"/>
                        </a:spcAft>
                      </a:pPr>
                      <a:r>
                        <a:rPr lang="zh-CN" sz="2000" kern="100" dirty="0">
                          <a:latin typeface="Times New Roman"/>
                          <a:ea typeface="宋体"/>
                          <a:cs typeface="Times New Roman"/>
                        </a:rPr>
                        <a:t>发信人地址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28700" algn="just">
                        <a:spcAft>
                          <a:spcPts val="0"/>
                        </a:spcAft>
                      </a:pPr>
                      <a:r>
                        <a:rPr lang="en-US" sz="2000" kern="100" dirty="0" smtClean="0">
                          <a:latin typeface="Times New Roman"/>
                          <a:ea typeface="宋体"/>
                          <a:cs typeface="Times New Roman"/>
                        </a:rPr>
                        <a:t>    Date</a:t>
                      </a:r>
                      <a:r>
                        <a:rPr lang="en-US" sz="2000" kern="100" dirty="0">
                          <a:latin typeface="Times New Roman"/>
                          <a:ea typeface="宋体"/>
                          <a:cs typeface="Times New Roman"/>
                        </a:rPr>
                        <a:t>	</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14400" algn="just">
                        <a:spcAft>
                          <a:spcPts val="0"/>
                        </a:spcAft>
                      </a:pPr>
                      <a:r>
                        <a:rPr lang="zh-CN" sz="2000" kern="100" dirty="0">
                          <a:latin typeface="Times New Roman"/>
                          <a:ea typeface="宋体"/>
                          <a:cs typeface="Times New Roman"/>
                        </a:rPr>
                        <a:t>发信日期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17270" algn="just">
                        <a:spcAft>
                          <a:spcPts val="0"/>
                        </a:spcAft>
                      </a:pPr>
                      <a:r>
                        <a:rPr lang="en-US" sz="2000" kern="100" dirty="0" smtClean="0">
                          <a:latin typeface="Times New Roman"/>
                          <a:ea typeface="宋体"/>
                          <a:cs typeface="Times New Roman"/>
                        </a:rPr>
                        <a:t>    Bcc</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14400" algn="just">
                        <a:spcAft>
                          <a:spcPts val="0"/>
                        </a:spcAft>
                      </a:pPr>
                      <a:r>
                        <a:rPr lang="zh-CN" sz="2000" kern="100" dirty="0">
                          <a:latin typeface="Times New Roman"/>
                          <a:ea typeface="宋体"/>
                          <a:cs typeface="Times New Roman"/>
                        </a:rPr>
                        <a:t>暗送人地址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45">
                <a:tc>
                  <a:txBody>
                    <a:bodyPr/>
                    <a:lstStyle/>
                    <a:p>
                      <a:pPr indent="1028700" algn="just">
                        <a:spcAft>
                          <a:spcPts val="0"/>
                        </a:spcAft>
                      </a:pPr>
                      <a:r>
                        <a:rPr lang="en-US" sz="2000" kern="100" dirty="0" smtClean="0">
                          <a:latin typeface="Times New Roman"/>
                          <a:ea typeface="宋体"/>
                          <a:cs typeface="Times New Roman"/>
                        </a:rPr>
                        <a:t>    Reply-To</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14400" algn="just">
                        <a:spcAft>
                          <a:spcPts val="0"/>
                        </a:spcAft>
                      </a:pPr>
                      <a:r>
                        <a:rPr lang="zh-CN" sz="2000" kern="100" dirty="0">
                          <a:latin typeface="Times New Roman"/>
                          <a:ea typeface="宋体"/>
                          <a:cs typeface="Times New Roman"/>
                        </a:rPr>
                        <a:t>对方回信地址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
          <p:cNvSpPr>
            <a:spLocks noGrp="1"/>
          </p:cNvSpPr>
          <p:nvPr>
            <p:ph type="title"/>
          </p:nvPr>
        </p:nvSpPr>
        <p:spPr/>
        <p:txBody>
          <a:bodyPr/>
          <a:lstStyle/>
          <a:p>
            <a:r>
              <a:rPr lang="en-US" altLang="zh-CN" dirty="0" smtClean="0"/>
              <a:t>3. MIME</a:t>
            </a:r>
            <a:endParaRPr lang="zh-CN" altLang="en-US" dirty="0" smtClean="0"/>
          </a:p>
        </p:txBody>
      </p:sp>
      <p:sp>
        <p:nvSpPr>
          <p:cNvPr id="74755" name="内容占位符 1"/>
          <p:cNvSpPr>
            <a:spLocks noGrp="1"/>
          </p:cNvSpPr>
          <p:nvPr>
            <p:ph idx="1"/>
          </p:nvPr>
        </p:nvSpPr>
        <p:spPr>
          <a:xfrm>
            <a:off x="457200" y="1341438"/>
            <a:ext cx="8229600" cy="4665662"/>
          </a:xfrm>
        </p:spPr>
        <p:txBody>
          <a:bodyPr/>
          <a:lstStyle/>
          <a:p>
            <a:r>
              <a:rPr lang="zh-CN" altLang="en-US" smtClean="0"/>
              <a:t> </a:t>
            </a:r>
            <a:r>
              <a:rPr lang="en-US" altLang="zh-CN" smtClean="0"/>
              <a:t>IETF RFC 2822</a:t>
            </a:r>
            <a:r>
              <a:rPr lang="zh-CN" altLang="zh-CN" smtClean="0"/>
              <a:t>中规定</a:t>
            </a:r>
            <a:r>
              <a:rPr lang="zh-CN" altLang="en-US" smtClean="0"/>
              <a:t>的</a:t>
            </a:r>
            <a:r>
              <a:rPr lang="zh-CN" altLang="zh-CN" smtClean="0"/>
              <a:t>电子邮件只能传输使用</a:t>
            </a:r>
            <a:r>
              <a:rPr lang="en-US" altLang="zh-CN" smtClean="0"/>
              <a:t>7</a:t>
            </a:r>
            <a:r>
              <a:rPr lang="zh-CN" altLang="zh-CN" smtClean="0"/>
              <a:t>位</a:t>
            </a:r>
            <a:r>
              <a:rPr lang="en-US" altLang="zh-CN" smtClean="0"/>
              <a:t>ASCII</a:t>
            </a:r>
            <a:r>
              <a:rPr lang="zh-CN" altLang="zh-CN" smtClean="0"/>
              <a:t>字符集表示的字符，而非英文字符、音视频和二进制格式文件等非</a:t>
            </a:r>
            <a:r>
              <a:rPr lang="en-US" altLang="zh-CN" smtClean="0"/>
              <a:t>ASCII</a:t>
            </a:r>
            <a:r>
              <a:rPr lang="zh-CN" altLang="zh-CN" smtClean="0"/>
              <a:t>数据不能在电子邮件中传输。</a:t>
            </a:r>
            <a:endParaRPr lang="en-US" altLang="zh-CN" smtClean="0"/>
          </a:p>
          <a:p>
            <a:r>
              <a:rPr lang="zh-CN" altLang="zh-CN" smtClean="0"/>
              <a:t>为了能够使用电子邮件传输非</a:t>
            </a:r>
            <a:r>
              <a:rPr lang="en-US" altLang="zh-CN" smtClean="0"/>
              <a:t>ASCII</a:t>
            </a:r>
            <a:r>
              <a:rPr lang="zh-CN" altLang="zh-CN" smtClean="0"/>
              <a:t>数据，多用途互联网邮件扩展（</a:t>
            </a:r>
            <a:r>
              <a:rPr lang="en-US" altLang="zh-CN" smtClean="0"/>
              <a:t>Multipurpose Internet Mail Extensions</a:t>
            </a:r>
            <a:r>
              <a:rPr lang="zh-CN" altLang="zh-CN" smtClean="0"/>
              <a:t>，</a:t>
            </a:r>
            <a:r>
              <a:rPr lang="en-US" altLang="zh-CN" smtClean="0"/>
              <a:t>MIME</a:t>
            </a:r>
            <a:r>
              <a:rPr lang="zh-CN" altLang="zh-CN" smtClean="0"/>
              <a:t>）对电子邮件标准进行扩展。</a:t>
            </a:r>
            <a:endParaRPr lang="en-US"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2"/>
          <p:cNvSpPr>
            <a:spLocks noGrp="1"/>
          </p:cNvSpPr>
          <p:nvPr>
            <p:ph type="title"/>
          </p:nvPr>
        </p:nvSpPr>
        <p:spPr/>
        <p:txBody>
          <a:bodyPr/>
          <a:lstStyle/>
          <a:p>
            <a:endParaRPr lang="zh-CN" altLang="en-US" dirty="0" smtClean="0"/>
          </a:p>
        </p:txBody>
      </p:sp>
      <p:sp>
        <p:nvSpPr>
          <p:cNvPr id="79875" name="内容占位符 1"/>
          <p:cNvSpPr>
            <a:spLocks noGrp="1"/>
          </p:cNvSpPr>
          <p:nvPr>
            <p:ph idx="1"/>
          </p:nvPr>
        </p:nvSpPr>
        <p:spPr/>
        <p:txBody>
          <a:bodyPr/>
          <a:lstStyle/>
          <a:p>
            <a:pPr>
              <a:defRPr/>
            </a:pPr>
            <a:r>
              <a:rPr lang="en-US" altLang="zh-CN" dirty="0" smtClean="0"/>
              <a:t>MIME</a:t>
            </a:r>
            <a:r>
              <a:rPr lang="zh-CN" altLang="zh-CN" dirty="0" smtClean="0"/>
              <a:t>主要包括以下</a:t>
            </a:r>
            <a:r>
              <a:rPr lang="en-US" altLang="zh-CN" dirty="0" smtClean="0"/>
              <a:t>3</a:t>
            </a:r>
            <a:r>
              <a:rPr lang="zh-CN" altLang="zh-CN" dirty="0" smtClean="0"/>
              <a:t>个基本部分：</a:t>
            </a:r>
            <a:endParaRPr lang="en-US" altLang="zh-CN" dirty="0" smtClean="0"/>
          </a:p>
          <a:p>
            <a:pPr marL="361950" indent="0">
              <a:buFont typeface="Wingdings" pitchFamily="2" charset="2"/>
              <a:buChar char="ü"/>
              <a:tabLst>
                <a:tab pos="808038" algn="l"/>
              </a:tabLst>
              <a:defRPr/>
            </a:pPr>
            <a:r>
              <a:rPr lang="zh-CN" altLang="zh-CN" dirty="0" smtClean="0"/>
              <a:t>首部行的扩充</a:t>
            </a:r>
            <a:endParaRPr lang="en-US" altLang="zh-CN" dirty="0" smtClean="0"/>
          </a:p>
          <a:p>
            <a:pPr marL="361950" indent="0">
              <a:buFont typeface="Wingdings" pitchFamily="2" charset="2"/>
              <a:buChar char="ü"/>
              <a:tabLst>
                <a:tab pos="808038" algn="l"/>
              </a:tabLst>
              <a:defRPr/>
            </a:pPr>
            <a:r>
              <a:rPr lang="zh-CN" altLang="zh-CN" dirty="0" smtClean="0"/>
              <a:t>发送数据的类型</a:t>
            </a:r>
          </a:p>
          <a:p>
            <a:pPr marL="361950" indent="0">
              <a:buFont typeface="Wingdings" pitchFamily="2" charset="2"/>
              <a:buChar char="ü"/>
              <a:tabLst>
                <a:tab pos="808038" algn="l"/>
              </a:tabLst>
              <a:defRPr/>
            </a:pPr>
            <a:r>
              <a:rPr lang="zh-CN" altLang="zh-CN" dirty="0" smtClean="0"/>
              <a:t>转换编码方法</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p:nvPr>
        </p:nvSpPr>
        <p:spPr/>
        <p:txBody>
          <a:bodyPr/>
          <a:lstStyle/>
          <a:p>
            <a:pPr eaLnBrk="1" hangingPunct="1"/>
            <a:r>
              <a:rPr lang="zh-CN" altLang="zh-CN" dirty="0" smtClean="0"/>
              <a:t>应用层协议的特点</a:t>
            </a:r>
            <a:endParaRPr lang="zh-CN" altLang="en-US" dirty="0" smtClean="0"/>
          </a:p>
        </p:txBody>
      </p:sp>
      <p:sp>
        <p:nvSpPr>
          <p:cNvPr id="30723" name="内容占位符 1"/>
          <p:cNvSpPr>
            <a:spLocks noGrp="1"/>
          </p:cNvSpPr>
          <p:nvPr>
            <p:ph idx="1"/>
          </p:nvPr>
        </p:nvSpPr>
        <p:spPr/>
        <p:txBody>
          <a:bodyPr/>
          <a:lstStyle/>
          <a:p>
            <a:pPr eaLnBrk="1" hangingPunct="1"/>
            <a:r>
              <a:rPr lang="zh-CN" altLang="zh-CN" smtClean="0"/>
              <a:t>应用层协议大多采用客户</a:t>
            </a:r>
            <a:r>
              <a:rPr lang="en-US" altLang="zh-CN" smtClean="0"/>
              <a:t>/</a:t>
            </a:r>
            <a:r>
              <a:rPr lang="zh-CN" altLang="zh-CN" smtClean="0"/>
              <a:t>服务器方式</a:t>
            </a:r>
            <a:r>
              <a:rPr lang="zh-CN" altLang="en-US" smtClean="0"/>
              <a:t>。</a:t>
            </a:r>
            <a:endParaRPr lang="en-US" altLang="zh-CN" smtClean="0"/>
          </a:p>
          <a:p>
            <a:pPr eaLnBrk="1" hangingPunct="1"/>
            <a:r>
              <a:rPr lang="zh-CN" altLang="zh-CN" smtClean="0"/>
              <a:t>应用层协议</a:t>
            </a:r>
            <a:r>
              <a:rPr lang="zh-CN" altLang="en-US" smtClean="0"/>
              <a:t>通常定义客户和服务器</a:t>
            </a:r>
            <a:r>
              <a:rPr lang="zh-CN" altLang="zh-CN" smtClean="0"/>
              <a:t>进程</a:t>
            </a:r>
            <a:r>
              <a:rPr lang="zh-CN" altLang="en-US" smtClean="0"/>
              <a:t>之间</a:t>
            </a:r>
            <a:r>
              <a:rPr lang="zh-CN" altLang="zh-CN" smtClean="0"/>
              <a:t>在通信时所遵循的</a:t>
            </a:r>
            <a:r>
              <a:rPr lang="zh-CN" altLang="en-US" smtClean="0"/>
              <a:t>规范。</a:t>
            </a:r>
            <a:endParaRPr lang="en-US" altLang="zh-CN" smtClean="0"/>
          </a:p>
          <a:p>
            <a:pPr eaLnBrk="1" hangingPunct="1"/>
            <a:r>
              <a:rPr lang="zh-CN" altLang="zh-CN" b="1" smtClean="0"/>
              <a:t>客户（</a:t>
            </a:r>
            <a:r>
              <a:rPr lang="en-US" altLang="zh-CN" b="1" smtClean="0"/>
              <a:t>Client</a:t>
            </a:r>
            <a:r>
              <a:rPr lang="zh-CN" altLang="zh-CN" b="1" smtClean="0"/>
              <a:t>）</a:t>
            </a:r>
            <a:r>
              <a:rPr lang="zh-CN" altLang="zh-CN" smtClean="0"/>
              <a:t>和</a:t>
            </a:r>
            <a:r>
              <a:rPr lang="zh-CN" altLang="zh-CN" b="1" smtClean="0"/>
              <a:t>服务器（</a:t>
            </a:r>
            <a:r>
              <a:rPr lang="en-US" altLang="zh-CN" b="1" smtClean="0"/>
              <a:t>Server</a:t>
            </a:r>
            <a:r>
              <a:rPr lang="zh-CN" altLang="zh-CN" b="1" smtClean="0"/>
              <a:t>）</a:t>
            </a:r>
            <a:r>
              <a:rPr lang="zh-CN" altLang="zh-CN" smtClean="0"/>
              <a:t>都是指通信中所涉及的两个应用进程</a:t>
            </a:r>
            <a:r>
              <a:rPr lang="zh-CN" altLang="en-US" smtClean="0"/>
              <a:t>，</a:t>
            </a:r>
            <a:r>
              <a:rPr lang="zh-CN" altLang="zh-CN" smtClean="0"/>
              <a:t>描述进程之间服务和被服务的关系。</a:t>
            </a:r>
            <a:endParaRPr lang="en-US" altLang="zh-CN" smtClean="0"/>
          </a:p>
          <a:p>
            <a:pPr eaLnBrk="1" hangingPunct="1"/>
            <a:r>
              <a:rPr lang="zh-CN" altLang="en-US" smtClean="0"/>
              <a:t>发起</a:t>
            </a:r>
            <a:r>
              <a:rPr lang="zh-CN" altLang="zh-CN" smtClean="0"/>
              <a:t>服务请求</a:t>
            </a:r>
            <a:r>
              <a:rPr lang="zh-CN" altLang="en-US" smtClean="0"/>
              <a:t>方是</a:t>
            </a:r>
            <a:r>
              <a:rPr lang="zh-CN" altLang="zh-CN" smtClean="0"/>
              <a:t>客户</a:t>
            </a:r>
            <a:r>
              <a:rPr lang="zh-CN" altLang="en-US" smtClean="0"/>
              <a:t>端</a:t>
            </a:r>
            <a:r>
              <a:rPr lang="zh-CN" altLang="zh-CN" smtClean="0"/>
              <a:t>进程，提供服务方是服务器进程。</a:t>
            </a:r>
            <a:endParaRPr lang="en-US" altLang="zh-CN" smtClean="0"/>
          </a:p>
          <a:p>
            <a:pPr eaLnBrk="1" hangingPunct="1"/>
            <a:endParaRPr lang="zh-CN"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bwMode="auto">
          <a:xfrm>
            <a:off x="468313" y="549275"/>
            <a:ext cx="8229600" cy="503238"/>
          </a:xfrm>
          <a:prstGeom prst="rect">
            <a:avLst/>
          </a:prstGeom>
          <a:noFill/>
          <a:ln w="9525">
            <a:noFill/>
            <a:miter lim="800000"/>
            <a:headEnd/>
            <a:tailEnd/>
          </a:ln>
        </p:spPr>
        <p:txBody>
          <a:bodyPr/>
          <a:lstStyle/>
          <a:p>
            <a:pPr marL="365125" indent="-255588" algn="ctr" eaLnBrk="0" hangingPunct="0">
              <a:spcBef>
                <a:spcPts val="400"/>
              </a:spcBef>
              <a:buClr>
                <a:schemeClr val="accent1"/>
              </a:buClr>
              <a:buSzPct val="68000"/>
              <a:defRPr/>
            </a:pPr>
            <a:r>
              <a:rPr lang="en-US" altLang="zh-CN" sz="3700" dirty="0">
                <a:latin typeface="+mn-lt"/>
                <a:ea typeface="+mn-ea"/>
              </a:rPr>
              <a:t>MIME</a:t>
            </a:r>
            <a:r>
              <a:rPr lang="zh-CN" altLang="zh-CN" sz="3700" dirty="0">
                <a:latin typeface="+mn-lt"/>
                <a:ea typeface="+mn-ea"/>
              </a:rPr>
              <a:t>新增</a:t>
            </a:r>
            <a:r>
              <a:rPr lang="en-US" altLang="zh-CN" sz="3700" dirty="0">
                <a:latin typeface="+mn-lt"/>
                <a:ea typeface="+mn-ea"/>
              </a:rPr>
              <a:t>5</a:t>
            </a:r>
            <a:r>
              <a:rPr lang="zh-CN" altLang="zh-CN" sz="3700" dirty="0">
                <a:latin typeface="+mn-lt"/>
                <a:ea typeface="+mn-ea"/>
              </a:rPr>
              <a:t>个字段名称及意义</a:t>
            </a:r>
            <a:endParaRPr lang="zh-CN" altLang="en-US" sz="3700" dirty="0">
              <a:latin typeface="+mn-lt"/>
              <a:ea typeface="+mn-ea"/>
            </a:endParaRPr>
          </a:p>
        </p:txBody>
      </p:sp>
      <p:graphicFrame>
        <p:nvGraphicFramePr>
          <p:cNvPr id="5" name="表格 4"/>
          <p:cNvGraphicFramePr>
            <a:graphicFrameLocks noGrp="1"/>
          </p:cNvGraphicFramePr>
          <p:nvPr/>
        </p:nvGraphicFramePr>
        <p:xfrm>
          <a:off x="539750" y="2370138"/>
          <a:ext cx="8208912" cy="2643726"/>
        </p:xfrm>
        <a:graphic>
          <a:graphicData uri="http://schemas.openxmlformats.org/drawingml/2006/table">
            <a:tbl>
              <a:tblPr/>
              <a:tblGrid>
                <a:gridCol w="4104456"/>
                <a:gridCol w="4104456"/>
              </a:tblGrid>
              <a:tr h="440621">
                <a:tc>
                  <a:txBody>
                    <a:bodyPr/>
                    <a:lstStyle/>
                    <a:p>
                      <a:pPr indent="127000" algn="ctr">
                        <a:spcAft>
                          <a:spcPts val="0"/>
                        </a:spcAft>
                      </a:pPr>
                      <a:r>
                        <a:rPr lang="zh-CN" sz="2000" b="1" kern="0" dirty="0">
                          <a:solidFill>
                            <a:srgbClr val="000000"/>
                          </a:solidFill>
                          <a:latin typeface="Times New Roman"/>
                          <a:ea typeface="宋体"/>
                          <a:cs typeface="宋体"/>
                        </a:rPr>
                        <a:t>名称</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0">
                          <a:solidFill>
                            <a:srgbClr val="000000"/>
                          </a:solidFill>
                          <a:latin typeface="Times New Roman"/>
                          <a:ea typeface="宋体"/>
                          <a:cs typeface="宋体"/>
                        </a:rPr>
                        <a:t>意义</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621">
                <a:tc>
                  <a:txBody>
                    <a:bodyPr/>
                    <a:lstStyle/>
                    <a:p>
                      <a:pPr indent="755650" algn="just">
                        <a:spcAft>
                          <a:spcPts val="0"/>
                        </a:spcAft>
                      </a:pPr>
                      <a:r>
                        <a:rPr lang="en-US" sz="2000" kern="0" dirty="0">
                          <a:solidFill>
                            <a:srgbClr val="000000"/>
                          </a:solidFill>
                          <a:latin typeface="Times New Roman"/>
                          <a:ea typeface="宋体"/>
                          <a:cs typeface="Times New Roman"/>
                        </a:rPr>
                        <a:t>MIME-Version</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2000" kern="0">
                          <a:solidFill>
                            <a:srgbClr val="000000"/>
                          </a:solidFill>
                          <a:latin typeface="宋体"/>
                          <a:ea typeface="宋体"/>
                          <a:cs typeface="宋体"/>
                        </a:rPr>
                        <a:t>MIME</a:t>
                      </a:r>
                      <a:r>
                        <a:rPr lang="zh-CN" sz="2000" kern="0">
                          <a:solidFill>
                            <a:srgbClr val="000000"/>
                          </a:solidFill>
                          <a:latin typeface="Times New Roman"/>
                          <a:ea typeface="宋体"/>
                          <a:cs typeface="宋体"/>
                        </a:rPr>
                        <a:t>的版本，目前的版本号为</a:t>
                      </a:r>
                      <a:r>
                        <a:rPr lang="en-US" sz="2000" kern="0">
                          <a:solidFill>
                            <a:srgbClr val="000000"/>
                          </a:solidFill>
                          <a:latin typeface="Times New Roman"/>
                          <a:ea typeface="宋体"/>
                          <a:cs typeface="宋体"/>
                        </a:rPr>
                        <a:t>1.0</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621">
                <a:tc>
                  <a:txBody>
                    <a:bodyPr/>
                    <a:lstStyle/>
                    <a:p>
                      <a:pPr indent="755650" algn="just">
                        <a:spcAft>
                          <a:spcPts val="0"/>
                        </a:spcAft>
                      </a:pPr>
                      <a:r>
                        <a:rPr lang="en-US" sz="2000" kern="0" dirty="0">
                          <a:solidFill>
                            <a:srgbClr val="000000"/>
                          </a:solidFill>
                          <a:latin typeface="Times New Roman"/>
                          <a:ea typeface="宋体"/>
                          <a:cs typeface="Times New Roman"/>
                        </a:rPr>
                        <a:t>Content-Type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0" dirty="0">
                          <a:solidFill>
                            <a:srgbClr val="000000"/>
                          </a:solidFill>
                          <a:latin typeface="Times New Roman"/>
                          <a:ea typeface="宋体"/>
                          <a:cs typeface="宋体"/>
                        </a:rPr>
                        <a:t>邮件内容所包含的数据类型</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621">
                <a:tc>
                  <a:txBody>
                    <a:bodyPr/>
                    <a:lstStyle/>
                    <a:p>
                      <a:pPr indent="742950" algn="just">
                        <a:spcAft>
                          <a:spcPts val="0"/>
                        </a:spcAft>
                      </a:pPr>
                      <a:r>
                        <a:rPr lang="en-US" sz="2000" kern="0">
                          <a:solidFill>
                            <a:srgbClr val="000000"/>
                          </a:solidFill>
                          <a:latin typeface="Times New Roman"/>
                          <a:ea typeface="宋体"/>
                          <a:cs typeface="Times New Roman"/>
                        </a:rPr>
                        <a:t>Content-Transfer-Encoding</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0" dirty="0">
                          <a:solidFill>
                            <a:srgbClr val="000000"/>
                          </a:solidFill>
                          <a:latin typeface="Times New Roman"/>
                          <a:ea typeface="宋体"/>
                          <a:cs typeface="宋体"/>
                        </a:rPr>
                        <a:t>邮件内容传输编码</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621">
                <a:tc>
                  <a:txBody>
                    <a:bodyPr/>
                    <a:lstStyle/>
                    <a:p>
                      <a:pPr indent="742950" algn="just">
                        <a:spcAft>
                          <a:spcPts val="0"/>
                        </a:spcAft>
                      </a:pPr>
                      <a:r>
                        <a:rPr lang="en-US" sz="2000" kern="0">
                          <a:solidFill>
                            <a:srgbClr val="000000"/>
                          </a:solidFill>
                          <a:latin typeface="Times New Roman"/>
                          <a:ea typeface="宋体"/>
                          <a:cs typeface="Times New Roman"/>
                        </a:rPr>
                        <a:t>Content-Id</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0" dirty="0">
                          <a:solidFill>
                            <a:srgbClr val="000000"/>
                          </a:solidFill>
                          <a:latin typeface="Times New Roman"/>
                          <a:ea typeface="宋体"/>
                          <a:cs typeface="宋体"/>
                        </a:rPr>
                        <a:t>邮件内容标识符</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621">
                <a:tc>
                  <a:txBody>
                    <a:bodyPr/>
                    <a:lstStyle/>
                    <a:p>
                      <a:pPr indent="742950" algn="just">
                        <a:spcAft>
                          <a:spcPts val="0"/>
                        </a:spcAft>
                      </a:pPr>
                      <a:r>
                        <a:rPr lang="en-US" sz="2000" kern="0">
                          <a:solidFill>
                            <a:srgbClr val="000000"/>
                          </a:solidFill>
                          <a:latin typeface="Times New Roman"/>
                          <a:ea typeface="宋体"/>
                          <a:cs typeface="Times New Roman"/>
                        </a:rPr>
                        <a:t>Content-Description</a:t>
                      </a:r>
                      <a:r>
                        <a:rPr lang="en-US" sz="2000" kern="100">
                          <a:latin typeface="Times New Roman"/>
                          <a:ea typeface="宋体"/>
                          <a:cs typeface="Times New Roman"/>
                        </a:rPr>
                        <a:t>	</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0" dirty="0">
                          <a:solidFill>
                            <a:srgbClr val="000000"/>
                          </a:solidFill>
                          <a:latin typeface="Times New Roman"/>
                          <a:ea typeface="宋体"/>
                          <a:cs typeface="宋体"/>
                        </a:rPr>
                        <a:t>邮件内容描述，类似于邮件主题</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a:xfrm>
            <a:off x="374650" y="260350"/>
            <a:ext cx="8229600" cy="576263"/>
          </a:xfrm>
        </p:spPr>
        <p:txBody>
          <a:bodyPr/>
          <a:lstStyle/>
          <a:p>
            <a:pPr algn="ctr">
              <a:buFont typeface="Wingdings" pitchFamily="2" charset="2"/>
              <a:buNone/>
            </a:pPr>
            <a:r>
              <a:rPr lang="en-US" altLang="zh-CN" sz="3700" smtClean="0"/>
              <a:t>MIME</a:t>
            </a:r>
            <a:r>
              <a:rPr lang="zh-CN" altLang="zh-CN" sz="3700" smtClean="0"/>
              <a:t>中的数据类型及子类型</a:t>
            </a:r>
          </a:p>
          <a:p>
            <a:endParaRPr lang="zh-CN" altLang="en-US" smtClean="0"/>
          </a:p>
        </p:txBody>
      </p:sp>
      <p:graphicFrame>
        <p:nvGraphicFramePr>
          <p:cNvPr id="4" name="表格 3"/>
          <p:cNvGraphicFramePr>
            <a:graphicFrameLocks noGrp="1"/>
          </p:cNvGraphicFramePr>
          <p:nvPr/>
        </p:nvGraphicFramePr>
        <p:xfrm>
          <a:off x="395288" y="1052513"/>
          <a:ext cx="8424935" cy="5440680"/>
        </p:xfrm>
        <a:graphic>
          <a:graphicData uri="http://schemas.openxmlformats.org/drawingml/2006/table">
            <a:tbl>
              <a:tblPr/>
              <a:tblGrid>
                <a:gridCol w="1944216"/>
                <a:gridCol w="3020464"/>
                <a:gridCol w="3460255"/>
              </a:tblGrid>
              <a:tr h="194594">
                <a:tc>
                  <a:txBody>
                    <a:bodyPr/>
                    <a:lstStyle/>
                    <a:p>
                      <a:pPr indent="127000" algn="ctr">
                        <a:spcAft>
                          <a:spcPts val="0"/>
                        </a:spcAft>
                      </a:pPr>
                      <a:r>
                        <a:rPr lang="zh-CN" sz="1700" b="1" kern="0" dirty="0">
                          <a:solidFill>
                            <a:srgbClr val="000000"/>
                          </a:solidFill>
                          <a:latin typeface="Times New Roman"/>
                          <a:ea typeface="宋体"/>
                          <a:cs typeface="宋体"/>
                        </a:rPr>
                        <a:t>内容类型</a:t>
                      </a:r>
                      <a:endParaRPr lang="zh-CN" sz="17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700" b="1" kern="0">
                          <a:solidFill>
                            <a:srgbClr val="000000"/>
                          </a:solidFill>
                          <a:latin typeface="Times New Roman"/>
                          <a:ea typeface="宋体"/>
                          <a:cs typeface="宋体"/>
                        </a:rPr>
                        <a:t>子类型</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700" b="1" kern="0">
                          <a:solidFill>
                            <a:srgbClr val="000000"/>
                          </a:solidFill>
                          <a:latin typeface="Times New Roman"/>
                          <a:ea typeface="宋体"/>
                          <a:cs typeface="宋体"/>
                        </a:rPr>
                        <a:t>意义</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rowSpan="2">
                  <a:txBody>
                    <a:bodyPr/>
                    <a:lstStyle/>
                    <a:p>
                      <a:pPr indent="127000" algn="just">
                        <a:spcAft>
                          <a:spcPts val="0"/>
                        </a:spcAft>
                      </a:pPr>
                      <a:r>
                        <a:rPr lang="zh-CN" sz="1700" kern="0">
                          <a:solidFill>
                            <a:srgbClr val="000000"/>
                          </a:solidFill>
                          <a:latin typeface="Times New Roman"/>
                          <a:ea typeface="宋体"/>
                          <a:cs typeface="宋体"/>
                        </a:rPr>
                        <a:t>文本（</a:t>
                      </a:r>
                      <a:r>
                        <a:rPr lang="en-US" sz="1700" kern="0">
                          <a:solidFill>
                            <a:srgbClr val="000000"/>
                          </a:solidFill>
                          <a:latin typeface="Times New Roman"/>
                          <a:ea typeface="宋体"/>
                          <a:cs typeface="Times New Roman"/>
                        </a:rPr>
                        <a:t>text</a:t>
                      </a:r>
                      <a:r>
                        <a:rPr lang="zh-CN" sz="1700" kern="0">
                          <a:solidFill>
                            <a:srgbClr val="000000"/>
                          </a:solidFill>
                          <a:latin typeface="Times New Roman"/>
                          <a:ea typeface="宋体"/>
                          <a:cs typeface="宋体"/>
                        </a:rPr>
                        <a:t>）</a:t>
                      </a:r>
                      <a:endParaRPr lang="zh-CN" sz="17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plain</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纯文本</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richtext</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dirty="0">
                          <a:solidFill>
                            <a:srgbClr val="000000"/>
                          </a:solidFill>
                          <a:latin typeface="Times New Roman"/>
                          <a:ea typeface="宋体"/>
                          <a:cs typeface="宋体"/>
                        </a:rPr>
                        <a:t>格式化文本</a:t>
                      </a:r>
                      <a:endParaRPr lang="zh-CN" sz="17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rowSpan="3">
                  <a:txBody>
                    <a:bodyPr/>
                    <a:lstStyle/>
                    <a:p>
                      <a:pPr indent="127000" algn="just">
                        <a:spcAft>
                          <a:spcPts val="0"/>
                        </a:spcAft>
                      </a:pPr>
                      <a:r>
                        <a:rPr lang="zh-CN" sz="1700" kern="0">
                          <a:solidFill>
                            <a:srgbClr val="000000"/>
                          </a:solidFill>
                          <a:latin typeface="Times New Roman"/>
                          <a:ea typeface="宋体"/>
                          <a:cs typeface="宋体"/>
                        </a:rPr>
                        <a:t>图像（</a:t>
                      </a:r>
                      <a:r>
                        <a:rPr lang="en-US" sz="1700" kern="0">
                          <a:solidFill>
                            <a:srgbClr val="000000"/>
                          </a:solidFill>
                          <a:latin typeface="Times New Roman"/>
                          <a:ea typeface="宋体"/>
                          <a:cs typeface="Times New Roman"/>
                        </a:rPr>
                        <a:t>image</a:t>
                      </a:r>
                      <a:r>
                        <a:rPr lang="zh-CN" sz="1700" kern="0">
                          <a:solidFill>
                            <a:srgbClr val="000000"/>
                          </a:solidFill>
                          <a:latin typeface="Times New Roman"/>
                          <a:ea typeface="宋体"/>
                          <a:cs typeface="宋体"/>
                        </a:rPr>
                        <a:t>）</a:t>
                      </a:r>
                      <a:endParaRPr lang="zh-CN" sz="17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jpeg</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JPEG</a:t>
                      </a:r>
                      <a:r>
                        <a:rPr lang="zh-CN" sz="1700" kern="0">
                          <a:solidFill>
                            <a:srgbClr val="000000"/>
                          </a:solidFill>
                          <a:latin typeface="Times New Roman"/>
                          <a:ea typeface="宋体"/>
                          <a:cs typeface="宋体"/>
                        </a:rPr>
                        <a:t>图像</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gif</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GIF</a:t>
                      </a:r>
                      <a:r>
                        <a:rPr lang="zh-CN" sz="1700" kern="0">
                          <a:solidFill>
                            <a:srgbClr val="000000"/>
                          </a:solidFill>
                          <a:latin typeface="Times New Roman"/>
                          <a:ea typeface="宋体"/>
                          <a:cs typeface="宋体"/>
                        </a:rPr>
                        <a:t>图像</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png</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PNG</a:t>
                      </a:r>
                      <a:r>
                        <a:rPr lang="zh-CN" sz="1700" kern="0">
                          <a:solidFill>
                            <a:srgbClr val="000000"/>
                          </a:solidFill>
                          <a:latin typeface="Times New Roman"/>
                          <a:ea typeface="宋体"/>
                          <a:cs typeface="宋体"/>
                        </a:rPr>
                        <a:t>图像</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a:txBody>
                    <a:bodyPr/>
                    <a:lstStyle/>
                    <a:p>
                      <a:pPr indent="127000" algn="just">
                        <a:spcAft>
                          <a:spcPts val="0"/>
                        </a:spcAft>
                      </a:pPr>
                      <a:r>
                        <a:rPr lang="zh-CN" sz="1700" kern="0">
                          <a:solidFill>
                            <a:srgbClr val="000000"/>
                          </a:solidFill>
                          <a:latin typeface="Times New Roman"/>
                          <a:ea typeface="宋体"/>
                          <a:cs typeface="宋体"/>
                        </a:rPr>
                        <a:t>音频（</a:t>
                      </a:r>
                      <a:r>
                        <a:rPr lang="en-US" sz="1700" kern="0">
                          <a:solidFill>
                            <a:srgbClr val="000000"/>
                          </a:solidFill>
                          <a:latin typeface="Times New Roman"/>
                          <a:ea typeface="宋体"/>
                          <a:cs typeface="Times New Roman"/>
                        </a:rPr>
                        <a:t>audio</a:t>
                      </a:r>
                      <a:r>
                        <a:rPr lang="zh-CN" sz="1700" kern="0">
                          <a:solidFill>
                            <a:srgbClr val="000000"/>
                          </a:solidFill>
                          <a:latin typeface="Times New Roman"/>
                          <a:ea typeface="宋体"/>
                          <a:cs typeface="宋体"/>
                        </a:rPr>
                        <a:t>）</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basic</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一段声音记录</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a:txBody>
                    <a:bodyPr/>
                    <a:lstStyle/>
                    <a:p>
                      <a:pPr indent="127000" algn="just">
                        <a:spcAft>
                          <a:spcPts val="0"/>
                        </a:spcAft>
                      </a:pPr>
                      <a:r>
                        <a:rPr lang="zh-CN" sz="1700" kern="0">
                          <a:solidFill>
                            <a:srgbClr val="000000"/>
                          </a:solidFill>
                          <a:latin typeface="Times New Roman"/>
                          <a:ea typeface="宋体"/>
                          <a:cs typeface="宋体"/>
                        </a:rPr>
                        <a:t>视频（</a:t>
                      </a:r>
                      <a:r>
                        <a:rPr lang="en-US" sz="1700" kern="0">
                          <a:solidFill>
                            <a:srgbClr val="000000"/>
                          </a:solidFill>
                          <a:latin typeface="Times New Roman"/>
                          <a:ea typeface="宋体"/>
                          <a:cs typeface="Times New Roman"/>
                        </a:rPr>
                        <a:t>video</a:t>
                      </a:r>
                      <a:r>
                        <a:rPr lang="zh-CN" sz="1700" kern="0">
                          <a:solidFill>
                            <a:srgbClr val="000000"/>
                          </a:solidFill>
                          <a:latin typeface="Times New Roman"/>
                          <a:ea typeface="宋体"/>
                          <a:cs typeface="宋体"/>
                        </a:rPr>
                        <a:t>）</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mpeg</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MPEG</a:t>
                      </a:r>
                      <a:r>
                        <a:rPr lang="zh-CN" sz="1700" kern="0">
                          <a:solidFill>
                            <a:srgbClr val="000000"/>
                          </a:solidFill>
                          <a:latin typeface="Times New Roman"/>
                          <a:ea typeface="宋体"/>
                          <a:cs typeface="宋体"/>
                        </a:rPr>
                        <a:t>视频</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rowSpan="4">
                  <a:txBody>
                    <a:bodyPr/>
                    <a:lstStyle/>
                    <a:p>
                      <a:pPr indent="127000" algn="l">
                        <a:spcAft>
                          <a:spcPts val="0"/>
                        </a:spcAft>
                      </a:pPr>
                      <a:r>
                        <a:rPr lang="zh-CN" sz="1700" kern="0" dirty="0" smtClean="0">
                          <a:solidFill>
                            <a:srgbClr val="000000"/>
                          </a:solidFill>
                          <a:latin typeface="Times New Roman"/>
                          <a:ea typeface="宋体"/>
                          <a:cs typeface="宋体"/>
                        </a:rPr>
                        <a:t>应</a:t>
                      </a:r>
                      <a:r>
                        <a:rPr lang="en-US" altLang="zh-CN" sz="1700" kern="0" dirty="0" smtClean="0">
                          <a:solidFill>
                            <a:srgbClr val="000000"/>
                          </a:solidFill>
                          <a:latin typeface="Times New Roman"/>
                          <a:ea typeface="宋体"/>
                          <a:cs typeface="宋体"/>
                        </a:rPr>
                        <a:t>     </a:t>
                      </a:r>
                      <a:r>
                        <a:rPr lang="zh-CN" sz="1700" kern="0" dirty="0" smtClean="0">
                          <a:solidFill>
                            <a:srgbClr val="000000"/>
                          </a:solidFill>
                          <a:latin typeface="Times New Roman"/>
                          <a:ea typeface="宋体"/>
                          <a:cs typeface="宋体"/>
                        </a:rPr>
                        <a:t>用</a:t>
                      </a:r>
                      <a:r>
                        <a:rPr lang="zh-CN" sz="1700" kern="0" dirty="0">
                          <a:solidFill>
                            <a:srgbClr val="000000"/>
                          </a:solidFill>
                          <a:latin typeface="Times New Roman"/>
                          <a:ea typeface="宋体"/>
                          <a:cs typeface="宋体"/>
                        </a:rPr>
                        <a:t>（</a:t>
                      </a:r>
                      <a:r>
                        <a:rPr lang="en-US" sz="1700" kern="0" dirty="0">
                          <a:solidFill>
                            <a:srgbClr val="000000"/>
                          </a:solidFill>
                          <a:latin typeface="Times New Roman"/>
                          <a:ea typeface="宋体"/>
                          <a:cs typeface="Times New Roman"/>
                        </a:rPr>
                        <a:t>application</a:t>
                      </a:r>
                      <a:r>
                        <a:rPr lang="zh-CN" sz="1700" kern="0" dirty="0">
                          <a:solidFill>
                            <a:srgbClr val="000000"/>
                          </a:solidFill>
                          <a:latin typeface="Times New Roman"/>
                          <a:ea typeface="宋体"/>
                          <a:cs typeface="宋体"/>
                        </a:rPr>
                        <a:t>）</a:t>
                      </a:r>
                      <a:endParaRPr lang="zh-CN" sz="17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octet-stream</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二进制数据流</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postscript</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Adobe PostScript</a:t>
                      </a:r>
                      <a:r>
                        <a:rPr lang="zh-CN" sz="1700" kern="0">
                          <a:solidFill>
                            <a:srgbClr val="000000"/>
                          </a:solidFill>
                          <a:latin typeface="Times New Roman"/>
                          <a:ea typeface="宋体"/>
                          <a:cs typeface="宋体"/>
                        </a:rPr>
                        <a:t>文档</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pdf</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pdf</a:t>
                      </a:r>
                      <a:r>
                        <a:rPr lang="zh-CN" sz="1700" kern="0">
                          <a:solidFill>
                            <a:srgbClr val="000000"/>
                          </a:solidFill>
                          <a:latin typeface="Times New Roman"/>
                          <a:ea typeface="宋体"/>
                          <a:cs typeface="宋体"/>
                        </a:rPr>
                        <a:t>文档</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msword</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Microsoft Word</a:t>
                      </a:r>
                      <a:r>
                        <a:rPr lang="zh-CN" sz="1700" kern="0">
                          <a:solidFill>
                            <a:srgbClr val="000000"/>
                          </a:solidFill>
                          <a:latin typeface="Times New Roman"/>
                          <a:ea typeface="宋体"/>
                          <a:cs typeface="宋体"/>
                        </a:rPr>
                        <a:t>文件</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rowSpan="3">
                  <a:txBody>
                    <a:bodyPr/>
                    <a:lstStyle/>
                    <a:p>
                      <a:pPr indent="127000" algn="just">
                        <a:spcAft>
                          <a:spcPts val="0"/>
                        </a:spcAft>
                      </a:pPr>
                      <a:r>
                        <a:rPr lang="zh-CN" sz="1700" kern="0">
                          <a:solidFill>
                            <a:srgbClr val="000000"/>
                          </a:solidFill>
                          <a:latin typeface="Times New Roman"/>
                          <a:ea typeface="宋体"/>
                          <a:cs typeface="宋体"/>
                        </a:rPr>
                        <a:t>报文（</a:t>
                      </a:r>
                      <a:r>
                        <a:rPr lang="en-US" sz="1700" kern="0">
                          <a:solidFill>
                            <a:srgbClr val="000000"/>
                          </a:solidFill>
                          <a:latin typeface="Times New Roman"/>
                          <a:ea typeface="宋体"/>
                          <a:cs typeface="Times New Roman"/>
                        </a:rPr>
                        <a:t>message</a:t>
                      </a:r>
                      <a:r>
                        <a:rPr lang="zh-CN" sz="1700" kern="0">
                          <a:solidFill>
                            <a:srgbClr val="000000"/>
                          </a:solidFill>
                          <a:latin typeface="Times New Roman"/>
                          <a:ea typeface="宋体"/>
                          <a:cs typeface="宋体"/>
                        </a:rPr>
                        <a:t>）</a:t>
                      </a:r>
                      <a:endParaRPr lang="zh-CN" sz="17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rfc822</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RFC 822</a:t>
                      </a:r>
                      <a:r>
                        <a:rPr lang="zh-CN" sz="1700" kern="0">
                          <a:solidFill>
                            <a:srgbClr val="000000"/>
                          </a:solidFill>
                          <a:latin typeface="Times New Roman"/>
                          <a:ea typeface="宋体"/>
                          <a:cs typeface="宋体"/>
                        </a:rPr>
                        <a:t>邮件</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partial</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对邮件进行分割</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external-body</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从网上获取邮件</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rowSpan="4">
                  <a:txBody>
                    <a:bodyPr/>
                    <a:lstStyle/>
                    <a:p>
                      <a:pPr indent="127000" algn="l">
                        <a:spcAft>
                          <a:spcPts val="0"/>
                        </a:spcAft>
                      </a:pPr>
                      <a:r>
                        <a:rPr lang="zh-CN" sz="1700" kern="0" dirty="0" smtClean="0">
                          <a:solidFill>
                            <a:srgbClr val="000000"/>
                          </a:solidFill>
                          <a:latin typeface="Times New Roman"/>
                          <a:ea typeface="宋体"/>
                          <a:cs typeface="宋体"/>
                        </a:rPr>
                        <a:t>多</a:t>
                      </a:r>
                      <a:r>
                        <a:rPr lang="en-US" altLang="zh-CN" sz="1700" kern="0" dirty="0" smtClean="0">
                          <a:solidFill>
                            <a:srgbClr val="000000"/>
                          </a:solidFill>
                          <a:latin typeface="Times New Roman"/>
                          <a:ea typeface="宋体"/>
                          <a:cs typeface="宋体"/>
                        </a:rPr>
                        <a:t>   </a:t>
                      </a:r>
                      <a:r>
                        <a:rPr lang="zh-CN" sz="1700" kern="0" dirty="0" smtClean="0">
                          <a:solidFill>
                            <a:srgbClr val="000000"/>
                          </a:solidFill>
                          <a:latin typeface="Times New Roman"/>
                          <a:ea typeface="宋体"/>
                          <a:cs typeface="宋体"/>
                        </a:rPr>
                        <a:t>部</a:t>
                      </a:r>
                      <a:r>
                        <a:rPr lang="en-US" altLang="zh-CN" sz="1700" kern="0" dirty="0" smtClean="0">
                          <a:solidFill>
                            <a:srgbClr val="000000"/>
                          </a:solidFill>
                          <a:latin typeface="Times New Roman"/>
                          <a:ea typeface="宋体"/>
                          <a:cs typeface="宋体"/>
                        </a:rPr>
                        <a:t>    </a:t>
                      </a:r>
                      <a:r>
                        <a:rPr lang="zh-CN" sz="1700" kern="0" dirty="0" smtClean="0">
                          <a:solidFill>
                            <a:srgbClr val="000000"/>
                          </a:solidFill>
                          <a:latin typeface="Times New Roman"/>
                          <a:ea typeface="宋体"/>
                          <a:cs typeface="宋体"/>
                        </a:rPr>
                        <a:t>分</a:t>
                      </a:r>
                      <a:r>
                        <a:rPr lang="zh-CN" sz="1700" kern="0" dirty="0">
                          <a:solidFill>
                            <a:srgbClr val="000000"/>
                          </a:solidFill>
                          <a:latin typeface="Times New Roman"/>
                          <a:ea typeface="宋体"/>
                          <a:cs typeface="宋体"/>
                        </a:rPr>
                        <a:t>（</a:t>
                      </a:r>
                      <a:r>
                        <a:rPr lang="en-US" sz="1700" kern="0" dirty="0">
                          <a:solidFill>
                            <a:srgbClr val="000000"/>
                          </a:solidFill>
                          <a:latin typeface="Times New Roman"/>
                          <a:ea typeface="宋体"/>
                          <a:cs typeface="Times New Roman"/>
                        </a:rPr>
                        <a:t>multipart</a:t>
                      </a:r>
                      <a:r>
                        <a:rPr lang="zh-CN" sz="1700" kern="0" dirty="0">
                          <a:solidFill>
                            <a:srgbClr val="000000"/>
                          </a:solidFill>
                          <a:latin typeface="Times New Roman"/>
                          <a:ea typeface="宋体"/>
                          <a:cs typeface="宋体"/>
                        </a:rPr>
                        <a:t>）</a:t>
                      </a:r>
                      <a:endParaRPr lang="zh-CN" sz="17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700" kern="0">
                          <a:solidFill>
                            <a:srgbClr val="000000"/>
                          </a:solidFill>
                          <a:latin typeface="Times New Roman"/>
                          <a:ea typeface="宋体"/>
                          <a:cs typeface="Times New Roman"/>
                        </a:rPr>
                        <a:t>mixed</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内容中包含顺序排列的多种类型数据</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alternative	</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相同内容使用不同形式表示</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594">
                <a:tc vMerge="1">
                  <a:txBody>
                    <a:bodyPr/>
                    <a:lstStyle/>
                    <a:p>
                      <a:endParaRPr lang="zh-CN" altLang="en-US"/>
                    </a:p>
                  </a:txBody>
                  <a:tcPr/>
                </a:tc>
                <a:tc>
                  <a:txBody>
                    <a:bodyPr/>
                    <a:lstStyle/>
                    <a:p>
                      <a:pPr indent="127000" algn="just">
                        <a:spcAft>
                          <a:spcPts val="0"/>
                        </a:spcAft>
                      </a:pPr>
                      <a:r>
                        <a:rPr lang="en-US" sz="1700" kern="0">
                          <a:solidFill>
                            <a:srgbClr val="000000"/>
                          </a:solidFill>
                          <a:latin typeface="Times New Roman"/>
                          <a:ea typeface="宋体"/>
                          <a:cs typeface="Times New Roman"/>
                        </a:rPr>
                        <a:t>parallel</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a:solidFill>
                            <a:srgbClr val="000000"/>
                          </a:solidFill>
                          <a:latin typeface="Times New Roman"/>
                          <a:ea typeface="宋体"/>
                          <a:cs typeface="宋体"/>
                        </a:rPr>
                        <a:t>必须同时读取的几个数据类型</a:t>
                      </a:r>
                      <a:endParaRPr lang="zh-CN" sz="17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188">
                <a:tc vMerge="1">
                  <a:txBody>
                    <a:bodyPr/>
                    <a:lstStyle/>
                    <a:p>
                      <a:endParaRPr lang="zh-CN" altLang="en-US"/>
                    </a:p>
                  </a:txBody>
                  <a:tcPr/>
                </a:tc>
                <a:tc>
                  <a:txBody>
                    <a:bodyPr/>
                    <a:lstStyle/>
                    <a:p>
                      <a:pPr indent="127000" algn="just">
                        <a:spcAft>
                          <a:spcPts val="0"/>
                        </a:spcAft>
                      </a:pPr>
                      <a:r>
                        <a:rPr lang="en-US" sz="1700" kern="0" dirty="0">
                          <a:solidFill>
                            <a:srgbClr val="000000"/>
                          </a:solidFill>
                          <a:latin typeface="Times New Roman"/>
                          <a:ea typeface="宋体"/>
                          <a:cs typeface="Times New Roman"/>
                        </a:rPr>
                        <a:t>digest</a:t>
                      </a:r>
                      <a:endParaRPr lang="zh-CN" sz="17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700" kern="0" dirty="0">
                          <a:solidFill>
                            <a:srgbClr val="000000"/>
                          </a:solidFill>
                          <a:latin typeface="Times New Roman"/>
                          <a:ea typeface="宋体"/>
                          <a:cs typeface="宋体"/>
                        </a:rPr>
                        <a:t>一个报文包含一组其他报文，每个部分为一个完整的</a:t>
                      </a:r>
                      <a:r>
                        <a:rPr lang="en-US" sz="1700" kern="0" dirty="0">
                          <a:solidFill>
                            <a:srgbClr val="000000"/>
                          </a:solidFill>
                          <a:latin typeface="Times New Roman"/>
                          <a:ea typeface="宋体"/>
                          <a:cs typeface="Times New Roman"/>
                        </a:rPr>
                        <a:t>RFC 822</a:t>
                      </a:r>
                      <a:r>
                        <a:rPr lang="zh-CN" sz="1700" kern="0" dirty="0">
                          <a:solidFill>
                            <a:srgbClr val="000000"/>
                          </a:solidFill>
                          <a:latin typeface="Times New Roman"/>
                          <a:ea typeface="宋体"/>
                          <a:cs typeface="宋体"/>
                        </a:rPr>
                        <a:t>邮件</a:t>
                      </a:r>
                      <a:endParaRPr lang="zh-CN" sz="17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1"/>
          <p:cNvSpPr>
            <a:spLocks noGrp="1"/>
          </p:cNvSpPr>
          <p:nvPr>
            <p:ph idx="1"/>
          </p:nvPr>
        </p:nvSpPr>
        <p:spPr>
          <a:xfrm>
            <a:off x="250825" y="404813"/>
            <a:ext cx="8229600" cy="431800"/>
          </a:xfrm>
        </p:spPr>
        <p:txBody>
          <a:bodyPr/>
          <a:lstStyle/>
          <a:p>
            <a:pPr algn="ctr">
              <a:buFont typeface="Wingdings" pitchFamily="2" charset="2"/>
              <a:buNone/>
            </a:pPr>
            <a:r>
              <a:rPr lang="zh-CN" altLang="zh-CN" sz="3700" smtClean="0"/>
              <a:t>一个</a:t>
            </a:r>
            <a:r>
              <a:rPr lang="en-US" altLang="zh-CN" sz="3700" smtClean="0"/>
              <a:t>MIME</a:t>
            </a:r>
            <a:r>
              <a:rPr lang="zh-CN" altLang="zh-CN" sz="3700" smtClean="0"/>
              <a:t>邮件示例</a:t>
            </a:r>
          </a:p>
        </p:txBody>
      </p:sp>
      <p:sp>
        <p:nvSpPr>
          <p:cNvPr id="78851"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8852" name="Text Box 2"/>
          <p:cNvSpPr txBox="1">
            <a:spLocks noChangeArrowheads="1"/>
          </p:cNvSpPr>
          <p:nvPr/>
        </p:nvSpPr>
        <p:spPr bwMode="auto">
          <a:xfrm>
            <a:off x="827088" y="1341438"/>
            <a:ext cx="7561262" cy="4708525"/>
          </a:xfrm>
          <a:prstGeom prst="rect">
            <a:avLst/>
          </a:prstGeom>
          <a:solidFill>
            <a:srgbClr val="FFFFFF"/>
          </a:solidFill>
          <a:ln w="9525">
            <a:solidFill>
              <a:srgbClr val="000000"/>
            </a:solidFill>
            <a:miter lim="800000"/>
            <a:headEnd/>
            <a:tailEnd/>
          </a:ln>
        </p:spPr>
        <p:txBody>
          <a:bodyPr>
            <a:spAutoFit/>
          </a:bodyPr>
          <a:lstStyle/>
          <a:p>
            <a:pPr indent="228600" eaLnBrk="0" hangingPunct="0"/>
            <a:r>
              <a:rPr lang="en-US" altLang="zh-CN" sz="2000">
                <a:latin typeface="Times New Roman" pitchFamily="18" charset="0"/>
                <a:cs typeface="Times New Roman" pitchFamily="18" charset="0"/>
              </a:rPr>
              <a:t>From</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lgd@ncepu.edu.cn</a:t>
            </a:r>
            <a:endParaRPr lang="en-US" altLang="zh-CN" sz="2000"/>
          </a:p>
          <a:p>
            <a:pPr indent="228600" eaLnBrk="0" hangingPunct="0"/>
            <a:r>
              <a:rPr lang="en-US" altLang="zh-CN" sz="2000">
                <a:latin typeface="Times New Roman" pitchFamily="18" charset="0"/>
                <a:cs typeface="Times New Roman" pitchFamily="18" charset="0"/>
              </a:rPr>
              <a:t>To</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test@test.com.cn</a:t>
            </a:r>
            <a:endParaRPr lang="en-US" altLang="zh-CN" sz="2000"/>
          </a:p>
          <a:p>
            <a:pPr indent="228600" eaLnBrk="0" hangingPunct="0"/>
            <a:r>
              <a:rPr lang="en-US" altLang="zh-CN" sz="2000">
                <a:latin typeface="Times New Roman" pitchFamily="18" charset="0"/>
                <a:cs typeface="Times New Roman" pitchFamily="18" charset="0"/>
              </a:rPr>
              <a:t>MIME-Version</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1.0</a:t>
            </a:r>
            <a:endParaRPr lang="en-US" altLang="zh-CN" sz="2000"/>
          </a:p>
          <a:p>
            <a:pPr indent="228600" eaLnBrk="0" hangingPunct="0"/>
            <a:r>
              <a:rPr lang="en-US" altLang="zh-CN" sz="2000">
                <a:latin typeface="Times New Roman" pitchFamily="18" charset="0"/>
                <a:cs typeface="Times New Roman" pitchFamily="18" charset="0"/>
              </a:rPr>
              <a:t>Content-Type</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multipart/mixed;boundary=ImageTransferTest</a:t>
            </a:r>
            <a:endParaRPr lang="en-US" altLang="zh-CN" sz="2000"/>
          </a:p>
          <a:p>
            <a:pPr indent="228600" eaLnBrk="0" hangingPunct="0"/>
            <a:r>
              <a:rPr lang="en-US" altLang="zh-CN" sz="2000">
                <a:latin typeface="Times New Roman" pitchFamily="18" charset="0"/>
                <a:cs typeface="Times New Roman" pitchFamily="18" charset="0"/>
              </a:rPr>
              <a:t>-- ImageTransferTest</a:t>
            </a:r>
            <a:endParaRPr lang="en-US" altLang="zh-CN" sz="2000"/>
          </a:p>
          <a:p>
            <a:pPr indent="228600" eaLnBrk="0" hangingPunct="0"/>
            <a:r>
              <a:rPr lang="en-US" altLang="zh-CN" sz="2000">
                <a:latin typeface="Times New Roman" pitchFamily="18" charset="0"/>
                <a:cs typeface="Times New Roman" pitchFamily="18" charset="0"/>
              </a:rPr>
              <a:t>Content-Type</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text/plain</a:t>
            </a:r>
            <a:endParaRPr lang="en-US" altLang="zh-CN" sz="2000"/>
          </a:p>
          <a:p>
            <a:pPr indent="228600" eaLnBrk="0" hangingPunct="0"/>
            <a:r>
              <a:rPr lang="en-US" altLang="zh-CN" sz="2000">
                <a:latin typeface="Times New Roman" pitchFamily="18" charset="0"/>
                <a:cs typeface="Times New Roman" pitchFamily="18" charset="0"/>
              </a:rPr>
              <a:t>Content-Transfer-Encoding</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7bit</a:t>
            </a:r>
            <a:endParaRPr lang="en-US" altLang="zh-CN" sz="2000"/>
          </a:p>
          <a:p>
            <a:pPr indent="228600" eaLnBrk="0" hangingPunct="0"/>
            <a:r>
              <a:rPr lang="en-US" altLang="zh-CN" sz="2000">
                <a:latin typeface="Times New Roman" pitchFamily="18" charset="0"/>
                <a:cs typeface="Times New Roman" pitchFamily="18" charset="0"/>
              </a:rPr>
              <a:t>test,</a:t>
            </a:r>
            <a:endParaRPr lang="en-US" altLang="zh-CN" sz="2000"/>
          </a:p>
          <a:p>
            <a:pPr indent="228600" eaLnBrk="0" hangingPunct="0"/>
            <a:r>
              <a:rPr lang="en-US" altLang="zh-CN" sz="2000" i="1">
                <a:latin typeface="Times New Roman" pitchFamily="18" charset="0"/>
              </a:rPr>
              <a:t>    </a:t>
            </a:r>
            <a:r>
              <a:rPr lang="zh-CN" altLang="en-US" sz="2000">
                <a:latin typeface="Times New Roman" pitchFamily="18" charset="0"/>
              </a:rPr>
              <a:t>邮件中为测试用的图片。</a:t>
            </a:r>
            <a:endParaRPr lang="zh-CN" altLang="en-US" sz="2000"/>
          </a:p>
          <a:p>
            <a:pPr indent="228600" eaLnBrk="0" hangingPunct="0"/>
            <a:r>
              <a:rPr lang="en-US" altLang="zh-CN" sz="2000">
                <a:latin typeface="Times New Roman" pitchFamily="18" charset="0"/>
                <a:cs typeface="Times New Roman" pitchFamily="18" charset="0"/>
              </a:rPr>
              <a:t>best</a:t>
            </a:r>
            <a:endParaRPr lang="en-US" altLang="zh-CN" sz="2000"/>
          </a:p>
          <a:p>
            <a:pPr indent="228600" eaLnBrk="0" hangingPunct="0"/>
            <a:r>
              <a:rPr lang="en-US" altLang="zh-CN" sz="2000">
                <a:latin typeface="Times New Roman" pitchFamily="18" charset="0"/>
                <a:cs typeface="Times New Roman" pitchFamily="18" charset="0"/>
              </a:rPr>
              <a:t>lgd</a:t>
            </a:r>
            <a:endParaRPr lang="en-US" altLang="zh-CN" sz="2000"/>
          </a:p>
          <a:p>
            <a:pPr indent="228600" eaLnBrk="0" hangingPunct="0"/>
            <a:r>
              <a:rPr lang="en-US" altLang="zh-CN" sz="2000">
                <a:latin typeface="Times New Roman" pitchFamily="18" charset="0"/>
                <a:cs typeface="Times New Roman" pitchFamily="18" charset="0"/>
              </a:rPr>
              <a:t>-- ImageTransferTest</a:t>
            </a:r>
            <a:endParaRPr lang="en-US" altLang="zh-CN" sz="2000"/>
          </a:p>
          <a:p>
            <a:pPr indent="228600" eaLnBrk="0" hangingPunct="0"/>
            <a:r>
              <a:rPr lang="en-US" altLang="zh-CN" sz="2000">
                <a:latin typeface="Times New Roman" pitchFamily="18" charset="0"/>
                <a:cs typeface="Times New Roman" pitchFamily="18" charset="0"/>
              </a:rPr>
              <a:t>Content-Type</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image/jpeg</a:t>
            </a:r>
            <a:endParaRPr lang="en-US" altLang="zh-CN" sz="2000"/>
          </a:p>
          <a:p>
            <a:pPr indent="228600" eaLnBrk="0" hangingPunct="0"/>
            <a:r>
              <a:rPr lang="en-US" altLang="zh-CN" sz="2000">
                <a:latin typeface="Times New Roman" pitchFamily="18" charset="0"/>
                <a:cs typeface="Times New Roman" pitchFamily="18" charset="0"/>
              </a:rPr>
              <a:t>Content-Transfer-Encoding</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base64</a:t>
            </a:r>
            <a:endParaRPr lang="en-US" altLang="zh-CN" sz="2000"/>
          </a:p>
          <a:p>
            <a:pPr indent="228600" eaLnBrk="0" hangingPunct="0"/>
            <a:r>
              <a:rPr lang="en-US" altLang="zh-CN" sz="2000">
                <a:cs typeface="Times New Roman" pitchFamily="18" charset="0"/>
              </a:rPr>
              <a:t>…</a:t>
            </a:r>
            <a:r>
              <a:rPr lang="en-US" altLang="zh-CN" sz="2000">
                <a:latin typeface="Times New Roman" pitchFamily="18" charset="0"/>
                <a:cs typeface="Times New Roman" pitchFamily="18" charset="0"/>
              </a:rPr>
              <a:t>data for the image</a:t>
            </a:r>
            <a:r>
              <a:rPr lang="en-US" altLang="zh-CN" sz="2000">
                <a:cs typeface="Times New Roman" pitchFamily="18" charset="0"/>
              </a:rPr>
              <a:t>…</a:t>
            </a:r>
            <a:endParaRPr lang="en-US" altLang="zh-CN" sz="2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2"/>
          <p:cNvSpPr>
            <a:spLocks noGrp="1"/>
          </p:cNvSpPr>
          <p:nvPr>
            <p:ph type="title"/>
          </p:nvPr>
        </p:nvSpPr>
        <p:spPr/>
        <p:txBody>
          <a:bodyPr/>
          <a:lstStyle/>
          <a:p>
            <a:r>
              <a:rPr lang="en-US" altLang="zh-CN" dirty="0" smtClean="0"/>
              <a:t>4.</a:t>
            </a:r>
            <a:r>
              <a:rPr lang="zh-CN" altLang="zh-CN" dirty="0" smtClean="0"/>
              <a:t>电子邮件协议</a:t>
            </a:r>
            <a:endParaRPr lang="zh-CN" altLang="en-US" dirty="0" smtClean="0"/>
          </a:p>
        </p:txBody>
      </p:sp>
      <p:sp>
        <p:nvSpPr>
          <p:cNvPr id="83971" name="内容占位符 1"/>
          <p:cNvSpPr>
            <a:spLocks noGrp="1"/>
          </p:cNvSpPr>
          <p:nvPr>
            <p:ph idx="1"/>
          </p:nvPr>
        </p:nvSpPr>
        <p:spPr/>
        <p:txBody>
          <a:bodyPr/>
          <a:lstStyle/>
          <a:p>
            <a:pPr>
              <a:defRPr/>
            </a:pPr>
            <a:r>
              <a:rPr lang="zh-CN" altLang="en-US" dirty="0" smtClean="0"/>
              <a:t>电子邮件协议包括：</a:t>
            </a:r>
            <a:endParaRPr lang="en-US" altLang="zh-CN" dirty="0" smtClean="0"/>
          </a:p>
          <a:p>
            <a:pPr marL="712788" indent="-350838">
              <a:buFont typeface="Wingdings" pitchFamily="2" charset="2"/>
              <a:buChar char="ü"/>
              <a:defRPr/>
            </a:pPr>
            <a:r>
              <a:rPr lang="zh-CN" altLang="zh-CN" dirty="0" smtClean="0"/>
              <a:t>简单邮件传输协议</a:t>
            </a:r>
            <a:endParaRPr lang="en-US" altLang="zh-CN" dirty="0" smtClean="0"/>
          </a:p>
          <a:p>
            <a:pPr marL="712788" indent="-350838">
              <a:buFont typeface="Wingdings" pitchFamily="2" charset="2"/>
              <a:buChar char="ü"/>
              <a:defRPr/>
            </a:pPr>
            <a:r>
              <a:rPr lang="zh-CN" altLang="zh-CN" dirty="0" smtClean="0"/>
              <a:t>邮件访问协议</a:t>
            </a:r>
            <a:endParaRPr lang="zh-CN" alt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2"/>
          <p:cNvSpPr>
            <a:spLocks noGrp="1"/>
          </p:cNvSpPr>
          <p:nvPr>
            <p:ph type="title"/>
          </p:nvPr>
        </p:nvSpPr>
        <p:spPr/>
        <p:txBody>
          <a:bodyPr/>
          <a:lstStyle/>
          <a:p>
            <a:r>
              <a:rPr lang="en-US" altLang="zh-CN" dirty="0" smtClean="0"/>
              <a:t>1.</a:t>
            </a:r>
            <a:r>
              <a:rPr lang="zh-CN" altLang="zh-CN" dirty="0" smtClean="0"/>
              <a:t>简单邮件传输协议</a:t>
            </a:r>
            <a:endParaRPr lang="zh-CN" altLang="en-US" dirty="0" smtClean="0"/>
          </a:p>
        </p:txBody>
      </p:sp>
      <p:sp>
        <p:nvSpPr>
          <p:cNvPr id="80899" name="内容占位符 1"/>
          <p:cNvSpPr>
            <a:spLocks noGrp="1"/>
          </p:cNvSpPr>
          <p:nvPr>
            <p:ph idx="1"/>
          </p:nvPr>
        </p:nvSpPr>
        <p:spPr/>
        <p:txBody>
          <a:bodyPr/>
          <a:lstStyle/>
          <a:p>
            <a:r>
              <a:rPr lang="zh-CN" altLang="zh-CN" smtClean="0"/>
              <a:t>简单邮件传输协议（</a:t>
            </a:r>
            <a:r>
              <a:rPr lang="en-US" altLang="zh-CN" smtClean="0"/>
              <a:t>Simple Mail Transfer Protocol</a:t>
            </a:r>
            <a:r>
              <a:rPr lang="zh-CN" altLang="zh-CN" smtClean="0"/>
              <a:t>，</a:t>
            </a:r>
            <a:r>
              <a:rPr lang="en-US" altLang="zh-CN" smtClean="0"/>
              <a:t>SMTP</a:t>
            </a:r>
            <a:r>
              <a:rPr lang="zh-CN" altLang="zh-CN" smtClean="0"/>
              <a:t>）定义了邮件服务器之间交换邮件的标准，用于发送方邮件服务器到接收方邮件服务器之间的邮件传输。</a:t>
            </a:r>
            <a:endParaRPr lang="en-US" altLang="zh-CN" smtClean="0"/>
          </a:p>
          <a:p>
            <a:r>
              <a:rPr lang="en-US" altLang="zh-CN" smtClean="0"/>
              <a:t>SMTP</a:t>
            </a:r>
            <a:r>
              <a:rPr lang="zh-CN" altLang="zh-CN" smtClean="0"/>
              <a:t>采用</a:t>
            </a:r>
            <a:r>
              <a:rPr lang="en-US" altLang="zh-CN" smtClean="0"/>
              <a:t>C/S</a:t>
            </a:r>
            <a:r>
              <a:rPr lang="zh-CN" altLang="zh-CN" smtClean="0"/>
              <a:t>模式，发送邮件的一方为客户端，接收邮件的一方为服务器端。</a:t>
            </a:r>
            <a:endParaRPr lang="zh-CN" alt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2"/>
          <p:cNvSpPr>
            <a:spLocks noGrp="1"/>
          </p:cNvSpPr>
          <p:nvPr>
            <p:ph type="title"/>
          </p:nvPr>
        </p:nvSpPr>
        <p:spPr/>
        <p:txBody>
          <a:bodyPr/>
          <a:lstStyle/>
          <a:p>
            <a:endParaRPr lang="zh-CN" altLang="en-US" dirty="0" smtClean="0"/>
          </a:p>
        </p:txBody>
      </p:sp>
      <p:sp>
        <p:nvSpPr>
          <p:cNvPr id="81923" name="内容占位符 1"/>
          <p:cNvSpPr>
            <a:spLocks noGrp="1"/>
          </p:cNvSpPr>
          <p:nvPr>
            <p:ph idx="1"/>
          </p:nvPr>
        </p:nvSpPr>
        <p:spPr>
          <a:xfrm>
            <a:off x="457200" y="1857375"/>
            <a:ext cx="8229600" cy="4149725"/>
          </a:xfrm>
        </p:spPr>
        <p:txBody>
          <a:bodyPr/>
          <a:lstStyle/>
          <a:p>
            <a:r>
              <a:rPr lang="en-US" altLang="zh-CN" smtClean="0"/>
              <a:t>SMTP</a:t>
            </a:r>
            <a:r>
              <a:rPr lang="zh-CN" altLang="zh-CN" smtClean="0"/>
              <a:t>规定了收发邮件的服务器之间交换信息的命令及应答格式，包括</a:t>
            </a:r>
            <a:r>
              <a:rPr lang="en-US" altLang="zh-CN" smtClean="0"/>
              <a:t>14</a:t>
            </a:r>
            <a:r>
              <a:rPr lang="zh-CN" altLang="zh-CN" smtClean="0"/>
              <a:t>条命令和</a:t>
            </a:r>
            <a:r>
              <a:rPr lang="en-US" altLang="zh-CN" smtClean="0"/>
              <a:t>21</a:t>
            </a:r>
            <a:r>
              <a:rPr lang="zh-CN" altLang="zh-CN" smtClean="0"/>
              <a:t>种应答信息。</a:t>
            </a:r>
            <a:endParaRPr lang="en-US" altLang="zh-CN" smtClean="0"/>
          </a:p>
          <a:p>
            <a:r>
              <a:rPr lang="en-US" altLang="zh-CN" smtClean="0"/>
              <a:t>SMTP</a:t>
            </a:r>
            <a:r>
              <a:rPr lang="zh-CN" altLang="zh-CN" smtClean="0"/>
              <a:t>通信包括连接建立、邮件传输和连接关闭三个阶段。</a:t>
            </a:r>
          </a:p>
          <a:p>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1"/>
          <p:cNvSpPr>
            <a:spLocks noGrp="1"/>
          </p:cNvSpPr>
          <p:nvPr>
            <p:ph idx="1"/>
          </p:nvPr>
        </p:nvSpPr>
        <p:spPr>
          <a:xfrm>
            <a:off x="250825" y="404813"/>
            <a:ext cx="8229600" cy="704850"/>
          </a:xfrm>
        </p:spPr>
        <p:txBody>
          <a:bodyPr/>
          <a:lstStyle/>
          <a:p>
            <a:pPr algn="ctr">
              <a:buFont typeface="Wingdings" pitchFamily="2" charset="2"/>
              <a:buNone/>
            </a:pPr>
            <a:r>
              <a:rPr lang="zh-CN" altLang="zh-CN" sz="3700" smtClean="0"/>
              <a:t>一个</a:t>
            </a:r>
            <a:r>
              <a:rPr lang="en-US" altLang="zh-CN" sz="3700" smtClean="0"/>
              <a:t>SMTP</a:t>
            </a:r>
            <a:r>
              <a:rPr lang="zh-CN" altLang="zh-CN" sz="3700" smtClean="0"/>
              <a:t>传输邮件的示例</a:t>
            </a:r>
            <a:endParaRPr lang="zh-CN" altLang="en-US" sz="3700" smtClean="0"/>
          </a:p>
        </p:txBody>
      </p:sp>
      <p:sp>
        <p:nvSpPr>
          <p:cNvPr id="829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2948" name="Text Box 1"/>
          <p:cNvSpPr txBox="1">
            <a:spLocks noChangeArrowheads="1"/>
          </p:cNvSpPr>
          <p:nvPr/>
        </p:nvSpPr>
        <p:spPr bwMode="auto">
          <a:xfrm>
            <a:off x="1619250" y="1341438"/>
            <a:ext cx="5976938" cy="4940300"/>
          </a:xfrm>
          <a:prstGeom prst="rect">
            <a:avLst/>
          </a:prstGeom>
          <a:solidFill>
            <a:srgbClr val="FFFFFF"/>
          </a:solidFill>
          <a:ln w="9525">
            <a:solidFill>
              <a:srgbClr val="000000"/>
            </a:solidFill>
            <a:miter lim="800000"/>
            <a:headEnd/>
            <a:tailEnd/>
          </a:ln>
        </p:spPr>
        <p:txBody>
          <a:bodyPr>
            <a:spAutoFit/>
          </a:bodyPr>
          <a:lstStyle/>
          <a:p>
            <a:pPr indent="228600" eaLnBrk="0" hangingPunct="0"/>
            <a:r>
              <a:rPr lang="en-US" altLang="zh-CN" sz="1500">
                <a:latin typeface="Times New Roman" pitchFamily="18" charset="0"/>
                <a:cs typeface="Times New Roman" pitchFamily="18" charset="0"/>
              </a:rPr>
              <a:t>S: 220 ncepu.edu.cn Simple Mail Transfer Service Ready</a:t>
            </a:r>
            <a:endParaRPr lang="en-US" altLang="zh-CN" sz="1500"/>
          </a:p>
          <a:p>
            <a:pPr indent="228600" eaLnBrk="0" hangingPunct="0"/>
            <a:r>
              <a:rPr lang="en-US" altLang="zh-CN" sz="1500">
                <a:latin typeface="Times New Roman" pitchFamily="18" charset="0"/>
                <a:cs typeface="Times New Roman" pitchFamily="18" charset="0"/>
              </a:rPr>
              <a:t>C: HELO ncepu.edu.cn</a:t>
            </a:r>
            <a:endParaRPr lang="en-US" altLang="zh-CN" sz="1500"/>
          </a:p>
          <a:p>
            <a:pPr indent="228600" eaLnBrk="0" hangingPunct="0"/>
            <a:r>
              <a:rPr lang="en-US" altLang="zh-CN" sz="1500">
                <a:latin typeface="Times New Roman" pitchFamily="18" charset="0"/>
                <a:cs typeface="Times New Roman" pitchFamily="18" charset="0"/>
              </a:rPr>
              <a:t>S: 250 Hello ncepu.edu.cn</a:t>
            </a:r>
            <a:endParaRPr lang="en-US" altLang="zh-CN" sz="1500"/>
          </a:p>
          <a:p>
            <a:pPr indent="228600" eaLnBrk="0" hangingPunct="0"/>
            <a:r>
              <a:rPr lang="en-US" altLang="zh-CN" sz="1500">
                <a:latin typeface="Times New Roman" pitchFamily="18" charset="0"/>
                <a:cs typeface="Times New Roman" pitchFamily="18" charset="0"/>
              </a:rPr>
              <a:t>C: MAIL FROM: lgd@ ncepu.edu.cn</a:t>
            </a:r>
            <a:endParaRPr lang="en-US" altLang="zh-CN" sz="1500"/>
          </a:p>
          <a:p>
            <a:pPr indent="228600" eaLnBrk="0" hangingPunct="0"/>
            <a:r>
              <a:rPr lang="en-US" altLang="zh-CN" sz="1500">
                <a:latin typeface="Times New Roman" pitchFamily="18" charset="0"/>
                <a:cs typeface="Times New Roman" pitchFamily="18" charset="0"/>
              </a:rPr>
              <a:t>S: 250 Ok</a:t>
            </a:r>
            <a:endParaRPr lang="en-US" altLang="zh-CN" sz="1500"/>
          </a:p>
          <a:p>
            <a:pPr indent="228600" eaLnBrk="0" hangingPunct="0"/>
            <a:r>
              <a:rPr lang="en-US" altLang="zh-CN" sz="1500">
                <a:latin typeface="Times New Roman" pitchFamily="18" charset="0"/>
                <a:cs typeface="Times New Roman" pitchFamily="18" charset="0"/>
              </a:rPr>
              <a:t>C: RCPT TO: test@ ncepu.edu.cn</a:t>
            </a:r>
            <a:endParaRPr lang="en-US" altLang="zh-CN" sz="1500"/>
          </a:p>
          <a:p>
            <a:pPr indent="228600" eaLnBrk="0" hangingPunct="0"/>
            <a:r>
              <a:rPr lang="en-US" altLang="zh-CN" sz="1500">
                <a:latin typeface="Times New Roman" pitchFamily="18" charset="0"/>
                <a:cs typeface="Times New Roman" pitchFamily="18" charset="0"/>
              </a:rPr>
              <a:t>S: 250 Ok</a:t>
            </a:r>
            <a:endParaRPr lang="en-US" altLang="zh-CN" sz="1500"/>
          </a:p>
          <a:p>
            <a:pPr indent="228600" eaLnBrk="0" hangingPunct="0"/>
            <a:r>
              <a:rPr lang="en-US" altLang="zh-CN" sz="1500">
                <a:latin typeface="Times New Roman" pitchFamily="18" charset="0"/>
                <a:cs typeface="Times New Roman" pitchFamily="18" charset="0"/>
              </a:rPr>
              <a:t>C: DATA</a:t>
            </a:r>
            <a:endParaRPr lang="en-US" altLang="zh-CN" sz="1500"/>
          </a:p>
          <a:p>
            <a:pPr indent="228600" eaLnBrk="0" hangingPunct="0"/>
            <a:r>
              <a:rPr lang="en-US" altLang="zh-CN" sz="1500">
                <a:latin typeface="Times New Roman" pitchFamily="18" charset="0"/>
                <a:cs typeface="Times New Roman" pitchFamily="18" charset="0"/>
              </a:rPr>
              <a:t>S: 354 Start mail input</a:t>
            </a:r>
            <a:r>
              <a:rPr lang="zh-CN" altLang="en-US" sz="1500">
                <a:latin typeface="Times New Roman" pitchFamily="18" charset="0"/>
                <a:cs typeface="Times New Roman" pitchFamily="18" charset="0"/>
              </a:rPr>
              <a:t>；</a:t>
            </a:r>
            <a:r>
              <a:rPr lang="en-US" altLang="zh-CN" sz="1500">
                <a:latin typeface="Times New Roman" pitchFamily="18" charset="0"/>
                <a:cs typeface="Times New Roman" pitchFamily="18" charset="0"/>
              </a:rPr>
              <a:t>End with &lt;CR&gt;&lt;LF&gt;.&lt;CR&gt;&lt;LF&gt;</a:t>
            </a:r>
            <a:endParaRPr lang="en-US" altLang="zh-CN" sz="1500"/>
          </a:p>
          <a:p>
            <a:pPr indent="228600" eaLnBrk="0" hangingPunct="0"/>
            <a:r>
              <a:rPr lang="en-US" altLang="zh-CN" sz="1500">
                <a:latin typeface="Times New Roman" pitchFamily="18" charset="0"/>
                <a:cs typeface="Times New Roman" pitchFamily="18" charset="0"/>
              </a:rPr>
              <a:t>C: Subject: this is a simple mail</a:t>
            </a:r>
            <a:endParaRPr lang="en-US" altLang="zh-CN" sz="1500"/>
          </a:p>
          <a:p>
            <a:pPr indent="228600" eaLnBrk="0" hangingPunct="0"/>
            <a:r>
              <a:rPr lang="en-US" altLang="zh-CN" sz="1500">
                <a:latin typeface="Times New Roman" pitchFamily="18" charset="0"/>
                <a:cs typeface="Times New Roman" pitchFamily="18" charset="0"/>
              </a:rPr>
              <a:t>C: From: lgd@ ncepu.edu.cn</a:t>
            </a:r>
            <a:endParaRPr lang="en-US" altLang="zh-CN" sz="1500"/>
          </a:p>
          <a:p>
            <a:pPr indent="228600" eaLnBrk="0" hangingPunct="0"/>
            <a:r>
              <a:rPr lang="en-US" altLang="zh-CN" sz="1500">
                <a:latin typeface="Times New Roman" pitchFamily="18" charset="0"/>
                <a:cs typeface="Times New Roman" pitchFamily="18" charset="0"/>
              </a:rPr>
              <a:t>C: To: test@ ncepu.edu.cn</a:t>
            </a:r>
            <a:endParaRPr lang="en-US" altLang="zh-CN" sz="1500"/>
          </a:p>
          <a:p>
            <a:pPr indent="228600" eaLnBrk="0" hangingPunct="0"/>
            <a:r>
              <a:rPr lang="en-US" altLang="zh-CN" sz="1500">
                <a:latin typeface="Times New Roman" pitchFamily="18" charset="0"/>
                <a:cs typeface="Times New Roman" pitchFamily="18" charset="0"/>
              </a:rPr>
              <a:t>C:</a:t>
            </a:r>
            <a:r>
              <a:rPr lang="en-US" altLang="zh-CN" sz="1500">
                <a:cs typeface="Times New Roman" pitchFamily="18" charset="0"/>
              </a:rPr>
              <a:t>…</a:t>
            </a:r>
            <a:endParaRPr lang="en-US" altLang="zh-CN" sz="1500"/>
          </a:p>
          <a:p>
            <a:pPr indent="228600" eaLnBrk="0" hangingPunct="0"/>
            <a:r>
              <a:rPr lang="en-US" altLang="zh-CN" sz="1500">
                <a:latin typeface="Times New Roman" pitchFamily="18" charset="0"/>
                <a:cs typeface="Times New Roman" pitchFamily="18" charset="0"/>
              </a:rPr>
              <a:t>C: Hello,</a:t>
            </a:r>
            <a:endParaRPr lang="en-US" altLang="zh-CN" sz="1500"/>
          </a:p>
          <a:p>
            <a:pPr indent="228600" eaLnBrk="0" hangingPunct="0"/>
            <a:r>
              <a:rPr lang="en-US" altLang="zh-CN" sz="1500">
                <a:latin typeface="Times New Roman" pitchFamily="18" charset="0"/>
                <a:cs typeface="Times New Roman" pitchFamily="18" charset="0"/>
              </a:rPr>
              <a:t>C: This is a test.</a:t>
            </a:r>
            <a:endParaRPr lang="en-US" altLang="zh-CN" sz="1500"/>
          </a:p>
          <a:p>
            <a:pPr indent="228600" eaLnBrk="0" hangingPunct="0"/>
            <a:r>
              <a:rPr lang="en-US" altLang="zh-CN" sz="1500">
                <a:latin typeface="Times New Roman" pitchFamily="18" charset="0"/>
                <a:cs typeface="Times New Roman" pitchFamily="18" charset="0"/>
              </a:rPr>
              <a:t>C: Goodbye.</a:t>
            </a:r>
            <a:endParaRPr lang="en-US" altLang="zh-CN" sz="1500"/>
          </a:p>
          <a:p>
            <a:pPr indent="228600" eaLnBrk="0" hangingPunct="0"/>
            <a:r>
              <a:rPr lang="en-US" altLang="zh-CN" sz="1500">
                <a:latin typeface="Times New Roman" pitchFamily="18" charset="0"/>
                <a:cs typeface="Times New Roman" pitchFamily="18" charset="0"/>
              </a:rPr>
              <a:t>C: </a:t>
            </a:r>
            <a:r>
              <a:rPr lang="en-US" altLang="zh-CN" sz="1500">
                <a:cs typeface="Times New Roman" pitchFamily="18" charset="0"/>
              </a:rPr>
              <a:t>…</a:t>
            </a:r>
            <a:endParaRPr lang="en-US" altLang="zh-CN" sz="1500"/>
          </a:p>
          <a:p>
            <a:pPr indent="228600" eaLnBrk="0" hangingPunct="0"/>
            <a:r>
              <a:rPr lang="en-US" altLang="zh-CN" sz="1500">
                <a:latin typeface="Times New Roman" pitchFamily="18" charset="0"/>
                <a:cs typeface="Times New Roman" pitchFamily="18" charset="0"/>
              </a:rPr>
              <a:t>C: &lt;CR&gt;&lt;LF&gt;.&lt;CR&gt;&lt;LF&gt;</a:t>
            </a:r>
            <a:endParaRPr lang="en-US" altLang="zh-CN" sz="1500"/>
          </a:p>
          <a:p>
            <a:pPr indent="228600" eaLnBrk="0" hangingPunct="0"/>
            <a:r>
              <a:rPr lang="en-US" altLang="zh-CN" sz="1500">
                <a:latin typeface="Times New Roman" pitchFamily="18" charset="0"/>
                <a:cs typeface="Times New Roman" pitchFamily="18" charset="0"/>
              </a:rPr>
              <a:t>S: 250 Ok</a:t>
            </a:r>
            <a:endParaRPr lang="en-US" altLang="zh-CN" sz="1500"/>
          </a:p>
          <a:p>
            <a:pPr indent="228600" eaLnBrk="0" hangingPunct="0"/>
            <a:r>
              <a:rPr lang="en-US" altLang="zh-CN" sz="1500">
                <a:latin typeface="Times New Roman" pitchFamily="18" charset="0"/>
                <a:cs typeface="Times New Roman" pitchFamily="18" charset="0"/>
              </a:rPr>
              <a:t>C: quit</a:t>
            </a:r>
            <a:endParaRPr lang="en-US" altLang="zh-CN" sz="1500"/>
          </a:p>
          <a:p>
            <a:pPr indent="228600" eaLnBrk="0" hangingPunct="0"/>
            <a:r>
              <a:rPr lang="en-US" altLang="zh-CN" sz="1500">
                <a:latin typeface="Times New Roman" pitchFamily="18" charset="0"/>
                <a:cs typeface="Times New Roman" pitchFamily="18" charset="0"/>
              </a:rPr>
              <a:t>S: 221 Bye</a:t>
            </a:r>
            <a:endParaRPr lang="en-US" altLang="zh-CN" sz="15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2"/>
          <p:cNvSpPr>
            <a:spLocks noGrp="1"/>
          </p:cNvSpPr>
          <p:nvPr>
            <p:ph type="title"/>
          </p:nvPr>
        </p:nvSpPr>
        <p:spPr/>
        <p:txBody>
          <a:bodyPr/>
          <a:lstStyle/>
          <a:p>
            <a:r>
              <a:rPr lang="en-US" altLang="zh-CN" dirty="0" smtClean="0"/>
              <a:t>2. </a:t>
            </a:r>
            <a:r>
              <a:rPr lang="zh-CN" altLang="zh-CN" dirty="0" smtClean="0"/>
              <a:t>邮件访问协议</a:t>
            </a:r>
            <a:endParaRPr lang="zh-CN" altLang="en-US" dirty="0" smtClean="0"/>
          </a:p>
        </p:txBody>
      </p:sp>
      <p:sp>
        <p:nvSpPr>
          <p:cNvPr id="84995" name="内容占位符 1"/>
          <p:cNvSpPr>
            <a:spLocks noGrp="1"/>
          </p:cNvSpPr>
          <p:nvPr>
            <p:ph idx="1"/>
          </p:nvPr>
        </p:nvSpPr>
        <p:spPr/>
        <p:txBody>
          <a:bodyPr/>
          <a:lstStyle/>
          <a:p>
            <a:pPr>
              <a:defRPr/>
            </a:pPr>
            <a:r>
              <a:rPr lang="zh-CN" altLang="zh-CN" sz="2800" dirty="0" smtClean="0"/>
              <a:t>邮件访问协议</a:t>
            </a:r>
            <a:r>
              <a:rPr lang="zh-CN" altLang="en-US" sz="2800" dirty="0" smtClean="0"/>
              <a:t>提供</a:t>
            </a:r>
            <a:r>
              <a:rPr lang="zh-CN" altLang="zh-CN" sz="2800" dirty="0" smtClean="0"/>
              <a:t>用户从本地邮件服务器读取邮件功能</a:t>
            </a:r>
            <a:r>
              <a:rPr lang="zh-CN" altLang="en-US" sz="2800" dirty="0" smtClean="0"/>
              <a:t>，有</a:t>
            </a:r>
            <a:r>
              <a:rPr lang="zh-CN" altLang="zh-CN" sz="2800" dirty="0" smtClean="0"/>
              <a:t>两个邮件访问协议</a:t>
            </a:r>
            <a:r>
              <a:rPr lang="zh-CN" altLang="en-US" sz="2800" dirty="0" smtClean="0"/>
              <a:t>：</a:t>
            </a:r>
            <a:endParaRPr lang="en-US" altLang="zh-CN" sz="2800" dirty="0" smtClean="0"/>
          </a:p>
          <a:p>
            <a:pPr marL="627063" indent="-361950">
              <a:buSzPct val="85000"/>
              <a:buFont typeface="+mj-lt"/>
              <a:buAutoNum type="arabicPeriod"/>
              <a:defRPr/>
            </a:pPr>
            <a:r>
              <a:rPr lang="zh-CN" altLang="zh-CN" sz="2800" dirty="0" smtClean="0"/>
              <a:t>邮局协议（</a:t>
            </a:r>
            <a:r>
              <a:rPr lang="en-US" altLang="zh-CN" sz="2800" dirty="0" smtClean="0"/>
              <a:t>Post Office Protocol v3</a:t>
            </a:r>
            <a:r>
              <a:rPr lang="zh-CN" altLang="zh-CN" sz="2800" dirty="0" smtClean="0"/>
              <a:t>，</a:t>
            </a:r>
            <a:r>
              <a:rPr lang="en-US" altLang="zh-CN" sz="2800" dirty="0" smtClean="0"/>
              <a:t>POP3</a:t>
            </a:r>
            <a:r>
              <a:rPr lang="zh-CN" altLang="zh-CN" sz="2800" dirty="0" smtClean="0"/>
              <a:t>）</a:t>
            </a:r>
            <a:r>
              <a:rPr lang="zh-CN" altLang="en-US" sz="2800" dirty="0" smtClean="0"/>
              <a:t>：</a:t>
            </a:r>
            <a:endParaRPr lang="en-US" altLang="zh-CN" sz="2800" dirty="0" smtClean="0"/>
          </a:p>
          <a:p>
            <a:pPr marL="1027113" lvl="1" indent="-361950">
              <a:defRPr/>
            </a:pPr>
            <a:r>
              <a:rPr lang="zh-CN" dirty="0" smtClean="0"/>
              <a:t>电子邮件客户端与服务器</a:t>
            </a:r>
            <a:r>
              <a:rPr lang="zh-CN" altLang="en-US" dirty="0" smtClean="0"/>
              <a:t>建立</a:t>
            </a:r>
            <a:r>
              <a:rPr lang="en-US" dirty="0" smtClean="0"/>
              <a:t>TCP</a:t>
            </a:r>
            <a:r>
              <a:rPr lang="zh-CN" dirty="0" smtClean="0"/>
              <a:t>连接，经过用户验证后，下载服务器上未阅读的邮件，然后从邮箱中删除邮件。</a:t>
            </a:r>
            <a:endParaRPr lang="en-US" altLang="zh-CN" dirty="0" smtClean="0"/>
          </a:p>
          <a:p>
            <a:pPr marL="1027113" lvl="1" indent="-361950">
              <a:defRPr/>
            </a:pPr>
            <a:r>
              <a:rPr lang="zh-CN" dirty="0" smtClean="0"/>
              <a:t>目前改进的</a:t>
            </a:r>
            <a:r>
              <a:rPr lang="en-US" dirty="0" smtClean="0"/>
              <a:t>POP3</a:t>
            </a:r>
            <a:r>
              <a:rPr lang="zh-CN" dirty="0" smtClean="0"/>
              <a:t>允许下载邮件后在服务器上保留邮件。</a:t>
            </a:r>
            <a:r>
              <a:rPr lang="en-US" altLang="zh-CN" dirty="0" smtClean="0"/>
              <a:t> </a:t>
            </a:r>
          </a:p>
          <a:p>
            <a:pPr marL="1027113" lvl="1" indent="-361950">
              <a:defRPr/>
            </a:pPr>
            <a:r>
              <a:rPr lang="en-US" altLang="zh-CN" dirty="0" smtClean="0"/>
              <a:t>IETF RFC 1939</a:t>
            </a:r>
            <a:r>
              <a:rPr lang="zh-CN" altLang="zh-CN" dirty="0" smtClean="0"/>
              <a:t>对</a:t>
            </a:r>
            <a:r>
              <a:rPr lang="en-US" altLang="zh-CN" dirty="0" smtClean="0"/>
              <a:t>POP3</a:t>
            </a:r>
            <a:r>
              <a:rPr lang="zh-CN" altLang="zh-CN" dirty="0" smtClean="0"/>
              <a:t>做出了定义和规范。</a:t>
            </a:r>
            <a:endParaRPr lang="en-US" altLang="zh-CN"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1"/>
          <p:cNvSpPr>
            <a:spLocks noGrp="1"/>
          </p:cNvSpPr>
          <p:nvPr>
            <p:ph idx="1"/>
          </p:nvPr>
        </p:nvSpPr>
        <p:spPr>
          <a:xfrm>
            <a:off x="457200" y="981075"/>
            <a:ext cx="8229600" cy="5026025"/>
          </a:xfrm>
        </p:spPr>
        <p:txBody>
          <a:bodyPr/>
          <a:lstStyle/>
          <a:p>
            <a:pPr marL="514350" lvl="1" indent="-514350">
              <a:buClr>
                <a:srgbClr val="1BBAE5"/>
              </a:buClr>
              <a:buSzPct val="85000"/>
              <a:buFontTx/>
              <a:buAutoNum type="arabicPeriod" startAt="2"/>
            </a:pPr>
            <a:r>
              <a:rPr lang="zh-CN" altLang="zh-CN" smtClean="0"/>
              <a:t>因特网报文访问协议（</a:t>
            </a:r>
            <a:r>
              <a:rPr lang="en-US" altLang="zh-CN" smtClean="0"/>
              <a:t>Internet Message Access Protocol v4</a:t>
            </a:r>
            <a:r>
              <a:rPr lang="zh-CN" altLang="zh-CN" smtClean="0"/>
              <a:t>，</a:t>
            </a:r>
            <a:r>
              <a:rPr lang="en-US" altLang="zh-CN" smtClean="0"/>
              <a:t>IMAP4</a:t>
            </a:r>
            <a:r>
              <a:rPr lang="zh-CN" altLang="zh-CN" smtClean="0"/>
              <a:t>）</a:t>
            </a:r>
            <a:endParaRPr lang="zh-CN" altLang="en-US" smtClean="0"/>
          </a:p>
          <a:p>
            <a:pPr marL="514350" lvl="1" indent="-514350"/>
            <a:r>
              <a:rPr lang="en-US" altLang="zh-CN" smtClean="0"/>
              <a:t>IMAP4</a:t>
            </a:r>
            <a:r>
              <a:rPr lang="zh-CN" altLang="zh-CN" smtClean="0"/>
              <a:t>是版本号为</a:t>
            </a:r>
            <a:r>
              <a:rPr lang="en-US" altLang="zh-CN" smtClean="0"/>
              <a:t>4</a:t>
            </a:r>
            <a:r>
              <a:rPr lang="zh-CN" altLang="zh-CN" smtClean="0"/>
              <a:t>的因特网报文访问协议</a:t>
            </a:r>
            <a:endParaRPr lang="en-US" altLang="zh-CN" smtClean="0"/>
          </a:p>
          <a:p>
            <a:pPr marL="514350" lvl="1" indent="-514350"/>
            <a:r>
              <a:rPr lang="en-US" altLang="zh-CN" smtClean="0"/>
              <a:t>IMAP4</a:t>
            </a:r>
            <a:r>
              <a:rPr lang="zh-CN" smtClean="0"/>
              <a:t>允许用户通过多个地点在邮件服务器上直接访问邮件，</a:t>
            </a:r>
            <a:r>
              <a:rPr lang="zh-CN" altLang="en-US" smtClean="0"/>
              <a:t>也称联机的邮件访问协议。</a:t>
            </a:r>
            <a:endParaRPr lang="en-US" altLang="zh-CN" smtClean="0"/>
          </a:p>
          <a:p>
            <a:pPr marL="514350" lvl="1" indent="-514350"/>
            <a:r>
              <a:rPr lang="zh-CN" altLang="zh-CN" smtClean="0"/>
              <a:t>由</a:t>
            </a:r>
            <a:r>
              <a:rPr lang="en-US" altLang="zh-CN" smtClean="0"/>
              <a:t>IETF RFC 3501</a:t>
            </a:r>
            <a:r>
              <a:rPr lang="zh-CN" altLang="zh-CN" smtClean="0"/>
              <a:t>定义和规范。</a:t>
            </a:r>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2"/>
          <p:cNvSpPr>
            <a:spLocks noGrp="1"/>
          </p:cNvSpPr>
          <p:nvPr>
            <p:ph type="title"/>
          </p:nvPr>
        </p:nvSpPr>
        <p:spPr/>
        <p:txBody>
          <a:bodyPr/>
          <a:lstStyle/>
          <a:p>
            <a:r>
              <a:rPr lang="en-US" altLang="zh-CN" dirty="0" smtClean="0"/>
              <a:t>7.4.2 </a:t>
            </a:r>
            <a:r>
              <a:rPr lang="zh-CN" altLang="en-US" dirty="0" smtClean="0"/>
              <a:t>万维网</a:t>
            </a:r>
          </a:p>
        </p:txBody>
      </p:sp>
      <p:sp>
        <p:nvSpPr>
          <p:cNvPr id="87043" name="内容占位符 1"/>
          <p:cNvSpPr>
            <a:spLocks noGrp="1"/>
          </p:cNvSpPr>
          <p:nvPr>
            <p:ph idx="1"/>
          </p:nvPr>
        </p:nvSpPr>
        <p:spPr/>
        <p:txBody>
          <a:bodyPr/>
          <a:lstStyle/>
          <a:p>
            <a:pPr>
              <a:defRPr/>
            </a:pPr>
            <a:r>
              <a:rPr lang="zh-CN" altLang="zh-CN" dirty="0" smtClean="0"/>
              <a:t>万维网（</a:t>
            </a:r>
            <a:r>
              <a:rPr lang="en-US" altLang="zh-CN" dirty="0" smtClean="0"/>
              <a:t>World Wide Web</a:t>
            </a:r>
            <a:r>
              <a:rPr lang="zh-CN" altLang="zh-CN" dirty="0" smtClean="0"/>
              <a:t>，</a:t>
            </a:r>
            <a:r>
              <a:rPr lang="en-US" altLang="zh-CN" dirty="0" smtClean="0"/>
              <a:t>WWW</a:t>
            </a:r>
            <a:r>
              <a:rPr lang="zh-CN" altLang="zh-CN" dirty="0" smtClean="0"/>
              <a:t>）是指在因特网上以超文本为基础形成的分布式的信息网，</a:t>
            </a:r>
            <a:r>
              <a:rPr lang="zh-CN" altLang="en-US" dirty="0" smtClean="0"/>
              <a:t>由以下</a:t>
            </a:r>
            <a:r>
              <a:rPr lang="en-US" altLang="zh-CN" dirty="0" smtClean="0"/>
              <a:t>3</a:t>
            </a:r>
            <a:r>
              <a:rPr lang="zh-CN" altLang="zh-CN" dirty="0" smtClean="0"/>
              <a:t>个部分组成</a:t>
            </a:r>
            <a:r>
              <a:rPr lang="zh-CN" altLang="en-US" dirty="0" smtClean="0"/>
              <a:t>：</a:t>
            </a:r>
            <a:endParaRPr lang="en-US" altLang="zh-CN" dirty="0" smtClean="0"/>
          </a:p>
          <a:p>
            <a:pPr marL="712788" indent="-350838">
              <a:buFont typeface="Wingdings" pitchFamily="2" charset="2"/>
              <a:buChar char="ü"/>
              <a:defRPr/>
            </a:pPr>
            <a:r>
              <a:rPr lang="zh-CN" altLang="zh-CN" dirty="0" smtClean="0"/>
              <a:t>统一资源定位符</a:t>
            </a:r>
            <a:endParaRPr lang="en-US" altLang="zh-CN" dirty="0" smtClean="0"/>
          </a:p>
          <a:p>
            <a:pPr marL="712788" indent="-350838">
              <a:buFont typeface="Wingdings" pitchFamily="2" charset="2"/>
              <a:buChar char="ü"/>
              <a:defRPr/>
            </a:pPr>
            <a:r>
              <a:rPr lang="zh-CN" altLang="zh-CN" dirty="0" smtClean="0"/>
              <a:t>超文本传输协议</a:t>
            </a:r>
            <a:endParaRPr lang="en-US" altLang="zh-CN" dirty="0" smtClean="0"/>
          </a:p>
          <a:p>
            <a:pPr marL="712788" indent="-350838">
              <a:buFont typeface="Wingdings" pitchFamily="2" charset="2"/>
              <a:buChar char="ü"/>
              <a:defRPr/>
            </a:pPr>
            <a:r>
              <a:rPr lang="zh-CN" altLang="zh-CN" dirty="0" smtClean="0"/>
              <a:t>超文本标记语言</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p:txBody>
          <a:bodyPr/>
          <a:lstStyle/>
          <a:p>
            <a:pPr eaLnBrk="1" hangingPunct="1"/>
            <a:r>
              <a:rPr lang="zh-CN" altLang="zh-CN" dirty="0" smtClean="0">
                <a:latin typeface="Lucida Sans Unicode" pitchFamily="34" charset="0"/>
                <a:ea typeface="黑体" pitchFamily="49" charset="-122"/>
              </a:rPr>
              <a:t>客户</a:t>
            </a:r>
            <a:r>
              <a:rPr lang="en-US" altLang="zh-CN" dirty="0" smtClean="0">
                <a:latin typeface="Lucida Sans Unicode" pitchFamily="34" charset="0"/>
                <a:ea typeface="黑体" pitchFamily="49" charset="-122"/>
              </a:rPr>
              <a:t>/</a:t>
            </a:r>
            <a:r>
              <a:rPr lang="zh-CN" altLang="zh-CN" dirty="0" smtClean="0">
                <a:latin typeface="Lucida Sans Unicode" pitchFamily="34" charset="0"/>
                <a:ea typeface="黑体" pitchFamily="49" charset="-122"/>
              </a:rPr>
              <a:t>服务器进程通信</a:t>
            </a:r>
            <a:endParaRPr lang="zh-CN" altLang="en-US" dirty="0" smtClean="0"/>
          </a:p>
        </p:txBody>
      </p:sp>
      <p:sp>
        <p:nvSpPr>
          <p:cNvPr id="31747" name="内容占位符 1"/>
          <p:cNvSpPr>
            <a:spLocks noGrp="1"/>
          </p:cNvSpPr>
          <p:nvPr>
            <p:ph idx="1"/>
          </p:nvPr>
        </p:nvSpPr>
        <p:spPr/>
        <p:txBody>
          <a:bodyPr/>
          <a:lstStyle/>
          <a:p>
            <a:pPr eaLnBrk="1" hangingPunct="1"/>
            <a:r>
              <a:rPr lang="zh-CN" altLang="zh-CN" smtClean="0"/>
              <a:t>客户</a:t>
            </a:r>
            <a:r>
              <a:rPr lang="zh-CN" altLang="en-US" smtClean="0"/>
              <a:t>端</a:t>
            </a:r>
            <a:r>
              <a:rPr lang="zh-CN" altLang="zh-CN" smtClean="0"/>
              <a:t>：</a:t>
            </a:r>
          </a:p>
          <a:p>
            <a:pPr eaLnBrk="1" hangingPunct="1">
              <a:buFont typeface="Wingdings" pitchFamily="2" charset="2"/>
              <a:buNone/>
            </a:pPr>
            <a:r>
              <a:rPr lang="zh-CN" altLang="zh-CN" smtClean="0"/>
              <a:t>（</a:t>
            </a:r>
            <a:r>
              <a:rPr lang="en-US" altLang="zh-CN" smtClean="0"/>
              <a:t>1</a:t>
            </a:r>
            <a:r>
              <a:rPr lang="zh-CN" altLang="zh-CN" smtClean="0"/>
              <a:t>）在打算通信时主动向远程服务器发起通信。</a:t>
            </a:r>
          </a:p>
          <a:p>
            <a:pPr eaLnBrk="1" hangingPunct="1">
              <a:buFont typeface="Wingdings" pitchFamily="2" charset="2"/>
              <a:buNone/>
            </a:pPr>
            <a:r>
              <a:rPr lang="zh-CN" altLang="zh-CN" smtClean="0"/>
              <a:t>（</a:t>
            </a:r>
            <a:r>
              <a:rPr lang="en-US" altLang="zh-CN" smtClean="0"/>
              <a:t>2</a:t>
            </a:r>
            <a:r>
              <a:rPr lang="zh-CN" altLang="zh-CN" smtClean="0"/>
              <a:t>）在进行通信时临时成为客户，但也可在本地进行其它计算。</a:t>
            </a:r>
          </a:p>
          <a:p>
            <a:pPr eaLnBrk="1" hangingPunct="1">
              <a:buFont typeface="Wingdings" pitchFamily="2" charset="2"/>
              <a:buNone/>
            </a:pPr>
            <a:r>
              <a:rPr lang="zh-CN" altLang="zh-CN" smtClean="0"/>
              <a:t>（</a:t>
            </a:r>
            <a:r>
              <a:rPr lang="en-US" altLang="zh-CN" smtClean="0"/>
              <a:t>3</a:t>
            </a:r>
            <a:r>
              <a:rPr lang="zh-CN" altLang="zh-CN" smtClean="0"/>
              <a:t>）可与多个服务器进行通信。</a:t>
            </a:r>
          </a:p>
          <a:p>
            <a:pPr eaLnBrk="1" hangingPunct="1">
              <a:buFont typeface="Wingdings" pitchFamily="2" charset="2"/>
              <a:buNone/>
            </a:pPr>
            <a:r>
              <a:rPr lang="zh-CN" altLang="zh-CN" smtClean="0"/>
              <a:t>（</a:t>
            </a:r>
            <a:r>
              <a:rPr lang="en-US" altLang="zh-CN" smtClean="0"/>
              <a:t>4</a:t>
            </a:r>
            <a:r>
              <a:rPr lang="zh-CN" altLang="zh-CN" smtClean="0"/>
              <a:t>）不需要特殊的硬件和很复杂的操作系统。</a:t>
            </a:r>
            <a:endParaRPr lang="zh-CN"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2"/>
          <p:cNvSpPr>
            <a:spLocks noGrp="1"/>
          </p:cNvSpPr>
          <p:nvPr>
            <p:ph type="title"/>
          </p:nvPr>
        </p:nvSpPr>
        <p:spPr/>
        <p:txBody>
          <a:bodyPr/>
          <a:lstStyle/>
          <a:p>
            <a:r>
              <a:rPr lang="en-US" altLang="zh-CN" dirty="0" smtClean="0"/>
              <a:t>1. </a:t>
            </a:r>
            <a:r>
              <a:rPr lang="zh-CN" altLang="zh-CN" dirty="0" smtClean="0"/>
              <a:t>万维网体系结构</a:t>
            </a:r>
            <a:endParaRPr lang="zh-CN" altLang="en-US" dirty="0" smtClean="0"/>
          </a:p>
        </p:txBody>
      </p:sp>
      <p:sp>
        <p:nvSpPr>
          <p:cNvPr id="87043" name="内容占位符 1"/>
          <p:cNvSpPr>
            <a:spLocks noGrp="1"/>
          </p:cNvSpPr>
          <p:nvPr>
            <p:ph idx="1"/>
          </p:nvPr>
        </p:nvSpPr>
        <p:spPr/>
        <p:txBody>
          <a:bodyPr/>
          <a:lstStyle/>
          <a:p>
            <a:r>
              <a:rPr lang="zh-CN" altLang="zh-CN" smtClean="0"/>
              <a:t>万维网是一个庞大的信息网络集合，由大量的万维网页面组成，用户可以通过因特网访问万维网页面。</a:t>
            </a:r>
            <a:endParaRPr lang="en-US" altLang="zh-CN" smtClean="0"/>
          </a:p>
          <a:p>
            <a:r>
              <a:rPr lang="zh-CN" altLang="zh-CN" smtClean="0"/>
              <a:t>万维网主要由万维网浏览器（</a:t>
            </a:r>
            <a:r>
              <a:rPr lang="en-US" altLang="zh-CN" smtClean="0"/>
              <a:t>web brower</a:t>
            </a:r>
            <a:r>
              <a:rPr lang="zh-CN" altLang="zh-CN" smtClean="0"/>
              <a:t>）和万维网服务器（</a:t>
            </a:r>
            <a:r>
              <a:rPr lang="en-US" altLang="zh-CN" smtClean="0"/>
              <a:t>web server</a:t>
            </a:r>
            <a:r>
              <a:rPr lang="zh-CN" altLang="zh-CN" smtClean="0"/>
              <a:t>）构成。</a:t>
            </a:r>
            <a:endParaRPr lang="en-US" altLang="zh-CN" smtClean="0"/>
          </a:p>
          <a:p>
            <a:r>
              <a:rPr lang="zh-CN" altLang="zh-CN" smtClean="0"/>
              <a:t>万维网的工作过程遵循</a:t>
            </a:r>
            <a:r>
              <a:rPr lang="en-US" altLang="zh-CN" smtClean="0"/>
              <a:t>C/S</a:t>
            </a:r>
            <a:r>
              <a:rPr lang="zh-CN" altLang="zh-CN" smtClean="0"/>
              <a:t>模式，万维网浏览器构成客户端，万维网服务器构成服务器端。</a:t>
            </a:r>
            <a:endParaRPr lang="zh-CN" alt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2"/>
          <p:cNvSpPr>
            <a:spLocks noGrp="1"/>
          </p:cNvSpPr>
          <p:nvPr>
            <p:ph type="title"/>
          </p:nvPr>
        </p:nvSpPr>
        <p:spPr/>
        <p:txBody>
          <a:bodyPr/>
          <a:lstStyle/>
          <a:p>
            <a:r>
              <a:rPr lang="en-US" altLang="zh-CN" dirty="0" smtClean="0"/>
              <a:t>2. </a:t>
            </a:r>
            <a:r>
              <a:rPr lang="zh-CN" altLang="zh-CN" dirty="0" smtClean="0"/>
              <a:t>统一资源定位符</a:t>
            </a:r>
            <a:endParaRPr lang="zh-CN" altLang="en-US" dirty="0" smtClean="0"/>
          </a:p>
        </p:txBody>
      </p:sp>
      <p:sp>
        <p:nvSpPr>
          <p:cNvPr id="88067" name="内容占位符 1"/>
          <p:cNvSpPr>
            <a:spLocks noGrp="1"/>
          </p:cNvSpPr>
          <p:nvPr>
            <p:ph idx="1"/>
          </p:nvPr>
        </p:nvSpPr>
        <p:spPr/>
        <p:txBody>
          <a:bodyPr/>
          <a:lstStyle/>
          <a:p>
            <a:r>
              <a:rPr lang="zh-CN" altLang="zh-CN" smtClean="0"/>
              <a:t>每一个万维网页面都对应一个唯一的标识，该标识被称为统一资源定位符（</a:t>
            </a:r>
            <a:r>
              <a:rPr lang="en-US" altLang="zh-CN" smtClean="0"/>
              <a:t>Uniform Resource Locater</a:t>
            </a:r>
            <a:r>
              <a:rPr lang="zh-CN" altLang="zh-CN" smtClean="0"/>
              <a:t>，</a:t>
            </a:r>
            <a:r>
              <a:rPr lang="en-US" altLang="zh-CN" smtClean="0"/>
              <a:t>URL</a:t>
            </a:r>
            <a:r>
              <a:rPr lang="zh-CN" altLang="zh-CN" smtClean="0"/>
              <a:t>）。</a:t>
            </a:r>
            <a:endParaRPr lang="en-US" altLang="zh-CN" smtClean="0"/>
          </a:p>
          <a:p>
            <a:r>
              <a:rPr lang="zh-CN" altLang="zh-CN" smtClean="0"/>
              <a:t>统一资源定位符是对从因特网上获取资源的位置和访问方法的一种简洁表示</a:t>
            </a:r>
            <a:r>
              <a:rPr lang="zh-CN" altLang="en-US" smtClean="0"/>
              <a:t>。</a:t>
            </a:r>
            <a:endParaRPr lang="en-US" altLang="zh-CN" smtClean="0"/>
          </a:p>
          <a:p>
            <a:r>
              <a:rPr lang="en-US" altLang="zh-CN" smtClean="0"/>
              <a:t>IETF RFC 1738</a:t>
            </a:r>
            <a:r>
              <a:rPr lang="zh-CN" altLang="zh-CN" smtClean="0"/>
              <a:t>对</a:t>
            </a:r>
            <a:r>
              <a:rPr lang="en-US" altLang="zh-CN" smtClean="0"/>
              <a:t>URL</a:t>
            </a:r>
            <a:r>
              <a:rPr lang="zh-CN" altLang="zh-CN" smtClean="0"/>
              <a:t>做出了明确的定义和规范。</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p:cNvSpPr>
            <a:spLocks noGrp="1"/>
          </p:cNvSpPr>
          <p:nvPr>
            <p:ph idx="1"/>
          </p:nvPr>
        </p:nvSpPr>
        <p:spPr>
          <a:xfrm>
            <a:off x="457200" y="404813"/>
            <a:ext cx="8229600" cy="6264275"/>
          </a:xfrm>
        </p:spPr>
        <p:txBody>
          <a:bodyPr/>
          <a:lstStyle/>
          <a:p>
            <a:pPr>
              <a:buFont typeface="Wingdings" pitchFamily="2" charset="2"/>
              <a:buNone/>
            </a:pPr>
            <a:r>
              <a:rPr lang="zh-CN" altLang="zh-CN" smtClean="0"/>
              <a:t>统一资源定位符的标准格式如下：</a:t>
            </a:r>
          </a:p>
          <a:p>
            <a:pPr>
              <a:buFont typeface="Wingdings" pitchFamily="2" charset="2"/>
              <a:buNone/>
            </a:pPr>
            <a:r>
              <a:rPr lang="en-US" altLang="zh-CN" smtClean="0"/>
              <a:t> </a:t>
            </a:r>
            <a:r>
              <a:rPr lang="en-US" altLang="zh-CN" smtClean="0">
                <a:latin typeface="Times New Roman" pitchFamily="18" charset="0"/>
              </a:rPr>
              <a:t>&lt;</a:t>
            </a:r>
            <a:r>
              <a:rPr lang="zh-CN" altLang="zh-CN" smtClean="0">
                <a:latin typeface="Times New Roman" pitchFamily="18" charset="0"/>
              </a:rPr>
              <a:t>通信协议</a:t>
            </a:r>
            <a:r>
              <a:rPr lang="en-US" altLang="zh-CN" smtClean="0">
                <a:latin typeface="Times New Roman" pitchFamily="18" charset="0"/>
              </a:rPr>
              <a:t>&gt;://&lt;</a:t>
            </a:r>
            <a:r>
              <a:rPr lang="zh-CN" altLang="zh-CN" smtClean="0">
                <a:latin typeface="Times New Roman" pitchFamily="18" charset="0"/>
              </a:rPr>
              <a:t>主机</a:t>
            </a:r>
            <a:r>
              <a:rPr lang="en-US" altLang="zh-CN" smtClean="0">
                <a:latin typeface="Times New Roman" pitchFamily="18" charset="0"/>
              </a:rPr>
              <a:t>&gt;: &lt;</a:t>
            </a:r>
            <a:r>
              <a:rPr lang="zh-CN" altLang="zh-CN" smtClean="0">
                <a:latin typeface="Times New Roman" pitchFamily="18" charset="0"/>
              </a:rPr>
              <a:t>端口号</a:t>
            </a:r>
            <a:r>
              <a:rPr lang="en-US" altLang="zh-CN" smtClean="0">
                <a:latin typeface="Times New Roman" pitchFamily="18" charset="0"/>
              </a:rPr>
              <a:t>&gt;/&lt;</a:t>
            </a:r>
            <a:r>
              <a:rPr lang="zh-CN" altLang="zh-CN" smtClean="0">
                <a:latin typeface="Times New Roman" pitchFamily="18" charset="0"/>
              </a:rPr>
              <a:t>文件路径</a:t>
            </a:r>
            <a:r>
              <a:rPr lang="en-US" altLang="zh-CN" smtClean="0">
                <a:latin typeface="Times New Roman" pitchFamily="18" charset="0"/>
              </a:rPr>
              <a:t>&gt;</a:t>
            </a:r>
            <a:endParaRPr lang="zh-CN" altLang="zh-CN" smtClean="0">
              <a:latin typeface="Times New Roman" pitchFamily="18" charset="0"/>
            </a:endParaRPr>
          </a:p>
          <a:p>
            <a:r>
              <a:rPr lang="en-US" altLang="zh-CN" sz="3000" smtClean="0"/>
              <a:t>&lt;</a:t>
            </a:r>
            <a:r>
              <a:rPr lang="zh-CN" altLang="zh-CN" sz="3000" smtClean="0"/>
              <a:t>通信协议</a:t>
            </a:r>
            <a:r>
              <a:rPr lang="en-US" altLang="zh-CN" sz="3000" smtClean="0"/>
              <a:t>&gt;</a:t>
            </a:r>
            <a:r>
              <a:rPr lang="zh-CN" altLang="zh-CN" sz="3000" smtClean="0"/>
              <a:t>指明了访问资源时所使用的通信协议</a:t>
            </a:r>
            <a:r>
              <a:rPr lang="zh-CN" altLang="en-US" sz="3000" smtClean="0"/>
              <a:t>。</a:t>
            </a:r>
            <a:endParaRPr lang="en-US" altLang="zh-CN" sz="3000" smtClean="0"/>
          </a:p>
          <a:p>
            <a:r>
              <a:rPr lang="en-US" altLang="zh-CN" sz="3000" smtClean="0"/>
              <a:t>&lt;</a:t>
            </a:r>
            <a:r>
              <a:rPr lang="zh-CN" altLang="zh-CN" sz="3000" smtClean="0"/>
              <a:t>主机</a:t>
            </a:r>
            <a:r>
              <a:rPr lang="en-US" altLang="zh-CN" sz="3000" smtClean="0"/>
              <a:t>&gt;</a:t>
            </a:r>
            <a:r>
              <a:rPr lang="zh-CN" altLang="zh-CN" sz="3000" smtClean="0"/>
              <a:t>是存放资源的网络主机的域名或</a:t>
            </a:r>
            <a:r>
              <a:rPr lang="en-US" altLang="zh-CN" sz="3000" smtClean="0"/>
              <a:t>IP</a:t>
            </a:r>
            <a:r>
              <a:rPr lang="zh-CN" altLang="zh-CN" sz="3000" smtClean="0"/>
              <a:t>地址。</a:t>
            </a:r>
            <a:endParaRPr lang="en-US" altLang="zh-CN" sz="3000" smtClean="0"/>
          </a:p>
          <a:p>
            <a:r>
              <a:rPr lang="en-US" altLang="zh-CN" sz="3000" smtClean="0"/>
              <a:t>&lt;</a:t>
            </a:r>
            <a:r>
              <a:rPr lang="zh-CN" altLang="zh-CN" sz="3000" smtClean="0"/>
              <a:t>端口号</a:t>
            </a:r>
            <a:r>
              <a:rPr lang="en-US" altLang="zh-CN" sz="3000" smtClean="0"/>
              <a:t>&gt;</a:t>
            </a:r>
            <a:r>
              <a:rPr lang="zh-CN" altLang="zh-CN" sz="3000" smtClean="0"/>
              <a:t>是可选的协议端口号，如果省略则使用其默认端口号。每种通信协议都有各自默认的端口号，如</a:t>
            </a:r>
            <a:r>
              <a:rPr lang="en-US" altLang="zh-CN" sz="3000" smtClean="0"/>
              <a:t>http</a:t>
            </a:r>
            <a:r>
              <a:rPr lang="zh-CN" altLang="zh-CN" sz="3000" smtClean="0"/>
              <a:t>的默认端口号为</a:t>
            </a:r>
            <a:r>
              <a:rPr lang="en-US" altLang="zh-CN" sz="3000" smtClean="0"/>
              <a:t>80</a:t>
            </a:r>
            <a:r>
              <a:rPr lang="zh-CN" altLang="zh-CN" sz="3000" smtClean="0"/>
              <a:t>。</a:t>
            </a:r>
          </a:p>
          <a:p>
            <a:r>
              <a:rPr lang="en-US" altLang="zh-CN" sz="3000" smtClean="0"/>
              <a:t>&lt;</a:t>
            </a:r>
            <a:r>
              <a:rPr lang="zh-CN" altLang="zh-CN" sz="3000" smtClean="0"/>
              <a:t>文件路径</a:t>
            </a:r>
            <a:r>
              <a:rPr lang="en-US" altLang="zh-CN" sz="3000" smtClean="0"/>
              <a:t>&gt;</a:t>
            </a:r>
            <a:r>
              <a:rPr lang="zh-CN" altLang="zh-CN" sz="3000" smtClean="0"/>
              <a:t>表示资源存储的路径。</a:t>
            </a:r>
            <a:endParaRPr lang="zh-CN" altLang="en-US" sz="30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
          <p:cNvSpPr>
            <a:spLocks noGrp="1"/>
          </p:cNvSpPr>
          <p:nvPr>
            <p:ph idx="1"/>
          </p:nvPr>
        </p:nvSpPr>
        <p:spPr>
          <a:xfrm>
            <a:off x="468313" y="549275"/>
            <a:ext cx="8229600" cy="579438"/>
          </a:xfrm>
        </p:spPr>
        <p:txBody>
          <a:bodyPr/>
          <a:lstStyle/>
          <a:p>
            <a:pPr algn="ctr">
              <a:buFont typeface="Wingdings" pitchFamily="2" charset="2"/>
              <a:buNone/>
            </a:pPr>
            <a:r>
              <a:rPr lang="zh-CN" altLang="zh-CN" sz="3700" smtClean="0"/>
              <a:t>常用的通信协议及其意义</a:t>
            </a:r>
            <a:endParaRPr lang="zh-CN" altLang="en-US" sz="3700" smtClean="0"/>
          </a:p>
        </p:txBody>
      </p:sp>
      <p:graphicFrame>
        <p:nvGraphicFramePr>
          <p:cNvPr id="4" name="表格 3"/>
          <p:cNvGraphicFramePr>
            <a:graphicFrameLocks noGrp="1"/>
          </p:cNvGraphicFramePr>
          <p:nvPr/>
        </p:nvGraphicFramePr>
        <p:xfrm>
          <a:off x="571500" y="1500188"/>
          <a:ext cx="7992888" cy="3312368"/>
        </p:xfrm>
        <a:graphic>
          <a:graphicData uri="http://schemas.openxmlformats.org/drawingml/2006/table">
            <a:tbl>
              <a:tblPr/>
              <a:tblGrid>
                <a:gridCol w="3996444"/>
                <a:gridCol w="3996444"/>
              </a:tblGrid>
              <a:tr h="414046">
                <a:tc>
                  <a:txBody>
                    <a:bodyPr/>
                    <a:lstStyle/>
                    <a:p>
                      <a:pPr indent="127000" algn="ctr">
                        <a:spcAft>
                          <a:spcPts val="0"/>
                        </a:spcAft>
                      </a:pPr>
                      <a:r>
                        <a:rPr lang="zh-CN" sz="2000" b="1" kern="100" dirty="0">
                          <a:latin typeface="Times New Roman"/>
                          <a:ea typeface="宋体"/>
                          <a:cs typeface="Times New Roman"/>
                        </a:rPr>
                        <a:t>通信协议</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意义</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http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使用超文本传输协议传输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https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使用加密的超文本传输协议传输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File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访问本地计算机上的文件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ftp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使用文件传输协议传输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mailto</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访问电子邮件地址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news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访问</a:t>
                      </a:r>
                      <a:r>
                        <a:rPr lang="en-US" sz="2000" kern="100" dirty="0">
                          <a:latin typeface="Times New Roman"/>
                          <a:ea typeface="宋体"/>
                          <a:cs typeface="Times New Roman"/>
                        </a:rPr>
                        <a:t>Usenet</a:t>
                      </a:r>
                      <a:r>
                        <a:rPr lang="zh-CN" sz="2000" kern="100" dirty="0">
                          <a:latin typeface="Times New Roman"/>
                          <a:ea typeface="宋体"/>
                          <a:cs typeface="Times New Roman"/>
                        </a:rPr>
                        <a:t>新闻组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46">
                <a:tc>
                  <a:txBody>
                    <a:bodyPr/>
                    <a:lstStyle/>
                    <a:p>
                      <a:pPr indent="1085850" algn="just">
                        <a:spcAft>
                          <a:spcPts val="0"/>
                        </a:spcAft>
                      </a:pPr>
                      <a:r>
                        <a:rPr lang="en-US" sz="2000" kern="100" dirty="0" smtClean="0">
                          <a:latin typeface="Times New Roman"/>
                          <a:ea typeface="宋体"/>
                          <a:cs typeface="Times New Roman"/>
                        </a:rPr>
                        <a:t>         gopher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使用</a:t>
                      </a:r>
                      <a:r>
                        <a:rPr lang="en-US" sz="2000" kern="100" dirty="0">
                          <a:latin typeface="Times New Roman"/>
                          <a:ea typeface="宋体"/>
                          <a:cs typeface="Times New Roman"/>
                        </a:rPr>
                        <a:t>Gopher</a:t>
                      </a:r>
                      <a:r>
                        <a:rPr lang="zh-CN" sz="2000" kern="100" dirty="0">
                          <a:latin typeface="Times New Roman"/>
                          <a:ea typeface="宋体"/>
                          <a:cs typeface="Times New Roman"/>
                        </a:rPr>
                        <a:t>协议传输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0144" name="Rectangle 32"/>
          <p:cNvSpPr>
            <a:spLocks noChangeArrowheads="1"/>
          </p:cNvSpPr>
          <p:nvPr/>
        </p:nvSpPr>
        <p:spPr bwMode="auto">
          <a:xfrm>
            <a:off x="285750" y="5286375"/>
            <a:ext cx="6429375" cy="369888"/>
          </a:xfrm>
          <a:prstGeom prst="rect">
            <a:avLst/>
          </a:prstGeom>
          <a:noFill/>
          <a:ln w="9525">
            <a:noFill/>
            <a:miter lim="800000"/>
            <a:headEnd/>
            <a:tailEnd/>
          </a:ln>
        </p:spPr>
        <p:txBody>
          <a:bodyPr anchor="ctr">
            <a:spAutoFit/>
          </a:bodyPr>
          <a:lstStyle/>
          <a:p>
            <a:pPr indent="266700" eaLnBrk="0" hangingPunct="0"/>
            <a:r>
              <a:rPr lang="zh-CN" altLang="en-US">
                <a:latin typeface="Times New Roman" pitchFamily="18" charset="0"/>
                <a:cs typeface="Times New Roman" pitchFamily="18" charset="0"/>
              </a:rPr>
              <a:t>例如：</a:t>
            </a:r>
            <a:r>
              <a:rPr lang="en-US" altLang="zh-CN">
                <a:latin typeface="Times New Roman" pitchFamily="18" charset="0"/>
                <a:cs typeface="Times New Roman" pitchFamily="18" charset="0"/>
              </a:rPr>
              <a:t>ftp://ftp.pku.edu.cn/pub/rfc/rfc2091.txt</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2"/>
          <p:cNvSpPr>
            <a:spLocks noGrp="1"/>
          </p:cNvSpPr>
          <p:nvPr>
            <p:ph type="title"/>
          </p:nvPr>
        </p:nvSpPr>
        <p:spPr/>
        <p:txBody>
          <a:bodyPr/>
          <a:lstStyle/>
          <a:p>
            <a:r>
              <a:rPr lang="en-US" altLang="zh-CN" dirty="0" smtClean="0"/>
              <a:t>3. </a:t>
            </a:r>
            <a:r>
              <a:rPr lang="zh-CN" altLang="zh-CN" dirty="0" smtClean="0"/>
              <a:t>超文本传输协议</a:t>
            </a:r>
            <a:endParaRPr lang="zh-CN" altLang="en-US" dirty="0" smtClean="0"/>
          </a:p>
        </p:txBody>
      </p:sp>
      <p:sp>
        <p:nvSpPr>
          <p:cNvPr id="91139" name="内容占位符 1"/>
          <p:cNvSpPr>
            <a:spLocks noGrp="1"/>
          </p:cNvSpPr>
          <p:nvPr>
            <p:ph idx="1"/>
          </p:nvPr>
        </p:nvSpPr>
        <p:spPr/>
        <p:txBody>
          <a:bodyPr/>
          <a:lstStyle/>
          <a:p>
            <a:r>
              <a:rPr lang="zh-CN" altLang="zh-CN" smtClean="0"/>
              <a:t>超文本传输协议（</a:t>
            </a:r>
            <a:r>
              <a:rPr lang="en-US" altLang="zh-CN" smtClean="0"/>
              <a:t>HyperText Transfer Protocol</a:t>
            </a:r>
            <a:r>
              <a:rPr lang="zh-CN" altLang="zh-CN" smtClean="0"/>
              <a:t>，</a:t>
            </a:r>
            <a:r>
              <a:rPr lang="en-US" altLang="zh-CN" smtClean="0"/>
              <a:t>HTTP</a:t>
            </a:r>
            <a:r>
              <a:rPr lang="zh-CN" altLang="zh-CN" smtClean="0"/>
              <a:t>）是万维网浏览器和万维网服务器之间的通信协议。</a:t>
            </a:r>
            <a:endParaRPr lang="en-US" altLang="zh-CN" smtClean="0"/>
          </a:p>
          <a:p>
            <a:r>
              <a:rPr lang="zh-CN" altLang="zh-CN" smtClean="0"/>
              <a:t>因特网上应用最为广泛的协议之一</a:t>
            </a:r>
            <a:r>
              <a:rPr lang="zh-CN" altLang="en-US" smtClean="0"/>
              <a:t>。</a:t>
            </a:r>
            <a:endParaRPr lang="en-US" altLang="zh-CN" smtClean="0"/>
          </a:p>
          <a:p>
            <a:r>
              <a:rPr lang="en-US" altLang="zh-CN" smtClean="0"/>
              <a:t>HTTP1.1</a:t>
            </a:r>
            <a:r>
              <a:rPr lang="zh-CN" altLang="en-US" smtClean="0"/>
              <a:t>由</a:t>
            </a:r>
            <a:r>
              <a:rPr lang="en-US" altLang="zh-CN" smtClean="0"/>
              <a:t>IETF RFC 2616</a:t>
            </a:r>
            <a:r>
              <a:rPr lang="zh-CN" altLang="zh-CN" smtClean="0"/>
              <a:t>定义和规范。</a:t>
            </a:r>
            <a:endParaRPr lang="zh-CN" alt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33"/>
          <p:cNvPicPr>
            <a:picLocks noChangeArrowheads="1"/>
          </p:cNvPicPr>
          <p:nvPr/>
        </p:nvPicPr>
        <p:blipFill>
          <a:blip r:embed="rId3"/>
          <a:srcRect/>
          <a:stretch>
            <a:fillRect/>
          </a:stretch>
        </p:blipFill>
        <p:spPr bwMode="auto">
          <a:xfrm>
            <a:off x="914400" y="1981200"/>
            <a:ext cx="914400" cy="838200"/>
          </a:xfrm>
          <a:prstGeom prst="rect">
            <a:avLst/>
          </a:prstGeom>
          <a:noFill/>
          <a:ln w="9525">
            <a:noFill/>
            <a:miter lim="800000"/>
            <a:headEnd/>
            <a:tailEnd/>
          </a:ln>
        </p:spPr>
      </p:pic>
      <p:pic>
        <p:nvPicPr>
          <p:cNvPr id="92163" name="Picture 29"/>
          <p:cNvPicPr>
            <a:picLocks noChangeArrowheads="1"/>
          </p:cNvPicPr>
          <p:nvPr/>
        </p:nvPicPr>
        <p:blipFill>
          <a:blip r:embed="rId4"/>
          <a:srcRect/>
          <a:stretch>
            <a:fillRect/>
          </a:stretch>
        </p:blipFill>
        <p:spPr bwMode="auto">
          <a:xfrm>
            <a:off x="7086600" y="1981200"/>
            <a:ext cx="946150" cy="838200"/>
          </a:xfrm>
          <a:prstGeom prst="rect">
            <a:avLst/>
          </a:prstGeom>
          <a:noFill/>
          <a:ln w="9525">
            <a:noFill/>
            <a:miter lim="800000"/>
            <a:headEnd/>
            <a:tailEnd/>
          </a:ln>
        </p:spPr>
      </p:pic>
      <p:pic>
        <p:nvPicPr>
          <p:cNvPr id="92164" name="Picture 25"/>
          <p:cNvPicPr>
            <a:picLocks noChangeArrowheads="1"/>
          </p:cNvPicPr>
          <p:nvPr/>
        </p:nvPicPr>
        <p:blipFill>
          <a:blip r:embed="rId5"/>
          <a:srcRect/>
          <a:stretch>
            <a:fillRect/>
          </a:stretch>
        </p:blipFill>
        <p:spPr bwMode="auto">
          <a:xfrm>
            <a:off x="3733800" y="2057400"/>
            <a:ext cx="1524000" cy="838200"/>
          </a:xfrm>
          <a:prstGeom prst="rect">
            <a:avLst/>
          </a:prstGeom>
          <a:noFill/>
          <a:ln w="9525">
            <a:noFill/>
            <a:miter lim="800000"/>
            <a:headEnd/>
            <a:tailEnd/>
          </a:ln>
        </p:spPr>
      </p:pic>
      <p:sp>
        <p:nvSpPr>
          <p:cNvPr id="92165" name="Text Box 9"/>
          <p:cNvSpPr txBox="1">
            <a:spLocks noChangeArrowheads="1"/>
          </p:cNvSpPr>
          <p:nvPr/>
        </p:nvSpPr>
        <p:spPr bwMode="auto">
          <a:xfrm>
            <a:off x="4114800" y="2286000"/>
            <a:ext cx="914400" cy="366713"/>
          </a:xfrm>
          <a:prstGeom prst="rect">
            <a:avLst/>
          </a:prstGeom>
          <a:noFill/>
          <a:ln w="9525">
            <a:noFill/>
            <a:miter lim="800000"/>
            <a:headEnd/>
            <a:tailEnd/>
          </a:ln>
        </p:spPr>
        <p:txBody>
          <a:bodyPr>
            <a:spAutoFit/>
          </a:bodyPr>
          <a:lstStyle/>
          <a:p>
            <a:pPr>
              <a:spcBef>
                <a:spcPct val="50000"/>
              </a:spcBef>
            </a:pPr>
            <a:r>
              <a:rPr lang="en-US" altLang="zh-CN" b="1">
                <a:latin typeface="Times New Roman" pitchFamily="18" charset="0"/>
              </a:rPr>
              <a:t>HTTP</a:t>
            </a:r>
          </a:p>
        </p:txBody>
      </p:sp>
      <p:sp>
        <p:nvSpPr>
          <p:cNvPr id="92166" name="Line 10"/>
          <p:cNvSpPr>
            <a:spLocks noChangeShapeType="1"/>
          </p:cNvSpPr>
          <p:nvPr/>
        </p:nvSpPr>
        <p:spPr bwMode="auto">
          <a:xfrm flipH="1">
            <a:off x="1905000" y="2438400"/>
            <a:ext cx="1752600" cy="0"/>
          </a:xfrm>
          <a:prstGeom prst="line">
            <a:avLst/>
          </a:prstGeom>
          <a:noFill/>
          <a:ln w="28575">
            <a:solidFill>
              <a:schemeClr val="tx1"/>
            </a:solidFill>
            <a:prstDash val="dash"/>
            <a:round/>
            <a:headEnd/>
            <a:tailEnd type="triangle" w="med" len="med"/>
          </a:ln>
        </p:spPr>
        <p:txBody>
          <a:bodyPr/>
          <a:lstStyle/>
          <a:p>
            <a:endParaRPr lang="zh-CN" altLang="en-US"/>
          </a:p>
        </p:txBody>
      </p:sp>
      <p:sp>
        <p:nvSpPr>
          <p:cNvPr id="92167" name="Line 11"/>
          <p:cNvSpPr>
            <a:spLocks noChangeShapeType="1"/>
          </p:cNvSpPr>
          <p:nvPr/>
        </p:nvSpPr>
        <p:spPr bwMode="auto">
          <a:xfrm>
            <a:off x="5257800" y="2438400"/>
            <a:ext cx="1905000" cy="0"/>
          </a:xfrm>
          <a:prstGeom prst="line">
            <a:avLst/>
          </a:prstGeom>
          <a:noFill/>
          <a:ln w="28575">
            <a:solidFill>
              <a:schemeClr val="tx1"/>
            </a:solidFill>
            <a:prstDash val="dash"/>
            <a:round/>
            <a:headEnd/>
            <a:tailEnd type="triangle" w="med" len="med"/>
          </a:ln>
        </p:spPr>
        <p:txBody>
          <a:bodyPr/>
          <a:lstStyle/>
          <a:p>
            <a:endParaRPr lang="zh-CN" altLang="en-US"/>
          </a:p>
        </p:txBody>
      </p:sp>
      <p:sp>
        <p:nvSpPr>
          <p:cNvPr id="92168" name="Text Box 12"/>
          <p:cNvSpPr txBox="1">
            <a:spLocks noChangeArrowheads="1"/>
          </p:cNvSpPr>
          <p:nvPr/>
        </p:nvSpPr>
        <p:spPr bwMode="auto">
          <a:xfrm>
            <a:off x="533400" y="2971800"/>
            <a:ext cx="1752600" cy="366713"/>
          </a:xfrm>
          <a:prstGeom prst="rect">
            <a:avLst/>
          </a:prstGeom>
          <a:noFill/>
          <a:ln w="9525">
            <a:noFill/>
            <a:miter lim="800000"/>
            <a:headEnd/>
            <a:tailEnd/>
          </a:ln>
        </p:spPr>
        <p:txBody>
          <a:bodyPr>
            <a:spAutoFit/>
          </a:bodyPr>
          <a:lstStyle/>
          <a:p>
            <a:pPr>
              <a:spcBef>
                <a:spcPct val="50000"/>
              </a:spcBef>
            </a:pPr>
            <a:r>
              <a:rPr lang="zh-CN" altLang="en-US" b="1"/>
              <a:t>万维网浏览器</a:t>
            </a:r>
          </a:p>
        </p:txBody>
      </p:sp>
      <p:sp>
        <p:nvSpPr>
          <p:cNvPr id="92169" name="Text Box 13"/>
          <p:cNvSpPr txBox="1">
            <a:spLocks noChangeArrowheads="1"/>
          </p:cNvSpPr>
          <p:nvPr/>
        </p:nvSpPr>
        <p:spPr bwMode="auto">
          <a:xfrm>
            <a:off x="6705600" y="2895600"/>
            <a:ext cx="1752600" cy="366713"/>
          </a:xfrm>
          <a:prstGeom prst="rect">
            <a:avLst/>
          </a:prstGeom>
          <a:noFill/>
          <a:ln w="9525">
            <a:noFill/>
            <a:miter lim="800000"/>
            <a:headEnd/>
            <a:tailEnd/>
          </a:ln>
        </p:spPr>
        <p:txBody>
          <a:bodyPr>
            <a:spAutoFit/>
          </a:bodyPr>
          <a:lstStyle/>
          <a:p>
            <a:pPr>
              <a:spcBef>
                <a:spcPct val="50000"/>
              </a:spcBef>
            </a:pPr>
            <a:r>
              <a:rPr lang="zh-CN" altLang="en-US" b="1"/>
              <a:t>万维网服务器</a:t>
            </a:r>
          </a:p>
        </p:txBody>
      </p:sp>
      <p:sp>
        <p:nvSpPr>
          <p:cNvPr id="92170" name="Line 14"/>
          <p:cNvSpPr>
            <a:spLocks noChangeShapeType="1"/>
          </p:cNvSpPr>
          <p:nvPr/>
        </p:nvSpPr>
        <p:spPr bwMode="auto">
          <a:xfrm>
            <a:off x="1371600" y="3352800"/>
            <a:ext cx="0" cy="3276600"/>
          </a:xfrm>
          <a:prstGeom prst="line">
            <a:avLst/>
          </a:prstGeom>
          <a:noFill/>
          <a:ln w="28575">
            <a:solidFill>
              <a:schemeClr val="tx1"/>
            </a:solidFill>
            <a:round/>
            <a:headEnd/>
            <a:tailEnd/>
          </a:ln>
        </p:spPr>
        <p:txBody>
          <a:bodyPr/>
          <a:lstStyle/>
          <a:p>
            <a:endParaRPr lang="zh-CN" altLang="en-US"/>
          </a:p>
        </p:txBody>
      </p:sp>
      <p:sp>
        <p:nvSpPr>
          <p:cNvPr id="92171" name="Line 15"/>
          <p:cNvSpPr>
            <a:spLocks noChangeShapeType="1"/>
          </p:cNvSpPr>
          <p:nvPr/>
        </p:nvSpPr>
        <p:spPr bwMode="auto">
          <a:xfrm>
            <a:off x="7543800" y="3352800"/>
            <a:ext cx="0" cy="3276600"/>
          </a:xfrm>
          <a:prstGeom prst="line">
            <a:avLst/>
          </a:prstGeom>
          <a:noFill/>
          <a:ln w="28575">
            <a:solidFill>
              <a:schemeClr val="tx1"/>
            </a:solidFill>
            <a:round/>
            <a:headEnd/>
            <a:tailEnd/>
          </a:ln>
        </p:spPr>
        <p:txBody>
          <a:bodyPr/>
          <a:lstStyle/>
          <a:p>
            <a:endParaRPr lang="zh-CN" altLang="en-US"/>
          </a:p>
        </p:txBody>
      </p:sp>
      <p:sp>
        <p:nvSpPr>
          <p:cNvPr id="17424" name="Rectangle 16"/>
          <p:cNvSpPr>
            <a:spLocks noChangeArrowheads="1"/>
          </p:cNvSpPr>
          <p:nvPr/>
        </p:nvSpPr>
        <p:spPr bwMode="auto">
          <a:xfrm>
            <a:off x="3657600" y="3581400"/>
            <a:ext cx="1447800" cy="457200"/>
          </a:xfrm>
          <a:prstGeom prst="rect">
            <a:avLst/>
          </a:prstGeom>
          <a:solidFill>
            <a:srgbClr val="FFFF93"/>
          </a:solidFill>
          <a:ln w="9525">
            <a:solidFill>
              <a:schemeClr val="tx1"/>
            </a:solidFill>
            <a:miter lim="800000"/>
            <a:headEnd/>
            <a:tailEnd/>
          </a:ln>
        </p:spPr>
        <p:txBody>
          <a:bodyPr wrap="none" anchor="ctr"/>
          <a:lstStyle/>
          <a:p>
            <a:pPr algn="ctr"/>
            <a:r>
              <a:rPr lang="zh-CN" altLang="en-US" b="1"/>
              <a:t>建立连接</a:t>
            </a:r>
          </a:p>
        </p:txBody>
      </p:sp>
      <p:sp>
        <p:nvSpPr>
          <p:cNvPr id="17425" name="Line 17"/>
          <p:cNvSpPr>
            <a:spLocks noChangeShapeType="1"/>
          </p:cNvSpPr>
          <p:nvPr/>
        </p:nvSpPr>
        <p:spPr bwMode="auto">
          <a:xfrm flipH="1">
            <a:off x="1371600" y="3733800"/>
            <a:ext cx="2286000" cy="0"/>
          </a:xfrm>
          <a:prstGeom prst="line">
            <a:avLst/>
          </a:prstGeom>
          <a:noFill/>
          <a:ln w="19050">
            <a:solidFill>
              <a:schemeClr val="tx1"/>
            </a:solidFill>
            <a:round/>
            <a:headEnd/>
            <a:tailEnd type="triangle" w="med" len="med"/>
          </a:ln>
        </p:spPr>
        <p:txBody>
          <a:bodyPr/>
          <a:lstStyle/>
          <a:p>
            <a:endParaRPr lang="zh-CN" altLang="en-US"/>
          </a:p>
        </p:txBody>
      </p:sp>
      <p:sp>
        <p:nvSpPr>
          <p:cNvPr id="17426" name="Line 18"/>
          <p:cNvSpPr>
            <a:spLocks noChangeShapeType="1"/>
          </p:cNvSpPr>
          <p:nvPr/>
        </p:nvSpPr>
        <p:spPr bwMode="auto">
          <a:xfrm>
            <a:off x="5105400" y="3733800"/>
            <a:ext cx="2438400" cy="0"/>
          </a:xfrm>
          <a:prstGeom prst="line">
            <a:avLst/>
          </a:prstGeom>
          <a:noFill/>
          <a:ln w="19050">
            <a:solidFill>
              <a:schemeClr val="tx1"/>
            </a:solidFill>
            <a:round/>
            <a:headEnd/>
            <a:tailEnd type="triangle" w="med" len="med"/>
          </a:ln>
        </p:spPr>
        <p:txBody>
          <a:bodyPr/>
          <a:lstStyle/>
          <a:p>
            <a:endParaRPr lang="zh-CN" altLang="en-US"/>
          </a:p>
        </p:txBody>
      </p:sp>
      <p:sp>
        <p:nvSpPr>
          <p:cNvPr id="17428" name="Rectangle 20"/>
          <p:cNvSpPr>
            <a:spLocks noChangeArrowheads="1"/>
          </p:cNvSpPr>
          <p:nvPr/>
        </p:nvSpPr>
        <p:spPr bwMode="auto">
          <a:xfrm>
            <a:off x="3581400" y="4419600"/>
            <a:ext cx="1676400" cy="457200"/>
          </a:xfrm>
          <a:prstGeom prst="rect">
            <a:avLst/>
          </a:prstGeom>
          <a:solidFill>
            <a:srgbClr val="FFFF93"/>
          </a:solidFill>
          <a:ln w="9525">
            <a:solidFill>
              <a:schemeClr val="tx1"/>
            </a:solidFill>
            <a:miter lim="800000"/>
            <a:headEnd/>
            <a:tailEnd/>
          </a:ln>
        </p:spPr>
        <p:txBody>
          <a:bodyPr wrap="none" anchor="ctr"/>
          <a:lstStyle/>
          <a:p>
            <a:pPr algn="ctr"/>
            <a:r>
              <a:rPr lang="zh-CN" altLang="en-US" b="1"/>
              <a:t>发送请求信息</a:t>
            </a:r>
          </a:p>
        </p:txBody>
      </p:sp>
      <p:sp>
        <p:nvSpPr>
          <p:cNvPr id="17429" name="Line 21"/>
          <p:cNvSpPr>
            <a:spLocks noChangeShapeType="1"/>
          </p:cNvSpPr>
          <p:nvPr/>
        </p:nvSpPr>
        <p:spPr bwMode="auto">
          <a:xfrm flipH="1">
            <a:off x="1371600" y="4648200"/>
            <a:ext cx="2209800" cy="0"/>
          </a:xfrm>
          <a:prstGeom prst="line">
            <a:avLst/>
          </a:prstGeom>
          <a:noFill/>
          <a:ln w="19050">
            <a:solidFill>
              <a:schemeClr val="tx1"/>
            </a:solidFill>
            <a:round/>
            <a:headEnd/>
            <a:tailEnd/>
          </a:ln>
        </p:spPr>
        <p:txBody>
          <a:bodyPr/>
          <a:lstStyle/>
          <a:p>
            <a:endParaRPr lang="zh-CN" altLang="en-US"/>
          </a:p>
        </p:txBody>
      </p:sp>
      <p:sp>
        <p:nvSpPr>
          <p:cNvPr id="17430" name="Line 22"/>
          <p:cNvSpPr>
            <a:spLocks noChangeShapeType="1"/>
          </p:cNvSpPr>
          <p:nvPr/>
        </p:nvSpPr>
        <p:spPr bwMode="auto">
          <a:xfrm>
            <a:off x="5257800" y="4648200"/>
            <a:ext cx="2286000" cy="0"/>
          </a:xfrm>
          <a:prstGeom prst="line">
            <a:avLst/>
          </a:prstGeom>
          <a:noFill/>
          <a:ln w="19050">
            <a:solidFill>
              <a:schemeClr val="tx1"/>
            </a:solidFill>
            <a:round/>
            <a:headEnd/>
            <a:tailEnd type="triangle" w="med" len="med"/>
          </a:ln>
        </p:spPr>
        <p:txBody>
          <a:bodyPr/>
          <a:lstStyle/>
          <a:p>
            <a:endParaRPr lang="zh-CN" altLang="en-US"/>
          </a:p>
        </p:txBody>
      </p:sp>
      <p:sp>
        <p:nvSpPr>
          <p:cNvPr id="17431" name="Rectangle 23"/>
          <p:cNvSpPr>
            <a:spLocks noChangeArrowheads="1"/>
          </p:cNvSpPr>
          <p:nvPr/>
        </p:nvSpPr>
        <p:spPr bwMode="auto">
          <a:xfrm>
            <a:off x="3581400" y="5257800"/>
            <a:ext cx="1676400" cy="457200"/>
          </a:xfrm>
          <a:prstGeom prst="rect">
            <a:avLst/>
          </a:prstGeom>
          <a:solidFill>
            <a:srgbClr val="FFFF93"/>
          </a:solidFill>
          <a:ln w="9525">
            <a:solidFill>
              <a:schemeClr val="tx1"/>
            </a:solidFill>
            <a:miter lim="800000"/>
            <a:headEnd/>
            <a:tailEnd/>
          </a:ln>
        </p:spPr>
        <p:txBody>
          <a:bodyPr wrap="none" anchor="ctr"/>
          <a:lstStyle/>
          <a:p>
            <a:pPr algn="ctr"/>
            <a:r>
              <a:rPr lang="zh-CN" altLang="en-US" b="1"/>
              <a:t>发送响应信息</a:t>
            </a:r>
          </a:p>
        </p:txBody>
      </p:sp>
      <p:sp>
        <p:nvSpPr>
          <p:cNvPr id="17432" name="Line 24"/>
          <p:cNvSpPr>
            <a:spLocks noChangeShapeType="1"/>
          </p:cNvSpPr>
          <p:nvPr/>
        </p:nvSpPr>
        <p:spPr bwMode="auto">
          <a:xfrm flipH="1">
            <a:off x="1371600" y="5486400"/>
            <a:ext cx="2209800" cy="0"/>
          </a:xfrm>
          <a:prstGeom prst="line">
            <a:avLst/>
          </a:prstGeom>
          <a:noFill/>
          <a:ln w="19050">
            <a:solidFill>
              <a:schemeClr val="tx1"/>
            </a:solidFill>
            <a:round/>
            <a:headEnd/>
            <a:tailEnd type="triangle" w="med" len="med"/>
          </a:ln>
        </p:spPr>
        <p:txBody>
          <a:bodyPr/>
          <a:lstStyle/>
          <a:p>
            <a:endParaRPr lang="zh-CN" altLang="en-US"/>
          </a:p>
        </p:txBody>
      </p:sp>
      <p:sp>
        <p:nvSpPr>
          <p:cNvPr id="17433" name="Line 25"/>
          <p:cNvSpPr>
            <a:spLocks noChangeShapeType="1"/>
          </p:cNvSpPr>
          <p:nvPr/>
        </p:nvSpPr>
        <p:spPr bwMode="auto">
          <a:xfrm>
            <a:off x="5257800" y="5486400"/>
            <a:ext cx="2286000" cy="0"/>
          </a:xfrm>
          <a:prstGeom prst="line">
            <a:avLst/>
          </a:prstGeom>
          <a:noFill/>
          <a:ln w="19050">
            <a:solidFill>
              <a:schemeClr val="tx1"/>
            </a:solidFill>
            <a:round/>
            <a:headEnd/>
            <a:tailEnd/>
          </a:ln>
        </p:spPr>
        <p:txBody>
          <a:bodyPr/>
          <a:lstStyle/>
          <a:p>
            <a:endParaRPr lang="zh-CN" altLang="en-US"/>
          </a:p>
        </p:txBody>
      </p:sp>
      <p:sp>
        <p:nvSpPr>
          <p:cNvPr id="17434" name="Rectangle 26"/>
          <p:cNvSpPr>
            <a:spLocks noChangeArrowheads="1"/>
          </p:cNvSpPr>
          <p:nvPr/>
        </p:nvSpPr>
        <p:spPr bwMode="auto">
          <a:xfrm>
            <a:off x="3657600" y="6172200"/>
            <a:ext cx="1447800" cy="457200"/>
          </a:xfrm>
          <a:prstGeom prst="rect">
            <a:avLst/>
          </a:prstGeom>
          <a:solidFill>
            <a:srgbClr val="FFFF93"/>
          </a:solidFill>
          <a:ln w="9525">
            <a:solidFill>
              <a:schemeClr val="tx1"/>
            </a:solidFill>
            <a:miter lim="800000"/>
            <a:headEnd/>
            <a:tailEnd/>
          </a:ln>
        </p:spPr>
        <p:txBody>
          <a:bodyPr wrap="none" anchor="ctr"/>
          <a:lstStyle/>
          <a:p>
            <a:pPr algn="ctr"/>
            <a:r>
              <a:rPr lang="zh-CN" altLang="en-US" b="1"/>
              <a:t>释放连接</a:t>
            </a:r>
          </a:p>
        </p:txBody>
      </p:sp>
      <p:sp>
        <p:nvSpPr>
          <p:cNvPr id="17435" name="Line 27"/>
          <p:cNvSpPr>
            <a:spLocks noChangeShapeType="1"/>
          </p:cNvSpPr>
          <p:nvPr/>
        </p:nvSpPr>
        <p:spPr bwMode="auto">
          <a:xfrm flipH="1">
            <a:off x="1371600" y="6324600"/>
            <a:ext cx="2286000" cy="0"/>
          </a:xfrm>
          <a:prstGeom prst="line">
            <a:avLst/>
          </a:prstGeom>
          <a:noFill/>
          <a:ln w="19050">
            <a:solidFill>
              <a:schemeClr val="tx1"/>
            </a:solidFill>
            <a:round/>
            <a:headEnd/>
            <a:tailEnd type="triangle" w="med" len="med"/>
          </a:ln>
        </p:spPr>
        <p:txBody>
          <a:bodyPr/>
          <a:lstStyle/>
          <a:p>
            <a:endParaRPr lang="zh-CN" altLang="en-US"/>
          </a:p>
        </p:txBody>
      </p:sp>
      <p:sp>
        <p:nvSpPr>
          <p:cNvPr id="17436" name="Line 28"/>
          <p:cNvSpPr>
            <a:spLocks noChangeShapeType="1"/>
          </p:cNvSpPr>
          <p:nvPr/>
        </p:nvSpPr>
        <p:spPr bwMode="auto">
          <a:xfrm>
            <a:off x="5105400" y="6324600"/>
            <a:ext cx="2438400" cy="0"/>
          </a:xfrm>
          <a:prstGeom prst="line">
            <a:avLst/>
          </a:prstGeom>
          <a:noFill/>
          <a:ln w="19050">
            <a:solidFill>
              <a:schemeClr val="tx1"/>
            </a:solidFill>
            <a:round/>
            <a:headEnd/>
            <a:tailEnd type="triangle" w="med" len="med"/>
          </a:ln>
        </p:spPr>
        <p:txBody>
          <a:bodyPr/>
          <a:lstStyle/>
          <a:p>
            <a:endParaRPr lang="zh-CN" altLang="en-US"/>
          </a:p>
        </p:txBody>
      </p:sp>
      <p:sp>
        <p:nvSpPr>
          <p:cNvPr id="92184" name="标题 23"/>
          <p:cNvSpPr>
            <a:spLocks noGrp="1"/>
          </p:cNvSpPr>
          <p:nvPr>
            <p:ph type="title"/>
          </p:nvPr>
        </p:nvSpPr>
        <p:spPr/>
        <p:txBody>
          <a:bodyPr/>
          <a:lstStyle/>
          <a:p>
            <a:r>
              <a:rPr lang="en-US" altLang="zh-CN" dirty="0" smtClean="0"/>
              <a:t>HTTP</a:t>
            </a:r>
            <a:r>
              <a:rPr lang="zh-CN" altLang="zh-CN" dirty="0" smtClean="0"/>
              <a:t>工作原理</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7424"/>
                                        </p:tgtEl>
                                        <p:attrNameLst>
                                          <p:attrName>style.visibility</p:attrName>
                                        </p:attrNameLst>
                                      </p:cBhvr>
                                      <p:to>
                                        <p:strVal val="visible"/>
                                      </p:to>
                                    </p:set>
                                    <p:anim calcmode="lin" valueType="num">
                                      <p:cBhvr>
                                        <p:cTn id="7" dur="1000" fill="hold"/>
                                        <p:tgtEl>
                                          <p:spTgt spid="17424"/>
                                        </p:tgtEl>
                                        <p:attrNameLst>
                                          <p:attrName>ppt_w</p:attrName>
                                        </p:attrNameLst>
                                      </p:cBhvr>
                                      <p:tavLst>
                                        <p:tav tm="0">
                                          <p:val>
                                            <p:strVal val="#ppt_w*2.5"/>
                                          </p:val>
                                        </p:tav>
                                        <p:tav tm="100000">
                                          <p:val>
                                            <p:strVal val="#ppt_w"/>
                                          </p:val>
                                        </p:tav>
                                      </p:tavLst>
                                    </p:anim>
                                    <p:anim calcmode="lin" valueType="num">
                                      <p:cBhvr>
                                        <p:cTn id="8" dur="1000" fill="hold"/>
                                        <p:tgtEl>
                                          <p:spTgt spid="17424"/>
                                        </p:tgtEl>
                                        <p:attrNameLst>
                                          <p:attrName>ppt_h</p:attrName>
                                        </p:attrNameLst>
                                      </p:cBhvr>
                                      <p:tavLst>
                                        <p:tav tm="0">
                                          <p:val>
                                            <p:strVal val="#ppt_h*0.01"/>
                                          </p:val>
                                        </p:tav>
                                        <p:tav tm="100000">
                                          <p:val>
                                            <p:strVal val="#ppt_h"/>
                                          </p:val>
                                        </p:tav>
                                      </p:tavLst>
                                    </p:anim>
                                    <p:anim calcmode="lin" valueType="num">
                                      <p:cBhvr>
                                        <p:cTn id="9" dur="1000" fill="hold"/>
                                        <p:tgtEl>
                                          <p:spTgt spid="17424"/>
                                        </p:tgtEl>
                                        <p:attrNameLst>
                                          <p:attrName>ppt_x</p:attrName>
                                        </p:attrNameLst>
                                      </p:cBhvr>
                                      <p:tavLst>
                                        <p:tav tm="0">
                                          <p:val>
                                            <p:strVal val="#ppt_x"/>
                                          </p:val>
                                        </p:tav>
                                        <p:tav tm="100000">
                                          <p:val>
                                            <p:strVal val="#ppt_x"/>
                                          </p:val>
                                        </p:tav>
                                      </p:tavLst>
                                    </p:anim>
                                    <p:anim calcmode="lin" valueType="num">
                                      <p:cBhvr>
                                        <p:cTn id="10" dur="1000" fill="hold"/>
                                        <p:tgtEl>
                                          <p:spTgt spid="17424"/>
                                        </p:tgtEl>
                                        <p:attrNameLst>
                                          <p:attrName>ppt_y</p:attrName>
                                        </p:attrNameLst>
                                      </p:cBhvr>
                                      <p:tavLst>
                                        <p:tav tm="0">
                                          <p:val>
                                            <p:strVal val="#ppt_h+1"/>
                                          </p:val>
                                        </p:tav>
                                        <p:tav tm="100000">
                                          <p:val>
                                            <p:strVal val="#ppt_y"/>
                                          </p:val>
                                        </p:tav>
                                      </p:tavLst>
                                    </p:anim>
                                    <p:animEffect transition="in" filter="fade">
                                      <p:cBhvr>
                                        <p:cTn id="11" dur="1000"/>
                                        <p:tgtEl>
                                          <p:spTgt spid="1742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425"/>
                                        </p:tgtEl>
                                        <p:attrNameLst>
                                          <p:attrName>style.visibility</p:attrName>
                                        </p:attrNameLst>
                                      </p:cBhvr>
                                      <p:to>
                                        <p:strVal val="visible"/>
                                      </p:to>
                                    </p:set>
                                    <p:animEffect transition="in" filter="wipe(right)">
                                      <p:cBhvr>
                                        <p:cTn id="15" dur="500"/>
                                        <p:tgtEl>
                                          <p:spTgt spid="174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426"/>
                                        </p:tgtEl>
                                        <p:attrNameLst>
                                          <p:attrName>style.visibility</p:attrName>
                                        </p:attrNameLst>
                                      </p:cBhvr>
                                      <p:to>
                                        <p:strVal val="visible"/>
                                      </p:to>
                                    </p:set>
                                    <p:animEffect transition="in" filter="wipe(left)">
                                      <p:cBhvr>
                                        <p:cTn id="18" dur="500"/>
                                        <p:tgtEl>
                                          <p:spTgt spid="17426"/>
                                        </p:tgtEl>
                                      </p:cBhvr>
                                    </p:animEffect>
                                  </p:childTnLst>
                                </p:cTn>
                              </p:par>
                            </p:childTnLst>
                          </p:cTn>
                        </p:par>
                        <p:par>
                          <p:cTn id="19" fill="hold">
                            <p:stCondLst>
                              <p:cond delay="1500"/>
                            </p:stCondLst>
                            <p:childTnLst>
                              <p:par>
                                <p:cTn id="20" presetID="29" presetClass="entr" presetSubtype="0" fill="hold" grpId="0" nodeType="afterEffect">
                                  <p:stCondLst>
                                    <p:cond delay="500"/>
                                  </p:stCondLst>
                                  <p:childTnLst>
                                    <p:set>
                                      <p:cBhvr>
                                        <p:cTn id="21" dur="1" fill="hold">
                                          <p:stCondLst>
                                            <p:cond delay="0"/>
                                          </p:stCondLst>
                                        </p:cTn>
                                        <p:tgtEl>
                                          <p:spTgt spid="17428"/>
                                        </p:tgtEl>
                                        <p:attrNameLst>
                                          <p:attrName>style.visibility</p:attrName>
                                        </p:attrNameLst>
                                      </p:cBhvr>
                                      <p:to>
                                        <p:strVal val="visible"/>
                                      </p:to>
                                    </p:set>
                                    <p:anim calcmode="lin" valueType="num">
                                      <p:cBhvr>
                                        <p:cTn id="22" dur="1000" fill="hold"/>
                                        <p:tgtEl>
                                          <p:spTgt spid="17428"/>
                                        </p:tgtEl>
                                        <p:attrNameLst>
                                          <p:attrName>ppt_x</p:attrName>
                                        </p:attrNameLst>
                                      </p:cBhvr>
                                      <p:tavLst>
                                        <p:tav tm="0">
                                          <p:val>
                                            <p:strVal val="#ppt_x-.2"/>
                                          </p:val>
                                        </p:tav>
                                        <p:tav tm="100000">
                                          <p:val>
                                            <p:strVal val="#ppt_x"/>
                                          </p:val>
                                        </p:tav>
                                      </p:tavLst>
                                    </p:anim>
                                    <p:anim calcmode="lin" valueType="num">
                                      <p:cBhvr>
                                        <p:cTn id="23" dur="1000" fill="hold"/>
                                        <p:tgtEl>
                                          <p:spTgt spid="17428"/>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7428"/>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7429"/>
                                        </p:tgtEl>
                                        <p:attrNameLst>
                                          <p:attrName>style.visibility</p:attrName>
                                        </p:attrNameLst>
                                      </p:cBhvr>
                                      <p:to>
                                        <p:strVal val="visible"/>
                                      </p:to>
                                    </p:set>
                                    <p:animEffect transition="in" filter="wipe(left)">
                                      <p:cBhvr>
                                        <p:cTn id="28" dur="500"/>
                                        <p:tgtEl>
                                          <p:spTgt spid="17429"/>
                                        </p:tgtEl>
                                      </p:cBhvr>
                                    </p:animEffec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17430"/>
                                        </p:tgtEl>
                                        <p:attrNameLst>
                                          <p:attrName>style.visibility</p:attrName>
                                        </p:attrNameLst>
                                      </p:cBhvr>
                                      <p:to>
                                        <p:strVal val="visible"/>
                                      </p:to>
                                    </p:set>
                                    <p:animEffect transition="in" filter="wipe(left)">
                                      <p:cBhvr>
                                        <p:cTn id="32" dur="500"/>
                                        <p:tgtEl>
                                          <p:spTgt spid="17430"/>
                                        </p:tgtEl>
                                      </p:cBhvr>
                                    </p:animEffect>
                                  </p:childTnLst>
                                </p:cTn>
                              </p:par>
                            </p:childTnLst>
                          </p:cTn>
                        </p:par>
                        <p:par>
                          <p:cTn id="33" fill="hold">
                            <p:stCondLst>
                              <p:cond delay="4000"/>
                            </p:stCondLst>
                            <p:childTnLst>
                              <p:par>
                                <p:cTn id="34" presetID="58" presetClass="entr" presetSubtype="0" accel="100000" fill="hold" grpId="0" nodeType="afterEffect">
                                  <p:stCondLst>
                                    <p:cond delay="500"/>
                                  </p:stCondLst>
                                  <p:childTnLst>
                                    <p:set>
                                      <p:cBhvr>
                                        <p:cTn id="35" dur="1" fill="hold">
                                          <p:stCondLst>
                                            <p:cond delay="0"/>
                                          </p:stCondLst>
                                        </p:cTn>
                                        <p:tgtEl>
                                          <p:spTgt spid="17431"/>
                                        </p:tgtEl>
                                        <p:attrNameLst>
                                          <p:attrName>style.visibility</p:attrName>
                                        </p:attrNameLst>
                                      </p:cBhvr>
                                      <p:to>
                                        <p:strVal val="visible"/>
                                      </p:to>
                                    </p:set>
                                    <p:anim calcmode="lin" valueType="num">
                                      <p:cBhvr>
                                        <p:cTn id="36" dur="1000" fill="hold"/>
                                        <p:tgtEl>
                                          <p:spTgt spid="17431"/>
                                        </p:tgtEl>
                                        <p:attrNameLst>
                                          <p:attrName>ppt_w</p:attrName>
                                        </p:attrNameLst>
                                      </p:cBhvr>
                                      <p:tavLst>
                                        <p:tav tm="0">
                                          <p:val>
                                            <p:strVal val="#ppt_w*2.5"/>
                                          </p:val>
                                        </p:tav>
                                        <p:tav tm="100000">
                                          <p:val>
                                            <p:strVal val="#ppt_w"/>
                                          </p:val>
                                        </p:tav>
                                      </p:tavLst>
                                    </p:anim>
                                    <p:anim calcmode="lin" valueType="num">
                                      <p:cBhvr>
                                        <p:cTn id="37" dur="1000" fill="hold"/>
                                        <p:tgtEl>
                                          <p:spTgt spid="17431"/>
                                        </p:tgtEl>
                                        <p:attrNameLst>
                                          <p:attrName>ppt_h</p:attrName>
                                        </p:attrNameLst>
                                      </p:cBhvr>
                                      <p:tavLst>
                                        <p:tav tm="0">
                                          <p:val>
                                            <p:strVal val="#ppt_h*0.01"/>
                                          </p:val>
                                        </p:tav>
                                        <p:tav tm="100000">
                                          <p:val>
                                            <p:strVal val="#ppt_h"/>
                                          </p:val>
                                        </p:tav>
                                      </p:tavLst>
                                    </p:anim>
                                    <p:anim calcmode="lin" valueType="num">
                                      <p:cBhvr>
                                        <p:cTn id="38" dur="1000" fill="hold"/>
                                        <p:tgtEl>
                                          <p:spTgt spid="17431"/>
                                        </p:tgtEl>
                                        <p:attrNameLst>
                                          <p:attrName>ppt_x</p:attrName>
                                        </p:attrNameLst>
                                      </p:cBhvr>
                                      <p:tavLst>
                                        <p:tav tm="0">
                                          <p:val>
                                            <p:strVal val="#ppt_x"/>
                                          </p:val>
                                        </p:tav>
                                        <p:tav tm="100000">
                                          <p:val>
                                            <p:strVal val="#ppt_x"/>
                                          </p:val>
                                        </p:tav>
                                      </p:tavLst>
                                    </p:anim>
                                    <p:anim calcmode="lin" valueType="num">
                                      <p:cBhvr>
                                        <p:cTn id="39" dur="1000" fill="hold"/>
                                        <p:tgtEl>
                                          <p:spTgt spid="17431"/>
                                        </p:tgtEl>
                                        <p:attrNameLst>
                                          <p:attrName>ppt_y</p:attrName>
                                        </p:attrNameLst>
                                      </p:cBhvr>
                                      <p:tavLst>
                                        <p:tav tm="0">
                                          <p:val>
                                            <p:strVal val="#ppt_h+1"/>
                                          </p:val>
                                        </p:tav>
                                        <p:tav tm="100000">
                                          <p:val>
                                            <p:strVal val="#ppt_y"/>
                                          </p:val>
                                        </p:tav>
                                      </p:tavLst>
                                    </p:anim>
                                    <p:animEffect transition="in" filter="fade">
                                      <p:cBhvr>
                                        <p:cTn id="40" dur="1000"/>
                                        <p:tgtEl>
                                          <p:spTgt spid="17431"/>
                                        </p:tgtEl>
                                      </p:cBhvr>
                                    </p:animEffect>
                                  </p:childTnLst>
                                </p:cTn>
                              </p:par>
                            </p:childTnLst>
                          </p:cTn>
                        </p:par>
                        <p:par>
                          <p:cTn id="41" fill="hold">
                            <p:stCondLst>
                              <p:cond delay="5500"/>
                            </p:stCondLst>
                            <p:childTnLst>
                              <p:par>
                                <p:cTn id="42" presetID="22" presetClass="entr" presetSubtype="2" fill="hold" grpId="0" nodeType="afterEffect">
                                  <p:stCondLst>
                                    <p:cond delay="0"/>
                                  </p:stCondLst>
                                  <p:childTnLst>
                                    <p:set>
                                      <p:cBhvr>
                                        <p:cTn id="43" dur="1" fill="hold">
                                          <p:stCondLst>
                                            <p:cond delay="0"/>
                                          </p:stCondLst>
                                        </p:cTn>
                                        <p:tgtEl>
                                          <p:spTgt spid="17433"/>
                                        </p:tgtEl>
                                        <p:attrNameLst>
                                          <p:attrName>style.visibility</p:attrName>
                                        </p:attrNameLst>
                                      </p:cBhvr>
                                      <p:to>
                                        <p:strVal val="visible"/>
                                      </p:to>
                                    </p:set>
                                    <p:animEffect transition="in" filter="wipe(right)">
                                      <p:cBhvr>
                                        <p:cTn id="44" dur="500"/>
                                        <p:tgtEl>
                                          <p:spTgt spid="17433"/>
                                        </p:tgtEl>
                                      </p:cBhvr>
                                    </p:animEffect>
                                  </p:childTnLst>
                                </p:cTn>
                              </p:par>
                            </p:childTnLst>
                          </p:cTn>
                        </p:par>
                        <p:par>
                          <p:cTn id="45" fill="hold">
                            <p:stCondLst>
                              <p:cond delay="6000"/>
                            </p:stCondLst>
                            <p:childTnLst>
                              <p:par>
                                <p:cTn id="46" presetID="22" presetClass="entr" presetSubtype="2" fill="hold" grpId="0" nodeType="afterEffect">
                                  <p:stCondLst>
                                    <p:cond delay="0"/>
                                  </p:stCondLst>
                                  <p:childTnLst>
                                    <p:set>
                                      <p:cBhvr>
                                        <p:cTn id="47" dur="1" fill="hold">
                                          <p:stCondLst>
                                            <p:cond delay="0"/>
                                          </p:stCondLst>
                                        </p:cTn>
                                        <p:tgtEl>
                                          <p:spTgt spid="17432"/>
                                        </p:tgtEl>
                                        <p:attrNameLst>
                                          <p:attrName>style.visibility</p:attrName>
                                        </p:attrNameLst>
                                      </p:cBhvr>
                                      <p:to>
                                        <p:strVal val="visible"/>
                                      </p:to>
                                    </p:set>
                                    <p:animEffect transition="in" filter="wipe(right)">
                                      <p:cBhvr>
                                        <p:cTn id="48" dur="500"/>
                                        <p:tgtEl>
                                          <p:spTgt spid="17432"/>
                                        </p:tgtEl>
                                      </p:cBhvr>
                                    </p:animEffect>
                                  </p:childTnLst>
                                </p:cTn>
                              </p:par>
                            </p:childTnLst>
                          </p:cTn>
                        </p:par>
                        <p:par>
                          <p:cTn id="49" fill="hold">
                            <p:stCondLst>
                              <p:cond delay="6500"/>
                            </p:stCondLst>
                            <p:childTnLst>
                              <p:par>
                                <p:cTn id="50" presetID="58" presetClass="entr" presetSubtype="0" accel="100000" fill="hold" grpId="0" nodeType="afterEffect">
                                  <p:stCondLst>
                                    <p:cond delay="500"/>
                                  </p:stCondLst>
                                  <p:childTnLst>
                                    <p:set>
                                      <p:cBhvr>
                                        <p:cTn id="51" dur="1" fill="hold">
                                          <p:stCondLst>
                                            <p:cond delay="0"/>
                                          </p:stCondLst>
                                        </p:cTn>
                                        <p:tgtEl>
                                          <p:spTgt spid="17434"/>
                                        </p:tgtEl>
                                        <p:attrNameLst>
                                          <p:attrName>style.visibility</p:attrName>
                                        </p:attrNameLst>
                                      </p:cBhvr>
                                      <p:to>
                                        <p:strVal val="visible"/>
                                      </p:to>
                                    </p:set>
                                    <p:anim calcmode="lin" valueType="num">
                                      <p:cBhvr>
                                        <p:cTn id="52" dur="1000" fill="hold"/>
                                        <p:tgtEl>
                                          <p:spTgt spid="17434"/>
                                        </p:tgtEl>
                                        <p:attrNameLst>
                                          <p:attrName>ppt_w</p:attrName>
                                        </p:attrNameLst>
                                      </p:cBhvr>
                                      <p:tavLst>
                                        <p:tav tm="0">
                                          <p:val>
                                            <p:strVal val="#ppt_w*2.5"/>
                                          </p:val>
                                        </p:tav>
                                        <p:tav tm="100000">
                                          <p:val>
                                            <p:strVal val="#ppt_w"/>
                                          </p:val>
                                        </p:tav>
                                      </p:tavLst>
                                    </p:anim>
                                    <p:anim calcmode="lin" valueType="num">
                                      <p:cBhvr>
                                        <p:cTn id="53" dur="1000" fill="hold"/>
                                        <p:tgtEl>
                                          <p:spTgt spid="17434"/>
                                        </p:tgtEl>
                                        <p:attrNameLst>
                                          <p:attrName>ppt_h</p:attrName>
                                        </p:attrNameLst>
                                      </p:cBhvr>
                                      <p:tavLst>
                                        <p:tav tm="0">
                                          <p:val>
                                            <p:strVal val="#ppt_h*0.01"/>
                                          </p:val>
                                        </p:tav>
                                        <p:tav tm="100000">
                                          <p:val>
                                            <p:strVal val="#ppt_h"/>
                                          </p:val>
                                        </p:tav>
                                      </p:tavLst>
                                    </p:anim>
                                    <p:anim calcmode="lin" valueType="num">
                                      <p:cBhvr>
                                        <p:cTn id="54" dur="1000" fill="hold"/>
                                        <p:tgtEl>
                                          <p:spTgt spid="17434"/>
                                        </p:tgtEl>
                                        <p:attrNameLst>
                                          <p:attrName>ppt_x</p:attrName>
                                        </p:attrNameLst>
                                      </p:cBhvr>
                                      <p:tavLst>
                                        <p:tav tm="0">
                                          <p:val>
                                            <p:strVal val="#ppt_x"/>
                                          </p:val>
                                        </p:tav>
                                        <p:tav tm="100000">
                                          <p:val>
                                            <p:strVal val="#ppt_x"/>
                                          </p:val>
                                        </p:tav>
                                      </p:tavLst>
                                    </p:anim>
                                    <p:anim calcmode="lin" valueType="num">
                                      <p:cBhvr>
                                        <p:cTn id="55" dur="1000" fill="hold"/>
                                        <p:tgtEl>
                                          <p:spTgt spid="17434"/>
                                        </p:tgtEl>
                                        <p:attrNameLst>
                                          <p:attrName>ppt_y</p:attrName>
                                        </p:attrNameLst>
                                      </p:cBhvr>
                                      <p:tavLst>
                                        <p:tav tm="0">
                                          <p:val>
                                            <p:strVal val="#ppt_h+1"/>
                                          </p:val>
                                        </p:tav>
                                        <p:tav tm="100000">
                                          <p:val>
                                            <p:strVal val="#ppt_y"/>
                                          </p:val>
                                        </p:tav>
                                      </p:tavLst>
                                    </p:anim>
                                    <p:animEffect transition="in" filter="fade">
                                      <p:cBhvr>
                                        <p:cTn id="56" dur="1000"/>
                                        <p:tgtEl>
                                          <p:spTgt spid="17434"/>
                                        </p:tgtEl>
                                      </p:cBhvr>
                                    </p:animEffect>
                                  </p:childTnLst>
                                </p:cTn>
                              </p:par>
                            </p:childTnLst>
                          </p:cTn>
                        </p:par>
                        <p:par>
                          <p:cTn id="57" fill="hold">
                            <p:stCondLst>
                              <p:cond delay="8000"/>
                            </p:stCondLst>
                            <p:childTnLst>
                              <p:par>
                                <p:cTn id="58" presetID="22" presetClass="entr" presetSubtype="2" fill="hold" grpId="0" nodeType="afterEffect">
                                  <p:stCondLst>
                                    <p:cond delay="0"/>
                                  </p:stCondLst>
                                  <p:childTnLst>
                                    <p:set>
                                      <p:cBhvr>
                                        <p:cTn id="59" dur="1" fill="hold">
                                          <p:stCondLst>
                                            <p:cond delay="0"/>
                                          </p:stCondLst>
                                        </p:cTn>
                                        <p:tgtEl>
                                          <p:spTgt spid="17435"/>
                                        </p:tgtEl>
                                        <p:attrNameLst>
                                          <p:attrName>style.visibility</p:attrName>
                                        </p:attrNameLst>
                                      </p:cBhvr>
                                      <p:to>
                                        <p:strVal val="visible"/>
                                      </p:to>
                                    </p:set>
                                    <p:animEffect transition="in" filter="wipe(right)">
                                      <p:cBhvr>
                                        <p:cTn id="60" dur="500"/>
                                        <p:tgtEl>
                                          <p:spTgt spid="1743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7436"/>
                                        </p:tgtEl>
                                        <p:attrNameLst>
                                          <p:attrName>style.visibility</p:attrName>
                                        </p:attrNameLst>
                                      </p:cBhvr>
                                      <p:to>
                                        <p:strVal val="visible"/>
                                      </p:to>
                                    </p:set>
                                    <p:animEffect transition="in" filter="wipe(left)">
                                      <p:cBhvr>
                                        <p:cTn id="63" dur="500"/>
                                        <p:tgtEl>
                                          <p:spTgt spid="1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4" grpId="0" animBg="1"/>
      <p:bldP spid="17425" grpId="0" animBg="1"/>
      <p:bldP spid="17426" grpId="0" animBg="1"/>
      <p:bldP spid="17428" grpId="0" animBg="1"/>
      <p:bldP spid="17429" grpId="0" animBg="1"/>
      <p:bldP spid="17430" grpId="0" animBg="1"/>
      <p:bldP spid="17431" grpId="0" animBg="1"/>
      <p:bldP spid="17432" grpId="0" animBg="1"/>
      <p:bldP spid="17433" grpId="0" animBg="1"/>
      <p:bldP spid="17434" grpId="0" animBg="1"/>
      <p:bldP spid="17435" grpId="0" animBg="1"/>
      <p:bldP spid="1743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
          <p:cNvSpPr>
            <a:spLocks noGrp="1"/>
          </p:cNvSpPr>
          <p:nvPr>
            <p:ph type="title"/>
          </p:nvPr>
        </p:nvSpPr>
        <p:spPr/>
        <p:txBody>
          <a:bodyPr/>
          <a:lstStyle/>
          <a:p>
            <a:r>
              <a:rPr lang="en-US" altLang="zh-CN" dirty="0" smtClean="0"/>
              <a:t>HTTP</a:t>
            </a:r>
            <a:r>
              <a:rPr lang="zh-CN" altLang="zh-CN" dirty="0" smtClean="0"/>
              <a:t>请求</a:t>
            </a:r>
            <a:r>
              <a:rPr lang="zh-CN" altLang="en-US" dirty="0" smtClean="0"/>
              <a:t>信息与</a:t>
            </a:r>
            <a:r>
              <a:rPr lang="zh-CN" altLang="zh-CN" dirty="0" smtClean="0"/>
              <a:t>响应信息</a:t>
            </a:r>
            <a:endParaRPr lang="zh-CN" altLang="en-US" dirty="0" smtClean="0"/>
          </a:p>
        </p:txBody>
      </p:sp>
      <p:sp>
        <p:nvSpPr>
          <p:cNvPr id="93187" name="内容占位符 1"/>
          <p:cNvSpPr>
            <a:spLocks noGrp="1"/>
          </p:cNvSpPr>
          <p:nvPr>
            <p:ph idx="1"/>
          </p:nvPr>
        </p:nvSpPr>
        <p:spPr>
          <a:xfrm>
            <a:off x="457200" y="1714500"/>
            <a:ext cx="8229600" cy="4292600"/>
          </a:xfrm>
        </p:spPr>
        <p:txBody>
          <a:bodyPr/>
          <a:lstStyle/>
          <a:p>
            <a:r>
              <a:rPr lang="en-US" altLang="zh-CN" smtClean="0"/>
              <a:t>HTTP </a:t>
            </a:r>
            <a:r>
              <a:rPr lang="zh-CN" altLang="zh-CN" smtClean="0"/>
              <a:t>请求信息</a:t>
            </a:r>
            <a:r>
              <a:rPr lang="zh-CN" altLang="en-US" smtClean="0"/>
              <a:t>：</a:t>
            </a:r>
            <a:r>
              <a:rPr lang="zh-CN" altLang="zh-CN" smtClean="0"/>
              <a:t>主要包括请求行、请求头部、空行和可选的消息体。</a:t>
            </a:r>
            <a:endParaRPr lang="en-US" altLang="zh-CN" smtClean="0"/>
          </a:p>
          <a:p>
            <a:pPr lvl="1"/>
            <a:r>
              <a:rPr lang="zh-CN" altLang="zh-CN" sz="3000" smtClean="0"/>
              <a:t>其中，请求行包括请求类型、</a:t>
            </a:r>
            <a:r>
              <a:rPr lang="en-US" altLang="zh-CN" sz="3000" smtClean="0"/>
              <a:t>URL</a:t>
            </a:r>
            <a:r>
              <a:rPr lang="zh-CN" altLang="zh-CN" sz="3000" smtClean="0"/>
              <a:t>和</a:t>
            </a:r>
            <a:r>
              <a:rPr lang="en-US" altLang="zh-CN" sz="3000" smtClean="0"/>
              <a:t>HTTP</a:t>
            </a:r>
            <a:r>
              <a:rPr lang="zh-CN" altLang="zh-CN" sz="3000" smtClean="0"/>
              <a:t>版本。</a:t>
            </a:r>
            <a:endParaRPr lang="en-US" altLang="zh-CN" sz="3000" smtClean="0"/>
          </a:p>
          <a:p>
            <a:r>
              <a:rPr lang="en-US" altLang="zh-CN" smtClean="0"/>
              <a:t>HTTP </a:t>
            </a:r>
            <a:r>
              <a:rPr lang="zh-CN" altLang="zh-CN" smtClean="0"/>
              <a:t>响应信息</a:t>
            </a:r>
            <a:r>
              <a:rPr lang="zh-CN" altLang="en-US" smtClean="0"/>
              <a:t>：</a:t>
            </a:r>
            <a:r>
              <a:rPr lang="zh-CN" altLang="zh-CN" smtClean="0"/>
              <a:t>主要包括状态行、响应头部、空行和可选的消息体。</a:t>
            </a:r>
            <a:endParaRPr lang="en-US" altLang="zh-CN" smtClean="0"/>
          </a:p>
          <a:p>
            <a:pPr lvl="1"/>
            <a:r>
              <a:rPr lang="zh-CN" altLang="zh-CN" sz="3000" smtClean="0"/>
              <a:t>其中，状态行包括</a:t>
            </a:r>
            <a:r>
              <a:rPr lang="en-US" altLang="zh-CN" sz="3000" smtClean="0"/>
              <a:t>HTTP</a:t>
            </a:r>
            <a:r>
              <a:rPr lang="zh-CN" altLang="zh-CN" sz="3000" smtClean="0"/>
              <a:t>版本、状态代码和描述状态的短语。</a:t>
            </a:r>
            <a:endParaRPr lang="zh-CN" altLang="en-US" sz="30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en-US" altLang="zh-CN" dirty="0" smtClean="0"/>
              <a:t>HTTP</a:t>
            </a:r>
            <a:r>
              <a:rPr lang="zh-CN" dirty="0" smtClean="0"/>
              <a:t>请求</a:t>
            </a:r>
            <a:r>
              <a:rPr lang="zh-CN" altLang="en-US" dirty="0" smtClean="0"/>
              <a:t>报文</a:t>
            </a:r>
          </a:p>
        </p:txBody>
      </p:sp>
      <p:sp>
        <p:nvSpPr>
          <p:cNvPr id="942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94212" name="Picture 3"/>
          <p:cNvPicPr>
            <a:picLocks noChangeAspect="1" noChangeArrowheads="1"/>
          </p:cNvPicPr>
          <p:nvPr/>
        </p:nvPicPr>
        <p:blipFill>
          <a:blip r:embed="rId2"/>
          <a:srcRect/>
          <a:stretch>
            <a:fillRect/>
          </a:stretch>
        </p:blipFill>
        <p:spPr bwMode="auto">
          <a:xfrm>
            <a:off x="785813" y="1571625"/>
            <a:ext cx="7681912" cy="4011613"/>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1"/>
          <p:cNvSpPr>
            <a:spLocks noGrp="1"/>
          </p:cNvSpPr>
          <p:nvPr>
            <p:ph idx="1"/>
          </p:nvPr>
        </p:nvSpPr>
        <p:spPr>
          <a:xfrm>
            <a:off x="468313" y="692150"/>
            <a:ext cx="8229600" cy="650875"/>
          </a:xfrm>
        </p:spPr>
        <p:txBody>
          <a:bodyPr/>
          <a:lstStyle/>
          <a:p>
            <a:pPr algn="ctr">
              <a:buFont typeface="Wingdings" pitchFamily="2" charset="2"/>
              <a:buNone/>
            </a:pPr>
            <a:r>
              <a:rPr lang="en-US" altLang="zh-CN" sz="3700" smtClean="0"/>
              <a:t>HTTP</a:t>
            </a:r>
            <a:r>
              <a:rPr lang="zh-CN" altLang="zh-CN" sz="3700" smtClean="0"/>
              <a:t>请求操作方法</a:t>
            </a:r>
            <a:endParaRPr lang="zh-CN" altLang="en-US" sz="3700" smtClean="0"/>
          </a:p>
        </p:txBody>
      </p:sp>
      <p:graphicFrame>
        <p:nvGraphicFramePr>
          <p:cNvPr id="4" name="表格 3"/>
          <p:cNvGraphicFramePr>
            <a:graphicFrameLocks noGrp="1"/>
          </p:cNvGraphicFramePr>
          <p:nvPr/>
        </p:nvGraphicFramePr>
        <p:xfrm>
          <a:off x="323850" y="2060575"/>
          <a:ext cx="8496943" cy="3744414"/>
        </p:xfrm>
        <a:graphic>
          <a:graphicData uri="http://schemas.openxmlformats.org/drawingml/2006/table">
            <a:tbl>
              <a:tblPr/>
              <a:tblGrid>
                <a:gridCol w="2448272"/>
                <a:gridCol w="6048671"/>
              </a:tblGrid>
              <a:tr h="416046">
                <a:tc>
                  <a:txBody>
                    <a:bodyPr/>
                    <a:lstStyle/>
                    <a:p>
                      <a:pPr indent="127000" algn="ctr">
                        <a:spcAft>
                          <a:spcPts val="0"/>
                        </a:spcAft>
                      </a:pPr>
                      <a:r>
                        <a:rPr lang="zh-CN" sz="2000" b="1" kern="100" dirty="0">
                          <a:latin typeface="Times New Roman"/>
                          <a:ea typeface="宋体"/>
                          <a:cs typeface="Times New Roman"/>
                        </a:rPr>
                        <a:t>名称</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dirty="0">
                          <a:latin typeface="Times New Roman"/>
                          <a:ea typeface="宋体"/>
                          <a:cs typeface="Times New Roman"/>
                        </a:rPr>
                        <a:t>方法描述</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a:latin typeface="Times New Roman"/>
                          <a:ea typeface="宋体"/>
                          <a:cs typeface="Times New Roman"/>
                        </a:rPr>
                        <a:t>OPTIONS</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返回服务器针对特定文档所支持的</a:t>
                      </a:r>
                      <a:r>
                        <a:rPr lang="en-US" sz="2000" kern="100" dirty="0">
                          <a:latin typeface="Times New Roman"/>
                          <a:ea typeface="宋体"/>
                          <a:cs typeface="Times New Roman"/>
                        </a:rPr>
                        <a:t>HTTP</a:t>
                      </a:r>
                      <a:r>
                        <a:rPr lang="zh-CN" sz="2000" kern="100" dirty="0">
                          <a:latin typeface="Times New Roman"/>
                          <a:ea typeface="宋体"/>
                          <a:cs typeface="Times New Roman"/>
                        </a:rPr>
                        <a:t>请求方法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a:latin typeface="Times New Roman"/>
                          <a:ea typeface="宋体"/>
                          <a:cs typeface="Times New Roman"/>
                        </a:rPr>
                        <a:t>GET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请求读取服务器上指定</a:t>
                      </a:r>
                      <a:r>
                        <a:rPr lang="en-US" sz="2000" kern="100" dirty="0">
                          <a:latin typeface="Times New Roman"/>
                          <a:ea typeface="宋体"/>
                          <a:cs typeface="Times New Roman"/>
                        </a:rPr>
                        <a:t>URL</a:t>
                      </a:r>
                      <a:r>
                        <a:rPr lang="zh-CN" sz="2000" kern="100" dirty="0">
                          <a:latin typeface="Times New Roman"/>
                          <a:ea typeface="宋体"/>
                          <a:cs typeface="Times New Roman"/>
                        </a:rPr>
                        <a:t>下的文档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a:latin typeface="Times New Roman"/>
                          <a:ea typeface="宋体"/>
                          <a:cs typeface="Times New Roman"/>
                        </a:rPr>
                        <a:t>HEAD</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请求获取服务器上指定</a:t>
                      </a:r>
                      <a:r>
                        <a:rPr lang="en-US" sz="2000" kern="100" dirty="0">
                          <a:latin typeface="Times New Roman"/>
                          <a:ea typeface="宋体"/>
                          <a:cs typeface="Times New Roman"/>
                        </a:rPr>
                        <a:t>URL</a:t>
                      </a:r>
                      <a:r>
                        <a:rPr lang="zh-CN" sz="2000" kern="100" dirty="0">
                          <a:latin typeface="Times New Roman"/>
                          <a:ea typeface="宋体"/>
                          <a:cs typeface="Times New Roman"/>
                        </a:rPr>
                        <a:t>下文档的状态信息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a:latin typeface="Times New Roman"/>
                          <a:ea typeface="宋体"/>
                          <a:cs typeface="Times New Roman"/>
                        </a:rPr>
                        <a:t>POST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向服务器发送信息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74370" algn="just">
                        <a:spcAft>
                          <a:spcPts val="0"/>
                        </a:spcAft>
                      </a:pPr>
                      <a:r>
                        <a:rPr lang="en-US" sz="2000" kern="100">
                          <a:latin typeface="Times New Roman"/>
                          <a:ea typeface="宋体"/>
                          <a:cs typeface="Times New Roman"/>
                        </a:rPr>
                        <a:t>PUT</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从客户端更新服务器文档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a:latin typeface="Times New Roman"/>
                          <a:ea typeface="宋体"/>
                          <a:cs typeface="Times New Roman"/>
                        </a:rPr>
                        <a:t>DELETE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请求服务器删除指定</a:t>
                      </a:r>
                      <a:r>
                        <a:rPr lang="en-US" sz="2000" kern="100">
                          <a:latin typeface="Times New Roman"/>
                          <a:ea typeface="宋体"/>
                          <a:cs typeface="Times New Roman"/>
                        </a:rPr>
                        <a:t>URL</a:t>
                      </a:r>
                      <a:r>
                        <a:rPr lang="zh-CN" sz="2000" kern="100">
                          <a:latin typeface="Times New Roman"/>
                          <a:ea typeface="宋体"/>
                          <a:cs typeface="Times New Roman"/>
                        </a:rPr>
                        <a:t>下的文档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a:latin typeface="Times New Roman"/>
                          <a:ea typeface="宋体"/>
                          <a:cs typeface="Times New Roman"/>
                        </a:rPr>
                        <a:t>TRACE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回送服务器反馈</a:t>
                      </a:r>
                      <a:r>
                        <a:rPr lang="en-US" sz="2000" kern="100">
                          <a:latin typeface="Times New Roman"/>
                          <a:ea typeface="宋体"/>
                          <a:cs typeface="Times New Roman"/>
                        </a:rPr>
                        <a:t> http</a:t>
                      </a:r>
                      <a:r>
                        <a:rPr lang="zh-CN" sz="2000" kern="100">
                          <a:latin typeface="Times New Roman"/>
                          <a:ea typeface="宋体"/>
                          <a:cs typeface="Times New Roman"/>
                        </a:rPr>
                        <a:t>的请求信息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046">
                <a:tc>
                  <a:txBody>
                    <a:bodyPr/>
                    <a:lstStyle/>
                    <a:p>
                      <a:pPr indent="685800" algn="just">
                        <a:spcAft>
                          <a:spcPts val="0"/>
                        </a:spcAft>
                      </a:pPr>
                      <a:r>
                        <a:rPr lang="en-US" sz="2000" kern="100" dirty="0">
                          <a:latin typeface="Times New Roman"/>
                          <a:ea typeface="宋体"/>
                          <a:cs typeface="Times New Roman"/>
                        </a:rPr>
                        <a:t>CONNECT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预留给代理服务器使用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dirty="0" smtClean="0"/>
              <a:t>HTTP </a:t>
            </a:r>
            <a:r>
              <a:rPr lang="zh-CN" altLang="zh-CN" dirty="0" smtClean="0"/>
              <a:t>响应</a:t>
            </a:r>
            <a:r>
              <a:rPr lang="zh-CN" altLang="en-US" dirty="0" smtClean="0"/>
              <a:t>报文</a:t>
            </a:r>
          </a:p>
        </p:txBody>
      </p:sp>
      <p:sp>
        <p:nvSpPr>
          <p:cNvPr id="962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962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96261" name="Picture 5"/>
          <p:cNvPicPr>
            <a:picLocks noChangeAspect="1" noChangeArrowheads="1"/>
          </p:cNvPicPr>
          <p:nvPr/>
        </p:nvPicPr>
        <p:blipFill>
          <a:blip r:embed="rId2"/>
          <a:srcRect/>
          <a:stretch>
            <a:fillRect/>
          </a:stretch>
        </p:blipFill>
        <p:spPr bwMode="auto">
          <a:xfrm>
            <a:off x="877888" y="1500188"/>
            <a:ext cx="7623175" cy="419258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a:xfrm>
            <a:off x="571500" y="214313"/>
            <a:ext cx="8229600" cy="1143000"/>
          </a:xfrm>
        </p:spPr>
        <p:txBody>
          <a:bodyPr/>
          <a:lstStyle/>
          <a:p>
            <a:pPr eaLnBrk="1" hangingPunct="1"/>
            <a:endParaRPr lang="zh-CN" altLang="en-US" smtClean="0"/>
          </a:p>
        </p:txBody>
      </p:sp>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defRPr/>
            </a:pPr>
            <a:r>
              <a:rPr lang="zh-CN" altLang="zh-CN" dirty="0" smtClean="0"/>
              <a:t>服务器：</a:t>
            </a:r>
          </a:p>
          <a:p>
            <a:pPr marL="365760" indent="-256032" eaLnBrk="1" fontAlgn="auto" hangingPunct="1">
              <a:spcAft>
                <a:spcPts val="0"/>
              </a:spcAft>
              <a:buFont typeface="Wingdings" pitchFamily="2" charset="2"/>
              <a:buNone/>
              <a:defRPr/>
            </a:pPr>
            <a:r>
              <a:rPr lang="zh-CN" altLang="zh-CN" dirty="0" smtClean="0"/>
              <a:t>（</a:t>
            </a:r>
            <a:r>
              <a:rPr lang="en-US" altLang="zh-CN" dirty="0" smtClean="0"/>
              <a:t>1</a:t>
            </a:r>
            <a:r>
              <a:rPr lang="zh-CN" altLang="zh-CN" dirty="0" smtClean="0"/>
              <a:t>）当系统启动时即自动调用并一直不断地运行着。</a:t>
            </a:r>
          </a:p>
          <a:p>
            <a:pPr marL="365760" indent="-256032" eaLnBrk="1" fontAlgn="auto" hangingPunct="1">
              <a:spcAft>
                <a:spcPts val="0"/>
              </a:spcAft>
              <a:buFont typeface="Wingdings" pitchFamily="2" charset="2"/>
              <a:buNone/>
              <a:defRPr/>
            </a:pPr>
            <a:r>
              <a:rPr lang="zh-CN" altLang="zh-CN" dirty="0" smtClean="0"/>
              <a:t>（</a:t>
            </a:r>
            <a:r>
              <a:rPr lang="en-US" altLang="zh-CN" dirty="0" smtClean="0"/>
              <a:t>2</a:t>
            </a:r>
            <a:r>
              <a:rPr lang="zh-CN" altLang="zh-CN" dirty="0" smtClean="0"/>
              <a:t>）被动地等待并接受来自客户的通信请求。</a:t>
            </a:r>
          </a:p>
          <a:p>
            <a:pPr marL="365760" indent="-256032" eaLnBrk="1" fontAlgn="auto" hangingPunct="1">
              <a:spcAft>
                <a:spcPts val="0"/>
              </a:spcAft>
              <a:buFont typeface="Wingdings" pitchFamily="2" charset="2"/>
              <a:buNone/>
              <a:defRPr/>
            </a:pPr>
            <a:r>
              <a:rPr lang="zh-CN" altLang="zh-CN" dirty="0" smtClean="0"/>
              <a:t>（</a:t>
            </a:r>
            <a:r>
              <a:rPr lang="en-US" altLang="zh-CN" dirty="0" smtClean="0"/>
              <a:t>3</a:t>
            </a:r>
            <a:r>
              <a:rPr lang="zh-CN" altLang="zh-CN" dirty="0" smtClean="0"/>
              <a:t>）可同时处理多个远程或本地客户的请求。</a:t>
            </a:r>
          </a:p>
          <a:p>
            <a:pPr marL="365760" indent="-256032" eaLnBrk="1" fontAlgn="auto" hangingPunct="1">
              <a:spcAft>
                <a:spcPts val="0"/>
              </a:spcAft>
              <a:buFont typeface="Wingdings" pitchFamily="2" charset="2"/>
              <a:buNone/>
              <a:defRPr/>
            </a:pPr>
            <a:r>
              <a:rPr lang="zh-CN" altLang="zh-CN" dirty="0" smtClean="0"/>
              <a:t>（</a:t>
            </a:r>
            <a:r>
              <a:rPr lang="en-US" altLang="zh-CN" dirty="0" smtClean="0"/>
              <a:t>4</a:t>
            </a:r>
            <a:r>
              <a:rPr lang="zh-CN" altLang="zh-CN" dirty="0" smtClean="0"/>
              <a:t>）一般需要强大的硬件和高级的操作系统支持。</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1"/>
          <p:cNvSpPr>
            <a:spLocks noGrp="1"/>
          </p:cNvSpPr>
          <p:nvPr>
            <p:ph idx="1"/>
          </p:nvPr>
        </p:nvSpPr>
        <p:spPr>
          <a:xfrm>
            <a:off x="468313" y="476250"/>
            <a:ext cx="8229600" cy="723900"/>
          </a:xfrm>
        </p:spPr>
        <p:txBody>
          <a:bodyPr/>
          <a:lstStyle/>
          <a:p>
            <a:pPr algn="ctr">
              <a:buFont typeface="Wingdings" pitchFamily="2" charset="2"/>
              <a:buNone/>
            </a:pPr>
            <a:r>
              <a:rPr lang="en-US" altLang="zh-CN" sz="3700" smtClean="0"/>
              <a:t>HTTP</a:t>
            </a:r>
            <a:r>
              <a:rPr lang="zh-CN" altLang="zh-CN" sz="3700" smtClean="0"/>
              <a:t>的状态代码</a:t>
            </a:r>
            <a:endParaRPr lang="zh-CN" altLang="en-US" sz="3700" smtClean="0"/>
          </a:p>
        </p:txBody>
      </p:sp>
      <p:graphicFrame>
        <p:nvGraphicFramePr>
          <p:cNvPr id="4" name="表格 3"/>
          <p:cNvGraphicFramePr>
            <a:graphicFrameLocks noGrp="1"/>
          </p:cNvGraphicFramePr>
          <p:nvPr/>
        </p:nvGraphicFramePr>
        <p:xfrm>
          <a:off x="323850" y="2420938"/>
          <a:ext cx="8496944" cy="3312366"/>
        </p:xfrm>
        <a:graphic>
          <a:graphicData uri="http://schemas.openxmlformats.org/drawingml/2006/table">
            <a:tbl>
              <a:tblPr/>
              <a:tblGrid>
                <a:gridCol w="1503884"/>
                <a:gridCol w="2030243"/>
                <a:gridCol w="4962817"/>
              </a:tblGrid>
              <a:tr h="552061">
                <a:tc>
                  <a:txBody>
                    <a:bodyPr/>
                    <a:lstStyle/>
                    <a:p>
                      <a:pPr indent="127000" algn="ctr">
                        <a:spcAft>
                          <a:spcPts val="0"/>
                        </a:spcAft>
                      </a:pPr>
                      <a:r>
                        <a:rPr lang="zh-CN" sz="2000" b="1" kern="100" dirty="0">
                          <a:latin typeface="Times New Roman"/>
                          <a:ea typeface="宋体"/>
                          <a:cs typeface="Times New Roman"/>
                        </a:rPr>
                        <a:t>名称</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类型</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意义</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127000" algn="ctr">
                        <a:spcAft>
                          <a:spcPts val="0"/>
                        </a:spcAft>
                      </a:pPr>
                      <a:r>
                        <a:rPr lang="en-US" sz="2000" kern="100" dirty="0">
                          <a:latin typeface="Times New Roman"/>
                          <a:ea typeface="宋体"/>
                          <a:cs typeface="Times New Roman"/>
                        </a:rPr>
                        <a:t>1xx</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zh-CN" sz="2000" kern="100">
                          <a:latin typeface="Times New Roman"/>
                          <a:ea typeface="宋体"/>
                          <a:cs typeface="Times New Roman"/>
                        </a:rPr>
                        <a:t>消息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服务器接收请求，继续处理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127000" algn="ctr">
                        <a:spcAft>
                          <a:spcPts val="0"/>
                        </a:spcAft>
                      </a:pPr>
                      <a:r>
                        <a:rPr lang="en-US" sz="2000" kern="100" dirty="0">
                          <a:latin typeface="Times New Roman"/>
                          <a:ea typeface="宋体"/>
                          <a:cs typeface="Times New Roman"/>
                        </a:rPr>
                        <a:t>2xx</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zh-CN" sz="2000" kern="100" dirty="0">
                          <a:latin typeface="Times New Roman"/>
                          <a:ea typeface="宋体"/>
                          <a:cs typeface="Times New Roman"/>
                        </a:rPr>
                        <a:t>成功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请求已成功被服务器接收、理解、并接受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127000" algn="ctr">
                        <a:spcAft>
                          <a:spcPts val="0"/>
                        </a:spcAft>
                      </a:pPr>
                      <a:r>
                        <a:rPr lang="en-US" sz="2000" kern="100">
                          <a:latin typeface="Times New Roman"/>
                          <a:ea typeface="宋体"/>
                          <a:cs typeface="Times New Roman"/>
                        </a:rPr>
                        <a:t>3xx</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zh-CN" sz="2000" kern="100" dirty="0">
                          <a:latin typeface="Times New Roman"/>
                          <a:ea typeface="宋体"/>
                          <a:cs typeface="Times New Roman"/>
                        </a:rPr>
                        <a:t>重定向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需要继续操作以完成请求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127000" algn="ctr">
                        <a:spcAft>
                          <a:spcPts val="0"/>
                        </a:spcAft>
                      </a:pPr>
                      <a:r>
                        <a:rPr lang="en-US" sz="2000" kern="100">
                          <a:latin typeface="Times New Roman"/>
                          <a:ea typeface="宋体"/>
                          <a:cs typeface="Times New Roman"/>
                        </a:rPr>
                        <a:t>4xx</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zh-CN" sz="2000" kern="100" dirty="0">
                          <a:latin typeface="Times New Roman"/>
                          <a:ea typeface="宋体"/>
                          <a:cs typeface="Times New Roman"/>
                        </a:rPr>
                        <a:t>客户错误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请求语法错误或者无法被执行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indent="127000" algn="ctr">
                        <a:spcAft>
                          <a:spcPts val="0"/>
                        </a:spcAft>
                      </a:pPr>
                      <a:r>
                        <a:rPr lang="en-US" sz="2000" kern="100">
                          <a:latin typeface="Times New Roman"/>
                          <a:ea typeface="宋体"/>
                          <a:cs typeface="Times New Roman"/>
                        </a:rPr>
                        <a:t>5xx</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00050" algn="just">
                        <a:spcAft>
                          <a:spcPts val="0"/>
                        </a:spcAft>
                      </a:pPr>
                      <a:r>
                        <a:rPr lang="zh-CN" sz="2000" kern="100" dirty="0">
                          <a:latin typeface="Times New Roman"/>
                          <a:ea typeface="宋体"/>
                          <a:cs typeface="Times New Roman"/>
                        </a:rPr>
                        <a:t>服务器错误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服务器不能响应某个正确的请求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1"/>
          <p:cNvSpPr>
            <a:spLocks noGrp="1"/>
          </p:cNvSpPr>
          <p:nvPr>
            <p:ph idx="1"/>
          </p:nvPr>
        </p:nvSpPr>
        <p:spPr>
          <a:xfrm>
            <a:off x="357188" y="1571625"/>
            <a:ext cx="8229600" cy="723900"/>
          </a:xfrm>
        </p:spPr>
        <p:txBody>
          <a:bodyPr/>
          <a:lstStyle/>
          <a:p>
            <a:pPr algn="ctr">
              <a:buFont typeface="Wingdings" pitchFamily="2" charset="2"/>
              <a:buNone/>
            </a:pPr>
            <a:r>
              <a:rPr lang="zh-CN" altLang="zh-CN" sz="3700" smtClean="0"/>
              <a:t>一个</a:t>
            </a:r>
            <a:r>
              <a:rPr lang="en-US" altLang="zh-CN" sz="3700" smtClean="0"/>
              <a:t>HTTP</a:t>
            </a:r>
            <a:r>
              <a:rPr lang="zh-CN" altLang="zh-CN" sz="3700" smtClean="0"/>
              <a:t>请求报文</a:t>
            </a:r>
            <a:endParaRPr lang="zh-CN" altLang="en-US" sz="3700" smtClean="0"/>
          </a:p>
        </p:txBody>
      </p:sp>
      <p:sp>
        <p:nvSpPr>
          <p:cNvPr id="4" name="内容占位符 1"/>
          <p:cNvSpPr txBox="1">
            <a:spLocks/>
          </p:cNvSpPr>
          <p:nvPr/>
        </p:nvSpPr>
        <p:spPr bwMode="auto">
          <a:xfrm>
            <a:off x="500063" y="3571875"/>
            <a:ext cx="8229600" cy="504825"/>
          </a:xfrm>
          <a:prstGeom prst="rect">
            <a:avLst/>
          </a:prstGeom>
          <a:noFill/>
          <a:ln w="9525">
            <a:noFill/>
            <a:miter lim="800000"/>
            <a:headEnd/>
            <a:tailEnd/>
          </a:ln>
        </p:spPr>
        <p:txBody>
          <a:bodyPr/>
          <a:lstStyle/>
          <a:p>
            <a:pPr marL="365125" indent="-255588" algn="ctr" eaLnBrk="0" hangingPunct="0">
              <a:spcBef>
                <a:spcPts val="400"/>
              </a:spcBef>
              <a:buClr>
                <a:schemeClr val="accent1"/>
              </a:buClr>
              <a:buSzPct val="68000"/>
              <a:defRPr/>
            </a:pPr>
            <a:r>
              <a:rPr lang="zh-CN" altLang="zh-CN" sz="3700" dirty="0">
                <a:latin typeface="+mn-lt"/>
                <a:ea typeface="+mn-ea"/>
              </a:rPr>
              <a:t>一个</a:t>
            </a:r>
            <a:r>
              <a:rPr lang="en-US" altLang="zh-CN" sz="3700" dirty="0">
                <a:latin typeface="+mn-lt"/>
                <a:ea typeface="+mn-ea"/>
              </a:rPr>
              <a:t>HTTP</a:t>
            </a:r>
            <a:r>
              <a:rPr lang="zh-CN" altLang="zh-CN" sz="3700" dirty="0">
                <a:latin typeface="+mn-lt"/>
                <a:ea typeface="+mn-ea"/>
              </a:rPr>
              <a:t>响应报文</a:t>
            </a:r>
            <a:endParaRPr lang="zh-CN" altLang="en-US" sz="3700" dirty="0">
              <a:latin typeface="+mn-lt"/>
              <a:ea typeface="+mn-ea"/>
            </a:endParaRPr>
          </a:p>
        </p:txBody>
      </p:sp>
      <p:sp>
        <p:nvSpPr>
          <p:cNvPr id="983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98309" name="Text Box 1"/>
          <p:cNvSpPr txBox="1">
            <a:spLocks noChangeArrowheads="1"/>
          </p:cNvSpPr>
          <p:nvPr/>
        </p:nvSpPr>
        <p:spPr bwMode="auto">
          <a:xfrm>
            <a:off x="2500313" y="2500313"/>
            <a:ext cx="4464050" cy="863600"/>
          </a:xfrm>
          <a:prstGeom prst="rect">
            <a:avLst/>
          </a:prstGeom>
          <a:solidFill>
            <a:srgbClr val="FFFFFF"/>
          </a:solidFill>
          <a:ln w="9525">
            <a:solidFill>
              <a:srgbClr val="000000"/>
            </a:solidFill>
            <a:miter lim="800000"/>
            <a:headEnd/>
            <a:tailEnd/>
          </a:ln>
        </p:spPr>
        <p:txBody>
          <a:bodyPr/>
          <a:lstStyle/>
          <a:p>
            <a:pPr indent="127000" eaLnBrk="0" hangingPunct="0"/>
            <a:r>
              <a:rPr lang="en-US" altLang="zh-CN" sz="2000">
                <a:latin typeface="Times New Roman" pitchFamily="18" charset="0"/>
                <a:cs typeface="Times New Roman" pitchFamily="18" charset="0"/>
              </a:rPr>
              <a:t>GET / example/image HTTP/1.1</a:t>
            </a:r>
            <a:endParaRPr lang="en-US" altLang="zh-CN" sz="2000"/>
          </a:p>
          <a:p>
            <a:pPr indent="127000" eaLnBrk="0" hangingPunct="0"/>
            <a:r>
              <a:rPr lang="en-US" altLang="zh-CN" sz="2000">
                <a:latin typeface="Times New Roman" pitchFamily="18" charset="0"/>
                <a:cs typeface="Times New Roman" pitchFamily="18" charset="0"/>
              </a:rPr>
              <a:t>Accept</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image/gif</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image/jpeg</a:t>
            </a:r>
            <a:endParaRPr lang="en-US" altLang="zh-CN" sz="2000"/>
          </a:p>
        </p:txBody>
      </p:sp>
      <p:sp>
        <p:nvSpPr>
          <p:cNvPr id="9831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98311" name="Text Box 4"/>
          <p:cNvSpPr txBox="1">
            <a:spLocks noChangeArrowheads="1"/>
          </p:cNvSpPr>
          <p:nvPr/>
        </p:nvSpPr>
        <p:spPr bwMode="auto">
          <a:xfrm>
            <a:off x="1979613" y="4292600"/>
            <a:ext cx="5688012" cy="1631950"/>
          </a:xfrm>
          <a:prstGeom prst="rect">
            <a:avLst/>
          </a:prstGeom>
          <a:solidFill>
            <a:srgbClr val="FFFFFF"/>
          </a:solidFill>
          <a:ln w="9525">
            <a:solidFill>
              <a:srgbClr val="000000"/>
            </a:solidFill>
            <a:miter lim="800000"/>
            <a:headEnd/>
            <a:tailEnd/>
          </a:ln>
        </p:spPr>
        <p:txBody>
          <a:bodyPr>
            <a:spAutoFit/>
          </a:bodyPr>
          <a:lstStyle/>
          <a:p>
            <a:pPr indent="127000" eaLnBrk="0" hangingPunct="0"/>
            <a:r>
              <a:rPr lang="en-US" altLang="zh-CN" sz="2000">
                <a:latin typeface="Times New Roman" pitchFamily="18" charset="0"/>
                <a:cs typeface="Times New Roman" pitchFamily="18" charset="0"/>
              </a:rPr>
              <a:t>HTTP/1.1 200 OK</a:t>
            </a:r>
            <a:endParaRPr lang="en-US" altLang="zh-CN" sz="2000"/>
          </a:p>
          <a:p>
            <a:pPr indent="127000" eaLnBrk="0" hangingPunct="0"/>
            <a:r>
              <a:rPr lang="en-US" altLang="zh-CN" sz="2000">
                <a:latin typeface="Times New Roman" pitchFamily="18" charset="0"/>
                <a:cs typeface="Times New Roman" pitchFamily="18" charset="0"/>
              </a:rPr>
              <a:t>Content-Length: 1024</a:t>
            </a:r>
            <a:endParaRPr lang="en-US" altLang="zh-CN" sz="2000"/>
          </a:p>
          <a:p>
            <a:pPr indent="127000" eaLnBrk="0" hangingPunct="0"/>
            <a:r>
              <a:rPr lang="en-US" altLang="zh-CN" sz="2000">
                <a:latin typeface="Times New Roman" pitchFamily="18" charset="0"/>
                <a:cs typeface="Times New Roman" pitchFamily="18" charset="0"/>
              </a:rPr>
              <a:t>Server: NCEPU</a:t>
            </a:r>
            <a:endParaRPr lang="en-US" altLang="zh-CN" sz="2000"/>
          </a:p>
          <a:p>
            <a:pPr indent="127000" eaLnBrk="0" hangingPunct="0"/>
            <a:r>
              <a:rPr lang="en-US" altLang="zh-CN" sz="2000">
                <a:latin typeface="Times New Roman" pitchFamily="18" charset="0"/>
                <a:cs typeface="Times New Roman" pitchFamily="18" charset="0"/>
              </a:rPr>
              <a:t>Date: Sat, 8 May 2010 15:55:02 GMT</a:t>
            </a:r>
            <a:endParaRPr lang="en-US" altLang="zh-CN" sz="2000"/>
          </a:p>
          <a:p>
            <a:pPr indent="127000" eaLnBrk="0" hangingPunct="0"/>
            <a:r>
              <a:rPr lang="en-US" altLang="zh-CN" sz="2000">
                <a:latin typeface="Times New Roman" pitchFamily="18" charset="0"/>
                <a:cs typeface="Times New Roman" pitchFamily="18" charset="0"/>
              </a:rPr>
              <a:t>Connection: keep-alive</a:t>
            </a:r>
            <a:endParaRPr lang="en-US" altLang="zh-CN" sz="2000"/>
          </a:p>
        </p:txBody>
      </p:sp>
      <p:sp>
        <p:nvSpPr>
          <p:cNvPr id="98312" name="标题 7"/>
          <p:cNvSpPr>
            <a:spLocks noGrp="1"/>
          </p:cNvSpPr>
          <p:nvPr>
            <p:ph type="title"/>
          </p:nvPr>
        </p:nvSpPr>
        <p:spPr/>
        <p:txBody>
          <a:bodyPr/>
          <a:lstStyle/>
          <a:p>
            <a:r>
              <a:rPr lang="en-US" altLang="zh-CN" dirty="0" smtClean="0"/>
              <a:t>HTTP </a:t>
            </a:r>
            <a:r>
              <a:rPr lang="zh-CN" dirty="0" smtClean="0"/>
              <a:t>报文</a:t>
            </a:r>
            <a:r>
              <a:rPr lang="zh-CN" altLang="en-US" dirty="0" smtClean="0"/>
              <a:t>示例</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
          <p:cNvSpPr>
            <a:spLocks noGrp="1"/>
          </p:cNvSpPr>
          <p:nvPr>
            <p:ph type="title"/>
          </p:nvPr>
        </p:nvSpPr>
        <p:spPr/>
        <p:txBody>
          <a:bodyPr/>
          <a:lstStyle/>
          <a:p>
            <a:r>
              <a:rPr lang="en-US" altLang="zh-CN" dirty="0" smtClean="0"/>
              <a:t>4. </a:t>
            </a:r>
            <a:r>
              <a:rPr lang="zh-CN" altLang="en-US" dirty="0" smtClean="0"/>
              <a:t>超文本标记语言</a:t>
            </a:r>
          </a:p>
        </p:txBody>
      </p:sp>
      <p:sp>
        <p:nvSpPr>
          <p:cNvPr id="99331" name="内容占位符 1"/>
          <p:cNvSpPr>
            <a:spLocks noGrp="1"/>
          </p:cNvSpPr>
          <p:nvPr>
            <p:ph idx="1"/>
          </p:nvPr>
        </p:nvSpPr>
        <p:spPr/>
        <p:txBody>
          <a:bodyPr/>
          <a:lstStyle/>
          <a:p>
            <a:r>
              <a:rPr lang="zh-CN" altLang="zh-CN" smtClean="0"/>
              <a:t>超文本标记语言（</a:t>
            </a:r>
            <a:r>
              <a:rPr lang="en-US" altLang="zh-CN" smtClean="0"/>
              <a:t>HyperText Markup Language</a:t>
            </a:r>
            <a:r>
              <a:rPr lang="zh-CN" altLang="zh-CN" smtClean="0"/>
              <a:t>，</a:t>
            </a:r>
            <a:r>
              <a:rPr lang="en-US" altLang="zh-CN" smtClean="0"/>
              <a:t>HTML</a:t>
            </a:r>
            <a:r>
              <a:rPr lang="zh-CN" altLang="zh-CN" smtClean="0"/>
              <a:t>）是用于设计和构成网页文档的主要语言之一。</a:t>
            </a:r>
            <a:endParaRPr lang="en-US" altLang="zh-CN" smtClean="0"/>
          </a:p>
          <a:p>
            <a:r>
              <a:rPr lang="zh-CN" altLang="zh-CN" smtClean="0"/>
              <a:t>用户使用</a:t>
            </a:r>
            <a:r>
              <a:rPr lang="en-US" altLang="zh-CN" smtClean="0"/>
              <a:t>HTML</a:t>
            </a:r>
            <a:r>
              <a:rPr lang="zh-CN" altLang="zh-CN" smtClean="0"/>
              <a:t>语言可以编写包括文本、图形、声音、动画以及连接等的万维网页面，使用</a:t>
            </a:r>
            <a:r>
              <a:rPr lang="en-US" altLang="zh-CN" smtClean="0"/>
              <a:t>HTML</a:t>
            </a:r>
            <a:r>
              <a:rPr lang="zh-CN" altLang="zh-CN" smtClean="0"/>
              <a:t>编写的超文本文档称为</a:t>
            </a:r>
            <a:r>
              <a:rPr lang="en-US" altLang="zh-CN" smtClean="0"/>
              <a:t>HTML</a:t>
            </a:r>
            <a:r>
              <a:rPr lang="zh-CN" altLang="zh-CN" smtClean="0"/>
              <a:t>文档。</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1"/>
          <p:cNvSpPr>
            <a:spLocks noGrp="1"/>
          </p:cNvSpPr>
          <p:nvPr>
            <p:ph idx="1"/>
          </p:nvPr>
        </p:nvSpPr>
        <p:spPr>
          <a:xfrm>
            <a:off x="457200" y="836613"/>
            <a:ext cx="8229600" cy="5170487"/>
          </a:xfrm>
        </p:spPr>
        <p:txBody>
          <a:bodyPr/>
          <a:lstStyle/>
          <a:p>
            <a:r>
              <a:rPr lang="zh-CN" altLang="zh-CN" smtClean="0"/>
              <a:t>每个</a:t>
            </a:r>
            <a:r>
              <a:rPr lang="en-US" altLang="zh-CN" smtClean="0"/>
              <a:t>HTML</a:t>
            </a:r>
            <a:r>
              <a:rPr lang="zh-CN" altLang="zh-CN" smtClean="0"/>
              <a:t>文档总是以</a:t>
            </a:r>
            <a:r>
              <a:rPr lang="en-US" altLang="zh-CN" smtClean="0"/>
              <a:t>&lt;HTML&gt;</a:t>
            </a:r>
            <a:r>
              <a:rPr lang="zh-CN" altLang="zh-CN" smtClean="0"/>
              <a:t>开始，</a:t>
            </a:r>
            <a:r>
              <a:rPr lang="en-US" altLang="zh-CN" smtClean="0"/>
              <a:t>&lt;/HTML&gt;</a:t>
            </a:r>
            <a:r>
              <a:rPr lang="zh-CN" altLang="zh-CN" smtClean="0"/>
              <a:t>结束，并使用标记</a:t>
            </a:r>
            <a:r>
              <a:rPr lang="en-US" altLang="zh-CN" smtClean="0"/>
              <a:t>&lt;HEAD&gt;&lt;/HEAD&gt;</a:t>
            </a:r>
            <a:r>
              <a:rPr lang="zh-CN" altLang="zh-CN" smtClean="0"/>
              <a:t>和</a:t>
            </a:r>
            <a:r>
              <a:rPr lang="en-US" altLang="zh-CN" smtClean="0"/>
              <a:t>&lt;BODY&gt;&lt;/BODY&gt;</a:t>
            </a:r>
            <a:r>
              <a:rPr lang="zh-CN" altLang="zh-CN" smtClean="0"/>
              <a:t>把文档分成两个部分。</a:t>
            </a:r>
            <a:endParaRPr lang="en-US" altLang="zh-CN" smtClean="0"/>
          </a:p>
          <a:p>
            <a:r>
              <a:rPr lang="en-US" altLang="zh-CN" smtClean="0"/>
              <a:t>&lt;HEAD&gt;</a:t>
            </a:r>
            <a:r>
              <a:rPr lang="zh-CN" altLang="zh-CN" smtClean="0"/>
              <a:t>与</a:t>
            </a:r>
            <a:r>
              <a:rPr lang="en-US" altLang="zh-CN" smtClean="0"/>
              <a:t>&lt;/HEAD&gt;</a:t>
            </a:r>
            <a:r>
              <a:rPr lang="zh-CN" altLang="zh-CN" smtClean="0"/>
              <a:t>用于标记文件头部，文件头部包含文件的说明信息，它们并不和文件一起显示</a:t>
            </a:r>
            <a:r>
              <a:rPr lang="zh-CN" altLang="en-US" smtClean="0"/>
              <a:t>。</a:t>
            </a:r>
            <a:endParaRPr lang="en-US" altLang="zh-CN" smtClean="0"/>
          </a:p>
          <a:p>
            <a:r>
              <a:rPr lang="en-US" altLang="zh-CN" smtClean="0"/>
              <a:t>&lt;BODY&gt;</a:t>
            </a:r>
            <a:r>
              <a:rPr lang="zh-CN" altLang="zh-CN" smtClean="0"/>
              <a:t>与</a:t>
            </a:r>
            <a:r>
              <a:rPr lang="en-US" altLang="zh-CN" smtClean="0"/>
              <a:t>&lt;/BODY&gt;</a:t>
            </a:r>
            <a:r>
              <a:rPr lang="zh-CN" altLang="zh-CN" smtClean="0"/>
              <a:t>用于标记文件的主体部分，包括标题、段落、列表、图形和超文本链接等内容。</a:t>
            </a:r>
            <a:endParaRPr lang="zh-CN" alt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1"/>
          <p:cNvSpPr>
            <a:spLocks noGrp="1"/>
          </p:cNvSpPr>
          <p:nvPr>
            <p:ph idx="1"/>
          </p:nvPr>
        </p:nvSpPr>
        <p:spPr>
          <a:xfrm>
            <a:off x="590550" y="549275"/>
            <a:ext cx="8229600" cy="503238"/>
          </a:xfrm>
        </p:spPr>
        <p:txBody>
          <a:bodyPr/>
          <a:lstStyle/>
          <a:p>
            <a:pPr algn="ctr">
              <a:buFont typeface="Wingdings" pitchFamily="2" charset="2"/>
              <a:buNone/>
            </a:pPr>
            <a:r>
              <a:rPr lang="zh-CN" altLang="zh-CN" sz="3700" smtClean="0"/>
              <a:t>常用的</a:t>
            </a:r>
            <a:r>
              <a:rPr lang="en-US" altLang="zh-CN" sz="3700" smtClean="0"/>
              <a:t>HTML</a:t>
            </a:r>
            <a:r>
              <a:rPr lang="zh-CN" altLang="zh-CN" sz="3700" smtClean="0"/>
              <a:t>标记</a:t>
            </a:r>
            <a:endParaRPr lang="zh-CN" altLang="en-US" sz="3700" smtClean="0"/>
          </a:p>
        </p:txBody>
      </p:sp>
      <p:graphicFrame>
        <p:nvGraphicFramePr>
          <p:cNvPr id="4" name="表格 3"/>
          <p:cNvGraphicFramePr>
            <a:graphicFrameLocks noGrp="1"/>
          </p:cNvGraphicFramePr>
          <p:nvPr/>
        </p:nvGraphicFramePr>
        <p:xfrm>
          <a:off x="539750" y="1341438"/>
          <a:ext cx="8352928" cy="4536505"/>
        </p:xfrm>
        <a:graphic>
          <a:graphicData uri="http://schemas.openxmlformats.org/drawingml/2006/table">
            <a:tbl>
              <a:tblPr/>
              <a:tblGrid>
                <a:gridCol w="3615432"/>
                <a:gridCol w="4737496"/>
              </a:tblGrid>
              <a:tr h="378042">
                <a:tc>
                  <a:txBody>
                    <a:bodyPr/>
                    <a:lstStyle/>
                    <a:p>
                      <a:pPr marL="374650" indent="-107950" algn="ctr">
                        <a:spcAft>
                          <a:spcPts val="0"/>
                        </a:spcAft>
                        <a:tabLst>
                          <a:tab pos="374650" algn="l"/>
                          <a:tab pos="266700" algn="l"/>
                        </a:tabLst>
                      </a:pPr>
                      <a:r>
                        <a:rPr lang="zh-CN" sz="2000" b="1" kern="100" dirty="0">
                          <a:latin typeface="Times New Roman"/>
                          <a:ea typeface="宋体"/>
                          <a:cs typeface="Times New Roman"/>
                        </a:rPr>
                        <a:t>标记</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ctr">
                        <a:spcAft>
                          <a:spcPts val="0"/>
                        </a:spcAft>
                        <a:tabLst>
                          <a:tab pos="374650" algn="l"/>
                          <a:tab pos="266700" algn="l"/>
                        </a:tabLst>
                      </a:pPr>
                      <a:r>
                        <a:rPr lang="zh-CN" sz="2000" b="1" kern="100">
                          <a:latin typeface="Times New Roman"/>
                          <a:ea typeface="宋体"/>
                          <a:cs typeface="Times New Roman"/>
                        </a:rPr>
                        <a:t>说明</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dirty="0">
                          <a:latin typeface="Times New Roman"/>
                          <a:ea typeface="黑体"/>
                          <a:cs typeface="Times New Roman"/>
                        </a:rPr>
                        <a:t>&lt;HTML&gt;</a:t>
                      </a:r>
                      <a:r>
                        <a:rPr lang="zh-CN" sz="2000" kern="100" dirty="0">
                          <a:latin typeface="Times New Roman"/>
                          <a:ea typeface="黑体"/>
                          <a:cs typeface="Times New Roman"/>
                        </a:rPr>
                        <a:t>…</a:t>
                      </a:r>
                      <a:r>
                        <a:rPr lang="en-US" sz="2000" kern="100" dirty="0">
                          <a:latin typeface="Times New Roman"/>
                          <a:ea typeface="黑体"/>
                          <a:cs typeface="Times New Roman"/>
                        </a:rPr>
                        <a:t>&lt;/HTML&gt;</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a:latin typeface="Times New Roman"/>
                          <a:ea typeface="宋体"/>
                          <a:cs typeface="Times New Roman"/>
                        </a:rPr>
                        <a:t>声明这是用</a:t>
                      </a:r>
                      <a:r>
                        <a:rPr lang="en-US" sz="2000" kern="100">
                          <a:latin typeface="Times New Roman"/>
                          <a:ea typeface="黑体"/>
                          <a:cs typeface="Times New Roman"/>
                        </a:rPr>
                        <a:t>HTML</a:t>
                      </a:r>
                      <a:r>
                        <a:rPr lang="zh-CN" sz="2000" kern="100">
                          <a:latin typeface="Times New Roman"/>
                          <a:ea typeface="宋体"/>
                          <a:cs typeface="Times New Roman"/>
                        </a:rPr>
                        <a:t>写成的万维网文档</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dirty="0">
                          <a:latin typeface="Times New Roman"/>
                          <a:ea typeface="黑体"/>
                          <a:cs typeface="Times New Roman"/>
                        </a:rPr>
                        <a:t>&lt;HEAD&gt;…&lt;/HEAD&gt;</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a:latin typeface="Times New Roman"/>
                          <a:ea typeface="宋体"/>
                          <a:cs typeface="Times New Roman"/>
                        </a:rPr>
                        <a:t>定义页面的首部</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&lt;TITLE&gt;…&lt;/TITLE&gt;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定义页面的标题</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&lt;BODY&gt;…&lt;/BODY&gt;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定义页面的主体</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&lt;B&gt;…&lt;/B&gt;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设置…为黑体字</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&lt;Hn&gt;…&lt;/Hn&gt;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定义一个</a:t>
                      </a:r>
                      <a:r>
                        <a:rPr lang="en-US" sz="2000" kern="100" dirty="0">
                          <a:latin typeface="Times New Roman"/>
                          <a:ea typeface="宋体"/>
                          <a:cs typeface="Times New Roman"/>
                        </a:rPr>
                        <a:t>n</a:t>
                      </a:r>
                      <a:r>
                        <a:rPr lang="zh-CN" sz="2000" kern="100" dirty="0">
                          <a:latin typeface="Times New Roman"/>
                          <a:ea typeface="宋体"/>
                          <a:cs typeface="Times New Roman"/>
                        </a:rPr>
                        <a:t>级题头</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&lt;BR&gt;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强制换行</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&lt;P&gt;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一个段落开始</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8042">
                <a:tc>
                  <a:txBody>
                    <a:bodyPr/>
                    <a:lstStyle/>
                    <a:p>
                      <a:pPr marL="374650" indent="-107950" algn="just">
                        <a:spcAft>
                          <a:spcPts val="0"/>
                        </a:spcAft>
                        <a:tabLst>
                          <a:tab pos="374650" algn="l"/>
                          <a:tab pos="266700" algn="l"/>
                        </a:tabLst>
                      </a:pPr>
                      <a:r>
                        <a:rPr lang="en-US" sz="2000" kern="100">
                          <a:latin typeface="Times New Roman"/>
                          <a:ea typeface="黑体"/>
                          <a:cs typeface="Times New Roman"/>
                        </a:rPr>
                        <a:t>&lt;IMG SRC=”…”&gt;</a:t>
                      </a:r>
                      <a:endParaRPr lang="zh-CN" sz="2000" kern="10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插入一张图像，其文件名为…</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56085">
                <a:tc>
                  <a:txBody>
                    <a:bodyPr/>
                    <a:lstStyle/>
                    <a:p>
                      <a:pPr marL="374650" indent="-107950" algn="just">
                        <a:spcAft>
                          <a:spcPts val="0"/>
                        </a:spcAft>
                        <a:tabLst>
                          <a:tab pos="374650" algn="l"/>
                          <a:tab pos="266700" algn="l"/>
                        </a:tabLst>
                      </a:pPr>
                      <a:r>
                        <a:rPr lang="en-US" sz="2000" kern="100" dirty="0">
                          <a:latin typeface="Times New Roman"/>
                          <a:ea typeface="黑体"/>
                          <a:cs typeface="Times New Roman"/>
                        </a:rPr>
                        <a:t>&lt;A HREF=”…”&gt;X&lt;/A&gt;</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74650" indent="-107950" algn="just">
                        <a:spcAft>
                          <a:spcPts val="0"/>
                        </a:spcAft>
                        <a:tabLst>
                          <a:tab pos="374650" algn="l"/>
                          <a:tab pos="266700" algn="l"/>
                        </a:tabLst>
                      </a:pPr>
                      <a:r>
                        <a:rPr lang="zh-CN" sz="2000" kern="100" dirty="0">
                          <a:latin typeface="Times New Roman"/>
                          <a:ea typeface="宋体"/>
                          <a:cs typeface="Times New Roman"/>
                        </a:rPr>
                        <a:t>定义一个超链接，连接的起点为</a:t>
                      </a:r>
                      <a:r>
                        <a:rPr lang="en-US" sz="2000" kern="100" dirty="0">
                          <a:latin typeface="Times New Roman"/>
                          <a:ea typeface="宋体"/>
                          <a:cs typeface="Times New Roman"/>
                        </a:rPr>
                        <a:t>X</a:t>
                      </a:r>
                      <a:r>
                        <a:rPr lang="zh-CN" sz="2000" kern="100" dirty="0">
                          <a:latin typeface="Times New Roman"/>
                          <a:ea typeface="宋体"/>
                          <a:cs typeface="Times New Roman"/>
                        </a:rPr>
                        <a:t>，目的地址为…</a:t>
                      </a:r>
                      <a:endParaRPr lang="zh-CN" sz="2000" kern="100" dirty="0">
                        <a:latin typeface="Times New Roman"/>
                        <a:ea typeface="黑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1"/>
          <p:cNvSpPr>
            <a:spLocks noGrp="1"/>
          </p:cNvSpPr>
          <p:nvPr>
            <p:ph idx="1"/>
          </p:nvPr>
        </p:nvSpPr>
        <p:spPr>
          <a:xfrm>
            <a:off x="539750" y="404813"/>
            <a:ext cx="8229600" cy="561975"/>
          </a:xfrm>
        </p:spPr>
        <p:txBody>
          <a:bodyPr/>
          <a:lstStyle/>
          <a:p>
            <a:pPr algn="ctr">
              <a:buFont typeface="Wingdings" pitchFamily="2" charset="2"/>
              <a:buNone/>
            </a:pPr>
            <a:r>
              <a:rPr lang="zh-CN" altLang="zh-CN" sz="3700" smtClean="0"/>
              <a:t>一个</a:t>
            </a:r>
            <a:r>
              <a:rPr lang="en-US" altLang="zh-CN" sz="3700" smtClean="0"/>
              <a:t>HTML</a:t>
            </a:r>
            <a:r>
              <a:rPr lang="zh-CN" altLang="zh-CN" sz="3700" smtClean="0"/>
              <a:t>文档示例</a:t>
            </a:r>
          </a:p>
          <a:p>
            <a:endParaRPr lang="zh-CN" altLang="en-US" smtClean="0"/>
          </a:p>
        </p:txBody>
      </p:sp>
      <p:sp>
        <p:nvSpPr>
          <p:cNvPr id="1024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04" name="Text Box 1"/>
          <p:cNvSpPr txBox="1">
            <a:spLocks noChangeArrowheads="1"/>
          </p:cNvSpPr>
          <p:nvPr/>
        </p:nvSpPr>
        <p:spPr bwMode="auto">
          <a:xfrm>
            <a:off x="323850" y="1989138"/>
            <a:ext cx="8496300" cy="3095625"/>
          </a:xfrm>
          <a:prstGeom prst="rect">
            <a:avLst/>
          </a:prstGeom>
          <a:solidFill>
            <a:srgbClr val="FFFFFF"/>
          </a:solidFill>
          <a:ln w="9525">
            <a:solidFill>
              <a:srgbClr val="000000"/>
            </a:solidFill>
            <a:miter lim="800000"/>
            <a:headEnd/>
            <a:tailEnd/>
          </a:ln>
        </p:spPr>
        <p:txBody>
          <a:bodyPr/>
          <a:lstStyle/>
          <a:p>
            <a:pPr indent="127000" eaLnBrk="0" hangingPunct="0">
              <a:tabLst>
                <a:tab pos="266700" algn="l"/>
                <a:tab pos="374650" algn="l"/>
              </a:tabLst>
            </a:pPr>
            <a:r>
              <a:rPr lang="en-US" altLang="zh-CN">
                <a:latin typeface="Times New Roman" pitchFamily="18" charset="0"/>
                <a:cs typeface="Times New Roman" pitchFamily="18" charset="0"/>
              </a:rPr>
              <a:t>&lt;HTML&gt; </a:t>
            </a:r>
            <a:r>
              <a:rPr lang="en-US" altLang="zh-CN">
                <a:latin typeface="宋体" pitchFamily="2" charset="-122"/>
                <a:cs typeface="Times New Roman" pitchFamily="18" charset="0"/>
              </a:rPr>
              <a:t>                           {</a:t>
            </a:r>
            <a:r>
              <a:rPr lang="en-US" altLang="zh-CN">
                <a:latin typeface="Times New Roman" pitchFamily="18" charset="0"/>
                <a:cs typeface="Times New Roman" pitchFamily="18" charset="0"/>
              </a:rPr>
              <a:t>HTML</a:t>
            </a:r>
            <a:r>
              <a:rPr lang="zh-CN" altLang="en-US">
                <a:latin typeface="宋体" pitchFamily="2" charset="-122"/>
                <a:cs typeface="Times New Roman" pitchFamily="18" charset="0"/>
              </a:rPr>
              <a:t>文档开始</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&lt;HEAD&gt;  </a:t>
            </a:r>
            <a:r>
              <a:rPr lang="en-US" altLang="zh-CN">
                <a:latin typeface="宋体" pitchFamily="2" charset="-122"/>
                <a:cs typeface="Times New Roman" pitchFamily="18" charset="0"/>
              </a:rPr>
              <a:t>                          {</a:t>
            </a:r>
            <a:r>
              <a:rPr lang="zh-CN" altLang="en-US">
                <a:latin typeface="宋体" pitchFamily="2" charset="-122"/>
                <a:cs typeface="Times New Roman" pitchFamily="18" charset="0"/>
              </a:rPr>
              <a:t>文档头部开始</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&lt;TITLE&gt;</a:t>
            </a:r>
            <a:r>
              <a:rPr lang="zh-CN" altLang="en-US">
                <a:latin typeface="宋体" pitchFamily="2" charset="-122"/>
                <a:cs typeface="Times New Roman" pitchFamily="18" charset="0"/>
              </a:rPr>
              <a:t>一个</a:t>
            </a:r>
            <a:r>
              <a:rPr lang="en-US" altLang="zh-CN">
                <a:latin typeface="宋体" pitchFamily="2" charset="-122"/>
                <a:cs typeface="Times New Roman" pitchFamily="18" charset="0"/>
              </a:rPr>
              <a:t>HTML</a:t>
            </a:r>
            <a:r>
              <a:rPr lang="zh-CN" altLang="en-US">
                <a:latin typeface="宋体" pitchFamily="2" charset="-122"/>
                <a:cs typeface="Times New Roman" pitchFamily="18" charset="0"/>
              </a:rPr>
              <a:t>示例</a:t>
            </a:r>
            <a:r>
              <a:rPr lang="en-US" altLang="zh-CN">
                <a:latin typeface="Times New Roman" pitchFamily="18" charset="0"/>
                <a:cs typeface="Times New Roman" pitchFamily="18" charset="0"/>
              </a:rPr>
              <a:t>&lt;/TITLE&gt;   </a:t>
            </a:r>
            <a:r>
              <a:rPr lang="en-US" altLang="zh-CN">
                <a:latin typeface="宋体" pitchFamily="2" charset="-122"/>
                <a:cs typeface="Times New Roman" pitchFamily="18" charset="0"/>
              </a:rPr>
              <a:t>     {</a:t>
            </a:r>
            <a:r>
              <a:rPr lang="en-US" altLang="zh-CN">
                <a:cs typeface="Times New Roman" pitchFamily="18" charset="0"/>
              </a:rPr>
              <a:t>“</a:t>
            </a:r>
            <a:r>
              <a:rPr lang="zh-CN" altLang="en-US">
                <a:latin typeface="宋体" pitchFamily="2" charset="-122"/>
                <a:cs typeface="Times New Roman" pitchFamily="18" charset="0"/>
              </a:rPr>
              <a:t>一个</a:t>
            </a:r>
            <a:r>
              <a:rPr lang="en-US" altLang="zh-CN">
                <a:latin typeface="宋体" pitchFamily="2" charset="-122"/>
                <a:cs typeface="Times New Roman" pitchFamily="18" charset="0"/>
              </a:rPr>
              <a:t>HTML</a:t>
            </a:r>
            <a:r>
              <a:rPr lang="zh-CN" altLang="en-US">
                <a:latin typeface="宋体" pitchFamily="2" charset="-122"/>
                <a:cs typeface="Times New Roman" pitchFamily="18" charset="0"/>
              </a:rPr>
              <a:t>示例</a:t>
            </a:r>
            <a:r>
              <a:rPr lang="zh-CN" altLang="en-US">
                <a:cs typeface="Times New Roman" pitchFamily="18" charset="0"/>
              </a:rPr>
              <a:t>”</a:t>
            </a:r>
            <a:r>
              <a:rPr lang="zh-CN" altLang="en-US">
                <a:latin typeface="宋体" pitchFamily="2" charset="-122"/>
                <a:cs typeface="Times New Roman" pitchFamily="18" charset="0"/>
              </a:rPr>
              <a:t>是标题</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&lt;/HEAD&gt;  </a:t>
            </a:r>
            <a:r>
              <a:rPr lang="en-US" altLang="zh-CN">
                <a:latin typeface="宋体" pitchFamily="2" charset="-122"/>
                <a:cs typeface="Times New Roman" pitchFamily="18" charset="0"/>
              </a:rPr>
              <a:t>                         {</a:t>
            </a:r>
            <a:r>
              <a:rPr lang="zh-CN" altLang="en-US">
                <a:latin typeface="宋体" pitchFamily="2" charset="-122"/>
                <a:cs typeface="Times New Roman" pitchFamily="18" charset="0"/>
              </a:rPr>
              <a:t>文档头部结束</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&lt;BODY&gt; </a:t>
            </a:r>
            <a:r>
              <a:rPr lang="en-US" altLang="zh-CN">
                <a:latin typeface="宋体" pitchFamily="2" charset="-122"/>
                <a:cs typeface="Times New Roman" pitchFamily="18" charset="0"/>
              </a:rPr>
              <a:t>                          {</a:t>
            </a:r>
            <a:r>
              <a:rPr lang="zh-CN" altLang="en-US">
                <a:latin typeface="宋体" pitchFamily="2" charset="-122"/>
                <a:cs typeface="Times New Roman" pitchFamily="18" charset="0"/>
              </a:rPr>
              <a:t>文档主体开始</a:t>
            </a:r>
            <a:r>
              <a:rPr lang="en-US" altLang="zh-CN">
                <a:latin typeface="宋体" pitchFamily="2" charset="-122"/>
                <a:cs typeface="Times New Roman" pitchFamily="18" charset="0"/>
              </a:rPr>
              <a:t>}</a:t>
            </a:r>
            <a:endParaRPr lang="en-US" altLang="zh-CN"/>
          </a:p>
          <a:p>
            <a:pPr indent="127000" algn="ctr" eaLnBrk="0" hangingPunct="0">
              <a:tabLst>
                <a:tab pos="266700" algn="l"/>
                <a:tab pos="374650" algn="l"/>
              </a:tabLst>
            </a:pPr>
            <a:r>
              <a:rPr lang="en-US" altLang="zh-CN">
                <a:latin typeface="Times New Roman" pitchFamily="18" charset="0"/>
                <a:cs typeface="Times New Roman" pitchFamily="18" charset="0"/>
              </a:rPr>
              <a:t> &lt;H1&gt;</a:t>
            </a:r>
            <a:r>
              <a:rPr lang="zh-CN" altLang="en-US">
                <a:latin typeface="宋体" pitchFamily="2" charset="-122"/>
                <a:cs typeface="Times New Roman" pitchFamily="18" charset="0"/>
              </a:rPr>
              <a:t>一个</a:t>
            </a:r>
            <a:r>
              <a:rPr lang="en-US" altLang="zh-CN">
                <a:latin typeface="宋体" pitchFamily="2" charset="-122"/>
                <a:cs typeface="Times New Roman" pitchFamily="18" charset="0"/>
              </a:rPr>
              <a:t>HTML</a:t>
            </a:r>
            <a:r>
              <a:rPr lang="zh-CN" altLang="en-US">
                <a:latin typeface="宋体" pitchFamily="2" charset="-122"/>
                <a:cs typeface="Times New Roman" pitchFamily="18" charset="0"/>
              </a:rPr>
              <a:t>的简单例子</a:t>
            </a:r>
            <a:r>
              <a:rPr lang="en-US" altLang="zh-CN">
                <a:latin typeface="Times New Roman" pitchFamily="18" charset="0"/>
                <a:cs typeface="Times New Roman" pitchFamily="18" charset="0"/>
              </a:rPr>
              <a:t>&lt;/H1&gt; </a:t>
            </a:r>
            <a:r>
              <a:rPr lang="en-US" altLang="zh-CN">
                <a:latin typeface="宋体" pitchFamily="2" charset="-122"/>
                <a:cs typeface="Times New Roman" pitchFamily="18" charset="0"/>
              </a:rPr>
              <a:t>     {</a:t>
            </a:r>
            <a:r>
              <a:rPr lang="en-US" altLang="zh-CN">
                <a:cs typeface="Times New Roman" pitchFamily="18" charset="0"/>
              </a:rPr>
              <a:t>“</a:t>
            </a:r>
            <a:r>
              <a:rPr lang="zh-CN" altLang="en-US">
                <a:latin typeface="宋体" pitchFamily="2" charset="-122"/>
                <a:cs typeface="Times New Roman" pitchFamily="18" charset="0"/>
              </a:rPr>
              <a:t>一个</a:t>
            </a:r>
            <a:r>
              <a:rPr lang="en-US" altLang="zh-CN">
                <a:latin typeface="宋体" pitchFamily="2" charset="-122"/>
                <a:cs typeface="Times New Roman" pitchFamily="18" charset="0"/>
              </a:rPr>
              <a:t>HTML</a:t>
            </a:r>
            <a:r>
              <a:rPr lang="zh-CN" altLang="en-US">
                <a:latin typeface="宋体" pitchFamily="2" charset="-122"/>
                <a:cs typeface="Times New Roman" pitchFamily="18" charset="0"/>
              </a:rPr>
              <a:t>的简单例子</a:t>
            </a:r>
            <a:r>
              <a:rPr lang="zh-CN" altLang="en-US">
                <a:cs typeface="Times New Roman" pitchFamily="18" charset="0"/>
              </a:rPr>
              <a:t>”</a:t>
            </a:r>
            <a:r>
              <a:rPr lang="zh-CN" altLang="en-US">
                <a:latin typeface="宋体" pitchFamily="2" charset="-122"/>
                <a:cs typeface="Times New Roman" pitchFamily="18" charset="0"/>
              </a:rPr>
              <a:t>是一个一级题头</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&lt;P&gt;</a:t>
            </a:r>
            <a:r>
              <a:rPr lang="zh-CN" altLang="en-US">
                <a:latin typeface="宋体" pitchFamily="2" charset="-122"/>
                <a:cs typeface="Times New Roman" pitchFamily="18" charset="0"/>
              </a:rPr>
              <a:t>这个一个段落                   </a:t>
            </a:r>
            <a:r>
              <a:rPr lang="en-US" altLang="zh-CN">
                <a:latin typeface="宋体" pitchFamily="2" charset="-122"/>
                <a:cs typeface="Times New Roman" pitchFamily="18" charset="0"/>
              </a:rPr>
              <a:t>{</a:t>
            </a:r>
            <a:r>
              <a:rPr lang="zh-CN" altLang="en-US">
                <a:latin typeface="宋体" pitchFamily="2" charset="-122"/>
                <a:cs typeface="Times New Roman" pitchFamily="18" charset="0"/>
              </a:rPr>
              <a:t>一个段落的开始</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&lt;BR&gt;</a:t>
            </a:r>
            <a:r>
              <a:rPr lang="zh-CN" altLang="en-US">
                <a:latin typeface="宋体" pitchFamily="2" charset="-122"/>
                <a:cs typeface="Times New Roman" pitchFamily="18" charset="0"/>
              </a:rPr>
              <a:t>另起一行                      </a:t>
            </a:r>
            <a:r>
              <a:rPr lang="en-US" altLang="zh-CN">
                <a:latin typeface="宋体" pitchFamily="2" charset="-122"/>
                <a:cs typeface="Times New Roman" pitchFamily="18" charset="0"/>
              </a:rPr>
              <a:t>{</a:t>
            </a:r>
            <a:r>
              <a:rPr lang="zh-CN" altLang="en-US">
                <a:latin typeface="宋体" pitchFamily="2" charset="-122"/>
                <a:cs typeface="Times New Roman" pitchFamily="18" charset="0"/>
              </a:rPr>
              <a:t>强制换行，另起一行开始</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&lt;/BODY&gt;</a:t>
            </a:r>
            <a:r>
              <a:rPr lang="en-US" altLang="zh-CN">
                <a:latin typeface="宋体" pitchFamily="2" charset="-122"/>
                <a:cs typeface="Times New Roman" pitchFamily="18" charset="0"/>
              </a:rPr>
              <a:t>                          {</a:t>
            </a:r>
            <a:r>
              <a:rPr lang="zh-CN" altLang="en-US">
                <a:latin typeface="宋体" pitchFamily="2" charset="-122"/>
                <a:cs typeface="Times New Roman" pitchFamily="18" charset="0"/>
              </a:rPr>
              <a:t>文档主体结束</a:t>
            </a:r>
            <a:r>
              <a:rPr lang="en-US" altLang="zh-CN">
                <a:latin typeface="宋体" pitchFamily="2" charset="-122"/>
                <a:cs typeface="Times New Roman" pitchFamily="18" charset="0"/>
              </a:rPr>
              <a:t>}</a:t>
            </a:r>
            <a:endParaRPr lang="en-US" altLang="zh-CN"/>
          </a:p>
          <a:p>
            <a:pPr indent="127000" eaLnBrk="0" hangingPunct="0">
              <a:tabLst>
                <a:tab pos="266700" algn="l"/>
                <a:tab pos="374650" algn="l"/>
              </a:tabLst>
            </a:pPr>
            <a:r>
              <a:rPr lang="en-US" altLang="zh-CN">
                <a:latin typeface="Times New Roman" pitchFamily="18" charset="0"/>
                <a:cs typeface="Times New Roman" pitchFamily="18" charset="0"/>
              </a:rPr>
              <a:t>&lt;/HTML&gt;</a:t>
            </a:r>
            <a:r>
              <a:rPr lang="en-US" altLang="zh-CN">
                <a:latin typeface="宋体" pitchFamily="2" charset="-122"/>
                <a:cs typeface="Times New Roman" pitchFamily="18" charset="0"/>
              </a:rPr>
              <a:t>                          {</a:t>
            </a:r>
            <a:r>
              <a:rPr lang="en-US" altLang="zh-CN">
                <a:latin typeface="Times New Roman" pitchFamily="18" charset="0"/>
                <a:cs typeface="Times New Roman" pitchFamily="18" charset="0"/>
              </a:rPr>
              <a:t>HTML</a:t>
            </a:r>
            <a:r>
              <a:rPr lang="zh-CN" altLang="en-US">
                <a:latin typeface="宋体" pitchFamily="2" charset="-122"/>
                <a:cs typeface="Times New Roman" pitchFamily="18" charset="0"/>
              </a:rPr>
              <a:t>文档结束</a:t>
            </a:r>
            <a:r>
              <a:rPr lang="en-US" altLang="zh-CN">
                <a:latin typeface="宋体" pitchFamily="2" charset="-122"/>
                <a:cs typeface="Times New Roman" pitchFamily="18" charset="0"/>
              </a:rPr>
              <a:t>}</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2"/>
          <p:cNvSpPr>
            <a:spLocks noGrp="1"/>
          </p:cNvSpPr>
          <p:nvPr>
            <p:ph type="title"/>
          </p:nvPr>
        </p:nvSpPr>
        <p:spPr/>
        <p:txBody>
          <a:bodyPr/>
          <a:lstStyle/>
          <a:p>
            <a:r>
              <a:rPr lang="en-US" altLang="zh-CN" dirty="0" smtClean="0"/>
              <a:t>7.4.3 </a:t>
            </a:r>
            <a:r>
              <a:rPr lang="zh-CN" altLang="en-US" dirty="0" smtClean="0"/>
              <a:t>文件传输服务</a:t>
            </a:r>
          </a:p>
        </p:txBody>
      </p:sp>
      <p:sp>
        <p:nvSpPr>
          <p:cNvPr id="103427" name="内容占位符 1"/>
          <p:cNvSpPr>
            <a:spLocks noGrp="1"/>
          </p:cNvSpPr>
          <p:nvPr>
            <p:ph idx="1"/>
          </p:nvPr>
        </p:nvSpPr>
        <p:spPr/>
        <p:txBody>
          <a:bodyPr/>
          <a:lstStyle/>
          <a:p>
            <a:r>
              <a:rPr lang="zh-CN" altLang="zh-CN" smtClean="0"/>
              <a:t>文件传输协议（</a:t>
            </a:r>
            <a:r>
              <a:rPr lang="en-US" altLang="zh-CN" smtClean="0"/>
              <a:t>File Transfer Protocol</a:t>
            </a:r>
            <a:r>
              <a:rPr lang="zh-CN" altLang="zh-CN" smtClean="0"/>
              <a:t>，</a:t>
            </a:r>
            <a:r>
              <a:rPr lang="en-US" altLang="zh-CN" smtClean="0"/>
              <a:t>FTP</a:t>
            </a:r>
            <a:r>
              <a:rPr lang="zh-CN" altLang="zh-CN" smtClean="0"/>
              <a:t>）主要用于在网络上实现文件的双向传输。</a:t>
            </a:r>
            <a:endParaRPr lang="en-US" altLang="zh-CN" smtClean="0"/>
          </a:p>
          <a:p>
            <a:r>
              <a:rPr lang="zh-CN" altLang="zh-CN" smtClean="0"/>
              <a:t>文件传输服务是指将文件从一台计算机上传送到另一台计算机上，传输的文件类型包括普通文字处理文档、声音和图像等多媒体文件。</a:t>
            </a:r>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1"/>
          <p:cNvSpPr>
            <a:spLocks noGrp="1"/>
          </p:cNvSpPr>
          <p:nvPr>
            <p:ph idx="1"/>
          </p:nvPr>
        </p:nvSpPr>
        <p:spPr>
          <a:xfrm>
            <a:off x="457200" y="563563"/>
            <a:ext cx="8229600" cy="5673725"/>
          </a:xfrm>
        </p:spPr>
        <p:txBody>
          <a:bodyPr/>
          <a:lstStyle/>
          <a:p>
            <a:r>
              <a:rPr lang="zh-CN" altLang="zh-CN" smtClean="0"/>
              <a:t>将文件从本地计算机上发送到远程计算机上的过程称为</a:t>
            </a:r>
            <a:r>
              <a:rPr lang="en-US" altLang="zh-CN" smtClean="0"/>
              <a:t>FTP</a:t>
            </a:r>
            <a:r>
              <a:rPr lang="zh-CN" altLang="zh-CN" smtClean="0"/>
              <a:t>上载（</a:t>
            </a:r>
            <a:r>
              <a:rPr lang="en-US" altLang="zh-CN" smtClean="0"/>
              <a:t>upload</a:t>
            </a:r>
            <a:r>
              <a:rPr lang="zh-CN" altLang="zh-CN" smtClean="0"/>
              <a:t>），而将远程计算机上的文件传输到本地计算机上的过程称为</a:t>
            </a:r>
            <a:r>
              <a:rPr lang="en-US" altLang="zh-CN" smtClean="0"/>
              <a:t>FTP</a:t>
            </a:r>
            <a:r>
              <a:rPr lang="zh-CN" altLang="zh-CN" smtClean="0"/>
              <a:t>下载（</a:t>
            </a:r>
            <a:r>
              <a:rPr lang="en-US" altLang="zh-CN" smtClean="0"/>
              <a:t>download</a:t>
            </a:r>
            <a:r>
              <a:rPr lang="zh-CN" altLang="zh-CN" smtClean="0"/>
              <a:t>）。</a:t>
            </a:r>
            <a:endParaRPr lang="zh-CN" altLang="en-US" smtClean="0"/>
          </a:p>
          <a:p>
            <a:r>
              <a:rPr lang="zh-CN" altLang="zh-CN" smtClean="0"/>
              <a:t>文件传输服务遵循</a:t>
            </a:r>
            <a:r>
              <a:rPr lang="en-US" altLang="zh-CN" smtClean="0"/>
              <a:t>TCP/IP</a:t>
            </a:r>
            <a:r>
              <a:rPr lang="zh-CN" altLang="zh-CN" smtClean="0"/>
              <a:t>协议组中的文件传输协议</a:t>
            </a:r>
            <a:r>
              <a:rPr lang="zh-CN" altLang="en-US" smtClean="0"/>
              <a:t>。</a:t>
            </a:r>
            <a:endParaRPr lang="en-US" altLang="zh-CN" smtClean="0"/>
          </a:p>
          <a:p>
            <a:r>
              <a:rPr lang="zh-CN" altLang="zh-CN" smtClean="0"/>
              <a:t>因特网用户可以通过</a:t>
            </a:r>
            <a:r>
              <a:rPr lang="en-US" altLang="zh-CN" smtClean="0"/>
              <a:t>FTP</a:t>
            </a:r>
            <a:r>
              <a:rPr lang="zh-CN" altLang="zh-CN" smtClean="0"/>
              <a:t>在任意两台因特网主机之间进行文件的拷贝。</a:t>
            </a:r>
            <a:endParaRPr lang="en-US" altLang="zh-CN" smtClean="0"/>
          </a:p>
          <a:p>
            <a:r>
              <a:rPr lang="zh-CN" altLang="zh-CN" smtClean="0"/>
              <a:t>使用</a:t>
            </a:r>
            <a:r>
              <a:rPr lang="en-US" altLang="zh-CN" smtClean="0"/>
              <a:t>FTP</a:t>
            </a:r>
            <a:r>
              <a:rPr lang="zh-CN" altLang="zh-CN" smtClean="0"/>
              <a:t>时必须首先登录，在远程主机上获得相应权限以后，才可上载或下载文件。</a:t>
            </a:r>
            <a:endParaRPr lang="zh-CN" alt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2"/>
          <p:cNvSpPr>
            <a:spLocks noGrp="1"/>
          </p:cNvSpPr>
          <p:nvPr>
            <p:ph type="title"/>
          </p:nvPr>
        </p:nvSpPr>
        <p:spPr/>
        <p:txBody>
          <a:bodyPr/>
          <a:lstStyle/>
          <a:p>
            <a:r>
              <a:rPr lang="en-US" altLang="zh-CN" dirty="0" smtClean="0"/>
              <a:t>FTP</a:t>
            </a:r>
            <a:r>
              <a:rPr lang="zh-CN" altLang="zh-CN" dirty="0" smtClean="0"/>
              <a:t>工作原理</a:t>
            </a:r>
            <a:endParaRPr lang="zh-CN" altLang="en-US" dirty="0" smtClean="0"/>
          </a:p>
        </p:txBody>
      </p:sp>
      <p:sp>
        <p:nvSpPr>
          <p:cNvPr id="107523" name="内容占位符 1"/>
          <p:cNvSpPr>
            <a:spLocks noGrp="1"/>
          </p:cNvSpPr>
          <p:nvPr>
            <p:ph idx="1"/>
          </p:nvPr>
        </p:nvSpPr>
        <p:spPr/>
        <p:txBody>
          <a:bodyPr/>
          <a:lstStyle/>
          <a:p>
            <a:pPr>
              <a:defRPr/>
            </a:pPr>
            <a:r>
              <a:rPr lang="zh-CN" altLang="zh-CN" dirty="0" smtClean="0"/>
              <a:t>与大多数因特网服务一样，</a:t>
            </a:r>
            <a:r>
              <a:rPr lang="en-US" altLang="zh-CN" dirty="0" smtClean="0"/>
              <a:t>FTP</a:t>
            </a:r>
            <a:r>
              <a:rPr lang="zh-CN" altLang="zh-CN" dirty="0" smtClean="0"/>
              <a:t>采用</a:t>
            </a:r>
            <a:r>
              <a:rPr lang="en-US" altLang="zh-CN" dirty="0" smtClean="0"/>
              <a:t>C/S</a:t>
            </a:r>
            <a:r>
              <a:rPr lang="zh-CN" altLang="zh-CN" dirty="0" smtClean="0"/>
              <a:t>工作模式。</a:t>
            </a:r>
            <a:endParaRPr lang="en-US" altLang="zh-CN" dirty="0" smtClean="0"/>
          </a:p>
          <a:p>
            <a:pPr>
              <a:defRPr/>
            </a:pPr>
            <a:r>
              <a:rPr lang="zh-CN" altLang="zh-CN" dirty="0" smtClean="0"/>
              <a:t>用户通过客户端程序向服务器发出命令请求，服务器执行用户所发出的命令请求，并将执行的结果返回到客户机。</a:t>
            </a:r>
            <a:endParaRPr lang="en-US" altLang="zh-CN" dirty="0" smtClean="0"/>
          </a:p>
          <a:p>
            <a:pPr>
              <a:defRPr/>
            </a:pPr>
            <a:r>
              <a:rPr lang="zh-CN" dirty="0" smtClean="0"/>
              <a:t>客户和服务器之间建立两个</a:t>
            </a:r>
            <a:r>
              <a:rPr lang="en-US" dirty="0" smtClean="0"/>
              <a:t>TCP</a:t>
            </a:r>
            <a:r>
              <a:rPr lang="zh-CN" dirty="0" smtClean="0"/>
              <a:t>连接</a:t>
            </a:r>
            <a:r>
              <a:rPr lang="zh-CN" altLang="en-US" dirty="0" smtClean="0"/>
              <a:t>：</a:t>
            </a:r>
            <a:endParaRPr lang="en-US" altLang="zh-CN" dirty="0" smtClean="0"/>
          </a:p>
          <a:p>
            <a:pPr lvl="1">
              <a:defRPr/>
            </a:pPr>
            <a:r>
              <a:rPr lang="zh-CN" dirty="0" smtClean="0">
                <a:cs typeface="+mn-cs"/>
              </a:rPr>
              <a:t>控制连接</a:t>
            </a:r>
            <a:r>
              <a:rPr lang="zh-CN" altLang="en-US" dirty="0" smtClean="0">
                <a:cs typeface="+mn-cs"/>
              </a:rPr>
              <a:t>：服务器监听端口，</a:t>
            </a:r>
            <a:r>
              <a:rPr lang="en-US" altLang="zh-CN" dirty="0" smtClean="0">
                <a:cs typeface="+mn-cs"/>
              </a:rPr>
              <a:t>TCP/21</a:t>
            </a:r>
          </a:p>
          <a:p>
            <a:pPr lvl="1">
              <a:defRPr/>
            </a:pPr>
            <a:r>
              <a:rPr lang="zh-CN" dirty="0" smtClean="0">
                <a:cs typeface="+mn-cs"/>
              </a:rPr>
              <a:t>数据连</a:t>
            </a:r>
            <a:r>
              <a:rPr lang="zh-CN" altLang="zh-CN" dirty="0" smtClean="0">
                <a:cs typeface="+mn-cs"/>
              </a:rPr>
              <a:t>接</a:t>
            </a:r>
            <a:r>
              <a:rPr lang="zh-CN" altLang="en-US" dirty="0" smtClean="0">
                <a:cs typeface="+mn-cs"/>
              </a:rPr>
              <a:t>：数据传输端口，</a:t>
            </a:r>
            <a:r>
              <a:rPr lang="en-US" altLang="zh-CN" dirty="0" smtClean="0">
                <a:cs typeface="+mn-cs"/>
              </a:rPr>
              <a:t>TCP/20</a:t>
            </a:r>
            <a:endParaRPr lang="zh-CN" altLang="en-US" dirty="0" smtClean="0">
              <a:cs typeface="+mn-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1"/>
          <p:cNvSpPr>
            <a:spLocks noGrp="1"/>
          </p:cNvSpPr>
          <p:nvPr>
            <p:ph idx="1"/>
          </p:nvPr>
        </p:nvSpPr>
        <p:spPr>
          <a:xfrm>
            <a:off x="539750" y="620713"/>
            <a:ext cx="8229600" cy="490537"/>
          </a:xfrm>
        </p:spPr>
        <p:txBody>
          <a:bodyPr/>
          <a:lstStyle/>
          <a:p>
            <a:pPr algn="ctr">
              <a:buFont typeface="Wingdings" pitchFamily="2" charset="2"/>
              <a:buNone/>
            </a:pPr>
            <a:r>
              <a:rPr lang="en-US" altLang="zh-CN" sz="3700" smtClean="0"/>
              <a:t>FTP</a:t>
            </a:r>
            <a:r>
              <a:rPr lang="zh-CN" altLang="zh-CN" sz="3700" smtClean="0"/>
              <a:t>客户与服务器之间的连接</a:t>
            </a:r>
            <a:endParaRPr lang="zh-CN" altLang="en-US" sz="3700" smtClean="0"/>
          </a:p>
        </p:txBody>
      </p:sp>
      <p:sp>
        <p:nvSpPr>
          <p:cNvPr id="10649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06500" name="Picture 5"/>
          <p:cNvPicPr>
            <a:picLocks noChangeAspect="1" noChangeArrowheads="1"/>
          </p:cNvPicPr>
          <p:nvPr/>
        </p:nvPicPr>
        <p:blipFill>
          <a:blip r:embed="rId2"/>
          <a:srcRect/>
          <a:stretch>
            <a:fillRect/>
          </a:stretch>
        </p:blipFill>
        <p:spPr bwMode="auto">
          <a:xfrm>
            <a:off x="266700" y="1571625"/>
            <a:ext cx="8610600"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p:nvPr>
        </p:nvSpPr>
        <p:spPr/>
        <p:txBody>
          <a:bodyPr/>
          <a:lstStyle/>
          <a:p>
            <a:r>
              <a:rPr lang="zh-CN" altLang="zh-CN" dirty="0" smtClean="0">
                <a:latin typeface="Lucida Sans Unicode" pitchFamily="34" charset="0"/>
                <a:ea typeface="黑体" pitchFamily="49" charset="-122"/>
              </a:rPr>
              <a:t>客户</a:t>
            </a:r>
            <a:r>
              <a:rPr lang="en-US" altLang="zh-CN" dirty="0" smtClean="0">
                <a:latin typeface="Lucida Sans Unicode" pitchFamily="34" charset="0"/>
                <a:ea typeface="黑体" pitchFamily="49" charset="-122"/>
              </a:rPr>
              <a:t>/</a:t>
            </a:r>
            <a:r>
              <a:rPr lang="zh-CN" altLang="zh-CN" dirty="0" smtClean="0">
                <a:latin typeface="Lucida Sans Unicode" pitchFamily="34" charset="0"/>
                <a:ea typeface="黑体" pitchFamily="49" charset="-122"/>
              </a:rPr>
              <a:t>服务器进程通信示意图</a:t>
            </a:r>
            <a:endParaRPr lang="zh-CN" altLang="en-US" dirty="0" smtClean="0">
              <a:latin typeface="Lucida Sans Unicode" pitchFamily="34" charset="0"/>
              <a:ea typeface="黑体" pitchFamily="49" charset="-122"/>
            </a:endParaRPr>
          </a:p>
        </p:txBody>
      </p:sp>
      <p:sp>
        <p:nvSpPr>
          <p:cNvPr id="3379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pic>
        <p:nvPicPr>
          <p:cNvPr id="33796" name="Picture 6"/>
          <p:cNvPicPr>
            <a:picLocks noChangeAspect="1" noChangeArrowheads="1"/>
          </p:cNvPicPr>
          <p:nvPr/>
        </p:nvPicPr>
        <p:blipFill>
          <a:blip r:embed="rId2"/>
          <a:srcRect/>
          <a:stretch>
            <a:fillRect/>
          </a:stretch>
        </p:blipFill>
        <p:spPr bwMode="auto">
          <a:xfrm>
            <a:off x="733425" y="1262063"/>
            <a:ext cx="76771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2"/>
          <p:cNvSpPr>
            <a:spLocks noGrp="1"/>
          </p:cNvSpPr>
          <p:nvPr>
            <p:ph type="title"/>
          </p:nvPr>
        </p:nvSpPr>
        <p:spPr/>
        <p:txBody>
          <a:bodyPr/>
          <a:lstStyle/>
          <a:p>
            <a:r>
              <a:rPr lang="en-US" altLang="zh-CN" dirty="0" smtClean="0"/>
              <a:t>7.4.4 </a:t>
            </a:r>
            <a:r>
              <a:rPr lang="zh-CN" altLang="en-US" dirty="0" smtClean="0"/>
              <a:t>远程登录</a:t>
            </a:r>
          </a:p>
        </p:txBody>
      </p:sp>
      <p:sp>
        <p:nvSpPr>
          <p:cNvPr id="107523" name="内容占位符 1"/>
          <p:cNvSpPr>
            <a:spLocks noGrp="1"/>
          </p:cNvSpPr>
          <p:nvPr>
            <p:ph idx="1"/>
          </p:nvPr>
        </p:nvSpPr>
        <p:spPr>
          <a:xfrm>
            <a:off x="457200" y="1341438"/>
            <a:ext cx="8229600" cy="4665662"/>
          </a:xfrm>
        </p:spPr>
        <p:txBody>
          <a:bodyPr/>
          <a:lstStyle/>
          <a:p>
            <a:r>
              <a:rPr lang="zh-CN" altLang="zh-CN" smtClean="0"/>
              <a:t>远程登录是一种访问因特网的方式，也是因特网上较早提供的服务之一。</a:t>
            </a:r>
            <a:endParaRPr lang="en-US" altLang="zh-CN" smtClean="0"/>
          </a:p>
          <a:p>
            <a:r>
              <a:rPr lang="zh-CN" altLang="zh-CN" smtClean="0"/>
              <a:t>实现远程登录的标准协议和主要方式是</a:t>
            </a:r>
            <a:r>
              <a:rPr lang="en-US" altLang="zh-CN" smtClean="0"/>
              <a:t>TELNET</a:t>
            </a:r>
            <a:r>
              <a:rPr lang="zh-CN" altLang="zh-CN" smtClean="0"/>
              <a:t>协议</a:t>
            </a:r>
            <a:r>
              <a:rPr lang="zh-CN" altLang="en-US" smtClean="0"/>
              <a:t>。</a:t>
            </a:r>
            <a:endParaRPr lang="en-US" altLang="zh-CN" smtClean="0"/>
          </a:p>
          <a:p>
            <a:r>
              <a:rPr lang="zh-CN" altLang="zh-CN" smtClean="0"/>
              <a:t>用户把</a:t>
            </a:r>
            <a:r>
              <a:rPr lang="zh-CN" altLang="en-US" smtClean="0"/>
              <a:t>本地主</a:t>
            </a:r>
            <a:r>
              <a:rPr lang="zh-CN" altLang="zh-CN" smtClean="0"/>
              <a:t>机当作远程</a:t>
            </a:r>
            <a:r>
              <a:rPr lang="zh-CN" altLang="en-US" smtClean="0"/>
              <a:t>主</a:t>
            </a:r>
            <a:r>
              <a:rPr lang="zh-CN" altLang="zh-CN" smtClean="0"/>
              <a:t>机的一个终端，通过</a:t>
            </a:r>
            <a:r>
              <a:rPr lang="en-US" altLang="zh-CN" smtClean="0"/>
              <a:t>TELNET</a:t>
            </a:r>
            <a:r>
              <a:rPr lang="zh-CN" altLang="zh-CN" smtClean="0"/>
              <a:t>命令，直接</a:t>
            </a:r>
            <a:r>
              <a:rPr lang="zh-CN" altLang="en-US" smtClean="0"/>
              <a:t>访问和</a:t>
            </a:r>
            <a:r>
              <a:rPr lang="zh-CN" altLang="zh-CN" smtClean="0"/>
              <a:t>控制远程</a:t>
            </a:r>
            <a:r>
              <a:rPr lang="zh-CN" altLang="en-US" smtClean="0"/>
              <a:t>系统</a:t>
            </a:r>
            <a:r>
              <a:rPr lang="zh-CN" altLang="zh-CN" smtClean="0"/>
              <a:t>。</a:t>
            </a:r>
            <a:endParaRPr lang="en-US" altLang="zh-CN" smtClean="0"/>
          </a:p>
          <a:p>
            <a:r>
              <a:rPr lang="en-US" altLang="zh-CN" smtClean="0"/>
              <a:t>IETF RFC 854</a:t>
            </a:r>
            <a:r>
              <a:rPr lang="zh-CN" altLang="zh-CN" smtClean="0"/>
              <a:t>对</a:t>
            </a:r>
            <a:r>
              <a:rPr lang="en-US" altLang="zh-CN" smtClean="0"/>
              <a:t>TELNET</a:t>
            </a:r>
            <a:r>
              <a:rPr lang="zh-CN" altLang="zh-CN" smtClean="0"/>
              <a:t>做出了明确的定义和规范。</a:t>
            </a:r>
            <a:endParaRPr lang="zh-CN" alt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2"/>
          <p:cNvSpPr>
            <a:spLocks noGrp="1"/>
          </p:cNvSpPr>
          <p:nvPr>
            <p:ph type="title"/>
          </p:nvPr>
        </p:nvSpPr>
        <p:spPr/>
        <p:txBody>
          <a:bodyPr/>
          <a:lstStyle/>
          <a:p>
            <a:endParaRPr lang="zh-CN" altLang="en-US" dirty="0" smtClean="0"/>
          </a:p>
        </p:txBody>
      </p:sp>
      <p:sp>
        <p:nvSpPr>
          <p:cNvPr id="108547" name="内容占位符 1"/>
          <p:cNvSpPr>
            <a:spLocks noGrp="1"/>
          </p:cNvSpPr>
          <p:nvPr>
            <p:ph idx="1"/>
          </p:nvPr>
        </p:nvSpPr>
        <p:spPr>
          <a:xfrm>
            <a:off x="457200" y="1785938"/>
            <a:ext cx="8229600" cy="4221162"/>
          </a:xfrm>
        </p:spPr>
        <p:txBody>
          <a:bodyPr/>
          <a:lstStyle/>
          <a:p>
            <a:r>
              <a:rPr lang="en-US" altLang="zh-CN" smtClean="0"/>
              <a:t>TELNET</a:t>
            </a:r>
            <a:r>
              <a:rPr lang="zh-CN" altLang="zh-CN" smtClean="0"/>
              <a:t>采用客户</a:t>
            </a:r>
            <a:r>
              <a:rPr lang="en-US" altLang="zh-CN" smtClean="0"/>
              <a:t>/</a:t>
            </a:r>
            <a:r>
              <a:rPr lang="zh-CN" altLang="zh-CN" smtClean="0"/>
              <a:t>服务器的工作模式</a:t>
            </a:r>
            <a:endParaRPr lang="en-US" altLang="zh-CN" smtClean="0"/>
          </a:p>
          <a:p>
            <a:r>
              <a:rPr lang="zh-CN" altLang="zh-CN" smtClean="0"/>
              <a:t>本地计算机上运行</a:t>
            </a:r>
            <a:r>
              <a:rPr lang="en-US" altLang="zh-CN" smtClean="0"/>
              <a:t>TELNET</a:t>
            </a:r>
            <a:r>
              <a:rPr lang="zh-CN" altLang="zh-CN" smtClean="0"/>
              <a:t>客户进程，远程计算机上运行</a:t>
            </a:r>
            <a:r>
              <a:rPr lang="en-US" altLang="zh-CN" smtClean="0"/>
              <a:t>TELNET</a:t>
            </a:r>
            <a:r>
              <a:rPr lang="zh-CN" altLang="zh-CN" smtClean="0"/>
              <a:t>服务器进程。</a:t>
            </a:r>
            <a:endParaRPr lang="en-US" altLang="zh-CN" smtClean="0"/>
          </a:p>
          <a:p>
            <a:r>
              <a:rPr lang="zh-CN" altLang="zh-CN" smtClean="0"/>
              <a:t>远程登录最大的</a:t>
            </a:r>
            <a:r>
              <a:rPr lang="zh-CN" altLang="en-US" smtClean="0"/>
              <a:t>优势：把</a:t>
            </a:r>
            <a:r>
              <a:rPr lang="zh-CN" altLang="zh-CN" smtClean="0"/>
              <a:t>本地计算机作为终端</a:t>
            </a:r>
            <a:r>
              <a:rPr lang="zh-CN" altLang="en-US" smtClean="0"/>
              <a:t>，跨系统和跨平台地访问和控制</a:t>
            </a:r>
            <a:r>
              <a:rPr lang="zh-CN" altLang="zh-CN" smtClean="0"/>
              <a:t>远程计算机</a:t>
            </a:r>
            <a:r>
              <a:rPr lang="zh-CN" altLang="en-US" smtClean="0"/>
              <a:t>系统。</a:t>
            </a:r>
            <a:endParaRPr lang="en-US" altLang="zh-CN" smtClean="0"/>
          </a:p>
          <a:p>
            <a:r>
              <a:rPr lang="zh-CN" altLang="zh-CN" smtClean="0"/>
              <a:t>实现</a:t>
            </a:r>
            <a:r>
              <a:rPr lang="zh-CN" altLang="en-US" smtClean="0"/>
              <a:t>了其他网络服务</a:t>
            </a:r>
            <a:r>
              <a:rPr lang="zh-CN" altLang="zh-CN" smtClean="0"/>
              <a:t>所不能实现的功能。</a:t>
            </a:r>
            <a:endParaRPr lang="en-US" altLang="zh-CN" smtClean="0"/>
          </a:p>
          <a:p>
            <a:r>
              <a:rPr lang="zh-CN" altLang="en-US" smtClean="0"/>
              <a:t>需注意安全隐患。</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1"/>
          <p:cNvSpPr>
            <a:spLocks noGrp="1"/>
          </p:cNvSpPr>
          <p:nvPr>
            <p:ph idx="1"/>
          </p:nvPr>
        </p:nvSpPr>
        <p:spPr>
          <a:xfrm>
            <a:off x="323850" y="549275"/>
            <a:ext cx="8229600" cy="706438"/>
          </a:xfrm>
        </p:spPr>
        <p:txBody>
          <a:bodyPr/>
          <a:lstStyle/>
          <a:p>
            <a:pPr algn="ctr">
              <a:buFont typeface="Wingdings" pitchFamily="2" charset="2"/>
              <a:buNone/>
            </a:pPr>
            <a:r>
              <a:rPr lang="en-US" altLang="zh-CN" sz="3700" smtClean="0"/>
              <a:t>TELNET</a:t>
            </a:r>
            <a:r>
              <a:rPr lang="zh-CN" altLang="zh-CN" sz="3700" smtClean="0"/>
              <a:t>工作原理</a:t>
            </a:r>
            <a:endParaRPr lang="zh-CN" altLang="en-US" sz="3700" smtClean="0"/>
          </a:p>
        </p:txBody>
      </p:sp>
      <p:sp>
        <p:nvSpPr>
          <p:cNvPr id="10957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09572" name="Picture 5"/>
          <p:cNvPicPr>
            <a:picLocks noChangeAspect="1" noChangeArrowheads="1"/>
          </p:cNvPicPr>
          <p:nvPr/>
        </p:nvPicPr>
        <p:blipFill>
          <a:blip r:embed="rId2"/>
          <a:srcRect/>
          <a:stretch>
            <a:fillRect/>
          </a:stretch>
        </p:blipFill>
        <p:spPr bwMode="auto">
          <a:xfrm>
            <a:off x="1165225" y="1687513"/>
            <a:ext cx="6813550" cy="424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2"/>
          <p:cNvSpPr>
            <a:spLocks noGrp="1"/>
          </p:cNvSpPr>
          <p:nvPr>
            <p:ph type="title"/>
          </p:nvPr>
        </p:nvSpPr>
        <p:spPr/>
        <p:txBody>
          <a:bodyPr/>
          <a:lstStyle/>
          <a:p>
            <a:endParaRPr lang="zh-CN" altLang="en-US" dirty="0" smtClean="0"/>
          </a:p>
        </p:txBody>
      </p:sp>
      <p:sp>
        <p:nvSpPr>
          <p:cNvPr id="110595" name="内容占位符 1"/>
          <p:cNvSpPr>
            <a:spLocks noGrp="1"/>
          </p:cNvSpPr>
          <p:nvPr>
            <p:ph idx="1"/>
          </p:nvPr>
        </p:nvSpPr>
        <p:spPr/>
        <p:txBody>
          <a:bodyPr/>
          <a:lstStyle/>
          <a:p>
            <a:r>
              <a:rPr lang="zh-CN" altLang="zh-CN" smtClean="0"/>
              <a:t>不同的远程计算机及其操作系统会存在一定的差异。</a:t>
            </a:r>
            <a:endParaRPr lang="en-US" altLang="zh-CN" smtClean="0"/>
          </a:p>
          <a:p>
            <a:r>
              <a:rPr lang="zh-CN" altLang="zh-CN" smtClean="0"/>
              <a:t>为了适应这种异构性，</a:t>
            </a:r>
            <a:r>
              <a:rPr lang="en-US" altLang="zh-CN" smtClean="0"/>
              <a:t>TELNET</a:t>
            </a:r>
            <a:r>
              <a:rPr lang="zh-CN" altLang="zh-CN" smtClean="0"/>
              <a:t>定义了</a:t>
            </a:r>
            <a:r>
              <a:rPr lang="zh-CN" altLang="en-US" smtClean="0"/>
              <a:t>网络虚拟终端</a:t>
            </a:r>
            <a:r>
              <a:rPr lang="en-US" altLang="zh-CN" smtClean="0"/>
              <a:t>NVT</a:t>
            </a:r>
            <a:r>
              <a:rPr lang="zh-CN" altLang="en-US" smtClean="0"/>
              <a:t>格式</a:t>
            </a:r>
            <a:r>
              <a:rPr lang="zh-CN" altLang="zh-CN" smtClean="0"/>
              <a:t>，规定了</a:t>
            </a:r>
            <a:r>
              <a:rPr lang="en-US" altLang="zh-CN" smtClean="0"/>
              <a:t>TELNET</a:t>
            </a:r>
            <a:r>
              <a:rPr lang="zh-CN" altLang="zh-CN" smtClean="0"/>
              <a:t>数据和命令在因特网上传输的方式。</a:t>
            </a:r>
            <a:endParaRPr lang="en-US" altLang="zh-CN"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1"/>
          <p:cNvSpPr>
            <a:spLocks noGrp="1"/>
          </p:cNvSpPr>
          <p:nvPr>
            <p:ph idx="1"/>
          </p:nvPr>
        </p:nvSpPr>
        <p:spPr>
          <a:xfrm>
            <a:off x="374650" y="836613"/>
            <a:ext cx="8229600" cy="561975"/>
          </a:xfrm>
        </p:spPr>
        <p:txBody>
          <a:bodyPr/>
          <a:lstStyle/>
          <a:p>
            <a:pPr algn="ctr">
              <a:buFont typeface="Wingdings" pitchFamily="2" charset="2"/>
              <a:buNone/>
            </a:pPr>
            <a:r>
              <a:rPr lang="en-US" altLang="zh-CN" sz="3700" smtClean="0"/>
              <a:t>TELNET</a:t>
            </a:r>
            <a:r>
              <a:rPr lang="zh-CN" altLang="zh-CN" sz="3700" smtClean="0"/>
              <a:t>对</a:t>
            </a:r>
            <a:r>
              <a:rPr lang="en-US" altLang="zh-CN" sz="3700" smtClean="0"/>
              <a:t>NVT</a:t>
            </a:r>
            <a:r>
              <a:rPr lang="zh-CN" altLang="zh-CN" sz="3700" smtClean="0"/>
              <a:t>格式的使用</a:t>
            </a:r>
          </a:p>
          <a:p>
            <a:endParaRPr lang="zh-CN" altLang="en-US" smtClean="0"/>
          </a:p>
        </p:txBody>
      </p:sp>
      <p:sp>
        <p:nvSpPr>
          <p:cNvPr id="1116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11620" name="Picture 5"/>
          <p:cNvPicPr>
            <a:picLocks noChangeAspect="1" noChangeArrowheads="1"/>
          </p:cNvPicPr>
          <p:nvPr/>
        </p:nvPicPr>
        <p:blipFill>
          <a:blip r:embed="rId2"/>
          <a:srcRect/>
          <a:stretch>
            <a:fillRect/>
          </a:stretch>
        </p:blipFill>
        <p:spPr bwMode="auto">
          <a:xfrm>
            <a:off x="365125" y="1931988"/>
            <a:ext cx="8413750" cy="328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2"/>
          <p:cNvSpPr>
            <a:spLocks noGrp="1"/>
          </p:cNvSpPr>
          <p:nvPr>
            <p:ph type="title"/>
          </p:nvPr>
        </p:nvSpPr>
        <p:spPr/>
        <p:txBody>
          <a:bodyPr/>
          <a:lstStyle/>
          <a:p>
            <a:r>
              <a:rPr lang="en-US" altLang="zh-CN" dirty="0" smtClean="0"/>
              <a:t>7.4.5 </a:t>
            </a:r>
            <a:r>
              <a:rPr lang="zh-CN" altLang="zh-CN" dirty="0" smtClean="0"/>
              <a:t>动态主机配置协议</a:t>
            </a:r>
            <a:endParaRPr lang="zh-CN" altLang="en-US" dirty="0" smtClean="0"/>
          </a:p>
        </p:txBody>
      </p:sp>
      <p:sp>
        <p:nvSpPr>
          <p:cNvPr id="112643" name="内容占位符 1"/>
          <p:cNvSpPr>
            <a:spLocks noGrp="1"/>
          </p:cNvSpPr>
          <p:nvPr>
            <p:ph idx="1"/>
          </p:nvPr>
        </p:nvSpPr>
        <p:spPr>
          <a:xfrm>
            <a:off x="457200" y="1481138"/>
            <a:ext cx="8229600" cy="4827587"/>
          </a:xfrm>
        </p:spPr>
        <p:txBody>
          <a:bodyPr/>
          <a:lstStyle/>
          <a:p>
            <a:r>
              <a:rPr lang="zh-CN" altLang="zh-CN" smtClean="0"/>
              <a:t>动态主机配置协议（</a:t>
            </a:r>
            <a:r>
              <a:rPr lang="en-US" altLang="zh-CN" smtClean="0"/>
              <a:t>Dynamic Host Configuration Protocol</a:t>
            </a:r>
            <a:r>
              <a:rPr lang="zh-CN" altLang="zh-CN" smtClean="0"/>
              <a:t>，</a:t>
            </a:r>
            <a:r>
              <a:rPr lang="en-US" altLang="zh-CN" smtClean="0"/>
              <a:t>DHCP</a:t>
            </a:r>
            <a:r>
              <a:rPr lang="zh-CN" altLang="zh-CN" smtClean="0"/>
              <a:t>）是一个局域网的通信协议，</a:t>
            </a:r>
            <a:r>
              <a:rPr lang="zh-CN" altLang="en-US" smtClean="0"/>
              <a:t>用于对</a:t>
            </a:r>
            <a:r>
              <a:rPr lang="zh-CN" altLang="zh-CN" smtClean="0"/>
              <a:t>局域网内部的所有计算机</a:t>
            </a:r>
            <a:r>
              <a:rPr lang="zh-CN" altLang="en-US" smtClean="0"/>
              <a:t>自动配置（如</a:t>
            </a:r>
            <a:r>
              <a:rPr lang="zh-CN" altLang="zh-CN" smtClean="0"/>
              <a:t>自动分配</a:t>
            </a:r>
            <a:r>
              <a:rPr lang="en-US" altLang="zh-CN" smtClean="0"/>
              <a:t>IP</a:t>
            </a:r>
            <a:r>
              <a:rPr lang="zh-CN" altLang="zh-CN" smtClean="0"/>
              <a:t>地址</a:t>
            </a:r>
            <a:r>
              <a:rPr lang="zh-CN" altLang="en-US" smtClean="0"/>
              <a:t>）</a:t>
            </a:r>
            <a:r>
              <a:rPr lang="zh-CN" altLang="zh-CN" smtClean="0"/>
              <a:t>。</a:t>
            </a:r>
            <a:endParaRPr lang="en-US" altLang="zh-CN" smtClean="0"/>
          </a:p>
          <a:p>
            <a:r>
              <a:rPr lang="en-US" altLang="zh-CN" smtClean="0"/>
              <a:t>DHCP</a:t>
            </a:r>
            <a:r>
              <a:rPr lang="zh-CN" altLang="zh-CN" smtClean="0"/>
              <a:t>的前身是引导程序协议（</a:t>
            </a:r>
            <a:r>
              <a:rPr lang="en-US" altLang="zh-CN" smtClean="0"/>
              <a:t>BOOTstrap Protocol</a:t>
            </a:r>
            <a:r>
              <a:rPr lang="zh-CN" altLang="zh-CN" smtClean="0"/>
              <a:t>，</a:t>
            </a:r>
            <a:r>
              <a:rPr lang="en-US" altLang="zh-CN" smtClean="0"/>
              <a:t>BOOTP</a:t>
            </a:r>
            <a:r>
              <a:rPr lang="zh-CN" altLang="zh-CN" smtClean="0"/>
              <a:t>）</a:t>
            </a:r>
            <a:r>
              <a:rPr lang="zh-CN" altLang="en-US" smtClean="0"/>
              <a:t>。</a:t>
            </a:r>
            <a:endParaRPr lang="en-US" altLang="zh-CN" smtClean="0"/>
          </a:p>
          <a:p>
            <a:r>
              <a:rPr lang="en-US" altLang="zh-CN" smtClean="0"/>
              <a:t>IETF RFC 2131</a:t>
            </a:r>
            <a:r>
              <a:rPr lang="zh-CN" altLang="zh-CN" smtClean="0"/>
              <a:t>对</a:t>
            </a:r>
            <a:r>
              <a:rPr lang="en-US" altLang="zh-CN" smtClean="0"/>
              <a:t>DHCP</a:t>
            </a:r>
            <a:r>
              <a:rPr lang="zh-CN" altLang="zh-CN" smtClean="0"/>
              <a:t>做出了明确的定义和规范。</a:t>
            </a:r>
            <a:endParaRPr lang="zh-CN" alt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2"/>
          <p:cNvSpPr>
            <a:spLocks noGrp="1"/>
          </p:cNvSpPr>
          <p:nvPr>
            <p:ph type="title"/>
          </p:nvPr>
        </p:nvSpPr>
        <p:spPr/>
        <p:txBody>
          <a:bodyPr/>
          <a:lstStyle/>
          <a:p>
            <a:endParaRPr lang="zh-CN" altLang="en-US" dirty="0" smtClean="0"/>
          </a:p>
        </p:txBody>
      </p:sp>
      <p:sp>
        <p:nvSpPr>
          <p:cNvPr id="113667" name="内容占位符 1"/>
          <p:cNvSpPr>
            <a:spLocks noGrp="1"/>
          </p:cNvSpPr>
          <p:nvPr>
            <p:ph idx="1"/>
          </p:nvPr>
        </p:nvSpPr>
        <p:spPr/>
        <p:txBody>
          <a:bodyPr/>
          <a:lstStyle/>
          <a:p>
            <a:r>
              <a:rPr lang="en-US" altLang="zh-CN" smtClean="0"/>
              <a:t>DHCP</a:t>
            </a:r>
            <a:r>
              <a:rPr lang="zh-CN" altLang="zh-CN" smtClean="0"/>
              <a:t>也采用</a:t>
            </a:r>
            <a:r>
              <a:rPr lang="en-US" altLang="zh-CN" smtClean="0"/>
              <a:t>C/S</a:t>
            </a:r>
            <a:r>
              <a:rPr lang="zh-CN" altLang="zh-CN" smtClean="0"/>
              <a:t>工作模式。</a:t>
            </a:r>
            <a:endParaRPr lang="en-US" altLang="zh-CN" smtClean="0"/>
          </a:p>
          <a:p>
            <a:r>
              <a:rPr lang="en-US" altLang="zh-CN" smtClean="0"/>
              <a:t>DHCP</a:t>
            </a:r>
            <a:r>
              <a:rPr lang="zh-CN" altLang="zh-CN" smtClean="0"/>
              <a:t>客户向</a:t>
            </a:r>
            <a:r>
              <a:rPr lang="en-US" altLang="zh-CN" smtClean="0"/>
              <a:t>DHCP</a:t>
            </a:r>
            <a:r>
              <a:rPr lang="zh-CN" altLang="zh-CN" smtClean="0"/>
              <a:t>服务器请求</a:t>
            </a:r>
            <a:r>
              <a:rPr lang="en-US" altLang="zh-CN" smtClean="0"/>
              <a:t>IP</a:t>
            </a:r>
            <a:r>
              <a:rPr lang="zh-CN" altLang="zh-CN" smtClean="0"/>
              <a:t>地址，</a:t>
            </a:r>
            <a:r>
              <a:rPr lang="en-US" altLang="zh-CN" smtClean="0"/>
              <a:t>DHCP</a:t>
            </a:r>
            <a:r>
              <a:rPr lang="zh-CN" altLang="zh-CN" smtClean="0"/>
              <a:t>服务器响应客户请求，向</a:t>
            </a:r>
            <a:r>
              <a:rPr lang="en-US" altLang="zh-CN" smtClean="0"/>
              <a:t>DHCP</a:t>
            </a:r>
            <a:r>
              <a:rPr lang="zh-CN" altLang="zh-CN" smtClean="0"/>
              <a:t>客户分配</a:t>
            </a:r>
            <a:r>
              <a:rPr lang="en-US" altLang="zh-CN" smtClean="0"/>
              <a:t>IP</a:t>
            </a:r>
            <a:r>
              <a:rPr lang="zh-CN" altLang="zh-CN" smtClean="0"/>
              <a:t>地址。</a:t>
            </a:r>
            <a:endParaRPr lang="zh-CN" alt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1"/>
          <p:cNvSpPr>
            <a:spLocks noGrp="1"/>
          </p:cNvSpPr>
          <p:nvPr>
            <p:ph idx="1"/>
          </p:nvPr>
        </p:nvSpPr>
        <p:spPr>
          <a:xfrm>
            <a:off x="395288" y="404813"/>
            <a:ext cx="8229600" cy="503237"/>
          </a:xfrm>
        </p:spPr>
        <p:txBody>
          <a:bodyPr/>
          <a:lstStyle/>
          <a:p>
            <a:pPr algn="ctr">
              <a:buFont typeface="Wingdings" pitchFamily="2" charset="2"/>
              <a:buNone/>
            </a:pPr>
            <a:r>
              <a:rPr lang="en-US" altLang="zh-CN" sz="3700" smtClean="0"/>
              <a:t>DHCP</a:t>
            </a:r>
            <a:r>
              <a:rPr lang="zh-CN" altLang="zh-CN" sz="3700" smtClean="0"/>
              <a:t>报文类型及其描述</a:t>
            </a:r>
          </a:p>
        </p:txBody>
      </p:sp>
      <p:graphicFrame>
        <p:nvGraphicFramePr>
          <p:cNvPr id="4" name="表格 3"/>
          <p:cNvGraphicFramePr>
            <a:graphicFrameLocks noGrp="1"/>
          </p:cNvGraphicFramePr>
          <p:nvPr/>
        </p:nvGraphicFramePr>
        <p:xfrm>
          <a:off x="250825" y="1989138"/>
          <a:ext cx="8676456" cy="3353526"/>
        </p:xfrm>
        <a:graphic>
          <a:graphicData uri="http://schemas.openxmlformats.org/drawingml/2006/table">
            <a:tbl>
              <a:tblPr/>
              <a:tblGrid>
                <a:gridCol w="3672408"/>
                <a:gridCol w="5004048"/>
              </a:tblGrid>
              <a:tr h="372614">
                <a:tc>
                  <a:txBody>
                    <a:bodyPr/>
                    <a:lstStyle/>
                    <a:p>
                      <a:pPr indent="127000" algn="ctr">
                        <a:spcAft>
                          <a:spcPts val="0"/>
                        </a:spcAft>
                      </a:pPr>
                      <a:r>
                        <a:rPr lang="zh-CN" sz="2000" kern="100" dirty="0">
                          <a:latin typeface="Times New Roman"/>
                          <a:ea typeface="宋体"/>
                          <a:cs typeface="Times New Roman"/>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kern="100">
                          <a:latin typeface="Times New Roman"/>
                          <a:ea typeface="宋体"/>
                          <a:cs typeface="Times New Roman"/>
                        </a:rPr>
                        <a:t>意义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dirty="0">
                          <a:latin typeface="Times New Roman"/>
                          <a:ea typeface="宋体"/>
                          <a:cs typeface="Times New Roman"/>
                        </a:rPr>
                        <a:t>DHCPDISCOVER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客户通过广播方式查找可用的服务器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dirty="0">
                          <a:latin typeface="Times New Roman"/>
                          <a:ea typeface="宋体"/>
                          <a:cs typeface="Times New Roman"/>
                        </a:rPr>
                        <a:t>DHCPOFFER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服务器响应</a:t>
                      </a:r>
                      <a:r>
                        <a:rPr lang="en-US" sz="2000" kern="100">
                          <a:latin typeface="Times New Roman"/>
                          <a:ea typeface="宋体"/>
                          <a:cs typeface="Times New Roman"/>
                        </a:rPr>
                        <a:t>DHCP</a:t>
                      </a:r>
                      <a:r>
                        <a:rPr lang="zh-CN" sz="2000" kern="100">
                          <a:latin typeface="Times New Roman"/>
                          <a:ea typeface="宋体"/>
                          <a:cs typeface="Times New Roman"/>
                        </a:rPr>
                        <a:t>发现报文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dirty="0">
                          <a:latin typeface="Times New Roman"/>
                          <a:ea typeface="宋体"/>
                          <a:cs typeface="Times New Roman"/>
                        </a:rPr>
                        <a:t>DHCPREQUEST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客户向服务器请求租用或续租</a:t>
                      </a:r>
                      <a:r>
                        <a:rPr lang="en-US" sz="2000" kern="100">
                          <a:latin typeface="Times New Roman"/>
                          <a:ea typeface="宋体"/>
                          <a:cs typeface="Times New Roman"/>
                        </a:rPr>
                        <a:t>IP</a:t>
                      </a:r>
                      <a:r>
                        <a:rPr lang="zh-CN" sz="2000" kern="100">
                          <a:latin typeface="Times New Roman"/>
                          <a:ea typeface="宋体"/>
                          <a:cs typeface="Times New Roman"/>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dirty="0">
                          <a:latin typeface="Times New Roman"/>
                          <a:ea typeface="宋体"/>
                          <a:cs typeface="Times New Roman"/>
                        </a:rPr>
                        <a:t>DHCPACK</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a:latin typeface="Times New Roman"/>
                          <a:ea typeface="宋体"/>
                          <a:cs typeface="Times New Roman"/>
                        </a:rPr>
                        <a:t>服务器对</a:t>
                      </a:r>
                      <a:r>
                        <a:rPr lang="en-US" sz="2000" kern="100">
                          <a:latin typeface="Times New Roman"/>
                          <a:ea typeface="宋体"/>
                          <a:cs typeface="Times New Roman"/>
                        </a:rPr>
                        <a:t>DHCP</a:t>
                      </a:r>
                      <a:r>
                        <a:rPr lang="zh-CN" sz="2000" kern="100">
                          <a:latin typeface="Times New Roman"/>
                          <a:ea typeface="宋体"/>
                          <a:cs typeface="Times New Roman"/>
                        </a:rPr>
                        <a:t>请求报文进行确认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dirty="0">
                          <a:latin typeface="Times New Roman"/>
                          <a:ea typeface="宋体"/>
                          <a:cs typeface="Times New Roman"/>
                        </a:rPr>
                        <a:t>DHCPNACK</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服务器对</a:t>
                      </a:r>
                      <a:r>
                        <a:rPr lang="en-US" sz="2000" kern="100" dirty="0">
                          <a:latin typeface="Times New Roman"/>
                          <a:ea typeface="宋体"/>
                          <a:cs typeface="Times New Roman"/>
                        </a:rPr>
                        <a:t>DHCP</a:t>
                      </a:r>
                      <a:r>
                        <a:rPr lang="zh-CN" sz="2000" kern="100" dirty="0">
                          <a:latin typeface="Times New Roman"/>
                          <a:ea typeface="宋体"/>
                          <a:cs typeface="Times New Roman"/>
                        </a:rPr>
                        <a:t>请求报文进行否定应答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a:latin typeface="Times New Roman"/>
                          <a:ea typeface="宋体"/>
                          <a:cs typeface="Times New Roman"/>
                        </a:rPr>
                        <a:t>DHCPDECLINE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客户向服务器说明</a:t>
                      </a:r>
                      <a:r>
                        <a:rPr lang="en-US" sz="2000" kern="100" dirty="0">
                          <a:latin typeface="Times New Roman"/>
                          <a:ea typeface="宋体"/>
                          <a:cs typeface="Times New Roman"/>
                        </a:rPr>
                        <a:t>IP</a:t>
                      </a:r>
                      <a:r>
                        <a:rPr lang="zh-CN" sz="2000" kern="100" dirty="0">
                          <a:latin typeface="Times New Roman"/>
                          <a:ea typeface="宋体"/>
                          <a:cs typeface="Times New Roman"/>
                        </a:rPr>
                        <a:t>地址被占用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a:latin typeface="Times New Roman"/>
                          <a:ea typeface="宋体"/>
                          <a:cs typeface="Times New Roman"/>
                        </a:rPr>
                        <a:t>DHCPRELEASE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客户不再租用服务器</a:t>
                      </a:r>
                      <a:r>
                        <a:rPr lang="en-US" sz="2000" kern="100" dirty="0">
                          <a:latin typeface="Times New Roman"/>
                          <a:ea typeface="宋体"/>
                          <a:cs typeface="Times New Roman"/>
                        </a:rPr>
                        <a:t>IP</a:t>
                      </a:r>
                      <a:r>
                        <a:rPr lang="zh-CN" sz="2000" kern="100" dirty="0">
                          <a:latin typeface="Times New Roman"/>
                          <a:ea typeface="宋体"/>
                          <a:cs typeface="Times New Roman"/>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614">
                <a:tc>
                  <a:txBody>
                    <a:bodyPr/>
                    <a:lstStyle/>
                    <a:p>
                      <a:pPr indent="742950" algn="just">
                        <a:spcAft>
                          <a:spcPts val="0"/>
                        </a:spcAft>
                      </a:pPr>
                      <a:r>
                        <a:rPr lang="en-US" sz="2000" kern="100">
                          <a:latin typeface="Times New Roman"/>
                          <a:ea typeface="宋体"/>
                          <a:cs typeface="Times New Roman"/>
                        </a:rPr>
                        <a:t>DHCPINFORM</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0" dirty="0">
                          <a:latin typeface="Times New Roman"/>
                          <a:ea typeface="宋体"/>
                          <a:cs typeface="Times New Roman"/>
                        </a:rPr>
                        <a:t>客户向服务器请求本地配置参数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1"/>
          <p:cNvSpPr>
            <a:spLocks noGrp="1"/>
          </p:cNvSpPr>
          <p:nvPr>
            <p:ph idx="1"/>
          </p:nvPr>
        </p:nvSpPr>
        <p:spPr>
          <a:xfrm>
            <a:off x="457200" y="620713"/>
            <a:ext cx="8229600" cy="5472112"/>
          </a:xfrm>
        </p:spPr>
        <p:txBody>
          <a:bodyPr/>
          <a:lstStyle/>
          <a:p>
            <a:r>
              <a:rPr lang="en-US" altLang="zh-CN" smtClean="0"/>
              <a:t>DHCP</a:t>
            </a:r>
            <a:r>
              <a:rPr lang="zh-CN" altLang="zh-CN" smtClean="0"/>
              <a:t>的工作过程主要包括</a:t>
            </a:r>
            <a:r>
              <a:rPr lang="en-US" altLang="zh-CN" smtClean="0"/>
              <a:t>DHCP</a:t>
            </a:r>
            <a:r>
              <a:rPr lang="zh-CN" altLang="zh-CN" smtClean="0"/>
              <a:t>发现、</a:t>
            </a:r>
            <a:r>
              <a:rPr lang="en-US" altLang="zh-CN" smtClean="0"/>
              <a:t>DHCP</a:t>
            </a:r>
            <a:r>
              <a:rPr lang="zh-CN" altLang="zh-CN" smtClean="0"/>
              <a:t>提供、</a:t>
            </a:r>
            <a:r>
              <a:rPr lang="en-US" altLang="zh-CN" smtClean="0"/>
              <a:t>DHCP</a:t>
            </a:r>
            <a:r>
              <a:rPr lang="zh-CN" altLang="zh-CN" smtClean="0"/>
              <a:t>选择、</a:t>
            </a:r>
            <a:r>
              <a:rPr lang="en-US" altLang="zh-CN" smtClean="0"/>
              <a:t>DHCP</a:t>
            </a:r>
            <a:r>
              <a:rPr lang="zh-CN" altLang="zh-CN" smtClean="0"/>
              <a:t>确认、</a:t>
            </a:r>
            <a:r>
              <a:rPr lang="en-US" altLang="zh-CN" smtClean="0"/>
              <a:t>DHCP</a:t>
            </a:r>
            <a:r>
              <a:rPr lang="zh-CN" altLang="zh-CN" smtClean="0"/>
              <a:t>续租和</a:t>
            </a:r>
            <a:r>
              <a:rPr lang="en-US" altLang="zh-CN" smtClean="0"/>
              <a:t>DHCP</a:t>
            </a:r>
            <a:r>
              <a:rPr lang="zh-CN" altLang="zh-CN" smtClean="0"/>
              <a:t>释放等阶段。</a:t>
            </a:r>
            <a:endParaRPr lang="en-US" altLang="zh-CN" smtClean="0"/>
          </a:p>
          <a:p>
            <a:r>
              <a:rPr lang="en-US" altLang="zh-CN" smtClean="0"/>
              <a:t>DHCP</a:t>
            </a:r>
            <a:r>
              <a:rPr lang="zh-CN" altLang="zh-CN" smtClean="0"/>
              <a:t>基于传输层的</a:t>
            </a:r>
            <a:r>
              <a:rPr lang="en-US" altLang="zh-CN" smtClean="0"/>
              <a:t>UDP</a:t>
            </a:r>
            <a:r>
              <a:rPr lang="zh-CN" altLang="zh-CN" smtClean="0"/>
              <a:t>工作，客户使用</a:t>
            </a:r>
            <a:r>
              <a:rPr lang="en-US" altLang="zh-CN" smtClean="0"/>
              <a:t>UDP</a:t>
            </a:r>
            <a:r>
              <a:rPr lang="zh-CN" altLang="zh-CN" smtClean="0"/>
              <a:t>的</a:t>
            </a:r>
            <a:r>
              <a:rPr lang="en-US" altLang="zh-CN" smtClean="0"/>
              <a:t>68</a:t>
            </a:r>
            <a:r>
              <a:rPr lang="zh-CN" altLang="zh-CN" smtClean="0"/>
              <a:t>号熟知端口，服务器使用</a:t>
            </a:r>
            <a:r>
              <a:rPr lang="en-US" altLang="zh-CN" smtClean="0"/>
              <a:t>UDP</a:t>
            </a:r>
            <a:r>
              <a:rPr lang="zh-CN" altLang="zh-CN" smtClean="0"/>
              <a:t>的</a:t>
            </a:r>
            <a:r>
              <a:rPr lang="en-US" altLang="zh-CN" smtClean="0"/>
              <a:t>67</a:t>
            </a:r>
            <a:r>
              <a:rPr lang="zh-CN" altLang="zh-CN" smtClean="0"/>
              <a:t>号熟知端口。</a:t>
            </a:r>
            <a:endParaRPr lang="en-US" altLang="zh-CN" smtClean="0"/>
          </a:p>
          <a:p>
            <a:r>
              <a:rPr lang="en-US" altLang="zh-CN" smtClean="0"/>
              <a:t>DHCP</a:t>
            </a:r>
            <a:r>
              <a:rPr lang="zh-CN" altLang="zh-CN" smtClean="0"/>
              <a:t>可以动态地分配</a:t>
            </a:r>
            <a:r>
              <a:rPr lang="en-US" altLang="zh-CN" smtClean="0"/>
              <a:t>IP</a:t>
            </a:r>
            <a:r>
              <a:rPr lang="zh-CN" altLang="zh-CN" smtClean="0"/>
              <a:t>地址，此时，分配给</a:t>
            </a:r>
            <a:r>
              <a:rPr lang="en-US" altLang="zh-CN" smtClean="0"/>
              <a:t>DHCP</a:t>
            </a:r>
            <a:r>
              <a:rPr lang="zh-CN" altLang="zh-CN" smtClean="0"/>
              <a:t>客户的</a:t>
            </a:r>
            <a:r>
              <a:rPr lang="en-US" altLang="zh-CN" smtClean="0"/>
              <a:t>IP</a:t>
            </a:r>
            <a:r>
              <a:rPr lang="zh-CN" altLang="zh-CN" smtClean="0"/>
              <a:t>地址都是临时地址，服务器将这些地址在一段有效时间内租给客户使用，在租用期间，服务器不会再将同一地址租用给其他用户。</a:t>
            </a:r>
            <a:endParaRPr lang="zh-CN" alt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1"/>
          <p:cNvSpPr>
            <a:spLocks noGrp="1"/>
          </p:cNvSpPr>
          <p:nvPr>
            <p:ph idx="1"/>
          </p:nvPr>
        </p:nvSpPr>
        <p:spPr>
          <a:xfrm>
            <a:off x="539750" y="333375"/>
            <a:ext cx="8229600" cy="561975"/>
          </a:xfrm>
        </p:spPr>
        <p:txBody>
          <a:bodyPr/>
          <a:lstStyle/>
          <a:p>
            <a:pPr algn="ctr">
              <a:buFont typeface="Wingdings" pitchFamily="2" charset="2"/>
              <a:buNone/>
            </a:pPr>
            <a:r>
              <a:rPr lang="en-US" altLang="zh-CN" sz="3700" smtClean="0"/>
              <a:t>DHCP</a:t>
            </a:r>
            <a:r>
              <a:rPr lang="zh-CN" altLang="zh-CN" sz="3700" smtClean="0"/>
              <a:t>工作过程</a:t>
            </a:r>
          </a:p>
          <a:p>
            <a:endParaRPr lang="zh-CN" altLang="en-US" smtClean="0"/>
          </a:p>
        </p:txBody>
      </p:sp>
      <p:sp>
        <p:nvSpPr>
          <p:cNvPr id="11673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16740" name="Picture 5"/>
          <p:cNvPicPr>
            <a:picLocks noChangeAspect="1" noChangeArrowheads="1"/>
          </p:cNvPicPr>
          <p:nvPr/>
        </p:nvPicPr>
        <p:blipFill>
          <a:blip r:embed="rId2"/>
          <a:srcRect/>
          <a:stretch>
            <a:fillRect/>
          </a:stretch>
        </p:blipFill>
        <p:spPr bwMode="auto">
          <a:xfrm>
            <a:off x="857250" y="1000125"/>
            <a:ext cx="7480300" cy="5387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998</TotalTime>
  <Words>9567</Words>
  <Application>Microsoft Office PowerPoint</Application>
  <PresentationFormat>全屏显示(4:3)</PresentationFormat>
  <Paragraphs>927</Paragraphs>
  <Slides>162</Slides>
  <Notes>7</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162</vt:i4>
      </vt:variant>
    </vt:vector>
  </HeadingPairs>
  <TitlesOfParts>
    <vt:vector size="167" baseType="lpstr">
      <vt:lpstr>课件模板</vt:lpstr>
      <vt:lpstr>3_自定义设计方案</vt:lpstr>
      <vt:lpstr>Visio</vt:lpstr>
      <vt:lpstr>公式</vt:lpstr>
      <vt:lpstr>图表</vt:lpstr>
      <vt:lpstr>计算机网络原理与实践（第2版）配套课件 机械工业出版社   2013年</vt:lpstr>
      <vt:lpstr>本章内容</vt:lpstr>
      <vt:lpstr>幻灯片 3</vt:lpstr>
      <vt:lpstr>7.1 应用层的基本概念</vt:lpstr>
      <vt:lpstr> </vt:lpstr>
      <vt:lpstr>应用层协议的特点</vt:lpstr>
      <vt:lpstr>客户/服务器进程通信</vt:lpstr>
      <vt:lpstr>幻灯片 8</vt:lpstr>
      <vt:lpstr>客户/服务器进程通信示意图</vt:lpstr>
      <vt:lpstr>7.2 网络应用的工作模式</vt:lpstr>
      <vt:lpstr>7.2.1 C/S工作模式</vt:lpstr>
      <vt:lpstr> C/S工作模式要点</vt:lpstr>
      <vt:lpstr> C/S工作模式的特点</vt:lpstr>
      <vt:lpstr> C/S工作模式的局限</vt:lpstr>
      <vt:lpstr>7.2.2 B/S工作模式</vt:lpstr>
      <vt:lpstr> C/S模式与B/S模式 </vt:lpstr>
      <vt:lpstr> B/S工作模式要点</vt:lpstr>
      <vt:lpstr> B/S工作模式的特点</vt:lpstr>
      <vt:lpstr>C/S与B/S工作模式的比较</vt:lpstr>
      <vt:lpstr>7.2.3 P2P工作模式</vt:lpstr>
      <vt:lpstr>P2P工作模式特点</vt:lpstr>
      <vt:lpstr>两类P2P系统</vt:lpstr>
      <vt:lpstr>Napster </vt:lpstr>
      <vt:lpstr>Napster（混杂P2P系统）的 工作模式</vt:lpstr>
      <vt:lpstr>Napster（混杂P2P系统）的特点</vt:lpstr>
      <vt:lpstr>Gnutella</vt:lpstr>
      <vt:lpstr>Gnutella的工作模式</vt:lpstr>
      <vt:lpstr>幻灯片 28</vt:lpstr>
      <vt:lpstr>P2P与C/S工作模式的比较</vt:lpstr>
      <vt:lpstr>P2P与C/S工作模式的比较</vt:lpstr>
      <vt:lpstr>P2P与C/S工作模式的比较</vt:lpstr>
      <vt:lpstr>P2P与C/S工作模式的比较</vt:lpstr>
      <vt:lpstr>P2P与C/S工作模式的比较</vt:lpstr>
      <vt:lpstr>P2P与C/S工作模式的比较</vt:lpstr>
      <vt:lpstr>7.3 因特网上的域名机制</vt:lpstr>
      <vt:lpstr>7.3.1 分层的域名空间</vt:lpstr>
      <vt:lpstr>幻灯片 37</vt:lpstr>
      <vt:lpstr>幻灯片 38</vt:lpstr>
      <vt:lpstr>幻灯片 39</vt:lpstr>
      <vt:lpstr>7.3.2 域名服务器与域名解析</vt:lpstr>
      <vt:lpstr>幻灯片 41</vt:lpstr>
      <vt:lpstr>幻灯片 42</vt:lpstr>
      <vt:lpstr>域名解析过程</vt:lpstr>
      <vt:lpstr>递归和迭代结合的域名解析过程</vt:lpstr>
      <vt:lpstr>幻灯片 45</vt:lpstr>
      <vt:lpstr>幻灯片 46</vt:lpstr>
      <vt:lpstr>幻灯片 47</vt:lpstr>
      <vt:lpstr>幻灯片 48</vt:lpstr>
      <vt:lpstr>幻灯片 49</vt:lpstr>
      <vt:lpstr>7.4 因特网上的基本应用</vt:lpstr>
      <vt:lpstr>7.4.1 电子邮件</vt:lpstr>
      <vt:lpstr>1. 电子邮件的组成结构</vt:lpstr>
      <vt:lpstr>幻灯片 53</vt:lpstr>
      <vt:lpstr>幻灯片 54</vt:lpstr>
      <vt:lpstr>2.电子邮件格式</vt:lpstr>
      <vt:lpstr>幻灯片 56</vt:lpstr>
      <vt:lpstr>幻灯片 57</vt:lpstr>
      <vt:lpstr>3. MIME</vt:lpstr>
      <vt:lpstr>幻灯片 59</vt:lpstr>
      <vt:lpstr>幻灯片 60</vt:lpstr>
      <vt:lpstr>幻灯片 61</vt:lpstr>
      <vt:lpstr>幻灯片 62</vt:lpstr>
      <vt:lpstr>4.电子邮件协议</vt:lpstr>
      <vt:lpstr>1.简单邮件传输协议</vt:lpstr>
      <vt:lpstr>幻灯片 65</vt:lpstr>
      <vt:lpstr>幻灯片 66</vt:lpstr>
      <vt:lpstr>2. 邮件访问协议</vt:lpstr>
      <vt:lpstr>幻灯片 68</vt:lpstr>
      <vt:lpstr>7.4.2 万维网</vt:lpstr>
      <vt:lpstr>1. 万维网体系结构</vt:lpstr>
      <vt:lpstr>2. 统一资源定位符</vt:lpstr>
      <vt:lpstr>幻灯片 72</vt:lpstr>
      <vt:lpstr>幻灯片 73</vt:lpstr>
      <vt:lpstr>3. 超文本传输协议</vt:lpstr>
      <vt:lpstr>HTTP工作原理</vt:lpstr>
      <vt:lpstr>HTTP请求信息与响应信息</vt:lpstr>
      <vt:lpstr>HTTP请求报文</vt:lpstr>
      <vt:lpstr>幻灯片 78</vt:lpstr>
      <vt:lpstr>HTTP 响应报文</vt:lpstr>
      <vt:lpstr>幻灯片 80</vt:lpstr>
      <vt:lpstr>HTTP 报文示例</vt:lpstr>
      <vt:lpstr>4. 超文本标记语言</vt:lpstr>
      <vt:lpstr>幻灯片 83</vt:lpstr>
      <vt:lpstr>幻灯片 84</vt:lpstr>
      <vt:lpstr>幻灯片 85</vt:lpstr>
      <vt:lpstr>7.4.3 文件传输服务</vt:lpstr>
      <vt:lpstr>幻灯片 87</vt:lpstr>
      <vt:lpstr>FTP工作原理</vt:lpstr>
      <vt:lpstr>幻灯片 89</vt:lpstr>
      <vt:lpstr>7.4.4 远程登录</vt:lpstr>
      <vt:lpstr>幻灯片 91</vt:lpstr>
      <vt:lpstr>幻灯片 92</vt:lpstr>
      <vt:lpstr>幻灯片 93</vt:lpstr>
      <vt:lpstr>幻灯片 94</vt:lpstr>
      <vt:lpstr>7.4.5 动态主机配置协议</vt:lpstr>
      <vt:lpstr>幻灯片 96</vt:lpstr>
      <vt:lpstr>幻灯片 97</vt:lpstr>
      <vt:lpstr>幻灯片 98</vt:lpstr>
      <vt:lpstr>幻灯片 99</vt:lpstr>
      <vt:lpstr>7.4.6 网络管理及简单网络管理协议</vt:lpstr>
      <vt:lpstr>1. 网络管理</vt:lpstr>
      <vt:lpstr>幻灯片 102</vt:lpstr>
      <vt:lpstr>幻灯片 103</vt:lpstr>
      <vt:lpstr>幻灯片 104</vt:lpstr>
      <vt:lpstr>幻灯片 105</vt:lpstr>
      <vt:lpstr>2. 简单网络管理协议SNMP</vt:lpstr>
      <vt:lpstr>幻灯片 107</vt:lpstr>
      <vt:lpstr> SNMP网络管理系统的基本结构</vt:lpstr>
      <vt:lpstr>幻灯片 109</vt:lpstr>
      <vt:lpstr> SNMPv3的8种协议数据单元</vt:lpstr>
      <vt:lpstr> SNMP的管理信息库MIB</vt:lpstr>
      <vt:lpstr> MIB2包含的部分信息</vt:lpstr>
      <vt:lpstr> ASN.1对象命名树</vt:lpstr>
      <vt:lpstr>7.5 因特网上的新型应用</vt:lpstr>
      <vt:lpstr>7.5.1 基于P2P的文件分发</vt:lpstr>
      <vt:lpstr>1. C/S和P2P模式下的文件分发</vt:lpstr>
      <vt:lpstr> 文件分发问题示例</vt:lpstr>
      <vt:lpstr>简化的定量模型</vt:lpstr>
      <vt:lpstr> </vt:lpstr>
      <vt:lpstr> 基于P2P的文件分发</vt:lpstr>
      <vt:lpstr>幻灯片 121</vt:lpstr>
      <vt:lpstr>幻灯片 122</vt:lpstr>
      <vt:lpstr>幻灯片 123</vt:lpstr>
      <vt:lpstr> 基于C/S的文件分发</vt:lpstr>
      <vt:lpstr> C/S和P2P的最小分发时间比较</vt:lpstr>
      <vt:lpstr> </vt:lpstr>
      <vt:lpstr> C/S和P2P的最小分发时间比较</vt:lpstr>
      <vt:lpstr>Bit Torrent （BT）工作原理</vt:lpstr>
      <vt:lpstr>Bit Torrent系统</vt:lpstr>
      <vt:lpstr>BitTorrent工作原理</vt:lpstr>
      <vt:lpstr>幻灯片 131</vt:lpstr>
      <vt:lpstr>BitTorrent工作原理示意图</vt:lpstr>
      <vt:lpstr>Bit Torrent的文件段分发算法</vt:lpstr>
      <vt:lpstr>最稀罕优先算法</vt:lpstr>
      <vt:lpstr>针锋相对算法</vt:lpstr>
      <vt:lpstr>针锋相对算法</vt:lpstr>
      <vt:lpstr>针锋相对算法的改进</vt:lpstr>
      <vt:lpstr>“搭免费车”问题</vt:lpstr>
      <vt:lpstr>幻灯片 139</vt:lpstr>
      <vt:lpstr>“阻塞”算法举例</vt:lpstr>
      <vt:lpstr>7.5.2 基于P2P的因特网电话服务</vt:lpstr>
      <vt:lpstr>幻灯片 142</vt:lpstr>
      <vt:lpstr>Skype的特性1——音质清晰</vt:lpstr>
      <vt:lpstr>Skype的特性2——安全性好</vt:lpstr>
      <vt:lpstr>Skype的特性3——跨平台性</vt:lpstr>
      <vt:lpstr>Skype的基本原理</vt:lpstr>
      <vt:lpstr>Skype的网络结构与通信过程</vt:lpstr>
      <vt:lpstr>Skype的网络结构</vt:lpstr>
      <vt:lpstr>Skype的网络结构示意图</vt:lpstr>
      <vt:lpstr>Skype的通信过程</vt:lpstr>
      <vt:lpstr> 1. 启动流程</vt:lpstr>
      <vt:lpstr>  初次安装Skype的启动流程</vt:lpstr>
      <vt:lpstr>  用户使用Skype时的启动流程</vt:lpstr>
      <vt:lpstr> 2. 注册/认证流程</vt:lpstr>
      <vt:lpstr> </vt:lpstr>
      <vt:lpstr> 3. 查找用户</vt:lpstr>
      <vt:lpstr>  查找用户的过程</vt:lpstr>
      <vt:lpstr>4. 呼叫建立和释放</vt:lpstr>
      <vt:lpstr> </vt:lpstr>
      <vt:lpstr> </vt:lpstr>
      <vt:lpstr> </vt:lpstr>
      <vt:lpstr>课后思考题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network user</dc:creator>
  <cp:lastModifiedBy>network user</cp:lastModifiedBy>
  <cp:revision>159</cp:revision>
  <dcterms:created xsi:type="dcterms:W3CDTF">2010-08-25T01:53:57Z</dcterms:created>
  <dcterms:modified xsi:type="dcterms:W3CDTF">2013-08-29T13:07:42Z</dcterms:modified>
</cp:coreProperties>
</file>