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82" r:id="rId3"/>
  </p:sldMasterIdLst>
  <p:notesMasterIdLst>
    <p:notesMasterId r:id="rId25"/>
  </p:notesMasterIdLst>
  <p:sldIdLst>
    <p:sldId id="256" r:id="rId4"/>
    <p:sldId id="305" r:id="rId5"/>
    <p:sldId id="385" r:id="rId6"/>
    <p:sldId id="394" r:id="rId7"/>
    <p:sldId id="396" r:id="rId8"/>
    <p:sldId id="395" r:id="rId9"/>
    <p:sldId id="397" r:id="rId10"/>
    <p:sldId id="398" r:id="rId11"/>
    <p:sldId id="399" r:id="rId12"/>
    <p:sldId id="401" r:id="rId13"/>
    <p:sldId id="402" r:id="rId14"/>
    <p:sldId id="404" r:id="rId15"/>
    <p:sldId id="405" r:id="rId16"/>
    <p:sldId id="403" r:id="rId17"/>
    <p:sldId id="400" r:id="rId18"/>
    <p:sldId id="406" r:id="rId19"/>
    <p:sldId id="386" r:id="rId20"/>
    <p:sldId id="374" r:id="rId21"/>
    <p:sldId id="407" r:id="rId22"/>
    <p:sldId id="375" r:id="rId23"/>
    <p:sldId id="378" r:id="rId2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8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1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1E5D540-8CF0-4040-B3E9-D9E1AEFB35E2}"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2"/>
          <p:cNvPicPr>
            <a:picLocks noChangeAspect="1"/>
          </p:cNvPicPr>
          <p:nvPr/>
        </p:nvPicPr>
        <p:blipFill>
          <a:blip r:embed="rId2">
            <a:lum bright="39999"/>
          </a:blip>
          <a:stretch>
            <a:fillRect/>
          </a:stretch>
        </p:blipFill>
        <p:spPr>
          <a:xfrm>
            <a:off x="0" y="1268413"/>
            <a:ext cx="9144000" cy="5589587"/>
          </a:xfrm>
          <a:prstGeom prst="rect">
            <a:avLst/>
          </a:prstGeom>
          <a:noFill/>
          <a:ln w="9525">
            <a:noFill/>
          </a:ln>
        </p:spPr>
      </p:pic>
      <p:pic>
        <p:nvPicPr>
          <p:cNvPr id="3075" name="Picture 8" descr="中文校名"/>
          <p:cNvPicPr>
            <a:picLocks noChangeAspect="1"/>
          </p:cNvPicPr>
          <p:nvPr/>
        </p:nvPicPr>
        <p:blipFill>
          <a:blip r:embed="rId3"/>
          <a:stretch>
            <a:fillRect/>
          </a:stretch>
        </p:blipFill>
        <p:spPr>
          <a:xfrm>
            <a:off x="250825" y="188913"/>
            <a:ext cx="3186113" cy="865187"/>
          </a:xfrm>
          <a:prstGeom prst="rect">
            <a:avLst/>
          </a:prstGeom>
          <a:noFill/>
          <a:ln w="9525">
            <a:noFill/>
          </a:ln>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2228" name="Rectangle 4"/>
          <p:cNvSpPr>
            <a:spLocks noGrp="1" noChangeArrowheads="1"/>
          </p:cNvSpPr>
          <p:nvPr>
            <p:ph type="subTitle" idx="1" hasCustomPrompt="1"/>
          </p:nvPr>
        </p:nvSpPr>
        <p:spPr>
          <a:xfrm>
            <a:off x="1371600" y="3886200"/>
            <a:ext cx="6400800" cy="1752600"/>
          </a:xfrm>
        </p:spPr>
        <p:txBody>
          <a:bodyPr/>
          <a:lstStyle>
            <a:lvl1pPr marL="0" indent="0" algn="ctr">
              <a:buFontTx/>
              <a:buNone/>
              <a:defRPr/>
            </a:lvl1pPr>
          </a:lstStyle>
          <a:p>
            <a:pPr fontAlgn="base"/>
            <a:r>
              <a:rPr lang="zh-CN" altLang="en-US" strike="noStrike" noProof="1"/>
              <a:t>单击以编辑母版副标题样式</a:t>
            </a:r>
          </a:p>
        </p:txBody>
      </p:sp>
      <p:sp>
        <p:nvSpPr>
          <p:cNvPr id="16"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3D9ABF9-0646-4B2C-8A9C-2F0AB179FCC0}"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hasCustomPrompt="1"/>
          </p:nvPr>
        </p:nvSpPr>
        <p:spPr>
          <a:xfrm>
            <a:off x="457200" y="260350"/>
            <a:ext cx="6029325" cy="5865813"/>
          </a:xfrm>
        </p:spPr>
        <p:txBody>
          <a:bodyPr vert="eaVert"/>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2"/>
          <p:cNvPicPr>
            <a:picLocks noChangeAspect="1"/>
          </p:cNvPicPr>
          <p:nvPr/>
        </p:nvPicPr>
        <p:blipFill>
          <a:blip r:embed="rId2">
            <a:lum bright="39996"/>
          </a:blip>
          <a:stretch>
            <a:fillRect/>
          </a:stretch>
        </p:blipFill>
        <p:spPr>
          <a:xfrm>
            <a:off x="0" y="1268413"/>
            <a:ext cx="9144000" cy="5589587"/>
          </a:xfrm>
          <a:prstGeom prst="rect">
            <a:avLst/>
          </a:prstGeom>
          <a:noFill/>
          <a:ln w="9525">
            <a:noFill/>
          </a:ln>
        </p:spPr>
      </p:pic>
      <p:pic>
        <p:nvPicPr>
          <p:cNvPr id="4099" name="Picture 8" descr="中文校名"/>
          <p:cNvPicPr>
            <a:picLocks noChangeAspect="1"/>
          </p:cNvPicPr>
          <p:nvPr/>
        </p:nvPicPr>
        <p:blipFill>
          <a:blip r:embed="rId3"/>
          <a:stretch>
            <a:fillRect/>
          </a:stretch>
        </p:blipFill>
        <p:spPr>
          <a:xfrm>
            <a:off x="250825" y="188913"/>
            <a:ext cx="3186113" cy="865187"/>
          </a:xfrm>
          <a:prstGeom prst="rect">
            <a:avLst/>
          </a:prstGeom>
          <a:noFill/>
          <a:ln w="9525">
            <a:noFill/>
          </a:ln>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2228" name="Rectangle 4"/>
          <p:cNvSpPr>
            <a:spLocks noGrp="1" noChangeArrowheads="1"/>
          </p:cNvSpPr>
          <p:nvPr>
            <p:ph type="subTitle" idx="1" hasCustomPrompt="1"/>
          </p:nvPr>
        </p:nvSpPr>
        <p:spPr>
          <a:xfrm>
            <a:off x="1371600" y="3886200"/>
            <a:ext cx="6400800" cy="1752600"/>
          </a:xfrm>
        </p:spPr>
        <p:txBody>
          <a:bodyPr/>
          <a:lstStyle>
            <a:lvl1pPr marL="0" indent="0" algn="ctr">
              <a:buFontTx/>
              <a:buNone/>
              <a:defRPr/>
            </a:lvl1pPr>
          </a:lstStyle>
          <a:p>
            <a:pPr fontAlgn="base"/>
            <a:r>
              <a:rPr lang="zh-CN" altLang="en-US" strike="noStrike" noProof="1"/>
              <a:t>单击以编辑母版副标题样式</a:t>
            </a:r>
          </a:p>
        </p:txBody>
      </p:sp>
      <p:sp>
        <p:nvSpPr>
          <p:cNvPr id="16"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3D9ABF9-0646-4B2C-8A9C-2F0AB179FCC0}"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hasCustomPrompt="1"/>
          </p:nvPr>
        </p:nvSpPr>
        <p:spPr>
          <a:xfrm>
            <a:off x="457200" y="260350"/>
            <a:ext cx="6029325" cy="5865813"/>
          </a:xfrm>
        </p:spPr>
        <p:txBody>
          <a:bodyPr vert="eaVert"/>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2"/>
          <p:cNvPicPr>
            <a:picLocks noChangeAspect="1"/>
          </p:cNvPicPr>
          <p:nvPr/>
        </p:nvPicPr>
        <p:blipFill>
          <a:blip r:embed="rId2">
            <a:lum bright="39999"/>
          </a:blip>
          <a:stretch>
            <a:fillRect/>
          </a:stretch>
        </p:blipFill>
        <p:spPr>
          <a:xfrm>
            <a:off x="0" y="1268413"/>
            <a:ext cx="9144000" cy="5589587"/>
          </a:xfrm>
          <a:prstGeom prst="rect">
            <a:avLst/>
          </a:prstGeom>
          <a:noFill/>
          <a:ln w="9525">
            <a:noFill/>
          </a:ln>
        </p:spPr>
      </p:pic>
      <p:pic>
        <p:nvPicPr>
          <p:cNvPr id="3075" name="Picture 8" descr="中文校名"/>
          <p:cNvPicPr>
            <a:picLocks noChangeAspect="1"/>
          </p:cNvPicPr>
          <p:nvPr/>
        </p:nvPicPr>
        <p:blipFill>
          <a:blip r:embed="rId3"/>
          <a:stretch>
            <a:fillRect/>
          </a:stretch>
        </p:blipFill>
        <p:spPr>
          <a:xfrm>
            <a:off x="250825" y="188913"/>
            <a:ext cx="3186113" cy="865187"/>
          </a:xfrm>
          <a:prstGeom prst="rect">
            <a:avLst/>
          </a:prstGeom>
          <a:noFill/>
          <a:ln w="9525">
            <a:noFill/>
          </a:ln>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2228" name="Rectangle 4"/>
          <p:cNvSpPr>
            <a:spLocks noGrp="1" noChangeArrowheads="1"/>
          </p:cNvSpPr>
          <p:nvPr>
            <p:ph type="subTitle" idx="1" hasCustomPrompt="1"/>
          </p:nvPr>
        </p:nvSpPr>
        <p:spPr>
          <a:xfrm>
            <a:off x="1371600" y="3886200"/>
            <a:ext cx="6400800" cy="1752600"/>
          </a:xfrm>
        </p:spPr>
        <p:txBody>
          <a:bodyPr/>
          <a:lstStyle>
            <a:lvl1pPr marL="0" indent="0" algn="ctr">
              <a:buFontTx/>
              <a:buNone/>
              <a:defRPr/>
            </a:lvl1pPr>
          </a:lstStyle>
          <a:p>
            <a:pPr fontAlgn="base"/>
            <a:r>
              <a:rPr lang="zh-CN" altLang="en-US" strike="noStrike" noProof="1"/>
              <a:t>单击以编辑母版副标题样式</a:t>
            </a:r>
          </a:p>
        </p:txBody>
      </p:sp>
      <p:sp>
        <p:nvSpPr>
          <p:cNvPr id="16"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3D9ABF9-0646-4B2C-8A9C-2F0AB179FCC0}"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hasCustomPrompt="1"/>
          </p:nvPr>
        </p:nvSpPr>
        <p:spPr>
          <a:xfrm>
            <a:off x="457200" y="260350"/>
            <a:ext cx="6029325" cy="5865813"/>
          </a:xfrm>
        </p:spPr>
        <p:txBody>
          <a:bodyPr vert="eaVert"/>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600200"/>
            <a:ext cx="4038600" cy="21891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41763"/>
            <a:ext cx="4038600" cy="218916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p:cNvPicPr>
          <p:nvPr/>
        </p:nvPicPr>
        <p:blipFill>
          <a:blip r:embed="rId18"/>
          <a:stretch>
            <a:fillRect/>
          </a:stretch>
        </p:blipFill>
        <p:spPr>
          <a:xfrm>
            <a:off x="0" y="0"/>
            <a:ext cx="2519363" cy="765175"/>
          </a:xfrm>
          <a:prstGeom prst="rect">
            <a:avLst/>
          </a:prstGeom>
          <a:noFill/>
          <a:ln w="9525">
            <a:noFill/>
          </a:ln>
        </p:spPr>
      </p:pic>
      <p:grpSp>
        <p:nvGrpSpPr>
          <p:cNvPr id="1027" name="Group 3"/>
          <p:cNvGrpSpPr/>
          <p:nvPr/>
        </p:nvGrpSpPr>
        <p:grpSpPr>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6"/>
          <p:cNvGrpSpPr/>
          <p:nvPr/>
        </p:nvGrpSpPr>
        <p:grpSpPr>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3" name="Rectangle 9"/>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2" name="Rectangle 10"/>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中文校名"/>
          <p:cNvPicPr>
            <a:picLocks noChangeAspect="1"/>
          </p:cNvPicPr>
          <p:nvPr/>
        </p:nvPicPr>
        <p:blipFill>
          <a:blip r:embed="rId18"/>
          <a:stretch>
            <a:fillRect/>
          </a:stretch>
        </p:blipFill>
        <p:spPr>
          <a:xfrm>
            <a:off x="0" y="0"/>
            <a:ext cx="2519363" cy="765175"/>
          </a:xfrm>
          <a:prstGeom prst="rect">
            <a:avLst/>
          </a:prstGeom>
          <a:noFill/>
          <a:ln w="9525">
            <a:noFill/>
          </a:ln>
        </p:spPr>
      </p:pic>
      <p:grpSp>
        <p:nvGrpSpPr>
          <p:cNvPr id="2051" name="Group 3"/>
          <p:cNvGrpSpPr/>
          <p:nvPr/>
        </p:nvGrpSpPr>
        <p:grpSpPr>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4" name="Group 6"/>
          <p:cNvGrpSpPr/>
          <p:nvPr/>
        </p:nvGrpSpPr>
        <p:grpSpPr>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7" name="Rectangle 9"/>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2058" name="Rectangle 10"/>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p:cNvPicPr>
          <p:nvPr/>
        </p:nvPicPr>
        <p:blipFill>
          <a:blip r:embed="rId18"/>
          <a:stretch>
            <a:fillRect/>
          </a:stretch>
        </p:blipFill>
        <p:spPr>
          <a:xfrm>
            <a:off x="0" y="0"/>
            <a:ext cx="2519363" cy="765175"/>
          </a:xfrm>
          <a:prstGeom prst="rect">
            <a:avLst/>
          </a:prstGeom>
          <a:noFill/>
          <a:ln w="9525">
            <a:noFill/>
          </a:ln>
        </p:spPr>
      </p:pic>
      <p:grpSp>
        <p:nvGrpSpPr>
          <p:cNvPr id="1027" name="Group 3"/>
          <p:cNvGrpSpPr/>
          <p:nvPr/>
        </p:nvGrpSpPr>
        <p:grpSpPr>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6"/>
          <p:cNvGrpSpPr/>
          <p:nvPr/>
        </p:nvGrpSpPr>
        <p:grpSpPr>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3" name="Rectangle 9"/>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2" name="Rectangle 10"/>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480AD93-2319-41DD-8187-5C9F5F97C92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685800" y="2560638"/>
            <a:ext cx="7772400" cy="1470025"/>
          </a:xfrm>
          <a:ln/>
        </p:spPr>
        <p:txBody>
          <a:bodyPr vert="horz" wrap="square" lIns="91440" tIns="45720" rIns="91440" bIns="45720" anchor="ctr"/>
          <a:lstStyle/>
          <a:p>
            <a:pPr eaLnBrk="1" hangingPunct="1">
              <a:buClrTx/>
              <a:buSzTx/>
              <a:buFontTx/>
            </a:pPr>
            <a:r>
              <a:rPr lang="zh-CN" altLang="en-US" b="1" dirty="0">
                <a:latin typeface="黑体" panose="02010609060101010101" pitchFamily="49" charset="-122"/>
                <a:ea typeface="黑体" panose="02010609060101010101" pitchFamily="49" charset="-122"/>
              </a:rPr>
              <a:t>基于大数据的用户播放行为监测HTML5播放器设计</a:t>
            </a:r>
          </a:p>
        </p:txBody>
      </p:sp>
      <p:sp>
        <p:nvSpPr>
          <p:cNvPr id="6146" name="Rectangle 3"/>
          <p:cNvSpPr>
            <a:spLocks noGrp="1"/>
          </p:cNvSpPr>
          <p:nvPr>
            <p:ph type="subTitle" idx="1" hasCustomPrompt="1"/>
          </p:nvPr>
        </p:nvSpPr>
        <p:spPr>
          <a:xfrm>
            <a:off x="3906838" y="69850"/>
            <a:ext cx="6400800" cy="1752600"/>
          </a:xfrm>
          <a:ln/>
        </p:spPr>
        <p:txBody>
          <a:bodyPr vert="horz" wrap="square" lIns="91440" tIns="45720" rIns="91440" bIns="45720" anchor="t"/>
          <a:lstStyle/>
          <a:p>
            <a:pPr eaLnBrk="1" hangingPunct="1">
              <a:buClrTx/>
              <a:buSzTx/>
            </a:pPr>
            <a:r>
              <a:rPr lang="zh-CN" altLang="en-US" sz="2000" b="1" dirty="0">
                <a:solidFill>
                  <a:srgbClr val="0070C0"/>
                </a:solidFill>
                <a:latin typeface="+mn-lt"/>
                <a:ea typeface="+mn-ea"/>
                <a:cs typeface="+mn-cs"/>
              </a:rPr>
              <a:t>负责人： 赵鸿至 </a:t>
            </a:r>
            <a:r>
              <a:rPr lang="en-US" altLang="zh-CN" sz="2000" b="1" dirty="0">
                <a:solidFill>
                  <a:srgbClr val="0070C0"/>
                </a:solidFill>
                <a:latin typeface="+mn-lt"/>
                <a:ea typeface="+mn-ea"/>
                <a:cs typeface="+mn-cs"/>
              </a:rPr>
              <a:t>18810807992</a:t>
            </a:r>
          </a:p>
          <a:p>
            <a:pPr eaLnBrk="1" hangingPunct="1">
              <a:buClrTx/>
              <a:buSzTx/>
            </a:pPr>
            <a:r>
              <a:rPr lang="zh-CN" altLang="en-US" sz="2000" b="1" dirty="0">
                <a:solidFill>
                  <a:srgbClr val="0070C0"/>
                </a:solidFill>
                <a:latin typeface="+mn-lt"/>
                <a:ea typeface="+mn-ea"/>
                <a:cs typeface="+mn-cs"/>
              </a:rPr>
              <a:t>组员：  王一名 </a:t>
            </a:r>
            <a:r>
              <a:rPr lang="en-US" altLang="zh-CN" sz="2000" b="1" dirty="0">
                <a:solidFill>
                  <a:srgbClr val="0070C0"/>
                </a:solidFill>
                <a:latin typeface="+mn-lt"/>
                <a:ea typeface="+mn-ea"/>
                <a:cs typeface="+mn-cs"/>
              </a:rPr>
              <a:t>18072264663</a:t>
            </a:r>
          </a:p>
        </p:txBody>
      </p:sp>
      <p:sp>
        <p:nvSpPr>
          <p:cNvPr id="6147" name="Rectangle 11"/>
          <p:cNvSpPr>
            <a:spLocks noGrp="1"/>
          </p:cNvSpPr>
          <p:nvPr>
            <p:ph type="sldNum" sz="quarter" idx="4"/>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t>1</a:t>
            </a:fld>
            <a:endParaRPr lang="en-US" altLang="zh-CN" sz="1400"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67C2A-A484-4EE3-8573-11A31306DD3F}"/>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前后端通信</a:t>
            </a:r>
          </a:p>
        </p:txBody>
      </p:sp>
      <p:sp>
        <p:nvSpPr>
          <p:cNvPr id="3" name="内容占位符 2">
            <a:extLst>
              <a:ext uri="{FF2B5EF4-FFF2-40B4-BE49-F238E27FC236}">
                <a16:creationId xmlns:a16="http://schemas.microsoft.com/office/drawing/2014/main" id="{2F53C89F-561C-4B2E-A201-1D9B49DED45E}"/>
              </a:ext>
            </a:extLst>
          </p:cNvPr>
          <p:cNvSpPr>
            <a:spLocks noGrp="1"/>
          </p:cNvSpPr>
          <p:nvPr>
            <p:ph idx="1"/>
          </p:nvPr>
        </p:nvSpPr>
        <p:spPr/>
        <p:txBody>
          <a:bodyPr/>
          <a:lstStyle/>
          <a:p>
            <a:pPr marL="0" indent="0">
              <a:buNone/>
            </a:pPr>
            <a:r>
              <a:rPr lang="zh-CN" altLang="zh-CN" sz="2000" b="1" dirty="0">
                <a:effectLst/>
                <a:latin typeface="+mn-ea"/>
                <a:cs typeface="Times New Roman" panose="02020603050405020304" pitchFamily="18" charset="0"/>
              </a:rPr>
              <a:t>多线程处理大并发数据</a:t>
            </a:r>
            <a:endParaRPr lang="zh-CN" altLang="zh-CN" sz="2000" dirty="0">
              <a:effectLst/>
              <a:latin typeface="+mn-ea"/>
              <a:cs typeface="Times New Roman" panose="02020603050405020304" pitchFamily="18" charset="0"/>
            </a:endParaRPr>
          </a:p>
          <a:p>
            <a:pPr marL="0" indent="0">
              <a:buNone/>
            </a:pPr>
            <a:r>
              <a:rPr lang="zh-CN" altLang="en-US" sz="2000" dirty="0">
                <a:latin typeface="+mn-ea"/>
              </a:rPr>
              <a:t>使用</a:t>
            </a:r>
            <a:r>
              <a:rPr lang="en-US" altLang="zh-CN" sz="2000" dirty="0">
                <a:latin typeface="+mn-ea"/>
              </a:rPr>
              <a:t>Spring</a:t>
            </a:r>
            <a:r>
              <a:rPr lang="zh-CN" altLang="en-US" sz="2000" dirty="0">
                <a:latin typeface="+mn-ea"/>
              </a:rPr>
              <a:t>的线程池解决</a:t>
            </a:r>
            <a:r>
              <a:rPr lang="en-US" altLang="zh-CN" sz="2000" dirty="0">
                <a:latin typeface="+mn-ea"/>
              </a:rPr>
              <a:t>(</a:t>
            </a:r>
            <a:r>
              <a:rPr lang="zh-CN" altLang="en-US" sz="2000" dirty="0">
                <a:latin typeface="+mn-ea"/>
              </a:rPr>
              <a:t>以下为线程类）</a:t>
            </a:r>
            <a:endParaRPr lang="en-US" altLang="zh-CN" sz="2000" dirty="0">
              <a:latin typeface="+mn-ea"/>
            </a:endParaRPr>
          </a:p>
          <a:p>
            <a:pPr marL="0" indent="0" algn="just">
              <a:buNone/>
            </a:pPr>
            <a:r>
              <a:rPr lang="en-US" altLang="zh-CN" sz="1200" dirty="0">
                <a:latin typeface="等线" panose="02010600030101010101" pitchFamily="2" charset="-122"/>
                <a:ea typeface="等线" panose="02010600030101010101" pitchFamily="2" charset="-122"/>
              </a:rPr>
              <a:t>@Component</a:t>
            </a:r>
          </a:p>
          <a:p>
            <a:pPr marL="0" indent="0" algn="just">
              <a:buNone/>
            </a:pPr>
            <a:r>
              <a:rPr lang="en-US" altLang="zh-CN" sz="1200" dirty="0">
                <a:latin typeface="等线" panose="02010600030101010101" pitchFamily="2" charset="-122"/>
                <a:ea typeface="等线" panose="02010600030101010101" pitchFamily="2" charset="-122"/>
              </a:rPr>
              <a:t>Public class </a:t>
            </a:r>
            <a:r>
              <a:rPr lang="en-US" altLang="zh-CN" sz="1200" dirty="0" err="1">
                <a:latin typeface="等线" panose="02010600030101010101" pitchFamily="2" charset="-122"/>
                <a:ea typeface="等线" panose="02010600030101010101" pitchFamily="2" charset="-122"/>
              </a:rPr>
              <a:t>SubThread</a:t>
            </a:r>
            <a:r>
              <a:rPr lang="en-US" altLang="zh-CN" sz="1200" dirty="0">
                <a:latin typeface="等线" panose="02010600030101010101" pitchFamily="2" charset="-122"/>
                <a:ea typeface="等线" panose="02010600030101010101" pitchFamily="2" charset="-122"/>
              </a:rPr>
              <a:t> implements Callable&lt;Boolean&gt;{</a:t>
            </a:r>
          </a:p>
          <a:p>
            <a:pPr marL="0" indent="0" algn="just">
              <a:buNone/>
            </a:pPr>
            <a:r>
              <a:rPr lang="en-US" altLang="zh-CN" sz="1200" dirty="0">
                <a:latin typeface="等线" panose="02010600030101010101" pitchFamily="2" charset="-122"/>
                <a:ea typeface="等线" panose="02010600030101010101" pitchFamily="2" charset="-122"/>
              </a:rPr>
              <a:t>	private static final Logger LOG = </a:t>
            </a:r>
            <a:r>
              <a:rPr lang="en-US" altLang="zh-CN" sz="1200" dirty="0" err="1">
                <a:latin typeface="等线" panose="02010600030101010101" pitchFamily="2" charset="-122"/>
                <a:ea typeface="等线" panose="02010600030101010101" pitchFamily="2" charset="-122"/>
              </a:rPr>
              <a:t>LoggerFactory.getLogger</a:t>
            </a:r>
            <a:r>
              <a:rPr lang="en-US" altLang="zh-CN" sz="1200" dirty="0">
                <a:latin typeface="等线" panose="02010600030101010101" pitchFamily="2" charset="-122"/>
                <a:ea typeface="等线" panose="02010600030101010101" pitchFamily="2" charset="-122"/>
              </a:rPr>
              <a:t>(</a:t>
            </a:r>
            <a:r>
              <a:rPr lang="en-US" altLang="zh-CN" sz="1200" dirty="0" err="1">
                <a:latin typeface="等线" panose="02010600030101010101" pitchFamily="2" charset="-122"/>
                <a:ea typeface="等线" panose="02010600030101010101" pitchFamily="2" charset="-122"/>
              </a:rPr>
              <a:t>SubThread.class</a:t>
            </a:r>
            <a:r>
              <a:rPr lang="en-US" altLang="zh-CN" sz="1200" dirty="0">
                <a:latin typeface="等线" panose="02010600030101010101" pitchFamily="2" charset="-122"/>
                <a:ea typeface="等线" panose="02010600030101010101" pitchFamily="2" charset="-122"/>
              </a:rPr>
              <a:t>);</a:t>
            </a:r>
          </a:p>
          <a:p>
            <a:pPr marL="0" indent="0" algn="just">
              <a:buNone/>
            </a:pPr>
            <a:r>
              <a:rPr lang="en-US" altLang="zh-CN" sz="1200" dirty="0">
                <a:latin typeface="等线" panose="02010600030101010101" pitchFamily="2" charset="-122"/>
                <a:ea typeface="等线" panose="02010600030101010101" pitchFamily="2" charset="-122"/>
              </a:rPr>
              <a:t>	…</a:t>
            </a:r>
          </a:p>
          <a:p>
            <a:pPr marL="0" indent="0" algn="just">
              <a:buNone/>
            </a:pPr>
            <a:r>
              <a:rPr lang="en-US" altLang="zh-CN" sz="1200" dirty="0">
                <a:latin typeface="等线" panose="02010600030101010101" pitchFamily="2" charset="-122"/>
                <a:ea typeface="等线" panose="02010600030101010101" pitchFamily="2" charset="-122"/>
              </a:rPr>
              <a:t>	public Boolean call() throws Exception {</a:t>
            </a:r>
          </a:p>
          <a:p>
            <a:pPr marL="0" indent="0" algn="just">
              <a:buNone/>
            </a:pPr>
            <a:r>
              <a:rPr lang="en-US" altLang="zh-CN" sz="1200" dirty="0">
                <a:latin typeface="等线" panose="02010600030101010101" pitchFamily="2" charset="-122"/>
                <a:ea typeface="等线" panose="02010600030101010101" pitchFamily="2" charset="-122"/>
              </a:rPr>
              <a:t>		Boolean bl = </a:t>
            </a:r>
            <a:r>
              <a:rPr lang="en-US" altLang="zh-CN" sz="1200" dirty="0" err="1">
                <a:latin typeface="等线" panose="02010600030101010101" pitchFamily="2" charset="-122"/>
                <a:ea typeface="等线" panose="02010600030101010101" pitchFamily="2" charset="-122"/>
              </a:rPr>
              <a:t>Boolean.TURE</a:t>
            </a:r>
            <a:r>
              <a:rPr lang="en-US" altLang="zh-CN" sz="1200" dirty="0">
                <a:latin typeface="等线" panose="02010600030101010101" pitchFamily="2" charset="-122"/>
                <a:ea typeface="等线" panose="02010600030101010101" pitchFamily="2" charset="-122"/>
              </a:rPr>
              <a:t>;</a:t>
            </a:r>
          </a:p>
          <a:p>
            <a:pPr marL="0" indent="0" algn="just">
              <a:buNone/>
            </a:pPr>
            <a:r>
              <a:rPr lang="en-US" altLang="zh-CN" sz="1200" dirty="0">
                <a:latin typeface="等线" panose="02010600030101010101" pitchFamily="2" charset="-122"/>
                <a:ea typeface="等线" panose="02010600030101010101" pitchFamily="2" charset="-122"/>
              </a:rPr>
              <a:t>		if(null !=</a:t>
            </a:r>
            <a:r>
              <a:rPr lang="en-US" altLang="zh-CN" sz="1200" dirty="0" err="1">
                <a:latin typeface="等线" panose="02010600030101010101" pitchFamily="2" charset="-122"/>
                <a:ea typeface="等线" panose="02010600030101010101" pitchFamily="2" charset="-122"/>
              </a:rPr>
              <a:t>subList</a:t>
            </a:r>
            <a:r>
              <a:rPr lang="en-US" altLang="zh-CN" sz="1200" dirty="0">
                <a:latin typeface="等线" panose="02010600030101010101" pitchFamily="2" charset="-122"/>
                <a:ea typeface="等线" panose="02010600030101010101" pitchFamily="2" charset="-122"/>
              </a:rPr>
              <a:t> &amp;&amp; </a:t>
            </a:r>
            <a:r>
              <a:rPr lang="en-US" altLang="zh-CN" sz="1200" dirty="0" err="1">
                <a:latin typeface="等线" panose="02010600030101010101" pitchFamily="2" charset="-122"/>
                <a:ea typeface="等线" panose="02010600030101010101" pitchFamily="2" charset="-122"/>
              </a:rPr>
              <a:t>subList.size</a:t>
            </a:r>
            <a:r>
              <a:rPr lang="en-US" altLang="zh-CN" sz="1200" dirty="0">
                <a:latin typeface="等线" panose="02010600030101010101" pitchFamily="2" charset="-122"/>
                <a:ea typeface="等线" panose="02010600030101010101" pitchFamily="2" charset="-122"/>
              </a:rPr>
              <a:t>()&gt;0){</a:t>
            </a:r>
            <a:br>
              <a:rPr lang="en-US" altLang="zh-CN" sz="1200" dirty="0">
                <a:latin typeface="等线" panose="02010600030101010101" pitchFamily="2" charset="-122"/>
                <a:ea typeface="等线" panose="02010600030101010101" pitchFamily="2" charset="-122"/>
              </a:rPr>
            </a:br>
            <a:r>
              <a:rPr lang="en-US" altLang="zh-CN" sz="1200" dirty="0">
                <a:latin typeface="等线" panose="02010600030101010101" pitchFamily="2" charset="-122"/>
                <a:ea typeface="等线" panose="02010600030101010101" pitchFamily="2" charset="-122"/>
              </a:rPr>
              <a:t>			for(</a:t>
            </a:r>
            <a:r>
              <a:rPr lang="en-US" altLang="zh-CN" sz="1200" dirty="0" err="1">
                <a:latin typeface="等线" panose="02010600030101010101" pitchFamily="2" charset="-122"/>
                <a:ea typeface="等线" panose="02010600030101010101" pitchFamily="2" charset="-122"/>
              </a:rPr>
              <a:t>SubStatistic</a:t>
            </a:r>
            <a:r>
              <a:rPr lang="en-US" altLang="zh-CN" sz="1200" dirty="0">
                <a:latin typeface="等线" panose="02010600030101010101" pitchFamily="2" charset="-122"/>
                <a:ea typeface="等线" panose="02010600030101010101" pitchFamily="2" charset="-122"/>
              </a:rPr>
              <a:t> sub : </a:t>
            </a:r>
            <a:r>
              <a:rPr lang="en-US" altLang="zh-CN" sz="1200" dirty="0" err="1">
                <a:latin typeface="等线" panose="02010600030101010101" pitchFamily="2" charset="-122"/>
                <a:ea typeface="等线" panose="02010600030101010101" pitchFamily="2" charset="-122"/>
              </a:rPr>
              <a:t>subList</a:t>
            </a:r>
            <a:r>
              <a:rPr lang="en-US" altLang="zh-CN" sz="1200" dirty="0">
                <a:latin typeface="等线" panose="02010600030101010101" pitchFamily="2" charset="-122"/>
                <a:ea typeface="等线" panose="02010600030101010101" pitchFamily="2" charset="-122"/>
              </a:rPr>
              <a:t>){</a:t>
            </a:r>
          </a:p>
          <a:p>
            <a:pPr marL="0" indent="0" algn="just">
              <a:buNone/>
            </a:pPr>
            <a:r>
              <a:rPr lang="en-US" altLang="zh-CN" sz="1200" dirty="0">
                <a:latin typeface="等线" panose="02010600030101010101" pitchFamily="2" charset="-122"/>
                <a:ea typeface="等线" panose="02010600030101010101" pitchFamily="2" charset="-122"/>
              </a:rPr>
              <a:t>				try{</a:t>
            </a:r>
          </a:p>
          <a:p>
            <a:pPr marL="0" indent="0" algn="just">
              <a:buNone/>
            </a:pPr>
            <a:r>
              <a:rPr lang="en-US" altLang="zh-CN" sz="1200" dirty="0">
                <a:latin typeface="等线" panose="02010600030101010101" pitchFamily="2" charset="-122"/>
                <a:ea typeface="等线" panose="02010600030101010101" pitchFamily="2" charset="-122"/>
              </a:rPr>
              <a:t>					//</a:t>
            </a:r>
            <a:r>
              <a:rPr lang="zh-CN" altLang="en-US" sz="1200" dirty="0">
                <a:latin typeface="等线" panose="02010600030101010101" pitchFamily="2" charset="-122"/>
                <a:ea typeface="等线" panose="02010600030101010101" pitchFamily="2" charset="-122"/>
              </a:rPr>
              <a:t>提交函数</a:t>
            </a:r>
            <a:endParaRPr lang="en-US" altLang="zh-CN" sz="1200" dirty="0">
              <a:latin typeface="等线" panose="02010600030101010101" pitchFamily="2" charset="-122"/>
              <a:ea typeface="等线" panose="02010600030101010101" pitchFamily="2" charset="-122"/>
            </a:endParaRPr>
          </a:p>
          <a:p>
            <a:pPr marL="0" indent="0" algn="just">
              <a:buNone/>
            </a:pPr>
            <a:r>
              <a:rPr lang="en-US" altLang="zh-CN" sz="1200" dirty="0">
                <a:latin typeface="等线" panose="02010600030101010101" pitchFamily="2" charset="-122"/>
                <a:ea typeface="等线" panose="02010600030101010101" pitchFamily="2" charset="-122"/>
              </a:rPr>
              <a:t>				}catch(Exception e){</a:t>
            </a:r>
          </a:p>
          <a:p>
            <a:pPr marL="0" indent="0" algn="just">
              <a:buNone/>
            </a:pPr>
            <a:r>
              <a:rPr lang="en-US" altLang="zh-CN" sz="1200" dirty="0">
                <a:latin typeface="等线" panose="02010600030101010101" pitchFamily="2" charset="-122"/>
                <a:ea typeface="等线" panose="02010600030101010101" pitchFamily="2" charset="-122"/>
              </a:rPr>
              <a:t>					result = </a:t>
            </a:r>
            <a:r>
              <a:rPr lang="en-US" altLang="zh-CN" sz="1200" dirty="0" err="1">
                <a:latin typeface="等线" panose="02010600030101010101" pitchFamily="2" charset="-122"/>
                <a:ea typeface="等线" panose="02010600030101010101" pitchFamily="2" charset="-122"/>
              </a:rPr>
              <a:t>Boolean.FALSE</a:t>
            </a:r>
            <a:r>
              <a:rPr lang="en-US" altLang="zh-CN" sz="1200" dirty="0">
                <a:latin typeface="等线" panose="02010600030101010101" pitchFamily="2" charset="-122"/>
                <a:ea typeface="等线" panose="02010600030101010101" pitchFamily="2" charset="-122"/>
              </a:rPr>
              <a:t>;</a:t>
            </a:r>
          </a:p>
          <a:p>
            <a:pPr marL="0" indent="0" algn="just">
              <a:buNone/>
            </a:pPr>
            <a:r>
              <a:rPr lang="en-US" altLang="zh-CN" sz="1200" dirty="0">
                <a:latin typeface="等线" panose="02010600030101010101" pitchFamily="2" charset="-122"/>
                <a:ea typeface="等线" panose="02010600030101010101" pitchFamily="2" charset="-122"/>
              </a:rPr>
              <a:t>					continue;</a:t>
            </a:r>
          </a:p>
          <a:p>
            <a:pPr marL="0" indent="0" algn="just">
              <a:buNone/>
            </a:pPr>
            <a:r>
              <a:rPr lang="en-US" altLang="zh-CN" sz="1200" dirty="0">
                <a:latin typeface="等线" panose="02010600030101010101" pitchFamily="2" charset="-122"/>
                <a:ea typeface="等线" panose="02010600030101010101" pitchFamily="2" charset="-122"/>
              </a:rPr>
              <a:t>				}</a:t>
            </a:r>
          </a:p>
          <a:p>
            <a:pPr marL="0" indent="0" algn="just">
              <a:buNone/>
            </a:pPr>
            <a:r>
              <a:rPr lang="en-US" altLang="zh-CN" sz="1200" dirty="0">
                <a:latin typeface="等线" panose="02010600030101010101" pitchFamily="2" charset="-122"/>
                <a:ea typeface="等线" panose="02010600030101010101" pitchFamily="2" charset="-122"/>
              </a:rPr>
              <a:t>			}</a:t>
            </a:r>
          </a:p>
          <a:p>
            <a:pPr marL="0" indent="0" algn="just">
              <a:buNone/>
            </a:pPr>
            <a:r>
              <a:rPr lang="en-US" altLang="zh-CN" sz="1200" dirty="0">
                <a:latin typeface="等线" panose="02010600030101010101" pitchFamily="2" charset="-122"/>
                <a:ea typeface="等线" panose="02010600030101010101" pitchFamily="2" charset="-122"/>
              </a:rPr>
              <a:t>		}</a:t>
            </a:r>
          </a:p>
          <a:p>
            <a:pPr marL="0" indent="0" algn="just">
              <a:buNone/>
            </a:pPr>
            <a:r>
              <a:rPr lang="en-US" altLang="zh-CN" sz="1200" dirty="0">
                <a:latin typeface="等线" panose="02010600030101010101" pitchFamily="2" charset="-122"/>
                <a:ea typeface="等线" panose="02010600030101010101" pitchFamily="2" charset="-122"/>
              </a:rPr>
              <a:t>		return bl;</a:t>
            </a:r>
          </a:p>
          <a:p>
            <a:pPr marL="0" indent="0" algn="just">
              <a:buNone/>
            </a:pPr>
            <a:r>
              <a:rPr lang="en-US" altLang="zh-CN" sz="1200" dirty="0">
                <a:latin typeface="等线" panose="02010600030101010101" pitchFamily="2" charset="-122"/>
                <a:ea typeface="等线" panose="02010600030101010101" pitchFamily="2" charset="-122"/>
              </a:rPr>
              <a:t>}</a:t>
            </a:r>
          </a:p>
        </p:txBody>
      </p:sp>
      <p:sp>
        <p:nvSpPr>
          <p:cNvPr id="4" name="Rectangle 11">
            <a:extLst>
              <a:ext uri="{FF2B5EF4-FFF2-40B4-BE49-F238E27FC236}">
                <a16:creationId xmlns:a16="http://schemas.microsoft.com/office/drawing/2014/main" id="{F1B0409E-8467-4859-B8FD-CEF0DAF680CB}"/>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10</a:t>
            </a:fld>
            <a:endParaRPr lang="en-US" altLang="zh-CN" sz="1400" dirty="0"/>
          </a:p>
        </p:txBody>
      </p:sp>
    </p:spTree>
    <p:extLst>
      <p:ext uri="{BB962C8B-B14F-4D97-AF65-F5344CB8AC3E}">
        <p14:creationId xmlns:p14="http://schemas.microsoft.com/office/powerpoint/2010/main" val="361153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8FC69-0C52-4DED-B673-F3384AC9FDFA}"/>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前后端通信</a:t>
            </a:r>
          </a:p>
        </p:txBody>
      </p:sp>
      <p:sp>
        <p:nvSpPr>
          <p:cNvPr id="3" name="内容占位符 2">
            <a:extLst>
              <a:ext uri="{FF2B5EF4-FFF2-40B4-BE49-F238E27FC236}">
                <a16:creationId xmlns:a16="http://schemas.microsoft.com/office/drawing/2014/main" id="{22CC73D4-A554-4F2F-B5DC-B45E4BD9C892}"/>
              </a:ext>
            </a:extLst>
          </p:cNvPr>
          <p:cNvSpPr>
            <a:spLocks noGrp="1"/>
          </p:cNvSpPr>
          <p:nvPr>
            <p:ph idx="1"/>
          </p:nvPr>
        </p:nvSpPr>
        <p:spPr/>
        <p:txBody>
          <a:bodyPr/>
          <a:lstStyle/>
          <a:p>
            <a:pPr marL="0" indent="0">
              <a:buNone/>
            </a:pPr>
            <a:r>
              <a:rPr lang="zh-CN" altLang="zh-CN" sz="2400" kern="0" dirty="0">
                <a:effectLst/>
                <a:latin typeface="+mn-ea"/>
                <a:cs typeface="Times New Roman" panose="02020603050405020304" pitchFamily="18" charset="0"/>
              </a:rPr>
              <a:t>以文本格式保存的记录用户行为数据写入磁盘后通过调用</a:t>
            </a:r>
            <a:r>
              <a:rPr lang="en-US" altLang="zh-CN" sz="2400" kern="0" dirty="0">
                <a:effectLst/>
                <a:latin typeface="+mn-ea"/>
                <a:cs typeface="Times New Roman" panose="02020603050405020304" pitchFamily="18" charset="0"/>
              </a:rPr>
              <a:t>Hadoop</a:t>
            </a:r>
            <a:r>
              <a:rPr lang="zh-CN" altLang="zh-CN" sz="2400" kern="0" dirty="0">
                <a:effectLst/>
                <a:latin typeface="+mn-ea"/>
                <a:cs typeface="Times New Roman" panose="02020603050405020304" pitchFamily="18" charset="0"/>
              </a:rPr>
              <a:t>的</a:t>
            </a:r>
            <a:r>
              <a:rPr lang="en-US" altLang="zh-CN" sz="2400" kern="0" dirty="0">
                <a:effectLst/>
                <a:latin typeface="+mn-ea"/>
                <a:cs typeface="Times New Roman" panose="02020603050405020304" pitchFamily="18" charset="0"/>
              </a:rPr>
              <a:t>API</a:t>
            </a:r>
            <a:r>
              <a:rPr lang="zh-CN" altLang="zh-CN" sz="2400" kern="0" dirty="0">
                <a:effectLst/>
                <a:latin typeface="+mn-ea"/>
                <a:cs typeface="Times New Roman" panose="02020603050405020304" pitchFamily="18" charset="0"/>
              </a:rPr>
              <a:t>方法：</a:t>
            </a:r>
            <a:r>
              <a:rPr lang="en-US" altLang="zh-CN" sz="2400" kern="0" dirty="0">
                <a:effectLst/>
                <a:latin typeface="+mn-ea"/>
                <a:cs typeface="Times New Roman" panose="02020603050405020304" pitchFamily="18" charset="0"/>
              </a:rPr>
              <a:t> </a:t>
            </a:r>
            <a:r>
              <a:rPr lang="en-US" altLang="zh-CN" sz="2400" kern="0" dirty="0" err="1">
                <a:effectLst/>
                <a:latin typeface="+mn-ea"/>
                <a:cs typeface="Times New Roman" panose="02020603050405020304" pitchFamily="18" charset="0"/>
              </a:rPr>
              <a:t>FileSystem.copyFromLocalFile</a:t>
            </a:r>
            <a:r>
              <a:rPr lang="en-US" altLang="zh-CN" sz="2400" kern="0" dirty="0">
                <a:effectLst/>
                <a:latin typeface="+mn-ea"/>
                <a:cs typeface="Times New Roman" panose="02020603050405020304" pitchFamily="18" charset="0"/>
              </a:rPr>
              <a:t>(Path </a:t>
            </a:r>
            <a:r>
              <a:rPr lang="en-US" altLang="zh-CN" sz="2400" kern="0" dirty="0" err="1">
                <a:effectLst/>
                <a:latin typeface="+mn-ea"/>
                <a:cs typeface="Times New Roman" panose="02020603050405020304" pitchFamily="18" charset="0"/>
              </a:rPr>
              <a:t>src</a:t>
            </a:r>
            <a:r>
              <a:rPr lang="en-US" altLang="zh-CN" sz="2400" kern="0" dirty="0">
                <a:effectLst/>
                <a:latin typeface="+mn-ea"/>
                <a:cs typeface="Times New Roman" panose="02020603050405020304" pitchFamily="18" charset="0"/>
              </a:rPr>
              <a:t>, Path </a:t>
            </a:r>
            <a:r>
              <a:rPr lang="en-US" altLang="zh-CN" sz="2400" kern="0" dirty="0" err="1">
                <a:effectLst/>
                <a:latin typeface="+mn-ea"/>
                <a:cs typeface="Times New Roman" panose="02020603050405020304" pitchFamily="18" charset="0"/>
              </a:rPr>
              <a:t>dst</a:t>
            </a:r>
            <a:r>
              <a:rPr lang="en-US" altLang="zh-CN" sz="2400" kern="0" dirty="0">
                <a:effectLst/>
                <a:latin typeface="+mn-ea"/>
                <a:cs typeface="Times New Roman" panose="02020603050405020304" pitchFamily="18" charset="0"/>
              </a:rPr>
              <a:t>) </a:t>
            </a:r>
            <a:r>
              <a:rPr lang="zh-CN" altLang="zh-CN" sz="2400" kern="0" dirty="0">
                <a:effectLst/>
                <a:latin typeface="+mn-ea"/>
                <a:cs typeface="Times New Roman" panose="02020603050405020304" pitchFamily="18" charset="0"/>
              </a:rPr>
              <a:t>方法来将数据上传至</a:t>
            </a:r>
            <a:r>
              <a:rPr lang="en-US" altLang="zh-CN" sz="2400" kern="0" dirty="0">
                <a:effectLst/>
                <a:latin typeface="+mn-ea"/>
                <a:cs typeface="Times New Roman" panose="02020603050405020304" pitchFamily="18" charset="0"/>
              </a:rPr>
              <a:t>HDFS</a:t>
            </a:r>
            <a:r>
              <a:rPr lang="zh-CN" altLang="zh-CN" sz="2400" kern="0" dirty="0">
                <a:effectLst/>
                <a:latin typeface="+mn-ea"/>
                <a:cs typeface="Times New Roman" panose="02020603050405020304" pitchFamily="18" charset="0"/>
              </a:rPr>
              <a:t>，随后删除本地文件以保证磁盘空间。相反地，将</a:t>
            </a:r>
            <a:r>
              <a:rPr lang="en-US" altLang="zh-CN" sz="2400" kern="0" dirty="0">
                <a:effectLst/>
                <a:latin typeface="+mn-ea"/>
                <a:cs typeface="Times New Roman" panose="02020603050405020304" pitchFamily="18" charset="0"/>
              </a:rPr>
              <a:t>HDFS</a:t>
            </a:r>
            <a:r>
              <a:rPr lang="zh-CN" altLang="zh-CN" sz="2400" kern="0" dirty="0">
                <a:effectLst/>
                <a:latin typeface="+mn-ea"/>
                <a:cs typeface="Times New Roman" panose="02020603050405020304" pitchFamily="18" charset="0"/>
              </a:rPr>
              <a:t>中的文件下载到本地磁盘中则调用</a:t>
            </a:r>
            <a:r>
              <a:rPr lang="en-US" altLang="zh-CN" sz="2400" kern="0" dirty="0" err="1">
                <a:effectLst/>
                <a:latin typeface="+mn-ea"/>
                <a:cs typeface="Times New Roman" panose="02020603050405020304" pitchFamily="18" charset="0"/>
              </a:rPr>
              <a:t>FileSystem.copyToLocalFile</a:t>
            </a:r>
            <a:r>
              <a:rPr lang="en-US" altLang="zh-CN" sz="2400" kern="0" dirty="0">
                <a:effectLst/>
                <a:latin typeface="+mn-ea"/>
                <a:cs typeface="Times New Roman" panose="02020603050405020304" pitchFamily="18" charset="0"/>
              </a:rPr>
              <a:t>(Path </a:t>
            </a:r>
            <a:r>
              <a:rPr lang="en-US" altLang="zh-CN" sz="2400" kern="0" dirty="0" err="1">
                <a:effectLst/>
                <a:latin typeface="+mn-ea"/>
                <a:cs typeface="Times New Roman" panose="02020603050405020304" pitchFamily="18" charset="0"/>
              </a:rPr>
              <a:t>src</a:t>
            </a:r>
            <a:r>
              <a:rPr lang="en-US" altLang="zh-CN" sz="2400" kern="0" dirty="0">
                <a:effectLst/>
                <a:latin typeface="+mn-ea"/>
                <a:cs typeface="Times New Roman" panose="02020603050405020304" pitchFamily="18" charset="0"/>
              </a:rPr>
              <a:t>, Path </a:t>
            </a:r>
            <a:r>
              <a:rPr lang="en-US" altLang="zh-CN" sz="2400" kern="0" dirty="0" err="1">
                <a:effectLst/>
                <a:latin typeface="+mn-ea"/>
                <a:cs typeface="Times New Roman" panose="02020603050405020304" pitchFamily="18" charset="0"/>
              </a:rPr>
              <a:t>dst</a:t>
            </a:r>
            <a:r>
              <a:rPr lang="en-US" altLang="zh-CN" sz="2400" kern="0" dirty="0">
                <a:effectLst/>
                <a:latin typeface="+mn-ea"/>
                <a:cs typeface="Times New Roman" panose="02020603050405020304" pitchFamily="18" charset="0"/>
              </a:rPr>
              <a:t>)</a:t>
            </a:r>
            <a:r>
              <a:rPr lang="zh-CN" altLang="zh-CN" sz="2400" kern="0" dirty="0">
                <a:effectLst/>
                <a:latin typeface="+mn-ea"/>
                <a:cs typeface="Times New Roman" panose="02020603050405020304" pitchFamily="18" charset="0"/>
              </a:rPr>
              <a:t>方法。</a:t>
            </a:r>
            <a:endParaRPr lang="zh-CN" altLang="en-US" sz="2400" dirty="0">
              <a:latin typeface="+mn-ea"/>
            </a:endParaRPr>
          </a:p>
        </p:txBody>
      </p:sp>
      <p:sp>
        <p:nvSpPr>
          <p:cNvPr id="4" name="Rectangle 11">
            <a:extLst>
              <a:ext uri="{FF2B5EF4-FFF2-40B4-BE49-F238E27FC236}">
                <a16:creationId xmlns:a16="http://schemas.microsoft.com/office/drawing/2014/main" id="{0973E1B9-7128-4969-9F23-911889F87572}"/>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11</a:t>
            </a:fld>
            <a:endParaRPr lang="en-US" altLang="zh-CN" sz="1400" dirty="0"/>
          </a:p>
        </p:txBody>
      </p:sp>
    </p:spTree>
    <p:extLst>
      <p:ext uri="{BB962C8B-B14F-4D97-AF65-F5344CB8AC3E}">
        <p14:creationId xmlns:p14="http://schemas.microsoft.com/office/powerpoint/2010/main" val="2877982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A5ED3-62B0-4668-9C3E-34AFE2888037}"/>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后端</a:t>
            </a:r>
          </a:p>
        </p:txBody>
      </p:sp>
      <p:sp>
        <p:nvSpPr>
          <p:cNvPr id="3" name="内容占位符 2">
            <a:extLst>
              <a:ext uri="{FF2B5EF4-FFF2-40B4-BE49-F238E27FC236}">
                <a16:creationId xmlns:a16="http://schemas.microsoft.com/office/drawing/2014/main" id="{56A2CDA9-DF0E-45F3-B3CD-05EF4037877E}"/>
              </a:ext>
            </a:extLst>
          </p:cNvPr>
          <p:cNvSpPr>
            <a:spLocks noGrp="1"/>
          </p:cNvSpPr>
          <p:nvPr>
            <p:ph idx="1"/>
          </p:nvPr>
        </p:nvSpPr>
        <p:spPr/>
        <p:txBody>
          <a:bodyPr/>
          <a:lstStyle/>
          <a:p>
            <a:pPr indent="0" algn="just">
              <a:buNone/>
            </a:pPr>
            <a:r>
              <a:rPr lang="en-US" altLang="zh-CN" sz="3600" b="1" dirty="0">
                <a:latin typeface="黑体" panose="02010609060101010101" pitchFamily="49" charset="-122"/>
                <a:ea typeface="黑体" panose="02010609060101010101" pitchFamily="49" charset="-122"/>
              </a:rPr>
              <a:t>MapReduce</a:t>
            </a:r>
            <a:endParaRPr lang="en-US" altLang="zh-CN" sz="3600" b="1" dirty="0">
              <a:effectLst/>
              <a:latin typeface="黑体" panose="02010609060101010101" pitchFamily="49" charset="-122"/>
              <a:ea typeface="黑体" panose="02010609060101010101" pitchFamily="49" charset="-122"/>
              <a:cs typeface="Times New Roman" panose="02020603050405020304" pitchFamily="18" charset="0"/>
            </a:endParaRPr>
          </a:p>
          <a:p>
            <a:pPr indent="0" algn="just">
              <a:buNone/>
            </a:pPr>
            <a:r>
              <a:rPr lang="zh-CN" altLang="zh-CN" sz="2400" dirty="0">
                <a:effectLst/>
                <a:latin typeface="+mn-ea"/>
                <a:cs typeface="Times New Roman" panose="02020603050405020304" pitchFamily="18" charset="0"/>
              </a:rPr>
              <a:t>二重</a:t>
            </a:r>
            <a:r>
              <a:rPr lang="en-US" altLang="zh-CN" sz="2400" dirty="0">
                <a:effectLst/>
                <a:latin typeface="+mn-ea"/>
                <a:cs typeface="Times New Roman" panose="02020603050405020304" pitchFamily="18" charset="0"/>
              </a:rPr>
              <a:t>MapReduce</a:t>
            </a:r>
            <a:r>
              <a:rPr lang="zh-CN" altLang="zh-CN" sz="2400" dirty="0">
                <a:effectLst/>
                <a:latin typeface="+mn-ea"/>
                <a:cs typeface="Times New Roman" panose="02020603050405020304" pitchFamily="18" charset="0"/>
              </a:rPr>
              <a:t>程序工作过程如下： </a:t>
            </a:r>
          </a:p>
          <a:p>
            <a:pPr indent="0" algn="just">
              <a:buNone/>
            </a:pPr>
            <a:r>
              <a:rPr lang="zh-CN" altLang="zh-CN" sz="2800" b="1" dirty="0">
                <a:effectLst/>
                <a:latin typeface="黑体" panose="02010609060101010101" pitchFamily="49" charset="-122"/>
                <a:ea typeface="黑体" panose="02010609060101010101" pitchFamily="49" charset="-122"/>
                <a:cs typeface="Times New Roman" panose="02020603050405020304" pitchFamily="18" charset="0"/>
              </a:rPr>
              <a:t>第一重</a:t>
            </a:r>
            <a:r>
              <a:rPr lang="en-US" altLang="zh-CN" sz="2800" b="1" dirty="0">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800" b="1" dirty="0">
                <a:effectLst/>
                <a:latin typeface="黑体" panose="02010609060101010101" pitchFamily="49" charset="-122"/>
                <a:ea typeface="黑体" panose="02010609060101010101" pitchFamily="49" charset="-122"/>
                <a:cs typeface="Times New Roman" panose="02020603050405020304" pitchFamily="18" charset="0"/>
              </a:rPr>
              <a:t>快速排序保存原始数据</a:t>
            </a:r>
          </a:p>
          <a:p>
            <a:pPr indent="0" algn="just">
              <a:buNone/>
            </a:pPr>
            <a:r>
              <a:rPr lang="zh-CN" altLang="zh-CN" sz="2400" dirty="0">
                <a:effectLst/>
                <a:latin typeface="+mn-ea"/>
                <a:cs typeface="Times New Roman" panose="02020603050405020304" pitchFamily="18" charset="0"/>
              </a:rPr>
              <a:t>因为</a:t>
            </a:r>
            <a:r>
              <a:rPr lang="en-US" altLang="zh-CN" sz="2400" dirty="0">
                <a:effectLst/>
                <a:latin typeface="+mn-ea"/>
                <a:cs typeface="Times New Roman" panose="02020603050405020304" pitchFamily="18" charset="0"/>
              </a:rPr>
              <a:t>MapReduce</a:t>
            </a:r>
            <a:r>
              <a:rPr lang="zh-CN" altLang="zh-CN" sz="2400" dirty="0">
                <a:effectLst/>
                <a:latin typeface="+mn-ea"/>
                <a:cs typeface="Times New Roman" panose="02020603050405020304" pitchFamily="18" charset="0"/>
              </a:rPr>
              <a:t>的</a:t>
            </a:r>
            <a:r>
              <a:rPr lang="en-US" altLang="zh-CN" sz="2400" dirty="0">
                <a:effectLst/>
                <a:latin typeface="+mn-ea"/>
                <a:cs typeface="Times New Roman" panose="02020603050405020304" pitchFamily="18" charset="0"/>
              </a:rPr>
              <a:t>shuffle</a:t>
            </a:r>
            <a:r>
              <a:rPr lang="zh-CN" altLang="zh-CN" sz="2400" dirty="0">
                <a:effectLst/>
                <a:latin typeface="+mn-ea"/>
                <a:cs typeface="Times New Roman" panose="02020603050405020304" pitchFamily="18" charset="0"/>
              </a:rPr>
              <a:t>过程中默认即为字典排序，所以仅需对原始数据进行一重</a:t>
            </a:r>
            <a:r>
              <a:rPr lang="en-US" altLang="zh-CN" sz="2400" dirty="0">
                <a:effectLst/>
                <a:latin typeface="+mn-ea"/>
                <a:cs typeface="Times New Roman" panose="02020603050405020304" pitchFamily="18" charset="0"/>
              </a:rPr>
              <a:t>MapReduce</a:t>
            </a:r>
            <a:r>
              <a:rPr lang="zh-CN" altLang="zh-CN" sz="2400" dirty="0">
                <a:effectLst/>
                <a:latin typeface="+mn-ea"/>
                <a:cs typeface="Times New Roman" panose="02020603050405020304" pitchFamily="18" charset="0"/>
              </a:rPr>
              <a:t>即可得到以</a:t>
            </a:r>
            <a:r>
              <a:rPr lang="en-US" altLang="zh-CN" sz="2400" dirty="0" err="1">
                <a:effectLst/>
                <a:latin typeface="+mn-ea"/>
                <a:cs typeface="Times New Roman" panose="02020603050405020304" pitchFamily="18" charset="0"/>
              </a:rPr>
              <a:t>url</a:t>
            </a:r>
            <a:r>
              <a:rPr lang="zh-CN" altLang="zh-CN" sz="2400" dirty="0">
                <a:effectLst/>
                <a:latin typeface="+mn-ea"/>
                <a:cs typeface="Times New Roman" panose="02020603050405020304" pitchFamily="18" charset="0"/>
              </a:rPr>
              <a:t>为</a:t>
            </a:r>
            <a:r>
              <a:rPr lang="en-US" altLang="zh-CN" sz="2400" dirty="0">
                <a:effectLst/>
                <a:latin typeface="+mn-ea"/>
                <a:cs typeface="Times New Roman" panose="02020603050405020304" pitchFamily="18" charset="0"/>
              </a:rPr>
              <a:t>key</a:t>
            </a:r>
            <a:r>
              <a:rPr lang="zh-CN" altLang="zh-CN" sz="2400" dirty="0">
                <a:effectLst/>
                <a:latin typeface="+mn-ea"/>
                <a:cs typeface="Times New Roman" panose="02020603050405020304" pitchFamily="18" charset="0"/>
              </a:rPr>
              <a:t>值按照字典顺序进行快速排序后的原始数据集。随后将</a:t>
            </a:r>
            <a:r>
              <a:rPr lang="en-US" altLang="zh-CN" sz="2400" dirty="0">
                <a:effectLst/>
                <a:latin typeface="+mn-ea"/>
                <a:cs typeface="Times New Roman" panose="02020603050405020304" pitchFamily="18" charset="0"/>
              </a:rPr>
              <a:t>Reduce</a:t>
            </a:r>
            <a:r>
              <a:rPr lang="zh-CN" altLang="zh-CN" sz="2400" dirty="0">
                <a:effectLst/>
                <a:latin typeface="+mn-ea"/>
                <a:cs typeface="Times New Roman" panose="02020603050405020304" pitchFamily="18" charset="0"/>
              </a:rPr>
              <a:t>输出结果在本地磁盘中保存备份。</a:t>
            </a:r>
          </a:p>
        </p:txBody>
      </p:sp>
      <p:sp>
        <p:nvSpPr>
          <p:cNvPr id="4" name="Rectangle 11">
            <a:extLst>
              <a:ext uri="{FF2B5EF4-FFF2-40B4-BE49-F238E27FC236}">
                <a16:creationId xmlns:a16="http://schemas.microsoft.com/office/drawing/2014/main" id="{362504DF-9C27-4D96-A29D-C58A8BF45567}"/>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12</a:t>
            </a:fld>
            <a:endParaRPr lang="en-US" altLang="zh-CN" sz="1400" dirty="0"/>
          </a:p>
        </p:txBody>
      </p:sp>
    </p:spTree>
    <p:extLst>
      <p:ext uri="{BB962C8B-B14F-4D97-AF65-F5344CB8AC3E}">
        <p14:creationId xmlns:p14="http://schemas.microsoft.com/office/powerpoint/2010/main" val="195032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6DDFC-225C-48EA-85D9-BECA6F2EDE78}"/>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后端</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341E878-996D-4A26-A4FB-710E538AB171}"/>
                  </a:ext>
                </a:extLst>
              </p:cNvPr>
              <p:cNvSpPr>
                <a:spLocks noGrp="1"/>
              </p:cNvSpPr>
              <p:nvPr>
                <p:ph idx="1"/>
              </p:nvPr>
            </p:nvSpPr>
            <p:spPr/>
            <p:txBody>
              <a:bodyPr/>
              <a:lstStyle/>
              <a:p>
                <a:pPr indent="0" algn="just">
                  <a:buNone/>
                </a:pPr>
                <a:r>
                  <a:rPr lang="zh-CN" altLang="zh-CN" sz="2800" dirty="0">
                    <a:effectLst/>
                    <a:latin typeface="黑体" panose="02010609060101010101" pitchFamily="49" charset="-122"/>
                    <a:ea typeface="黑体" panose="02010609060101010101" pitchFamily="49" charset="-122"/>
                    <a:cs typeface="Times New Roman" panose="02020603050405020304" pitchFamily="18" charset="0"/>
                  </a:rPr>
                  <a:t>第二重</a:t>
                </a:r>
                <a:r>
                  <a:rPr lang="en-US" altLang="zh-CN" sz="2800" dirty="0">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800" dirty="0">
                    <a:effectLst/>
                    <a:latin typeface="黑体" panose="02010609060101010101" pitchFamily="49" charset="-122"/>
                    <a:ea typeface="黑体" panose="02010609060101010101" pitchFamily="49" charset="-122"/>
                    <a:cs typeface="Times New Roman" panose="02020603050405020304" pitchFamily="18" charset="0"/>
                  </a:rPr>
                  <a:t>计算进度条高度矩阵</a:t>
                </a:r>
              </a:p>
              <a:p>
                <a:pPr indent="0" algn="just">
                  <a:buNone/>
                </a:pPr>
                <a:r>
                  <a:rPr lang="zh-CN" altLang="zh-CN" sz="1800" dirty="0">
                    <a:effectLst/>
                    <a:latin typeface="+mn-ea"/>
                    <a:cs typeface="Times New Roman" panose="02020603050405020304" pitchFamily="18" charset="0"/>
                  </a:rPr>
                  <a:t>将第一重</a:t>
                </a:r>
                <a:r>
                  <a:rPr lang="en-US" altLang="zh-CN" sz="1800" dirty="0">
                    <a:effectLst/>
                    <a:latin typeface="+mn-ea"/>
                    <a:cs typeface="Times New Roman" panose="02020603050405020304" pitchFamily="18" charset="0"/>
                  </a:rPr>
                  <a:t>Reduce</a:t>
                </a:r>
                <a:r>
                  <a:rPr lang="zh-CN" altLang="zh-CN" sz="1800" dirty="0">
                    <a:effectLst/>
                    <a:latin typeface="+mn-ea"/>
                    <a:cs typeface="Times New Roman" panose="02020603050405020304" pitchFamily="18" charset="0"/>
                  </a:rPr>
                  <a:t>在</a:t>
                </a:r>
                <a:r>
                  <a:rPr lang="en-US" altLang="zh-CN" sz="1800" dirty="0">
                    <a:effectLst/>
                    <a:latin typeface="+mn-ea"/>
                    <a:cs typeface="Times New Roman" panose="02020603050405020304" pitchFamily="18" charset="0"/>
                  </a:rPr>
                  <a:t>HDFS</a:t>
                </a:r>
                <a:r>
                  <a:rPr lang="zh-CN" altLang="zh-CN" sz="1800" dirty="0">
                    <a:effectLst/>
                    <a:latin typeface="+mn-ea"/>
                    <a:cs typeface="Times New Roman" panose="02020603050405020304" pitchFamily="18" charset="0"/>
                  </a:rPr>
                  <a:t>中的输出结果作为第二重</a:t>
                </a:r>
                <a:r>
                  <a:rPr lang="en-US" altLang="zh-CN" sz="1800" dirty="0">
                    <a:effectLst/>
                    <a:latin typeface="+mn-ea"/>
                    <a:cs typeface="Times New Roman" panose="02020603050405020304" pitchFamily="18" charset="0"/>
                  </a:rPr>
                  <a:t>MapReduce</a:t>
                </a:r>
                <a:r>
                  <a:rPr lang="zh-CN" altLang="zh-CN" sz="1800" dirty="0">
                    <a:effectLst/>
                    <a:latin typeface="+mn-ea"/>
                    <a:cs typeface="Times New Roman" panose="02020603050405020304" pitchFamily="18" charset="0"/>
                  </a:rPr>
                  <a:t>程序的输入对该数据进行累加计算：</a:t>
                </a:r>
              </a:p>
              <a:p>
                <a:pPr marL="0" indent="0" algn="just">
                  <a:buNone/>
                </a:pPr>
                <a14:m>
                  <m:oMathPara xmlns:m="http://schemas.openxmlformats.org/officeDocument/2006/math">
                    <m:oMathParaPr>
                      <m:jc m:val="centerGroup"/>
                    </m:oMathParaPr>
                    <m:oMath xmlns:m="http://schemas.openxmlformats.org/officeDocument/2006/math">
                      <m:nary>
                        <m:naryPr>
                          <m:chr m:val="∑"/>
                          <m:limLoc m:val="undOvr"/>
                          <m:ctrlPr>
                            <a:rPr lang="zh-CN" altLang="zh-CN" sz="1800" i="1">
                              <a:effectLst/>
                              <a:latin typeface="+mn-ea"/>
                              <a:cs typeface="Times New Roman" panose="02020603050405020304" pitchFamily="18" charset="0"/>
                            </a:rPr>
                          </m:ctrlPr>
                        </m:naryPr>
                        <m:sub>
                          <m:r>
                            <a:rPr lang="en-US" altLang="zh-CN" sz="1800" i="1">
                              <a:effectLst/>
                              <a:latin typeface="+mn-ea"/>
                              <a:cs typeface="Times New Roman" panose="02020603050405020304" pitchFamily="18" charset="0"/>
                            </a:rPr>
                            <m:t>𝑖</m:t>
                          </m:r>
                          <m:r>
                            <a:rPr lang="en-US" altLang="zh-CN" sz="1800" i="1">
                              <a:effectLst/>
                              <a:latin typeface="+mn-ea"/>
                              <a:cs typeface="Times New Roman" panose="02020603050405020304" pitchFamily="18" charset="0"/>
                            </a:rPr>
                            <m:t>=0</m:t>
                          </m:r>
                        </m:sub>
                        <m:sup>
                          <m:r>
                            <a:rPr lang="en-US" altLang="zh-CN" sz="1800" i="1">
                              <a:effectLst/>
                              <a:latin typeface="+mn-ea"/>
                              <a:cs typeface="Times New Roman" panose="02020603050405020304" pitchFamily="18" charset="0"/>
                            </a:rPr>
                            <m:t>𝑛</m:t>
                          </m:r>
                        </m:sup>
                        <m:e>
                          <m:d>
                            <m:dPr>
                              <m:begChr m:val="["/>
                              <m:endChr m:val="]"/>
                              <m:ctrlPr>
                                <a:rPr lang="zh-CN" altLang="zh-CN" sz="1800" i="1">
                                  <a:effectLst/>
                                  <a:latin typeface="+mn-ea"/>
                                  <a:cs typeface="Times New Roman" panose="02020603050405020304" pitchFamily="18" charset="0"/>
                                </a:rPr>
                              </m:ctrlPr>
                            </m:dPr>
                            <m:e>
                              <m:m>
                                <m:mPr>
                                  <m:mcs>
                                    <m:mc>
                                      <m:mcPr>
                                        <m:count m:val="3"/>
                                        <m:mcJc m:val="center"/>
                                      </m:mcPr>
                                    </m:mc>
                                  </m:mcs>
                                  <m:ctrlPr>
                                    <a:rPr lang="zh-CN" altLang="zh-CN" sz="1800" i="1">
                                      <a:effectLst/>
                                      <a:latin typeface="+mn-ea"/>
                                      <a:cs typeface="Times New Roman" panose="02020603050405020304" pitchFamily="18" charset="0"/>
                                    </a:rPr>
                                  </m:ctrlPr>
                                </m:mPr>
                                <m:mr>
                                  <m:e>
                                    <m:r>
                                      <a:rPr lang="en-US" altLang="zh-CN" sz="1800" i="1">
                                        <a:effectLst/>
                                        <a:latin typeface="+mn-ea"/>
                                        <a:cs typeface="Times New Roman" panose="02020603050405020304" pitchFamily="18" charset="0"/>
                                      </a:rPr>
                                      <m:t>0</m:t>
                                    </m:r>
                                  </m:e>
                                  <m:e>
                                    <m:m>
                                      <m:mPr>
                                        <m:mcs>
                                          <m:mc>
                                            <m:mcPr>
                                              <m:count m:val="3"/>
                                              <m:mcJc m:val="center"/>
                                            </m:mcPr>
                                          </m:mc>
                                        </m:mcs>
                                        <m:ctrlPr>
                                          <a:rPr lang="zh-CN" altLang="zh-CN" sz="1800" i="1">
                                            <a:effectLst/>
                                            <a:latin typeface="+mn-ea"/>
                                            <a:cs typeface="Times New Roman" panose="02020603050405020304" pitchFamily="18" charset="0"/>
                                          </a:rPr>
                                        </m:ctrlPr>
                                      </m:mPr>
                                      <m:mr>
                                        <m:e>
                                          <m:r>
                                            <a:rPr lang="en-US" altLang="zh-CN" sz="1800" i="1">
                                              <a:effectLst/>
                                              <a:latin typeface="+mn-ea"/>
                                              <a:cs typeface="Times New Roman" panose="02020603050405020304" pitchFamily="18" charset="0"/>
                                            </a:rPr>
                                            <m:t>⋯</m:t>
                                          </m:r>
                                        </m:e>
                                        <m:e>
                                          <m:m>
                                            <m:mPr>
                                              <m:mcs>
                                                <m:mc>
                                                  <m:mcPr>
                                                    <m:count m:val="3"/>
                                                    <m:mcJc m:val="center"/>
                                                  </m:mcPr>
                                                </m:mc>
                                              </m:mcs>
                                              <m:ctrlPr>
                                                <a:rPr lang="zh-CN" altLang="zh-CN" sz="1800" i="1">
                                                  <a:effectLst/>
                                                  <a:latin typeface="+mn-ea"/>
                                                  <a:cs typeface="Times New Roman" panose="02020603050405020304" pitchFamily="18" charset="0"/>
                                                </a:rPr>
                                              </m:ctrlPr>
                                            </m:mPr>
                                            <m:mr>
                                              <m:e>
                                                <m:sSub>
                                                  <m:sSubPr>
                                                    <m:ctrlPr>
                                                      <a:rPr lang="zh-CN" altLang="zh-CN" sz="1800" i="1">
                                                        <a:effectLst/>
                                                        <a:latin typeface="+mn-ea"/>
                                                        <a:cs typeface="Times New Roman" panose="02020603050405020304" pitchFamily="18" charset="0"/>
                                                      </a:rPr>
                                                    </m:ctrlPr>
                                                  </m:sSubPr>
                                                  <m:e>
                                                    <m:r>
                                                      <a:rPr lang="en-US" altLang="zh-CN" sz="1800" i="1">
                                                        <a:effectLst/>
                                                        <a:latin typeface="+mn-ea"/>
                                                        <a:cs typeface="Times New Roman" panose="02020603050405020304" pitchFamily="18" charset="0"/>
                                                      </a:rPr>
                                                      <m:t>𝑠𝑝𝑒𝑒𝑑</m:t>
                                                    </m:r>
                                                  </m:e>
                                                  <m:sub>
                                                    <m:r>
                                                      <a:rPr lang="en-US" altLang="zh-CN" sz="1800" i="1">
                                                        <a:effectLst/>
                                                        <a:latin typeface="+mn-ea"/>
                                                        <a:cs typeface="Times New Roman" panose="02020603050405020304" pitchFamily="18" charset="0"/>
                                                      </a:rPr>
                                                      <m:t>𝑠𝑡𝑎𝑟𝑡𝑇𝑖𝑚𝑒</m:t>
                                                    </m:r>
                                                    <m:r>
                                                      <a:rPr lang="en-US" altLang="zh-CN" sz="1800" i="1">
                                                        <a:effectLst/>
                                                        <a:latin typeface="+mn-ea"/>
                                                        <a:cs typeface="Times New Roman" panose="02020603050405020304" pitchFamily="18" charset="0"/>
                                                      </a:rPr>
                                                      <m:t>,</m:t>
                                                    </m:r>
                                                    <m:r>
                                                      <a:rPr lang="en-US" altLang="zh-CN" sz="1800" i="1">
                                                        <a:effectLst/>
                                                        <a:latin typeface="+mn-ea"/>
                                                        <a:cs typeface="Times New Roman" panose="02020603050405020304" pitchFamily="18" charset="0"/>
                                                      </a:rPr>
                                                      <m:t>𝑖</m:t>
                                                    </m:r>
                                                  </m:sub>
                                                </m:sSub>
                                              </m:e>
                                              <m:e>
                                                <m:r>
                                                  <a:rPr lang="en-US" altLang="zh-CN" sz="1800" i="1">
                                                    <a:effectLst/>
                                                    <a:latin typeface="+mn-ea"/>
                                                    <a:cs typeface="Times New Roman" panose="02020603050405020304" pitchFamily="18" charset="0"/>
                                                  </a:rPr>
                                                  <m:t>⋯</m:t>
                                                </m:r>
                                              </m:e>
                                              <m:e>
                                                <m:sSub>
                                                  <m:sSubPr>
                                                    <m:ctrlPr>
                                                      <a:rPr lang="zh-CN" altLang="zh-CN" sz="1800" i="1">
                                                        <a:effectLst/>
                                                        <a:latin typeface="+mn-ea"/>
                                                        <a:cs typeface="Times New Roman" panose="02020603050405020304" pitchFamily="18" charset="0"/>
                                                      </a:rPr>
                                                    </m:ctrlPr>
                                                  </m:sSubPr>
                                                  <m:e>
                                                    <m:r>
                                                      <a:rPr lang="en-US" altLang="zh-CN" sz="1800" i="1">
                                                        <a:effectLst/>
                                                        <a:latin typeface="+mn-ea"/>
                                                        <a:cs typeface="Times New Roman" panose="02020603050405020304" pitchFamily="18" charset="0"/>
                                                      </a:rPr>
                                                      <m:t>𝑠𝑝𝑒𝑒𝑑</m:t>
                                                    </m:r>
                                                  </m:e>
                                                  <m:sub>
                                                    <m:r>
                                                      <a:rPr lang="en-US" altLang="zh-CN" sz="1800" i="1">
                                                        <a:effectLst/>
                                                        <a:latin typeface="+mn-ea"/>
                                                        <a:cs typeface="Times New Roman" panose="02020603050405020304" pitchFamily="18" charset="0"/>
                                                      </a:rPr>
                                                      <m:t>𝑒𝑛𝑑𝑇𝑖𝑚𝑒</m:t>
                                                    </m:r>
                                                    <m:r>
                                                      <a:rPr lang="en-US" altLang="zh-CN" sz="1800" i="1">
                                                        <a:effectLst/>
                                                        <a:latin typeface="+mn-ea"/>
                                                        <a:cs typeface="Times New Roman" panose="02020603050405020304" pitchFamily="18" charset="0"/>
                                                      </a:rPr>
                                                      <m:t>,</m:t>
                                                    </m:r>
                                                    <m:r>
                                                      <a:rPr lang="en-US" altLang="zh-CN" sz="1800" i="1">
                                                        <a:effectLst/>
                                                        <a:latin typeface="+mn-ea"/>
                                                        <a:cs typeface="Times New Roman" panose="02020603050405020304" pitchFamily="18" charset="0"/>
                                                      </a:rPr>
                                                      <m:t>𝑖</m:t>
                                                    </m:r>
                                                  </m:sub>
                                                </m:sSub>
                                              </m:e>
                                            </m:mr>
                                          </m:m>
                                        </m:e>
                                        <m:e>
                                          <m:r>
                                            <a:rPr lang="en-US" altLang="zh-CN" sz="1800" i="1">
                                              <a:effectLst/>
                                              <a:latin typeface="+mn-ea"/>
                                              <a:cs typeface="Times New Roman" panose="02020603050405020304" pitchFamily="18" charset="0"/>
                                            </a:rPr>
                                            <m:t>⋯</m:t>
                                          </m:r>
                                        </m:e>
                                      </m:mr>
                                    </m:m>
                                  </m:e>
                                  <m:e>
                                    <m:r>
                                      <a:rPr lang="en-US" altLang="zh-CN" sz="1800" i="1">
                                        <a:effectLst/>
                                        <a:latin typeface="+mn-ea"/>
                                        <a:cs typeface="Times New Roman" panose="02020603050405020304" pitchFamily="18" charset="0"/>
                                      </a:rPr>
                                      <m:t>0</m:t>
                                    </m:r>
                                  </m:e>
                                </m:mr>
                              </m:m>
                            </m:e>
                          </m:d>
                        </m:e>
                      </m:nary>
                    </m:oMath>
                  </m:oMathPara>
                </a14:m>
                <a:endParaRPr lang="zh-CN" altLang="zh-CN" sz="1800" dirty="0">
                  <a:effectLst/>
                  <a:latin typeface="+mn-ea"/>
                  <a:cs typeface="Times New Roman" panose="02020603050405020304" pitchFamily="18" charset="0"/>
                </a:endParaRPr>
              </a:p>
              <a:p>
                <a:pPr indent="0" algn="just">
                  <a:buNone/>
                </a:pPr>
                <a:r>
                  <a:rPr lang="zh-CN" altLang="zh-CN" sz="1800" dirty="0">
                    <a:effectLst/>
                    <a:latin typeface="+mn-ea"/>
                    <a:cs typeface="Times New Roman" panose="02020603050405020304" pitchFamily="18" charset="0"/>
                  </a:rPr>
                  <a:t>上式为任一视频中进度条矩阵计算式，其中</a:t>
                </a:r>
                <a:r>
                  <a:rPr lang="en-US" altLang="zh-CN" sz="1800" dirty="0">
                    <a:effectLst/>
                    <a:latin typeface="+mn-ea"/>
                    <a:cs typeface="Times New Roman" panose="02020603050405020304" pitchFamily="18" charset="0"/>
                  </a:rPr>
                  <a:t>speed</a:t>
                </a:r>
                <a:r>
                  <a:rPr lang="zh-CN" altLang="zh-CN" sz="1800" dirty="0">
                    <a:effectLst/>
                    <a:latin typeface="+mn-ea"/>
                    <a:cs typeface="Times New Roman" panose="02020603050405020304" pitchFamily="18" charset="0"/>
                  </a:rPr>
                  <a:t>为视频播放倍速，</a:t>
                </a:r>
                <a:r>
                  <a:rPr lang="en-US" altLang="zh-CN" sz="1800" dirty="0" err="1">
                    <a:effectLst/>
                    <a:latin typeface="+mn-ea"/>
                    <a:cs typeface="Times New Roman" panose="02020603050405020304" pitchFamily="18" charset="0"/>
                  </a:rPr>
                  <a:t>startTime</a:t>
                </a:r>
                <a:r>
                  <a:rPr lang="zh-CN" altLang="zh-CN" sz="1800" dirty="0">
                    <a:effectLst/>
                    <a:latin typeface="+mn-ea"/>
                    <a:cs typeface="Times New Roman" panose="02020603050405020304" pitchFamily="18" charset="0"/>
                  </a:rPr>
                  <a:t>和</a:t>
                </a:r>
                <a:r>
                  <a:rPr lang="en-US" altLang="zh-CN" sz="1800" dirty="0" err="1">
                    <a:effectLst/>
                    <a:latin typeface="+mn-ea"/>
                    <a:cs typeface="Times New Roman" panose="02020603050405020304" pitchFamily="18" charset="0"/>
                  </a:rPr>
                  <a:t>endTime</a:t>
                </a:r>
                <a:r>
                  <a:rPr lang="zh-CN" altLang="zh-CN" sz="1800" dirty="0">
                    <a:effectLst/>
                    <a:latin typeface="+mn-ea"/>
                    <a:cs typeface="Times New Roman" panose="02020603050405020304" pitchFamily="18" charset="0"/>
                  </a:rPr>
                  <a:t>分别为上一次拖动结束时刻和该次视频拖动开始时刻，</a:t>
                </a:r>
                <a:r>
                  <a:rPr lang="en-US" altLang="zh-CN" sz="1800" dirty="0" err="1">
                    <a:effectLst/>
                    <a:latin typeface="+mn-ea"/>
                    <a:cs typeface="Times New Roman" panose="02020603050405020304" pitchFamily="18" charset="0"/>
                  </a:rPr>
                  <a:t>startTime</a:t>
                </a:r>
                <a:r>
                  <a:rPr lang="zh-CN" altLang="zh-CN" sz="1800" dirty="0">
                    <a:effectLst/>
                    <a:latin typeface="+mn-ea"/>
                    <a:cs typeface="Times New Roman" panose="02020603050405020304" pitchFamily="18" charset="0"/>
                  </a:rPr>
                  <a:t>到</a:t>
                </a:r>
                <a:r>
                  <a:rPr lang="en-US" altLang="zh-CN" sz="1800" dirty="0" err="1">
                    <a:effectLst/>
                    <a:latin typeface="+mn-ea"/>
                    <a:cs typeface="Times New Roman" panose="02020603050405020304" pitchFamily="18" charset="0"/>
                  </a:rPr>
                  <a:t>endTime</a:t>
                </a:r>
                <a:r>
                  <a:rPr lang="zh-CN" altLang="zh-CN" sz="1800" dirty="0">
                    <a:effectLst/>
                    <a:latin typeface="+mn-ea"/>
                    <a:cs typeface="Times New Roman" panose="02020603050405020304" pitchFamily="18" charset="0"/>
                  </a:rPr>
                  <a:t>的时间跨度即为在两次拖动进度条之间用户以</a:t>
                </a:r>
                <a:r>
                  <a:rPr lang="en-US" altLang="zh-CN" sz="1800" dirty="0">
                    <a:effectLst/>
                    <a:latin typeface="+mn-ea"/>
                    <a:cs typeface="Times New Roman" panose="02020603050405020304" pitchFamily="18" charset="0"/>
                  </a:rPr>
                  <a:t>speed</a:t>
                </a:r>
                <a:r>
                  <a:rPr lang="zh-CN" altLang="zh-CN" sz="1800" dirty="0">
                    <a:effectLst/>
                    <a:latin typeface="+mn-ea"/>
                    <a:cs typeface="Times New Roman" panose="02020603050405020304" pitchFamily="18" charset="0"/>
                  </a:rPr>
                  <a:t>速度播放视频的时间，对其进行累加即可得到在任一秒中用户观看频率的权重。累加完成后，在</a:t>
                </a:r>
                <a:r>
                  <a:rPr lang="en-US" altLang="zh-CN" sz="1800" dirty="0">
                    <a:effectLst/>
                    <a:latin typeface="+mn-ea"/>
                    <a:cs typeface="Times New Roman" panose="02020603050405020304" pitchFamily="18" charset="0"/>
                  </a:rPr>
                  <a:t>MapReduce</a:t>
                </a:r>
                <a:r>
                  <a:rPr lang="zh-CN" altLang="zh-CN" sz="1800" dirty="0">
                    <a:effectLst/>
                    <a:latin typeface="+mn-ea"/>
                    <a:cs typeface="Times New Roman" panose="02020603050405020304" pitchFamily="18" charset="0"/>
                  </a:rPr>
                  <a:t>中以视频的</a:t>
                </a:r>
                <a:r>
                  <a:rPr lang="en-US" altLang="zh-CN" sz="1800" dirty="0" err="1">
                    <a:effectLst/>
                    <a:latin typeface="+mn-ea"/>
                    <a:cs typeface="Times New Roman" panose="02020603050405020304" pitchFamily="18" charset="0"/>
                  </a:rPr>
                  <a:t>url</a:t>
                </a:r>
                <a:r>
                  <a:rPr lang="zh-CN" altLang="zh-CN" sz="1800" dirty="0">
                    <a:effectLst/>
                    <a:latin typeface="+mn-ea"/>
                    <a:cs typeface="Times New Roman" panose="02020603050405020304" pitchFamily="18" charset="0"/>
                  </a:rPr>
                  <a:t>为</a:t>
                </a:r>
                <a:r>
                  <a:rPr lang="en-US" altLang="zh-CN" sz="1800" dirty="0">
                    <a:effectLst/>
                    <a:latin typeface="+mn-ea"/>
                    <a:cs typeface="Times New Roman" panose="02020603050405020304" pitchFamily="18" charset="0"/>
                  </a:rPr>
                  <a:t>key</a:t>
                </a:r>
                <a:r>
                  <a:rPr lang="zh-CN" altLang="zh-CN" sz="1800" dirty="0">
                    <a:effectLst/>
                    <a:latin typeface="+mn-ea"/>
                    <a:cs typeface="Times New Roman" panose="02020603050405020304" pitchFamily="18" charset="0"/>
                  </a:rPr>
                  <a:t>，以进度条矩阵为最终返回值</a:t>
                </a:r>
                <a:r>
                  <a:rPr lang="en-US" altLang="zh-CN" sz="1800" dirty="0">
                    <a:effectLst/>
                    <a:latin typeface="+mn-ea"/>
                    <a:cs typeface="Times New Roman" panose="02020603050405020304" pitchFamily="18" charset="0"/>
                  </a:rPr>
                  <a:t>value</a:t>
                </a:r>
                <a:r>
                  <a:rPr lang="zh-CN" altLang="zh-CN" sz="1800" dirty="0">
                    <a:effectLst/>
                    <a:latin typeface="+mn-ea"/>
                    <a:cs typeface="Times New Roman" panose="02020603050405020304" pitchFamily="18" charset="0"/>
                  </a:rPr>
                  <a:t>，则可以确保任一</a:t>
                </a:r>
                <a:r>
                  <a:rPr lang="en-US" altLang="zh-CN" sz="1800" dirty="0" err="1">
                    <a:effectLst/>
                    <a:latin typeface="+mn-ea"/>
                    <a:cs typeface="Times New Roman" panose="02020603050405020304" pitchFamily="18" charset="0"/>
                  </a:rPr>
                  <a:t>url</a:t>
                </a:r>
                <a:r>
                  <a:rPr lang="zh-CN" altLang="zh-CN" sz="1800" dirty="0">
                    <a:effectLst/>
                    <a:latin typeface="+mn-ea"/>
                    <a:cs typeface="Times New Roman" panose="02020603050405020304" pitchFamily="18" charset="0"/>
                  </a:rPr>
                  <a:t>的所有数据均在一个节点的</a:t>
                </a:r>
                <a:r>
                  <a:rPr lang="en-US" altLang="zh-CN" sz="1800" dirty="0">
                    <a:effectLst/>
                    <a:latin typeface="+mn-ea"/>
                    <a:cs typeface="Times New Roman" panose="02020603050405020304" pitchFamily="18" charset="0"/>
                  </a:rPr>
                  <a:t>Reduce</a:t>
                </a:r>
                <a:r>
                  <a:rPr lang="zh-CN" altLang="zh-CN" sz="1800" dirty="0">
                    <a:effectLst/>
                    <a:latin typeface="+mn-ea"/>
                    <a:cs typeface="Times New Roman" panose="02020603050405020304" pitchFamily="18" charset="0"/>
                  </a:rPr>
                  <a:t>程序中进行运行计算。每个</a:t>
                </a:r>
                <a:r>
                  <a:rPr lang="en-US" altLang="zh-CN" sz="1800" dirty="0" err="1">
                    <a:effectLst/>
                    <a:latin typeface="+mn-ea"/>
                    <a:cs typeface="Times New Roman" panose="02020603050405020304" pitchFamily="18" charset="0"/>
                  </a:rPr>
                  <a:t>url</a:t>
                </a:r>
                <a:r>
                  <a:rPr lang="zh-CN" altLang="zh-CN" sz="1800" dirty="0">
                    <a:effectLst/>
                    <a:latin typeface="+mn-ea"/>
                    <a:cs typeface="Times New Roman" panose="02020603050405020304" pitchFamily="18" charset="0"/>
                  </a:rPr>
                  <a:t>为</a:t>
                </a:r>
                <a:r>
                  <a:rPr lang="en-US" altLang="zh-CN" sz="1800" dirty="0">
                    <a:effectLst/>
                    <a:latin typeface="+mn-ea"/>
                    <a:cs typeface="Times New Roman" panose="02020603050405020304" pitchFamily="18" charset="0"/>
                  </a:rPr>
                  <a:t>key</a:t>
                </a:r>
                <a:r>
                  <a:rPr lang="zh-CN" altLang="zh-CN" sz="1800" dirty="0">
                    <a:effectLst/>
                    <a:latin typeface="+mn-ea"/>
                    <a:cs typeface="Times New Roman" panose="02020603050405020304" pitchFamily="18" charset="0"/>
                  </a:rPr>
                  <a:t>的返回值</a:t>
                </a:r>
                <a:r>
                  <a:rPr lang="en-US" altLang="zh-CN" sz="1800" dirty="0">
                    <a:effectLst/>
                    <a:latin typeface="+mn-ea"/>
                    <a:cs typeface="Times New Roman" panose="02020603050405020304" pitchFamily="18" charset="0"/>
                  </a:rPr>
                  <a:t>value</a:t>
                </a:r>
                <a:r>
                  <a:rPr lang="zh-CN" altLang="zh-CN" sz="1800" dirty="0">
                    <a:effectLst/>
                    <a:latin typeface="+mn-ea"/>
                    <a:cs typeface="Times New Roman" panose="02020603050405020304" pitchFamily="18" charset="0"/>
                  </a:rPr>
                  <a:t>即对应着进度条高度矩阵。该矩阵表征了用户观看视频中每秒视频权重的分布。最终将</a:t>
                </a:r>
                <a:r>
                  <a:rPr lang="en-US" altLang="zh-CN" sz="1800" dirty="0" err="1">
                    <a:effectLst/>
                    <a:latin typeface="+mn-ea"/>
                    <a:cs typeface="Times New Roman" panose="02020603050405020304" pitchFamily="18" charset="0"/>
                  </a:rPr>
                  <a:t>url</a:t>
                </a:r>
                <a:r>
                  <a:rPr lang="zh-CN" altLang="zh-CN" sz="1800" dirty="0">
                    <a:effectLst/>
                    <a:latin typeface="+mn-ea"/>
                    <a:cs typeface="Times New Roman" panose="02020603050405020304" pitchFamily="18" charset="0"/>
                  </a:rPr>
                  <a:t>和所对应的进度条高度矩阵作为结果输出保存在</a:t>
                </a:r>
                <a:r>
                  <a:rPr lang="en-US" altLang="zh-CN" sz="1800" dirty="0">
                    <a:effectLst/>
                    <a:latin typeface="+mn-ea"/>
                    <a:cs typeface="Times New Roman" panose="02020603050405020304" pitchFamily="18" charset="0"/>
                  </a:rPr>
                  <a:t>HDFS</a:t>
                </a:r>
                <a:r>
                  <a:rPr lang="zh-CN" altLang="zh-CN" sz="1800" dirty="0">
                    <a:effectLst/>
                    <a:latin typeface="+mn-ea"/>
                    <a:cs typeface="Times New Roman" panose="02020603050405020304" pitchFamily="18" charset="0"/>
                  </a:rPr>
                  <a:t>中用于响应前端请求，将进度条高度矩阵转化为用户观看曲线显示在播放器中。</a:t>
                </a:r>
              </a:p>
              <a:p>
                <a:pPr marL="0" indent="0">
                  <a:buNone/>
                </a:pPr>
                <a:endParaRPr lang="zh-CN" altLang="en-US" sz="1800" dirty="0"/>
              </a:p>
            </p:txBody>
          </p:sp>
        </mc:Choice>
        <mc:Fallback>
          <p:sp>
            <p:nvSpPr>
              <p:cNvPr id="3" name="内容占位符 2">
                <a:extLst>
                  <a:ext uri="{FF2B5EF4-FFF2-40B4-BE49-F238E27FC236}">
                    <a16:creationId xmlns:a16="http://schemas.microsoft.com/office/drawing/2014/main" id="{6341E878-996D-4A26-A4FB-710E538AB171}"/>
                  </a:ext>
                </a:extLst>
              </p:cNvPr>
              <p:cNvSpPr>
                <a:spLocks noGrp="1" noRot="1" noChangeAspect="1" noMove="1" noResize="1" noEditPoints="1" noAdjustHandles="1" noChangeArrowheads="1" noChangeShapeType="1" noTextEdit="1"/>
              </p:cNvSpPr>
              <p:nvPr>
                <p:ph idx="1"/>
              </p:nvPr>
            </p:nvSpPr>
            <p:spPr>
              <a:blipFill>
                <a:blip r:embed="rId2"/>
                <a:stretch>
                  <a:fillRect t="-1482" r="-593" b="-5121"/>
                </a:stretch>
              </a:blipFill>
            </p:spPr>
            <p:txBody>
              <a:bodyPr/>
              <a:lstStyle/>
              <a:p>
                <a:r>
                  <a:rPr lang="zh-CN" altLang="en-US">
                    <a:noFill/>
                  </a:rPr>
                  <a:t> </a:t>
                </a:r>
              </a:p>
            </p:txBody>
          </p:sp>
        </mc:Fallback>
      </mc:AlternateContent>
      <p:sp>
        <p:nvSpPr>
          <p:cNvPr id="4" name="Rectangle 11">
            <a:extLst>
              <a:ext uri="{FF2B5EF4-FFF2-40B4-BE49-F238E27FC236}">
                <a16:creationId xmlns:a16="http://schemas.microsoft.com/office/drawing/2014/main" id="{EECBD60B-2A65-4F74-BA6F-6D984B5B6D64}"/>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13</a:t>
            </a:fld>
            <a:endParaRPr lang="en-US" altLang="zh-CN" sz="1400" dirty="0"/>
          </a:p>
        </p:txBody>
      </p:sp>
    </p:spTree>
    <p:extLst>
      <p:ext uri="{BB962C8B-B14F-4D97-AF65-F5344CB8AC3E}">
        <p14:creationId xmlns:p14="http://schemas.microsoft.com/office/powerpoint/2010/main" val="47784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AE12B-77D8-4457-B033-B3B51FC50B54}"/>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后端</a:t>
            </a:r>
          </a:p>
        </p:txBody>
      </p:sp>
      <p:pic>
        <p:nvPicPr>
          <p:cNvPr id="4" name="图片 3">
            <a:extLst>
              <a:ext uri="{FF2B5EF4-FFF2-40B4-BE49-F238E27FC236}">
                <a16:creationId xmlns:a16="http://schemas.microsoft.com/office/drawing/2014/main" id="{6052EE0F-49C0-499E-A49D-39EFE5FB17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7033" y="1609328"/>
            <a:ext cx="7920880" cy="4464496"/>
          </a:xfrm>
          <a:prstGeom prst="rect">
            <a:avLst/>
          </a:prstGeom>
          <a:noFill/>
          <a:ln>
            <a:noFill/>
          </a:ln>
        </p:spPr>
      </p:pic>
      <p:sp>
        <p:nvSpPr>
          <p:cNvPr id="6" name="Rectangle 11">
            <a:extLst>
              <a:ext uri="{FF2B5EF4-FFF2-40B4-BE49-F238E27FC236}">
                <a16:creationId xmlns:a16="http://schemas.microsoft.com/office/drawing/2014/main" id="{9FEB2FB6-5E3C-4776-B0B4-7CC49A25AC08}"/>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14</a:t>
            </a:fld>
            <a:endParaRPr lang="en-US" altLang="zh-CN" sz="1400" dirty="0"/>
          </a:p>
        </p:txBody>
      </p:sp>
    </p:spTree>
    <p:extLst>
      <p:ext uri="{BB962C8B-B14F-4D97-AF65-F5344CB8AC3E}">
        <p14:creationId xmlns:p14="http://schemas.microsoft.com/office/powerpoint/2010/main" val="3575301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E378D-6752-46C9-84C0-D3BE01F59042}"/>
              </a:ext>
            </a:extLst>
          </p:cNvPr>
          <p:cNvSpPr>
            <a:spLocks noGrp="1"/>
          </p:cNvSpPr>
          <p:nvPr>
            <p:ph type="title"/>
          </p:nvPr>
        </p:nvSpPr>
        <p:spPr/>
        <p:txBody>
          <a:bodyPr/>
          <a:lstStyle/>
          <a:p>
            <a:r>
              <a:rPr lang="en-US" altLang="zh-CN" b="1" dirty="0">
                <a:latin typeface="黑体" panose="02010609060101010101" pitchFamily="49" charset="-122"/>
                <a:ea typeface="黑体" panose="02010609060101010101" pitchFamily="49" charset="-122"/>
              </a:rPr>
              <a:t>MVC</a:t>
            </a:r>
            <a:endParaRPr lang="zh-CN" altLang="en-US" b="1" dirty="0">
              <a:latin typeface="黑体" panose="02010609060101010101" pitchFamily="49" charset="-122"/>
              <a:ea typeface="黑体" panose="02010609060101010101" pitchFamily="49" charset="-122"/>
            </a:endParaRPr>
          </a:p>
        </p:txBody>
      </p:sp>
      <p:pic>
        <p:nvPicPr>
          <p:cNvPr id="4" name="内容占位符 3">
            <a:extLst>
              <a:ext uri="{FF2B5EF4-FFF2-40B4-BE49-F238E27FC236}">
                <a16:creationId xmlns:a16="http://schemas.microsoft.com/office/drawing/2014/main" id="{8B48CFFE-8940-4CBF-BCA3-C13EF80AEEB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289" y="1600200"/>
            <a:ext cx="7051421" cy="4525963"/>
          </a:xfrm>
          <a:prstGeom prst="rect">
            <a:avLst/>
          </a:prstGeom>
          <a:noFill/>
          <a:ln>
            <a:noFill/>
          </a:ln>
        </p:spPr>
      </p:pic>
      <p:sp>
        <p:nvSpPr>
          <p:cNvPr id="5" name="Rectangle 11">
            <a:extLst>
              <a:ext uri="{FF2B5EF4-FFF2-40B4-BE49-F238E27FC236}">
                <a16:creationId xmlns:a16="http://schemas.microsoft.com/office/drawing/2014/main" id="{3B9E6777-0A6A-4882-AAA9-538EB6A3509F}"/>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15</a:t>
            </a:fld>
            <a:endParaRPr lang="en-US" altLang="zh-CN" sz="1400" dirty="0"/>
          </a:p>
        </p:txBody>
      </p:sp>
    </p:spTree>
    <p:extLst>
      <p:ext uri="{BB962C8B-B14F-4D97-AF65-F5344CB8AC3E}">
        <p14:creationId xmlns:p14="http://schemas.microsoft.com/office/powerpoint/2010/main" val="28204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7BC2A-36E7-453F-9753-2EB7FE0D5B0D}"/>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视图部分</a:t>
            </a:r>
          </a:p>
        </p:txBody>
      </p:sp>
      <p:pic>
        <p:nvPicPr>
          <p:cNvPr id="5" name="图片 38">
            <a:extLst>
              <a:ext uri="{FF2B5EF4-FFF2-40B4-BE49-F238E27FC236}">
                <a16:creationId xmlns:a16="http://schemas.microsoft.com/office/drawing/2014/main" id="{C4A54F20-00C5-4E58-8C77-B9E442C97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7" y="1565364"/>
            <a:ext cx="8883971" cy="491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8436611B-F42F-4BE4-93DB-A68203231058}"/>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16</a:t>
            </a:fld>
            <a:endParaRPr lang="en-US" altLang="zh-CN" sz="1400" dirty="0"/>
          </a:p>
        </p:txBody>
      </p:sp>
    </p:spTree>
    <p:extLst>
      <p:ext uri="{BB962C8B-B14F-4D97-AF65-F5344CB8AC3E}">
        <p14:creationId xmlns:p14="http://schemas.microsoft.com/office/powerpoint/2010/main" val="12068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685800" y="2560638"/>
            <a:ext cx="7772400" cy="1470025"/>
          </a:xfrm>
        </p:spPr>
        <p:txBody>
          <a:bodyPr vert="horz" wrap="square" lIns="91440" tIns="45720" rIns="91440" bIns="45720" anchor="ctr"/>
          <a:lstStyle/>
          <a:p>
            <a:pPr eaLnBrk="1" hangingPunct="1">
              <a:buClrTx/>
              <a:buSzTx/>
              <a:buFontTx/>
            </a:pPr>
            <a:r>
              <a:rPr lang="zh-CN" altLang="en-US" b="1" dirty="0">
                <a:solidFill>
                  <a:schemeClr val="tx1"/>
                </a:solidFill>
                <a:latin typeface="黑体" panose="02010609060101010101" pitchFamily="49" charset="-122"/>
                <a:ea typeface="黑体" panose="02010609060101010101" pitchFamily="49" charset="-122"/>
                <a:cs typeface="+mn-cs"/>
                <a:sym typeface="+mn-ea"/>
              </a:rPr>
              <a:t>项目成果及未来展望</a:t>
            </a:r>
            <a:endParaRPr lang="zh-CN" altLang="en-US" b="1" dirty="0">
              <a:latin typeface="黑体" panose="02010609060101010101" pitchFamily="49" charset="-122"/>
              <a:ea typeface="黑体" panose="02010609060101010101" pitchFamily="49" charset="-122"/>
            </a:endParaRPr>
          </a:p>
        </p:txBody>
      </p:sp>
      <p:sp>
        <p:nvSpPr>
          <p:cNvPr id="6147" name="Rectangle 11"/>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t>17</a:t>
            </a:fld>
            <a:endParaRPr lang="en-US" altLang="zh-CN" sz="1400"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5"/>
          <p:cNvSpPr>
            <a:spLocks noGrp="1"/>
          </p:cNvSpPr>
          <p:nvPr>
            <p:ph type="title"/>
          </p:nvPr>
        </p:nvSpPr>
        <p:spPr>
          <a:xfrm>
            <a:off x="457200" y="395288"/>
            <a:ext cx="8229600" cy="1143000"/>
          </a:xfrm>
          <a:ln/>
        </p:spPr>
        <p:txBody>
          <a:bodyPr vert="horz" wrap="square" lIns="91440" tIns="45720" rIns="91440" bIns="45720" anchor="ctr"/>
          <a:lstStyle/>
          <a:p>
            <a:pPr eaLnBrk="1" hangingPunct="1"/>
            <a:r>
              <a:rPr lang="zh-CN" altLang="en-US" b="1" dirty="0">
                <a:latin typeface="黑体" panose="02010609060101010101" pitchFamily="49" charset="-122"/>
                <a:ea typeface="黑体" panose="02010609060101010101" pitchFamily="49" charset="-122"/>
                <a:sym typeface="宋体" panose="02010600030101010101" pitchFamily="2" charset="-122"/>
              </a:rPr>
              <a:t>项目成果</a:t>
            </a:r>
          </a:p>
        </p:txBody>
      </p:sp>
      <p:sp>
        <p:nvSpPr>
          <p:cNvPr id="21506" name="Rectangle 6"/>
          <p:cNvSpPr>
            <a:spLocks noGrp="1"/>
          </p:cNvSpPr>
          <p:nvPr>
            <p:ph idx="1" hasCustomPrompt="1"/>
          </p:nvPr>
        </p:nvSpPr>
        <p:spPr>
          <a:xfrm>
            <a:off x="266700" y="1628775"/>
            <a:ext cx="8229600" cy="4525963"/>
          </a:xfrm>
          <a:ln/>
        </p:spPr>
        <p:txBody>
          <a:bodyPr vert="horz" wrap="square" lIns="91440" tIns="45720" rIns="91440" bIns="45720" anchor="t"/>
          <a:lstStyle/>
          <a:p>
            <a:pPr marL="400050" lvl="1" indent="0" eaLnBrk="1" hangingPunct="1">
              <a:lnSpc>
                <a:spcPct val="90000"/>
              </a:lnSpc>
              <a:buNone/>
            </a:pPr>
            <a:r>
              <a:rPr lang="en-US" altLang="zh-CN" sz="2400" dirty="0">
                <a:latin typeface="+mn-ea"/>
              </a:rPr>
              <a:t>1)	</a:t>
            </a:r>
            <a:r>
              <a:rPr lang="zh-CN" altLang="en-US" sz="2400" dirty="0">
                <a:latin typeface="+mn-ea"/>
              </a:rPr>
              <a:t>完成从前端记录用户观看行为数据并传送至</a:t>
            </a:r>
            <a:r>
              <a:rPr lang="en-US" altLang="zh-CN" sz="2400" dirty="0">
                <a:latin typeface="+mn-ea"/>
              </a:rPr>
              <a:t>Hadoop</a:t>
            </a:r>
            <a:r>
              <a:rPr lang="zh-CN" altLang="en-US" sz="2400" dirty="0">
                <a:latin typeface="+mn-ea"/>
              </a:rPr>
              <a:t>，经过</a:t>
            </a:r>
            <a:r>
              <a:rPr lang="en-US" altLang="zh-CN" sz="2400" dirty="0">
                <a:latin typeface="+mn-ea"/>
              </a:rPr>
              <a:t>MapReduce</a:t>
            </a:r>
            <a:r>
              <a:rPr lang="zh-CN" altLang="en-US" sz="2400" dirty="0">
                <a:latin typeface="+mn-ea"/>
              </a:rPr>
              <a:t>程序处理，到处理后的数据传回前端网页并显示的整个业务逻辑的程序。</a:t>
            </a:r>
          </a:p>
          <a:p>
            <a:pPr marL="400050" lvl="1" indent="0" eaLnBrk="1" hangingPunct="1">
              <a:lnSpc>
                <a:spcPct val="90000"/>
              </a:lnSpc>
              <a:buNone/>
            </a:pPr>
            <a:endParaRPr lang="zh-CN" altLang="en-US" sz="2400" dirty="0">
              <a:latin typeface="+mn-ea"/>
            </a:endParaRPr>
          </a:p>
          <a:p>
            <a:pPr marL="400050" lvl="1" indent="0" eaLnBrk="1" hangingPunct="1">
              <a:lnSpc>
                <a:spcPct val="90000"/>
              </a:lnSpc>
              <a:buNone/>
            </a:pPr>
            <a:r>
              <a:rPr lang="en-US" altLang="zh-CN" sz="2400" dirty="0">
                <a:latin typeface="+mn-ea"/>
              </a:rPr>
              <a:t>2)	</a:t>
            </a:r>
            <a:r>
              <a:rPr lang="zh-CN" altLang="en-US" sz="2400" dirty="0">
                <a:latin typeface="+mn-ea"/>
              </a:rPr>
              <a:t>撰写一份技术说明书；</a:t>
            </a:r>
          </a:p>
          <a:p>
            <a:pPr marL="400050" lvl="1" indent="0" eaLnBrk="1" hangingPunct="1">
              <a:lnSpc>
                <a:spcPct val="90000"/>
              </a:lnSpc>
              <a:buNone/>
            </a:pPr>
            <a:endParaRPr lang="zh-CN" altLang="en-US" sz="2400" dirty="0">
              <a:latin typeface="+mn-ea"/>
            </a:endParaRPr>
          </a:p>
          <a:p>
            <a:pPr marL="400050" lvl="1" indent="0" eaLnBrk="1" hangingPunct="1">
              <a:lnSpc>
                <a:spcPct val="90000"/>
              </a:lnSpc>
              <a:buNone/>
            </a:pPr>
            <a:r>
              <a:rPr lang="en-US" altLang="zh-CN" sz="2400" dirty="0">
                <a:latin typeface="+mn-ea"/>
              </a:rPr>
              <a:t>3)	</a:t>
            </a:r>
            <a:r>
              <a:rPr lang="zh-CN" altLang="en-US" sz="2400" dirty="0">
                <a:latin typeface="+mn-ea"/>
              </a:rPr>
              <a:t>申请了一项软件著作权；</a:t>
            </a:r>
          </a:p>
          <a:p>
            <a:pPr marL="400050" lvl="1" indent="0" eaLnBrk="1" hangingPunct="1">
              <a:lnSpc>
                <a:spcPct val="90000"/>
              </a:lnSpc>
              <a:buNone/>
            </a:pPr>
            <a:endParaRPr lang="zh-CN" altLang="en-US" sz="2400" dirty="0">
              <a:latin typeface="+mn-ea"/>
            </a:endParaRPr>
          </a:p>
          <a:p>
            <a:pPr marL="400050" lvl="1" indent="0" eaLnBrk="1" hangingPunct="1">
              <a:lnSpc>
                <a:spcPct val="90000"/>
              </a:lnSpc>
              <a:buNone/>
            </a:pPr>
            <a:r>
              <a:rPr lang="en-US" altLang="zh-CN" sz="2400" dirty="0">
                <a:latin typeface="+mn-ea"/>
              </a:rPr>
              <a:t>4)	</a:t>
            </a:r>
            <a:r>
              <a:rPr lang="zh-CN" altLang="en-US" sz="2400" dirty="0">
                <a:latin typeface="+mn-ea"/>
              </a:rPr>
              <a:t>发表学术论文一篇。</a:t>
            </a:r>
            <a:endParaRPr lang="zh-CN" altLang="zh-CN" sz="2400" dirty="0">
              <a:latin typeface="+mn-ea"/>
            </a:endParaRPr>
          </a:p>
        </p:txBody>
      </p:sp>
      <p:sp>
        <p:nvSpPr>
          <p:cNvPr id="21507"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t>18</a:t>
            </a:fld>
            <a:endParaRPr lang="en-US" altLang="zh-CN" sz="1400"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0ECAE-5967-4332-9567-43731BFEA4D2}"/>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宋体" panose="02010600030101010101" pitchFamily="2" charset="-122"/>
              </a:rPr>
              <a:t>项目成果</a:t>
            </a:r>
            <a:endParaRPr lang="zh-CN" altLang="en-US" dirty="0">
              <a:latin typeface="黑体" panose="02010609060101010101" pitchFamily="49" charset="-122"/>
              <a:ea typeface="黑体" panose="02010609060101010101" pitchFamily="49" charset="-122"/>
            </a:endParaRPr>
          </a:p>
        </p:txBody>
      </p:sp>
      <p:pic>
        <p:nvPicPr>
          <p:cNvPr id="5" name="内容占位符 4">
            <a:extLst>
              <a:ext uri="{FF2B5EF4-FFF2-40B4-BE49-F238E27FC236}">
                <a16:creationId xmlns:a16="http://schemas.microsoft.com/office/drawing/2014/main" id="{53113B5C-AF5A-4A9B-A108-6312B521DF39}"/>
              </a:ext>
            </a:extLst>
          </p:cNvPr>
          <p:cNvPicPr>
            <a:picLocks noGrp="1" noChangeAspect="1"/>
          </p:cNvPicPr>
          <p:nvPr>
            <p:ph idx="1"/>
          </p:nvPr>
        </p:nvPicPr>
        <p:blipFill>
          <a:blip r:embed="rId2"/>
          <a:stretch>
            <a:fillRect/>
          </a:stretch>
        </p:blipFill>
        <p:spPr>
          <a:xfrm>
            <a:off x="457200" y="1655763"/>
            <a:ext cx="8229600" cy="4414837"/>
          </a:xfrm>
          <a:prstGeom prst="rect">
            <a:avLst/>
          </a:prstGeom>
        </p:spPr>
      </p:pic>
      <p:pic>
        <p:nvPicPr>
          <p:cNvPr id="6" name="图片 5">
            <a:extLst>
              <a:ext uri="{FF2B5EF4-FFF2-40B4-BE49-F238E27FC236}">
                <a16:creationId xmlns:a16="http://schemas.microsoft.com/office/drawing/2014/main" id="{595C5F2E-44B2-41E7-B680-DFA3EA538AB2}"/>
              </a:ext>
            </a:extLst>
          </p:cNvPr>
          <p:cNvPicPr>
            <a:picLocks noChangeAspect="1"/>
          </p:cNvPicPr>
          <p:nvPr/>
        </p:nvPicPr>
        <p:blipFill>
          <a:blip r:embed="rId3"/>
          <a:stretch>
            <a:fillRect/>
          </a:stretch>
        </p:blipFill>
        <p:spPr>
          <a:xfrm>
            <a:off x="2235948" y="264949"/>
            <a:ext cx="4694327" cy="6401355"/>
          </a:xfrm>
          <a:prstGeom prst="rect">
            <a:avLst/>
          </a:prstGeom>
        </p:spPr>
      </p:pic>
      <p:pic>
        <p:nvPicPr>
          <p:cNvPr id="7" name="图片 6">
            <a:extLst>
              <a:ext uri="{FF2B5EF4-FFF2-40B4-BE49-F238E27FC236}">
                <a16:creationId xmlns:a16="http://schemas.microsoft.com/office/drawing/2014/main" id="{FE844264-8CBD-45D1-B4AC-F1993FF0824E}"/>
              </a:ext>
            </a:extLst>
          </p:cNvPr>
          <p:cNvPicPr>
            <a:picLocks noChangeAspect="1"/>
          </p:cNvPicPr>
          <p:nvPr/>
        </p:nvPicPr>
        <p:blipFill>
          <a:blip r:embed="rId4"/>
          <a:stretch>
            <a:fillRect/>
          </a:stretch>
        </p:blipFill>
        <p:spPr>
          <a:xfrm>
            <a:off x="2742723" y="765579"/>
            <a:ext cx="3680779" cy="5326842"/>
          </a:xfrm>
          <a:prstGeom prst="rect">
            <a:avLst/>
          </a:prstGeom>
        </p:spPr>
      </p:pic>
      <p:sp>
        <p:nvSpPr>
          <p:cNvPr id="8" name="Rectangle 11">
            <a:extLst>
              <a:ext uri="{FF2B5EF4-FFF2-40B4-BE49-F238E27FC236}">
                <a16:creationId xmlns:a16="http://schemas.microsoft.com/office/drawing/2014/main" id="{234447E7-C41E-448C-ACF4-137233D4ADFA}"/>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19</a:t>
            </a:fld>
            <a:endParaRPr lang="en-US" altLang="zh-CN" sz="1400" dirty="0"/>
          </a:p>
        </p:txBody>
      </p:sp>
    </p:spTree>
    <p:extLst>
      <p:ext uri="{BB962C8B-B14F-4D97-AF65-F5344CB8AC3E}">
        <p14:creationId xmlns:p14="http://schemas.microsoft.com/office/powerpoint/2010/main" val="27772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p:cNvSpPr>
            <a:spLocks noGrp="1"/>
          </p:cNvSpPr>
          <p:nvPr>
            <p:ph type="title"/>
          </p:nvPr>
        </p:nvSpPr>
        <p:spPr>
          <a:ln/>
        </p:spPr>
        <p:txBody>
          <a:bodyPr vert="horz" wrap="square" lIns="91440" tIns="45720" rIns="91440" bIns="45720" anchor="ctr"/>
          <a:lstStyle/>
          <a:p>
            <a:pPr eaLnBrk="1" hangingPunct="1"/>
            <a:r>
              <a:rPr lang="zh-CN" altLang="zh-CN" b="1" dirty="0">
                <a:latin typeface="黑体" panose="02010609060101010101" pitchFamily="49" charset="-122"/>
                <a:ea typeface="黑体" panose="02010609060101010101" pitchFamily="49" charset="-122"/>
              </a:rPr>
              <a:t>汇报内容摘要</a:t>
            </a:r>
          </a:p>
        </p:txBody>
      </p:sp>
      <p:sp>
        <p:nvSpPr>
          <p:cNvPr id="5122" name="Rectangle 6"/>
          <p:cNvSpPr>
            <a:spLocks noGrp="1"/>
          </p:cNvSpPr>
          <p:nvPr>
            <p:ph idx="1" hasCustomPrompt="1"/>
          </p:nvPr>
        </p:nvSpPr>
        <p:spPr/>
        <p:txBody>
          <a:bodyPr vert="horz" wrap="square" lIns="91440" tIns="45720" rIns="91440" bIns="45720" anchor="t"/>
          <a:lstStyle/>
          <a:p>
            <a:pPr marL="609600" marR="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a:pPr>
            <a:r>
              <a:rPr lang="zh-CN" altLang="en-US" sz="2800" b="1" noProof="1">
                <a:latin typeface="黑体" panose="02010609060101010101" pitchFamily="49" charset="-122"/>
                <a:ea typeface="黑体" panose="02010609060101010101" pitchFamily="49" charset="-122"/>
              </a:rPr>
              <a:t>项目前景</a:t>
            </a:r>
            <a:endParaRPr lang="en-US" altLang="zh-CN" sz="2800" b="1" noProof="1">
              <a:latin typeface="黑体" panose="02010609060101010101" pitchFamily="49" charset="-122"/>
              <a:ea typeface="黑体" panose="02010609060101010101" pitchFamily="49" charset="-122"/>
            </a:endParaRPr>
          </a:p>
          <a:p>
            <a:pPr marL="1009650" lvl="1" indent="-609600" eaLnBrk="1" hangingPunct="1">
              <a:lnSpc>
                <a:spcPct val="90000"/>
              </a:lnSpc>
              <a:buFont typeface="Wingdings" panose="05000000000000000000" pitchFamily="2" charset="2"/>
              <a:buAutoNum type="arabicPeriod"/>
            </a:pPr>
            <a:r>
              <a:rPr kumimoji="0" lang="zh-CN" altLang="en-US" sz="2400" i="0" u="none" strike="noStrike" kern="0" cap="none" spc="0" normalizeH="0" baseline="0" noProof="1">
                <a:latin typeface="+mn-ea"/>
                <a:cs typeface="+mn-ea"/>
              </a:rPr>
              <a:t>项目目的</a:t>
            </a:r>
            <a:endParaRPr kumimoji="0" lang="en-US" altLang="zh-CN" sz="2400" i="0" u="none" strike="noStrike" kern="0" cap="none" spc="0" normalizeH="0" baseline="0" noProof="1">
              <a:latin typeface="+mn-ea"/>
              <a:cs typeface="+mn-ea"/>
            </a:endParaRPr>
          </a:p>
          <a:p>
            <a:pPr marL="1009650" lvl="1" indent="-609600" eaLnBrk="1" hangingPunct="1">
              <a:lnSpc>
                <a:spcPct val="90000"/>
              </a:lnSpc>
              <a:buFont typeface="Wingdings" panose="05000000000000000000" pitchFamily="2" charset="2"/>
              <a:buAutoNum type="arabicPeriod"/>
            </a:pPr>
            <a:r>
              <a:rPr lang="zh-CN" altLang="en-US" sz="2400" dirty="0">
                <a:latin typeface="+mn-ea"/>
              </a:rPr>
              <a:t>实现方案</a:t>
            </a:r>
            <a:endParaRPr lang="en-US" altLang="zh-CN" sz="2400" dirty="0">
              <a:latin typeface="+mn-ea"/>
            </a:endParaRPr>
          </a:p>
          <a:p>
            <a:pPr marL="1009650" lvl="1" indent="-609600" eaLnBrk="1" hangingPunct="1">
              <a:lnSpc>
                <a:spcPct val="90000"/>
              </a:lnSpc>
              <a:buFont typeface="Wingdings" panose="05000000000000000000" pitchFamily="2" charset="2"/>
              <a:buAutoNum type="arabicPeriod"/>
            </a:pPr>
            <a:r>
              <a:rPr lang="zh-CN" altLang="en-US" sz="2400" dirty="0">
                <a:latin typeface="+mn-ea"/>
              </a:rPr>
              <a:t>相似技术</a:t>
            </a:r>
            <a:endParaRPr kumimoji="0" lang="zh-CN" altLang="en-US" sz="2400" i="0" u="none" strike="noStrike" kern="0" cap="none" spc="0" normalizeH="0" baseline="0" noProof="1">
              <a:latin typeface="+mn-ea"/>
              <a:cs typeface="+mn-ea"/>
            </a:endParaRPr>
          </a:p>
          <a:p>
            <a:pPr marL="609600" marR="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a:latin typeface="黑体" panose="02010609060101010101" pitchFamily="49" charset="-122"/>
                <a:ea typeface="黑体" panose="02010609060101010101" pitchFamily="49" charset="-122"/>
              </a:rPr>
              <a:t>项目简介</a:t>
            </a:r>
            <a:endParaRPr kumimoji="0" lang="en-US" altLang="zh-CN" sz="2400" i="0" u="none" strike="noStrike" kern="0" cap="none" spc="0" normalizeH="0" baseline="0" noProof="1">
              <a:latin typeface="+mj-ea"/>
              <a:ea typeface="+mj-ea"/>
              <a:cs typeface="+mn-cs"/>
            </a:endParaRPr>
          </a:p>
          <a:p>
            <a:pPr marL="1009650" lvl="1" indent="-609600" eaLnBrk="1" hangingPunct="1">
              <a:lnSpc>
                <a:spcPct val="90000"/>
              </a:lnSpc>
              <a:buFont typeface="Wingdings" panose="05000000000000000000" pitchFamily="2" charset="2"/>
              <a:buAutoNum type="arabicPeriod"/>
            </a:pPr>
            <a:r>
              <a:rPr kumimoji="0" lang="zh-CN" altLang="en-US" sz="2400" i="0" u="none" strike="noStrike" kern="0" cap="none" spc="0" normalizeH="0" baseline="0" noProof="1">
                <a:latin typeface="+mj-ea"/>
                <a:ea typeface="+mj-ea"/>
                <a:cs typeface="+mn-cs"/>
              </a:rPr>
              <a:t>前端</a:t>
            </a:r>
            <a:endParaRPr kumimoji="0" lang="en-US" altLang="zh-CN" sz="2400" i="0" u="none" strike="noStrike" kern="0" cap="none" spc="0" normalizeH="0" baseline="0" noProof="1">
              <a:latin typeface="+mj-ea"/>
              <a:ea typeface="+mj-ea"/>
              <a:cs typeface="+mn-cs"/>
            </a:endParaRPr>
          </a:p>
          <a:p>
            <a:pPr marL="1009650" lvl="1" indent="-609600" eaLnBrk="1" hangingPunct="1">
              <a:lnSpc>
                <a:spcPct val="90000"/>
              </a:lnSpc>
              <a:buFont typeface="Wingdings" panose="05000000000000000000" pitchFamily="2" charset="2"/>
              <a:buAutoNum type="arabicPeriod"/>
            </a:pPr>
            <a:r>
              <a:rPr lang="zh-CN" altLang="en-US" sz="2400" noProof="1">
                <a:latin typeface="+mj-ea"/>
                <a:ea typeface="+mj-ea"/>
                <a:cs typeface="+mn-cs"/>
              </a:rPr>
              <a:t>后端</a:t>
            </a:r>
            <a:endParaRPr lang="en-US" altLang="zh-CN" sz="2400" noProof="1">
              <a:latin typeface="+mj-ea"/>
              <a:ea typeface="+mj-ea"/>
              <a:cs typeface="+mn-cs"/>
            </a:endParaRPr>
          </a:p>
          <a:p>
            <a:pPr marL="1009650" lvl="1" indent="-609600" eaLnBrk="1" hangingPunct="1">
              <a:lnSpc>
                <a:spcPct val="90000"/>
              </a:lnSpc>
              <a:buFont typeface="Wingdings" panose="05000000000000000000" pitchFamily="2" charset="2"/>
              <a:buAutoNum type="arabicPeriod"/>
            </a:pPr>
            <a:r>
              <a:rPr lang="en-US" altLang="zh-CN" sz="2400" noProof="1">
                <a:latin typeface="+mj-ea"/>
                <a:ea typeface="+mj-ea"/>
                <a:cs typeface="+mn-cs"/>
              </a:rPr>
              <a:t>MVC</a:t>
            </a:r>
            <a:endParaRPr kumimoji="0" lang="en-US" altLang="zh-CN" sz="2400" i="0" u="none" strike="noStrike" kern="0" cap="none" spc="0" normalizeH="0" baseline="0" noProof="1">
              <a:latin typeface="+mj-ea"/>
              <a:ea typeface="+mj-ea"/>
              <a:cs typeface="+mn-cs"/>
            </a:endParaRPr>
          </a:p>
          <a:p>
            <a:pPr marL="609600" marR="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a:latin typeface="黑体" panose="02010609060101010101" pitchFamily="49" charset="-122"/>
                <a:ea typeface="黑体" panose="02010609060101010101" pitchFamily="49" charset="-122"/>
              </a:rPr>
              <a:t>项目成果及未来展望</a:t>
            </a:r>
            <a:endParaRPr kumimoji="0" lang="en-US" altLang="zh-CN" sz="2800" b="1" i="0" u="none" strike="noStrike" kern="0" cap="none" spc="0" normalizeH="0" baseline="0" noProof="1">
              <a:latin typeface="黑体" panose="02010609060101010101" pitchFamily="49" charset="-122"/>
              <a:ea typeface="黑体" panose="02010609060101010101" pitchFamily="49" charset="-122"/>
            </a:endParaRPr>
          </a:p>
          <a:p>
            <a:pPr marL="0" marR="0" indent="0" algn="l" defTabSz="914400" rtl="0" eaLnBrk="1" fontAlgn="base" latinLnBrk="0" hangingPunct="1">
              <a:lnSpc>
                <a:spcPct val="90000"/>
              </a:lnSpc>
              <a:spcBef>
                <a:spcPct val="20000"/>
              </a:spcBef>
              <a:spcAft>
                <a:spcPct val="0"/>
              </a:spcAft>
              <a:buClrTx/>
              <a:buSzTx/>
              <a:buNone/>
            </a:pPr>
            <a:endParaRPr kumimoji="0" lang="en-US" altLang="zh-CN" sz="2800" b="1" i="0" u="none" strike="noStrike" kern="0" cap="none" spc="0" normalizeH="0" baseline="0" noProof="1">
              <a:solidFill>
                <a:schemeClr val="tx1"/>
              </a:solidFill>
              <a:latin typeface="黑体" panose="02010609060101010101" pitchFamily="49" charset="-122"/>
              <a:ea typeface="黑体" panose="02010609060101010101" pitchFamily="49" charset="-122"/>
            </a:endParaRPr>
          </a:p>
        </p:txBody>
      </p:sp>
      <p:sp>
        <p:nvSpPr>
          <p:cNvPr id="717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t>2</a:t>
            </a:fld>
            <a:endParaRPr lang="en-US"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5"/>
          <p:cNvSpPr>
            <a:spLocks noGrp="1"/>
          </p:cNvSpPr>
          <p:nvPr>
            <p:ph type="title"/>
          </p:nvPr>
        </p:nvSpPr>
        <p:spPr>
          <a:xfrm>
            <a:off x="457200" y="371475"/>
            <a:ext cx="8229600" cy="1143000"/>
          </a:xfrm>
          <a:ln/>
        </p:spPr>
        <p:txBody>
          <a:bodyPr vert="horz" wrap="square" lIns="91440" tIns="45720" rIns="91440" bIns="45720" anchor="ctr"/>
          <a:lstStyle/>
          <a:p>
            <a:pPr marR="0" defTabSz="914400" rtl="0" eaLnBrk="1" fontAlgn="base" latinLnBrk="0" hangingPunct="1">
              <a:lnSpc>
                <a:spcPct val="90000"/>
              </a:lnSpc>
              <a:spcBef>
                <a:spcPct val="20000"/>
              </a:spcBef>
              <a:spcAft>
                <a:spcPct val="0"/>
              </a:spcAft>
              <a:buClrTx/>
              <a:buSzTx/>
            </a:pPr>
            <a:r>
              <a:rPr kumimoji="0" lang="zh-CN" altLang="en-US" sz="4400" b="1" i="0" u="none" strike="noStrike" kern="0" cap="none" spc="0" normalizeH="0" baseline="0" noProof="1">
                <a:latin typeface="黑体" panose="02010609060101010101" pitchFamily="49" charset="-122"/>
                <a:ea typeface="黑体" panose="02010609060101010101" pitchFamily="49" charset="-122"/>
              </a:rPr>
              <a:t>未来展望</a:t>
            </a:r>
            <a:endParaRPr kumimoji="0" lang="en-US" altLang="zh-CN" sz="4400" b="1" i="0" u="none" strike="noStrike" kern="0" cap="none" spc="0" normalizeH="0" baseline="0" noProof="1">
              <a:latin typeface="黑体" panose="02010609060101010101" pitchFamily="49" charset="-122"/>
              <a:ea typeface="黑体" panose="02010609060101010101" pitchFamily="49" charset="-122"/>
            </a:endParaRPr>
          </a:p>
        </p:txBody>
      </p:sp>
      <p:sp>
        <p:nvSpPr>
          <p:cNvPr id="22530" name="Rectangle 6"/>
          <p:cNvSpPr>
            <a:spLocks noGrp="1"/>
          </p:cNvSpPr>
          <p:nvPr>
            <p:ph idx="1" hasCustomPrompt="1"/>
          </p:nvPr>
        </p:nvSpPr>
        <p:spPr>
          <a:xfrm>
            <a:off x="457200" y="1628799"/>
            <a:ext cx="8229600" cy="4222725"/>
          </a:xfrm>
          <a:ln/>
        </p:spPr>
        <p:txBody>
          <a:bodyPr vert="horz" wrap="square" lIns="91440" tIns="45720" rIns="91440" bIns="45720" anchor="t"/>
          <a:lstStyle/>
          <a:p>
            <a:pPr indent="0" algn="just">
              <a:buNone/>
            </a:pPr>
            <a:r>
              <a:rPr lang="en-US" altLang="zh-CN" sz="2400" dirty="0">
                <a:effectLst/>
                <a:latin typeface="+mn-ea"/>
                <a:cs typeface="Times New Roman" panose="02020603050405020304" pitchFamily="18" charset="0"/>
              </a:rPr>
              <a:t>1</a:t>
            </a:r>
            <a:r>
              <a:rPr lang="zh-CN" altLang="en-US" sz="2400" dirty="0">
                <a:effectLst/>
                <a:latin typeface="+mn-ea"/>
                <a:cs typeface="Times New Roman" panose="02020603050405020304" pitchFamily="18" charset="0"/>
              </a:rPr>
              <a:t>、我们设计的</a:t>
            </a:r>
            <a:r>
              <a:rPr lang="zh-CN" altLang="zh-CN" sz="2400" dirty="0">
                <a:effectLst/>
                <a:latin typeface="+mn-ea"/>
                <a:cs typeface="Times New Roman" panose="02020603050405020304" pitchFamily="18" charset="0"/>
              </a:rPr>
              <a:t>播放器仅是从用户对视频内容的观看重点这一角度出发，所以设计出的功能也仅为此服务，尚未能利用到其他的用户行为。想要利用到这些琐碎的行为，满足多项需求，还需要针对其行为特征谨慎的研究、设计。更多的开展对于网络教学的讨论。</a:t>
            </a:r>
            <a:endParaRPr lang="en-US" altLang="zh-CN" sz="2400" dirty="0">
              <a:effectLst/>
              <a:latin typeface="+mn-ea"/>
              <a:cs typeface="Times New Roman" panose="02020603050405020304" pitchFamily="18" charset="0"/>
            </a:endParaRPr>
          </a:p>
          <a:p>
            <a:pPr indent="0" algn="just">
              <a:buNone/>
            </a:pPr>
            <a:r>
              <a:rPr lang="en-US" altLang="zh-CN" sz="2400" dirty="0">
                <a:latin typeface="+mn-ea"/>
                <a:cs typeface="Times New Roman" panose="02020603050405020304" pitchFamily="18" charset="0"/>
              </a:rPr>
              <a:t>2</a:t>
            </a:r>
            <a:r>
              <a:rPr lang="zh-CN" altLang="en-US" sz="2400" dirty="0">
                <a:latin typeface="+mn-ea"/>
                <a:cs typeface="Times New Roman" panose="02020603050405020304" pitchFamily="18" charset="0"/>
              </a:rPr>
              <a:t>、我们项目编写是基于</a:t>
            </a:r>
            <a:r>
              <a:rPr lang="en-US" altLang="zh-CN" sz="2400" dirty="0">
                <a:latin typeface="+mn-ea"/>
                <a:cs typeface="Times New Roman" panose="02020603050405020304" pitchFamily="18" charset="0"/>
              </a:rPr>
              <a:t>IE</a:t>
            </a:r>
            <a:r>
              <a:rPr lang="zh-CN" altLang="en-US" sz="2400" dirty="0">
                <a:latin typeface="+mn-ea"/>
                <a:cs typeface="Times New Roman" panose="02020603050405020304" pitchFamily="18" charset="0"/>
              </a:rPr>
              <a:t>浏览器编写的。但目前由于</a:t>
            </a:r>
            <a:r>
              <a:rPr lang="en-US" altLang="zh-CN" sz="2400" dirty="0">
                <a:latin typeface="+mn-ea"/>
                <a:cs typeface="Times New Roman" panose="02020603050405020304" pitchFamily="18" charset="0"/>
              </a:rPr>
              <a:t>IE</a:t>
            </a:r>
            <a:r>
              <a:rPr lang="zh-CN" altLang="en-US" sz="2400" dirty="0">
                <a:latin typeface="+mn-ea"/>
                <a:cs typeface="Times New Roman" panose="02020603050405020304" pitchFamily="18" charset="0"/>
              </a:rPr>
              <a:t>的</a:t>
            </a:r>
            <a:r>
              <a:rPr lang="en-US" altLang="zh-CN" sz="2400" dirty="0">
                <a:latin typeface="+mn-ea"/>
                <a:cs typeface="Times New Roman" panose="02020603050405020304" pitchFamily="18" charset="0"/>
              </a:rPr>
              <a:t>Edge</a:t>
            </a:r>
            <a:r>
              <a:rPr lang="zh-CN" altLang="en-US" sz="2400" dirty="0">
                <a:latin typeface="+mn-ea"/>
                <a:cs typeface="Times New Roman" panose="02020603050405020304" pitchFamily="18" charset="0"/>
              </a:rPr>
              <a:t>浏览器更换了谷歌内核，更多的浏览器也在使用谷歌内核。随着版本更新我们的程序可能会不兼容，应该基于谷歌内核做出兼容</a:t>
            </a:r>
            <a:endParaRPr lang="zh-CN" altLang="zh-CN" sz="2400" dirty="0">
              <a:effectLst/>
              <a:latin typeface="+mn-ea"/>
              <a:cs typeface="Times New Roman" panose="02020603050405020304" pitchFamily="18" charset="0"/>
            </a:endParaRPr>
          </a:p>
        </p:txBody>
      </p:sp>
      <p:sp>
        <p:nvSpPr>
          <p:cNvPr id="22531" name="灯片编号占位符 5"/>
          <p:cNvSpPr>
            <a:spLocks noGrp="1"/>
          </p:cNvSpPr>
          <p:nvPr>
            <p:ph type="sldNum" sz="quarter" idx="12"/>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t>20</a:t>
            </a:fld>
            <a:endParaRPr lang="en-US" altLang="zh-CN" sz="14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ctrTitle"/>
          </p:nvPr>
        </p:nvSpPr>
        <p:spPr>
          <a:xfrm>
            <a:off x="1058863" y="2270125"/>
            <a:ext cx="7772400" cy="1470025"/>
          </a:xfrm>
          <a:ln/>
        </p:spPr>
        <p:txBody>
          <a:bodyPr vert="horz" wrap="square" lIns="91440" tIns="45720" rIns="91440" bIns="45720" anchor="ctr"/>
          <a:lstStyle/>
          <a:p>
            <a:pPr eaLnBrk="1" hangingPunct="1">
              <a:buClrTx/>
              <a:buSzTx/>
              <a:buFontTx/>
            </a:pPr>
            <a:r>
              <a:rPr lang="zh-CN" altLang="en-US" sz="5400" b="1" dirty="0">
                <a:latin typeface="黑体" panose="02010609060101010101" pitchFamily="49" charset="-122"/>
                <a:ea typeface="黑体" panose="02010609060101010101" pitchFamily="49" charset="-122"/>
              </a:rPr>
              <a:t>谢谢！</a:t>
            </a:r>
          </a:p>
        </p:txBody>
      </p:sp>
      <p:sp>
        <p:nvSpPr>
          <p:cNvPr id="23554" name="Rectangle 3"/>
          <p:cNvSpPr>
            <a:spLocks noGrp="1"/>
          </p:cNvSpPr>
          <p:nvPr>
            <p:ph type="subTitle" idx="1" hasCustomPrompt="1"/>
          </p:nvPr>
        </p:nvSpPr>
        <p:spPr>
          <a:xfrm>
            <a:off x="3906838" y="69850"/>
            <a:ext cx="6400800" cy="1752600"/>
          </a:xfrm>
          <a:ln/>
        </p:spPr>
        <p:txBody>
          <a:bodyPr vert="horz" wrap="square" lIns="91440" tIns="45720" rIns="91440" bIns="45720" anchor="t"/>
          <a:lstStyle/>
          <a:p>
            <a:pPr eaLnBrk="1" hangingPunct="1">
              <a:buClrTx/>
              <a:buSzTx/>
            </a:pPr>
            <a:r>
              <a:rPr lang="zh-CN" altLang="en-US" sz="2000" b="1" dirty="0">
                <a:solidFill>
                  <a:srgbClr val="0070C0"/>
                </a:solidFill>
                <a:latin typeface="+mn-lt"/>
                <a:ea typeface="+mn-ea"/>
                <a:cs typeface="+mn-cs"/>
                <a:sym typeface="宋体" panose="02010600030101010101" pitchFamily="2" charset="-122"/>
              </a:rPr>
              <a:t>负责人： 赵鸿至 </a:t>
            </a:r>
            <a:r>
              <a:rPr lang="en-US" altLang="zh-CN" sz="2000" b="1" dirty="0">
                <a:solidFill>
                  <a:srgbClr val="0070C0"/>
                </a:solidFill>
                <a:latin typeface="+mn-lt"/>
                <a:ea typeface="+mn-ea"/>
                <a:cs typeface="+mn-cs"/>
                <a:sym typeface="宋体" panose="02010600030101010101" pitchFamily="2" charset="-122"/>
              </a:rPr>
              <a:t>18810807992</a:t>
            </a:r>
            <a:endParaRPr lang="en-US" altLang="zh-CN" sz="2000" b="1" dirty="0">
              <a:solidFill>
                <a:srgbClr val="0070C0"/>
              </a:solidFill>
              <a:latin typeface="+mn-lt"/>
              <a:ea typeface="+mn-ea"/>
              <a:cs typeface="+mn-cs"/>
            </a:endParaRPr>
          </a:p>
          <a:p>
            <a:pPr eaLnBrk="1" hangingPunct="1">
              <a:buClrTx/>
              <a:buSzTx/>
            </a:pPr>
            <a:r>
              <a:rPr lang="zh-CN" altLang="en-US" sz="2000" b="1" dirty="0">
                <a:solidFill>
                  <a:srgbClr val="0070C0"/>
                </a:solidFill>
                <a:latin typeface="+mn-lt"/>
                <a:ea typeface="+mn-ea"/>
                <a:cs typeface="+mn-cs"/>
                <a:sym typeface="宋体" panose="02010600030101010101" pitchFamily="2" charset="-122"/>
              </a:rPr>
              <a:t>组员：  王一名 </a:t>
            </a:r>
            <a:r>
              <a:rPr lang="en-US" altLang="zh-CN" sz="2000" b="1" dirty="0">
                <a:solidFill>
                  <a:srgbClr val="0070C0"/>
                </a:solidFill>
                <a:latin typeface="+mn-lt"/>
                <a:ea typeface="+mn-ea"/>
                <a:cs typeface="+mn-cs"/>
                <a:sym typeface="宋体" panose="02010600030101010101" pitchFamily="2" charset="-122"/>
              </a:rPr>
              <a:t>18072264663</a:t>
            </a:r>
          </a:p>
        </p:txBody>
      </p:sp>
      <p:sp>
        <p:nvSpPr>
          <p:cNvPr id="23555" name="Rectangle 11"/>
          <p:cNvSpPr>
            <a:spLocks noGrp="1"/>
          </p:cNvSpPr>
          <p:nvPr>
            <p:ph type="sldNum" sz="quarter" idx="4"/>
          </p:nvPr>
        </p:nvSpPr>
        <p:spPr>
          <a:ln/>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t>21</a:t>
            </a:fld>
            <a:endParaRPr lang="en-US" altLang="zh-CN" sz="14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685800" y="2560638"/>
            <a:ext cx="7772400" cy="1470025"/>
          </a:xfrm>
        </p:spPr>
        <p:txBody>
          <a:bodyPr vert="horz" wrap="square" lIns="91440" tIns="45720" rIns="91440" bIns="45720" anchor="ctr"/>
          <a:lstStyle/>
          <a:p>
            <a:pPr eaLnBrk="1" hangingPunct="1">
              <a:buClrTx/>
              <a:buSzTx/>
              <a:buFontTx/>
            </a:pPr>
            <a:r>
              <a:rPr lang="zh-CN" altLang="en-US" b="1" dirty="0">
                <a:solidFill>
                  <a:schemeClr val="tx1"/>
                </a:solidFill>
                <a:latin typeface="黑体" panose="02010609060101010101" pitchFamily="49" charset="-122"/>
                <a:ea typeface="黑体" panose="02010609060101010101" pitchFamily="49" charset="-122"/>
                <a:cs typeface="+mn-cs"/>
                <a:sym typeface="+mn-ea"/>
              </a:rPr>
              <a:t>项目前景</a:t>
            </a:r>
            <a:endParaRPr lang="zh-CN" altLang="en-US" b="1" dirty="0">
              <a:latin typeface="黑体" panose="02010609060101010101" pitchFamily="49" charset="-122"/>
              <a:ea typeface="黑体" panose="02010609060101010101" pitchFamily="49" charset="-122"/>
            </a:endParaRPr>
          </a:p>
        </p:txBody>
      </p:sp>
      <p:sp>
        <p:nvSpPr>
          <p:cNvPr id="6147" name="Rectangle 11"/>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t>3</a:t>
            </a:fld>
            <a:endParaRPr lang="en-US" altLang="zh-CN" sz="140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C7566-BFED-4CB4-B8B2-FE01DD363260}"/>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项目目的</a:t>
            </a:r>
          </a:p>
        </p:txBody>
      </p:sp>
      <p:sp>
        <p:nvSpPr>
          <p:cNvPr id="3" name="内容占位符 2">
            <a:extLst>
              <a:ext uri="{FF2B5EF4-FFF2-40B4-BE49-F238E27FC236}">
                <a16:creationId xmlns:a16="http://schemas.microsoft.com/office/drawing/2014/main" id="{88C038C1-5042-4211-A9C6-C7EBDA098070}"/>
              </a:ext>
            </a:extLst>
          </p:cNvPr>
          <p:cNvSpPr>
            <a:spLocks noGrp="1"/>
          </p:cNvSpPr>
          <p:nvPr>
            <p:ph idx="1"/>
          </p:nvPr>
        </p:nvSpPr>
        <p:spPr/>
        <p:txBody>
          <a:bodyPr/>
          <a:lstStyle/>
          <a:p>
            <a:pPr marL="0" indent="0">
              <a:buNone/>
            </a:pPr>
            <a:r>
              <a:rPr lang="en-US" altLang="zh-CN" sz="2000" kern="0" dirty="0">
                <a:effectLst/>
                <a:latin typeface="+mn-ea"/>
                <a:cs typeface="Times New Roman" panose="02020603050405020304" pitchFamily="18" charset="0"/>
              </a:rPr>
              <a:t>       </a:t>
            </a:r>
            <a:r>
              <a:rPr lang="zh-CN" altLang="zh-CN" sz="2000" kern="0" dirty="0">
                <a:effectLst/>
                <a:latin typeface="+mn-ea"/>
                <a:cs typeface="Times New Roman" panose="02020603050405020304" pitchFamily="18" charset="0"/>
              </a:rPr>
              <a:t>随着计算机的普及和社交网络的发展，教学不再拘泥于传统的教学模式。</a:t>
            </a:r>
            <a:r>
              <a:rPr lang="en-US" altLang="zh-CN" sz="2000" kern="0" dirty="0">
                <a:effectLst/>
                <a:latin typeface="+mn-ea"/>
                <a:cs typeface="Times New Roman" panose="02020603050405020304" pitchFamily="18" charset="0"/>
              </a:rPr>
              <a:t>MOOC</a:t>
            </a:r>
            <a:r>
              <a:rPr lang="zh-CN" altLang="zh-CN" sz="2000" kern="0" dirty="0">
                <a:effectLst/>
                <a:latin typeface="+mn-ea"/>
                <a:cs typeface="Times New Roman" panose="02020603050405020304" pitchFamily="18" charset="0"/>
              </a:rPr>
              <a:t>、网易云课堂、雨课堂等网络教学平台网络的网络授课模式也逐渐完善，再加之网络教学平台不断的和高校开展合作，萌生了许多优质课程</a:t>
            </a:r>
            <a:r>
              <a:rPr lang="zh-CN" altLang="en-US" sz="2000" kern="0" dirty="0">
                <a:effectLst/>
                <a:latin typeface="+mn-ea"/>
                <a:cs typeface="Times New Roman" panose="02020603050405020304" pitchFamily="18" charset="0"/>
              </a:rPr>
              <a:t>。</a:t>
            </a:r>
            <a:endParaRPr lang="en-US" altLang="zh-CN" sz="2000" kern="0" dirty="0">
              <a:effectLst/>
              <a:latin typeface="+mn-ea"/>
              <a:cs typeface="Times New Roman" panose="02020603050405020304" pitchFamily="18" charset="0"/>
            </a:endParaRPr>
          </a:p>
          <a:p>
            <a:pPr marL="0" indent="0">
              <a:buNone/>
            </a:pPr>
            <a:r>
              <a:rPr lang="zh-CN" altLang="en-US" sz="2000" kern="0" dirty="0">
                <a:latin typeface="+mn-ea"/>
                <a:cs typeface="Times New Roman" panose="02020603050405020304" pitchFamily="18" charset="0"/>
              </a:rPr>
              <a:t>       先前</a:t>
            </a:r>
            <a:r>
              <a:rPr lang="zh-CN" altLang="zh-CN" sz="2000" dirty="0">
                <a:effectLst/>
                <a:latin typeface="+mn-ea"/>
                <a:cs typeface="Times New Roman" panose="02020603050405020304" pitchFamily="18" charset="0"/>
              </a:rPr>
              <a:t>由于新型冠状病毒疫情的影响，很多高校都取消开学，老师和学生们难以像之前一般采用传统课堂的方式教学。因此，网络教学成为了当下主要的教学方式。但网络教学相比传统教学有一些不足之处：网络授课导航系统不强，学生难以集中于线上课堂；网络授课缺少评价与反馈，学生难以及时了解课程重点，老师难以及时把握学生学习情况。因此本文针对学生希望快速了解课程重点和老师希望快速把握学生学习情况这两个愿望出发，利用</a:t>
            </a:r>
            <a:r>
              <a:rPr lang="en-US" altLang="zh-CN" sz="2000" dirty="0">
                <a:effectLst/>
                <a:latin typeface="+mn-ea"/>
                <a:cs typeface="Times New Roman" panose="02020603050405020304" pitchFamily="18" charset="0"/>
              </a:rPr>
              <a:t>HTML5</a:t>
            </a:r>
            <a:r>
              <a:rPr lang="zh-CN" altLang="zh-CN" sz="2000" dirty="0">
                <a:effectLst/>
                <a:latin typeface="+mn-ea"/>
                <a:cs typeface="Times New Roman" panose="02020603050405020304" pitchFamily="18" charset="0"/>
              </a:rPr>
              <a:t>制作播放器，用</a:t>
            </a:r>
            <a:r>
              <a:rPr lang="en-US" altLang="zh-CN" sz="2000" dirty="0" err="1">
                <a:effectLst/>
                <a:latin typeface="+mn-ea"/>
                <a:cs typeface="Times New Roman" panose="02020603050405020304" pitchFamily="18" charset="0"/>
              </a:rPr>
              <a:t>hadoop</a:t>
            </a:r>
            <a:r>
              <a:rPr lang="zh-CN" altLang="zh-CN" sz="2000" dirty="0">
                <a:effectLst/>
                <a:latin typeface="+mn-ea"/>
                <a:cs typeface="Times New Roman" panose="02020603050405020304" pitchFamily="18" charset="0"/>
              </a:rPr>
              <a:t>大数据框架处理数据，来解决这些问题</a:t>
            </a:r>
            <a:r>
              <a:rPr lang="zh-CN" altLang="en-US" sz="2000" dirty="0">
                <a:latin typeface="+mn-ea"/>
                <a:cs typeface="Times New Roman" panose="02020603050405020304" pitchFamily="18" charset="0"/>
              </a:rPr>
              <a:t>。</a:t>
            </a:r>
            <a:endParaRPr lang="zh-CN" altLang="en-US" sz="2000" dirty="0">
              <a:latin typeface="+mn-ea"/>
            </a:endParaRPr>
          </a:p>
        </p:txBody>
      </p:sp>
      <p:sp>
        <p:nvSpPr>
          <p:cNvPr id="4" name="Rectangle 11">
            <a:extLst>
              <a:ext uri="{FF2B5EF4-FFF2-40B4-BE49-F238E27FC236}">
                <a16:creationId xmlns:a16="http://schemas.microsoft.com/office/drawing/2014/main" id="{50555A65-99E9-4FC8-A23B-2DBB9A438390}"/>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4</a:t>
            </a:fld>
            <a:endParaRPr lang="en-US" altLang="zh-CN" sz="1400" dirty="0"/>
          </a:p>
        </p:txBody>
      </p:sp>
    </p:spTree>
    <p:extLst>
      <p:ext uri="{BB962C8B-B14F-4D97-AF65-F5344CB8AC3E}">
        <p14:creationId xmlns:p14="http://schemas.microsoft.com/office/powerpoint/2010/main" val="352017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265FD-8858-492A-92F2-2D17233431C6}"/>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实现方案</a:t>
            </a:r>
          </a:p>
        </p:txBody>
      </p:sp>
      <p:sp>
        <p:nvSpPr>
          <p:cNvPr id="3" name="内容占位符 2">
            <a:extLst>
              <a:ext uri="{FF2B5EF4-FFF2-40B4-BE49-F238E27FC236}">
                <a16:creationId xmlns:a16="http://schemas.microsoft.com/office/drawing/2014/main" id="{D80D83D2-C185-4740-8B7D-4B2F99D1680F}"/>
              </a:ext>
            </a:extLst>
          </p:cNvPr>
          <p:cNvSpPr>
            <a:spLocks noGrp="1"/>
          </p:cNvSpPr>
          <p:nvPr>
            <p:ph idx="1"/>
          </p:nvPr>
        </p:nvSpPr>
        <p:spPr/>
        <p:txBody>
          <a:bodyPr/>
          <a:lstStyle/>
          <a:p>
            <a:pPr marL="0" indent="0">
              <a:buNone/>
            </a:pPr>
            <a:r>
              <a:rPr lang="zh-CN" altLang="en-US" dirty="0"/>
              <a:t>抓取用户拖动进度条的行为，经过计算最终分析并展现视频中用户观看视频不同片段的比重</a:t>
            </a:r>
          </a:p>
        </p:txBody>
      </p:sp>
      <p:sp>
        <p:nvSpPr>
          <p:cNvPr id="7" name="Rectangle 11">
            <a:extLst>
              <a:ext uri="{FF2B5EF4-FFF2-40B4-BE49-F238E27FC236}">
                <a16:creationId xmlns:a16="http://schemas.microsoft.com/office/drawing/2014/main" id="{A34F0F63-2434-48C7-AC0D-7B4DE4B23427}"/>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5</a:t>
            </a:fld>
            <a:endParaRPr lang="en-US" altLang="zh-CN" sz="1400" dirty="0"/>
          </a:p>
        </p:txBody>
      </p:sp>
      <p:sp>
        <p:nvSpPr>
          <p:cNvPr id="8" name="Rectangle 11">
            <a:extLst>
              <a:ext uri="{FF2B5EF4-FFF2-40B4-BE49-F238E27FC236}">
                <a16:creationId xmlns:a16="http://schemas.microsoft.com/office/drawing/2014/main" id="{0099503E-F3B2-4FE6-ACC2-B57857153A70}"/>
              </a:ext>
            </a:extLst>
          </p:cNvPr>
          <p:cNvSpPr txBox="1">
            <a:spLocks/>
          </p:cNvSpPr>
          <p:nvPr/>
        </p:nvSpPr>
        <p:spPr>
          <a:xfrm>
            <a:off x="6705600" y="63976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5</a:t>
            </a:fld>
            <a:endParaRPr lang="en-US" altLang="zh-CN" sz="1400" dirty="0"/>
          </a:p>
        </p:txBody>
      </p:sp>
      <p:pic>
        <p:nvPicPr>
          <p:cNvPr id="9" name="图片 38">
            <a:extLst>
              <a:ext uri="{FF2B5EF4-FFF2-40B4-BE49-F238E27FC236}">
                <a16:creationId xmlns:a16="http://schemas.microsoft.com/office/drawing/2014/main" id="{AAD4C37C-54CD-48FC-91F6-5DE9DC3DD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7" y="1565364"/>
            <a:ext cx="8883971" cy="491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58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2F07C-07EA-409F-A613-4392B2DA87F4}"/>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相似技术</a:t>
            </a:r>
          </a:p>
        </p:txBody>
      </p:sp>
      <p:sp>
        <p:nvSpPr>
          <p:cNvPr id="3" name="内容占位符 2">
            <a:extLst>
              <a:ext uri="{FF2B5EF4-FFF2-40B4-BE49-F238E27FC236}">
                <a16:creationId xmlns:a16="http://schemas.microsoft.com/office/drawing/2014/main" id="{248F0C7F-6E19-4813-AB51-D99FB8A8D6C0}"/>
              </a:ext>
            </a:extLst>
          </p:cNvPr>
          <p:cNvSpPr>
            <a:spLocks noGrp="1"/>
          </p:cNvSpPr>
          <p:nvPr>
            <p:ph idx="1"/>
          </p:nvPr>
        </p:nvSpPr>
        <p:spPr/>
        <p:txBody>
          <a:bodyPr/>
          <a:lstStyle/>
          <a:p>
            <a:pPr marL="0" indent="0">
              <a:buNone/>
            </a:pPr>
            <a:r>
              <a:rPr lang="zh-CN" altLang="zh-CN" sz="2800" dirty="0">
                <a:effectLst/>
                <a:latin typeface="+mn-ea"/>
                <a:cs typeface="Times New Roman" panose="02020603050405020304" pitchFamily="18" charset="0"/>
              </a:rPr>
              <a:t>在国内外互联网媒体上已经有了许多实现方案。例如爱奇艺的“绿镜”，哔哩哔哩的“高能进度条”，同时国外部分媒体上也有使用此功能。但是在网络教学平台上，尚未利用这一方案。并且实现该方案的技术并不统一，很多方案未能充分使用到云计算。</a:t>
            </a:r>
          </a:p>
        </p:txBody>
      </p:sp>
      <p:sp>
        <p:nvSpPr>
          <p:cNvPr id="5" name="Rectangle 11">
            <a:extLst>
              <a:ext uri="{FF2B5EF4-FFF2-40B4-BE49-F238E27FC236}">
                <a16:creationId xmlns:a16="http://schemas.microsoft.com/office/drawing/2014/main" id="{CBCE5855-CA4A-4BC3-ABD5-53350E56C434}"/>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6</a:t>
            </a:fld>
            <a:endParaRPr lang="en-US" altLang="zh-CN" sz="1400" dirty="0"/>
          </a:p>
        </p:txBody>
      </p:sp>
      <p:pic>
        <p:nvPicPr>
          <p:cNvPr id="6" name="图片 5">
            <a:extLst>
              <a:ext uri="{FF2B5EF4-FFF2-40B4-BE49-F238E27FC236}">
                <a16:creationId xmlns:a16="http://schemas.microsoft.com/office/drawing/2014/main" id="{D920DF9A-C433-4187-B3E9-DAFA2BA8B62E}"/>
              </a:ext>
            </a:extLst>
          </p:cNvPr>
          <p:cNvPicPr>
            <a:picLocks noChangeAspect="1"/>
          </p:cNvPicPr>
          <p:nvPr/>
        </p:nvPicPr>
        <p:blipFill>
          <a:blip r:embed="rId2"/>
          <a:stretch>
            <a:fillRect/>
          </a:stretch>
        </p:blipFill>
        <p:spPr>
          <a:xfrm>
            <a:off x="753731" y="1275967"/>
            <a:ext cx="7658764" cy="5174428"/>
          </a:xfrm>
          <a:prstGeom prst="rect">
            <a:avLst/>
          </a:prstGeom>
        </p:spPr>
      </p:pic>
    </p:spTree>
    <p:extLst>
      <p:ext uri="{BB962C8B-B14F-4D97-AF65-F5344CB8AC3E}">
        <p14:creationId xmlns:p14="http://schemas.microsoft.com/office/powerpoint/2010/main" val="156661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685800" y="2560638"/>
            <a:ext cx="7772400" cy="1470025"/>
          </a:xfrm>
        </p:spPr>
        <p:txBody>
          <a:bodyPr vert="horz" wrap="square" lIns="91440" tIns="45720" rIns="91440" bIns="45720" anchor="ctr"/>
          <a:lstStyle/>
          <a:p>
            <a:pPr eaLnBrk="1" hangingPunct="1">
              <a:buClrTx/>
              <a:buSzTx/>
              <a:buFontTx/>
            </a:pPr>
            <a:r>
              <a:rPr lang="zh-CN" altLang="en-US" b="1" dirty="0">
                <a:solidFill>
                  <a:schemeClr val="tx1"/>
                </a:solidFill>
                <a:latin typeface="黑体" panose="02010609060101010101" pitchFamily="49" charset="-122"/>
                <a:ea typeface="黑体" panose="02010609060101010101" pitchFamily="49" charset="-122"/>
                <a:cs typeface="+mn-cs"/>
                <a:sym typeface="+mn-ea"/>
              </a:rPr>
              <a:t>项目简介</a:t>
            </a:r>
            <a:endParaRPr lang="zh-CN" altLang="en-US" b="1" dirty="0">
              <a:latin typeface="黑体" panose="02010609060101010101" pitchFamily="49" charset="-122"/>
              <a:ea typeface="黑体" panose="02010609060101010101" pitchFamily="49" charset="-122"/>
            </a:endParaRPr>
          </a:p>
        </p:txBody>
      </p:sp>
      <p:sp>
        <p:nvSpPr>
          <p:cNvPr id="6147" name="Rectangle 11"/>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t>7</a:t>
            </a:fld>
            <a:endParaRPr lang="en-US" altLang="zh-CN" sz="1400" dirty="0">
              <a:latin typeface="Arial" panose="020B0604020202020204" pitchFamily="34" charset="0"/>
            </a:endParaRPr>
          </a:p>
        </p:txBody>
      </p:sp>
    </p:spTree>
    <p:extLst>
      <p:ext uri="{BB962C8B-B14F-4D97-AF65-F5344CB8AC3E}">
        <p14:creationId xmlns:p14="http://schemas.microsoft.com/office/powerpoint/2010/main" val="375847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BA1CD-D883-4C5B-BEE3-3B0C7A3BF26F}"/>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前端</a:t>
            </a:r>
          </a:p>
        </p:txBody>
      </p:sp>
      <p:sp>
        <p:nvSpPr>
          <p:cNvPr id="3" name="内容占位符 2">
            <a:extLst>
              <a:ext uri="{FF2B5EF4-FFF2-40B4-BE49-F238E27FC236}">
                <a16:creationId xmlns:a16="http://schemas.microsoft.com/office/drawing/2014/main" id="{B328ADF8-9B70-45F3-BB4E-033968B6BDFA}"/>
              </a:ext>
            </a:extLst>
          </p:cNvPr>
          <p:cNvSpPr>
            <a:spLocks noGrp="1"/>
          </p:cNvSpPr>
          <p:nvPr>
            <p:ph idx="1"/>
          </p:nvPr>
        </p:nvSpPr>
        <p:spPr/>
        <p:txBody>
          <a:bodyPr/>
          <a:lstStyle/>
          <a:p>
            <a:pPr marL="0" indent="0" algn="just">
              <a:buNone/>
            </a:pPr>
            <a:r>
              <a:rPr lang="en-US" altLang="zh-CN" sz="2400" dirty="0">
                <a:latin typeface="+mn-ea"/>
              </a:rPr>
              <a:t>1</a:t>
            </a:r>
            <a:r>
              <a:rPr lang="zh-CN" altLang="en-US" sz="2400" dirty="0">
                <a:latin typeface="+mn-ea"/>
              </a:rPr>
              <a:t>）播放器</a:t>
            </a:r>
          </a:p>
          <a:p>
            <a:pPr marL="0" indent="0" algn="just">
              <a:buNone/>
            </a:pPr>
            <a:r>
              <a:rPr lang="zh-CN" altLang="en-US" sz="2400" dirty="0">
                <a:latin typeface="+mn-ea"/>
              </a:rPr>
              <a:t>使用</a:t>
            </a:r>
            <a:r>
              <a:rPr lang="en-US" altLang="zh-CN" sz="2400" dirty="0">
                <a:latin typeface="+mn-ea"/>
              </a:rPr>
              <a:t>Spring-</a:t>
            </a:r>
            <a:r>
              <a:rPr lang="en-US" altLang="zh-CN" sz="2400" dirty="0" err="1">
                <a:latin typeface="+mn-ea"/>
              </a:rPr>
              <a:t>mvc</a:t>
            </a:r>
            <a:r>
              <a:rPr lang="zh-CN" altLang="en-US" sz="2400" dirty="0">
                <a:latin typeface="+mn-ea"/>
              </a:rPr>
              <a:t>架构，运用</a:t>
            </a:r>
            <a:r>
              <a:rPr lang="en-US" altLang="zh-CN" sz="2400" dirty="0" err="1">
                <a:latin typeface="+mn-ea"/>
              </a:rPr>
              <a:t>HTML+CSS+JavaScript</a:t>
            </a:r>
            <a:r>
              <a:rPr lang="zh-CN" altLang="en-US" sz="2400" dirty="0">
                <a:latin typeface="+mn-ea"/>
              </a:rPr>
              <a:t>自定义</a:t>
            </a:r>
            <a:r>
              <a:rPr lang="en-US" altLang="zh-CN" sz="2400" dirty="0">
                <a:latin typeface="+mn-ea"/>
              </a:rPr>
              <a:t>HTML</a:t>
            </a:r>
            <a:r>
              <a:rPr lang="zh-CN" altLang="en-US" sz="2400" dirty="0">
                <a:latin typeface="+mn-ea"/>
              </a:rPr>
              <a:t>播放器。主要功能是获取用户行为数据和将用户行为分析数据展示在进度条上。</a:t>
            </a:r>
          </a:p>
          <a:p>
            <a:pPr marL="0" indent="0" algn="just">
              <a:buNone/>
            </a:pPr>
            <a:r>
              <a:rPr lang="en-US" altLang="zh-CN" sz="2400" dirty="0">
                <a:latin typeface="+mn-ea"/>
              </a:rPr>
              <a:t>2</a:t>
            </a:r>
            <a:r>
              <a:rPr lang="zh-CN" altLang="en-US" sz="2400" dirty="0">
                <a:latin typeface="+mn-ea"/>
              </a:rPr>
              <a:t>）获取用户行为</a:t>
            </a:r>
          </a:p>
          <a:p>
            <a:pPr marL="0" indent="0" algn="just">
              <a:buNone/>
            </a:pPr>
            <a:r>
              <a:rPr lang="zh-CN" altLang="en-US" sz="2400" dirty="0">
                <a:latin typeface="+mn-ea"/>
              </a:rPr>
              <a:t>使用</a:t>
            </a:r>
            <a:r>
              <a:rPr lang="en-US" altLang="zh-CN" sz="2400" dirty="0">
                <a:latin typeface="+mn-ea"/>
              </a:rPr>
              <a:t>JavaScript</a:t>
            </a:r>
            <a:r>
              <a:rPr lang="zh-CN" altLang="en-US" sz="2400" dirty="0">
                <a:latin typeface="+mn-ea"/>
              </a:rPr>
              <a:t>调用</a:t>
            </a:r>
            <a:r>
              <a:rPr lang="en-US" altLang="zh-CN" sz="2400" dirty="0">
                <a:latin typeface="+mn-ea"/>
              </a:rPr>
              <a:t>HTML Video</a:t>
            </a:r>
            <a:r>
              <a:rPr lang="zh-CN" altLang="en-US" sz="2400" dirty="0">
                <a:latin typeface="+mn-ea"/>
              </a:rPr>
              <a:t>播放器的</a:t>
            </a:r>
            <a:r>
              <a:rPr lang="en-US" altLang="zh-CN" sz="2400" dirty="0">
                <a:latin typeface="+mn-ea"/>
              </a:rPr>
              <a:t>HTML DOM API[5-6]</a:t>
            </a:r>
            <a:r>
              <a:rPr lang="zh-CN" altLang="en-US" sz="2400" dirty="0">
                <a:latin typeface="+mn-ea"/>
              </a:rPr>
              <a:t>，从而提取当前页面的</a:t>
            </a:r>
            <a:r>
              <a:rPr lang="en-US" altLang="zh-CN" sz="2400" dirty="0" err="1">
                <a:latin typeface="+mn-ea"/>
              </a:rPr>
              <a:t>url</a:t>
            </a:r>
            <a:r>
              <a:rPr lang="zh-CN" altLang="en-US" sz="2400" dirty="0">
                <a:latin typeface="+mn-ea"/>
              </a:rPr>
              <a:t>、用户</a:t>
            </a:r>
            <a:r>
              <a:rPr lang="en-US" altLang="zh-CN" sz="2400" dirty="0">
                <a:latin typeface="+mn-ea"/>
              </a:rPr>
              <a:t>id</a:t>
            </a:r>
            <a:r>
              <a:rPr lang="zh-CN" altLang="en-US" sz="2400" dirty="0">
                <a:latin typeface="+mn-ea"/>
              </a:rPr>
              <a:t>、用户上一次拖动进度条结束时刻（本片段播放开始时刻）</a:t>
            </a:r>
            <a:r>
              <a:rPr lang="en-US" altLang="zh-CN" sz="2400" dirty="0" err="1">
                <a:latin typeface="+mn-ea"/>
              </a:rPr>
              <a:t>startTime</a:t>
            </a:r>
            <a:r>
              <a:rPr lang="zh-CN" altLang="en-US" sz="2400" dirty="0">
                <a:latin typeface="+mn-ea"/>
              </a:rPr>
              <a:t>、本次拖动进度条开始时刻</a:t>
            </a:r>
            <a:r>
              <a:rPr lang="en-US" altLang="zh-CN" sz="2400" dirty="0">
                <a:latin typeface="+mn-ea"/>
              </a:rPr>
              <a:t>(</a:t>
            </a:r>
            <a:r>
              <a:rPr lang="zh-CN" altLang="en-US" sz="2400" dirty="0">
                <a:latin typeface="+mn-ea"/>
              </a:rPr>
              <a:t>本片段播放结束时刻</a:t>
            </a:r>
            <a:r>
              <a:rPr lang="en-US" altLang="zh-CN" sz="2400" dirty="0">
                <a:latin typeface="+mn-ea"/>
              </a:rPr>
              <a:t>)</a:t>
            </a:r>
            <a:r>
              <a:rPr lang="en-US" altLang="zh-CN" sz="2400" dirty="0" err="1">
                <a:latin typeface="+mn-ea"/>
              </a:rPr>
              <a:t>endTime</a:t>
            </a:r>
            <a:r>
              <a:rPr lang="zh-CN" altLang="en-US" sz="2400" dirty="0">
                <a:latin typeface="+mn-ea"/>
              </a:rPr>
              <a:t>、当前视频长度</a:t>
            </a:r>
            <a:r>
              <a:rPr lang="en-US" altLang="zh-CN" sz="2400" dirty="0">
                <a:latin typeface="+mn-ea"/>
              </a:rPr>
              <a:t>length</a:t>
            </a:r>
            <a:r>
              <a:rPr lang="zh-CN" altLang="en-US" sz="2400" dirty="0">
                <a:latin typeface="+mn-ea"/>
              </a:rPr>
              <a:t>和当前视频播放速率</a:t>
            </a:r>
            <a:r>
              <a:rPr lang="en-US" altLang="zh-CN" sz="2400" dirty="0">
                <a:latin typeface="+mn-ea"/>
              </a:rPr>
              <a:t>speed</a:t>
            </a:r>
            <a:r>
              <a:rPr lang="zh-CN" altLang="en-US" sz="2400" dirty="0">
                <a:latin typeface="+mn-ea"/>
              </a:rPr>
              <a:t>。再使用</a:t>
            </a:r>
            <a:r>
              <a:rPr lang="en-US" altLang="zh-CN" sz="2400" dirty="0">
                <a:latin typeface="+mn-ea"/>
              </a:rPr>
              <a:t>Ajax</a:t>
            </a:r>
            <a:r>
              <a:rPr lang="zh-CN" altLang="en-US" sz="2400" dirty="0">
                <a:latin typeface="+mn-ea"/>
              </a:rPr>
              <a:t>给服务器发送记录用户行为数据的请求。</a:t>
            </a:r>
          </a:p>
        </p:txBody>
      </p:sp>
      <p:sp>
        <p:nvSpPr>
          <p:cNvPr id="5" name="Rectangle 11">
            <a:extLst>
              <a:ext uri="{FF2B5EF4-FFF2-40B4-BE49-F238E27FC236}">
                <a16:creationId xmlns:a16="http://schemas.microsoft.com/office/drawing/2014/main" id="{C8435772-5CC3-4028-A269-E9F5CD99FE2C}"/>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8</a:t>
            </a:fld>
            <a:endParaRPr lang="en-US" altLang="zh-CN" sz="1400" dirty="0"/>
          </a:p>
        </p:txBody>
      </p:sp>
    </p:spTree>
    <p:extLst>
      <p:ext uri="{BB962C8B-B14F-4D97-AF65-F5344CB8AC3E}">
        <p14:creationId xmlns:p14="http://schemas.microsoft.com/office/powerpoint/2010/main" val="39936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CA9EF-15F7-49C2-A4ED-0F69FF8B65E6}"/>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前端</a:t>
            </a:r>
          </a:p>
        </p:txBody>
      </p:sp>
      <p:pic>
        <p:nvPicPr>
          <p:cNvPr id="5" name="图片 4">
            <a:extLst>
              <a:ext uri="{FF2B5EF4-FFF2-40B4-BE49-F238E27FC236}">
                <a16:creationId xmlns:a16="http://schemas.microsoft.com/office/drawing/2014/main" id="{8CDACBD6-ECE1-4381-A698-C38E591CC6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1643" y="1628800"/>
            <a:ext cx="8240713" cy="4776937"/>
          </a:xfrm>
          <a:prstGeom prst="rect">
            <a:avLst/>
          </a:prstGeom>
          <a:noFill/>
          <a:ln>
            <a:noFill/>
          </a:ln>
        </p:spPr>
      </p:pic>
      <p:sp>
        <p:nvSpPr>
          <p:cNvPr id="6" name="Rectangle 11">
            <a:extLst>
              <a:ext uri="{FF2B5EF4-FFF2-40B4-BE49-F238E27FC236}">
                <a16:creationId xmlns:a16="http://schemas.microsoft.com/office/drawing/2014/main" id="{DAB25AA1-9A11-4DFB-9792-64E8F106473E}"/>
              </a:ext>
            </a:extLst>
          </p:cNvPr>
          <p:cNvSpPr txBox="1">
            <a:spLocks/>
          </p:cNvSpPr>
          <p:nvPr/>
        </p:nvSpPr>
        <p:spPr>
          <a:xfrm>
            <a:off x="6553200" y="6245225"/>
            <a:ext cx="2133600" cy="476250"/>
          </a:xfrm>
          <a:prstGeom prst="rect">
            <a:avLst/>
          </a:prstGeom>
        </p:spPr>
        <p:txBody>
          <a:bodyPr wrap="square" lIns="91440" tIns="45720" rIns="91440" bIns="45720" anchor="t"/>
          <a:lstStyle>
            <a:defPPr>
              <a:defRPr lang="zh-CN"/>
            </a:defPPr>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algn="r"/>
            <a:fld id="{9A0DB2DC-4C9A-4742-B13C-FB6460FD3503}" type="slidenum">
              <a:rPr lang="en-US" altLang="zh-CN" sz="1400" smtClean="0"/>
              <a:pPr algn="r"/>
              <a:t>9</a:t>
            </a:fld>
            <a:endParaRPr lang="en-US" altLang="zh-CN" sz="1400" dirty="0"/>
          </a:p>
        </p:txBody>
      </p:sp>
    </p:spTree>
    <p:extLst>
      <p:ext uri="{BB962C8B-B14F-4D97-AF65-F5344CB8AC3E}">
        <p14:creationId xmlns:p14="http://schemas.microsoft.com/office/powerpoint/2010/main" val="195479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华电讲义模板</Template>
  <TotalTime>564</TotalTime>
  <Words>1230</Words>
  <Application>Microsoft Office PowerPoint</Application>
  <PresentationFormat>全屏显示(4:3)</PresentationFormat>
  <Paragraphs>101</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21</vt:i4>
      </vt:variant>
    </vt:vector>
  </HeadingPairs>
  <TitlesOfParts>
    <vt:vector size="29" baseType="lpstr">
      <vt:lpstr>等线</vt:lpstr>
      <vt:lpstr>黑体</vt:lpstr>
      <vt:lpstr>宋体</vt:lpstr>
      <vt:lpstr>Arial</vt:lpstr>
      <vt:lpstr>Wingdings</vt:lpstr>
      <vt:lpstr>华电课件</vt:lpstr>
      <vt:lpstr>1_华电课件</vt:lpstr>
      <vt:lpstr>2_华电课件</vt:lpstr>
      <vt:lpstr>基于大数据的用户播放行为监测HTML5播放器设计</vt:lpstr>
      <vt:lpstr>汇报内容摘要</vt:lpstr>
      <vt:lpstr>项目前景</vt:lpstr>
      <vt:lpstr>项目目的</vt:lpstr>
      <vt:lpstr>实现方案</vt:lpstr>
      <vt:lpstr>相似技术</vt:lpstr>
      <vt:lpstr>项目简介</vt:lpstr>
      <vt:lpstr>前端</vt:lpstr>
      <vt:lpstr>前端</vt:lpstr>
      <vt:lpstr>前后端通信</vt:lpstr>
      <vt:lpstr>前后端通信</vt:lpstr>
      <vt:lpstr>后端</vt:lpstr>
      <vt:lpstr>后端</vt:lpstr>
      <vt:lpstr>后端</vt:lpstr>
      <vt:lpstr>MVC</vt:lpstr>
      <vt:lpstr>视图部分</vt:lpstr>
      <vt:lpstr>项目成果及未来展望</vt:lpstr>
      <vt:lpstr>项目成果</vt:lpstr>
      <vt:lpstr>项目成果</vt:lpstr>
      <vt:lpstr>未来展望</vt:lpstr>
      <vt:lpstr>谢谢！</vt:lpstr>
    </vt:vector>
  </TitlesOfParts>
  <Company>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代码优化</dc:title>
  <dc:creator>qlh</dc:creator>
  <cp:lastModifiedBy>王 一名</cp:lastModifiedBy>
  <cp:revision>244</cp:revision>
  <dcterms:created xsi:type="dcterms:W3CDTF">2004-05-12T02:58:47Z</dcterms:created>
  <dcterms:modified xsi:type="dcterms:W3CDTF">2020-11-08T13:12:10Z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