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97" r:id="rId2"/>
    <p:sldId id="303" r:id="rId3"/>
    <p:sldId id="305" r:id="rId4"/>
    <p:sldId id="304"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B43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9" d="100"/>
          <a:sy n="69" d="100"/>
        </p:scale>
        <p:origin x="58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219E7-95A7-4901-B246-65CB58D0B7F8}" type="datetimeFigureOut">
              <a:rPr lang="zh-CN" altLang="en-US" smtClean="0"/>
              <a:t>2019/9/19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7088B-2733-4578-AECC-8070BEB8CC7A}" type="slidenum">
              <a:rPr lang="zh-CN" altLang="en-US" smtClean="0"/>
              <a:t>‹#›</a:t>
            </a:fld>
            <a:endParaRPr lang="zh-CN" altLang="en-US"/>
          </a:p>
        </p:txBody>
      </p:sp>
    </p:spTree>
    <p:extLst>
      <p:ext uri="{BB962C8B-B14F-4D97-AF65-F5344CB8AC3E}">
        <p14:creationId xmlns:p14="http://schemas.microsoft.com/office/powerpoint/2010/main" val="141219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3EB2B5E-AB71-4AA4-8D79-561A96D922CC}" type="datetimeFigureOut">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FDD91F-DE5A-4D29-9618-E6D26D04AC31}" type="slidenum">
              <a:rPr lang="zh-CN" altLang="en-US" smtClean="0"/>
              <a:t>‹#›</a:t>
            </a:fld>
            <a:endParaRPr lang="zh-CN" altLang="en-US"/>
          </a:p>
        </p:txBody>
      </p:sp>
    </p:spTree>
    <p:extLst>
      <p:ext uri="{BB962C8B-B14F-4D97-AF65-F5344CB8AC3E}">
        <p14:creationId xmlns:p14="http://schemas.microsoft.com/office/powerpoint/2010/main" val="17304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EB2B5E-AB71-4AA4-8D79-561A96D922CC}" type="datetimeFigureOut">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FDD91F-DE5A-4D29-9618-E6D26D04AC31}" type="slidenum">
              <a:rPr lang="zh-CN" altLang="en-US" smtClean="0"/>
              <a:t>‹#›</a:t>
            </a:fld>
            <a:endParaRPr lang="zh-CN" altLang="en-US"/>
          </a:p>
        </p:txBody>
      </p:sp>
    </p:spTree>
    <p:extLst>
      <p:ext uri="{BB962C8B-B14F-4D97-AF65-F5344CB8AC3E}">
        <p14:creationId xmlns:p14="http://schemas.microsoft.com/office/powerpoint/2010/main" val="1779417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EB2B5E-AB71-4AA4-8D79-561A96D922CC}" type="datetimeFigureOut">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FDD91F-DE5A-4D29-9618-E6D26D04AC31}" type="slidenum">
              <a:rPr lang="zh-CN" altLang="en-US" smtClean="0"/>
              <a:t>‹#›</a:t>
            </a:fld>
            <a:endParaRPr lang="zh-CN" altLang="en-US"/>
          </a:p>
        </p:txBody>
      </p:sp>
    </p:spTree>
    <p:extLst>
      <p:ext uri="{BB962C8B-B14F-4D97-AF65-F5344CB8AC3E}">
        <p14:creationId xmlns:p14="http://schemas.microsoft.com/office/powerpoint/2010/main" val="4170980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EB2B5E-AB71-4AA4-8D79-561A96D922CC}" type="datetimeFigureOut">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FDD91F-DE5A-4D29-9618-E6D26D04AC31}" type="slidenum">
              <a:rPr lang="zh-CN" altLang="en-US" smtClean="0"/>
              <a:t>‹#›</a:t>
            </a:fld>
            <a:endParaRPr lang="zh-CN" altLang="en-US"/>
          </a:p>
        </p:txBody>
      </p:sp>
    </p:spTree>
    <p:extLst>
      <p:ext uri="{BB962C8B-B14F-4D97-AF65-F5344CB8AC3E}">
        <p14:creationId xmlns:p14="http://schemas.microsoft.com/office/powerpoint/2010/main" val="113161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3EB2B5E-AB71-4AA4-8D79-561A96D922CC}" type="datetimeFigureOut">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FDD91F-DE5A-4D29-9618-E6D26D04AC31}" type="slidenum">
              <a:rPr lang="zh-CN" altLang="en-US" smtClean="0"/>
              <a:t>‹#›</a:t>
            </a:fld>
            <a:endParaRPr lang="zh-CN" altLang="en-US"/>
          </a:p>
        </p:txBody>
      </p:sp>
    </p:spTree>
    <p:extLst>
      <p:ext uri="{BB962C8B-B14F-4D97-AF65-F5344CB8AC3E}">
        <p14:creationId xmlns:p14="http://schemas.microsoft.com/office/powerpoint/2010/main" val="1564024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3EB2B5E-AB71-4AA4-8D79-561A96D922CC}" type="datetimeFigureOut">
              <a:rPr lang="zh-CN" altLang="en-US" smtClean="0"/>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FDD91F-DE5A-4D29-9618-E6D26D04AC31}" type="slidenum">
              <a:rPr lang="zh-CN" altLang="en-US" smtClean="0"/>
              <a:t>‹#›</a:t>
            </a:fld>
            <a:endParaRPr lang="zh-CN" altLang="en-US"/>
          </a:p>
        </p:txBody>
      </p:sp>
    </p:spTree>
    <p:extLst>
      <p:ext uri="{BB962C8B-B14F-4D97-AF65-F5344CB8AC3E}">
        <p14:creationId xmlns:p14="http://schemas.microsoft.com/office/powerpoint/2010/main" val="1158430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3EB2B5E-AB71-4AA4-8D79-561A96D922CC}" type="datetimeFigureOut">
              <a:rPr lang="zh-CN" altLang="en-US" smtClean="0"/>
              <a:t>2019/9/19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FDD91F-DE5A-4D29-9618-E6D26D04AC31}" type="slidenum">
              <a:rPr lang="zh-CN" altLang="en-US" smtClean="0"/>
              <a:t>‹#›</a:t>
            </a:fld>
            <a:endParaRPr lang="zh-CN" altLang="en-US"/>
          </a:p>
        </p:txBody>
      </p:sp>
    </p:spTree>
    <p:extLst>
      <p:ext uri="{BB962C8B-B14F-4D97-AF65-F5344CB8AC3E}">
        <p14:creationId xmlns:p14="http://schemas.microsoft.com/office/powerpoint/2010/main" val="177020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3EB2B5E-AB71-4AA4-8D79-561A96D922CC}" type="datetimeFigureOut">
              <a:rPr lang="zh-CN" altLang="en-US" smtClean="0"/>
              <a:t>2019/9/19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FDD91F-DE5A-4D29-9618-E6D26D04AC31}" type="slidenum">
              <a:rPr lang="zh-CN" altLang="en-US" smtClean="0"/>
              <a:t>‹#›</a:t>
            </a:fld>
            <a:endParaRPr lang="zh-CN" altLang="en-US"/>
          </a:p>
        </p:txBody>
      </p:sp>
    </p:spTree>
    <p:extLst>
      <p:ext uri="{BB962C8B-B14F-4D97-AF65-F5344CB8AC3E}">
        <p14:creationId xmlns:p14="http://schemas.microsoft.com/office/powerpoint/2010/main" val="97168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EB2B5E-AB71-4AA4-8D79-561A96D922CC}" type="datetimeFigureOut">
              <a:rPr lang="zh-CN" altLang="en-US" smtClean="0"/>
              <a:t>2019/9/19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FDD91F-DE5A-4D29-9618-E6D26D04AC31}" type="slidenum">
              <a:rPr lang="zh-CN" altLang="en-US" smtClean="0"/>
              <a:t>‹#›</a:t>
            </a:fld>
            <a:endParaRPr lang="zh-CN" altLang="en-US"/>
          </a:p>
        </p:txBody>
      </p:sp>
    </p:spTree>
    <p:extLst>
      <p:ext uri="{BB962C8B-B14F-4D97-AF65-F5344CB8AC3E}">
        <p14:creationId xmlns:p14="http://schemas.microsoft.com/office/powerpoint/2010/main" val="27466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EB2B5E-AB71-4AA4-8D79-561A96D922CC}" type="datetimeFigureOut">
              <a:rPr lang="zh-CN" altLang="en-US" smtClean="0"/>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FDD91F-DE5A-4D29-9618-E6D26D04AC31}" type="slidenum">
              <a:rPr lang="zh-CN" altLang="en-US" smtClean="0"/>
              <a:t>‹#›</a:t>
            </a:fld>
            <a:endParaRPr lang="zh-CN" altLang="en-US"/>
          </a:p>
        </p:txBody>
      </p:sp>
    </p:spTree>
    <p:extLst>
      <p:ext uri="{BB962C8B-B14F-4D97-AF65-F5344CB8AC3E}">
        <p14:creationId xmlns:p14="http://schemas.microsoft.com/office/powerpoint/2010/main" val="273147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EB2B5E-AB71-4AA4-8D79-561A96D922CC}" type="datetimeFigureOut">
              <a:rPr lang="zh-CN" altLang="en-US" smtClean="0"/>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FDD91F-DE5A-4D29-9618-E6D26D04AC31}" type="slidenum">
              <a:rPr lang="zh-CN" altLang="en-US" smtClean="0"/>
              <a:t>‹#›</a:t>
            </a:fld>
            <a:endParaRPr lang="zh-CN" altLang="en-US"/>
          </a:p>
        </p:txBody>
      </p:sp>
    </p:spTree>
    <p:extLst>
      <p:ext uri="{BB962C8B-B14F-4D97-AF65-F5344CB8AC3E}">
        <p14:creationId xmlns:p14="http://schemas.microsoft.com/office/powerpoint/2010/main" val="276502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B2B5E-AB71-4AA4-8D79-561A96D922CC}" type="datetimeFigureOut">
              <a:rPr lang="zh-CN" altLang="en-US" smtClean="0"/>
              <a:t>2019/9/19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DD91F-DE5A-4D29-9618-E6D26D04AC31}" type="slidenum">
              <a:rPr lang="zh-CN" altLang="en-US" smtClean="0"/>
              <a:t>‹#›</a:t>
            </a:fld>
            <a:endParaRPr lang="zh-CN" altLang="en-US"/>
          </a:p>
        </p:txBody>
      </p:sp>
    </p:spTree>
    <p:extLst>
      <p:ext uri="{BB962C8B-B14F-4D97-AF65-F5344CB8AC3E}">
        <p14:creationId xmlns:p14="http://schemas.microsoft.com/office/powerpoint/2010/main" val="3084720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C00000"/>
                </a:solidFill>
                <a:latin typeface="黑体" panose="02010609060101010101" pitchFamily="49" charset="-122"/>
                <a:ea typeface="黑体" panose="02010609060101010101" pitchFamily="49" charset="-122"/>
              </a:rPr>
              <a:t>6.9  </a:t>
            </a:r>
            <a:r>
              <a:rPr lang="zh-CN" altLang="en-US" dirty="0" smtClean="0">
                <a:solidFill>
                  <a:srgbClr val="C00000"/>
                </a:solidFill>
                <a:latin typeface="黑体" panose="02010609060101010101" pitchFamily="49" charset="-122"/>
                <a:ea typeface="黑体" panose="02010609060101010101" pitchFamily="49" charset="-122"/>
              </a:rPr>
              <a:t>图的重点内容与练习</a:t>
            </a:r>
            <a:endParaRPr lang="zh-CN" altLang="en-US" dirty="0">
              <a:solidFill>
                <a:srgbClr val="C00000"/>
              </a:solidFill>
            </a:endParaRPr>
          </a:p>
        </p:txBody>
      </p:sp>
      <p:sp>
        <p:nvSpPr>
          <p:cNvPr id="12" name="矩形 11"/>
          <p:cNvSpPr/>
          <p:nvPr/>
        </p:nvSpPr>
        <p:spPr>
          <a:xfrm>
            <a:off x="602166" y="1690063"/>
            <a:ext cx="10337180" cy="1661993"/>
          </a:xfrm>
          <a:prstGeom prst="rect">
            <a:avLst/>
          </a:prstGeom>
        </p:spPr>
        <p:txBody>
          <a:bodyPr wrap="square">
            <a:spAutoFit/>
          </a:bodyPr>
          <a:lstStyle/>
          <a:p>
            <a:endParaRPr lang="zh-CN" altLang="en-US" sz="1400" dirty="0">
              <a:solidFill>
                <a:srgbClr val="000000"/>
              </a:solidFill>
              <a:latin typeface="微软雅黑" panose="020B0503020204020204" pitchFamily="34" charset="-122"/>
              <a:ea typeface="微软雅黑" panose="020B0503020204020204" pitchFamily="34" charset="-122"/>
            </a:endParaRPr>
          </a:p>
          <a:p>
            <a:r>
              <a:rPr lang="en-US" altLang="zh-CN" sz="2800" dirty="0" smtClean="0">
                <a:solidFill>
                  <a:srgbClr val="002060"/>
                </a:solidFill>
                <a:latin typeface="黑体" panose="02010609060101010101" pitchFamily="49" charset="-122"/>
                <a:ea typeface="黑体" panose="02010609060101010101" pitchFamily="49" charset="-122"/>
              </a:rPr>
              <a:t>1.</a:t>
            </a:r>
            <a:r>
              <a:rPr lang="zh-CN" altLang="en-US" sz="2800" dirty="0" smtClean="0">
                <a:solidFill>
                  <a:srgbClr val="002060"/>
                </a:solidFill>
                <a:latin typeface="黑体" panose="02010609060101010101" pitchFamily="49" charset="-122"/>
                <a:ea typeface="黑体" panose="02010609060101010101" pitchFamily="49" charset="-122"/>
              </a:rPr>
              <a:t> </a:t>
            </a:r>
            <a:r>
              <a:rPr lang="zh-CN" altLang="en-US" sz="2800" b="1" dirty="0">
                <a:solidFill>
                  <a:srgbClr val="002060"/>
                </a:solidFill>
                <a:latin typeface="黑体" panose="02010609060101010101" pitchFamily="49" charset="-122"/>
                <a:ea typeface="黑体" panose="02010609060101010101" pitchFamily="49" charset="-122"/>
              </a:rPr>
              <a:t>生成树和最小生成树</a:t>
            </a:r>
            <a:endParaRPr lang="zh-CN" altLang="en-US" sz="2800" dirty="0">
              <a:solidFill>
                <a:srgbClr val="002060"/>
              </a:solidFill>
              <a:latin typeface="黑体" panose="02010609060101010101" pitchFamily="49" charset="-122"/>
              <a:ea typeface="黑体" panose="02010609060101010101" pitchFamily="49" charset="-122"/>
            </a:endParaRPr>
          </a:p>
          <a:p>
            <a:endParaRPr lang="zh-CN" altLang="en-US" sz="2800" dirty="0">
              <a:latin typeface="微软雅黑" panose="020B0503020204020204" pitchFamily="34" charset="-122"/>
              <a:ea typeface="微软雅黑" panose="020B0503020204020204" pitchFamily="34" charset="-122"/>
            </a:endParaRPr>
          </a:p>
          <a:p>
            <a:r>
              <a:rPr lang="zh-CN" altLang="en-US" sz="3200" b="1" dirty="0" smtClean="0">
                <a:solidFill>
                  <a:srgbClr val="FF0000"/>
                </a:solidFill>
                <a:latin typeface="KaiTi" panose="02010609060101010101" pitchFamily="49" charset="-122"/>
                <a:ea typeface="KaiTi" panose="02010609060101010101" pitchFamily="49" charset="-122"/>
              </a:rPr>
              <a:t>   定义</a:t>
            </a:r>
            <a:endParaRPr lang="zh-CN" altLang="en-US" sz="3200" b="1" dirty="0">
              <a:solidFill>
                <a:srgbClr val="FF0000"/>
              </a:solidFill>
              <a:latin typeface="KaiTi" panose="02010609060101010101" pitchFamily="49" charset="-122"/>
              <a:ea typeface="KaiTi" panose="02010609060101010101" pitchFamily="49" charset="-122"/>
            </a:endParaRPr>
          </a:p>
        </p:txBody>
      </p:sp>
      <p:pic>
        <p:nvPicPr>
          <p:cNvPr id="13" name="图片 12"/>
          <p:cNvPicPr>
            <a:picLocks noChangeAspect="1"/>
          </p:cNvPicPr>
          <p:nvPr/>
        </p:nvPicPr>
        <p:blipFill>
          <a:blip r:embed="rId2"/>
          <a:stretch>
            <a:fillRect/>
          </a:stretch>
        </p:blipFill>
        <p:spPr>
          <a:xfrm>
            <a:off x="740627" y="3756450"/>
            <a:ext cx="10439400" cy="1419225"/>
          </a:xfrm>
          <a:prstGeom prst="rect">
            <a:avLst/>
          </a:prstGeom>
        </p:spPr>
      </p:pic>
    </p:spTree>
    <p:extLst>
      <p:ext uri="{BB962C8B-B14F-4D97-AF65-F5344CB8AC3E}">
        <p14:creationId xmlns:p14="http://schemas.microsoft.com/office/powerpoint/2010/main" val="4038366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2527" y="1261858"/>
            <a:ext cx="10526752" cy="3323987"/>
          </a:xfrm>
          <a:prstGeom prst="rect">
            <a:avLst/>
          </a:prstGeom>
        </p:spPr>
        <p:txBody>
          <a:bodyPr wrap="square">
            <a:spAutoFit/>
          </a:bodyPr>
          <a:lstStyle/>
          <a:p>
            <a:pPr>
              <a:lnSpc>
                <a:spcPct val="150000"/>
              </a:lnSpc>
            </a:pPr>
            <a:r>
              <a:rPr lang="en-US" altLang="zh-CN" sz="2800" b="1" dirty="0" err="1">
                <a:solidFill>
                  <a:srgbClr val="FF0000"/>
                </a:solidFill>
                <a:latin typeface="Times New Roman" panose="02020603050405020304" pitchFamily="18" charset="0"/>
              </a:rPr>
              <a:t>Dijkstra</a:t>
            </a:r>
            <a:r>
              <a:rPr lang="zh-CN" altLang="en-US" sz="2800" dirty="0">
                <a:solidFill>
                  <a:srgbClr val="FF0000"/>
                </a:solidFill>
                <a:latin typeface="KaiTi" panose="02010609060101010101" pitchFamily="49" charset="-122"/>
                <a:ea typeface="KaiTi" panose="02010609060101010101" pitchFamily="49" charset="-122"/>
              </a:rPr>
              <a:t>算法是（）方法求出图中从源点到其余顶点最短路径的。</a:t>
            </a: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A.</a:t>
            </a:r>
            <a:r>
              <a:rPr lang="zh-CN" altLang="en-US" sz="2800" dirty="0">
                <a:solidFill>
                  <a:srgbClr val="000000"/>
                </a:solidFill>
                <a:latin typeface="KaiTi" panose="02010609060101010101" pitchFamily="49" charset="-122"/>
                <a:ea typeface="KaiTi" panose="02010609060101010101" pitchFamily="49" charset="-122"/>
              </a:rPr>
              <a:t>按长度递减的顺序求出图的某顶点到其余顶点的最短路径</a:t>
            </a: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B.</a:t>
            </a:r>
            <a:r>
              <a:rPr lang="zh-CN" altLang="en-US" sz="2800" dirty="0">
                <a:solidFill>
                  <a:srgbClr val="000000"/>
                </a:solidFill>
                <a:latin typeface="KaiTi" panose="02010609060101010101" pitchFamily="49" charset="-122"/>
                <a:ea typeface="KaiTi" panose="02010609060101010101" pitchFamily="49" charset="-122"/>
              </a:rPr>
              <a:t>按长度递增的顺序求出图的某顶点到其余顶点的最短路径</a:t>
            </a: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C.</a:t>
            </a:r>
            <a:r>
              <a:rPr lang="zh-CN" altLang="en-US" sz="2800" dirty="0">
                <a:solidFill>
                  <a:srgbClr val="000000"/>
                </a:solidFill>
                <a:latin typeface="KaiTi" panose="02010609060101010101" pitchFamily="49" charset="-122"/>
                <a:ea typeface="KaiTi" panose="02010609060101010101" pitchFamily="49" charset="-122"/>
              </a:rPr>
              <a:t>通过深度优先遍历求出图中某顶点到其余顶点的最短路径</a:t>
            </a: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D.</a:t>
            </a:r>
            <a:r>
              <a:rPr lang="zh-CN" altLang="en-US" sz="2800" dirty="0">
                <a:solidFill>
                  <a:srgbClr val="000000"/>
                </a:solidFill>
                <a:latin typeface="KaiTi" panose="02010609060101010101" pitchFamily="49" charset="-122"/>
                <a:ea typeface="KaiTi" panose="02010609060101010101" pitchFamily="49" charset="-122"/>
              </a:rPr>
              <a:t>通过广度优先遍历求出图中某顶点到其余顶点的最短路径</a:t>
            </a:r>
            <a:endParaRPr lang="zh-CN" altLang="en-US" sz="2800" dirty="0"/>
          </a:p>
        </p:txBody>
      </p:sp>
    </p:spTree>
    <p:extLst>
      <p:ext uri="{BB962C8B-B14F-4D97-AF65-F5344CB8AC3E}">
        <p14:creationId xmlns:p14="http://schemas.microsoft.com/office/powerpoint/2010/main" val="3980806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3249" y="1519458"/>
            <a:ext cx="10694020" cy="3323987"/>
          </a:xfrm>
          <a:prstGeom prst="rect">
            <a:avLst/>
          </a:prstGeom>
        </p:spPr>
        <p:txBody>
          <a:bodyPr wrap="square">
            <a:spAutoFit/>
          </a:bodyPr>
          <a:lstStyle/>
          <a:p>
            <a:pPr>
              <a:lnSpc>
                <a:spcPct val="150000"/>
              </a:lnSpc>
            </a:pPr>
            <a:r>
              <a:rPr lang="zh-CN" altLang="en-US" sz="2800" dirty="0">
                <a:solidFill>
                  <a:srgbClr val="FF0000"/>
                </a:solidFill>
                <a:latin typeface="KaiTi" panose="02010609060101010101" pitchFamily="49" charset="-122"/>
                <a:ea typeface="KaiTi" panose="02010609060101010101" pitchFamily="49" charset="-122"/>
              </a:rPr>
              <a:t>以下叙述正确的是（）。</a:t>
            </a: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A. </a:t>
            </a:r>
            <a:r>
              <a:rPr lang="zh-CN" altLang="en-US" sz="2800" dirty="0">
                <a:solidFill>
                  <a:srgbClr val="000000"/>
                </a:solidFill>
                <a:latin typeface="KaiTi" panose="02010609060101010101" pitchFamily="49" charset="-122"/>
                <a:ea typeface="KaiTi" panose="02010609060101010101" pitchFamily="49" charset="-122"/>
              </a:rPr>
              <a:t>最短路径一定是简单路径</a:t>
            </a: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B. </a:t>
            </a:r>
            <a:r>
              <a:rPr lang="en-US" altLang="zh-CN" sz="2800" b="1" dirty="0" err="1">
                <a:solidFill>
                  <a:srgbClr val="000000"/>
                </a:solidFill>
                <a:latin typeface="Times New Roman" panose="02020603050405020304" pitchFamily="18" charset="0"/>
                <a:ea typeface="KaiTi" panose="02010609060101010101" pitchFamily="49" charset="-122"/>
              </a:rPr>
              <a:t>Dijkstra</a:t>
            </a:r>
            <a:r>
              <a:rPr lang="zh-CN" altLang="en-US" sz="2800" dirty="0">
                <a:solidFill>
                  <a:srgbClr val="000000"/>
                </a:solidFill>
                <a:latin typeface="KaiTi" panose="02010609060101010101" pitchFamily="49" charset="-122"/>
                <a:ea typeface="KaiTi" panose="02010609060101010101" pitchFamily="49" charset="-122"/>
              </a:rPr>
              <a:t>算法不适合有回路的带权图求最短路径</a:t>
            </a: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C. </a:t>
            </a:r>
            <a:r>
              <a:rPr lang="en-US" altLang="zh-CN" sz="2800" b="1" dirty="0" err="1">
                <a:solidFill>
                  <a:srgbClr val="000000"/>
                </a:solidFill>
                <a:latin typeface="Times New Roman" panose="02020603050405020304" pitchFamily="18" charset="0"/>
                <a:ea typeface="KaiTi" panose="02010609060101010101" pitchFamily="49" charset="-122"/>
              </a:rPr>
              <a:t>Dijkstra</a:t>
            </a:r>
            <a:r>
              <a:rPr lang="zh-CN" altLang="en-US" sz="2800" dirty="0">
                <a:solidFill>
                  <a:srgbClr val="000000"/>
                </a:solidFill>
                <a:latin typeface="KaiTi" panose="02010609060101010101" pitchFamily="49" charset="-122"/>
                <a:ea typeface="KaiTi" panose="02010609060101010101" pitchFamily="49" charset="-122"/>
              </a:rPr>
              <a:t>算法不适合求任意两个顶点的最短路径</a:t>
            </a: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D. Floyd</a:t>
            </a:r>
            <a:r>
              <a:rPr lang="zh-CN" altLang="en-US" sz="2800" dirty="0">
                <a:solidFill>
                  <a:srgbClr val="000000"/>
                </a:solidFill>
                <a:latin typeface="KaiTi" panose="02010609060101010101" pitchFamily="49" charset="-122"/>
                <a:ea typeface="KaiTi" panose="02010609060101010101" pitchFamily="49" charset="-122"/>
              </a:rPr>
              <a:t>算法求两个顶点的最短路径时，</a:t>
            </a:r>
            <a:r>
              <a:rPr lang="en-US" altLang="zh-CN" sz="2800" b="1" dirty="0">
                <a:solidFill>
                  <a:srgbClr val="000000"/>
                </a:solidFill>
                <a:latin typeface="Times New Roman" panose="02020603050405020304" pitchFamily="18" charset="0"/>
                <a:ea typeface="KaiTi" panose="02010609060101010101" pitchFamily="49" charset="-122"/>
              </a:rPr>
              <a:t>path</a:t>
            </a:r>
            <a:r>
              <a:rPr lang="en-US" altLang="zh-CN" sz="2800" b="1" i="1" dirty="0">
                <a:solidFill>
                  <a:srgbClr val="000000"/>
                </a:solidFill>
                <a:latin typeface="Times New Roman" panose="02020603050405020304" pitchFamily="18" charset="0"/>
                <a:ea typeface="KaiTi" panose="02010609060101010101" pitchFamily="49" charset="-122"/>
              </a:rPr>
              <a:t>k</a:t>
            </a:r>
            <a:r>
              <a:rPr lang="en-US" altLang="zh-CN" sz="2800" b="1" dirty="0">
                <a:solidFill>
                  <a:srgbClr val="000000"/>
                </a:solidFill>
                <a:latin typeface="Times New Roman" panose="02020603050405020304" pitchFamily="18" charset="0"/>
                <a:ea typeface="KaiTi" panose="02010609060101010101" pitchFamily="49" charset="-122"/>
              </a:rPr>
              <a:t>-1</a:t>
            </a:r>
            <a:r>
              <a:rPr lang="zh-CN" altLang="en-US" sz="2800" dirty="0">
                <a:solidFill>
                  <a:srgbClr val="000000"/>
                </a:solidFill>
                <a:latin typeface="KaiTi" panose="02010609060101010101" pitchFamily="49" charset="-122"/>
                <a:ea typeface="KaiTi" panose="02010609060101010101" pitchFamily="49" charset="-122"/>
              </a:rPr>
              <a:t>一定是</a:t>
            </a:r>
            <a:r>
              <a:rPr lang="en-US" altLang="zh-CN" sz="2800" b="1" dirty="0" err="1">
                <a:solidFill>
                  <a:srgbClr val="000000"/>
                </a:solidFill>
                <a:latin typeface="Times New Roman" panose="02020603050405020304" pitchFamily="18" charset="0"/>
                <a:ea typeface="KaiTi" panose="02010609060101010101" pitchFamily="49" charset="-122"/>
              </a:rPr>
              <a:t>path</a:t>
            </a:r>
            <a:r>
              <a:rPr lang="en-US" altLang="zh-CN" sz="2800" b="1" i="1" dirty="0" err="1">
                <a:solidFill>
                  <a:srgbClr val="000000"/>
                </a:solidFill>
                <a:latin typeface="Times New Roman" panose="02020603050405020304" pitchFamily="18" charset="0"/>
                <a:ea typeface="KaiTi" panose="02010609060101010101" pitchFamily="49" charset="-122"/>
              </a:rPr>
              <a:t>k</a:t>
            </a:r>
            <a:endParaRPr lang="zh-CN" altLang="en-US" sz="2800" dirty="0"/>
          </a:p>
        </p:txBody>
      </p:sp>
    </p:spTree>
    <p:extLst>
      <p:ext uri="{BB962C8B-B14F-4D97-AF65-F5344CB8AC3E}">
        <p14:creationId xmlns:p14="http://schemas.microsoft.com/office/powerpoint/2010/main" val="1030272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9902" y="634925"/>
            <a:ext cx="1271502" cy="637675"/>
          </a:xfrm>
          <a:prstGeom prst="rect">
            <a:avLst/>
          </a:prstGeom>
        </p:spPr>
        <p:txBody>
          <a:bodyPr wrap="none">
            <a:spAutoFit/>
          </a:bodyPr>
          <a:lstStyle/>
          <a:p>
            <a:pPr>
              <a:lnSpc>
                <a:spcPct val="150000"/>
              </a:lnSpc>
            </a:pPr>
            <a:r>
              <a:rPr lang="en-US" altLang="zh-CN" sz="2800" b="1" dirty="0" err="1" smtClean="0">
                <a:solidFill>
                  <a:srgbClr val="FF0000"/>
                </a:solidFill>
                <a:latin typeface="楷体" panose="02010609060101010101" pitchFamily="49" charset="-122"/>
                <a:ea typeface="楷体" panose="02010609060101010101" pitchFamily="49" charset="-122"/>
              </a:rPr>
              <a:t>Floryd</a:t>
            </a:r>
            <a:endParaRPr lang="en-US" altLang="zh-CN" sz="2800" b="1" dirty="0">
              <a:solidFill>
                <a:srgbClr val="FF0000"/>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2"/>
          <a:stretch>
            <a:fillRect/>
          </a:stretch>
        </p:blipFill>
        <p:spPr>
          <a:xfrm>
            <a:off x="2643188" y="2012331"/>
            <a:ext cx="6905625" cy="3390900"/>
          </a:xfrm>
          <a:prstGeom prst="rect">
            <a:avLst/>
          </a:prstGeom>
        </p:spPr>
      </p:pic>
    </p:spTree>
    <p:extLst>
      <p:ext uri="{BB962C8B-B14F-4D97-AF65-F5344CB8AC3E}">
        <p14:creationId xmlns:p14="http://schemas.microsoft.com/office/powerpoint/2010/main" val="3438868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0917" y="614427"/>
            <a:ext cx="11303620" cy="2031325"/>
          </a:xfrm>
          <a:prstGeom prst="rect">
            <a:avLst/>
          </a:prstGeom>
        </p:spPr>
        <p:txBody>
          <a:bodyPr wrap="square">
            <a:spAutoFit/>
          </a:bodyPr>
          <a:lstStyle/>
          <a:p>
            <a:pPr>
              <a:lnSpc>
                <a:spcPct val="150000"/>
              </a:lnSpc>
            </a:pPr>
            <a:r>
              <a:rPr lang="en-US" altLang="zh-CN" sz="2800" dirty="0" err="1">
                <a:solidFill>
                  <a:srgbClr val="FF0000"/>
                </a:solidFill>
                <a:latin typeface="Times New Roman" panose="02020603050405020304" pitchFamily="18" charset="0"/>
              </a:rPr>
              <a:t>Dijkstra</a:t>
            </a:r>
            <a:r>
              <a:rPr lang="zh-CN" altLang="en-US" sz="2800" dirty="0">
                <a:solidFill>
                  <a:srgbClr val="FF0000"/>
                </a:solidFill>
                <a:latin typeface="KaiTi" panose="02010609060101010101" pitchFamily="49" charset="-122"/>
                <a:ea typeface="KaiTi" panose="02010609060101010101" pitchFamily="49" charset="-122"/>
              </a:rPr>
              <a:t>算法用于求单源最短路径，为了求一个图中所有顶点对之间的最短路径，可以以每个顶点作为起点调用</a:t>
            </a:r>
            <a:r>
              <a:rPr lang="en-US" altLang="zh-CN" sz="2800" dirty="0" err="1">
                <a:solidFill>
                  <a:srgbClr val="FF0000"/>
                </a:solidFill>
                <a:latin typeface="Times New Roman" panose="02020603050405020304" pitchFamily="18" charset="0"/>
                <a:ea typeface="KaiTi" panose="02010609060101010101" pitchFamily="49" charset="-122"/>
              </a:rPr>
              <a:t>Dijkstra</a:t>
            </a:r>
            <a:r>
              <a:rPr lang="zh-CN" altLang="en-US" sz="2800" dirty="0">
                <a:solidFill>
                  <a:srgbClr val="FF0000"/>
                </a:solidFill>
                <a:latin typeface="KaiTi" panose="02010609060101010101" pitchFamily="49" charset="-122"/>
                <a:ea typeface="KaiTi" panose="02010609060101010101" pitchFamily="49" charset="-122"/>
              </a:rPr>
              <a:t>算法，</a:t>
            </a:r>
            <a:r>
              <a:rPr lang="en-US" altLang="zh-CN" sz="2800" dirty="0">
                <a:solidFill>
                  <a:srgbClr val="FF0000"/>
                </a:solidFill>
                <a:latin typeface="Times New Roman" panose="02020603050405020304" pitchFamily="18" charset="0"/>
                <a:ea typeface="KaiTi" panose="02010609060101010101" pitchFamily="49" charset="-122"/>
              </a:rPr>
              <a:t>Floyd</a:t>
            </a:r>
            <a:r>
              <a:rPr lang="zh-CN" altLang="en-US" sz="2800" dirty="0">
                <a:solidFill>
                  <a:srgbClr val="FF0000"/>
                </a:solidFill>
                <a:latin typeface="KaiTi" panose="02010609060101010101" pitchFamily="49" charset="-122"/>
                <a:ea typeface="KaiTi" panose="02010609060101010101" pitchFamily="49" charset="-122"/>
              </a:rPr>
              <a:t>算法和这种算法相比，有什么优势？</a:t>
            </a:r>
            <a:endParaRPr lang="zh-CN" altLang="en-US" sz="2800" dirty="0">
              <a:solidFill>
                <a:srgbClr val="FF0000"/>
              </a:solidFill>
            </a:endParaRPr>
          </a:p>
        </p:txBody>
      </p:sp>
      <p:sp>
        <p:nvSpPr>
          <p:cNvPr id="4" name="矩形 3"/>
          <p:cNvSpPr/>
          <p:nvPr/>
        </p:nvSpPr>
        <p:spPr>
          <a:xfrm>
            <a:off x="780586" y="3403453"/>
            <a:ext cx="9222058" cy="2031325"/>
          </a:xfrm>
          <a:prstGeom prst="rect">
            <a:avLst/>
          </a:prstGeom>
          <a:solidFill>
            <a:schemeClr val="accent4">
              <a:lumMod val="20000"/>
              <a:lumOff val="80000"/>
            </a:schemeClr>
          </a:solidFill>
        </p:spPr>
        <p:txBody>
          <a:bodyPr wrap="square">
            <a:spAutoFit/>
          </a:bodyPr>
          <a:lstStyle/>
          <a:p>
            <a:pPr>
              <a:lnSpc>
                <a:spcPct val="150000"/>
              </a:lnSpc>
            </a:pPr>
            <a:r>
              <a:rPr lang="zh-CN" altLang="en-US" sz="2800" dirty="0" smtClean="0">
                <a:solidFill>
                  <a:srgbClr val="000000"/>
                </a:solidFill>
                <a:latin typeface="KaiTi" panose="02010609060101010101" pitchFamily="49" charset="-122"/>
                <a:ea typeface="KaiTi" panose="02010609060101010101" pitchFamily="49" charset="-122"/>
              </a:rPr>
              <a:t>两者时间</a:t>
            </a:r>
            <a:r>
              <a:rPr lang="zh-CN" altLang="en-US" sz="2800" dirty="0">
                <a:solidFill>
                  <a:srgbClr val="000000"/>
                </a:solidFill>
                <a:latin typeface="KaiTi" panose="02010609060101010101" pitchFamily="49" charset="-122"/>
                <a:ea typeface="KaiTi" panose="02010609060101010101" pitchFamily="49" charset="-122"/>
              </a:rPr>
              <a:t>复杂</a:t>
            </a:r>
            <a:r>
              <a:rPr lang="zh-CN" altLang="en-US" sz="2800" dirty="0" smtClean="0">
                <a:solidFill>
                  <a:srgbClr val="000000"/>
                </a:solidFill>
                <a:latin typeface="KaiTi" panose="02010609060101010101" pitchFamily="49" charset="-122"/>
                <a:ea typeface="KaiTi" panose="02010609060101010101" pitchFamily="49" charset="-122"/>
              </a:rPr>
              <a:t>度相同：</a:t>
            </a:r>
            <a:r>
              <a:rPr lang="en-US" altLang="zh-CN" sz="2800" b="1" dirty="0">
                <a:solidFill>
                  <a:srgbClr val="000000"/>
                </a:solidFill>
                <a:latin typeface="Times New Roman" panose="02020603050405020304" pitchFamily="18" charset="0"/>
                <a:ea typeface="KaiTi" panose="02010609060101010101" pitchFamily="49" charset="-122"/>
              </a:rPr>
              <a:t>O(</a:t>
            </a:r>
            <a:r>
              <a:rPr lang="en-US" altLang="zh-CN" sz="2800" b="1" i="1" dirty="0">
                <a:solidFill>
                  <a:srgbClr val="000000"/>
                </a:solidFill>
                <a:latin typeface="Times New Roman" panose="02020603050405020304" pitchFamily="18" charset="0"/>
                <a:ea typeface="KaiTi" panose="02010609060101010101" pitchFamily="49" charset="-122"/>
              </a:rPr>
              <a:t>n</a:t>
            </a:r>
            <a:r>
              <a:rPr lang="en-US" altLang="zh-CN" sz="2800" b="1" dirty="0">
                <a:solidFill>
                  <a:srgbClr val="000000"/>
                </a:solidFill>
                <a:latin typeface="Times New Roman" panose="02020603050405020304" pitchFamily="18" charset="0"/>
                <a:ea typeface="KaiTi" panose="02010609060101010101" pitchFamily="49" charset="-122"/>
              </a:rPr>
              <a:t>3)</a:t>
            </a:r>
            <a:endParaRPr lang="en-US" altLang="zh-CN" sz="2800" dirty="0">
              <a:solidFill>
                <a:srgbClr val="000000"/>
              </a:solidFill>
              <a:latin typeface="Times New Roman" panose="02020603050405020304" pitchFamily="18" charset="0"/>
              <a:ea typeface="KaiTi" panose="02010609060101010101" pitchFamily="49" charset="-122"/>
            </a:endParaRPr>
          </a:p>
          <a:p>
            <a:pPr>
              <a:lnSpc>
                <a:spcPct val="150000"/>
              </a:lnSpc>
            </a:pPr>
            <a:r>
              <a:rPr lang="en-US" altLang="zh-CN" sz="2800" b="1" dirty="0" err="1" smtClean="0">
                <a:solidFill>
                  <a:srgbClr val="000000"/>
                </a:solidFill>
                <a:latin typeface="Times New Roman" panose="02020603050405020304" pitchFamily="18" charset="0"/>
                <a:ea typeface="KaiTi" panose="02010609060101010101" pitchFamily="49" charset="-122"/>
              </a:rPr>
              <a:t>Dijkstra</a:t>
            </a:r>
            <a:r>
              <a:rPr lang="zh-CN" altLang="en-US" sz="2800" dirty="0">
                <a:solidFill>
                  <a:srgbClr val="000000"/>
                </a:solidFill>
                <a:latin typeface="KaiTi" panose="02010609060101010101" pitchFamily="49" charset="-122"/>
                <a:ea typeface="KaiTi" panose="02010609060101010101" pitchFamily="49" charset="-122"/>
              </a:rPr>
              <a:t>算法</a:t>
            </a:r>
            <a:r>
              <a:rPr lang="zh-CN" altLang="en-US" sz="2800" dirty="0" smtClean="0">
                <a:solidFill>
                  <a:srgbClr val="000000"/>
                </a:solidFill>
                <a:latin typeface="KaiTi" panose="02010609060101010101" pitchFamily="49" charset="-122"/>
                <a:ea typeface="KaiTi" panose="02010609060101010101" pitchFamily="49" charset="-122"/>
              </a:rPr>
              <a:t>：</a:t>
            </a:r>
            <a:r>
              <a:rPr lang="zh-CN" altLang="en-US" sz="2800" dirty="0">
                <a:solidFill>
                  <a:srgbClr val="000000"/>
                </a:solidFill>
                <a:latin typeface="KaiTi" panose="02010609060101010101" pitchFamily="49" charset="-122"/>
                <a:ea typeface="KaiTi" panose="02010609060101010101" pitchFamily="49" charset="-122"/>
              </a:rPr>
              <a:t>从每个顶点</a:t>
            </a:r>
            <a:r>
              <a:rPr lang="zh-CN" altLang="en-US" sz="2800" dirty="0" smtClean="0">
                <a:solidFill>
                  <a:srgbClr val="000000"/>
                </a:solidFill>
                <a:latin typeface="KaiTi" panose="02010609060101010101" pitchFamily="49" charset="-122"/>
                <a:ea typeface="KaiTi" panose="02010609060101010101" pitchFamily="49" charset="-122"/>
              </a:rPr>
              <a:t>调用，独立</a:t>
            </a:r>
            <a:endParaRPr lang="zh-CN" altLang="en-US" sz="2800" dirty="0">
              <a:solidFill>
                <a:srgbClr val="000000"/>
              </a:solidFill>
              <a:latin typeface="KaiTi" panose="02010609060101010101" pitchFamily="49" charset="-122"/>
              <a:ea typeface="KaiTi" panose="02010609060101010101" pitchFamily="49" charset="-122"/>
            </a:endParaRP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Floyd</a:t>
            </a:r>
            <a:r>
              <a:rPr lang="zh-CN" altLang="en-US" sz="2800" dirty="0">
                <a:solidFill>
                  <a:srgbClr val="000000"/>
                </a:solidFill>
                <a:latin typeface="KaiTi" panose="02010609060101010101" pitchFamily="49" charset="-122"/>
                <a:ea typeface="KaiTi" panose="02010609060101010101" pitchFamily="49" charset="-122"/>
              </a:rPr>
              <a:t>算法：</a:t>
            </a:r>
            <a:r>
              <a:rPr lang="en-US" altLang="zh-CN" sz="2800" b="1" i="1" dirty="0">
                <a:solidFill>
                  <a:srgbClr val="000000"/>
                </a:solidFill>
                <a:latin typeface="Times New Roman" panose="02020603050405020304" pitchFamily="18" charset="0"/>
                <a:ea typeface="KaiTi" panose="02010609060101010101" pitchFamily="49" charset="-122"/>
              </a:rPr>
              <a:t>A</a:t>
            </a:r>
            <a:r>
              <a:rPr lang="zh-CN" altLang="en-US" sz="2800" dirty="0" smtClean="0">
                <a:solidFill>
                  <a:srgbClr val="000000"/>
                </a:solidFill>
                <a:latin typeface="KaiTi" panose="02010609060101010101" pitchFamily="49" charset="-122"/>
                <a:ea typeface="KaiTi" panose="02010609060101010101" pitchFamily="49" charset="-122"/>
              </a:rPr>
              <a:t>共享   </a:t>
            </a:r>
            <a:r>
              <a:rPr lang="en-US" altLang="zh-CN" sz="2800" b="1" dirty="0" smtClean="0">
                <a:solidFill>
                  <a:srgbClr val="000000"/>
                </a:solidFill>
                <a:latin typeface="Times New Roman" panose="02020603050405020304" pitchFamily="18" charset="0"/>
                <a:ea typeface="KaiTi" panose="02010609060101010101" pitchFamily="49" charset="-122"/>
              </a:rPr>
              <a:t> </a:t>
            </a:r>
            <a:endParaRPr lang="zh-CN" altLang="en-US" sz="2800" dirty="0"/>
          </a:p>
        </p:txBody>
      </p:sp>
    </p:spTree>
    <p:extLst>
      <p:ext uri="{BB962C8B-B14F-4D97-AF65-F5344CB8AC3E}">
        <p14:creationId xmlns:p14="http://schemas.microsoft.com/office/powerpoint/2010/main" val="180848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2594" y="480613"/>
            <a:ext cx="11218127" cy="1384995"/>
          </a:xfrm>
          <a:prstGeom prst="rect">
            <a:avLst/>
          </a:prstGeom>
        </p:spPr>
        <p:txBody>
          <a:bodyPr wrap="square">
            <a:spAutoFit/>
          </a:bodyPr>
          <a:lstStyle/>
          <a:p>
            <a:pPr>
              <a:lnSpc>
                <a:spcPct val="150000"/>
              </a:lnSpc>
            </a:pPr>
            <a:r>
              <a:rPr lang="zh-CN" altLang="en-US" sz="2800" dirty="0">
                <a:solidFill>
                  <a:srgbClr val="000000"/>
                </a:solidFill>
                <a:latin typeface="KaiTi" panose="02010609060101010101" pitchFamily="49" charset="-122"/>
                <a:ea typeface="KaiTi" panose="02010609060101010101" pitchFamily="49" charset="-122"/>
              </a:rPr>
              <a:t>设下图中的顶点表示村庄，有向边代表交通路线，若要建立一家医院，试问建在哪一个村庄能使各村庄总体交通代价最小。</a:t>
            </a:r>
            <a:endParaRPr lang="zh-CN" altLang="en-US" sz="2800" dirty="0"/>
          </a:p>
        </p:txBody>
      </p:sp>
      <p:pic>
        <p:nvPicPr>
          <p:cNvPr id="3" name="图片 2"/>
          <p:cNvPicPr>
            <a:picLocks noChangeAspect="1"/>
          </p:cNvPicPr>
          <p:nvPr/>
        </p:nvPicPr>
        <p:blipFill>
          <a:blip r:embed="rId2"/>
          <a:stretch>
            <a:fillRect/>
          </a:stretch>
        </p:blipFill>
        <p:spPr>
          <a:xfrm>
            <a:off x="2936371" y="2561992"/>
            <a:ext cx="5114925" cy="3429000"/>
          </a:xfrm>
          <a:prstGeom prst="rect">
            <a:avLst/>
          </a:prstGeom>
        </p:spPr>
      </p:pic>
    </p:spTree>
    <p:extLst>
      <p:ext uri="{BB962C8B-B14F-4D97-AF65-F5344CB8AC3E}">
        <p14:creationId xmlns:p14="http://schemas.microsoft.com/office/powerpoint/2010/main" val="2871441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08448" y="2305162"/>
            <a:ext cx="7567961" cy="3416320"/>
          </a:xfrm>
          <a:prstGeom prst="rect">
            <a:avLst/>
          </a:prstGeom>
          <a:solidFill>
            <a:srgbClr val="1B4367"/>
          </a:solidFill>
        </p:spPr>
        <p:txBody>
          <a:bodyPr wrap="square">
            <a:spAutoFit/>
          </a:bodyPr>
          <a:lstStyle/>
          <a:p>
            <a:pPr>
              <a:lnSpc>
                <a:spcPct val="150000"/>
              </a:lnSpc>
            </a:pPr>
            <a:r>
              <a:rPr lang="zh-CN" altLang="en-US" sz="2400" dirty="0">
                <a:solidFill>
                  <a:srgbClr val="FFFF00"/>
                </a:solidFill>
                <a:latin typeface="黑体" panose="02010609060101010101" pitchFamily="49" charset="-122"/>
                <a:ea typeface="黑体" panose="02010609060101010101" pitchFamily="49" charset="-122"/>
              </a:rPr>
              <a:t>医院建在的村庄	各村庄往返总的交通代价	</a:t>
            </a:r>
          </a:p>
          <a:p>
            <a:pPr>
              <a:lnSpc>
                <a:spcPct val="150000"/>
              </a:lnSpc>
            </a:pPr>
            <a:r>
              <a:rPr lang="en-US" altLang="zh-CN" sz="2400" dirty="0">
                <a:solidFill>
                  <a:srgbClr val="FFFF00"/>
                </a:solidFill>
                <a:latin typeface="黑体" panose="02010609060101010101" pitchFamily="49" charset="-122"/>
                <a:ea typeface="黑体" panose="02010609060101010101" pitchFamily="49" charset="-122"/>
              </a:rPr>
              <a:t>0	12+16+4+7+13+16+4+18=90	</a:t>
            </a:r>
          </a:p>
          <a:p>
            <a:pPr>
              <a:lnSpc>
                <a:spcPct val="150000"/>
              </a:lnSpc>
            </a:pPr>
            <a:r>
              <a:rPr lang="en-US" altLang="zh-CN" sz="2400" dirty="0">
                <a:solidFill>
                  <a:srgbClr val="FFFF00"/>
                </a:solidFill>
                <a:latin typeface="黑体" panose="02010609060101010101" pitchFamily="49" charset="-122"/>
                <a:ea typeface="黑体" panose="02010609060101010101" pitchFamily="49" charset="-122"/>
              </a:rPr>
              <a:t>1	</a:t>
            </a:r>
            <a:r>
              <a:rPr lang="en-US" altLang="zh-CN" sz="2400" dirty="0" smtClean="0">
                <a:solidFill>
                  <a:srgbClr val="FFFF00"/>
                </a:solidFill>
                <a:latin typeface="黑体" panose="02010609060101010101" pitchFamily="49" charset="-122"/>
                <a:ea typeface="黑体" panose="02010609060101010101" pitchFamily="49" charset="-122"/>
              </a:rPr>
              <a:t>13+29+17+20+12+11+8+5=115</a:t>
            </a:r>
            <a:r>
              <a:rPr lang="en-US" altLang="zh-CN" sz="2400" dirty="0">
                <a:solidFill>
                  <a:srgbClr val="FFFF00"/>
                </a:solidFill>
                <a:latin typeface="黑体" panose="02010609060101010101" pitchFamily="49" charset="-122"/>
                <a:ea typeface="黑体" panose="02010609060101010101" pitchFamily="49" charset="-122"/>
              </a:rPr>
              <a:t>	</a:t>
            </a:r>
          </a:p>
          <a:p>
            <a:pPr>
              <a:lnSpc>
                <a:spcPct val="150000"/>
              </a:lnSpc>
            </a:pPr>
            <a:r>
              <a:rPr lang="en-US" altLang="zh-CN" sz="2400" dirty="0">
                <a:solidFill>
                  <a:srgbClr val="FFFF00"/>
                </a:solidFill>
                <a:latin typeface="黑体" panose="02010609060101010101" pitchFamily="49" charset="-122"/>
                <a:ea typeface="黑体" panose="02010609060101010101" pitchFamily="49" charset="-122"/>
              </a:rPr>
              <a:t>2	16+11+12+6+16+29+12+34=136	</a:t>
            </a:r>
          </a:p>
          <a:p>
            <a:pPr>
              <a:lnSpc>
                <a:spcPct val="150000"/>
              </a:lnSpc>
            </a:pPr>
            <a:r>
              <a:rPr lang="en-US" altLang="zh-CN" sz="2400" dirty="0">
                <a:solidFill>
                  <a:srgbClr val="FFFF00"/>
                </a:solidFill>
                <a:latin typeface="黑体" panose="02010609060101010101" pitchFamily="49" charset="-122"/>
                <a:ea typeface="黑体" panose="02010609060101010101" pitchFamily="49" charset="-122"/>
              </a:rPr>
              <a:t>3	4+8+12+3+4+17+12+22=</a:t>
            </a:r>
            <a:r>
              <a:rPr lang="en-US" altLang="zh-CN" sz="2400" b="1" dirty="0">
                <a:solidFill>
                  <a:srgbClr val="FFFF00"/>
                </a:solidFill>
                <a:latin typeface="黑体" panose="02010609060101010101" pitchFamily="49" charset="-122"/>
                <a:ea typeface="黑体" panose="02010609060101010101" pitchFamily="49" charset="-122"/>
              </a:rPr>
              <a:t>82</a:t>
            </a:r>
            <a:r>
              <a:rPr lang="zh-CN" altLang="en-US" sz="2400" dirty="0">
                <a:solidFill>
                  <a:srgbClr val="FFFF00"/>
                </a:solidFill>
                <a:latin typeface="黑体" panose="02010609060101010101" pitchFamily="49" charset="-122"/>
                <a:ea typeface="黑体" panose="02010609060101010101" pitchFamily="49" charset="-122"/>
              </a:rPr>
              <a:t>	</a:t>
            </a:r>
          </a:p>
          <a:p>
            <a:pPr>
              <a:lnSpc>
                <a:spcPct val="150000"/>
              </a:lnSpc>
            </a:pPr>
            <a:r>
              <a:rPr lang="en-US" altLang="zh-CN" sz="2400" dirty="0">
                <a:solidFill>
                  <a:srgbClr val="FFFF00"/>
                </a:solidFill>
                <a:latin typeface="黑体" panose="02010609060101010101" pitchFamily="49" charset="-122"/>
                <a:ea typeface="黑体" panose="02010609060101010101" pitchFamily="49" charset="-122"/>
              </a:rPr>
              <a:t>4	18+5+34+22+7+20+6+3+0=115</a:t>
            </a:r>
            <a:r>
              <a:rPr lang="en-US" altLang="zh-CN" sz="2400" dirty="0">
                <a:solidFill>
                  <a:srgbClr val="FFFF00"/>
                </a:solidFill>
                <a:latin typeface="Calibri" panose="020F0502020204030204" pitchFamily="34" charset="0"/>
              </a:rPr>
              <a:t>	</a:t>
            </a:r>
          </a:p>
        </p:txBody>
      </p:sp>
      <p:pic>
        <p:nvPicPr>
          <p:cNvPr id="5" name="图片 4"/>
          <p:cNvPicPr>
            <a:picLocks noChangeAspect="1"/>
          </p:cNvPicPr>
          <p:nvPr/>
        </p:nvPicPr>
        <p:blipFill>
          <a:blip r:embed="rId2"/>
          <a:stretch>
            <a:fillRect/>
          </a:stretch>
        </p:blipFill>
        <p:spPr>
          <a:xfrm>
            <a:off x="233710" y="275992"/>
            <a:ext cx="3829050" cy="2514600"/>
          </a:xfrm>
          <a:prstGeom prst="rect">
            <a:avLst/>
          </a:prstGeom>
        </p:spPr>
      </p:pic>
      <p:sp>
        <p:nvSpPr>
          <p:cNvPr id="6" name="矩形 5"/>
          <p:cNvSpPr/>
          <p:nvPr/>
        </p:nvSpPr>
        <p:spPr>
          <a:xfrm>
            <a:off x="4517751" y="1240904"/>
            <a:ext cx="5570756" cy="523220"/>
          </a:xfrm>
          <a:prstGeom prst="rect">
            <a:avLst/>
          </a:prstGeom>
        </p:spPr>
        <p:txBody>
          <a:bodyPr wrap="none">
            <a:spAutoFit/>
          </a:bodyPr>
          <a:lstStyle/>
          <a:p>
            <a:r>
              <a:rPr lang="zh-CN" altLang="en-US" sz="2800" b="1" dirty="0">
                <a:solidFill>
                  <a:srgbClr val="C00000"/>
                </a:solidFill>
                <a:latin typeface="KaiTi" panose="02010609060101010101" pitchFamily="49" charset="-122"/>
                <a:ea typeface="KaiTi" panose="02010609060101010101" pitchFamily="49" charset="-122"/>
              </a:rPr>
              <a:t>求得每对村庄之间的最少交通代价</a:t>
            </a:r>
            <a:endParaRPr lang="zh-CN" altLang="en-US" sz="2800" b="1" dirty="0">
              <a:solidFill>
                <a:srgbClr val="C00000"/>
              </a:solidFill>
            </a:endParaRPr>
          </a:p>
        </p:txBody>
      </p:sp>
      <p:sp>
        <p:nvSpPr>
          <p:cNvPr id="7" name="矩形 6"/>
          <p:cNvSpPr/>
          <p:nvPr/>
        </p:nvSpPr>
        <p:spPr>
          <a:xfrm>
            <a:off x="5144428" y="5800855"/>
            <a:ext cx="6096000" cy="461665"/>
          </a:xfrm>
          <a:prstGeom prst="rect">
            <a:avLst/>
          </a:prstGeom>
        </p:spPr>
        <p:txBody>
          <a:bodyPr>
            <a:spAutoFit/>
          </a:bodyPr>
          <a:lstStyle/>
          <a:p>
            <a:r>
              <a:rPr lang="zh-CN" altLang="en-US" sz="2400" b="1" dirty="0">
                <a:solidFill>
                  <a:srgbClr val="0000FF"/>
                </a:solidFill>
                <a:latin typeface="微软雅黑" panose="020B0503020204020204" pitchFamily="34" charset="-122"/>
                <a:ea typeface="微软雅黑" panose="020B0503020204020204" pitchFamily="34" charset="-122"/>
              </a:rPr>
              <a:t>把医院建在村庄</a:t>
            </a:r>
            <a:r>
              <a:rPr lang="en-US" altLang="zh-CN" sz="2400" b="1" dirty="0">
                <a:solidFill>
                  <a:srgbClr val="0000FF"/>
                </a:solidFill>
                <a:latin typeface="微软雅黑" panose="020B0503020204020204" pitchFamily="34" charset="-122"/>
                <a:ea typeface="微软雅黑" panose="020B0503020204020204" pitchFamily="34" charset="-122"/>
              </a:rPr>
              <a:t>3</a:t>
            </a:r>
            <a:r>
              <a:rPr lang="zh-CN" altLang="en-US" sz="2400" b="1" dirty="0">
                <a:solidFill>
                  <a:srgbClr val="0000FF"/>
                </a:solidFill>
                <a:latin typeface="微软雅黑" panose="020B0503020204020204" pitchFamily="34" charset="-122"/>
                <a:ea typeface="微软雅黑" panose="020B0503020204020204" pitchFamily="34" charset="-122"/>
              </a:rPr>
              <a:t>时总体交通代价</a:t>
            </a:r>
            <a:r>
              <a:rPr lang="zh-CN" altLang="en-US" sz="2400" b="1" dirty="0" smtClean="0">
                <a:solidFill>
                  <a:srgbClr val="0000FF"/>
                </a:solidFill>
                <a:latin typeface="微软雅黑" panose="020B0503020204020204" pitchFamily="34" charset="-122"/>
                <a:ea typeface="微软雅黑" panose="020B0503020204020204" pitchFamily="34" charset="-122"/>
              </a:rPr>
              <a:t>最少</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0499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1736" y="597244"/>
            <a:ext cx="10337180" cy="738664"/>
          </a:xfrm>
          <a:prstGeom prst="rect">
            <a:avLst/>
          </a:prstGeom>
        </p:spPr>
        <p:txBody>
          <a:bodyPr wrap="square">
            <a:spAutoFit/>
          </a:bodyPr>
          <a:lstStyle/>
          <a:p>
            <a:endParaRPr lang="zh-CN" altLang="en-US" sz="1400" dirty="0">
              <a:solidFill>
                <a:srgbClr val="002060"/>
              </a:solidFill>
              <a:latin typeface="微软雅黑" panose="020B0503020204020204" pitchFamily="34" charset="-122"/>
              <a:ea typeface="微软雅黑" panose="020B0503020204020204" pitchFamily="34" charset="-122"/>
            </a:endParaRPr>
          </a:p>
          <a:p>
            <a:r>
              <a:rPr lang="en-US" altLang="zh-CN" sz="2800" b="1" dirty="0" smtClean="0">
                <a:solidFill>
                  <a:srgbClr val="002060"/>
                </a:solidFill>
                <a:latin typeface="黑体" panose="02010609060101010101" pitchFamily="49" charset="-122"/>
                <a:ea typeface="黑体" panose="02010609060101010101" pitchFamily="49" charset="-122"/>
              </a:rPr>
              <a:t>3.</a:t>
            </a:r>
            <a:r>
              <a:rPr lang="zh-CN" altLang="en-US" sz="2800" b="1" dirty="0" smtClean="0">
                <a:solidFill>
                  <a:srgbClr val="002060"/>
                </a:solidFill>
                <a:latin typeface="黑体" panose="02010609060101010101" pitchFamily="49" charset="-122"/>
                <a:ea typeface="黑体" panose="02010609060101010101" pitchFamily="49" charset="-122"/>
              </a:rPr>
              <a:t>拓扑排序</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4" name="矩形 3"/>
          <p:cNvSpPr/>
          <p:nvPr/>
        </p:nvSpPr>
        <p:spPr>
          <a:xfrm>
            <a:off x="1284248" y="1952460"/>
            <a:ext cx="9352156" cy="3323987"/>
          </a:xfrm>
          <a:prstGeom prst="rect">
            <a:avLst/>
          </a:prstGeom>
        </p:spPr>
        <p:txBody>
          <a:bodyPr wrap="square">
            <a:spAutoFit/>
          </a:bodyPr>
          <a:lstStyle/>
          <a:p>
            <a:pPr>
              <a:lnSpc>
                <a:spcPct val="150000"/>
              </a:lnSpc>
            </a:pPr>
            <a:r>
              <a:rPr lang="zh-CN" altLang="en-US" sz="2800" b="1" dirty="0" smtClean="0">
                <a:solidFill>
                  <a:srgbClr val="0000FF"/>
                </a:solidFill>
                <a:latin typeface="KaiTi" panose="02010609060101010101" pitchFamily="49" charset="-122"/>
                <a:ea typeface="KaiTi" panose="02010609060101010101" pitchFamily="49" charset="-122"/>
              </a:rPr>
              <a:t>找</a:t>
            </a:r>
            <a:r>
              <a:rPr lang="zh-CN" altLang="en-US" sz="2800" b="1" dirty="0">
                <a:solidFill>
                  <a:srgbClr val="0000FF"/>
                </a:solidFill>
                <a:latin typeface="KaiTi" panose="02010609060101010101" pitchFamily="49" charset="-122"/>
                <a:ea typeface="KaiTi" panose="02010609060101010101" pitchFamily="49" charset="-122"/>
              </a:rPr>
              <a:t>入度为</a:t>
            </a:r>
            <a:r>
              <a:rPr lang="en-US" altLang="zh-CN" sz="2800" b="1" dirty="0">
                <a:solidFill>
                  <a:srgbClr val="0000FF"/>
                </a:solidFill>
                <a:latin typeface="Times New Roman" panose="02020603050405020304" pitchFamily="18" charset="0"/>
                <a:ea typeface="KaiTi" panose="02010609060101010101" pitchFamily="49" charset="-122"/>
              </a:rPr>
              <a:t>0</a:t>
            </a:r>
            <a:r>
              <a:rPr lang="zh-CN" altLang="en-US" sz="2800" b="1" dirty="0">
                <a:solidFill>
                  <a:srgbClr val="0000FF"/>
                </a:solidFill>
                <a:latin typeface="KaiTi" panose="02010609060101010101" pitchFamily="49" charset="-122"/>
                <a:ea typeface="KaiTi" panose="02010609060101010101" pitchFamily="49" charset="-122"/>
              </a:rPr>
              <a:t>的顶点</a:t>
            </a:r>
          </a:p>
          <a:p>
            <a:pPr>
              <a:lnSpc>
                <a:spcPct val="150000"/>
              </a:lnSpc>
            </a:pPr>
            <a:r>
              <a:rPr lang="zh-CN" altLang="en-US" sz="2800" b="1" dirty="0">
                <a:solidFill>
                  <a:srgbClr val="0000FF"/>
                </a:solidFill>
                <a:latin typeface="KaiTi" panose="02010609060101010101" pitchFamily="49" charset="-122"/>
                <a:ea typeface="KaiTi" panose="02010609060101010101" pitchFamily="49" charset="-122"/>
              </a:rPr>
              <a:t>输出该顶点，删除从它出发的所有出边</a:t>
            </a:r>
          </a:p>
          <a:p>
            <a:pPr>
              <a:lnSpc>
                <a:spcPct val="150000"/>
              </a:lnSpc>
            </a:pPr>
            <a:endParaRPr lang="en-US" altLang="zh-CN" sz="2800" b="1" dirty="0" smtClean="0">
              <a:latin typeface="微软雅黑" panose="020B0503020204020204" pitchFamily="34" charset="-122"/>
              <a:ea typeface="微软雅黑" panose="020B0503020204020204" pitchFamily="34" charset="-122"/>
            </a:endParaRPr>
          </a:p>
          <a:p>
            <a:pPr>
              <a:lnSpc>
                <a:spcPct val="150000"/>
              </a:lnSpc>
            </a:pPr>
            <a:r>
              <a:rPr lang="zh-CN" altLang="en-US" sz="2800" b="1" dirty="0" smtClean="0">
                <a:latin typeface="微软雅黑" panose="020B0503020204020204" pitchFamily="34" charset="-122"/>
                <a:ea typeface="微软雅黑" panose="020B0503020204020204" pitchFamily="34" charset="-122"/>
              </a:rPr>
              <a:t>成功</a:t>
            </a:r>
            <a:r>
              <a:rPr lang="zh-CN" altLang="en-US" sz="2800" dirty="0">
                <a:latin typeface="KaiTi" panose="02010609060101010101" pitchFamily="49" charset="-122"/>
                <a:ea typeface="KaiTi" panose="02010609060101010101" pitchFamily="49" charset="-122"/>
              </a:rPr>
              <a:t>：产生所有顶点的拓扑序列</a:t>
            </a:r>
          </a:p>
          <a:p>
            <a:pPr>
              <a:lnSpc>
                <a:spcPct val="150000"/>
              </a:lnSpc>
            </a:pPr>
            <a:r>
              <a:rPr lang="zh-CN" altLang="en-US" sz="2800" b="1" dirty="0">
                <a:latin typeface="微软雅黑" panose="020B0503020204020204" pitchFamily="34" charset="-122"/>
                <a:ea typeface="微软雅黑" panose="020B0503020204020204" pitchFamily="34" charset="-122"/>
              </a:rPr>
              <a:t>不成功</a:t>
            </a:r>
            <a:r>
              <a:rPr lang="zh-CN" altLang="en-US" sz="2800" dirty="0">
                <a:latin typeface="KaiTi" panose="02010609060101010101" pitchFamily="49" charset="-122"/>
                <a:ea typeface="KaiTi" panose="02010609060101010101" pitchFamily="49" charset="-122"/>
              </a:rPr>
              <a:t>：不能产生所有顶点的拓扑序列</a:t>
            </a:r>
          </a:p>
        </p:txBody>
      </p:sp>
      <p:pic>
        <p:nvPicPr>
          <p:cNvPr id="5" name="图片 4"/>
          <p:cNvPicPr>
            <a:picLocks noChangeAspect="1"/>
          </p:cNvPicPr>
          <p:nvPr/>
        </p:nvPicPr>
        <p:blipFill>
          <a:blip r:embed="rId2"/>
          <a:stretch>
            <a:fillRect/>
          </a:stretch>
        </p:blipFill>
        <p:spPr>
          <a:xfrm>
            <a:off x="6972997" y="402690"/>
            <a:ext cx="4882486" cy="1866435"/>
          </a:xfrm>
          <a:prstGeom prst="rect">
            <a:avLst/>
          </a:prstGeom>
        </p:spPr>
      </p:pic>
    </p:spTree>
    <p:extLst>
      <p:ext uri="{BB962C8B-B14F-4D97-AF65-F5344CB8AC3E}">
        <p14:creationId xmlns:p14="http://schemas.microsoft.com/office/powerpoint/2010/main" val="902288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2956" y="1314051"/>
            <a:ext cx="11162370" cy="3323987"/>
          </a:xfrm>
          <a:prstGeom prst="rect">
            <a:avLst/>
          </a:prstGeom>
        </p:spPr>
        <p:txBody>
          <a:bodyPr wrap="square">
            <a:spAutoFit/>
          </a:bodyPr>
          <a:lstStyle/>
          <a:p>
            <a:pPr>
              <a:lnSpc>
                <a:spcPct val="150000"/>
              </a:lnSpc>
            </a:pPr>
            <a:r>
              <a:rPr lang="zh-CN" altLang="en-US" sz="2800" b="1" dirty="0">
                <a:solidFill>
                  <a:srgbClr val="C00000"/>
                </a:solidFill>
                <a:latin typeface="KaiTi" panose="02010609060101010101" pitchFamily="49" charset="-122"/>
                <a:ea typeface="KaiTi" panose="02010609060101010101" pitchFamily="49" charset="-122"/>
              </a:rPr>
              <a:t>若一个有向图中的顶点不能排成一个拓扑序列，则可断定该有向图（）</a:t>
            </a: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A.</a:t>
            </a:r>
            <a:r>
              <a:rPr lang="zh-CN" altLang="en-US" sz="2800" dirty="0">
                <a:solidFill>
                  <a:srgbClr val="000000"/>
                </a:solidFill>
                <a:latin typeface="KaiTi" panose="02010609060101010101" pitchFamily="49" charset="-122"/>
                <a:ea typeface="KaiTi" panose="02010609060101010101" pitchFamily="49" charset="-122"/>
              </a:rPr>
              <a:t>是个有根有向图</a:t>
            </a: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B.</a:t>
            </a:r>
            <a:r>
              <a:rPr lang="zh-CN" altLang="en-US" sz="2800" dirty="0">
                <a:solidFill>
                  <a:srgbClr val="000000"/>
                </a:solidFill>
                <a:latin typeface="KaiTi" panose="02010609060101010101" pitchFamily="49" charset="-122"/>
                <a:ea typeface="KaiTi" panose="02010609060101010101" pitchFamily="49" charset="-122"/>
              </a:rPr>
              <a:t>是个强连通图</a:t>
            </a: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C.</a:t>
            </a:r>
            <a:r>
              <a:rPr lang="zh-CN" altLang="en-US" sz="2800" dirty="0">
                <a:solidFill>
                  <a:srgbClr val="000000"/>
                </a:solidFill>
                <a:latin typeface="KaiTi" panose="02010609060101010101" pitchFamily="49" charset="-122"/>
                <a:ea typeface="KaiTi" panose="02010609060101010101" pitchFamily="49" charset="-122"/>
              </a:rPr>
              <a:t>含有多个入度为</a:t>
            </a:r>
            <a:r>
              <a:rPr lang="en-US" altLang="zh-CN" sz="2800" b="1" dirty="0">
                <a:solidFill>
                  <a:srgbClr val="000000"/>
                </a:solidFill>
                <a:latin typeface="Times New Roman" panose="02020603050405020304" pitchFamily="18" charset="0"/>
                <a:ea typeface="KaiTi" panose="02010609060101010101" pitchFamily="49" charset="-122"/>
              </a:rPr>
              <a:t>0</a:t>
            </a:r>
            <a:r>
              <a:rPr lang="zh-CN" altLang="en-US" sz="2800" dirty="0">
                <a:solidFill>
                  <a:srgbClr val="000000"/>
                </a:solidFill>
                <a:latin typeface="KaiTi" panose="02010609060101010101" pitchFamily="49" charset="-122"/>
                <a:ea typeface="KaiTi" panose="02010609060101010101" pitchFamily="49" charset="-122"/>
              </a:rPr>
              <a:t>的顶点</a:t>
            </a:r>
          </a:p>
          <a:p>
            <a:pPr>
              <a:lnSpc>
                <a:spcPct val="150000"/>
              </a:lnSpc>
            </a:pPr>
            <a:r>
              <a:rPr lang="en-US" altLang="zh-CN" sz="2800" b="1" dirty="0">
                <a:solidFill>
                  <a:srgbClr val="FF0000"/>
                </a:solidFill>
                <a:latin typeface="Times New Roman" panose="02020603050405020304" pitchFamily="18" charset="0"/>
                <a:ea typeface="KaiTi" panose="02010609060101010101" pitchFamily="49" charset="-122"/>
              </a:rPr>
              <a:t>D.</a:t>
            </a:r>
            <a:r>
              <a:rPr lang="zh-CN" altLang="en-US" sz="2800" dirty="0">
                <a:solidFill>
                  <a:srgbClr val="FF0000"/>
                </a:solidFill>
                <a:latin typeface="KaiTi" panose="02010609060101010101" pitchFamily="49" charset="-122"/>
                <a:ea typeface="KaiTi" panose="02010609060101010101" pitchFamily="49" charset="-122"/>
              </a:rPr>
              <a:t>含有顶点数目大于</a:t>
            </a:r>
            <a:r>
              <a:rPr lang="en-US" altLang="zh-CN" sz="2800" b="1" dirty="0">
                <a:solidFill>
                  <a:srgbClr val="FF0000"/>
                </a:solidFill>
                <a:latin typeface="Times New Roman" panose="02020603050405020304" pitchFamily="18" charset="0"/>
                <a:ea typeface="KaiTi" panose="02010609060101010101" pitchFamily="49" charset="-122"/>
              </a:rPr>
              <a:t>1</a:t>
            </a:r>
            <a:r>
              <a:rPr lang="zh-CN" altLang="en-US" sz="2800" dirty="0">
                <a:solidFill>
                  <a:srgbClr val="FF0000"/>
                </a:solidFill>
                <a:latin typeface="KaiTi" panose="02010609060101010101" pitchFamily="49" charset="-122"/>
                <a:ea typeface="KaiTi" panose="02010609060101010101" pitchFamily="49" charset="-122"/>
              </a:rPr>
              <a:t>的强连通分量</a:t>
            </a:r>
            <a:endParaRPr lang="zh-CN" altLang="en-US" sz="2800" dirty="0">
              <a:solidFill>
                <a:srgbClr val="FF0000"/>
              </a:solidFill>
            </a:endParaRPr>
          </a:p>
        </p:txBody>
      </p:sp>
    </p:spTree>
    <p:extLst>
      <p:ext uri="{BB962C8B-B14F-4D97-AF65-F5344CB8AC3E}">
        <p14:creationId xmlns:p14="http://schemas.microsoft.com/office/powerpoint/2010/main" val="2506377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502" y="832767"/>
            <a:ext cx="11006254" cy="2677656"/>
          </a:xfrm>
          <a:prstGeom prst="rect">
            <a:avLst/>
          </a:prstGeom>
        </p:spPr>
        <p:txBody>
          <a:bodyPr wrap="square">
            <a:spAutoFit/>
          </a:bodyPr>
          <a:lstStyle/>
          <a:p>
            <a:pPr>
              <a:lnSpc>
                <a:spcPct val="150000"/>
              </a:lnSpc>
            </a:pPr>
            <a:r>
              <a:rPr lang="zh-CN" altLang="en-US" sz="2800" b="1" dirty="0">
                <a:solidFill>
                  <a:srgbClr val="FF0000"/>
                </a:solidFill>
                <a:latin typeface="KaiTi" panose="02010609060101010101" pitchFamily="49" charset="-122"/>
                <a:ea typeface="KaiTi" panose="02010609060101010101" pitchFamily="49" charset="-122"/>
              </a:rPr>
              <a:t>若用邻接矩阵存储有向图，矩阵中主对角线以下的元素均为零，则关于该图拓扑序列的结论是（）。</a:t>
            </a: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A.</a:t>
            </a:r>
            <a:r>
              <a:rPr lang="zh-CN" altLang="en-US" sz="2800" dirty="0">
                <a:solidFill>
                  <a:srgbClr val="000000"/>
                </a:solidFill>
                <a:latin typeface="KaiTi" panose="02010609060101010101" pitchFamily="49" charset="-122"/>
                <a:ea typeface="KaiTi" panose="02010609060101010101" pitchFamily="49" charset="-122"/>
              </a:rPr>
              <a:t>存在，且</a:t>
            </a:r>
            <a:r>
              <a:rPr lang="zh-CN" altLang="en-US" sz="2800" dirty="0" smtClean="0">
                <a:solidFill>
                  <a:srgbClr val="000000"/>
                </a:solidFill>
                <a:latin typeface="KaiTi" panose="02010609060101010101" pitchFamily="49" charset="-122"/>
                <a:ea typeface="KaiTi" panose="02010609060101010101" pitchFamily="49" charset="-122"/>
              </a:rPr>
              <a:t>唯一      </a:t>
            </a:r>
            <a:r>
              <a:rPr lang="en-US" altLang="zh-CN" sz="2800" b="1" dirty="0" smtClean="0">
                <a:solidFill>
                  <a:srgbClr val="000000"/>
                </a:solidFill>
                <a:latin typeface="Times New Roman" panose="02020603050405020304" pitchFamily="18" charset="0"/>
                <a:ea typeface="KaiTi" panose="02010609060101010101" pitchFamily="49" charset="-122"/>
              </a:rPr>
              <a:t>B</a:t>
            </a:r>
            <a:r>
              <a:rPr lang="en-US" altLang="zh-CN" sz="2800" b="1" dirty="0">
                <a:solidFill>
                  <a:srgbClr val="000000"/>
                </a:solidFill>
                <a:latin typeface="Times New Roman" panose="02020603050405020304" pitchFamily="18" charset="0"/>
                <a:ea typeface="KaiTi" panose="02010609060101010101" pitchFamily="49" charset="-122"/>
              </a:rPr>
              <a:t>.</a:t>
            </a:r>
            <a:r>
              <a:rPr lang="zh-CN" altLang="en-US" sz="2800" dirty="0">
                <a:solidFill>
                  <a:srgbClr val="000000"/>
                </a:solidFill>
                <a:latin typeface="KaiTi" panose="02010609060101010101" pitchFamily="49" charset="-122"/>
                <a:ea typeface="KaiTi" panose="02010609060101010101" pitchFamily="49" charset="-122"/>
              </a:rPr>
              <a:t>存在、且不唯一</a:t>
            </a: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C.</a:t>
            </a:r>
            <a:r>
              <a:rPr lang="zh-CN" altLang="en-US" sz="2800" dirty="0">
                <a:solidFill>
                  <a:srgbClr val="000000"/>
                </a:solidFill>
                <a:latin typeface="KaiTi" panose="02010609060101010101" pitchFamily="49" charset="-122"/>
                <a:ea typeface="KaiTi" panose="02010609060101010101" pitchFamily="49" charset="-122"/>
              </a:rPr>
              <a:t>存在，可能不</a:t>
            </a:r>
            <a:r>
              <a:rPr lang="zh-CN" altLang="en-US" sz="2800" dirty="0" smtClean="0">
                <a:solidFill>
                  <a:srgbClr val="000000"/>
                </a:solidFill>
                <a:latin typeface="KaiTi" panose="02010609060101010101" pitchFamily="49" charset="-122"/>
                <a:ea typeface="KaiTi" panose="02010609060101010101" pitchFamily="49" charset="-122"/>
              </a:rPr>
              <a:t>唯一  </a:t>
            </a:r>
            <a:r>
              <a:rPr lang="en-US" altLang="zh-CN" sz="2800" b="1" dirty="0" smtClean="0">
                <a:solidFill>
                  <a:srgbClr val="000000"/>
                </a:solidFill>
                <a:latin typeface="Times New Roman" panose="02020603050405020304" pitchFamily="18" charset="0"/>
                <a:ea typeface="KaiTi" panose="02010609060101010101" pitchFamily="49" charset="-122"/>
              </a:rPr>
              <a:t>D</a:t>
            </a:r>
            <a:r>
              <a:rPr lang="en-US" altLang="zh-CN" sz="2800" b="1" dirty="0">
                <a:solidFill>
                  <a:srgbClr val="000000"/>
                </a:solidFill>
                <a:latin typeface="Times New Roman" panose="02020603050405020304" pitchFamily="18" charset="0"/>
                <a:ea typeface="KaiTi" panose="02010609060101010101" pitchFamily="49" charset="-122"/>
              </a:rPr>
              <a:t>.</a:t>
            </a:r>
            <a:r>
              <a:rPr lang="zh-CN" altLang="en-US" sz="2800" dirty="0">
                <a:solidFill>
                  <a:srgbClr val="000000"/>
                </a:solidFill>
                <a:latin typeface="KaiTi" panose="02010609060101010101" pitchFamily="49" charset="-122"/>
                <a:ea typeface="KaiTi" panose="02010609060101010101" pitchFamily="49" charset="-122"/>
              </a:rPr>
              <a:t>无法确定是否存在</a:t>
            </a:r>
            <a:endParaRPr lang="zh-CN" altLang="en-US" sz="2800" dirty="0"/>
          </a:p>
        </p:txBody>
      </p:sp>
      <p:grpSp>
        <p:nvGrpSpPr>
          <p:cNvPr id="9" name="组合 8"/>
          <p:cNvGrpSpPr/>
          <p:nvPr/>
        </p:nvGrpSpPr>
        <p:grpSpPr>
          <a:xfrm>
            <a:off x="831912" y="4080674"/>
            <a:ext cx="9066264" cy="2138397"/>
            <a:chOff x="1679405" y="4102977"/>
            <a:chExt cx="9066264" cy="2138397"/>
          </a:xfrm>
        </p:grpSpPr>
        <p:sp>
          <p:nvSpPr>
            <p:cNvPr id="3" name="矩形 2"/>
            <p:cNvSpPr/>
            <p:nvPr/>
          </p:nvSpPr>
          <p:spPr>
            <a:xfrm>
              <a:off x="1679405" y="4102977"/>
              <a:ext cx="8024954" cy="461665"/>
            </a:xfrm>
            <a:prstGeom prst="rect">
              <a:avLst/>
            </a:prstGeom>
            <a:solidFill>
              <a:srgbClr val="FFFF00"/>
            </a:solidFill>
          </p:spPr>
          <p:txBody>
            <a:bodyPr wrap="none">
              <a:spAutoFit/>
            </a:bodyPr>
            <a:lstStyle/>
            <a:p>
              <a:r>
                <a:rPr lang="zh-CN" altLang="en-US" sz="2400" dirty="0">
                  <a:solidFill>
                    <a:srgbClr val="000000"/>
                  </a:solidFill>
                  <a:latin typeface="KaiTi" panose="02010609060101010101" pitchFamily="49" charset="-122"/>
                  <a:ea typeface="KaiTi" panose="02010609060101010101" pitchFamily="49" charset="-122"/>
                </a:rPr>
                <a:t>有向图：顶点</a:t>
              </a:r>
              <a:r>
                <a:rPr lang="en-US" altLang="zh-CN" sz="2400" b="1" i="1" dirty="0" err="1">
                  <a:solidFill>
                    <a:srgbClr val="000000"/>
                  </a:solidFill>
                  <a:latin typeface="Times New Roman" panose="02020603050405020304" pitchFamily="18" charset="0"/>
                  <a:ea typeface="KaiTi" panose="02010609060101010101" pitchFamily="49" charset="-122"/>
                </a:rPr>
                <a:t>i</a:t>
              </a:r>
              <a:r>
                <a:rPr lang="zh-CN" altLang="en-US" sz="2400" b="1" dirty="0">
                  <a:solidFill>
                    <a:srgbClr val="000000"/>
                  </a:solidFill>
                  <a:latin typeface="Times New Roman" panose="02020603050405020304" pitchFamily="18" charset="0"/>
                  <a:ea typeface="KaiTi" panose="02010609060101010101" pitchFamily="49" charset="-122"/>
                </a:rPr>
                <a:t>→ </a:t>
              </a:r>
              <a:r>
                <a:rPr lang="en-US" altLang="zh-CN" sz="2400" b="1" i="1" dirty="0">
                  <a:solidFill>
                    <a:srgbClr val="000000"/>
                  </a:solidFill>
                  <a:latin typeface="Times New Roman" panose="02020603050405020304" pitchFamily="18" charset="0"/>
                  <a:ea typeface="KaiTi" panose="02010609060101010101" pitchFamily="49" charset="-122"/>
                </a:rPr>
                <a:t>j</a:t>
              </a:r>
              <a:r>
                <a:rPr lang="zh-CN" altLang="en-US" sz="2400" dirty="0">
                  <a:solidFill>
                    <a:srgbClr val="000000"/>
                  </a:solidFill>
                  <a:latin typeface="KaiTi" panose="02010609060101010101" pitchFamily="49" charset="-122"/>
                  <a:ea typeface="KaiTi" panose="02010609060101010101" pitchFamily="49" charset="-122"/>
                </a:rPr>
                <a:t>（</a:t>
              </a:r>
              <a:r>
                <a:rPr lang="en-US" altLang="zh-CN" sz="2400" b="1" i="1" dirty="0" err="1">
                  <a:solidFill>
                    <a:srgbClr val="000000"/>
                  </a:solidFill>
                  <a:latin typeface="Times New Roman" panose="02020603050405020304" pitchFamily="18" charset="0"/>
                  <a:ea typeface="KaiTi" panose="02010609060101010101" pitchFamily="49" charset="-122"/>
                </a:rPr>
                <a:t>i</a:t>
              </a:r>
              <a:r>
                <a:rPr lang="en-US" altLang="zh-CN" sz="2400" b="1" dirty="0">
                  <a:solidFill>
                    <a:srgbClr val="000000"/>
                  </a:solidFill>
                  <a:latin typeface="Times New Roman" panose="02020603050405020304" pitchFamily="18" charset="0"/>
                  <a:ea typeface="KaiTi" panose="02010609060101010101" pitchFamily="49" charset="-122"/>
                </a:rPr>
                <a:t>&lt;</a:t>
              </a:r>
              <a:r>
                <a:rPr lang="en-US" altLang="zh-CN" sz="2400" b="1" i="1" dirty="0">
                  <a:solidFill>
                    <a:srgbClr val="000000"/>
                  </a:solidFill>
                  <a:latin typeface="Times New Roman" panose="02020603050405020304" pitchFamily="18" charset="0"/>
                  <a:ea typeface="KaiTi" panose="02010609060101010101" pitchFamily="49" charset="-122"/>
                </a:rPr>
                <a:t>j</a:t>
              </a:r>
              <a:r>
                <a:rPr lang="zh-CN" altLang="en-US" sz="2400" dirty="0">
                  <a:solidFill>
                    <a:srgbClr val="000000"/>
                  </a:solidFill>
                  <a:latin typeface="KaiTi" panose="02010609060101010101" pitchFamily="49" charset="-122"/>
                  <a:ea typeface="KaiTi" panose="02010609060101010101" pitchFamily="49" charset="-122"/>
                </a:rPr>
                <a:t>）可能有边，而顶点</a:t>
              </a:r>
              <a:r>
                <a:rPr lang="en-US" altLang="zh-CN" sz="2400" b="1" i="1" dirty="0">
                  <a:solidFill>
                    <a:srgbClr val="000000"/>
                  </a:solidFill>
                  <a:latin typeface="Times New Roman" panose="02020603050405020304" pitchFamily="18" charset="0"/>
                  <a:ea typeface="KaiTi" panose="02010609060101010101" pitchFamily="49" charset="-122"/>
                </a:rPr>
                <a:t>j</a:t>
              </a:r>
              <a:r>
                <a:rPr lang="zh-CN" altLang="en-US" sz="2400" b="1" dirty="0">
                  <a:solidFill>
                    <a:srgbClr val="000000"/>
                  </a:solidFill>
                  <a:latin typeface="Times New Roman" panose="02020603050405020304" pitchFamily="18" charset="0"/>
                  <a:ea typeface="KaiTi" panose="02010609060101010101" pitchFamily="49" charset="-122"/>
                </a:rPr>
                <a:t>→</a:t>
              </a:r>
              <a:r>
                <a:rPr lang="en-US" altLang="zh-CN" sz="2400" b="1" i="1" dirty="0" err="1">
                  <a:solidFill>
                    <a:srgbClr val="000000"/>
                  </a:solidFill>
                  <a:latin typeface="Times New Roman" panose="02020603050405020304" pitchFamily="18" charset="0"/>
                  <a:ea typeface="KaiTi" panose="02010609060101010101" pitchFamily="49" charset="-122"/>
                </a:rPr>
                <a:t>i</a:t>
              </a:r>
              <a:r>
                <a:rPr lang="zh-CN" altLang="en-US" sz="2400" dirty="0">
                  <a:solidFill>
                    <a:srgbClr val="000000"/>
                  </a:solidFill>
                  <a:latin typeface="KaiTi" panose="02010609060101010101" pitchFamily="49" charset="-122"/>
                  <a:ea typeface="KaiTi" panose="02010609060101010101" pitchFamily="49" charset="-122"/>
                </a:rPr>
                <a:t>一定没有边</a:t>
              </a:r>
              <a:endParaRPr lang="zh-CN" altLang="en-US" sz="2400" dirty="0"/>
            </a:p>
          </p:txBody>
        </p:sp>
        <p:sp>
          <p:nvSpPr>
            <p:cNvPr id="4" name="矩形 3"/>
            <p:cNvSpPr/>
            <p:nvPr/>
          </p:nvSpPr>
          <p:spPr>
            <a:xfrm>
              <a:off x="3540907" y="4941343"/>
              <a:ext cx="3570208" cy="461665"/>
            </a:xfrm>
            <a:prstGeom prst="rect">
              <a:avLst/>
            </a:prstGeom>
            <a:solidFill>
              <a:srgbClr val="FFFF00"/>
            </a:solidFill>
          </p:spPr>
          <p:txBody>
            <a:bodyPr wrap="none">
              <a:spAutoFit/>
            </a:bodyPr>
            <a:lstStyle/>
            <a:p>
              <a:r>
                <a:rPr lang="zh-CN" altLang="en-US" sz="2400" dirty="0">
                  <a:solidFill>
                    <a:srgbClr val="000000"/>
                  </a:solidFill>
                  <a:latin typeface="KaiTi" panose="02010609060101010101" pitchFamily="49" charset="-122"/>
                  <a:ea typeface="KaiTi" panose="02010609060101010101" pitchFamily="49" charset="-122"/>
                </a:rPr>
                <a:t>该有向图中一定没有回路</a:t>
              </a:r>
              <a:endParaRPr lang="zh-CN" altLang="en-US" sz="2400" dirty="0"/>
            </a:p>
          </p:txBody>
        </p:sp>
        <p:sp>
          <p:nvSpPr>
            <p:cNvPr id="5" name="矩形 4"/>
            <p:cNvSpPr/>
            <p:nvPr/>
          </p:nvSpPr>
          <p:spPr>
            <a:xfrm>
              <a:off x="4713248" y="5779709"/>
              <a:ext cx="6032421" cy="461665"/>
            </a:xfrm>
            <a:prstGeom prst="rect">
              <a:avLst/>
            </a:prstGeom>
            <a:solidFill>
              <a:srgbClr val="FFFF00"/>
            </a:solidFill>
          </p:spPr>
          <p:txBody>
            <a:bodyPr wrap="none">
              <a:spAutoFit/>
            </a:bodyPr>
            <a:lstStyle/>
            <a:p>
              <a:r>
                <a:rPr lang="zh-CN" altLang="en-US" sz="2400" dirty="0">
                  <a:solidFill>
                    <a:srgbClr val="000000"/>
                  </a:solidFill>
                  <a:latin typeface="KaiTi" panose="02010609060101010101" pitchFamily="49" charset="-122"/>
                  <a:ea typeface="KaiTi" panose="02010609060101010101" pitchFamily="49" charset="-122"/>
                </a:rPr>
                <a:t>可以产生拓扑序列，但拓扑序列不一定唯一</a:t>
              </a:r>
              <a:endParaRPr lang="zh-CN" altLang="en-US" sz="2400" dirty="0"/>
            </a:p>
          </p:txBody>
        </p:sp>
        <p:sp>
          <p:nvSpPr>
            <p:cNvPr id="6" name="下箭头 5"/>
            <p:cNvSpPr/>
            <p:nvPr/>
          </p:nvSpPr>
          <p:spPr>
            <a:xfrm>
              <a:off x="6144322" y="4564642"/>
              <a:ext cx="356839" cy="376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7813288" y="5403008"/>
              <a:ext cx="356839" cy="376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345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1736" y="597244"/>
            <a:ext cx="10337180" cy="738664"/>
          </a:xfrm>
          <a:prstGeom prst="rect">
            <a:avLst/>
          </a:prstGeom>
        </p:spPr>
        <p:txBody>
          <a:bodyPr wrap="square">
            <a:spAutoFit/>
          </a:bodyPr>
          <a:lstStyle/>
          <a:p>
            <a:endParaRPr lang="zh-CN" altLang="en-US" sz="1400" dirty="0">
              <a:solidFill>
                <a:srgbClr val="002060"/>
              </a:solidFill>
              <a:latin typeface="微软雅黑" panose="020B0503020204020204" pitchFamily="34" charset="-122"/>
              <a:ea typeface="微软雅黑" panose="020B0503020204020204" pitchFamily="34" charset="-122"/>
            </a:endParaRPr>
          </a:p>
          <a:p>
            <a:r>
              <a:rPr lang="en-US" altLang="zh-CN" sz="2800" b="1" dirty="0" smtClean="0">
                <a:solidFill>
                  <a:srgbClr val="002060"/>
                </a:solidFill>
                <a:latin typeface="黑体" panose="02010609060101010101" pitchFamily="49" charset="-122"/>
                <a:ea typeface="黑体" panose="02010609060101010101" pitchFamily="49" charset="-122"/>
              </a:rPr>
              <a:t>4.</a:t>
            </a:r>
            <a:r>
              <a:rPr lang="zh-CN" altLang="en-US" sz="2800" b="1" dirty="0" smtClean="0">
                <a:solidFill>
                  <a:srgbClr val="002060"/>
                </a:solidFill>
                <a:latin typeface="黑体" panose="02010609060101010101" pitchFamily="49" charset="-122"/>
                <a:ea typeface="黑体" panose="02010609060101010101" pitchFamily="49" charset="-122"/>
              </a:rPr>
              <a:t>关键路径</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051931" y="1591548"/>
            <a:ext cx="9106830" cy="3970318"/>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800" dirty="0" smtClean="0">
                <a:solidFill>
                  <a:srgbClr val="FF0000"/>
                </a:solidFill>
                <a:latin typeface="KaiTi" panose="02010609060101010101" pitchFamily="49" charset="-122"/>
                <a:ea typeface="KaiTi" panose="02010609060101010101" pitchFamily="49" charset="-122"/>
              </a:rPr>
              <a:t>对</a:t>
            </a:r>
            <a:r>
              <a:rPr lang="zh-CN" altLang="en-US" sz="2800" dirty="0">
                <a:solidFill>
                  <a:srgbClr val="FF0000"/>
                </a:solidFill>
                <a:latin typeface="KaiTi" panose="02010609060101010101" pitchFamily="49" charset="-122"/>
                <a:ea typeface="KaiTi" panose="02010609060101010101" pitchFamily="49" charset="-122"/>
              </a:rPr>
              <a:t>事件（顶点）进行拓扑排序</a:t>
            </a:r>
          </a:p>
          <a:p>
            <a:pPr marL="285750" indent="-285750">
              <a:lnSpc>
                <a:spcPct val="150000"/>
              </a:lnSpc>
              <a:buFont typeface="Arial" panose="020B0604020202020204" pitchFamily="34" charset="0"/>
              <a:buChar char="•"/>
            </a:pPr>
            <a:r>
              <a:rPr lang="zh-CN" altLang="en-US" sz="2800" dirty="0">
                <a:solidFill>
                  <a:srgbClr val="C00000"/>
                </a:solidFill>
                <a:latin typeface="KaiTi" panose="02010609060101010101" pitchFamily="49" charset="-122"/>
                <a:ea typeface="KaiTi" panose="02010609060101010101" pitchFamily="49" charset="-122"/>
              </a:rPr>
              <a:t>按拓扑序列求所有事件的最早开始时间</a:t>
            </a:r>
          </a:p>
          <a:p>
            <a:pPr marL="285750" indent="-285750">
              <a:lnSpc>
                <a:spcPct val="150000"/>
              </a:lnSpc>
              <a:buFont typeface="Arial" panose="020B0604020202020204" pitchFamily="34" charset="0"/>
              <a:buChar char="•"/>
            </a:pPr>
            <a:r>
              <a:rPr lang="zh-CN" altLang="en-US" sz="2800" dirty="0">
                <a:solidFill>
                  <a:srgbClr val="0000FF"/>
                </a:solidFill>
                <a:latin typeface="KaiTi" panose="02010609060101010101" pitchFamily="49" charset="-122"/>
                <a:ea typeface="KaiTi" panose="02010609060101010101" pitchFamily="49" charset="-122"/>
              </a:rPr>
              <a:t>按拓扑逆序列求所有事件的最迟开始时间</a:t>
            </a:r>
          </a:p>
          <a:p>
            <a:pPr marL="285750" indent="-285750">
              <a:lnSpc>
                <a:spcPct val="150000"/>
              </a:lnSpc>
              <a:buFont typeface="Arial" panose="020B0604020202020204" pitchFamily="34" charset="0"/>
              <a:buChar char="•"/>
            </a:pPr>
            <a:r>
              <a:rPr lang="zh-CN" altLang="en-US" sz="2800" dirty="0">
                <a:solidFill>
                  <a:srgbClr val="C00000"/>
                </a:solidFill>
                <a:latin typeface="KaiTi" panose="02010609060101010101" pitchFamily="49" charset="-122"/>
                <a:ea typeface="KaiTi" panose="02010609060101010101" pitchFamily="49" charset="-122"/>
              </a:rPr>
              <a:t>求所有活动（边）的最早开始时间</a:t>
            </a:r>
          </a:p>
          <a:p>
            <a:pPr marL="285750" indent="-285750">
              <a:lnSpc>
                <a:spcPct val="150000"/>
              </a:lnSpc>
              <a:buFont typeface="Arial" panose="020B0604020202020204" pitchFamily="34" charset="0"/>
              <a:buChar char="•"/>
            </a:pPr>
            <a:r>
              <a:rPr lang="zh-CN" altLang="en-US" sz="2800" dirty="0">
                <a:solidFill>
                  <a:srgbClr val="FF0000"/>
                </a:solidFill>
                <a:latin typeface="KaiTi" panose="02010609060101010101" pitchFamily="49" charset="-122"/>
                <a:ea typeface="KaiTi" panose="02010609060101010101" pitchFamily="49" charset="-122"/>
              </a:rPr>
              <a:t>求所有活动的最迟开始时间</a:t>
            </a:r>
          </a:p>
          <a:p>
            <a:pPr marL="285750" indent="-285750">
              <a:lnSpc>
                <a:spcPct val="150000"/>
              </a:lnSpc>
              <a:buFont typeface="Arial" panose="020B0604020202020204" pitchFamily="34" charset="0"/>
              <a:buChar char="•"/>
            </a:pPr>
            <a:r>
              <a:rPr lang="zh-CN" altLang="en-US" sz="2800" dirty="0">
                <a:solidFill>
                  <a:srgbClr val="0000FF"/>
                </a:solidFill>
                <a:latin typeface="KaiTi" panose="02010609060101010101" pitchFamily="49" charset="-122"/>
                <a:ea typeface="KaiTi" panose="02010609060101010101" pitchFamily="49" charset="-122"/>
              </a:rPr>
              <a:t>关键活动：最早开始时间</a:t>
            </a:r>
            <a:r>
              <a:rPr lang="en-US" altLang="zh-CN" sz="2800" b="1" dirty="0">
                <a:solidFill>
                  <a:srgbClr val="0000FF"/>
                </a:solidFill>
                <a:latin typeface="Times New Roman" panose="02020603050405020304" pitchFamily="18" charset="0"/>
                <a:ea typeface="KaiTi" panose="02010609060101010101" pitchFamily="49" charset="-122"/>
              </a:rPr>
              <a:t>=</a:t>
            </a:r>
            <a:r>
              <a:rPr lang="zh-CN" altLang="en-US" sz="2800" dirty="0">
                <a:solidFill>
                  <a:srgbClr val="0000FF"/>
                </a:solidFill>
                <a:latin typeface="KaiTi" panose="02010609060101010101" pitchFamily="49" charset="-122"/>
                <a:ea typeface="KaiTi" panose="02010609060101010101" pitchFamily="49" charset="-122"/>
              </a:rPr>
              <a:t>最迟开始时间</a:t>
            </a:r>
          </a:p>
        </p:txBody>
      </p:sp>
      <p:pic>
        <p:nvPicPr>
          <p:cNvPr id="38" name="图片 37"/>
          <p:cNvPicPr>
            <a:picLocks noChangeAspect="1"/>
          </p:cNvPicPr>
          <p:nvPr/>
        </p:nvPicPr>
        <p:blipFill>
          <a:blip r:embed="rId2"/>
          <a:stretch>
            <a:fillRect/>
          </a:stretch>
        </p:blipFill>
        <p:spPr>
          <a:xfrm>
            <a:off x="7028753" y="530511"/>
            <a:ext cx="4882486" cy="1866435"/>
          </a:xfrm>
          <a:prstGeom prst="rect">
            <a:avLst/>
          </a:prstGeom>
        </p:spPr>
      </p:pic>
    </p:spTree>
    <p:extLst>
      <p:ext uri="{BB962C8B-B14F-4D97-AF65-F5344CB8AC3E}">
        <p14:creationId xmlns:p14="http://schemas.microsoft.com/office/powerpoint/2010/main" val="2351508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28438" y="2124414"/>
            <a:ext cx="8006576" cy="2031325"/>
          </a:xfrm>
          <a:prstGeom prst="rect">
            <a:avLst/>
          </a:prstGeom>
        </p:spPr>
        <p:txBody>
          <a:bodyPr wrap="square">
            <a:spAutoFit/>
          </a:bodyPr>
          <a:lstStyle/>
          <a:p>
            <a:pPr>
              <a:lnSpc>
                <a:spcPct val="150000"/>
              </a:lnSpc>
            </a:pPr>
            <a:r>
              <a:rPr lang="zh-CN" altLang="en-US" sz="2800" dirty="0" smtClean="0">
                <a:solidFill>
                  <a:srgbClr val="C00000"/>
                </a:solidFill>
                <a:latin typeface="黑体" panose="02010609060101010101" pitchFamily="49" charset="-122"/>
                <a:ea typeface="黑体" panose="02010609060101010101" pitchFamily="49" charset="-122"/>
              </a:rPr>
              <a:t>深度</a:t>
            </a:r>
            <a:r>
              <a:rPr lang="zh-CN" altLang="en-US" sz="2800" dirty="0">
                <a:solidFill>
                  <a:srgbClr val="C00000"/>
                </a:solidFill>
                <a:latin typeface="黑体" panose="02010609060101010101" pitchFamily="49" charset="-122"/>
                <a:ea typeface="黑体" panose="02010609060101010101" pitchFamily="49" charset="-122"/>
              </a:rPr>
              <a:t>优先</a:t>
            </a:r>
            <a:r>
              <a:rPr lang="zh-CN" altLang="en-US" sz="2800" dirty="0" smtClean="0">
                <a:solidFill>
                  <a:srgbClr val="C00000"/>
                </a:solidFill>
                <a:latin typeface="黑体" panose="02010609060101010101" pitchFamily="49" charset="-122"/>
                <a:ea typeface="黑体" panose="02010609060101010101" pitchFamily="49" charset="-122"/>
              </a:rPr>
              <a:t>遍历 </a:t>
            </a:r>
            <a:r>
              <a:rPr lang="en-US" altLang="zh-CN" sz="2800" dirty="0" smtClean="0">
                <a:solidFill>
                  <a:srgbClr val="C00000"/>
                </a:solidFill>
                <a:latin typeface="黑体" panose="02010609060101010101" pitchFamily="49" charset="-122"/>
                <a:ea typeface="黑体" panose="02010609060101010101" pitchFamily="49" charset="-122"/>
              </a:rPr>
              <a:t>-&gt; </a:t>
            </a:r>
            <a:r>
              <a:rPr lang="zh-CN" altLang="en-US" sz="2800" dirty="0" smtClean="0">
                <a:solidFill>
                  <a:srgbClr val="0000FF"/>
                </a:solidFill>
                <a:latin typeface="黑体" panose="02010609060101010101" pitchFamily="49" charset="-122"/>
                <a:ea typeface="黑体" panose="02010609060101010101" pitchFamily="49" charset="-122"/>
              </a:rPr>
              <a:t>深度</a:t>
            </a:r>
            <a:r>
              <a:rPr lang="zh-CN" altLang="en-US" sz="2800" dirty="0">
                <a:solidFill>
                  <a:srgbClr val="0000FF"/>
                </a:solidFill>
                <a:latin typeface="黑体" panose="02010609060101010101" pitchFamily="49" charset="-122"/>
                <a:ea typeface="黑体" panose="02010609060101010101" pitchFamily="49" charset="-122"/>
              </a:rPr>
              <a:t>优先生成树</a:t>
            </a:r>
          </a:p>
          <a:p>
            <a:pPr>
              <a:lnSpc>
                <a:spcPct val="150000"/>
              </a:lnSpc>
            </a:pPr>
            <a:r>
              <a:rPr lang="zh-CN" altLang="en-US" sz="2800" dirty="0">
                <a:solidFill>
                  <a:srgbClr val="C00000"/>
                </a:solidFill>
                <a:latin typeface="黑体" panose="02010609060101010101" pitchFamily="49" charset="-122"/>
                <a:ea typeface="黑体" panose="02010609060101010101" pitchFamily="49" charset="-122"/>
              </a:rPr>
              <a:t>广度优先</a:t>
            </a:r>
            <a:r>
              <a:rPr lang="zh-CN" altLang="en-US" sz="2800" dirty="0" smtClean="0">
                <a:solidFill>
                  <a:srgbClr val="C00000"/>
                </a:solidFill>
                <a:latin typeface="黑体" panose="02010609060101010101" pitchFamily="49" charset="-122"/>
                <a:ea typeface="黑体" panose="02010609060101010101" pitchFamily="49" charset="-122"/>
              </a:rPr>
              <a:t>遍历 </a:t>
            </a:r>
            <a:r>
              <a:rPr lang="en-US" altLang="zh-CN" sz="2800" dirty="0" smtClean="0">
                <a:solidFill>
                  <a:srgbClr val="C00000"/>
                </a:solidFill>
                <a:latin typeface="黑体" panose="02010609060101010101" pitchFamily="49" charset="-122"/>
                <a:ea typeface="黑体" panose="02010609060101010101" pitchFamily="49" charset="-122"/>
              </a:rPr>
              <a:t>-&gt; </a:t>
            </a:r>
            <a:r>
              <a:rPr lang="zh-CN" altLang="en-US" sz="2800" dirty="0" smtClean="0">
                <a:solidFill>
                  <a:srgbClr val="0000FF"/>
                </a:solidFill>
                <a:latin typeface="黑体" panose="02010609060101010101" pitchFamily="49" charset="-122"/>
                <a:ea typeface="黑体" panose="02010609060101010101" pitchFamily="49" charset="-122"/>
              </a:rPr>
              <a:t>广度</a:t>
            </a:r>
            <a:r>
              <a:rPr lang="zh-CN" altLang="en-US" sz="2800" dirty="0">
                <a:solidFill>
                  <a:srgbClr val="0000FF"/>
                </a:solidFill>
                <a:latin typeface="黑体" panose="02010609060101010101" pitchFamily="49" charset="-122"/>
                <a:ea typeface="黑体" panose="02010609060101010101" pitchFamily="49" charset="-122"/>
              </a:rPr>
              <a:t>优先生成树</a:t>
            </a:r>
          </a:p>
          <a:p>
            <a:pPr>
              <a:lnSpc>
                <a:spcPct val="150000"/>
              </a:lnSpc>
            </a:pPr>
            <a:r>
              <a:rPr lang="zh-CN" altLang="en-US" sz="2800" dirty="0">
                <a:solidFill>
                  <a:srgbClr val="0000FF"/>
                </a:solidFill>
                <a:latin typeface="黑体" panose="02010609060101010101" pitchFamily="49" charset="-122"/>
                <a:ea typeface="黑体" panose="02010609060101010101" pitchFamily="49" charset="-122"/>
              </a:rPr>
              <a:t>广度</a:t>
            </a:r>
            <a:r>
              <a:rPr lang="zh-CN" altLang="en-US" sz="2800" dirty="0">
                <a:solidFill>
                  <a:srgbClr val="C00000"/>
                </a:solidFill>
                <a:latin typeface="黑体" panose="02010609060101010101" pitchFamily="49" charset="-122"/>
                <a:ea typeface="黑体" panose="02010609060101010101" pitchFamily="49" charset="-122"/>
              </a:rPr>
              <a:t>优先生成树高</a:t>
            </a:r>
            <a:r>
              <a:rPr lang="zh-CN" altLang="en-US" sz="2800" dirty="0" smtClean="0">
                <a:solidFill>
                  <a:srgbClr val="C00000"/>
                </a:solidFill>
                <a:latin typeface="黑体" panose="02010609060101010101" pitchFamily="49" charset="-122"/>
                <a:ea typeface="黑体" panose="02010609060101010101" pitchFamily="49" charset="-122"/>
              </a:rPr>
              <a:t>度 ≤ </a:t>
            </a:r>
            <a:r>
              <a:rPr lang="zh-CN" altLang="en-US" sz="2800" dirty="0" smtClean="0">
                <a:solidFill>
                  <a:srgbClr val="0000FF"/>
                </a:solidFill>
                <a:latin typeface="黑体" panose="02010609060101010101" pitchFamily="49" charset="-122"/>
                <a:ea typeface="黑体" panose="02010609060101010101" pitchFamily="49" charset="-122"/>
              </a:rPr>
              <a:t>深度</a:t>
            </a:r>
            <a:r>
              <a:rPr lang="zh-CN" altLang="en-US" sz="2800" dirty="0">
                <a:solidFill>
                  <a:srgbClr val="C00000"/>
                </a:solidFill>
                <a:latin typeface="黑体" panose="02010609060101010101" pitchFamily="49" charset="-122"/>
                <a:ea typeface="黑体" panose="02010609060101010101" pitchFamily="49" charset="-122"/>
              </a:rPr>
              <a:t>优先生成树高度</a:t>
            </a:r>
          </a:p>
        </p:txBody>
      </p:sp>
      <p:sp>
        <p:nvSpPr>
          <p:cNvPr id="5" name="矩形 4"/>
          <p:cNvSpPr/>
          <p:nvPr/>
        </p:nvSpPr>
        <p:spPr>
          <a:xfrm>
            <a:off x="791736" y="597244"/>
            <a:ext cx="10337180" cy="1169551"/>
          </a:xfrm>
          <a:prstGeom prst="rect">
            <a:avLst/>
          </a:prstGeom>
        </p:spPr>
        <p:txBody>
          <a:bodyPr wrap="square">
            <a:spAutoFit/>
          </a:bodyPr>
          <a:lstStyle/>
          <a:p>
            <a:endParaRPr lang="zh-CN" altLang="en-US" sz="1400" dirty="0">
              <a:solidFill>
                <a:srgbClr val="002060"/>
              </a:solidFill>
              <a:latin typeface="微软雅黑" panose="020B0503020204020204" pitchFamily="34" charset="-122"/>
              <a:ea typeface="微软雅黑" panose="020B0503020204020204" pitchFamily="34" charset="-122"/>
            </a:endParaRPr>
          </a:p>
          <a:p>
            <a:r>
              <a:rPr lang="zh-CN" altLang="en-US" sz="2800" dirty="0">
                <a:solidFill>
                  <a:srgbClr val="002060"/>
                </a:solidFill>
                <a:latin typeface="黑体" panose="02010609060101010101" pitchFamily="49" charset="-122"/>
                <a:ea typeface="黑体" panose="02010609060101010101" pitchFamily="49" charset="-122"/>
              </a:rPr>
              <a:t> </a:t>
            </a:r>
            <a:r>
              <a:rPr lang="zh-CN" altLang="en-US" sz="2800" b="1" dirty="0" smtClean="0">
                <a:solidFill>
                  <a:srgbClr val="002060"/>
                </a:solidFill>
                <a:latin typeface="黑体" panose="02010609060101010101" pitchFamily="49" charset="-122"/>
                <a:ea typeface="黑体" panose="02010609060101010101" pitchFamily="49" charset="-122"/>
              </a:rPr>
              <a:t>构建生成树的方法</a:t>
            </a:r>
            <a:endParaRPr lang="zh-CN" altLang="en-US" sz="2800" dirty="0">
              <a:solidFill>
                <a:srgbClr val="002060"/>
              </a:solidFill>
              <a:latin typeface="黑体" panose="02010609060101010101" pitchFamily="49" charset="-122"/>
              <a:ea typeface="黑体" panose="02010609060101010101" pitchFamily="49" charset="-122"/>
            </a:endParaRPr>
          </a:p>
          <a:p>
            <a:endParaRPr lang="zh-CN" altLang="en-US" sz="2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676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4663" y="671966"/>
            <a:ext cx="10846419" cy="3323987"/>
          </a:xfrm>
          <a:prstGeom prst="rect">
            <a:avLst/>
          </a:prstGeom>
        </p:spPr>
        <p:txBody>
          <a:bodyPr wrap="square">
            <a:spAutoFit/>
          </a:bodyPr>
          <a:lstStyle/>
          <a:p>
            <a:pPr>
              <a:lnSpc>
                <a:spcPct val="150000"/>
              </a:lnSpc>
            </a:pPr>
            <a:r>
              <a:rPr lang="zh-CN" altLang="en-US" sz="2800" b="1" dirty="0">
                <a:solidFill>
                  <a:srgbClr val="FF0000"/>
                </a:solidFill>
                <a:latin typeface="KaiTi" panose="02010609060101010101" pitchFamily="49" charset="-122"/>
                <a:ea typeface="KaiTi" panose="02010609060101010101" pitchFamily="49" charset="-122"/>
              </a:rPr>
              <a:t>以下对于</a:t>
            </a:r>
            <a:r>
              <a:rPr lang="en-US" altLang="zh-CN" sz="2800" b="1" dirty="0">
                <a:solidFill>
                  <a:srgbClr val="FF0000"/>
                </a:solidFill>
                <a:latin typeface="Times New Roman" panose="02020603050405020304" pitchFamily="18" charset="0"/>
                <a:ea typeface="KaiTi" panose="02010609060101010101" pitchFamily="49" charset="-122"/>
              </a:rPr>
              <a:t>AOE</a:t>
            </a:r>
            <a:r>
              <a:rPr lang="zh-CN" altLang="en-US" sz="2800" b="1" dirty="0">
                <a:solidFill>
                  <a:srgbClr val="FF0000"/>
                </a:solidFill>
                <a:latin typeface="KaiTi" panose="02010609060101010101" pitchFamily="49" charset="-122"/>
                <a:ea typeface="KaiTi" panose="02010609060101010101" pitchFamily="49" charset="-122"/>
              </a:rPr>
              <a:t>网的叙述中，错误的是（）。</a:t>
            </a: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A.</a:t>
            </a:r>
            <a:r>
              <a:rPr lang="zh-CN" altLang="en-US" sz="2800" dirty="0">
                <a:solidFill>
                  <a:srgbClr val="000000"/>
                </a:solidFill>
                <a:latin typeface="KaiTi" panose="02010609060101010101" pitchFamily="49" charset="-122"/>
                <a:ea typeface="KaiTi" panose="02010609060101010101" pitchFamily="49" charset="-122"/>
              </a:rPr>
              <a:t>在</a:t>
            </a:r>
            <a:r>
              <a:rPr lang="en-US" altLang="zh-CN" sz="2800" b="1" dirty="0">
                <a:solidFill>
                  <a:srgbClr val="000000"/>
                </a:solidFill>
                <a:latin typeface="Times New Roman" panose="02020603050405020304" pitchFamily="18" charset="0"/>
                <a:ea typeface="KaiTi" panose="02010609060101010101" pitchFamily="49" charset="-122"/>
              </a:rPr>
              <a:t>AOE</a:t>
            </a:r>
            <a:r>
              <a:rPr lang="zh-CN" altLang="en-US" sz="2800" dirty="0">
                <a:solidFill>
                  <a:srgbClr val="000000"/>
                </a:solidFill>
                <a:latin typeface="KaiTi" panose="02010609060101010101" pitchFamily="49" charset="-122"/>
                <a:ea typeface="KaiTi" panose="02010609060101010101" pitchFamily="49" charset="-122"/>
              </a:rPr>
              <a:t>网中可能存在多条关键路径</a:t>
            </a: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B.</a:t>
            </a:r>
            <a:r>
              <a:rPr lang="zh-CN" altLang="en-US" sz="2800" dirty="0">
                <a:solidFill>
                  <a:srgbClr val="000000"/>
                </a:solidFill>
                <a:latin typeface="KaiTi" panose="02010609060101010101" pitchFamily="49" charset="-122"/>
                <a:ea typeface="KaiTi" panose="02010609060101010101" pitchFamily="49" charset="-122"/>
              </a:rPr>
              <a:t>关键活动不按期完成就会影响整个工程的完成时间</a:t>
            </a: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C.</a:t>
            </a:r>
            <a:r>
              <a:rPr lang="zh-CN" altLang="en-US" sz="2800" dirty="0">
                <a:solidFill>
                  <a:srgbClr val="000000"/>
                </a:solidFill>
                <a:latin typeface="KaiTi" panose="02010609060101010101" pitchFamily="49" charset="-122"/>
                <a:ea typeface="KaiTi" panose="02010609060101010101" pitchFamily="49" charset="-122"/>
              </a:rPr>
              <a:t>任何一个关键活动提前完成，整个工程也将提前完成</a:t>
            </a: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D.</a:t>
            </a:r>
            <a:r>
              <a:rPr lang="zh-CN" altLang="en-US" sz="2800" dirty="0">
                <a:solidFill>
                  <a:srgbClr val="000000"/>
                </a:solidFill>
                <a:latin typeface="KaiTi" panose="02010609060101010101" pitchFamily="49" charset="-122"/>
                <a:ea typeface="KaiTi" panose="02010609060101010101" pitchFamily="49" charset="-122"/>
              </a:rPr>
              <a:t>所有关键活动都提前完成，整个工程也将提前完成</a:t>
            </a:r>
            <a:endParaRPr lang="zh-CN" altLang="en-US" sz="2800" dirty="0"/>
          </a:p>
        </p:txBody>
      </p:sp>
      <p:pic>
        <p:nvPicPr>
          <p:cNvPr id="3" name="图片 2"/>
          <p:cNvPicPr>
            <a:picLocks noChangeAspect="1"/>
          </p:cNvPicPr>
          <p:nvPr/>
        </p:nvPicPr>
        <p:blipFill>
          <a:blip r:embed="rId2"/>
          <a:stretch>
            <a:fillRect/>
          </a:stretch>
        </p:blipFill>
        <p:spPr>
          <a:xfrm>
            <a:off x="3616480" y="4394826"/>
            <a:ext cx="4882486" cy="1866435"/>
          </a:xfrm>
          <a:prstGeom prst="rect">
            <a:avLst/>
          </a:prstGeom>
        </p:spPr>
      </p:pic>
    </p:spTree>
    <p:extLst>
      <p:ext uri="{BB962C8B-B14F-4D97-AF65-F5344CB8AC3E}">
        <p14:creationId xmlns:p14="http://schemas.microsoft.com/office/powerpoint/2010/main" val="2382720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0488" y="1052889"/>
            <a:ext cx="10534185" cy="2031325"/>
          </a:xfrm>
          <a:prstGeom prst="rect">
            <a:avLst/>
          </a:prstGeom>
        </p:spPr>
        <p:txBody>
          <a:bodyPr wrap="square">
            <a:spAutoFit/>
          </a:bodyPr>
          <a:lstStyle/>
          <a:p>
            <a:pPr>
              <a:lnSpc>
                <a:spcPct val="150000"/>
              </a:lnSpc>
            </a:pPr>
            <a:r>
              <a:rPr lang="zh-CN" altLang="en-US" sz="2800" dirty="0">
                <a:solidFill>
                  <a:srgbClr val="FF0000"/>
                </a:solidFill>
                <a:latin typeface="KaiTi" panose="02010609060101010101" pitchFamily="49" charset="-122"/>
                <a:ea typeface="KaiTi" panose="02010609060101010101" pitchFamily="49" charset="-122"/>
              </a:rPr>
              <a:t>若一个具有</a:t>
            </a:r>
            <a:r>
              <a:rPr lang="en-US" altLang="zh-CN" sz="2800" b="1" i="1" dirty="0">
                <a:solidFill>
                  <a:srgbClr val="FF0000"/>
                </a:solidFill>
                <a:latin typeface="Times New Roman" panose="02020603050405020304" pitchFamily="18" charset="0"/>
                <a:ea typeface="KaiTi" panose="02010609060101010101" pitchFamily="49" charset="-122"/>
              </a:rPr>
              <a:t>n</a:t>
            </a:r>
            <a:r>
              <a:rPr lang="zh-CN" altLang="en-US" sz="2800" dirty="0">
                <a:solidFill>
                  <a:srgbClr val="FF0000"/>
                </a:solidFill>
                <a:latin typeface="KaiTi" panose="02010609060101010101" pitchFamily="49" charset="-122"/>
                <a:ea typeface="KaiTi" panose="02010609060101010101" pitchFamily="49" charset="-122"/>
              </a:rPr>
              <a:t>个顶点和</a:t>
            </a:r>
            <a:r>
              <a:rPr lang="en-US" altLang="zh-CN" sz="2800" b="1" i="1" dirty="0">
                <a:solidFill>
                  <a:srgbClr val="FF0000"/>
                </a:solidFill>
                <a:latin typeface="Times New Roman" panose="02020603050405020304" pitchFamily="18" charset="0"/>
                <a:ea typeface="KaiTi" panose="02010609060101010101" pitchFamily="49" charset="-122"/>
              </a:rPr>
              <a:t>e</a:t>
            </a:r>
            <a:r>
              <a:rPr lang="zh-CN" altLang="en-US" sz="2800" dirty="0">
                <a:solidFill>
                  <a:srgbClr val="FF0000"/>
                </a:solidFill>
                <a:latin typeface="KaiTi" panose="02010609060101010101" pitchFamily="49" charset="-122"/>
                <a:ea typeface="KaiTi" panose="02010609060101010101" pitchFamily="49" charset="-122"/>
              </a:rPr>
              <a:t>条边的无向图是一个森林（</a:t>
            </a:r>
            <a:r>
              <a:rPr lang="en-US" altLang="zh-CN" sz="2800" b="1" i="1" dirty="0">
                <a:solidFill>
                  <a:srgbClr val="FF0000"/>
                </a:solidFill>
                <a:latin typeface="Times New Roman" panose="02020603050405020304" pitchFamily="18" charset="0"/>
                <a:ea typeface="KaiTi" panose="02010609060101010101" pitchFamily="49" charset="-122"/>
              </a:rPr>
              <a:t>n</a:t>
            </a:r>
            <a:r>
              <a:rPr lang="en-US" altLang="zh-CN" sz="2800" b="1" dirty="0">
                <a:solidFill>
                  <a:srgbClr val="FF0000"/>
                </a:solidFill>
                <a:latin typeface="Times New Roman" panose="02020603050405020304" pitchFamily="18" charset="0"/>
                <a:ea typeface="KaiTi" panose="02010609060101010101" pitchFamily="49" charset="-122"/>
              </a:rPr>
              <a:t>&gt;</a:t>
            </a:r>
            <a:r>
              <a:rPr lang="en-US" altLang="zh-CN" sz="2800" b="1" i="1" dirty="0">
                <a:solidFill>
                  <a:srgbClr val="FF0000"/>
                </a:solidFill>
                <a:latin typeface="Times New Roman" panose="02020603050405020304" pitchFamily="18" charset="0"/>
                <a:ea typeface="KaiTi" panose="02010609060101010101" pitchFamily="49" charset="-122"/>
              </a:rPr>
              <a:t>e</a:t>
            </a:r>
            <a:r>
              <a:rPr lang="zh-CN" altLang="en-US" sz="2800" dirty="0">
                <a:solidFill>
                  <a:srgbClr val="FF0000"/>
                </a:solidFill>
                <a:latin typeface="KaiTi" panose="02010609060101010101" pitchFamily="49" charset="-122"/>
                <a:ea typeface="KaiTi" panose="02010609060101010101" pitchFamily="49" charset="-122"/>
              </a:rPr>
              <a:t>），则该森林必有（）棵树。</a:t>
            </a:r>
          </a:p>
          <a:p>
            <a:pPr>
              <a:lnSpc>
                <a:spcPct val="150000"/>
              </a:lnSpc>
            </a:pPr>
            <a:r>
              <a:rPr lang="en-US" altLang="zh-CN" sz="2800" b="1" dirty="0" err="1" smtClean="0">
                <a:solidFill>
                  <a:srgbClr val="000000"/>
                </a:solidFill>
                <a:latin typeface="Times New Roman" panose="02020603050405020304" pitchFamily="18" charset="0"/>
                <a:ea typeface="KaiTi" panose="02010609060101010101" pitchFamily="49" charset="-122"/>
              </a:rPr>
              <a:t>A.</a:t>
            </a:r>
            <a:r>
              <a:rPr lang="en-US" altLang="zh-CN" sz="2800" b="1" i="1" dirty="0" err="1" smtClean="0">
                <a:solidFill>
                  <a:srgbClr val="000000"/>
                </a:solidFill>
                <a:latin typeface="Times New Roman" panose="02020603050405020304" pitchFamily="18" charset="0"/>
                <a:ea typeface="KaiTi" panose="02010609060101010101" pitchFamily="49" charset="-122"/>
              </a:rPr>
              <a:t>e</a:t>
            </a:r>
            <a:r>
              <a:rPr lang="en-US" altLang="zh-CN" sz="2800" b="1" i="1" dirty="0" smtClean="0">
                <a:solidFill>
                  <a:srgbClr val="000000"/>
                </a:solidFill>
                <a:latin typeface="Times New Roman" panose="02020603050405020304" pitchFamily="18" charset="0"/>
                <a:ea typeface="KaiTi" panose="02010609060101010101" pitchFamily="49" charset="-122"/>
              </a:rPr>
              <a:t>   </a:t>
            </a:r>
            <a:r>
              <a:rPr lang="en-US" altLang="zh-CN" sz="2800" b="1" dirty="0" err="1" smtClean="0">
                <a:solidFill>
                  <a:srgbClr val="000000"/>
                </a:solidFill>
                <a:latin typeface="Times New Roman" panose="02020603050405020304" pitchFamily="18" charset="0"/>
                <a:ea typeface="KaiTi" panose="02010609060101010101" pitchFamily="49" charset="-122"/>
              </a:rPr>
              <a:t>B.</a:t>
            </a:r>
            <a:r>
              <a:rPr lang="en-US" altLang="zh-CN" sz="2800" b="1" i="1" dirty="0" err="1" smtClean="0">
                <a:solidFill>
                  <a:srgbClr val="000000"/>
                </a:solidFill>
                <a:latin typeface="Times New Roman" panose="02020603050405020304" pitchFamily="18" charset="0"/>
                <a:ea typeface="KaiTi" panose="02010609060101010101" pitchFamily="49" charset="-122"/>
              </a:rPr>
              <a:t>n</a:t>
            </a:r>
            <a:r>
              <a:rPr lang="en-US" altLang="zh-CN" sz="2800" b="1" i="1" dirty="0" smtClean="0">
                <a:solidFill>
                  <a:srgbClr val="000000"/>
                </a:solidFill>
                <a:latin typeface="Times New Roman" panose="02020603050405020304" pitchFamily="18" charset="0"/>
                <a:ea typeface="KaiTi" panose="02010609060101010101" pitchFamily="49" charset="-122"/>
              </a:rPr>
              <a:t>  </a:t>
            </a:r>
            <a:r>
              <a:rPr lang="en-US" altLang="zh-CN" sz="2800" b="1" dirty="0" err="1" smtClean="0">
                <a:solidFill>
                  <a:srgbClr val="000000"/>
                </a:solidFill>
                <a:latin typeface="Times New Roman" panose="02020603050405020304" pitchFamily="18" charset="0"/>
                <a:ea typeface="KaiTi" panose="02010609060101010101" pitchFamily="49" charset="-122"/>
              </a:rPr>
              <a:t>C.</a:t>
            </a:r>
            <a:r>
              <a:rPr lang="en-US" altLang="zh-CN" sz="2800" b="1" i="1" dirty="0" err="1" smtClean="0">
                <a:solidFill>
                  <a:srgbClr val="000000"/>
                </a:solidFill>
                <a:latin typeface="Times New Roman" panose="02020603050405020304" pitchFamily="18" charset="0"/>
                <a:ea typeface="KaiTi" panose="02010609060101010101" pitchFamily="49" charset="-122"/>
              </a:rPr>
              <a:t>n</a:t>
            </a:r>
            <a:r>
              <a:rPr lang="en-US" altLang="zh-CN" sz="2800" dirty="0" smtClean="0">
                <a:solidFill>
                  <a:srgbClr val="000000"/>
                </a:solidFill>
                <a:latin typeface="KaiTi" panose="02010609060101010101" pitchFamily="49" charset="-122"/>
                <a:ea typeface="KaiTi" panose="02010609060101010101" pitchFamily="49" charset="-122"/>
              </a:rPr>
              <a:t>-</a:t>
            </a:r>
            <a:r>
              <a:rPr lang="en-US" altLang="zh-CN" sz="2800" b="1" i="1" dirty="0" smtClean="0">
                <a:solidFill>
                  <a:srgbClr val="000000"/>
                </a:solidFill>
                <a:latin typeface="Times New Roman" panose="02020603050405020304" pitchFamily="18" charset="0"/>
                <a:ea typeface="KaiTi" panose="02010609060101010101" pitchFamily="49" charset="-122"/>
              </a:rPr>
              <a:t>e  </a:t>
            </a:r>
            <a:r>
              <a:rPr lang="en-US" altLang="zh-CN" sz="2800" b="1" dirty="0" smtClean="0">
                <a:solidFill>
                  <a:srgbClr val="000000"/>
                </a:solidFill>
                <a:latin typeface="Times New Roman" panose="02020603050405020304" pitchFamily="18" charset="0"/>
                <a:ea typeface="KaiTi" panose="02010609060101010101" pitchFamily="49" charset="-122"/>
              </a:rPr>
              <a:t>D.1</a:t>
            </a:r>
            <a:endParaRPr lang="en-US" altLang="zh-CN" sz="2800" dirty="0">
              <a:solidFill>
                <a:srgbClr val="000000"/>
              </a:solidFill>
              <a:latin typeface="Times New Roman" panose="02020603050405020304" pitchFamily="18" charset="0"/>
              <a:ea typeface="KaiTi" panose="02010609060101010101" pitchFamily="49" charset="-122"/>
            </a:endParaRPr>
          </a:p>
        </p:txBody>
      </p:sp>
    </p:spTree>
    <p:extLst>
      <p:ext uri="{BB962C8B-B14F-4D97-AF65-F5344CB8AC3E}">
        <p14:creationId xmlns:p14="http://schemas.microsoft.com/office/powerpoint/2010/main" val="1851918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4731" y="997133"/>
            <a:ext cx="10534185" cy="3323987"/>
          </a:xfrm>
          <a:prstGeom prst="rect">
            <a:avLst/>
          </a:prstGeom>
        </p:spPr>
        <p:txBody>
          <a:bodyPr wrap="square">
            <a:spAutoFit/>
          </a:bodyPr>
          <a:lstStyle/>
          <a:p>
            <a:pPr>
              <a:lnSpc>
                <a:spcPct val="150000"/>
              </a:lnSpc>
            </a:pPr>
            <a:r>
              <a:rPr lang="en-US" altLang="zh-CN" sz="2800" b="1" dirty="0" err="1" smtClean="0">
                <a:solidFill>
                  <a:srgbClr val="000000"/>
                </a:solidFill>
                <a:latin typeface="Times New Roman" panose="02020603050405020304" pitchFamily="18" charset="0"/>
                <a:ea typeface="KaiTi" panose="02010609060101010101" pitchFamily="49" charset="-122"/>
              </a:rPr>
              <a:t>A.</a:t>
            </a:r>
            <a:r>
              <a:rPr lang="en-US" altLang="zh-CN" sz="2800" b="1" i="1" dirty="0" err="1" smtClean="0">
                <a:solidFill>
                  <a:srgbClr val="000000"/>
                </a:solidFill>
                <a:latin typeface="Times New Roman" panose="02020603050405020304" pitchFamily="18" charset="0"/>
                <a:ea typeface="KaiTi" panose="02010609060101010101" pitchFamily="49" charset="-122"/>
              </a:rPr>
              <a:t>e</a:t>
            </a:r>
            <a:r>
              <a:rPr lang="en-US" altLang="zh-CN" sz="2800" b="1" i="1" dirty="0" smtClean="0">
                <a:solidFill>
                  <a:srgbClr val="000000"/>
                </a:solidFill>
                <a:latin typeface="Times New Roman" panose="02020603050405020304" pitchFamily="18" charset="0"/>
                <a:ea typeface="KaiTi" panose="02010609060101010101" pitchFamily="49" charset="-122"/>
              </a:rPr>
              <a:t>   </a:t>
            </a:r>
            <a:r>
              <a:rPr lang="en-US" altLang="zh-CN" sz="2800" b="1" dirty="0" err="1" smtClean="0">
                <a:solidFill>
                  <a:srgbClr val="000000"/>
                </a:solidFill>
                <a:latin typeface="Times New Roman" panose="02020603050405020304" pitchFamily="18" charset="0"/>
                <a:ea typeface="KaiTi" panose="02010609060101010101" pitchFamily="49" charset="-122"/>
              </a:rPr>
              <a:t>B.</a:t>
            </a:r>
            <a:r>
              <a:rPr lang="en-US" altLang="zh-CN" sz="2800" b="1" i="1" dirty="0" err="1" smtClean="0">
                <a:solidFill>
                  <a:srgbClr val="000000"/>
                </a:solidFill>
                <a:latin typeface="Times New Roman" panose="02020603050405020304" pitchFamily="18" charset="0"/>
                <a:ea typeface="KaiTi" panose="02010609060101010101" pitchFamily="49" charset="-122"/>
              </a:rPr>
              <a:t>n</a:t>
            </a:r>
            <a:r>
              <a:rPr lang="en-US" altLang="zh-CN" sz="2800" b="1" i="1" dirty="0" smtClean="0">
                <a:solidFill>
                  <a:srgbClr val="000000"/>
                </a:solidFill>
                <a:latin typeface="Times New Roman" panose="02020603050405020304" pitchFamily="18" charset="0"/>
                <a:ea typeface="KaiTi" panose="02010609060101010101" pitchFamily="49" charset="-122"/>
              </a:rPr>
              <a:t>   </a:t>
            </a:r>
            <a:r>
              <a:rPr lang="en-US" altLang="zh-CN" sz="2800" b="1" dirty="0" err="1" smtClean="0">
                <a:solidFill>
                  <a:srgbClr val="FF0000"/>
                </a:solidFill>
                <a:latin typeface="Times New Roman" panose="02020603050405020304" pitchFamily="18" charset="0"/>
                <a:ea typeface="KaiTi" panose="02010609060101010101" pitchFamily="49" charset="-122"/>
              </a:rPr>
              <a:t>C.</a:t>
            </a:r>
            <a:r>
              <a:rPr lang="en-US" altLang="zh-CN" sz="2800" b="1" i="1" dirty="0" err="1" smtClean="0">
                <a:solidFill>
                  <a:srgbClr val="FF0000"/>
                </a:solidFill>
                <a:latin typeface="Times New Roman" panose="02020603050405020304" pitchFamily="18" charset="0"/>
                <a:ea typeface="KaiTi" panose="02010609060101010101" pitchFamily="49" charset="-122"/>
              </a:rPr>
              <a:t>n</a:t>
            </a:r>
            <a:r>
              <a:rPr lang="en-US" altLang="zh-CN" sz="2800" dirty="0" smtClean="0">
                <a:solidFill>
                  <a:srgbClr val="FF0000"/>
                </a:solidFill>
                <a:latin typeface="KaiTi" panose="02010609060101010101" pitchFamily="49" charset="-122"/>
                <a:ea typeface="KaiTi" panose="02010609060101010101" pitchFamily="49" charset="-122"/>
              </a:rPr>
              <a:t>-</a:t>
            </a:r>
            <a:r>
              <a:rPr lang="en-US" altLang="zh-CN" sz="2800" b="1" i="1" dirty="0" smtClean="0">
                <a:solidFill>
                  <a:srgbClr val="FF0000"/>
                </a:solidFill>
                <a:latin typeface="Times New Roman" panose="02020603050405020304" pitchFamily="18" charset="0"/>
                <a:ea typeface="KaiTi" panose="02010609060101010101" pitchFamily="49" charset="-122"/>
              </a:rPr>
              <a:t>e</a:t>
            </a:r>
            <a:r>
              <a:rPr lang="en-US" altLang="zh-CN" sz="2800" b="1" i="1" dirty="0" smtClean="0">
                <a:solidFill>
                  <a:srgbClr val="000000"/>
                </a:solidFill>
                <a:latin typeface="Times New Roman" panose="02020603050405020304" pitchFamily="18" charset="0"/>
                <a:ea typeface="KaiTi" panose="02010609060101010101" pitchFamily="49" charset="-122"/>
              </a:rPr>
              <a:t>   </a:t>
            </a:r>
            <a:r>
              <a:rPr lang="en-US" altLang="zh-CN" sz="2800" b="1" dirty="0" smtClean="0">
                <a:solidFill>
                  <a:srgbClr val="000000"/>
                </a:solidFill>
                <a:latin typeface="Times New Roman" panose="02020603050405020304" pitchFamily="18" charset="0"/>
                <a:ea typeface="KaiTi" panose="02010609060101010101" pitchFamily="49" charset="-122"/>
              </a:rPr>
              <a:t>D.1</a:t>
            </a:r>
            <a:endParaRPr lang="en-US" altLang="zh-CN" sz="2800" dirty="0">
              <a:solidFill>
                <a:srgbClr val="000000"/>
              </a:solidFill>
              <a:latin typeface="Times New Roman" panose="02020603050405020304" pitchFamily="18" charset="0"/>
              <a:ea typeface="KaiTi" panose="02010609060101010101" pitchFamily="49" charset="-122"/>
            </a:endParaRPr>
          </a:p>
          <a:p>
            <a:pPr>
              <a:lnSpc>
                <a:spcPct val="150000"/>
              </a:lnSpc>
            </a:pPr>
            <a:r>
              <a:rPr lang="zh-CN" altLang="en-US" sz="2800" dirty="0" smtClean="0">
                <a:solidFill>
                  <a:srgbClr val="000000"/>
                </a:solidFill>
                <a:latin typeface="KaiTi" panose="02010609060101010101" pitchFamily="49" charset="-122"/>
                <a:ea typeface="KaiTi" panose="02010609060101010101" pitchFamily="49" charset="-122"/>
              </a:rPr>
              <a:t>  设</a:t>
            </a:r>
            <a:r>
              <a:rPr lang="zh-CN" altLang="en-US" sz="2800" dirty="0">
                <a:solidFill>
                  <a:srgbClr val="000000"/>
                </a:solidFill>
                <a:latin typeface="KaiTi" panose="02010609060101010101" pitchFamily="49" charset="-122"/>
                <a:ea typeface="KaiTi" panose="02010609060101010101" pitchFamily="49" charset="-122"/>
              </a:rPr>
              <a:t>该森林有</a:t>
            </a:r>
            <a:r>
              <a:rPr lang="en-US" altLang="zh-CN" sz="2800" b="1" i="1" dirty="0">
                <a:solidFill>
                  <a:srgbClr val="000000"/>
                </a:solidFill>
                <a:latin typeface="Times New Roman" panose="02020603050405020304" pitchFamily="18" charset="0"/>
                <a:ea typeface="KaiTi" panose="02010609060101010101" pitchFamily="49" charset="-122"/>
              </a:rPr>
              <a:t>m</a:t>
            </a:r>
            <a:r>
              <a:rPr lang="zh-CN" altLang="en-US" sz="2800" dirty="0">
                <a:solidFill>
                  <a:srgbClr val="000000"/>
                </a:solidFill>
                <a:latin typeface="KaiTi" panose="02010609060101010101" pitchFamily="49" charset="-122"/>
                <a:ea typeface="KaiTi" panose="02010609060101010101" pitchFamily="49" charset="-122"/>
              </a:rPr>
              <a:t>棵树，节点个数分别为</a:t>
            </a:r>
            <a:r>
              <a:rPr lang="en-US" altLang="zh-CN" sz="2800" b="1" i="1" dirty="0">
                <a:solidFill>
                  <a:srgbClr val="000000"/>
                </a:solidFill>
                <a:latin typeface="Times New Roman" panose="02020603050405020304" pitchFamily="18" charset="0"/>
                <a:ea typeface="KaiTi" panose="02010609060101010101" pitchFamily="49" charset="-122"/>
              </a:rPr>
              <a:t>n</a:t>
            </a:r>
            <a:r>
              <a:rPr lang="en-US" altLang="zh-CN" sz="2800" b="1" dirty="0">
                <a:solidFill>
                  <a:srgbClr val="000000"/>
                </a:solidFill>
                <a:latin typeface="Times New Roman" panose="02020603050405020304" pitchFamily="18" charset="0"/>
                <a:ea typeface="KaiTi" panose="02010609060101010101" pitchFamily="49" charset="-122"/>
              </a:rPr>
              <a:t>1</a:t>
            </a:r>
            <a:r>
              <a:rPr lang="zh-CN" altLang="en-US" sz="2800" dirty="0">
                <a:solidFill>
                  <a:srgbClr val="000000"/>
                </a:solidFill>
                <a:latin typeface="KaiTi" panose="02010609060101010101" pitchFamily="49" charset="-122"/>
                <a:ea typeface="KaiTi" panose="02010609060101010101" pitchFamily="49" charset="-122"/>
              </a:rPr>
              <a:t>、</a:t>
            </a:r>
            <a:r>
              <a:rPr lang="en-US" altLang="zh-CN" sz="2800" b="1" i="1" dirty="0">
                <a:solidFill>
                  <a:srgbClr val="000000"/>
                </a:solidFill>
                <a:latin typeface="Times New Roman" panose="02020603050405020304" pitchFamily="18" charset="0"/>
                <a:ea typeface="KaiTi" panose="02010609060101010101" pitchFamily="49" charset="-122"/>
              </a:rPr>
              <a:t>n</a:t>
            </a:r>
            <a:r>
              <a:rPr lang="en-US" altLang="zh-CN" sz="2800" b="1" dirty="0">
                <a:solidFill>
                  <a:srgbClr val="000000"/>
                </a:solidFill>
                <a:latin typeface="Times New Roman" panose="02020603050405020304" pitchFamily="18" charset="0"/>
                <a:ea typeface="KaiTi" panose="02010609060101010101" pitchFamily="49" charset="-122"/>
              </a:rPr>
              <a:t>2</a:t>
            </a:r>
            <a:r>
              <a:rPr lang="zh-CN" altLang="en-US" sz="2800" dirty="0">
                <a:solidFill>
                  <a:srgbClr val="000000"/>
                </a:solidFill>
                <a:latin typeface="KaiTi" panose="02010609060101010101" pitchFamily="49" charset="-122"/>
                <a:ea typeface="KaiTi" panose="02010609060101010101" pitchFamily="49" charset="-122"/>
              </a:rPr>
              <a:t>、</a:t>
            </a:r>
            <a:r>
              <a:rPr lang="en-US" altLang="zh-CN" sz="2800" dirty="0">
                <a:solidFill>
                  <a:srgbClr val="000000"/>
                </a:solidFill>
                <a:latin typeface="宋体" panose="02010600030101010101" pitchFamily="2" charset="-122"/>
              </a:rPr>
              <a:t>…</a:t>
            </a:r>
            <a:r>
              <a:rPr lang="zh-CN" altLang="en-US" sz="2800" dirty="0">
                <a:solidFill>
                  <a:srgbClr val="000000"/>
                </a:solidFill>
                <a:latin typeface="KaiTi" panose="02010609060101010101" pitchFamily="49" charset="-122"/>
                <a:ea typeface="KaiTi" panose="02010609060101010101" pitchFamily="49" charset="-122"/>
              </a:rPr>
              <a:t>、</a:t>
            </a:r>
            <a:r>
              <a:rPr lang="en-US" altLang="zh-CN" sz="2800" b="1" i="1" dirty="0">
                <a:solidFill>
                  <a:srgbClr val="000000"/>
                </a:solidFill>
                <a:latin typeface="Times New Roman" panose="02020603050405020304" pitchFamily="18" charset="0"/>
                <a:ea typeface="KaiTi" panose="02010609060101010101" pitchFamily="49" charset="-122"/>
              </a:rPr>
              <a:t>nm</a:t>
            </a:r>
            <a:endParaRPr lang="zh-CN" altLang="en-US" sz="2800" dirty="0">
              <a:solidFill>
                <a:srgbClr val="000000"/>
              </a:solidFill>
              <a:latin typeface="Times New Roman" panose="02020603050405020304" pitchFamily="18" charset="0"/>
              <a:ea typeface="KaiTi" panose="02010609060101010101" pitchFamily="49" charset="-122"/>
            </a:endParaRPr>
          </a:p>
          <a:p>
            <a:pPr>
              <a:lnSpc>
                <a:spcPct val="150000"/>
              </a:lnSpc>
            </a:pPr>
            <a:r>
              <a:rPr lang="zh-CN" altLang="en-US" sz="2800" dirty="0" smtClean="0">
                <a:solidFill>
                  <a:srgbClr val="000000"/>
                </a:solidFill>
                <a:latin typeface="KaiTi" panose="02010609060101010101" pitchFamily="49" charset="-122"/>
                <a:ea typeface="KaiTi" panose="02010609060101010101" pitchFamily="49" charset="-122"/>
              </a:rPr>
              <a:t>  总</a:t>
            </a:r>
            <a:r>
              <a:rPr lang="zh-CN" altLang="en-US" sz="2800" dirty="0">
                <a:solidFill>
                  <a:srgbClr val="000000"/>
                </a:solidFill>
                <a:latin typeface="KaiTi" panose="02010609060101010101" pitchFamily="49" charset="-122"/>
                <a:ea typeface="KaiTi" panose="02010609060101010101" pitchFamily="49" charset="-122"/>
              </a:rPr>
              <a:t>节点数</a:t>
            </a:r>
            <a:r>
              <a:rPr lang="en-US" altLang="zh-CN" sz="2800" b="1" i="1" dirty="0">
                <a:solidFill>
                  <a:srgbClr val="000000"/>
                </a:solidFill>
                <a:latin typeface="Times New Roman" panose="02020603050405020304" pitchFamily="18" charset="0"/>
                <a:ea typeface="KaiTi" panose="02010609060101010101" pitchFamily="49" charset="-122"/>
              </a:rPr>
              <a:t>n</a:t>
            </a:r>
            <a:r>
              <a:rPr lang="en-US" altLang="zh-CN" sz="2800" b="1" dirty="0">
                <a:solidFill>
                  <a:srgbClr val="000000"/>
                </a:solidFill>
                <a:latin typeface="Times New Roman" panose="02020603050405020304" pitchFamily="18" charset="0"/>
                <a:ea typeface="KaiTi" panose="02010609060101010101" pitchFamily="49" charset="-122"/>
              </a:rPr>
              <a:t>= </a:t>
            </a:r>
            <a:r>
              <a:rPr lang="en-US" altLang="zh-CN" sz="2800" b="1" i="1" dirty="0">
                <a:solidFill>
                  <a:srgbClr val="000000"/>
                </a:solidFill>
                <a:latin typeface="Times New Roman" panose="02020603050405020304" pitchFamily="18" charset="0"/>
                <a:ea typeface="KaiTi" panose="02010609060101010101" pitchFamily="49" charset="-122"/>
              </a:rPr>
              <a:t>n</a:t>
            </a:r>
            <a:r>
              <a:rPr lang="en-US" altLang="zh-CN" sz="2800" b="1" dirty="0">
                <a:solidFill>
                  <a:srgbClr val="000000"/>
                </a:solidFill>
                <a:latin typeface="Times New Roman" panose="02020603050405020304" pitchFamily="18" charset="0"/>
                <a:ea typeface="KaiTi" panose="02010609060101010101" pitchFamily="49" charset="-122"/>
              </a:rPr>
              <a:t>1 + </a:t>
            </a:r>
            <a:r>
              <a:rPr lang="en-US" altLang="zh-CN" sz="2800" b="1" i="1" dirty="0">
                <a:solidFill>
                  <a:srgbClr val="000000"/>
                </a:solidFill>
                <a:latin typeface="Times New Roman" panose="02020603050405020304" pitchFamily="18" charset="0"/>
                <a:ea typeface="KaiTi" panose="02010609060101010101" pitchFamily="49" charset="-122"/>
              </a:rPr>
              <a:t>n</a:t>
            </a:r>
            <a:r>
              <a:rPr lang="en-US" altLang="zh-CN" sz="2800" b="1" dirty="0">
                <a:solidFill>
                  <a:srgbClr val="000000"/>
                </a:solidFill>
                <a:latin typeface="Times New Roman" panose="02020603050405020304" pitchFamily="18" charset="0"/>
                <a:ea typeface="KaiTi" panose="02010609060101010101" pitchFamily="49" charset="-122"/>
              </a:rPr>
              <a:t>2 + </a:t>
            </a:r>
            <a:r>
              <a:rPr lang="en-US" altLang="zh-CN" sz="2800" dirty="0">
                <a:solidFill>
                  <a:srgbClr val="000000"/>
                </a:solidFill>
                <a:latin typeface="宋体" panose="02010600030101010101" pitchFamily="2" charset="-122"/>
              </a:rPr>
              <a:t>… </a:t>
            </a:r>
            <a:r>
              <a:rPr lang="en-US" altLang="zh-CN" sz="2800" b="1" dirty="0">
                <a:solidFill>
                  <a:srgbClr val="000000"/>
                </a:solidFill>
                <a:latin typeface="Times New Roman" panose="02020603050405020304" pitchFamily="18" charset="0"/>
              </a:rPr>
              <a:t>+ </a:t>
            </a:r>
            <a:r>
              <a:rPr lang="en-US" altLang="zh-CN" sz="2800" b="1" i="1" dirty="0">
                <a:solidFill>
                  <a:srgbClr val="000000"/>
                </a:solidFill>
                <a:latin typeface="Times New Roman" panose="02020603050405020304" pitchFamily="18" charset="0"/>
              </a:rPr>
              <a:t>nm</a:t>
            </a:r>
            <a:endParaRPr lang="en-US" altLang="zh-CN" sz="2800" dirty="0">
              <a:solidFill>
                <a:srgbClr val="000000"/>
              </a:solidFill>
              <a:latin typeface="Times New Roman" panose="02020603050405020304" pitchFamily="18" charset="0"/>
            </a:endParaRPr>
          </a:p>
          <a:p>
            <a:pPr>
              <a:lnSpc>
                <a:spcPct val="150000"/>
              </a:lnSpc>
            </a:pPr>
            <a:r>
              <a:rPr lang="zh-CN" altLang="en-US" sz="2800" dirty="0" smtClean="0">
                <a:solidFill>
                  <a:srgbClr val="000000"/>
                </a:solidFill>
                <a:latin typeface="KaiTi" panose="02010609060101010101" pitchFamily="49" charset="-122"/>
                <a:ea typeface="KaiTi" panose="02010609060101010101" pitchFamily="49" charset="-122"/>
              </a:rPr>
              <a:t>  第</a:t>
            </a:r>
            <a:r>
              <a:rPr lang="en-US" altLang="zh-CN" sz="2800" b="1" i="1" dirty="0" err="1">
                <a:solidFill>
                  <a:srgbClr val="000000"/>
                </a:solidFill>
                <a:latin typeface="Times New Roman" panose="02020603050405020304" pitchFamily="18" charset="0"/>
                <a:ea typeface="KaiTi" panose="02010609060101010101" pitchFamily="49" charset="-122"/>
              </a:rPr>
              <a:t>i</a:t>
            </a:r>
            <a:r>
              <a:rPr lang="zh-CN" altLang="en-US" sz="2800" dirty="0">
                <a:solidFill>
                  <a:srgbClr val="000000"/>
                </a:solidFill>
                <a:latin typeface="KaiTi" panose="02010609060101010101" pitchFamily="49" charset="-122"/>
                <a:ea typeface="KaiTi" panose="02010609060101010101" pitchFamily="49" charset="-122"/>
              </a:rPr>
              <a:t>棵树的边数</a:t>
            </a:r>
            <a:r>
              <a:rPr lang="en-US" altLang="zh-CN" sz="2800" b="1" dirty="0">
                <a:solidFill>
                  <a:srgbClr val="000000"/>
                </a:solidFill>
                <a:latin typeface="Times New Roman" panose="02020603050405020304" pitchFamily="18" charset="0"/>
                <a:ea typeface="KaiTi" panose="02010609060101010101" pitchFamily="49" charset="-122"/>
              </a:rPr>
              <a:t>=</a:t>
            </a:r>
            <a:r>
              <a:rPr lang="en-US" altLang="zh-CN" sz="2800" b="1" i="1" dirty="0">
                <a:solidFill>
                  <a:srgbClr val="000000"/>
                </a:solidFill>
                <a:latin typeface="Times New Roman" panose="02020603050405020304" pitchFamily="18" charset="0"/>
                <a:ea typeface="KaiTi" panose="02010609060101010101" pitchFamily="49" charset="-122"/>
              </a:rPr>
              <a:t>ni</a:t>
            </a:r>
            <a:r>
              <a:rPr lang="en-US" altLang="zh-CN" sz="2800" dirty="0">
                <a:solidFill>
                  <a:srgbClr val="000000"/>
                </a:solidFill>
                <a:latin typeface="KaiTi" panose="02010609060101010101" pitchFamily="49" charset="-122"/>
                <a:ea typeface="KaiTi" panose="02010609060101010101" pitchFamily="49" charset="-122"/>
              </a:rPr>
              <a:t>-</a:t>
            </a:r>
            <a:r>
              <a:rPr lang="en-US" altLang="zh-CN" sz="2800" b="1" dirty="0">
                <a:solidFill>
                  <a:srgbClr val="000000"/>
                </a:solidFill>
                <a:latin typeface="Times New Roman" panose="02020603050405020304" pitchFamily="18" charset="0"/>
                <a:ea typeface="KaiTi" panose="02010609060101010101" pitchFamily="49" charset="-122"/>
              </a:rPr>
              <a:t>1</a:t>
            </a:r>
            <a:r>
              <a:rPr lang="zh-CN" altLang="en-US" sz="2800" dirty="0">
                <a:solidFill>
                  <a:srgbClr val="000000"/>
                </a:solidFill>
                <a:latin typeface="KaiTi" panose="02010609060101010101" pitchFamily="49" charset="-122"/>
                <a:ea typeface="KaiTi" panose="02010609060101010101" pitchFamily="49" charset="-122"/>
              </a:rPr>
              <a:t>（可以看成自己的生成树）</a:t>
            </a:r>
          </a:p>
          <a:p>
            <a:pPr>
              <a:lnSpc>
                <a:spcPct val="150000"/>
              </a:lnSpc>
            </a:pPr>
            <a:r>
              <a:rPr lang="zh-CN" altLang="en-US" sz="2800" dirty="0" smtClean="0">
                <a:solidFill>
                  <a:srgbClr val="000000"/>
                </a:solidFill>
                <a:latin typeface="KaiTi" panose="02010609060101010101" pitchFamily="49" charset="-122"/>
                <a:ea typeface="KaiTi" panose="02010609060101010101" pitchFamily="49" charset="-122"/>
              </a:rPr>
              <a:t>  总</a:t>
            </a:r>
            <a:r>
              <a:rPr lang="zh-CN" altLang="en-US" sz="2800" dirty="0">
                <a:solidFill>
                  <a:srgbClr val="000000"/>
                </a:solidFill>
                <a:latin typeface="KaiTi" panose="02010609060101010101" pitchFamily="49" charset="-122"/>
                <a:ea typeface="KaiTi" panose="02010609060101010101" pitchFamily="49" charset="-122"/>
              </a:rPr>
              <a:t>边数</a:t>
            </a:r>
            <a:r>
              <a:rPr lang="en-US" altLang="zh-CN" sz="2800" b="1" dirty="0">
                <a:solidFill>
                  <a:srgbClr val="000000"/>
                </a:solidFill>
                <a:latin typeface="Times New Roman" panose="02020603050405020304" pitchFamily="18" charset="0"/>
                <a:ea typeface="KaiTi" panose="02010609060101010101" pitchFamily="49" charset="-122"/>
              </a:rPr>
              <a:t>= (</a:t>
            </a:r>
            <a:r>
              <a:rPr lang="en-US" altLang="zh-CN" sz="2800" b="1" i="1" dirty="0">
                <a:solidFill>
                  <a:srgbClr val="000000"/>
                </a:solidFill>
                <a:latin typeface="Times New Roman" panose="02020603050405020304" pitchFamily="18" charset="0"/>
                <a:ea typeface="KaiTi" panose="02010609060101010101" pitchFamily="49" charset="-122"/>
              </a:rPr>
              <a:t>n</a:t>
            </a:r>
            <a:r>
              <a:rPr lang="en-US" altLang="zh-CN" sz="2800" b="1" dirty="0">
                <a:solidFill>
                  <a:srgbClr val="000000"/>
                </a:solidFill>
                <a:latin typeface="Times New Roman" panose="02020603050405020304" pitchFamily="18" charset="0"/>
                <a:ea typeface="KaiTi" panose="02010609060101010101" pitchFamily="49" charset="-122"/>
              </a:rPr>
              <a:t>1</a:t>
            </a:r>
            <a:r>
              <a:rPr lang="en-US" altLang="zh-CN" sz="2800" dirty="0">
                <a:solidFill>
                  <a:srgbClr val="000000"/>
                </a:solidFill>
                <a:latin typeface="KaiTi" panose="02010609060101010101" pitchFamily="49" charset="-122"/>
                <a:ea typeface="KaiTi" panose="02010609060101010101" pitchFamily="49" charset="-122"/>
              </a:rPr>
              <a:t>-</a:t>
            </a:r>
            <a:r>
              <a:rPr lang="en-US" altLang="zh-CN" sz="2800" b="1" dirty="0">
                <a:solidFill>
                  <a:srgbClr val="000000"/>
                </a:solidFill>
                <a:latin typeface="Times New Roman" panose="02020603050405020304" pitchFamily="18" charset="0"/>
                <a:ea typeface="KaiTi" panose="02010609060101010101" pitchFamily="49" charset="-122"/>
              </a:rPr>
              <a:t>1)+(</a:t>
            </a:r>
            <a:r>
              <a:rPr lang="en-US" altLang="zh-CN" sz="2800" b="1" i="1" dirty="0">
                <a:solidFill>
                  <a:srgbClr val="000000"/>
                </a:solidFill>
                <a:latin typeface="Times New Roman" panose="02020603050405020304" pitchFamily="18" charset="0"/>
                <a:ea typeface="KaiTi" panose="02010609060101010101" pitchFamily="49" charset="-122"/>
              </a:rPr>
              <a:t>n</a:t>
            </a:r>
            <a:r>
              <a:rPr lang="en-US" altLang="zh-CN" sz="2800" b="1" dirty="0">
                <a:solidFill>
                  <a:srgbClr val="000000"/>
                </a:solidFill>
                <a:latin typeface="Times New Roman" panose="02020603050405020304" pitchFamily="18" charset="0"/>
                <a:ea typeface="KaiTi" panose="02010609060101010101" pitchFamily="49" charset="-122"/>
              </a:rPr>
              <a:t>2</a:t>
            </a:r>
            <a:r>
              <a:rPr lang="en-US" altLang="zh-CN" sz="2800" dirty="0">
                <a:solidFill>
                  <a:srgbClr val="000000"/>
                </a:solidFill>
                <a:latin typeface="KaiTi" panose="02010609060101010101" pitchFamily="49" charset="-122"/>
                <a:ea typeface="KaiTi" panose="02010609060101010101" pitchFamily="49" charset="-122"/>
              </a:rPr>
              <a:t>-</a:t>
            </a:r>
            <a:r>
              <a:rPr lang="en-US" altLang="zh-CN" sz="2800" b="1" dirty="0">
                <a:solidFill>
                  <a:srgbClr val="000000"/>
                </a:solidFill>
                <a:latin typeface="Times New Roman" panose="02020603050405020304" pitchFamily="18" charset="0"/>
                <a:ea typeface="KaiTi" panose="02010609060101010101" pitchFamily="49" charset="-122"/>
              </a:rPr>
              <a:t>1)+</a:t>
            </a:r>
            <a:r>
              <a:rPr lang="en-US" altLang="zh-CN" sz="2800" dirty="0">
                <a:solidFill>
                  <a:srgbClr val="000000"/>
                </a:solidFill>
                <a:latin typeface="宋体" panose="02010600030101010101" pitchFamily="2" charset="-122"/>
              </a:rPr>
              <a:t>…</a:t>
            </a:r>
            <a:r>
              <a:rPr lang="en-US" altLang="zh-CN" sz="2800" b="1" dirty="0">
                <a:solidFill>
                  <a:srgbClr val="000000"/>
                </a:solidFill>
                <a:latin typeface="Times New Roman" panose="02020603050405020304" pitchFamily="18" charset="0"/>
              </a:rPr>
              <a:t>+(</a:t>
            </a:r>
            <a:r>
              <a:rPr lang="en-US" altLang="zh-CN" sz="2800" b="1" i="1" dirty="0">
                <a:solidFill>
                  <a:srgbClr val="000000"/>
                </a:solidFill>
                <a:latin typeface="Times New Roman" panose="02020603050405020304" pitchFamily="18" charset="0"/>
              </a:rPr>
              <a:t>nm</a:t>
            </a:r>
            <a:r>
              <a:rPr lang="en-US" altLang="zh-CN" sz="2800" dirty="0">
                <a:solidFill>
                  <a:srgbClr val="000000"/>
                </a:solidFill>
                <a:latin typeface="KaiTi" panose="02010609060101010101" pitchFamily="49" charset="-122"/>
                <a:ea typeface="KaiTi" panose="02010609060101010101" pitchFamily="49" charset="-122"/>
              </a:rPr>
              <a:t>-</a:t>
            </a:r>
            <a:r>
              <a:rPr lang="en-US" altLang="zh-CN" sz="2800" b="1" dirty="0">
                <a:solidFill>
                  <a:srgbClr val="000000"/>
                </a:solidFill>
                <a:latin typeface="Times New Roman" panose="02020603050405020304" pitchFamily="18" charset="0"/>
                <a:ea typeface="KaiTi" panose="02010609060101010101" pitchFamily="49" charset="-122"/>
              </a:rPr>
              <a:t>1) = </a:t>
            </a:r>
            <a:r>
              <a:rPr lang="en-US" altLang="zh-CN" sz="2800" b="1" i="1" dirty="0">
                <a:solidFill>
                  <a:srgbClr val="000000"/>
                </a:solidFill>
                <a:latin typeface="Times New Roman" panose="02020603050405020304" pitchFamily="18" charset="0"/>
                <a:ea typeface="KaiTi" panose="02010609060101010101" pitchFamily="49" charset="-122"/>
              </a:rPr>
              <a:t>n</a:t>
            </a:r>
            <a:r>
              <a:rPr lang="en-US" altLang="zh-CN" sz="2800" dirty="0">
                <a:solidFill>
                  <a:srgbClr val="000000"/>
                </a:solidFill>
                <a:latin typeface="KaiTi" panose="02010609060101010101" pitchFamily="49" charset="-122"/>
                <a:ea typeface="KaiTi" panose="02010609060101010101" pitchFamily="49" charset="-122"/>
              </a:rPr>
              <a:t>-</a:t>
            </a:r>
            <a:r>
              <a:rPr lang="en-US" altLang="zh-CN" sz="2800" b="1" i="1" dirty="0">
                <a:solidFill>
                  <a:srgbClr val="000000"/>
                </a:solidFill>
                <a:latin typeface="Times New Roman" panose="02020603050405020304" pitchFamily="18" charset="0"/>
                <a:ea typeface="KaiTi" panose="02010609060101010101" pitchFamily="49" charset="-122"/>
              </a:rPr>
              <a:t>m</a:t>
            </a:r>
            <a:r>
              <a:rPr lang="en-US" altLang="zh-CN" sz="2800" b="1" dirty="0">
                <a:solidFill>
                  <a:srgbClr val="000000"/>
                </a:solidFill>
                <a:latin typeface="Times New Roman" panose="02020603050405020304" pitchFamily="18" charset="0"/>
                <a:ea typeface="KaiTi" panose="02010609060101010101" pitchFamily="49" charset="-122"/>
              </a:rPr>
              <a:t>= </a:t>
            </a:r>
            <a:r>
              <a:rPr lang="en-US" altLang="zh-CN" sz="2800" b="1" i="1" dirty="0">
                <a:solidFill>
                  <a:srgbClr val="000000"/>
                </a:solidFill>
                <a:latin typeface="Times New Roman" panose="02020603050405020304" pitchFamily="18" charset="0"/>
                <a:ea typeface="KaiTi" panose="02010609060101010101" pitchFamily="49" charset="-122"/>
              </a:rPr>
              <a:t>e</a:t>
            </a:r>
            <a:r>
              <a:rPr lang="zh-CN" altLang="en-US" sz="2800" dirty="0">
                <a:solidFill>
                  <a:srgbClr val="000000"/>
                </a:solidFill>
                <a:latin typeface="KaiTi" panose="02010609060101010101" pitchFamily="49" charset="-122"/>
                <a:ea typeface="KaiTi" panose="02010609060101010101" pitchFamily="49" charset="-122"/>
              </a:rPr>
              <a:t>，所以</a:t>
            </a:r>
            <a:r>
              <a:rPr lang="en-US" altLang="zh-CN" sz="2800" b="1" i="1" dirty="0">
                <a:solidFill>
                  <a:srgbClr val="000000"/>
                </a:solidFill>
                <a:latin typeface="Times New Roman" panose="02020603050405020304" pitchFamily="18" charset="0"/>
                <a:ea typeface="KaiTi" panose="02010609060101010101" pitchFamily="49" charset="-122"/>
              </a:rPr>
              <a:t>m</a:t>
            </a:r>
            <a:r>
              <a:rPr lang="en-US" altLang="zh-CN" sz="2800" b="1" dirty="0">
                <a:solidFill>
                  <a:srgbClr val="000000"/>
                </a:solidFill>
                <a:latin typeface="Times New Roman" panose="02020603050405020304" pitchFamily="18" charset="0"/>
                <a:ea typeface="KaiTi" panose="02010609060101010101" pitchFamily="49" charset="-122"/>
              </a:rPr>
              <a:t>= </a:t>
            </a:r>
            <a:r>
              <a:rPr lang="en-US" altLang="zh-CN" sz="2800" b="1" i="1" dirty="0">
                <a:solidFill>
                  <a:srgbClr val="000000"/>
                </a:solidFill>
                <a:latin typeface="Times New Roman" panose="02020603050405020304" pitchFamily="18" charset="0"/>
                <a:ea typeface="KaiTi" panose="02010609060101010101" pitchFamily="49" charset="-122"/>
              </a:rPr>
              <a:t>n</a:t>
            </a:r>
            <a:r>
              <a:rPr lang="en-US" altLang="zh-CN" sz="2800" dirty="0">
                <a:solidFill>
                  <a:srgbClr val="000000"/>
                </a:solidFill>
                <a:latin typeface="KaiTi" panose="02010609060101010101" pitchFamily="49" charset="-122"/>
                <a:ea typeface="KaiTi" panose="02010609060101010101" pitchFamily="49" charset="-122"/>
              </a:rPr>
              <a:t>-</a:t>
            </a:r>
            <a:r>
              <a:rPr lang="en-US" altLang="zh-CN" sz="2800" b="1" i="1" dirty="0">
                <a:solidFill>
                  <a:srgbClr val="000000"/>
                </a:solidFill>
                <a:latin typeface="Times New Roman" panose="02020603050405020304" pitchFamily="18" charset="0"/>
                <a:ea typeface="KaiTi" panose="02010609060101010101" pitchFamily="49" charset="-122"/>
              </a:rPr>
              <a:t>e</a:t>
            </a:r>
            <a:endParaRPr lang="en-US" altLang="zh-CN" sz="2800" dirty="0">
              <a:solidFill>
                <a:srgbClr val="000000"/>
              </a:solidFill>
              <a:latin typeface="Times New Roman" panose="02020603050405020304" pitchFamily="18" charset="0"/>
              <a:ea typeface="KaiTi" panose="02010609060101010101" pitchFamily="49" charset="-122"/>
            </a:endParaRPr>
          </a:p>
        </p:txBody>
      </p:sp>
    </p:spTree>
    <p:extLst>
      <p:ext uri="{BB962C8B-B14F-4D97-AF65-F5344CB8AC3E}">
        <p14:creationId xmlns:p14="http://schemas.microsoft.com/office/powerpoint/2010/main" val="2801843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1736" y="597244"/>
            <a:ext cx="10337180" cy="1169551"/>
          </a:xfrm>
          <a:prstGeom prst="rect">
            <a:avLst/>
          </a:prstGeom>
        </p:spPr>
        <p:txBody>
          <a:bodyPr wrap="square">
            <a:spAutoFit/>
          </a:bodyPr>
          <a:lstStyle/>
          <a:p>
            <a:endParaRPr lang="zh-CN" altLang="en-US" sz="1400" dirty="0">
              <a:solidFill>
                <a:srgbClr val="002060"/>
              </a:solidFill>
              <a:latin typeface="微软雅黑" panose="020B0503020204020204" pitchFamily="34" charset="-122"/>
              <a:ea typeface="微软雅黑" panose="020B0503020204020204" pitchFamily="34" charset="-122"/>
            </a:endParaRPr>
          </a:p>
          <a:p>
            <a:r>
              <a:rPr lang="zh-CN" altLang="en-US" sz="2800" dirty="0">
                <a:solidFill>
                  <a:srgbClr val="002060"/>
                </a:solidFill>
                <a:latin typeface="黑体" panose="02010609060101010101" pitchFamily="49" charset="-122"/>
                <a:ea typeface="黑体" panose="02010609060101010101" pitchFamily="49" charset="-122"/>
              </a:rPr>
              <a:t> </a:t>
            </a:r>
            <a:r>
              <a:rPr lang="zh-CN" altLang="en-US" sz="2800" b="1" dirty="0" smtClean="0">
                <a:solidFill>
                  <a:srgbClr val="002060"/>
                </a:solidFill>
                <a:latin typeface="黑体" panose="02010609060101010101" pitchFamily="49" charset="-122"/>
                <a:ea typeface="黑体" panose="02010609060101010101" pitchFamily="49" charset="-122"/>
              </a:rPr>
              <a:t>构建</a:t>
            </a:r>
            <a:r>
              <a:rPr lang="zh-CN" altLang="en-US" sz="2800" b="1" dirty="0">
                <a:solidFill>
                  <a:srgbClr val="002060"/>
                </a:solidFill>
                <a:latin typeface="黑体" panose="02010609060101010101" pitchFamily="49" charset="-122"/>
                <a:ea typeface="黑体" panose="02010609060101010101" pitchFamily="49" charset="-122"/>
              </a:rPr>
              <a:t>最小</a:t>
            </a:r>
            <a:r>
              <a:rPr lang="zh-CN" altLang="en-US" sz="2800" b="1" dirty="0" smtClean="0">
                <a:solidFill>
                  <a:srgbClr val="002060"/>
                </a:solidFill>
                <a:latin typeface="黑体" panose="02010609060101010101" pitchFamily="49" charset="-122"/>
                <a:ea typeface="黑体" panose="02010609060101010101" pitchFamily="49" charset="-122"/>
              </a:rPr>
              <a:t>生成树的方法</a:t>
            </a:r>
            <a:endParaRPr lang="zh-CN" altLang="en-US" sz="2800" dirty="0">
              <a:solidFill>
                <a:srgbClr val="002060"/>
              </a:solidFill>
              <a:latin typeface="黑体" panose="02010609060101010101" pitchFamily="49" charset="-122"/>
              <a:ea typeface="黑体" panose="02010609060101010101" pitchFamily="49" charset="-122"/>
            </a:endParaRPr>
          </a:p>
          <a:p>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300975" y="1766795"/>
            <a:ext cx="9318702" cy="3539430"/>
          </a:xfrm>
          <a:prstGeom prst="rect">
            <a:avLst/>
          </a:prstGeom>
        </p:spPr>
        <p:txBody>
          <a:bodyPr wrap="square">
            <a:spAutoFit/>
          </a:bodyPr>
          <a:lstStyle/>
          <a:p>
            <a:endParaRPr lang="zh-CN" altLang="en-US" sz="2800" dirty="0">
              <a:solidFill>
                <a:srgbClr val="000000"/>
              </a:solidFill>
              <a:latin typeface="楷体" panose="02010609060101010101" pitchFamily="49" charset="-122"/>
              <a:ea typeface="楷体" panose="02010609060101010101" pitchFamily="49" charset="-122"/>
            </a:endParaRPr>
          </a:p>
          <a:p>
            <a:r>
              <a:rPr lang="en-US" altLang="zh-CN" sz="2800" dirty="0" smtClean="0">
                <a:solidFill>
                  <a:srgbClr val="FF0000"/>
                </a:solidFill>
                <a:latin typeface="楷体" panose="02010609060101010101" pitchFamily="49" charset="-122"/>
                <a:ea typeface="楷体" panose="02010609060101010101" pitchFamily="49" charset="-122"/>
              </a:rPr>
              <a:t>Prim </a:t>
            </a:r>
            <a:r>
              <a:rPr lang="zh-CN" altLang="en-US" sz="2800" dirty="0" smtClean="0">
                <a:solidFill>
                  <a:srgbClr val="FF0000"/>
                </a:solidFill>
                <a:latin typeface="楷体" panose="02010609060101010101" pitchFamily="49" charset="-122"/>
                <a:ea typeface="楷体" panose="02010609060101010101" pitchFamily="49" charset="-122"/>
              </a:rPr>
              <a:t>算法</a:t>
            </a:r>
            <a:endParaRPr lang="en-US" altLang="zh-CN" sz="2800" dirty="0" smtClean="0">
              <a:solidFill>
                <a:srgbClr val="FF0000"/>
              </a:solidFill>
              <a:latin typeface="楷体" panose="02010609060101010101" pitchFamily="49" charset="-122"/>
              <a:ea typeface="楷体" panose="02010609060101010101" pitchFamily="49" charset="-122"/>
            </a:endParaRPr>
          </a:p>
          <a:p>
            <a:pPr marL="457200" indent="-457200">
              <a:lnSpc>
                <a:spcPct val="150000"/>
              </a:lnSpc>
              <a:buFont typeface="Arial" panose="020B0604020202020204" pitchFamily="34" charset="0"/>
              <a:buChar char="•"/>
            </a:pPr>
            <a:r>
              <a:rPr lang="zh-CN" altLang="en-US" sz="2800" dirty="0" smtClean="0">
                <a:solidFill>
                  <a:srgbClr val="000000"/>
                </a:solidFill>
                <a:latin typeface="楷体" panose="02010609060101010101" pitchFamily="49" charset="-122"/>
                <a:ea typeface="楷体" panose="02010609060101010101" pitchFamily="49" charset="-122"/>
              </a:rPr>
              <a:t>起点</a:t>
            </a:r>
            <a:r>
              <a:rPr lang="en-US" altLang="zh-CN" sz="2800" b="1" i="1" dirty="0">
                <a:solidFill>
                  <a:srgbClr val="000000"/>
                </a:solidFill>
                <a:latin typeface="楷体" panose="02010609060101010101" pitchFamily="49" charset="-122"/>
                <a:ea typeface="楷体" panose="02010609060101010101" pitchFamily="49" charset="-122"/>
              </a:rPr>
              <a:t>v</a:t>
            </a:r>
            <a:endParaRPr lang="en-US" altLang="zh-CN" sz="2800" dirty="0">
              <a:solidFill>
                <a:srgbClr val="000000"/>
              </a:solidFill>
              <a:latin typeface="楷体" panose="02010609060101010101" pitchFamily="49" charset="-122"/>
              <a:ea typeface="楷体" panose="02010609060101010101" pitchFamily="49" charset="-122"/>
            </a:endParaRPr>
          </a:p>
          <a:p>
            <a:pPr marL="457200" indent="-457200">
              <a:lnSpc>
                <a:spcPct val="150000"/>
              </a:lnSpc>
              <a:buFont typeface="Arial" panose="020B0604020202020204" pitchFamily="34" charset="0"/>
              <a:buChar char="•"/>
            </a:pPr>
            <a:r>
              <a:rPr lang="zh-CN" altLang="en-US" sz="2800" dirty="0">
                <a:solidFill>
                  <a:srgbClr val="000000"/>
                </a:solidFill>
                <a:latin typeface="楷体" panose="02010609060101010101" pitchFamily="49" charset="-122"/>
                <a:ea typeface="楷体" panose="02010609060101010101" pitchFamily="49" charset="-122"/>
              </a:rPr>
              <a:t>所有顶点分为</a:t>
            </a:r>
            <a:r>
              <a:rPr lang="en-US" altLang="zh-CN" sz="2800" b="1" dirty="0">
                <a:solidFill>
                  <a:srgbClr val="000000"/>
                </a:solidFill>
                <a:latin typeface="楷体" panose="02010609060101010101" pitchFamily="49" charset="-122"/>
                <a:ea typeface="楷体" panose="02010609060101010101" pitchFamily="49" charset="-122"/>
              </a:rPr>
              <a:t>U</a:t>
            </a:r>
            <a:r>
              <a:rPr lang="zh-CN" altLang="en-US" sz="2800" dirty="0">
                <a:solidFill>
                  <a:srgbClr val="000000"/>
                </a:solidFill>
                <a:latin typeface="楷体" panose="02010609060101010101" pitchFamily="49" charset="-122"/>
                <a:ea typeface="楷体" panose="02010609060101010101" pitchFamily="49" charset="-122"/>
              </a:rPr>
              <a:t>（</a:t>
            </a:r>
            <a:r>
              <a:rPr lang="en-US" altLang="zh-CN" sz="2800" b="1" i="1" dirty="0" err="1">
                <a:solidFill>
                  <a:srgbClr val="000000"/>
                </a:solidFill>
                <a:latin typeface="楷体" panose="02010609060101010101" pitchFamily="49" charset="-122"/>
                <a:ea typeface="楷体" panose="02010609060101010101" pitchFamily="49" charset="-122"/>
              </a:rPr>
              <a:t>v</a:t>
            </a:r>
            <a:r>
              <a:rPr lang="en-US" altLang="zh-CN" sz="2800" dirty="0" err="1">
                <a:solidFill>
                  <a:srgbClr val="000000"/>
                </a:solidFill>
                <a:latin typeface="楷体" panose="02010609060101010101" pitchFamily="49" charset="-122"/>
                <a:ea typeface="楷体" panose="02010609060101010101" pitchFamily="49" charset="-122"/>
              </a:rPr>
              <a:t>∈</a:t>
            </a:r>
            <a:r>
              <a:rPr lang="en-US" altLang="zh-CN" sz="2800" b="1" dirty="0" err="1">
                <a:solidFill>
                  <a:srgbClr val="000000"/>
                </a:solidFill>
                <a:latin typeface="楷体" panose="02010609060101010101" pitchFamily="49" charset="-122"/>
                <a:ea typeface="楷体" panose="02010609060101010101" pitchFamily="49" charset="-122"/>
              </a:rPr>
              <a:t>U</a:t>
            </a:r>
            <a:r>
              <a:rPr lang="zh-CN" altLang="en-US" sz="2800" dirty="0">
                <a:solidFill>
                  <a:srgbClr val="000000"/>
                </a:solidFill>
                <a:latin typeface="楷体" panose="02010609060101010101" pitchFamily="49" charset="-122"/>
                <a:ea typeface="楷体" panose="02010609060101010101" pitchFamily="49" charset="-122"/>
              </a:rPr>
              <a:t>）和</a:t>
            </a:r>
            <a:r>
              <a:rPr lang="en-US" altLang="zh-CN" sz="2800" b="1" dirty="0">
                <a:solidFill>
                  <a:srgbClr val="000000"/>
                </a:solidFill>
                <a:latin typeface="楷体" panose="02010609060101010101" pitchFamily="49" charset="-122"/>
                <a:ea typeface="楷体" panose="02010609060101010101" pitchFamily="49" charset="-122"/>
              </a:rPr>
              <a:t>V-U</a:t>
            </a:r>
            <a:endParaRPr lang="en-US" altLang="zh-CN" sz="2800" dirty="0">
              <a:solidFill>
                <a:srgbClr val="000000"/>
              </a:solidFill>
              <a:latin typeface="楷体" panose="02010609060101010101" pitchFamily="49" charset="-122"/>
              <a:ea typeface="楷体" panose="02010609060101010101" pitchFamily="49" charset="-122"/>
            </a:endParaRPr>
          </a:p>
          <a:p>
            <a:pPr marL="457200" indent="-457200">
              <a:lnSpc>
                <a:spcPct val="150000"/>
              </a:lnSpc>
              <a:buFont typeface="Arial" panose="020B0604020202020204" pitchFamily="34" charset="0"/>
              <a:buChar char="•"/>
            </a:pPr>
            <a:r>
              <a:rPr lang="zh-CN" altLang="en-US" sz="2800" dirty="0">
                <a:solidFill>
                  <a:srgbClr val="000000"/>
                </a:solidFill>
                <a:latin typeface="楷体" panose="02010609060101010101" pitchFamily="49" charset="-122"/>
                <a:ea typeface="楷体" panose="02010609060101010101" pitchFamily="49" charset="-122"/>
              </a:rPr>
              <a:t>每次选择这两个集合之间的最小边</a:t>
            </a:r>
          </a:p>
          <a:p>
            <a:pPr marL="457200" indent="-457200">
              <a:lnSpc>
                <a:spcPct val="150000"/>
              </a:lnSpc>
              <a:buFont typeface="Arial" panose="020B0604020202020204" pitchFamily="34" charset="0"/>
              <a:buChar char="•"/>
            </a:pPr>
            <a:r>
              <a:rPr lang="en-US" altLang="zh-CN" sz="2800" b="1" dirty="0">
                <a:solidFill>
                  <a:srgbClr val="000000"/>
                </a:solidFill>
                <a:latin typeface="楷体" panose="02010609060101010101" pitchFamily="49" charset="-122"/>
                <a:ea typeface="楷体" panose="02010609060101010101" pitchFamily="49" charset="-122"/>
              </a:rPr>
              <a:t>O(</a:t>
            </a:r>
            <a:r>
              <a:rPr lang="en-US" altLang="zh-CN" sz="2800" b="1" i="1" dirty="0">
                <a:solidFill>
                  <a:srgbClr val="000000"/>
                </a:solidFill>
                <a:latin typeface="楷体" panose="02010609060101010101" pitchFamily="49" charset="-122"/>
                <a:ea typeface="楷体" panose="02010609060101010101" pitchFamily="49" charset="-122"/>
              </a:rPr>
              <a:t>n</a:t>
            </a:r>
            <a:r>
              <a:rPr lang="en-US" altLang="zh-CN" sz="2800" b="1" dirty="0">
                <a:solidFill>
                  <a:srgbClr val="000000"/>
                </a:solidFill>
                <a:latin typeface="楷体" panose="02010609060101010101" pitchFamily="49" charset="-122"/>
                <a:ea typeface="楷体" panose="02010609060101010101" pitchFamily="49" charset="-122"/>
              </a:rPr>
              <a:t>2)</a:t>
            </a:r>
            <a:endParaRPr lang="en-US" altLang="zh-CN" sz="2800" dirty="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79593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1736" y="597244"/>
            <a:ext cx="10337180" cy="1169551"/>
          </a:xfrm>
          <a:prstGeom prst="rect">
            <a:avLst/>
          </a:prstGeom>
        </p:spPr>
        <p:txBody>
          <a:bodyPr wrap="square">
            <a:spAutoFit/>
          </a:bodyPr>
          <a:lstStyle/>
          <a:p>
            <a:endParaRPr lang="zh-CN" altLang="en-US" sz="1400" dirty="0">
              <a:solidFill>
                <a:srgbClr val="002060"/>
              </a:solidFill>
              <a:latin typeface="微软雅黑" panose="020B0503020204020204" pitchFamily="34" charset="-122"/>
              <a:ea typeface="微软雅黑" panose="020B0503020204020204" pitchFamily="34" charset="-122"/>
            </a:endParaRPr>
          </a:p>
          <a:p>
            <a:r>
              <a:rPr lang="zh-CN" altLang="en-US" sz="2800" b="1" dirty="0" smtClean="0">
                <a:solidFill>
                  <a:srgbClr val="002060"/>
                </a:solidFill>
                <a:latin typeface="黑体" panose="02010609060101010101" pitchFamily="49" charset="-122"/>
                <a:ea typeface="黑体" panose="02010609060101010101" pitchFamily="49" charset="-122"/>
              </a:rPr>
              <a:t>构建</a:t>
            </a:r>
            <a:r>
              <a:rPr lang="zh-CN" altLang="en-US" sz="2800" b="1" dirty="0">
                <a:solidFill>
                  <a:srgbClr val="002060"/>
                </a:solidFill>
                <a:latin typeface="黑体" panose="02010609060101010101" pitchFamily="49" charset="-122"/>
                <a:ea typeface="黑体" panose="02010609060101010101" pitchFamily="49" charset="-122"/>
              </a:rPr>
              <a:t>最小</a:t>
            </a:r>
            <a:r>
              <a:rPr lang="zh-CN" altLang="en-US" sz="2800" b="1" dirty="0" smtClean="0">
                <a:solidFill>
                  <a:srgbClr val="002060"/>
                </a:solidFill>
                <a:latin typeface="黑体" panose="02010609060101010101" pitchFamily="49" charset="-122"/>
                <a:ea typeface="黑体" panose="02010609060101010101" pitchFamily="49" charset="-122"/>
              </a:rPr>
              <a:t>生成树的方法</a:t>
            </a:r>
            <a:endParaRPr lang="zh-CN" altLang="en-US" sz="2800" dirty="0">
              <a:solidFill>
                <a:srgbClr val="002060"/>
              </a:solidFill>
              <a:latin typeface="黑体" panose="02010609060101010101" pitchFamily="49" charset="-122"/>
              <a:ea typeface="黑体" panose="02010609060101010101" pitchFamily="49" charset="-122"/>
            </a:endParaRPr>
          </a:p>
          <a:p>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300975" y="1766795"/>
            <a:ext cx="9318702" cy="3754874"/>
          </a:xfrm>
          <a:prstGeom prst="rect">
            <a:avLst/>
          </a:prstGeom>
        </p:spPr>
        <p:txBody>
          <a:bodyPr wrap="square">
            <a:spAutoFit/>
          </a:bodyPr>
          <a:lstStyle/>
          <a:p>
            <a:endParaRPr lang="zh-CN" altLang="en-US" sz="2800" dirty="0">
              <a:solidFill>
                <a:srgbClr val="000000"/>
              </a:solidFill>
              <a:latin typeface="楷体" panose="02010609060101010101" pitchFamily="49" charset="-122"/>
              <a:ea typeface="楷体" panose="02010609060101010101" pitchFamily="49" charset="-122"/>
            </a:endParaRPr>
          </a:p>
          <a:p>
            <a:pPr>
              <a:lnSpc>
                <a:spcPct val="150000"/>
              </a:lnSpc>
            </a:pPr>
            <a:r>
              <a:rPr lang="en-US" altLang="zh-CN" sz="2800" dirty="0" err="1" smtClean="0">
                <a:solidFill>
                  <a:srgbClr val="FF0000"/>
                </a:solidFill>
                <a:latin typeface="楷体" panose="02010609060101010101" pitchFamily="49" charset="-122"/>
                <a:ea typeface="楷体" panose="02010609060101010101" pitchFamily="49" charset="-122"/>
              </a:rPr>
              <a:t>Kruscal</a:t>
            </a:r>
            <a:r>
              <a:rPr lang="zh-CN" altLang="en-US" sz="2800" dirty="0" smtClean="0">
                <a:solidFill>
                  <a:srgbClr val="FF0000"/>
                </a:solidFill>
                <a:latin typeface="楷体" panose="02010609060101010101" pitchFamily="49" charset="-122"/>
                <a:ea typeface="楷体" panose="02010609060101010101" pitchFamily="49" charset="-122"/>
              </a:rPr>
              <a:t>算法</a:t>
            </a:r>
            <a:endParaRPr lang="en-US" altLang="zh-CN" sz="2800" dirty="0" smtClean="0">
              <a:solidFill>
                <a:srgbClr val="FF0000"/>
              </a:solidFill>
              <a:latin typeface="楷体" panose="02010609060101010101" pitchFamily="49" charset="-122"/>
              <a:ea typeface="楷体" panose="02010609060101010101" pitchFamily="49" charset="-122"/>
            </a:endParaRPr>
          </a:p>
          <a:p>
            <a:pPr marL="457200" indent="-457200">
              <a:lnSpc>
                <a:spcPct val="150000"/>
              </a:lnSpc>
              <a:buFont typeface="Arial" panose="020B0604020202020204" pitchFamily="34" charset="0"/>
              <a:buChar char="•"/>
            </a:pPr>
            <a:r>
              <a:rPr lang="zh-CN" altLang="en-US" sz="2800" dirty="0" smtClean="0">
                <a:solidFill>
                  <a:srgbClr val="000000"/>
                </a:solidFill>
                <a:latin typeface="楷体" panose="02010609060101010101" pitchFamily="49" charset="-122"/>
                <a:ea typeface="楷体" panose="02010609060101010101" pitchFamily="49" charset="-122"/>
              </a:rPr>
              <a:t>将</a:t>
            </a:r>
            <a:r>
              <a:rPr lang="zh-CN" altLang="en-US" sz="2800" dirty="0">
                <a:solidFill>
                  <a:srgbClr val="000000"/>
                </a:solidFill>
                <a:latin typeface="楷体" panose="02010609060101010101" pitchFamily="49" charset="-122"/>
                <a:ea typeface="楷体" panose="02010609060101010101" pitchFamily="49" charset="-122"/>
              </a:rPr>
              <a:t>边按权值递增排列</a:t>
            </a:r>
          </a:p>
          <a:p>
            <a:pPr marL="457200" indent="-457200">
              <a:lnSpc>
                <a:spcPct val="150000"/>
              </a:lnSpc>
              <a:buFont typeface="Arial" panose="020B0604020202020204" pitchFamily="34" charset="0"/>
              <a:buChar char="•"/>
            </a:pPr>
            <a:r>
              <a:rPr lang="zh-CN" altLang="en-US" sz="2800" dirty="0">
                <a:solidFill>
                  <a:srgbClr val="000000"/>
                </a:solidFill>
                <a:latin typeface="楷体" panose="02010609060101010101" pitchFamily="49" charset="-122"/>
                <a:ea typeface="楷体" panose="02010609060101010101" pitchFamily="49" charset="-122"/>
              </a:rPr>
              <a:t>每次选择权值小并且不构成回路的边</a:t>
            </a:r>
          </a:p>
          <a:p>
            <a:pPr marL="457200" indent="-457200">
              <a:lnSpc>
                <a:spcPct val="150000"/>
              </a:lnSpc>
              <a:buFont typeface="Arial" panose="020B0604020202020204" pitchFamily="34" charset="0"/>
              <a:buChar char="•"/>
            </a:pPr>
            <a:r>
              <a:rPr lang="en-US" altLang="zh-CN" sz="2800" dirty="0">
                <a:solidFill>
                  <a:srgbClr val="000000"/>
                </a:solidFill>
                <a:latin typeface="楷体" panose="02010609060101010101" pitchFamily="49" charset="-122"/>
                <a:ea typeface="楷体" panose="02010609060101010101" pitchFamily="49" charset="-122"/>
              </a:rPr>
              <a:t>O(elog2e)</a:t>
            </a:r>
          </a:p>
          <a:p>
            <a:pPr marL="457200" indent="-457200">
              <a:lnSpc>
                <a:spcPct val="150000"/>
              </a:lnSpc>
              <a:buFont typeface="Arial" panose="020B0604020202020204" pitchFamily="34" charset="0"/>
              <a:buChar char="•"/>
            </a:pPr>
            <a:endParaRPr lang="en-US" altLang="zh-CN" sz="2800" dirty="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47007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5746" y="804446"/>
            <a:ext cx="8894956" cy="1311193"/>
          </a:xfrm>
          <a:prstGeom prst="rect">
            <a:avLst/>
          </a:prstGeom>
        </p:spPr>
        <p:txBody>
          <a:bodyPr wrap="square">
            <a:spAutoFit/>
          </a:bodyPr>
          <a:lstStyle/>
          <a:p>
            <a:pPr>
              <a:lnSpc>
                <a:spcPct val="150000"/>
              </a:lnSpc>
            </a:pPr>
            <a:r>
              <a:rPr lang="zh-CN" altLang="en-US" sz="2800" b="1" dirty="0">
                <a:solidFill>
                  <a:srgbClr val="FF0000"/>
                </a:solidFill>
                <a:latin typeface="KaiTi" panose="02010609060101010101" pitchFamily="49" charset="-122"/>
                <a:ea typeface="KaiTi" panose="02010609060101010101" pitchFamily="49" charset="-122"/>
              </a:rPr>
              <a:t>一个带权连通图中所有权值最小的边一定会出现在所有的最小生成树中？</a:t>
            </a:r>
            <a:endParaRPr lang="zh-CN" altLang="en-US" sz="2800" b="1" dirty="0">
              <a:solidFill>
                <a:srgbClr val="FF0000"/>
              </a:solidFill>
            </a:endParaRPr>
          </a:p>
        </p:txBody>
      </p:sp>
      <p:pic>
        <p:nvPicPr>
          <p:cNvPr id="3" name="图片 2"/>
          <p:cNvPicPr>
            <a:picLocks noChangeAspect="1"/>
          </p:cNvPicPr>
          <p:nvPr/>
        </p:nvPicPr>
        <p:blipFill>
          <a:blip r:embed="rId2"/>
          <a:stretch>
            <a:fillRect/>
          </a:stretch>
        </p:blipFill>
        <p:spPr>
          <a:xfrm>
            <a:off x="1361261" y="2420395"/>
            <a:ext cx="8543925" cy="3533775"/>
          </a:xfrm>
          <a:prstGeom prst="rect">
            <a:avLst/>
          </a:prstGeom>
        </p:spPr>
      </p:pic>
    </p:spTree>
    <p:extLst>
      <p:ext uri="{BB962C8B-B14F-4D97-AF65-F5344CB8AC3E}">
        <p14:creationId xmlns:p14="http://schemas.microsoft.com/office/powerpoint/2010/main" val="311533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7562" y="1191154"/>
            <a:ext cx="10203365" cy="3970318"/>
          </a:xfrm>
          <a:prstGeom prst="rect">
            <a:avLst/>
          </a:prstGeom>
        </p:spPr>
        <p:txBody>
          <a:bodyPr wrap="square">
            <a:spAutoFit/>
          </a:bodyPr>
          <a:lstStyle/>
          <a:p>
            <a:pPr>
              <a:lnSpc>
                <a:spcPct val="150000"/>
              </a:lnSpc>
            </a:pPr>
            <a:r>
              <a:rPr lang="zh-CN" altLang="en-US" sz="2800" b="1" dirty="0">
                <a:solidFill>
                  <a:srgbClr val="FF0000"/>
                </a:solidFill>
                <a:latin typeface="KaiTi" panose="02010609060101010101" pitchFamily="49" charset="-122"/>
                <a:ea typeface="KaiTi" panose="02010609060101010101" pitchFamily="49" charset="-122"/>
              </a:rPr>
              <a:t>对某个带权连通图构造最小生成树，以下说法中正确的是（）</a:t>
            </a:r>
            <a:r>
              <a:rPr lang="zh-CN" altLang="en-US" sz="2800" dirty="0">
                <a:solidFill>
                  <a:srgbClr val="000000"/>
                </a:solidFill>
                <a:latin typeface="KaiTi" panose="02010609060101010101" pitchFamily="49" charset="-122"/>
                <a:ea typeface="KaiTi" panose="02010609060101010101" pitchFamily="49" charset="-122"/>
              </a:rPr>
              <a:t>。</a:t>
            </a:r>
          </a:p>
          <a:p>
            <a:pPr>
              <a:lnSpc>
                <a:spcPct val="150000"/>
              </a:lnSpc>
            </a:pPr>
            <a:r>
              <a:rPr lang="en-US" altLang="zh-CN" sz="2800" dirty="0">
                <a:solidFill>
                  <a:srgbClr val="000000"/>
                </a:solidFill>
                <a:latin typeface="MS Mincho" panose="02020609040205080304" pitchFamily="49" charset="-128"/>
                <a:ea typeface="MS Mincho" panose="02020609040205080304" pitchFamily="49" charset="-128"/>
              </a:rPr>
              <a:t>Ⅰ</a:t>
            </a:r>
            <a:r>
              <a:rPr lang="en-US" altLang="zh-CN" sz="2800" b="1" dirty="0">
                <a:solidFill>
                  <a:srgbClr val="000000"/>
                </a:solidFill>
                <a:latin typeface="Times New Roman" panose="02020603050405020304" pitchFamily="18" charset="0"/>
                <a:ea typeface="MS Mincho" panose="02020609040205080304" pitchFamily="49" charset="-128"/>
              </a:rPr>
              <a:t>.</a:t>
            </a:r>
            <a:r>
              <a:rPr lang="zh-CN" altLang="en-US" sz="2800" dirty="0">
                <a:solidFill>
                  <a:srgbClr val="000000"/>
                </a:solidFill>
                <a:latin typeface="KaiTi" panose="02010609060101010101" pitchFamily="49" charset="-122"/>
                <a:ea typeface="KaiTi" panose="02010609060101010101" pitchFamily="49" charset="-122"/>
              </a:rPr>
              <a:t>该图的所有最小生成树的总代价一定是唯一的</a:t>
            </a:r>
          </a:p>
          <a:p>
            <a:pPr>
              <a:lnSpc>
                <a:spcPct val="150000"/>
              </a:lnSpc>
            </a:pPr>
            <a:r>
              <a:rPr lang="en-US" altLang="zh-CN" sz="2800" dirty="0">
                <a:solidFill>
                  <a:srgbClr val="000000"/>
                </a:solidFill>
                <a:latin typeface="MS Mincho" panose="02020609040205080304" pitchFamily="49" charset="-128"/>
                <a:ea typeface="MS Mincho" panose="02020609040205080304" pitchFamily="49" charset="-128"/>
              </a:rPr>
              <a:t>Ⅱ</a:t>
            </a:r>
            <a:r>
              <a:rPr lang="en-US" altLang="zh-CN" sz="2800" b="1" dirty="0">
                <a:solidFill>
                  <a:srgbClr val="000000"/>
                </a:solidFill>
                <a:latin typeface="Times New Roman" panose="02020603050405020304" pitchFamily="18" charset="0"/>
                <a:ea typeface="MS Mincho" panose="02020609040205080304" pitchFamily="49" charset="-128"/>
              </a:rPr>
              <a:t>.</a:t>
            </a:r>
            <a:r>
              <a:rPr lang="zh-CN" altLang="en-US" sz="2800" dirty="0">
                <a:solidFill>
                  <a:srgbClr val="000000"/>
                </a:solidFill>
                <a:latin typeface="KaiTi" panose="02010609060101010101" pitchFamily="49" charset="-122"/>
                <a:ea typeface="KaiTi" panose="02010609060101010101" pitchFamily="49" charset="-122"/>
              </a:rPr>
              <a:t>该图的最小生成树是唯一的</a:t>
            </a:r>
          </a:p>
          <a:p>
            <a:pPr>
              <a:lnSpc>
                <a:spcPct val="150000"/>
              </a:lnSpc>
            </a:pPr>
            <a:r>
              <a:rPr lang="en-US" altLang="zh-CN" sz="2800" dirty="0">
                <a:solidFill>
                  <a:srgbClr val="000000"/>
                </a:solidFill>
                <a:latin typeface="MS Mincho" panose="02020609040205080304" pitchFamily="49" charset="-128"/>
                <a:ea typeface="MS Mincho" panose="02020609040205080304" pitchFamily="49" charset="-128"/>
              </a:rPr>
              <a:t>Ⅲ</a:t>
            </a:r>
            <a:r>
              <a:rPr lang="en-US" altLang="zh-CN" sz="2800" b="1" dirty="0">
                <a:solidFill>
                  <a:srgbClr val="000000"/>
                </a:solidFill>
                <a:latin typeface="Times New Roman" panose="02020603050405020304" pitchFamily="18" charset="0"/>
                <a:ea typeface="MS Mincho" panose="02020609040205080304" pitchFamily="49" charset="-128"/>
              </a:rPr>
              <a:t>.</a:t>
            </a:r>
            <a:r>
              <a:rPr lang="zh-CN" altLang="en-US" sz="2800" dirty="0">
                <a:solidFill>
                  <a:srgbClr val="000000"/>
                </a:solidFill>
                <a:latin typeface="KaiTi" panose="02010609060101010101" pitchFamily="49" charset="-122"/>
                <a:ea typeface="KaiTi" panose="02010609060101010101" pitchFamily="49" charset="-122"/>
              </a:rPr>
              <a:t>用</a:t>
            </a:r>
            <a:r>
              <a:rPr lang="en-US" altLang="zh-CN" sz="2800" b="1" dirty="0">
                <a:solidFill>
                  <a:srgbClr val="000000"/>
                </a:solidFill>
                <a:latin typeface="Times New Roman" panose="02020603050405020304" pitchFamily="18" charset="0"/>
                <a:ea typeface="KaiTi" panose="02010609060101010101" pitchFamily="49" charset="-122"/>
              </a:rPr>
              <a:t>Prim</a:t>
            </a:r>
            <a:r>
              <a:rPr lang="zh-CN" altLang="en-US" sz="2800" dirty="0">
                <a:solidFill>
                  <a:srgbClr val="000000"/>
                </a:solidFill>
                <a:latin typeface="KaiTi" panose="02010609060101010101" pitchFamily="49" charset="-122"/>
                <a:ea typeface="KaiTi" panose="02010609060101010101" pitchFamily="49" charset="-122"/>
              </a:rPr>
              <a:t>算法从不同顶点开始构造的所有最小生成树一定相同</a:t>
            </a:r>
          </a:p>
          <a:p>
            <a:pPr>
              <a:lnSpc>
                <a:spcPct val="150000"/>
              </a:lnSpc>
            </a:pPr>
            <a:r>
              <a:rPr lang="en-US" altLang="zh-CN" sz="2800" dirty="0">
                <a:solidFill>
                  <a:srgbClr val="000000"/>
                </a:solidFill>
                <a:latin typeface="MS Mincho" panose="02020609040205080304" pitchFamily="49" charset="-128"/>
                <a:ea typeface="MS Mincho" panose="02020609040205080304" pitchFamily="49" charset="-128"/>
              </a:rPr>
              <a:t>Ⅳ</a:t>
            </a:r>
            <a:r>
              <a:rPr lang="en-US" altLang="zh-CN" sz="2800" b="1" dirty="0">
                <a:solidFill>
                  <a:srgbClr val="000000"/>
                </a:solidFill>
                <a:latin typeface="Times New Roman" panose="02020603050405020304" pitchFamily="18" charset="0"/>
                <a:ea typeface="MS Mincho" panose="02020609040205080304" pitchFamily="49" charset="-128"/>
              </a:rPr>
              <a:t>.</a:t>
            </a:r>
            <a:r>
              <a:rPr lang="zh-CN" altLang="en-US" sz="2800" dirty="0">
                <a:solidFill>
                  <a:srgbClr val="000000"/>
                </a:solidFill>
                <a:latin typeface="KaiTi" panose="02010609060101010101" pitchFamily="49" charset="-122"/>
                <a:ea typeface="KaiTi" panose="02010609060101010101" pitchFamily="49" charset="-122"/>
              </a:rPr>
              <a:t>使用</a:t>
            </a:r>
            <a:r>
              <a:rPr lang="en-US" altLang="zh-CN" sz="2800" b="1" dirty="0">
                <a:solidFill>
                  <a:srgbClr val="000000"/>
                </a:solidFill>
                <a:latin typeface="Times New Roman" panose="02020603050405020304" pitchFamily="18" charset="0"/>
                <a:ea typeface="KaiTi" panose="02010609060101010101" pitchFamily="49" charset="-122"/>
              </a:rPr>
              <a:t>Prim</a:t>
            </a:r>
            <a:r>
              <a:rPr lang="zh-CN" altLang="en-US" sz="2800" dirty="0">
                <a:solidFill>
                  <a:srgbClr val="000000"/>
                </a:solidFill>
                <a:latin typeface="KaiTi" panose="02010609060101010101" pitchFamily="49" charset="-122"/>
                <a:ea typeface="KaiTi" panose="02010609060101010101" pitchFamily="49" charset="-122"/>
              </a:rPr>
              <a:t>和</a:t>
            </a:r>
            <a:r>
              <a:rPr lang="en-US" altLang="zh-CN" sz="2800" b="1" dirty="0" err="1">
                <a:solidFill>
                  <a:srgbClr val="000000"/>
                </a:solidFill>
                <a:latin typeface="Times New Roman" panose="02020603050405020304" pitchFamily="18" charset="0"/>
                <a:ea typeface="KaiTi" panose="02010609060101010101" pitchFamily="49" charset="-122"/>
              </a:rPr>
              <a:t>Kruskal</a:t>
            </a:r>
            <a:r>
              <a:rPr lang="zh-CN" altLang="en-US" sz="2800" dirty="0">
                <a:solidFill>
                  <a:srgbClr val="000000"/>
                </a:solidFill>
                <a:latin typeface="KaiTi" panose="02010609060101010101" pitchFamily="49" charset="-122"/>
                <a:ea typeface="KaiTi" panose="02010609060101010101" pitchFamily="49" charset="-122"/>
              </a:rPr>
              <a:t>算法得到的最小生成树总不相同</a:t>
            </a:r>
          </a:p>
          <a:p>
            <a:pPr>
              <a:lnSpc>
                <a:spcPct val="150000"/>
              </a:lnSpc>
            </a:pPr>
            <a:r>
              <a:rPr lang="en-US" altLang="zh-CN" sz="2800" b="1" dirty="0">
                <a:solidFill>
                  <a:srgbClr val="000000"/>
                </a:solidFill>
                <a:latin typeface="Times New Roman" panose="02020603050405020304" pitchFamily="18" charset="0"/>
                <a:ea typeface="KaiTi" panose="02010609060101010101" pitchFamily="49" charset="-122"/>
              </a:rPr>
              <a:t>A.</a:t>
            </a:r>
            <a:r>
              <a:rPr lang="zh-CN" altLang="en-US" sz="2800" dirty="0">
                <a:solidFill>
                  <a:srgbClr val="000000"/>
                </a:solidFill>
                <a:latin typeface="KaiTi" panose="02010609060101010101" pitchFamily="49" charset="-122"/>
                <a:ea typeface="KaiTi" panose="02010609060101010101" pitchFamily="49" charset="-122"/>
              </a:rPr>
              <a:t>仅</a:t>
            </a:r>
            <a:r>
              <a:rPr lang="en-US" altLang="zh-CN" sz="2800" dirty="0" smtClean="0">
                <a:solidFill>
                  <a:srgbClr val="000000"/>
                </a:solidFill>
                <a:latin typeface="MS Mincho" panose="02020609040205080304" pitchFamily="49" charset="-128"/>
                <a:ea typeface="MS Mincho" panose="02020609040205080304" pitchFamily="49" charset="-128"/>
              </a:rPr>
              <a:t>Ⅰ </a:t>
            </a:r>
            <a:r>
              <a:rPr lang="en-US" altLang="zh-CN" sz="2800" b="1" dirty="0" smtClean="0">
                <a:solidFill>
                  <a:srgbClr val="000000"/>
                </a:solidFill>
                <a:latin typeface="Times New Roman" panose="02020603050405020304" pitchFamily="18" charset="0"/>
                <a:ea typeface="MS Mincho" panose="02020609040205080304" pitchFamily="49" charset="-128"/>
              </a:rPr>
              <a:t>B</a:t>
            </a:r>
            <a:r>
              <a:rPr lang="en-US" altLang="zh-CN" sz="2800" b="1" dirty="0">
                <a:solidFill>
                  <a:srgbClr val="000000"/>
                </a:solidFill>
                <a:latin typeface="Times New Roman" panose="02020603050405020304" pitchFamily="18" charset="0"/>
                <a:ea typeface="MS Mincho" panose="02020609040205080304" pitchFamily="49" charset="-128"/>
              </a:rPr>
              <a:t>.</a:t>
            </a:r>
            <a:r>
              <a:rPr lang="zh-CN" altLang="en-US" sz="2800" dirty="0">
                <a:solidFill>
                  <a:srgbClr val="000000"/>
                </a:solidFill>
                <a:latin typeface="KaiTi" panose="02010609060101010101" pitchFamily="49" charset="-122"/>
                <a:ea typeface="KaiTi" panose="02010609060101010101" pitchFamily="49" charset="-122"/>
              </a:rPr>
              <a:t>仅</a:t>
            </a:r>
            <a:r>
              <a:rPr lang="en-US" altLang="zh-CN" sz="2800" dirty="0" smtClean="0">
                <a:solidFill>
                  <a:srgbClr val="000000"/>
                </a:solidFill>
                <a:latin typeface="MS Mincho" panose="02020609040205080304" pitchFamily="49" charset="-128"/>
                <a:ea typeface="MS Mincho" panose="02020609040205080304" pitchFamily="49" charset="-128"/>
              </a:rPr>
              <a:t>Ⅱ  </a:t>
            </a:r>
            <a:r>
              <a:rPr lang="en-US" altLang="zh-CN" sz="2800" b="1" dirty="0" smtClean="0">
                <a:solidFill>
                  <a:srgbClr val="000000"/>
                </a:solidFill>
                <a:latin typeface="Times New Roman" panose="02020603050405020304" pitchFamily="18" charset="0"/>
                <a:ea typeface="MS Mincho" panose="02020609040205080304" pitchFamily="49" charset="-128"/>
              </a:rPr>
              <a:t>C</a:t>
            </a:r>
            <a:r>
              <a:rPr lang="en-US" altLang="zh-CN" sz="2800" b="1" dirty="0">
                <a:solidFill>
                  <a:srgbClr val="000000"/>
                </a:solidFill>
                <a:latin typeface="Times New Roman" panose="02020603050405020304" pitchFamily="18" charset="0"/>
                <a:ea typeface="MS Mincho" panose="02020609040205080304" pitchFamily="49" charset="-128"/>
              </a:rPr>
              <a:t>.</a:t>
            </a:r>
            <a:r>
              <a:rPr lang="zh-CN" altLang="en-US" sz="2800" dirty="0">
                <a:solidFill>
                  <a:srgbClr val="000000"/>
                </a:solidFill>
                <a:latin typeface="KaiTi" panose="02010609060101010101" pitchFamily="49" charset="-122"/>
                <a:ea typeface="KaiTi" panose="02010609060101010101" pitchFamily="49" charset="-122"/>
              </a:rPr>
              <a:t>仅</a:t>
            </a:r>
            <a:r>
              <a:rPr lang="en-US" altLang="zh-CN" sz="2800" dirty="0">
                <a:solidFill>
                  <a:srgbClr val="000000"/>
                </a:solidFill>
                <a:latin typeface="MS Mincho" panose="02020609040205080304" pitchFamily="49" charset="-128"/>
                <a:ea typeface="MS Mincho" panose="02020609040205080304" pitchFamily="49" charset="-128"/>
              </a:rPr>
              <a:t>Ⅰ</a:t>
            </a:r>
            <a:r>
              <a:rPr lang="zh-CN" altLang="en-US" sz="2800" dirty="0">
                <a:solidFill>
                  <a:srgbClr val="000000"/>
                </a:solidFill>
                <a:latin typeface="KaiTi" panose="02010609060101010101" pitchFamily="49" charset="-122"/>
                <a:ea typeface="KaiTi" panose="02010609060101010101" pitchFamily="49" charset="-122"/>
              </a:rPr>
              <a:t>、</a:t>
            </a:r>
            <a:r>
              <a:rPr lang="en-US" altLang="zh-CN" sz="2800" dirty="0">
                <a:solidFill>
                  <a:srgbClr val="000000"/>
                </a:solidFill>
                <a:latin typeface="MS Mincho" panose="02020609040205080304" pitchFamily="49" charset="-128"/>
                <a:ea typeface="MS Mincho" panose="02020609040205080304" pitchFamily="49" charset="-128"/>
              </a:rPr>
              <a:t>Ⅲ</a:t>
            </a:r>
            <a:r>
              <a:rPr lang="zh-CN" altLang="en-US" sz="2800" dirty="0">
                <a:solidFill>
                  <a:srgbClr val="000000"/>
                </a:solidFill>
                <a:latin typeface="KaiTi" panose="02010609060101010101" pitchFamily="49" charset="-122"/>
                <a:ea typeface="KaiTi" panose="02010609060101010101" pitchFamily="49" charset="-122"/>
              </a:rPr>
              <a:t>仅</a:t>
            </a:r>
            <a:r>
              <a:rPr lang="en-US" altLang="zh-CN" sz="2800" dirty="0">
                <a:solidFill>
                  <a:srgbClr val="000000"/>
                </a:solidFill>
                <a:latin typeface="MS Mincho" panose="02020609040205080304" pitchFamily="49" charset="-128"/>
                <a:ea typeface="MS Mincho" panose="02020609040205080304" pitchFamily="49" charset="-128"/>
              </a:rPr>
              <a:t>Ⅱ</a:t>
            </a:r>
            <a:r>
              <a:rPr lang="zh-CN" altLang="en-US" sz="2800" dirty="0">
                <a:solidFill>
                  <a:srgbClr val="000000"/>
                </a:solidFill>
                <a:latin typeface="KaiTi" panose="02010609060101010101" pitchFamily="49" charset="-122"/>
                <a:ea typeface="KaiTi" panose="02010609060101010101" pitchFamily="49" charset="-122"/>
              </a:rPr>
              <a:t>、</a:t>
            </a:r>
            <a:r>
              <a:rPr lang="en-US" altLang="zh-CN" sz="2800" dirty="0" smtClean="0">
                <a:solidFill>
                  <a:srgbClr val="000000"/>
                </a:solidFill>
                <a:latin typeface="MS Mincho" panose="02020609040205080304" pitchFamily="49" charset="-128"/>
                <a:ea typeface="MS Mincho" panose="02020609040205080304" pitchFamily="49" charset="-128"/>
              </a:rPr>
              <a:t>Ⅳ</a:t>
            </a:r>
            <a:endParaRPr lang="en-US" altLang="zh-CN" sz="2800" dirty="0">
              <a:solidFill>
                <a:srgbClr val="000000"/>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887116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1736" y="597244"/>
            <a:ext cx="10337180" cy="738664"/>
          </a:xfrm>
          <a:prstGeom prst="rect">
            <a:avLst/>
          </a:prstGeom>
        </p:spPr>
        <p:txBody>
          <a:bodyPr wrap="square">
            <a:spAutoFit/>
          </a:bodyPr>
          <a:lstStyle/>
          <a:p>
            <a:endParaRPr lang="zh-CN" altLang="en-US" sz="1400" dirty="0">
              <a:solidFill>
                <a:srgbClr val="002060"/>
              </a:solidFill>
              <a:latin typeface="微软雅黑" panose="020B0503020204020204" pitchFamily="34" charset="-122"/>
              <a:ea typeface="微软雅黑" panose="020B0503020204020204" pitchFamily="34" charset="-122"/>
            </a:endParaRPr>
          </a:p>
          <a:p>
            <a:r>
              <a:rPr lang="en-US" altLang="zh-CN" sz="2800" b="1" dirty="0" smtClean="0">
                <a:solidFill>
                  <a:srgbClr val="002060"/>
                </a:solidFill>
                <a:latin typeface="黑体" panose="02010609060101010101" pitchFamily="49" charset="-122"/>
                <a:ea typeface="黑体" panose="02010609060101010101" pitchFamily="49" charset="-122"/>
              </a:rPr>
              <a:t>2.</a:t>
            </a:r>
            <a:r>
              <a:rPr lang="zh-CN" altLang="en-US" sz="2800" b="1" dirty="0" smtClean="0">
                <a:solidFill>
                  <a:srgbClr val="002060"/>
                </a:solidFill>
                <a:latin typeface="黑体" panose="02010609060101010101" pitchFamily="49" charset="-122"/>
                <a:ea typeface="黑体" panose="02010609060101010101" pitchFamily="49" charset="-122"/>
              </a:rPr>
              <a:t>最短路径</a:t>
            </a:r>
            <a:endParaRPr lang="zh-CN" altLang="en-US" sz="2800"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61925" y="2267298"/>
            <a:ext cx="11868150" cy="4352925"/>
          </a:xfrm>
          <a:prstGeom prst="rect">
            <a:avLst/>
          </a:prstGeom>
        </p:spPr>
      </p:pic>
      <p:sp>
        <p:nvSpPr>
          <p:cNvPr id="4" name="矩形 3"/>
          <p:cNvSpPr/>
          <p:nvPr/>
        </p:nvSpPr>
        <p:spPr>
          <a:xfrm>
            <a:off x="1097961" y="1415510"/>
            <a:ext cx="1620957" cy="637675"/>
          </a:xfrm>
          <a:prstGeom prst="rect">
            <a:avLst/>
          </a:prstGeom>
        </p:spPr>
        <p:txBody>
          <a:bodyPr wrap="none">
            <a:spAutoFit/>
          </a:bodyPr>
          <a:lstStyle/>
          <a:p>
            <a:pPr>
              <a:lnSpc>
                <a:spcPct val="150000"/>
              </a:lnSpc>
            </a:pPr>
            <a:r>
              <a:rPr lang="en-US" altLang="zh-CN" sz="2800" b="1" dirty="0" err="1" smtClean="0">
                <a:solidFill>
                  <a:srgbClr val="FF0000"/>
                </a:solidFill>
                <a:latin typeface="楷体" panose="02010609060101010101" pitchFamily="49" charset="-122"/>
                <a:ea typeface="楷体" panose="02010609060101010101" pitchFamily="49" charset="-122"/>
              </a:rPr>
              <a:t>Dijkstra</a:t>
            </a:r>
            <a:endParaRPr lang="en-US" altLang="zh-CN" sz="28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47354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937</Words>
  <Application>Microsoft Office PowerPoint</Application>
  <PresentationFormat>宽屏</PresentationFormat>
  <Paragraphs>97</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KaiTi</vt:lpstr>
      <vt:lpstr>MS Mincho</vt:lpstr>
      <vt:lpstr>黑体</vt:lpstr>
      <vt:lpstr>楷体</vt:lpstr>
      <vt:lpstr>宋体</vt:lpstr>
      <vt:lpstr>微软雅黑</vt:lpstr>
      <vt:lpstr>Arial</vt:lpstr>
      <vt:lpstr>Calibri</vt:lpstr>
      <vt:lpstr>Calibri Light</vt:lpstr>
      <vt:lpstr>Times New Roman</vt:lpstr>
      <vt:lpstr>Office 主题</vt:lpstr>
      <vt:lpstr>6.9  图的重点内容与练习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6.7.2  关键路径</dc:title>
  <dc:creator>shimin</dc:creator>
  <cp:lastModifiedBy>shimin</cp:lastModifiedBy>
  <cp:revision>82</cp:revision>
  <dcterms:created xsi:type="dcterms:W3CDTF">2019-09-16T01:08:12Z</dcterms:created>
  <dcterms:modified xsi:type="dcterms:W3CDTF">2019-09-19T04:39:03Z</dcterms:modified>
</cp:coreProperties>
</file>