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3"/>
  </p:notesMasterIdLst>
  <p:sldIdLst>
    <p:sldId id="3391" r:id="rId2"/>
  </p:sldIdLst>
  <p:sldSz cx="43891200" cy="329184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050C"/>
    <a:srgbClr val="646569"/>
    <a:srgbClr val="FFFFFF"/>
    <a:srgbClr val="9E1B34"/>
    <a:srgbClr val="7F7F7F"/>
    <a:srgbClr val="B2800E"/>
    <a:srgbClr val="CC1D4F"/>
    <a:srgbClr val="CED3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12" autoAdjust="0"/>
    <p:restoredTop sz="94676" autoAdjust="0"/>
  </p:normalViewPr>
  <p:slideViewPr>
    <p:cSldViewPr>
      <p:cViewPr>
        <p:scale>
          <a:sx n="19" d="100"/>
          <a:sy n="19" d="100"/>
        </p:scale>
        <p:origin x="844" y="8"/>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3550"/>
          </a:xfrm>
          <a:prstGeom prst="rect">
            <a:avLst/>
          </a:prstGeom>
        </p:spPr>
        <p:txBody>
          <a:bodyPr vert="horz" lIns="91440" tIns="45720" rIns="91440" bIns="45720" rtlCol="0"/>
          <a:lstStyle>
            <a:lvl1pPr algn="r">
              <a:defRPr sz="1200"/>
            </a:lvl1pPr>
          </a:lstStyle>
          <a:p>
            <a:fld id="{F2EE1275-2DD2-4C47-9289-087FD1E0CD3C}" type="datetimeFigureOut">
              <a:rPr lang="en-US" smtClean="0"/>
              <a:t>1/20/2025</a:t>
            </a:fld>
            <a:endParaRPr lang="en-US"/>
          </a:p>
        </p:txBody>
      </p:sp>
      <p:sp>
        <p:nvSpPr>
          <p:cNvPr id="4" name="Slide Image Placeholder 3"/>
          <p:cNvSpPr>
            <a:spLocks noGrp="1" noRot="1" noChangeAspect="1"/>
          </p:cNvSpPr>
          <p:nvPr>
            <p:ph type="sldImg" idx="2"/>
          </p:nvPr>
        </p:nvSpPr>
        <p:spPr>
          <a:xfrm>
            <a:off x="1427163" y="1154113"/>
            <a:ext cx="4156075" cy="31178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45000"/>
            <a:ext cx="5607050" cy="3636963"/>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525"/>
            <a:ext cx="3038475" cy="463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772525"/>
            <a:ext cx="3038475" cy="463550"/>
          </a:xfrm>
          <a:prstGeom prst="rect">
            <a:avLst/>
          </a:prstGeom>
        </p:spPr>
        <p:txBody>
          <a:bodyPr vert="horz" lIns="91440" tIns="45720" rIns="91440" bIns="45720" rtlCol="0" anchor="b"/>
          <a:lstStyle>
            <a:lvl1pPr algn="r">
              <a:defRPr sz="1200"/>
            </a:lvl1pPr>
          </a:lstStyle>
          <a:p>
            <a:fld id="{D5118EA2-A629-40A0-B412-E0622ABFEE1A}" type="slidenum">
              <a:rPr lang="en-US" smtClean="0"/>
              <a:t>‹#›</a:t>
            </a:fld>
            <a:endParaRPr lang="en-US"/>
          </a:p>
        </p:txBody>
      </p:sp>
    </p:spTree>
    <p:extLst>
      <p:ext uri="{BB962C8B-B14F-4D97-AF65-F5344CB8AC3E}">
        <p14:creationId xmlns:p14="http://schemas.microsoft.com/office/powerpoint/2010/main" val="354375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095203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AA2320-7051-4086-BE30-05F3CED99B81}"/>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CB6650-51D1-4FB7-8D77-2EAACEEADF8A}"/>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90E7C8-7FF9-4C9C-8025-3CCF1F580193}"/>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985D6BDF-9D0E-4E2B-85B8-D8F4790360C9}" type="datetimeFigureOut">
              <a:rPr lang="en-US" smtClean="0"/>
              <a:t>1/20/2025</a:t>
            </a:fld>
            <a:endParaRPr lang="en-US" dirty="0"/>
          </a:p>
        </p:txBody>
      </p:sp>
      <p:sp>
        <p:nvSpPr>
          <p:cNvPr id="5" name="Footer Placeholder 4">
            <a:extLst>
              <a:ext uri="{FF2B5EF4-FFF2-40B4-BE49-F238E27FC236}">
                <a16:creationId xmlns:a16="http://schemas.microsoft.com/office/drawing/2014/main" id="{FAC26B8D-9A00-4784-BBA0-627D012CA801}"/>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6772DF0-F4C0-44E8-9F72-FFC4534F3346}"/>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FBB075EA-769C-4ECD-B48E-D6FCDC24F876}" type="slidenum">
              <a:rPr lang="en-US" smtClean="0"/>
              <a:t>‹#›</a:t>
            </a:fld>
            <a:endParaRPr lang="en-US" dirty="0"/>
          </a:p>
        </p:txBody>
      </p:sp>
      <p:sp>
        <p:nvSpPr>
          <p:cNvPr id="7" name="Rectangle 6">
            <a:extLst>
              <a:ext uri="{FF2B5EF4-FFF2-40B4-BE49-F238E27FC236}">
                <a16:creationId xmlns:a16="http://schemas.microsoft.com/office/drawing/2014/main" id="{1A6B75E9-20AF-4508-B0B1-37EB62C7573F}"/>
              </a:ext>
            </a:extLst>
          </p:cNvPr>
          <p:cNvSpPr/>
          <p:nvPr userDrawn="1"/>
        </p:nvSpPr>
        <p:spPr>
          <a:xfrm>
            <a:off x="42931082" y="0"/>
            <a:ext cx="960117"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8" name="Rectangle 7">
            <a:extLst>
              <a:ext uri="{FF2B5EF4-FFF2-40B4-BE49-F238E27FC236}">
                <a16:creationId xmlns:a16="http://schemas.microsoft.com/office/drawing/2014/main" id="{1908E2B7-FD7C-4917-9116-BC481670380D}"/>
              </a:ext>
            </a:extLst>
          </p:cNvPr>
          <p:cNvSpPr/>
          <p:nvPr userDrawn="1"/>
        </p:nvSpPr>
        <p:spPr>
          <a:xfrm>
            <a:off x="-3" y="0"/>
            <a:ext cx="960121"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9" name="Rectangle 8">
            <a:extLst>
              <a:ext uri="{FF2B5EF4-FFF2-40B4-BE49-F238E27FC236}">
                <a16:creationId xmlns:a16="http://schemas.microsoft.com/office/drawing/2014/main" id="{4E459857-EC20-4725-9729-C46C2B82E67B}"/>
              </a:ext>
            </a:extLst>
          </p:cNvPr>
          <p:cNvSpPr/>
          <p:nvPr userDrawn="1"/>
        </p:nvSpPr>
        <p:spPr>
          <a:xfrm>
            <a:off x="0" y="0"/>
            <a:ext cx="43891200" cy="4114800"/>
          </a:xfrm>
          <a:prstGeom prst="rect">
            <a:avLst/>
          </a:prstGeom>
          <a:solidFill>
            <a:srgbClr val="C5050C"/>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0" name="Rectangle 9">
            <a:extLst>
              <a:ext uri="{FF2B5EF4-FFF2-40B4-BE49-F238E27FC236}">
                <a16:creationId xmlns:a16="http://schemas.microsoft.com/office/drawing/2014/main" id="{53D01061-EB55-4BDA-9715-6B258A79D235}"/>
              </a:ext>
            </a:extLst>
          </p:cNvPr>
          <p:cNvSpPr/>
          <p:nvPr userDrawn="1"/>
        </p:nvSpPr>
        <p:spPr>
          <a:xfrm>
            <a:off x="0" y="28803600"/>
            <a:ext cx="43891200" cy="4114800"/>
          </a:xfrm>
          <a:prstGeom prst="rect">
            <a:avLst/>
          </a:prstGeom>
          <a:solidFill>
            <a:srgbClr val="646569"/>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Tree>
    <p:extLst>
      <p:ext uri="{BB962C8B-B14F-4D97-AF65-F5344CB8AC3E}">
        <p14:creationId xmlns:p14="http://schemas.microsoft.com/office/powerpoint/2010/main" val="3690493784"/>
      </p:ext>
    </p:extLst>
  </p:cSld>
  <p:clrMap bg1="lt1" tx1="dk1" bg2="lt2" tx2="dk2" accent1="accent1" accent2="accent2" accent3="accent3" accent4="accent4" accent5="accent5" accent6="accent6" hlink="hlink" folHlink="folHlink"/>
  <p:sldLayoutIdLst>
    <p:sldLayoutId id="2147483715" r:id="rId1"/>
  </p:sldLayoutIdLst>
  <p:txStyles>
    <p:titleStyle>
      <a:lvl1pPr algn="l" defTabSz="3291840" rtl="0" eaLnBrk="1" latinLnBrk="0" hangingPunct="1">
        <a:lnSpc>
          <a:spcPct val="90000"/>
        </a:lnSpc>
        <a:spcBef>
          <a:spcPct val="0"/>
        </a:spcBef>
        <a:buNone/>
        <a:defRPr sz="8000" b="0" kern="1200">
          <a:solidFill>
            <a:schemeClr val="tx1"/>
          </a:solidFill>
          <a:latin typeface="Calibri" panose="020F0502020204030204" pitchFamily="34" charset="0"/>
          <a:ea typeface="+mj-ea"/>
          <a:cs typeface="Calibri" panose="020F0502020204030204" pitchFamily="34" charset="0"/>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800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660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54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480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Box 122">
            <a:extLst>
              <a:ext uri="{FF2B5EF4-FFF2-40B4-BE49-F238E27FC236}">
                <a16:creationId xmlns:a16="http://schemas.microsoft.com/office/drawing/2014/main" id="{AE0CD5CE-E158-47EC-A348-1D72BA609AAC}"/>
              </a:ext>
            </a:extLst>
          </p:cNvPr>
          <p:cNvSpPr txBox="1">
            <a:spLocks noChangeArrowheads="1"/>
          </p:cNvSpPr>
          <p:nvPr/>
        </p:nvSpPr>
        <p:spPr bwMode="auto">
          <a:xfrm>
            <a:off x="7277100" y="838511"/>
            <a:ext cx="32575500" cy="1523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5400" b="1" dirty="0">
                <a:solidFill>
                  <a:schemeClr val="bg1"/>
                </a:solidFill>
                <a:latin typeface="Libre Baskerville" panose="02000000000000000000" pitchFamily="50" charset="0"/>
              </a:rPr>
              <a:t>Predicting Housing Prices: Advanced Regression Techniques Using Machine Learning</a:t>
            </a:r>
          </a:p>
        </p:txBody>
      </p:sp>
      <p:sp>
        <p:nvSpPr>
          <p:cNvPr id="30" name="Text Box 123">
            <a:extLst>
              <a:ext uri="{FF2B5EF4-FFF2-40B4-BE49-F238E27FC236}">
                <a16:creationId xmlns:a16="http://schemas.microsoft.com/office/drawing/2014/main" id="{3EBFB8C0-0A26-415C-9F38-9616913171BE}"/>
              </a:ext>
            </a:extLst>
          </p:cNvPr>
          <p:cNvSpPr txBox="1">
            <a:spLocks noChangeArrowheads="1"/>
          </p:cNvSpPr>
          <p:nvPr/>
        </p:nvSpPr>
        <p:spPr bwMode="auto">
          <a:xfrm>
            <a:off x="8229600" y="2244090"/>
            <a:ext cx="27432000" cy="1337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600" i="1" dirty="0">
                <a:solidFill>
                  <a:schemeClr val="bg1"/>
                </a:solidFill>
                <a:latin typeface="Libre Baskerville" panose="02000000000000000000" pitchFamily="50" charset="0"/>
              </a:rPr>
              <a:t>[Sandeep Karumudi]</a:t>
            </a:r>
          </a:p>
        </p:txBody>
      </p:sp>
      <p:pic>
        <p:nvPicPr>
          <p:cNvPr id="31" name="Picture 30">
            <a:extLst>
              <a:ext uri="{FF2B5EF4-FFF2-40B4-BE49-F238E27FC236}">
                <a16:creationId xmlns:a16="http://schemas.microsoft.com/office/drawing/2014/main" id="{CC6D0BAD-7E79-40AC-892B-CD06B73EB5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048" y="768975"/>
            <a:ext cx="7415861" cy="2496674"/>
          </a:xfrm>
          <a:prstGeom prst="rect">
            <a:avLst/>
          </a:prstGeom>
        </p:spPr>
      </p:pic>
      <p:grpSp>
        <p:nvGrpSpPr>
          <p:cNvPr id="36" name="Group 35">
            <a:extLst>
              <a:ext uri="{FF2B5EF4-FFF2-40B4-BE49-F238E27FC236}">
                <a16:creationId xmlns:a16="http://schemas.microsoft.com/office/drawing/2014/main" id="{897B76B2-6FE9-46EA-975B-B9DC9E65D6D7}"/>
              </a:ext>
            </a:extLst>
          </p:cNvPr>
          <p:cNvGrpSpPr/>
          <p:nvPr/>
        </p:nvGrpSpPr>
        <p:grpSpPr>
          <a:xfrm>
            <a:off x="1463039" y="4907279"/>
            <a:ext cx="10516535" cy="5856974"/>
            <a:chOff x="1463039" y="4907280"/>
            <a:chExt cx="10516535" cy="4872895"/>
          </a:xfrm>
        </p:grpSpPr>
        <p:sp>
          <p:nvSpPr>
            <p:cNvPr id="32" name="Text Box 189">
              <a:extLst>
                <a:ext uri="{FF2B5EF4-FFF2-40B4-BE49-F238E27FC236}">
                  <a16:creationId xmlns:a16="http://schemas.microsoft.com/office/drawing/2014/main" id="{0245EBC0-7F6F-4097-8148-C55626F94CBB}"/>
                </a:ext>
              </a:extLst>
            </p:cNvPr>
            <p:cNvSpPr txBox="1">
              <a:spLocks noChangeArrowheads="1"/>
            </p:cNvSpPr>
            <p:nvPr/>
          </p:nvSpPr>
          <p:spPr bwMode="auto">
            <a:xfrm>
              <a:off x="1505361" y="5862427"/>
              <a:ext cx="10474213" cy="3917748"/>
            </a:xfrm>
            <a:prstGeom prst="rect">
              <a:avLst/>
            </a:prstGeom>
            <a:solidFill>
              <a:schemeClr val="bg1"/>
            </a:solidFill>
            <a:ln w="12700">
              <a:solidFill>
                <a:schemeClr val="tx1"/>
              </a:solidFill>
            </a:ln>
            <a:effectLst/>
          </p:spPr>
          <p:txBody>
            <a:bodyPr wrap="square"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n-US" sz="3200" dirty="0">
                  <a:latin typeface="Calibri" pitchFamily="34" charset="0"/>
                </a:rPr>
                <a:t>Pricing real estate accurately is essential for a fair and efficient housing market, but traditional methods are often limited by subjectivity and manual effort. This project uses machine learning to predict housing prices based on data from Ames, Iowa. By exploring multiple models, XGBoost achieved the best performance with an RMSE of 0.14. Our findings highlight how data-driven techniques can streamline valuation processes, enhance pricing accuracy, and enable better decision-making.</a:t>
              </a:r>
            </a:p>
          </p:txBody>
        </p:sp>
        <p:sp>
          <p:nvSpPr>
            <p:cNvPr id="33" name="Rectangle 32">
              <a:extLst>
                <a:ext uri="{FF2B5EF4-FFF2-40B4-BE49-F238E27FC236}">
                  <a16:creationId xmlns:a16="http://schemas.microsoft.com/office/drawing/2014/main" id="{533A6A78-F3E5-4C0D-AB29-25896EC1F6E1}"/>
                </a:ext>
              </a:extLst>
            </p:cNvPr>
            <p:cNvSpPr/>
            <p:nvPr/>
          </p:nvSpPr>
          <p:spPr>
            <a:xfrm>
              <a:off x="1463039" y="4907280"/>
              <a:ext cx="10516535" cy="960756"/>
            </a:xfrm>
            <a:prstGeom prst="rect">
              <a:avLst/>
            </a:prstGeom>
            <a:solidFill>
              <a:srgbClr val="C5050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000" b="1" dirty="0">
                  <a:solidFill>
                    <a:schemeClr val="bg1"/>
                  </a:solidFill>
                </a:rPr>
                <a:t>Abstract</a:t>
              </a:r>
            </a:p>
          </p:txBody>
        </p:sp>
      </p:grpSp>
      <p:sp>
        <p:nvSpPr>
          <p:cNvPr id="40" name="TextBox 39">
            <a:extLst>
              <a:ext uri="{FF2B5EF4-FFF2-40B4-BE49-F238E27FC236}">
                <a16:creationId xmlns:a16="http://schemas.microsoft.com/office/drawing/2014/main" id="{27CC88E5-7622-4942-B48B-5F8CE8FB84B2}"/>
              </a:ext>
            </a:extLst>
          </p:cNvPr>
          <p:cNvSpPr txBox="1"/>
          <p:nvPr/>
        </p:nvSpPr>
        <p:spPr>
          <a:xfrm>
            <a:off x="4876800" y="29652751"/>
            <a:ext cx="5570219" cy="1546565"/>
          </a:xfrm>
          <a:prstGeom prst="rect">
            <a:avLst/>
          </a:prstGeom>
          <a:noFill/>
        </p:spPr>
        <p:txBody>
          <a:bodyPr wrap="square" lIns="68568" tIns="34284" rIns="68568" bIns="34284" rtlCol="0">
            <a:spAutoFit/>
          </a:bodyPr>
          <a:lstStyle/>
          <a:p>
            <a:r>
              <a:rPr lang="en-US" sz="3200" dirty="0">
                <a:solidFill>
                  <a:schemeClr val="bg1"/>
                </a:solidFill>
              </a:rPr>
              <a:t>Sandeep Karumudi</a:t>
            </a:r>
          </a:p>
          <a:p>
            <a:r>
              <a:rPr lang="en-US" sz="3200" dirty="0">
                <a:solidFill>
                  <a:schemeClr val="bg1"/>
                </a:solidFill>
              </a:rPr>
              <a:t>Karumudi@wisc.edu</a:t>
            </a:r>
            <a:br>
              <a:rPr lang="en-US" sz="3200" dirty="0">
                <a:solidFill>
                  <a:schemeClr val="bg1"/>
                </a:solidFill>
              </a:rPr>
            </a:br>
            <a:r>
              <a:rPr lang="en-US" sz="3200" dirty="0">
                <a:solidFill>
                  <a:schemeClr val="bg1"/>
                </a:solidFill>
              </a:rPr>
              <a:t>+1 608 (707)-2216</a:t>
            </a:r>
          </a:p>
        </p:txBody>
      </p:sp>
      <p:sp>
        <p:nvSpPr>
          <p:cNvPr id="41" name="TextBox 40">
            <a:extLst>
              <a:ext uri="{FF2B5EF4-FFF2-40B4-BE49-F238E27FC236}">
                <a16:creationId xmlns:a16="http://schemas.microsoft.com/office/drawing/2014/main" id="{E72161C5-58B3-45B1-BABF-4E34E2179633}"/>
              </a:ext>
            </a:extLst>
          </p:cNvPr>
          <p:cNvSpPr txBox="1"/>
          <p:nvPr/>
        </p:nvSpPr>
        <p:spPr>
          <a:xfrm>
            <a:off x="1752600" y="29519675"/>
            <a:ext cx="1937494" cy="746346"/>
          </a:xfrm>
          <a:prstGeom prst="rect">
            <a:avLst/>
          </a:prstGeom>
          <a:noFill/>
        </p:spPr>
        <p:txBody>
          <a:bodyPr wrap="none" lIns="68568" tIns="34284" rIns="68568" bIns="34284" rtlCol="0">
            <a:spAutoFit/>
          </a:bodyPr>
          <a:lstStyle/>
          <a:p>
            <a:r>
              <a:rPr lang="en-US" sz="4400" b="1" dirty="0">
                <a:solidFill>
                  <a:schemeClr val="bg1"/>
                </a:solidFill>
              </a:rPr>
              <a:t>Contact</a:t>
            </a:r>
          </a:p>
        </p:txBody>
      </p:sp>
      <p:graphicFrame>
        <p:nvGraphicFramePr>
          <p:cNvPr id="43" name="Table 42">
            <a:extLst>
              <a:ext uri="{FF2B5EF4-FFF2-40B4-BE49-F238E27FC236}">
                <a16:creationId xmlns:a16="http://schemas.microsoft.com/office/drawing/2014/main" id="{96AA3CB3-332D-417A-809C-A60C346E904B}"/>
              </a:ext>
            </a:extLst>
          </p:cNvPr>
          <p:cNvGraphicFramePr>
            <a:graphicFrameLocks noGrp="1"/>
          </p:cNvGraphicFramePr>
          <p:nvPr>
            <p:extLst>
              <p:ext uri="{D42A27DB-BD31-4B8C-83A1-F6EECF244321}">
                <p14:modId xmlns:p14="http://schemas.microsoft.com/office/powerpoint/2010/main" val="1382536422"/>
              </p:ext>
            </p:extLst>
          </p:nvPr>
        </p:nvGraphicFramePr>
        <p:xfrm>
          <a:off x="24175348" y="4884868"/>
          <a:ext cx="17593917" cy="9606571"/>
        </p:xfrm>
        <a:graphic>
          <a:graphicData uri="http://schemas.openxmlformats.org/drawingml/2006/table">
            <a:tbl>
              <a:tblPr firstRow="1" bandRow="1">
                <a:tableStyleId>{5940675A-B579-460E-94D1-54222C63F5DA}</a:tableStyleId>
              </a:tblPr>
              <a:tblGrid>
                <a:gridCol w="3291538">
                  <a:extLst>
                    <a:ext uri="{9D8B030D-6E8A-4147-A177-3AD203B41FA5}">
                      <a16:colId xmlns:a16="http://schemas.microsoft.com/office/drawing/2014/main" val="3073654983"/>
                    </a:ext>
                  </a:extLst>
                </a:gridCol>
                <a:gridCol w="5378854">
                  <a:extLst>
                    <a:ext uri="{9D8B030D-6E8A-4147-A177-3AD203B41FA5}">
                      <a16:colId xmlns:a16="http://schemas.microsoft.com/office/drawing/2014/main" val="1582632528"/>
                    </a:ext>
                  </a:extLst>
                </a:gridCol>
                <a:gridCol w="8923525">
                  <a:extLst>
                    <a:ext uri="{9D8B030D-6E8A-4147-A177-3AD203B41FA5}">
                      <a16:colId xmlns:a16="http://schemas.microsoft.com/office/drawing/2014/main" val="2565453750"/>
                    </a:ext>
                  </a:extLst>
                </a:gridCol>
              </a:tblGrid>
              <a:tr h="1136320">
                <a:tc gridSpan="3">
                  <a:txBody>
                    <a:bodyPr/>
                    <a:lstStyle/>
                    <a:p>
                      <a:pPr algn="ctr"/>
                      <a:r>
                        <a:rPr lang="en-US" sz="4000" b="1" dirty="0">
                          <a:solidFill>
                            <a:schemeClr val="bg1"/>
                          </a:solidFill>
                        </a:rPr>
                        <a:t>Classification Of Tools and Models</a:t>
                      </a: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050C"/>
                    </a:solidFill>
                  </a:tcPr>
                </a:tc>
                <a:tc hMerge="1">
                  <a:txBody>
                    <a:bodyPr/>
                    <a:lstStyle/>
                    <a:p>
                      <a:endParaRPr lang="en-US" sz="3200" b="1" dirty="0">
                        <a:solidFill>
                          <a:schemeClr val="bg1"/>
                        </a:solidFill>
                      </a:endParaRP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050C"/>
                    </a:solidFill>
                  </a:tcPr>
                </a:tc>
                <a:tc hMerge="1">
                  <a:txBody>
                    <a:bodyPr/>
                    <a:lstStyle/>
                    <a:p>
                      <a:endParaRPr lang="en-US" sz="3200" b="1" dirty="0">
                        <a:solidFill>
                          <a:schemeClr val="bg1"/>
                        </a:solidFill>
                      </a:endParaRP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5050C"/>
                    </a:solidFill>
                  </a:tcPr>
                </a:tc>
                <a:extLst>
                  <a:ext uri="{0D108BD9-81ED-4DB2-BD59-A6C34878D82A}">
                    <a16:rowId xmlns:a16="http://schemas.microsoft.com/office/drawing/2014/main" val="4140951226"/>
                  </a:ext>
                </a:extLst>
              </a:tr>
              <a:tr h="850251">
                <a:tc>
                  <a:txBody>
                    <a:bodyPr/>
                    <a:lstStyle/>
                    <a:p>
                      <a:pPr algn="ctr"/>
                      <a:r>
                        <a:rPr lang="en-US" sz="2600" b="1" dirty="0">
                          <a:solidFill>
                            <a:schemeClr val="bg1"/>
                          </a:solidFill>
                        </a:rPr>
                        <a:t>Tool/ Model</a:t>
                      </a:r>
                    </a:p>
                  </a:txBody>
                  <a:tcPr marL="27432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2600" b="1" dirty="0">
                          <a:solidFill>
                            <a:schemeClr val="bg1"/>
                          </a:solidFill>
                        </a:rPr>
                        <a:t>Purpose</a:t>
                      </a:r>
                    </a:p>
                  </a:txBody>
                  <a:tcPr marL="27432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sz="2600" b="1" dirty="0">
                          <a:solidFill>
                            <a:schemeClr val="bg1"/>
                          </a:solidFill>
                        </a:rPr>
                        <a:t>Advantages</a:t>
                      </a:r>
                    </a:p>
                  </a:txBody>
                  <a:tcPr marL="27432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4246177801"/>
                  </a:ext>
                </a:extLst>
              </a:tr>
              <a:tr h="918791">
                <a:tc>
                  <a:txBody>
                    <a:bodyPr/>
                    <a:lstStyle/>
                    <a:p>
                      <a:r>
                        <a:rPr lang="en-US" sz="2800" b="1" dirty="0"/>
                        <a:t>Linear Regression</a:t>
                      </a:r>
                    </a:p>
                  </a:txBody>
                  <a:tcPr marL="27432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800" dirty="0"/>
                        <a:t>Establish baseline performance for model evaluation.</a:t>
                      </a:r>
                    </a:p>
                  </a:txBody>
                  <a:tcPr marL="27432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329184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mn-lt"/>
                          <a:ea typeface="+mn-ea"/>
                          <a:cs typeface="+mn-cs"/>
                        </a:rPr>
                        <a:t>Simple and interpretable; it provides a benchmark for comparison.</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marL="27432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8598175"/>
                  </a:ext>
                </a:extLst>
              </a:tr>
              <a:tr h="918791">
                <a:tc>
                  <a:txBody>
                    <a:bodyPr/>
                    <a:lstStyle/>
                    <a:p>
                      <a:r>
                        <a:rPr lang="en-US" sz="2800" b="1" dirty="0"/>
                        <a:t>Ridge/LASSO Regression</a:t>
                      </a:r>
                    </a:p>
                  </a:txBody>
                  <a:tcPr marL="27432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800" dirty="0"/>
                        <a:t>Address multicollinearity and perform feature selection.</a:t>
                      </a:r>
                    </a:p>
                  </a:txBody>
                  <a:tcPr marL="27432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329184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prstClr val="black"/>
                          </a:solidFill>
                          <a:effectLst/>
                          <a:uLnTx/>
                          <a:uFillTx/>
                          <a:latin typeface="+mn-lt"/>
                          <a:ea typeface="+mn-ea"/>
                          <a:cs typeface="+mn-cs"/>
                        </a:rPr>
                        <a:t>It improves model generalization and reduces overfitting.</a:t>
                      </a:r>
                      <a:endParaRPr kumimoji="0" lang="en-US" sz="26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marL="27432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8219897"/>
                  </a:ext>
                </a:extLst>
              </a:tr>
              <a:tr h="918791">
                <a:tc>
                  <a:txBody>
                    <a:bodyPr/>
                    <a:lstStyle/>
                    <a:p>
                      <a:r>
                        <a:rPr lang="en-US" sz="2800" b="1" dirty="0"/>
                        <a:t>Random Forest Regression</a:t>
                      </a:r>
                    </a:p>
                  </a:txBody>
                  <a:tcPr marL="27432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800" dirty="0"/>
                        <a:t>Capture nonlinear relationships and interactions between features.</a:t>
                      </a:r>
                    </a:p>
                  </a:txBody>
                  <a:tcPr marL="27432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dirty="0"/>
                        <a:t>Handles large datasets and captures complex feature interactions effectively.</a:t>
                      </a:r>
                    </a:p>
                  </a:txBody>
                  <a:tcPr marL="27432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2810112"/>
                  </a:ext>
                </a:extLst>
              </a:tr>
              <a:tr h="918791">
                <a:tc>
                  <a:txBody>
                    <a:bodyPr/>
                    <a:lstStyle/>
                    <a:p>
                      <a:r>
                        <a:rPr lang="en-US" sz="2800" b="1" dirty="0"/>
                        <a:t>XGBoost</a:t>
                      </a:r>
                    </a:p>
                  </a:txBody>
                  <a:tcPr marL="27432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800" dirty="0"/>
                        <a:t>Handle complex data structures and deliver high accuracy predictions.</a:t>
                      </a:r>
                    </a:p>
                  </a:txBody>
                  <a:tcPr marL="27432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600" dirty="0"/>
                        <a:t>Delivers high accuracy and handles missing data robustly.</a:t>
                      </a:r>
                    </a:p>
                  </a:txBody>
                  <a:tcPr marL="27432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9581863"/>
                  </a:ext>
                </a:extLst>
              </a:tr>
              <a:tr h="918791">
                <a:tc>
                  <a:txBody>
                    <a:bodyPr/>
                    <a:lstStyle/>
                    <a:p>
                      <a:r>
                        <a:rPr lang="en-US" sz="2800" b="1" dirty="0"/>
                        <a:t>Label Encoder</a:t>
                      </a:r>
                    </a:p>
                  </a:txBody>
                  <a:tcPr marL="27432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2800" dirty="0"/>
                        <a:t>Transform categorical variables into numeric format.</a:t>
                      </a:r>
                    </a:p>
                  </a:txBody>
                  <a:tcPr marL="27432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3291840" rtl="0" eaLnBrk="1" fontAlgn="auto" latinLnBrk="0" hangingPunct="1">
                        <a:lnSpc>
                          <a:spcPct val="100000"/>
                        </a:lnSpc>
                        <a:spcBef>
                          <a:spcPts val="0"/>
                        </a:spcBef>
                        <a:spcAft>
                          <a:spcPts val="0"/>
                        </a:spcAft>
                        <a:buClrTx/>
                        <a:buSzTx/>
                        <a:buFontTx/>
                        <a:buNone/>
                        <a:tabLst/>
                        <a:defRPr/>
                      </a:pPr>
                      <a:r>
                        <a:rPr lang="en-US" sz="2600" dirty="0"/>
                        <a:t>Facilitates the use of categorical data in machine learning models.</a:t>
                      </a:r>
                    </a:p>
                  </a:txBody>
                  <a:tcPr marL="27432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4969468"/>
                  </a:ext>
                </a:extLst>
              </a:tr>
              <a:tr h="1032794">
                <a:tc>
                  <a:txBody>
                    <a:bodyPr/>
                    <a:lstStyle/>
                    <a:p>
                      <a:r>
                        <a:rPr lang="en-US" sz="2800" b="1" dirty="0"/>
                        <a:t>Grid Search</a:t>
                      </a:r>
                    </a:p>
                  </a:txBody>
                  <a:tcPr marL="27432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3291840" rtl="0" eaLnBrk="1" fontAlgn="auto" latinLnBrk="0" hangingPunct="1">
                        <a:lnSpc>
                          <a:spcPct val="100000"/>
                        </a:lnSpc>
                        <a:spcBef>
                          <a:spcPts val="0"/>
                        </a:spcBef>
                        <a:spcAft>
                          <a:spcPts val="0"/>
                        </a:spcAft>
                        <a:buClrTx/>
                        <a:buSzTx/>
                        <a:buFontTx/>
                        <a:buNone/>
                        <a:tabLst/>
                        <a:defRPr/>
                      </a:pPr>
                      <a:r>
                        <a:rPr lang="en-US" sz="2800" dirty="0"/>
                        <a:t>Optimize hyperparameters to improve model performance.</a:t>
                      </a:r>
                    </a:p>
                  </a:txBody>
                  <a:tcPr marL="27432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3291840" rtl="0" eaLnBrk="1" fontAlgn="auto" latinLnBrk="0" hangingPunct="1">
                        <a:lnSpc>
                          <a:spcPct val="100000"/>
                        </a:lnSpc>
                        <a:spcBef>
                          <a:spcPts val="0"/>
                        </a:spcBef>
                        <a:spcAft>
                          <a:spcPts val="0"/>
                        </a:spcAft>
                        <a:buClrTx/>
                        <a:buSzTx/>
                        <a:buFontTx/>
                        <a:buNone/>
                        <a:tabLst/>
                        <a:defRPr/>
                      </a:pPr>
                      <a:r>
                        <a:rPr lang="en-US" sz="2600" dirty="0"/>
                        <a:t>Enhances model performance by systematically searching for the best parameters.</a:t>
                      </a:r>
                    </a:p>
                  </a:txBody>
                  <a:tcPr marL="27432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8152212"/>
                  </a:ext>
                </a:extLst>
              </a:tr>
            </a:tbl>
          </a:graphicData>
        </a:graphic>
      </p:graphicFrame>
      <p:grpSp>
        <p:nvGrpSpPr>
          <p:cNvPr id="2" name="Group 1">
            <a:extLst>
              <a:ext uri="{FF2B5EF4-FFF2-40B4-BE49-F238E27FC236}">
                <a16:creationId xmlns:a16="http://schemas.microsoft.com/office/drawing/2014/main" id="{3C9512BA-8057-4EF5-8E42-B339997AE947}"/>
              </a:ext>
            </a:extLst>
          </p:cNvPr>
          <p:cNvGrpSpPr/>
          <p:nvPr/>
        </p:nvGrpSpPr>
        <p:grpSpPr>
          <a:xfrm>
            <a:off x="24165374" y="15057624"/>
            <a:ext cx="10520222" cy="8079311"/>
            <a:chOff x="1711555" y="4856567"/>
            <a:chExt cx="10520222" cy="9760951"/>
          </a:xfrm>
        </p:grpSpPr>
        <p:sp>
          <p:nvSpPr>
            <p:cNvPr id="46" name="Text Box 193">
              <a:extLst>
                <a:ext uri="{FF2B5EF4-FFF2-40B4-BE49-F238E27FC236}">
                  <a16:creationId xmlns:a16="http://schemas.microsoft.com/office/drawing/2014/main" id="{F92772DC-ADDD-4EFE-9545-DAB85EBF606B}"/>
                </a:ext>
              </a:extLst>
            </p:cNvPr>
            <p:cNvSpPr txBox="1">
              <a:spLocks noChangeArrowheads="1"/>
            </p:cNvSpPr>
            <p:nvPr/>
          </p:nvSpPr>
          <p:spPr bwMode="auto">
            <a:xfrm>
              <a:off x="1711555" y="6213988"/>
              <a:ext cx="10520222" cy="8403530"/>
            </a:xfrm>
            <a:prstGeom prst="rect">
              <a:avLst/>
            </a:prstGeom>
            <a:solidFill>
              <a:schemeClr val="bg1"/>
            </a:solidFill>
            <a:ln w="12700">
              <a:solidFill>
                <a:schemeClr val="tx1"/>
              </a:solidFill>
            </a:ln>
            <a:effectLst/>
          </p:spPr>
          <p:txBody>
            <a:bodyPr wrap="square" lIns="274320" tIns="274320" rIns="274320" bIns="27432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lvl="0" algn="just" eaLnBrk="1" hangingPunct="1"/>
              <a:r>
                <a:rPr lang="en-US" sz="3200" b="1" dirty="0">
                  <a:latin typeface="+mn-lt"/>
                  <a:ea typeface="Calibri" panose="020F0502020204030204" pitchFamily="34" charset="0"/>
                  <a:cs typeface="Calibri" panose="020F0502020204030204" pitchFamily="34" charset="0"/>
                </a:rPr>
                <a:t>Feature Engineering</a:t>
              </a:r>
              <a:r>
                <a:rPr lang="en-US" sz="3200" dirty="0">
                  <a:latin typeface="+mn-lt"/>
                  <a:ea typeface="Calibri" panose="020F0502020204030204" pitchFamily="34" charset="0"/>
                  <a:cs typeface="Calibri" panose="020F0502020204030204" pitchFamily="34" charset="0"/>
                </a:rPr>
                <a:t>: </a:t>
              </a:r>
            </a:p>
            <a:p>
              <a:pPr lvl="0" algn="just" eaLnBrk="1" hangingPunct="1"/>
              <a:r>
                <a:rPr lang="en-US" sz="3200" dirty="0">
                  <a:latin typeface="+mn-lt"/>
                  <a:ea typeface="Calibri" panose="020F0502020204030204" pitchFamily="34" charset="0"/>
                  <a:cs typeface="Calibri" panose="020F0502020204030204" pitchFamily="34" charset="0"/>
                </a:rPr>
                <a:t>Created total square footage, interaction terms (e.g., mass × square footage), and time-based features (e.g., years since last remodel).</a:t>
              </a:r>
            </a:p>
            <a:p>
              <a:pPr lvl="0" algn="just" eaLnBrk="1" hangingPunct="1"/>
              <a:endParaRPr lang="en-US" sz="3200" dirty="0">
                <a:latin typeface="+mn-lt"/>
                <a:ea typeface="Calibri" panose="020F0502020204030204" pitchFamily="34" charset="0"/>
                <a:cs typeface="Calibri" panose="020F0502020204030204" pitchFamily="34" charset="0"/>
              </a:endParaRPr>
            </a:p>
            <a:p>
              <a:pPr algn="just"/>
              <a:r>
                <a:rPr lang="en-US" sz="3200" b="1" dirty="0">
                  <a:latin typeface="+mn-lt"/>
                  <a:ea typeface="Calibri" panose="020F0502020204030204" pitchFamily="34" charset="0"/>
                  <a:cs typeface="Calibri" panose="020F0502020204030204" pitchFamily="34" charset="0"/>
                </a:rPr>
                <a:t>Models Explored</a:t>
              </a:r>
              <a:r>
                <a:rPr lang="en-US" sz="3200" dirty="0">
                  <a:latin typeface="+mn-lt"/>
                  <a:ea typeface="Calibri" panose="020F0502020204030204" pitchFamily="34" charset="0"/>
                  <a:cs typeface="Calibri" panose="020F0502020204030204" pitchFamily="34" charset="0"/>
                </a:rPr>
                <a:t>:</a:t>
              </a:r>
            </a:p>
            <a:p>
              <a:pPr algn="just">
                <a:buFont typeface="Arial" panose="020B0604020202020204" pitchFamily="34" charset="0"/>
                <a:buChar char="•"/>
              </a:pPr>
              <a:r>
                <a:rPr lang="en-US" sz="3200" dirty="0">
                  <a:latin typeface="+mn-lt"/>
                  <a:ea typeface="Calibri" panose="020F0502020204030204" pitchFamily="34" charset="0"/>
                  <a:cs typeface="Calibri" panose="020F0502020204030204" pitchFamily="34" charset="0"/>
                </a:rPr>
                <a:t>Linear Regression (baseline)</a:t>
              </a:r>
            </a:p>
            <a:p>
              <a:pPr algn="just">
                <a:buFont typeface="Arial" panose="020B0604020202020204" pitchFamily="34" charset="0"/>
                <a:buChar char="•"/>
              </a:pPr>
              <a:r>
                <a:rPr lang="en-US" sz="3200" dirty="0">
                  <a:latin typeface="+mn-lt"/>
                  <a:ea typeface="Calibri" panose="020F0502020204030204" pitchFamily="34" charset="0"/>
                  <a:cs typeface="Calibri" panose="020F0502020204030204" pitchFamily="34" charset="0"/>
                </a:rPr>
                <a:t>Ridge/LASSO Regression (feature selection)</a:t>
              </a:r>
            </a:p>
            <a:p>
              <a:pPr algn="just">
                <a:buFont typeface="Arial" panose="020B0604020202020204" pitchFamily="34" charset="0"/>
                <a:buChar char="•"/>
              </a:pPr>
              <a:r>
                <a:rPr lang="en-US" sz="3200" dirty="0">
                  <a:latin typeface="+mn-lt"/>
                  <a:ea typeface="Calibri" panose="020F0502020204030204" pitchFamily="34" charset="0"/>
                  <a:cs typeface="Calibri" panose="020F0502020204030204" pitchFamily="34" charset="0"/>
                </a:rPr>
                <a:t>Random Forest Regression (nonlinear relationships)</a:t>
              </a:r>
            </a:p>
            <a:p>
              <a:pPr algn="just">
                <a:buFont typeface="Arial" panose="020B0604020202020204" pitchFamily="34" charset="0"/>
                <a:buChar char="•"/>
              </a:pPr>
              <a:r>
                <a:rPr lang="en-US" sz="3200" dirty="0">
                  <a:latin typeface="+mn-lt"/>
                  <a:ea typeface="Calibri" panose="020F0502020204030204" pitchFamily="34" charset="0"/>
                  <a:cs typeface="Calibri" panose="020F0502020204030204" pitchFamily="34" charset="0"/>
                </a:rPr>
                <a:t>XGBoost (final model for capturing complex patterns)</a:t>
              </a:r>
            </a:p>
            <a:p>
              <a:pPr lvl="0" algn="just" eaLnBrk="1" hangingPunct="1"/>
              <a:endParaRPr lang="en-US" sz="3200" dirty="0">
                <a:solidFill>
                  <a:prstClr val="black"/>
                </a:solidFill>
                <a:latin typeface="+mn-lt"/>
                <a:ea typeface="Calibri" panose="020F0502020204030204" pitchFamily="34" charset="0"/>
                <a:cs typeface="Calibri" panose="020F0502020204030204" pitchFamily="34" charset="0"/>
              </a:endParaRPr>
            </a:p>
            <a:p>
              <a:pPr lvl="0" algn="just" eaLnBrk="1" hangingPunct="1"/>
              <a:r>
                <a:rPr lang="en-US" sz="3200" b="1" dirty="0">
                  <a:latin typeface="+mn-lt"/>
                  <a:ea typeface="Calibri" panose="020F0502020204030204" pitchFamily="34" charset="0"/>
                  <a:cs typeface="Calibri" panose="020F0502020204030204" pitchFamily="34" charset="0"/>
                </a:rPr>
                <a:t>Evaluation Metric</a:t>
              </a:r>
              <a:r>
                <a:rPr lang="en-US" sz="3200" dirty="0">
                  <a:latin typeface="+mn-lt"/>
                  <a:ea typeface="Calibri" panose="020F0502020204030204" pitchFamily="34" charset="0"/>
                  <a:cs typeface="Calibri" panose="020F0502020204030204" pitchFamily="34" charset="0"/>
                </a:rPr>
                <a:t>: </a:t>
              </a:r>
            </a:p>
            <a:p>
              <a:pPr lvl="0" algn="just" eaLnBrk="1" hangingPunct="1"/>
              <a:r>
                <a:rPr lang="en-US" sz="3200" dirty="0">
                  <a:latin typeface="+mn-lt"/>
                  <a:ea typeface="Calibri" panose="020F0502020204030204" pitchFamily="34" charset="0"/>
                  <a:cs typeface="Calibri" panose="020F0502020204030204" pitchFamily="34" charset="0"/>
                </a:rPr>
                <a:t>Root Mean Square Error (RMSE).</a:t>
              </a:r>
              <a:endParaRPr lang="en-US" sz="3200" dirty="0">
                <a:solidFill>
                  <a:prstClr val="black"/>
                </a:solidFill>
                <a:latin typeface="+mn-lt"/>
                <a:ea typeface="Calibri" panose="020F0502020204030204" pitchFamily="34" charset="0"/>
                <a:cs typeface="Calibri" panose="020F0502020204030204" pitchFamily="34" charset="0"/>
              </a:endParaRPr>
            </a:p>
          </p:txBody>
        </p:sp>
        <p:sp>
          <p:nvSpPr>
            <p:cNvPr id="47" name="Rectangle 46">
              <a:extLst>
                <a:ext uri="{FF2B5EF4-FFF2-40B4-BE49-F238E27FC236}">
                  <a16:creationId xmlns:a16="http://schemas.microsoft.com/office/drawing/2014/main" id="{B6431B1F-C0C7-449E-8EE0-0665E9E825E5}"/>
                </a:ext>
              </a:extLst>
            </p:cNvPr>
            <p:cNvSpPr/>
            <p:nvPr/>
          </p:nvSpPr>
          <p:spPr>
            <a:xfrm>
              <a:off x="1711555" y="4856567"/>
              <a:ext cx="10520222" cy="1357421"/>
            </a:xfrm>
            <a:prstGeom prst="rect">
              <a:avLst/>
            </a:prstGeom>
            <a:solidFill>
              <a:srgbClr val="C5050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000" b="1" dirty="0">
                  <a:solidFill>
                    <a:schemeClr val="bg1"/>
                  </a:solidFill>
                </a:rPr>
                <a:t>Methodology</a:t>
              </a:r>
            </a:p>
          </p:txBody>
        </p:sp>
      </p:grpSp>
      <p:grpSp>
        <p:nvGrpSpPr>
          <p:cNvPr id="3" name="Group 2">
            <a:extLst>
              <a:ext uri="{FF2B5EF4-FFF2-40B4-BE49-F238E27FC236}">
                <a16:creationId xmlns:a16="http://schemas.microsoft.com/office/drawing/2014/main" id="{A713FD09-C41E-1446-337F-5D9292125147}"/>
              </a:ext>
            </a:extLst>
          </p:cNvPr>
          <p:cNvGrpSpPr/>
          <p:nvPr/>
        </p:nvGrpSpPr>
        <p:grpSpPr>
          <a:xfrm>
            <a:off x="24175348" y="23598463"/>
            <a:ext cx="10524704" cy="4515466"/>
            <a:chOff x="-8934903" y="10727263"/>
            <a:chExt cx="10524704" cy="9831584"/>
          </a:xfrm>
        </p:grpSpPr>
        <p:sp>
          <p:nvSpPr>
            <p:cNvPr id="4" name="Text Box 193">
              <a:extLst>
                <a:ext uri="{FF2B5EF4-FFF2-40B4-BE49-F238E27FC236}">
                  <a16:creationId xmlns:a16="http://schemas.microsoft.com/office/drawing/2014/main" id="{5BC4C2E7-01E8-14BA-3BA6-971F0A4BBABC}"/>
                </a:ext>
              </a:extLst>
            </p:cNvPr>
            <p:cNvSpPr txBox="1">
              <a:spLocks noChangeArrowheads="1"/>
            </p:cNvSpPr>
            <p:nvPr/>
          </p:nvSpPr>
          <p:spPr bwMode="auto">
            <a:xfrm>
              <a:off x="-8930421" y="12919410"/>
              <a:ext cx="10520222" cy="7639437"/>
            </a:xfrm>
            <a:prstGeom prst="rect">
              <a:avLst/>
            </a:prstGeom>
            <a:solidFill>
              <a:schemeClr val="bg1"/>
            </a:solidFill>
            <a:ln w="12700">
              <a:solidFill>
                <a:schemeClr val="tx1"/>
              </a:solidFill>
            </a:ln>
            <a:effectLst/>
          </p:spPr>
          <p:txBody>
            <a:bodyPr wrap="square" lIns="274320" tIns="274320" rIns="274320" bIns="27432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3200" b="1" dirty="0">
                  <a:latin typeface="+mn-lt"/>
                </a:rPr>
                <a:t>Performance</a:t>
              </a:r>
              <a:r>
                <a:rPr lang="en-US" sz="3200" dirty="0">
                  <a:latin typeface="+mn-lt"/>
                </a:rPr>
                <a:t>:</a:t>
              </a:r>
            </a:p>
            <a:p>
              <a:pPr algn="just">
                <a:buFont typeface="Arial" panose="020B0604020202020204" pitchFamily="34" charset="0"/>
                <a:buChar char="•"/>
              </a:pPr>
              <a:r>
                <a:rPr lang="en-US" sz="3200" dirty="0">
                  <a:latin typeface="+mn-lt"/>
                </a:rPr>
                <a:t>Baseline Linear Regression RMSE: 0.35</a:t>
              </a:r>
            </a:p>
            <a:p>
              <a:pPr algn="just">
                <a:buFont typeface="Arial" panose="020B0604020202020204" pitchFamily="34" charset="0"/>
                <a:buChar char="•"/>
              </a:pPr>
              <a:r>
                <a:rPr lang="en-US" sz="3200" dirty="0">
                  <a:latin typeface="+mn-lt"/>
                </a:rPr>
                <a:t>Final XGBoost RMSE: 0.14 (Improvement in accuracy).</a:t>
              </a:r>
            </a:p>
            <a:p>
              <a:pPr algn="just"/>
              <a:endParaRPr lang="en-US" sz="3200" dirty="0">
                <a:latin typeface="+mn-lt"/>
              </a:endParaRPr>
            </a:p>
            <a:p>
              <a:pPr algn="just"/>
              <a:r>
                <a:rPr lang="en-US" sz="3200" b="1" dirty="0">
                  <a:solidFill>
                    <a:prstClr val="black"/>
                  </a:solidFill>
                  <a:latin typeface="+mn-lt"/>
                  <a:ea typeface="Cambria" panose="02040503050406030204" pitchFamily="18" charset="0"/>
                </a:rPr>
                <a:t>Insights: </a:t>
              </a:r>
              <a:r>
                <a:rPr lang="en-US" sz="3200" dirty="0">
                  <a:solidFill>
                    <a:prstClr val="black"/>
                  </a:solidFill>
                  <a:latin typeface="+mn-lt"/>
                  <a:ea typeface="Cambria" panose="02040503050406030204" pitchFamily="18" charset="0"/>
                </a:rPr>
                <a:t>Feature engineering enhanced predictive accuracy, and XGBoost effectively captured complex relationships.</a:t>
              </a:r>
            </a:p>
          </p:txBody>
        </p:sp>
        <p:sp>
          <p:nvSpPr>
            <p:cNvPr id="5" name="Rectangle 4">
              <a:extLst>
                <a:ext uri="{FF2B5EF4-FFF2-40B4-BE49-F238E27FC236}">
                  <a16:creationId xmlns:a16="http://schemas.microsoft.com/office/drawing/2014/main" id="{D0884961-D9A8-A8C1-8A20-4BECB7940CEE}"/>
                </a:ext>
              </a:extLst>
            </p:cNvPr>
            <p:cNvSpPr/>
            <p:nvPr/>
          </p:nvSpPr>
          <p:spPr>
            <a:xfrm>
              <a:off x="-8934903" y="10727263"/>
              <a:ext cx="10520222" cy="2278426"/>
            </a:xfrm>
            <a:prstGeom prst="rect">
              <a:avLst/>
            </a:prstGeom>
            <a:solidFill>
              <a:srgbClr val="C5050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000" b="1" dirty="0">
                  <a:solidFill>
                    <a:schemeClr val="bg1"/>
                  </a:solidFill>
                </a:rPr>
                <a:t>Results and Insights</a:t>
              </a:r>
            </a:p>
          </p:txBody>
        </p:sp>
      </p:grpSp>
      <p:grpSp>
        <p:nvGrpSpPr>
          <p:cNvPr id="12" name="Group 11">
            <a:extLst>
              <a:ext uri="{FF2B5EF4-FFF2-40B4-BE49-F238E27FC236}">
                <a16:creationId xmlns:a16="http://schemas.microsoft.com/office/drawing/2014/main" id="{7DAAE496-ED9C-B5EC-4CB0-978BA5E7D8CB}"/>
              </a:ext>
            </a:extLst>
          </p:cNvPr>
          <p:cNvGrpSpPr/>
          <p:nvPr/>
        </p:nvGrpSpPr>
        <p:grpSpPr>
          <a:xfrm>
            <a:off x="1385653" y="11664993"/>
            <a:ext cx="10532874" cy="6323105"/>
            <a:chOff x="1338650" y="10712449"/>
            <a:chExt cx="10532874" cy="7015783"/>
          </a:xfrm>
        </p:grpSpPr>
        <p:sp>
          <p:nvSpPr>
            <p:cNvPr id="13" name="Text Box 193">
              <a:extLst>
                <a:ext uri="{FF2B5EF4-FFF2-40B4-BE49-F238E27FC236}">
                  <a16:creationId xmlns:a16="http://schemas.microsoft.com/office/drawing/2014/main" id="{D2A4E2BE-2955-8331-8B64-B51CF4BAD374}"/>
                </a:ext>
              </a:extLst>
            </p:cNvPr>
            <p:cNvSpPr txBox="1">
              <a:spLocks noChangeArrowheads="1"/>
            </p:cNvSpPr>
            <p:nvPr/>
          </p:nvSpPr>
          <p:spPr bwMode="auto">
            <a:xfrm>
              <a:off x="1338650" y="12110680"/>
              <a:ext cx="10520222" cy="5617552"/>
            </a:xfrm>
            <a:prstGeom prst="rect">
              <a:avLst/>
            </a:prstGeom>
            <a:solidFill>
              <a:schemeClr val="bg1"/>
            </a:solidFill>
            <a:ln w="12700">
              <a:solidFill>
                <a:schemeClr val="tx1"/>
              </a:solidFill>
            </a:ln>
            <a:effectLst/>
          </p:spPr>
          <p:txBody>
            <a:bodyPr wrap="square" lIns="274320" tIns="274320" rIns="274320" bIns="27432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182880" lvl="0" algn="just" eaLnBrk="1" hangingPunct="1">
                <a:spcAft>
                  <a:spcPts val="600"/>
                </a:spcAft>
              </a:pPr>
              <a:r>
                <a:rPr lang="en-US" sz="3200" dirty="0">
                  <a:solidFill>
                    <a:prstClr val="black"/>
                  </a:solidFill>
                  <a:latin typeface="+mn-lt"/>
                  <a:ea typeface="Cambria" panose="02040503050406030204" pitchFamily="18" charset="0"/>
                </a:rPr>
                <a:t>Accurate property valuation is vital in the real estate market, but traditional methods are often time-intensive and error-prone. Factors such as location, structural characteristics, and market conditions contribute to price volatility, posing challenges for buyers, sellers, and realtors. There is a clear need for automated, data-driven valuation techniques to enhance accuracy and efficiency while minimizing human error.</a:t>
              </a:r>
            </a:p>
            <a:p>
              <a:pPr lvl="0" eaLnBrk="1" hangingPunct="1"/>
              <a:endParaRPr lang="en-US" sz="3200" dirty="0">
                <a:solidFill>
                  <a:prstClr val="black"/>
                </a:solidFill>
                <a:latin typeface="+mn-lt"/>
                <a:ea typeface="Cambria" panose="02040503050406030204" pitchFamily="18" charset="0"/>
              </a:endParaRPr>
            </a:p>
          </p:txBody>
        </p:sp>
        <p:sp>
          <p:nvSpPr>
            <p:cNvPr id="14" name="Rectangle 13">
              <a:extLst>
                <a:ext uri="{FF2B5EF4-FFF2-40B4-BE49-F238E27FC236}">
                  <a16:creationId xmlns:a16="http://schemas.microsoft.com/office/drawing/2014/main" id="{943F2A05-B869-29A8-E3B6-F16E1B1F55B3}"/>
                </a:ext>
              </a:extLst>
            </p:cNvPr>
            <p:cNvSpPr/>
            <p:nvPr/>
          </p:nvSpPr>
          <p:spPr>
            <a:xfrm>
              <a:off x="1351302" y="10712449"/>
              <a:ext cx="10520222" cy="1357421"/>
            </a:xfrm>
            <a:prstGeom prst="rect">
              <a:avLst/>
            </a:prstGeom>
            <a:solidFill>
              <a:srgbClr val="C5050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000" b="1" dirty="0">
                  <a:solidFill>
                    <a:schemeClr val="bg1"/>
                  </a:solidFill>
                </a:rPr>
                <a:t>Problem Statement</a:t>
              </a:r>
            </a:p>
          </p:txBody>
        </p:sp>
      </p:grpSp>
      <p:grpSp>
        <p:nvGrpSpPr>
          <p:cNvPr id="19" name="Group 18">
            <a:extLst>
              <a:ext uri="{FF2B5EF4-FFF2-40B4-BE49-F238E27FC236}">
                <a16:creationId xmlns:a16="http://schemas.microsoft.com/office/drawing/2014/main" id="{D0FC1110-C6E2-2352-5E76-7F9B085AD9E6}"/>
              </a:ext>
            </a:extLst>
          </p:cNvPr>
          <p:cNvGrpSpPr/>
          <p:nvPr/>
        </p:nvGrpSpPr>
        <p:grpSpPr>
          <a:xfrm>
            <a:off x="1410519" y="18787245"/>
            <a:ext cx="10541366" cy="8156838"/>
            <a:chOff x="1500488" y="9197690"/>
            <a:chExt cx="10541366" cy="8459797"/>
          </a:xfrm>
        </p:grpSpPr>
        <p:sp>
          <p:nvSpPr>
            <p:cNvPr id="20" name="Text Box 193">
              <a:extLst>
                <a:ext uri="{FF2B5EF4-FFF2-40B4-BE49-F238E27FC236}">
                  <a16:creationId xmlns:a16="http://schemas.microsoft.com/office/drawing/2014/main" id="{0D3C539E-4EF7-7358-4C16-05C4437D3025}"/>
                </a:ext>
              </a:extLst>
            </p:cNvPr>
            <p:cNvSpPr txBox="1">
              <a:spLocks noChangeArrowheads="1"/>
            </p:cNvSpPr>
            <p:nvPr/>
          </p:nvSpPr>
          <p:spPr bwMode="auto">
            <a:xfrm>
              <a:off x="1500488" y="10555110"/>
              <a:ext cx="10520222" cy="7102377"/>
            </a:xfrm>
            <a:prstGeom prst="rect">
              <a:avLst/>
            </a:prstGeom>
            <a:solidFill>
              <a:schemeClr val="bg1"/>
            </a:solidFill>
            <a:ln w="12700">
              <a:solidFill>
                <a:schemeClr val="tx1"/>
              </a:solidFill>
            </a:ln>
            <a:effectLst/>
          </p:spPr>
          <p:txBody>
            <a:bodyPr wrap="square" lIns="274320" tIns="274320" rIns="274320" bIns="27432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182880" lvl="0" algn="just" eaLnBrk="1" hangingPunct="1">
                <a:spcAft>
                  <a:spcPts val="600"/>
                </a:spcAft>
              </a:pPr>
              <a:r>
                <a:rPr lang="en-US" sz="3200" b="1" dirty="0">
                  <a:solidFill>
                    <a:prstClr val="black"/>
                  </a:solidFill>
                  <a:latin typeface="+mn-lt"/>
                  <a:ea typeface="Cambria" panose="02040503050406030204" pitchFamily="18" charset="0"/>
                </a:rPr>
                <a:t>Source: </a:t>
              </a:r>
              <a:r>
                <a:rPr lang="en-US" sz="3200" dirty="0">
                  <a:solidFill>
                    <a:prstClr val="black"/>
                  </a:solidFill>
                  <a:latin typeface="+mn-lt"/>
                  <a:ea typeface="Cambria" panose="02040503050406030204" pitchFamily="18" charset="0"/>
                </a:rPr>
                <a:t>Kaggle competition on housing prices in Ames, Iowa.</a:t>
              </a:r>
            </a:p>
            <a:p>
              <a:pPr marL="182880" lvl="0" algn="just" eaLnBrk="1" hangingPunct="1">
                <a:spcAft>
                  <a:spcPts val="600"/>
                </a:spcAft>
              </a:pPr>
              <a:r>
                <a:rPr lang="en-US" sz="3200" b="1" dirty="0">
                  <a:solidFill>
                    <a:prstClr val="black"/>
                  </a:solidFill>
                  <a:latin typeface="+mn-lt"/>
                  <a:ea typeface="Cambria" panose="02040503050406030204" pitchFamily="18" charset="0"/>
                </a:rPr>
                <a:t>Details: </a:t>
              </a:r>
              <a:r>
                <a:rPr lang="en-US" sz="3200" dirty="0">
                  <a:solidFill>
                    <a:prstClr val="black"/>
                  </a:solidFill>
                  <a:latin typeface="+mn-lt"/>
                  <a:ea typeface="Cambria" panose="02040503050406030204" pitchFamily="18" charset="0"/>
                </a:rPr>
                <a:t>The dataset contains 79 features describing residential properties.</a:t>
              </a:r>
            </a:p>
            <a:p>
              <a:pPr marL="182880" lvl="0" algn="just" eaLnBrk="1" hangingPunct="1">
                <a:spcAft>
                  <a:spcPts val="600"/>
                </a:spcAft>
              </a:pPr>
              <a:r>
                <a:rPr lang="en-US" sz="3200" b="1" dirty="0">
                  <a:solidFill>
                    <a:prstClr val="black"/>
                  </a:solidFill>
                  <a:latin typeface="+mn-lt"/>
                  <a:ea typeface="Cambria" panose="02040503050406030204" pitchFamily="18" charset="0"/>
                </a:rPr>
                <a:t>Preprocessing: </a:t>
              </a:r>
              <a:r>
                <a:rPr lang="en-US" sz="3200" dirty="0">
                  <a:solidFill>
                    <a:prstClr val="black"/>
                  </a:solidFill>
                  <a:latin typeface="+mn-lt"/>
                  <a:ea typeface="Cambria" panose="02040503050406030204" pitchFamily="18" charset="0"/>
                </a:rPr>
                <a:t>Addressed missing values and encoded categorical features using label encoding.</a:t>
              </a:r>
            </a:p>
            <a:p>
              <a:pPr marL="182880" lvl="0" algn="just" eaLnBrk="1" hangingPunct="1">
                <a:spcAft>
                  <a:spcPts val="600"/>
                </a:spcAft>
              </a:pPr>
              <a:r>
                <a:rPr lang="en-US" sz="3200" b="1" dirty="0">
                  <a:solidFill>
                    <a:prstClr val="black"/>
                  </a:solidFill>
                  <a:latin typeface="+mn-lt"/>
                  <a:ea typeface="Cambria" panose="02040503050406030204" pitchFamily="18" charset="0"/>
                </a:rPr>
                <a:t>Categorical Encoding: </a:t>
              </a:r>
              <a:r>
                <a:rPr lang="en-US" sz="3200" dirty="0">
                  <a:solidFill>
                    <a:prstClr val="black"/>
                  </a:solidFill>
                  <a:latin typeface="+mn-lt"/>
                  <a:ea typeface="Cambria" panose="02040503050406030204" pitchFamily="18" charset="0"/>
                </a:rPr>
                <a:t>Transformed categorical variables into a numeric format using label encoding to ensure compatibility with machine learning algorithms.</a:t>
              </a:r>
            </a:p>
            <a:p>
              <a:pPr marL="182880" lvl="0" algn="just" eaLnBrk="1" hangingPunct="1">
                <a:spcAft>
                  <a:spcPts val="600"/>
                </a:spcAft>
              </a:pPr>
              <a:r>
                <a:rPr lang="en-US" sz="3200" b="1" dirty="0">
                  <a:solidFill>
                    <a:prstClr val="black"/>
                  </a:solidFill>
                  <a:latin typeface="+mn-lt"/>
                  <a:ea typeface="Cambria" panose="02040503050406030204" pitchFamily="18" charset="0"/>
                </a:rPr>
                <a:t>Outlier Handling: </a:t>
              </a:r>
              <a:r>
                <a:rPr lang="en-US" sz="3200" dirty="0">
                  <a:solidFill>
                    <a:prstClr val="black"/>
                  </a:solidFill>
                  <a:latin typeface="+mn-lt"/>
                  <a:ea typeface="Cambria" panose="02040503050406030204" pitchFamily="18" charset="0"/>
                </a:rPr>
                <a:t>Identified and mitigated extreme values in features to reduce their impact on model training.</a:t>
              </a:r>
            </a:p>
            <a:p>
              <a:pPr marL="182880" lvl="0" eaLnBrk="1" hangingPunct="1">
                <a:spcAft>
                  <a:spcPts val="600"/>
                </a:spcAft>
              </a:pPr>
              <a:endParaRPr lang="en-US" sz="3200" dirty="0">
                <a:solidFill>
                  <a:prstClr val="black"/>
                </a:solidFill>
                <a:latin typeface="+mn-lt"/>
                <a:ea typeface="Cambria" panose="02040503050406030204" pitchFamily="18" charset="0"/>
              </a:endParaRPr>
            </a:p>
          </p:txBody>
        </p:sp>
        <p:sp>
          <p:nvSpPr>
            <p:cNvPr id="21" name="Rectangle 20">
              <a:extLst>
                <a:ext uri="{FF2B5EF4-FFF2-40B4-BE49-F238E27FC236}">
                  <a16:creationId xmlns:a16="http://schemas.microsoft.com/office/drawing/2014/main" id="{3A954CCE-6C65-1F29-1767-4F28E34FC95C}"/>
                </a:ext>
              </a:extLst>
            </p:cNvPr>
            <p:cNvSpPr/>
            <p:nvPr/>
          </p:nvSpPr>
          <p:spPr>
            <a:xfrm>
              <a:off x="1521632" y="9197690"/>
              <a:ext cx="10520222" cy="1357421"/>
            </a:xfrm>
            <a:prstGeom prst="rect">
              <a:avLst/>
            </a:prstGeom>
            <a:solidFill>
              <a:srgbClr val="C5050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000" b="1" dirty="0">
                  <a:solidFill>
                    <a:schemeClr val="bg1"/>
                  </a:solidFill>
                </a:rPr>
                <a:t>Dataset and Preparation</a:t>
              </a:r>
            </a:p>
          </p:txBody>
        </p:sp>
      </p:grpSp>
      <p:pic>
        <p:nvPicPr>
          <p:cNvPr id="23" name="Picture 22">
            <a:extLst>
              <a:ext uri="{FF2B5EF4-FFF2-40B4-BE49-F238E27FC236}">
                <a16:creationId xmlns:a16="http://schemas.microsoft.com/office/drawing/2014/main" id="{445AD3DA-5564-E6E6-10F7-F0BA7E036986}"/>
              </a:ext>
            </a:extLst>
          </p:cNvPr>
          <p:cNvPicPr>
            <a:picLocks noChangeAspect="1"/>
          </p:cNvPicPr>
          <p:nvPr/>
        </p:nvPicPr>
        <p:blipFill>
          <a:blip r:embed="rId3"/>
          <a:stretch>
            <a:fillRect/>
          </a:stretch>
        </p:blipFill>
        <p:spPr>
          <a:xfrm>
            <a:off x="12380120" y="4884868"/>
            <a:ext cx="11339823" cy="9753600"/>
          </a:xfrm>
          <a:prstGeom prst="rect">
            <a:avLst/>
          </a:prstGeom>
        </p:spPr>
      </p:pic>
      <p:pic>
        <p:nvPicPr>
          <p:cNvPr id="27" name="Picture 26">
            <a:extLst>
              <a:ext uri="{FF2B5EF4-FFF2-40B4-BE49-F238E27FC236}">
                <a16:creationId xmlns:a16="http://schemas.microsoft.com/office/drawing/2014/main" id="{200689D7-F93A-C6AF-1BA5-6B7BFF1EABE1}"/>
              </a:ext>
            </a:extLst>
          </p:cNvPr>
          <p:cNvPicPr>
            <a:picLocks noChangeAspect="1"/>
          </p:cNvPicPr>
          <p:nvPr/>
        </p:nvPicPr>
        <p:blipFill>
          <a:blip r:embed="rId4"/>
          <a:stretch>
            <a:fillRect/>
          </a:stretch>
        </p:blipFill>
        <p:spPr>
          <a:xfrm>
            <a:off x="12146229" y="15058969"/>
            <a:ext cx="11573714" cy="13014617"/>
          </a:xfrm>
          <a:prstGeom prst="rect">
            <a:avLst/>
          </a:prstGeom>
        </p:spPr>
      </p:pic>
      <p:grpSp>
        <p:nvGrpSpPr>
          <p:cNvPr id="28" name="Group 27">
            <a:extLst>
              <a:ext uri="{FF2B5EF4-FFF2-40B4-BE49-F238E27FC236}">
                <a16:creationId xmlns:a16="http://schemas.microsoft.com/office/drawing/2014/main" id="{94885A45-B5BC-9E35-79AE-C34A84B9C19C}"/>
              </a:ext>
            </a:extLst>
          </p:cNvPr>
          <p:cNvGrpSpPr/>
          <p:nvPr/>
        </p:nvGrpSpPr>
        <p:grpSpPr>
          <a:xfrm>
            <a:off x="35131028" y="15099311"/>
            <a:ext cx="6638236" cy="13329100"/>
            <a:chOff x="-8934903" y="10727264"/>
            <a:chExt cx="10520222" cy="9549943"/>
          </a:xfrm>
        </p:grpSpPr>
        <p:sp>
          <p:nvSpPr>
            <p:cNvPr id="34" name="Text Box 193">
              <a:extLst>
                <a:ext uri="{FF2B5EF4-FFF2-40B4-BE49-F238E27FC236}">
                  <a16:creationId xmlns:a16="http://schemas.microsoft.com/office/drawing/2014/main" id="{0A9D5D1B-2376-8645-8FC8-9D801EF9C399}"/>
                </a:ext>
              </a:extLst>
            </p:cNvPr>
            <p:cNvSpPr txBox="1">
              <a:spLocks noChangeArrowheads="1"/>
            </p:cNvSpPr>
            <p:nvPr/>
          </p:nvSpPr>
          <p:spPr bwMode="auto">
            <a:xfrm>
              <a:off x="-8934903" y="11765380"/>
              <a:ext cx="10520222" cy="8511827"/>
            </a:xfrm>
            <a:prstGeom prst="rect">
              <a:avLst/>
            </a:prstGeom>
            <a:solidFill>
              <a:schemeClr val="bg1"/>
            </a:solidFill>
            <a:ln w="12700">
              <a:solidFill>
                <a:schemeClr val="tx1"/>
              </a:solidFill>
            </a:ln>
            <a:effectLst/>
          </p:spPr>
          <p:txBody>
            <a:bodyPr wrap="square" lIns="274320" tIns="274320" rIns="274320" bIns="27432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a:r>
                <a:rPr lang="en-US" sz="3200" dirty="0">
                  <a:latin typeface="+mn-lt"/>
                </a:rPr>
                <a:t>This project highlights how machine learning, particularly </a:t>
              </a:r>
              <a:r>
                <a:rPr lang="en-US" sz="3200" b="1" dirty="0">
                  <a:latin typeface="+mn-lt"/>
                </a:rPr>
                <a:t>XGBoost, can revolutionize real estate pricing by enhancing accuracy and reducing human error. With an RMSE of 0.14</a:t>
              </a:r>
              <a:r>
                <a:rPr lang="en-US" sz="3200" dirty="0">
                  <a:latin typeface="+mn-lt"/>
                </a:rPr>
                <a:t>, the model demonstrates robustness and scalability for broader applications. By leveraging data-driven insights and periodic updates, this approach ensures relevance, operational efficiency, and improved decision-making for the real estate market.</a:t>
              </a:r>
            </a:p>
            <a:p>
              <a:pPr algn="just"/>
              <a:endParaRPr lang="en-US" sz="3200" dirty="0">
                <a:latin typeface="+mn-lt"/>
              </a:endParaRPr>
            </a:p>
            <a:p>
              <a:pPr algn="just"/>
              <a:r>
                <a:rPr lang="en-US" sz="3200" b="1" dirty="0">
                  <a:latin typeface="+mn-lt"/>
                </a:rPr>
                <a:t>The XGBoost model demonstrates superior predictive power with low RMSE. </a:t>
              </a:r>
            </a:p>
            <a:p>
              <a:pPr algn="just"/>
              <a:endParaRPr lang="en-US" sz="3200" dirty="0">
                <a:latin typeface="+mn-lt"/>
              </a:endParaRPr>
            </a:p>
            <a:p>
              <a:pPr algn="just"/>
              <a:r>
                <a:rPr lang="en-US" sz="3200" dirty="0">
                  <a:latin typeface="+mn-lt"/>
                </a:rPr>
                <a:t>Machine learning reduces human error and automates property valuation, enhancing buyer and seller confidence.</a:t>
              </a:r>
            </a:p>
            <a:p>
              <a:endParaRPr lang="en-US" sz="3200" dirty="0">
                <a:latin typeface="+mn-lt"/>
              </a:endParaRPr>
            </a:p>
          </p:txBody>
        </p:sp>
        <p:sp>
          <p:nvSpPr>
            <p:cNvPr id="35" name="Rectangle 34">
              <a:extLst>
                <a:ext uri="{FF2B5EF4-FFF2-40B4-BE49-F238E27FC236}">
                  <a16:creationId xmlns:a16="http://schemas.microsoft.com/office/drawing/2014/main" id="{731A181C-3AC8-5018-C97E-2B182C25D84F}"/>
                </a:ext>
              </a:extLst>
            </p:cNvPr>
            <p:cNvSpPr/>
            <p:nvPr/>
          </p:nvSpPr>
          <p:spPr>
            <a:xfrm>
              <a:off x="-8934903" y="10727264"/>
              <a:ext cx="10520222" cy="1038116"/>
            </a:xfrm>
            <a:prstGeom prst="rect">
              <a:avLst/>
            </a:prstGeom>
            <a:solidFill>
              <a:srgbClr val="C5050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000" b="1" dirty="0">
                  <a:solidFill>
                    <a:schemeClr val="bg1"/>
                  </a:solidFill>
                </a:rPr>
                <a:t>Conclusion</a:t>
              </a:r>
            </a:p>
          </p:txBody>
        </p:sp>
      </p:grpSp>
    </p:spTree>
    <p:extLst>
      <p:ext uri="{BB962C8B-B14F-4D97-AF65-F5344CB8AC3E}">
        <p14:creationId xmlns:p14="http://schemas.microsoft.com/office/powerpoint/2010/main" val="19347928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54896</TotalTime>
  <Words>591</Words>
  <Application>Microsoft Office PowerPoint</Application>
  <PresentationFormat>Custom</PresentationFormat>
  <Paragraphs>61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Libre Baskerville</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36x48</dc:title>
  <dc:creator>Jay Larson</dc:creator>
  <dc:description>Quality poster printing
www.genigraphics.com
1-800-790-4001</dc:description>
  <cp:lastModifiedBy>Sandeep Reddy Karumudi</cp:lastModifiedBy>
  <cp:revision>240</cp:revision>
  <cp:lastPrinted>2019-01-29T23:02:47Z</cp:lastPrinted>
  <dcterms:created xsi:type="dcterms:W3CDTF">2013-02-10T21:14:48Z</dcterms:created>
  <dcterms:modified xsi:type="dcterms:W3CDTF">2025-01-21T00:11:38Z</dcterms:modified>
</cp:coreProperties>
</file>