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图形 1"/>
          <p:cNvSpPr/>
          <p:nvPr/>
        </p:nvSpPr>
        <p:spPr>
          <a:xfrm rot="1387571">
            <a:off x="4621936" y="1380556"/>
            <a:ext cx="3596935" cy="42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BDBDB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" name="图形 1"/>
          <p:cNvSpPr/>
          <p:nvPr/>
        </p:nvSpPr>
        <p:spPr>
          <a:xfrm rot="1387571">
            <a:off x="4421564" y="1276888"/>
            <a:ext cx="3847349" cy="452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DDDDD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" name="图形 1"/>
          <p:cNvSpPr/>
          <p:nvPr/>
        </p:nvSpPr>
        <p:spPr>
          <a:xfrm rot="1387571">
            <a:off x="4221191" y="1173222"/>
            <a:ext cx="4097764" cy="481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0E0E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" name="图形 1"/>
          <p:cNvSpPr/>
          <p:nvPr/>
        </p:nvSpPr>
        <p:spPr>
          <a:xfrm rot="1387571">
            <a:off x="4020820" y="1069556"/>
            <a:ext cx="4348178" cy="510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" name="图形 1"/>
          <p:cNvSpPr/>
          <p:nvPr/>
        </p:nvSpPr>
        <p:spPr>
          <a:xfrm rot="1387571">
            <a:off x="3820446" y="965888"/>
            <a:ext cx="4598593" cy="5403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4E4E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" name="图形 1"/>
          <p:cNvSpPr/>
          <p:nvPr/>
        </p:nvSpPr>
        <p:spPr>
          <a:xfrm rot="1387571">
            <a:off x="3620075" y="862222"/>
            <a:ext cx="4849007" cy="5698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7E7E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" name="图形 1"/>
          <p:cNvSpPr/>
          <p:nvPr/>
        </p:nvSpPr>
        <p:spPr>
          <a:xfrm rot="1387571">
            <a:off x="3419702" y="758556"/>
            <a:ext cx="5099421" cy="599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9E9E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" name="图形 1"/>
          <p:cNvSpPr/>
          <p:nvPr/>
        </p:nvSpPr>
        <p:spPr>
          <a:xfrm rot="1387571">
            <a:off x="3219330" y="654889"/>
            <a:ext cx="5349835" cy="628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CECE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图形 1"/>
          <p:cNvSpPr/>
          <p:nvPr/>
        </p:nvSpPr>
        <p:spPr>
          <a:xfrm rot="1387571">
            <a:off x="3018957" y="551222"/>
            <a:ext cx="5600250" cy="658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EEEE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" name="图形 1"/>
          <p:cNvSpPr/>
          <p:nvPr/>
        </p:nvSpPr>
        <p:spPr>
          <a:xfrm rot="1387571">
            <a:off x="2818585" y="447556"/>
            <a:ext cx="5850664" cy="687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" name="图形 1"/>
          <p:cNvSpPr/>
          <p:nvPr/>
        </p:nvSpPr>
        <p:spPr>
          <a:xfrm rot="1387571">
            <a:off x="1136728" y="-566346"/>
            <a:ext cx="6101078" cy="716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3F3F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" name="图形 1"/>
          <p:cNvSpPr/>
          <p:nvPr/>
        </p:nvSpPr>
        <p:spPr>
          <a:xfrm rot="1387571">
            <a:off x="2417840" y="240222"/>
            <a:ext cx="6351493" cy="74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5F5F5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" name="图形 1"/>
          <p:cNvSpPr/>
          <p:nvPr/>
        </p:nvSpPr>
        <p:spPr>
          <a:xfrm rot="1387571">
            <a:off x="2217469" y="136556"/>
            <a:ext cx="6601907" cy="775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7F7F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" name="图形 1"/>
          <p:cNvSpPr/>
          <p:nvPr/>
        </p:nvSpPr>
        <p:spPr>
          <a:xfrm rot="1387571">
            <a:off x="2017096" y="32890"/>
            <a:ext cx="6852320" cy="8052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8731">
            <a:solidFill>
              <a:srgbClr val="FAFAFA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" name="图形 1"/>
          <p:cNvSpPr/>
          <p:nvPr/>
        </p:nvSpPr>
        <p:spPr>
          <a:xfrm rot="1387571">
            <a:off x="1816724" y="-70777"/>
            <a:ext cx="7102736" cy="834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9128">
            <a:solidFill>
              <a:srgbClr val="FCFCF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" name="椭圆 43"/>
          <p:cNvSpPr/>
          <p:nvPr/>
        </p:nvSpPr>
        <p:spPr>
          <a:xfrm>
            <a:off x="7536075" y="2858973"/>
            <a:ext cx="1956671" cy="1956669"/>
          </a:xfrm>
          <a:prstGeom prst="ellipse">
            <a:avLst/>
          </a:prstGeom>
          <a:ln>
            <a:solidFill>
              <a:srgbClr val="D9D9D9">
                <a:alpha val="81818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椭圆 45"/>
          <p:cNvSpPr/>
          <p:nvPr/>
        </p:nvSpPr>
        <p:spPr>
          <a:xfrm>
            <a:off x="7437201" y="2751319"/>
            <a:ext cx="2171979" cy="2171978"/>
          </a:xfrm>
          <a:prstGeom prst="ellipse">
            <a:avLst/>
          </a:prstGeom>
          <a:ln>
            <a:solidFill>
              <a:srgbClr val="D9D9D9">
                <a:alpha val="63636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椭圆 47"/>
          <p:cNvSpPr/>
          <p:nvPr/>
        </p:nvSpPr>
        <p:spPr>
          <a:xfrm>
            <a:off x="7317702" y="2643664"/>
            <a:ext cx="2387289" cy="2387288"/>
          </a:xfrm>
          <a:prstGeom prst="ellipse">
            <a:avLst/>
          </a:prstGeom>
          <a:ln>
            <a:solidFill>
              <a:srgbClr val="D9D9D9">
                <a:alpha val="45455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图形 1"/>
          <p:cNvSpPr/>
          <p:nvPr/>
        </p:nvSpPr>
        <p:spPr>
          <a:xfrm rot="1387571">
            <a:off x="4822309" y="1484222"/>
            <a:ext cx="3346520" cy="393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rgbClr val="D9D9D9"/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19" name="组合 6"/>
          <p:cNvGrpSpPr/>
          <p:nvPr/>
        </p:nvGrpSpPr>
        <p:grpSpPr>
          <a:xfrm>
            <a:off x="4465833" y="1521351"/>
            <a:ext cx="1500614" cy="1783789"/>
            <a:chOff x="0" y="0"/>
            <a:chExt cx="1500612" cy="1783788"/>
          </a:xfrm>
        </p:grpSpPr>
        <p:sp>
          <p:nvSpPr>
            <p:cNvPr id="113" name="图形 6"/>
            <p:cNvSpPr/>
            <p:nvPr/>
          </p:nvSpPr>
          <p:spPr>
            <a:xfrm>
              <a:off x="-1" y="-1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18" name="组合 8"/>
            <p:cNvGrpSpPr/>
            <p:nvPr/>
          </p:nvGrpSpPr>
          <p:grpSpPr>
            <a:xfrm>
              <a:off x="313404" y="221770"/>
              <a:ext cx="866350" cy="1555452"/>
              <a:chOff x="0" y="0"/>
              <a:chExt cx="866349" cy="1555450"/>
            </a:xfrm>
          </p:grpSpPr>
          <p:sp>
            <p:nvSpPr>
              <p:cNvPr id="114" name="文本框 4"/>
              <p:cNvSpPr txBox="1"/>
              <p:nvPr/>
            </p:nvSpPr>
            <p:spPr>
              <a:xfrm>
                <a:off x="160299" y="0"/>
                <a:ext cx="358413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15" name="文本框 21"/>
              <p:cNvSpPr txBox="1"/>
              <p:nvPr/>
            </p:nvSpPr>
            <p:spPr>
              <a:xfrm>
                <a:off x="451431" y="178536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16" name="文本框 22"/>
              <p:cNvSpPr txBox="1"/>
              <p:nvPr/>
            </p:nvSpPr>
            <p:spPr>
              <a:xfrm>
                <a:off x="0" y="64633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17" name="文本框 23"/>
              <p:cNvSpPr txBox="1"/>
              <p:nvPr/>
            </p:nvSpPr>
            <p:spPr>
              <a:xfrm>
                <a:off x="387135" y="79091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</p:grpSp>
      <p:sp>
        <p:nvSpPr>
          <p:cNvPr id="120" name="椭圆 9"/>
          <p:cNvSpPr/>
          <p:nvPr/>
        </p:nvSpPr>
        <p:spPr>
          <a:xfrm>
            <a:off x="7640743" y="2966628"/>
            <a:ext cx="1741361" cy="174136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0" dist="0" dir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3" name="组合 3"/>
          <p:cNvGrpSpPr/>
          <p:nvPr/>
        </p:nvGrpSpPr>
        <p:grpSpPr>
          <a:xfrm>
            <a:off x="6290352" y="2722236"/>
            <a:ext cx="2999741" cy="1084345"/>
            <a:chOff x="0" y="0"/>
            <a:chExt cx="2999739" cy="1084343"/>
          </a:xfrm>
        </p:grpSpPr>
        <p:sp>
          <p:nvSpPr>
            <p:cNvPr id="121" name="文本框 1"/>
            <p:cNvSpPr txBox="1"/>
            <p:nvPr/>
          </p:nvSpPr>
          <p:spPr>
            <a:xfrm>
              <a:off x="0" y="0"/>
              <a:ext cx="2999740" cy="993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5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天气预报</a:t>
              </a:r>
            </a:p>
          </p:txBody>
        </p:sp>
        <p:sp>
          <p:nvSpPr>
            <p:cNvPr id="122" name="文本框 39"/>
            <p:cNvSpPr txBox="1"/>
            <p:nvPr/>
          </p:nvSpPr>
          <p:spPr>
            <a:xfrm>
              <a:off x="264871" y="688103"/>
              <a:ext cx="23537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600">
                  <a:solidFill>
                    <a:srgbClr val="808080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.</a:t>
              </a:r>
            </a:p>
          </p:txBody>
        </p:sp>
      </p:grpSp>
      <p:sp>
        <p:nvSpPr>
          <p:cNvPr id="124" name="文本框 40"/>
          <p:cNvSpPr txBox="1"/>
          <p:nvPr/>
        </p:nvSpPr>
        <p:spPr>
          <a:xfrm>
            <a:off x="3203973" y="4576998"/>
            <a:ext cx="575182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指导教师：李宇</a:t>
            </a:r>
          </a:p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第十组</a:t>
            </a:r>
            <a:r>
              <a:t>：</a:t>
            </a:r>
            <a:r>
              <a:t>王子昂 王迪 陈灯月 黎佩瑜 童路勤</a:t>
            </a:r>
          </a:p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汇报日期：2020</a:t>
            </a:r>
            <a:r>
              <a:t>年</a:t>
            </a:r>
            <a:r>
              <a:t>7</a:t>
            </a:r>
            <a:r>
              <a:t>月</a:t>
            </a:r>
            <a:r>
              <a:t>13</a:t>
            </a:r>
            <a:r>
              <a:t>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组合 17"/>
          <p:cNvGrpSpPr/>
          <p:nvPr/>
        </p:nvGrpSpPr>
        <p:grpSpPr>
          <a:xfrm>
            <a:off x="-4386942" y="-6730093"/>
            <a:ext cx="15708087" cy="15708087"/>
            <a:chOff x="0" y="0"/>
            <a:chExt cx="15708086" cy="15708086"/>
          </a:xfrm>
        </p:grpSpPr>
        <p:pic>
          <p:nvPicPr>
            <p:cNvPr id="598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99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1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2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4" name="椭圆 12"/>
            <p:cNvSpPr/>
            <p:nvPr/>
          </p:nvSpPr>
          <p:spPr>
            <a:xfrm>
              <a:off x="2167731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5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7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16" name="组合 42"/>
          <p:cNvGrpSpPr/>
          <p:nvPr/>
        </p:nvGrpSpPr>
        <p:grpSpPr>
          <a:xfrm>
            <a:off x="7435685" y="1333748"/>
            <a:ext cx="3996119" cy="1161555"/>
            <a:chOff x="0" y="0"/>
            <a:chExt cx="3996118" cy="1161554"/>
          </a:xfrm>
        </p:grpSpPr>
        <p:grpSp>
          <p:nvGrpSpPr>
            <p:cNvPr id="613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611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2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14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文本框 23"/>
            <p:cNvSpPr txBox="1"/>
            <p:nvPr/>
          </p:nvSpPr>
          <p:spPr>
            <a:xfrm>
              <a:off x="1134585" y="193260"/>
              <a:ext cx="2825361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数据量大的时候，难以找到合适的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值</a:t>
              </a:r>
            </a:p>
          </p:txBody>
        </p:sp>
      </p:grpSp>
      <p:grpSp>
        <p:nvGrpSpPr>
          <p:cNvPr id="622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619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617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8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20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文本框 33"/>
            <p:cNvSpPr txBox="1"/>
            <p:nvPr/>
          </p:nvSpPr>
          <p:spPr>
            <a:xfrm>
              <a:off x="1134584" y="193260"/>
              <a:ext cx="2825361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26262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随着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的增大，建模所消耗的时间难以忍受等</a:t>
              </a:r>
            </a:p>
          </p:txBody>
        </p:sp>
      </p:grpSp>
      <p:grpSp>
        <p:nvGrpSpPr>
          <p:cNvPr id="628" name="组合 41"/>
          <p:cNvGrpSpPr/>
          <p:nvPr/>
        </p:nvGrpSpPr>
        <p:grpSpPr>
          <a:xfrm>
            <a:off x="6804370" y="2718768"/>
            <a:ext cx="4625930" cy="1161555"/>
            <a:chOff x="0" y="0"/>
            <a:chExt cx="4625928" cy="1161554"/>
          </a:xfrm>
        </p:grpSpPr>
        <p:grpSp>
          <p:nvGrpSpPr>
            <p:cNvPr id="625" name="组合 34"/>
            <p:cNvGrpSpPr/>
            <p:nvPr/>
          </p:nvGrpSpPr>
          <p:grpSpPr>
            <a:xfrm>
              <a:off x="0" y="0"/>
              <a:ext cx="4625929" cy="1161555"/>
              <a:chOff x="0" y="0"/>
              <a:chExt cx="4625928" cy="1161554"/>
            </a:xfrm>
          </p:grpSpPr>
          <p:sp>
            <p:nvSpPr>
              <p:cNvPr id="623" name="等腰三角形 35"/>
              <p:cNvSpPr/>
              <p:nvPr/>
            </p:nvSpPr>
            <p:spPr>
              <a:xfrm rot="16200000">
                <a:off x="31846" y="376849"/>
                <a:ext cx="344165" cy="407857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4" name="矩形: 圆角 36"/>
              <p:cNvSpPr/>
              <p:nvPr/>
            </p:nvSpPr>
            <p:spPr>
              <a:xfrm>
                <a:off x="359653" y="0"/>
                <a:ext cx="4266276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26" name="quotation-mark_32371"/>
            <p:cNvSpPr/>
            <p:nvPr/>
          </p:nvSpPr>
          <p:spPr>
            <a:xfrm>
              <a:off x="638911" y="193260"/>
              <a:ext cx="537408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7" name="文本框 38"/>
            <p:cNvSpPr txBox="1"/>
            <p:nvPr/>
          </p:nvSpPr>
          <p:spPr>
            <a:xfrm>
              <a:off x="1184390" y="193260"/>
              <a:ext cx="3406870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如果数据量大但在小范围内搜索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值，动态模式下预测结果趋于直线</a:t>
              </a:r>
            </a:p>
          </p:txBody>
        </p:sp>
      </p:grpSp>
      <p:sp>
        <p:nvSpPr>
          <p:cNvPr id="629" name="文本框 43"/>
          <p:cNvSpPr txBox="1"/>
          <p:nvPr/>
        </p:nvSpPr>
        <p:spPr>
          <a:xfrm>
            <a:off x="415337" y="4425960"/>
            <a:ext cx="3345717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ARIMA</a:t>
            </a:r>
            <a:r>
              <a:t>模型</a:t>
            </a:r>
          </a:p>
        </p:txBody>
      </p:sp>
      <p:sp>
        <p:nvSpPr>
          <p:cNvPr id="630" name="矩形 44"/>
          <p:cNvSpPr txBox="1"/>
          <p:nvPr/>
        </p:nvSpPr>
        <p:spPr>
          <a:xfrm>
            <a:off x="386489" y="5221094"/>
            <a:ext cx="5221277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经过估计</a:t>
            </a:r>
            <a:r>
              <a:t>p</a:t>
            </a:r>
            <a:r>
              <a:t>、</a:t>
            </a:r>
            <a:r>
              <a:t>q</a:t>
            </a:r>
            <a:r>
              <a:t>值，以及网格搜索，最初选定了</a:t>
            </a:r>
            <a:r>
              <a:t>ARIMA</a:t>
            </a:r>
            <a:r>
              <a:t>（</a:t>
            </a:r>
            <a:r>
              <a:t>7</a:t>
            </a:r>
            <a:r>
              <a:t>，</a:t>
            </a:r>
            <a:r>
              <a:t>0</a:t>
            </a:r>
            <a:r>
              <a:t>，</a:t>
            </a:r>
            <a:r>
              <a:t>6</a:t>
            </a:r>
            <a:r>
              <a:t>）模型，取得了一定效果。</a:t>
            </a:r>
            <a:r>
              <a:t>.</a:t>
            </a:r>
          </a:p>
        </p:txBody>
      </p:sp>
      <p:sp>
        <p:nvSpPr>
          <p:cNvPr id="631" name="矩形 45"/>
          <p:cNvSpPr txBox="1"/>
          <p:nvPr/>
        </p:nvSpPr>
        <p:spPr>
          <a:xfrm>
            <a:off x="7697867" y="551124"/>
            <a:ext cx="5221277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但问题也出现了：</a:t>
            </a:r>
          </a:p>
        </p:txBody>
      </p:sp>
      <p:sp>
        <p:nvSpPr>
          <p:cNvPr id="632" name="文本框 1"/>
          <p:cNvSpPr txBox="1"/>
          <p:nvPr/>
        </p:nvSpPr>
        <p:spPr>
          <a:xfrm>
            <a:off x="7101837" y="5892882"/>
            <a:ext cx="333125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因此转为使用</a:t>
            </a:r>
            <a:r>
              <a:t>LSTM</a:t>
            </a:r>
            <a: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2" grpId="8"/>
      <p:bldP build="whole" bldLvl="1" animBg="1" rev="0" advAuto="0" spid="622" grpId="4"/>
      <p:bldP build="whole" bldLvl="1" animBg="1" rev="0" advAuto="0" spid="610" grpId="1"/>
      <p:bldP build="whole" bldLvl="1" animBg="1" rev="0" advAuto="0" spid="631" grpId="7"/>
      <p:bldP build="whole" bldLvl="1" animBg="1" rev="0" advAuto="0" spid="616" grpId="6"/>
      <p:bldP build="whole" bldLvl="1" animBg="1" rev="0" advAuto="0" spid="630" grpId="3"/>
      <p:bldP build="whole" bldLvl="1" animBg="1" rev="0" advAuto="0" spid="629" grpId="2"/>
      <p:bldP build="whole" bldLvl="1" animBg="1" rev="0" advAuto="0" spid="628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图形 66" descr="图形 66"/>
          <p:cNvPicPr>
            <a:picLocks noChangeAspect="1"/>
          </p:cNvPicPr>
          <p:nvPr/>
        </p:nvPicPr>
        <p:blipFill>
          <a:blip r:embed="rId2">
            <a:extLst/>
          </a:blip>
          <a:srcRect l="0" t="3290" r="0" b="996"/>
          <a:stretch>
            <a:fillRect/>
          </a:stretch>
        </p:blipFill>
        <p:spPr>
          <a:xfrm rot="16200000">
            <a:off x="5060081" y="-1885183"/>
            <a:ext cx="2071840" cy="1219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0" name="组合 77"/>
          <p:cNvGrpSpPr/>
          <p:nvPr/>
        </p:nvGrpSpPr>
        <p:grpSpPr>
          <a:xfrm>
            <a:off x="2450603" y="5321965"/>
            <a:ext cx="317997" cy="317997"/>
            <a:chOff x="0" y="0"/>
            <a:chExt cx="317995" cy="317995"/>
          </a:xfrm>
        </p:grpSpPr>
        <p:sp>
          <p:nvSpPr>
            <p:cNvPr id="635" name="椭圆 68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椭圆 74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7" name="椭圆 75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椭圆 76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椭圆 67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46" name="组合 78"/>
          <p:cNvGrpSpPr/>
          <p:nvPr/>
        </p:nvGrpSpPr>
        <p:grpSpPr>
          <a:xfrm>
            <a:off x="6659760" y="2961988"/>
            <a:ext cx="317997" cy="317997"/>
            <a:chOff x="0" y="0"/>
            <a:chExt cx="317995" cy="317995"/>
          </a:xfrm>
        </p:grpSpPr>
        <p:sp>
          <p:nvSpPr>
            <p:cNvPr id="641" name="椭圆 79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2" name="椭圆 80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椭圆 81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4" name="椭圆 82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5" name="椭圆 83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52" name="组合 84"/>
          <p:cNvGrpSpPr/>
          <p:nvPr/>
        </p:nvGrpSpPr>
        <p:grpSpPr>
          <a:xfrm>
            <a:off x="10252122" y="4807358"/>
            <a:ext cx="317997" cy="317997"/>
            <a:chOff x="0" y="0"/>
            <a:chExt cx="317995" cy="317995"/>
          </a:xfrm>
        </p:grpSpPr>
        <p:sp>
          <p:nvSpPr>
            <p:cNvPr id="647" name="椭圆 85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椭圆 86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椭圆 87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0" name="椭圆 88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1" name="椭圆 89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53" name="直接连接符 91"/>
          <p:cNvSpPr/>
          <p:nvPr/>
        </p:nvSpPr>
        <p:spPr>
          <a:xfrm flipV="1">
            <a:off x="2609601" y="3877853"/>
            <a:ext cx="1" cy="1537798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直接连接符 94"/>
          <p:cNvSpPr/>
          <p:nvPr/>
        </p:nvSpPr>
        <p:spPr>
          <a:xfrm>
            <a:off x="6818758" y="3120986"/>
            <a:ext cx="1" cy="1332884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直接连接符 97"/>
          <p:cNvSpPr/>
          <p:nvPr/>
        </p:nvSpPr>
        <p:spPr>
          <a:xfrm flipH="1" flipV="1">
            <a:off x="10340340" y="3176814"/>
            <a:ext cx="41507" cy="1720796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8" name="组合 26"/>
          <p:cNvGrpSpPr/>
          <p:nvPr/>
        </p:nvGrpSpPr>
        <p:grpSpPr>
          <a:xfrm>
            <a:off x="1373996" y="1892949"/>
            <a:ext cx="2836660" cy="2714598"/>
            <a:chOff x="0" y="0"/>
            <a:chExt cx="2836658" cy="2714597"/>
          </a:xfrm>
        </p:grpSpPr>
        <p:sp>
          <p:nvSpPr>
            <p:cNvPr id="656" name="文本框 27"/>
            <p:cNvSpPr txBox="1"/>
            <p:nvPr/>
          </p:nvSpPr>
          <p:spPr>
            <a:xfrm>
              <a:off x="332969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循环神经网络</a:t>
              </a:r>
            </a:p>
          </p:txBody>
        </p:sp>
        <p:sp>
          <p:nvSpPr>
            <p:cNvPr id="657" name="文本框 28"/>
            <p:cNvSpPr txBox="1"/>
            <p:nvPr/>
          </p:nvSpPr>
          <p:spPr>
            <a:xfrm>
              <a:off x="0" y="436217"/>
              <a:ext cx="2836659" cy="2278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pc="300"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一种用于处理序列数据的神经网络。相比一般的神经网络来说，因为数据会从网络输出端回到输入端，因而能够处理序列性质的数据，如时间序列、音频、自然语言等。</a:t>
              </a:r>
            </a:p>
          </p:txBody>
        </p:sp>
      </p:grpSp>
      <p:sp>
        <p:nvSpPr>
          <p:cNvPr id="659" name="文本框 30"/>
          <p:cNvSpPr txBox="1"/>
          <p:nvPr/>
        </p:nvSpPr>
        <p:spPr>
          <a:xfrm>
            <a:off x="5882247" y="4435945"/>
            <a:ext cx="209010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示意图</a:t>
            </a:r>
          </a:p>
        </p:txBody>
      </p:sp>
      <p:grpSp>
        <p:nvGrpSpPr>
          <p:cNvPr id="662" name="组合 32"/>
          <p:cNvGrpSpPr/>
          <p:nvPr/>
        </p:nvGrpSpPr>
        <p:grpSpPr>
          <a:xfrm>
            <a:off x="8874023" y="1207179"/>
            <a:ext cx="2836659" cy="2381906"/>
            <a:chOff x="0" y="0"/>
            <a:chExt cx="2836658" cy="2381905"/>
          </a:xfrm>
        </p:grpSpPr>
        <p:sp>
          <p:nvSpPr>
            <p:cNvPr id="660" name="文本框 33"/>
            <p:cNvSpPr txBox="1"/>
            <p:nvPr/>
          </p:nvSpPr>
          <p:spPr>
            <a:xfrm>
              <a:off x="559969" y="0"/>
              <a:ext cx="2090103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LSTM</a:t>
              </a:r>
              <a:r>
                <a:t>的特点</a:t>
              </a:r>
            </a:p>
          </p:txBody>
        </p:sp>
        <p:sp>
          <p:nvSpPr>
            <p:cNvPr id="661" name="文本框 34"/>
            <p:cNvSpPr txBox="1"/>
            <p:nvPr/>
          </p:nvSpPr>
          <p:spPr>
            <a:xfrm>
              <a:off x="0" y="423564"/>
              <a:ext cx="2836659" cy="1958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pc="300"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LSTM</a:t>
              </a:r>
              <a:r>
                <a:t>在普通循环神经网络单元的基础上加入了三个门控，分别是遗忘门，输入门和输出门，用来控制信息的流向，以更好地存储有效信息。</a:t>
              </a:r>
            </a:p>
          </p:txBody>
        </p:sp>
      </p:grpSp>
      <p:sp>
        <p:nvSpPr>
          <p:cNvPr id="663" name="文本框 35"/>
          <p:cNvSpPr txBox="1"/>
          <p:nvPr/>
        </p:nvSpPr>
        <p:spPr>
          <a:xfrm>
            <a:off x="415338" y="499293"/>
            <a:ext cx="175037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664" name="矩形 36"/>
          <p:cNvSpPr txBox="1"/>
          <p:nvPr/>
        </p:nvSpPr>
        <p:spPr>
          <a:xfrm>
            <a:off x="481317" y="1130247"/>
            <a:ext cx="7915662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（</a:t>
            </a:r>
            <a:r>
              <a:t>Long short-term memory</a:t>
            </a:r>
            <a:r>
              <a:t>，长短期记忆）网络，是循环神经网络</a:t>
            </a:r>
            <a:r>
              <a:t>RNN</a:t>
            </a:r>
            <a:r>
              <a:t>的其中一种。</a:t>
            </a:r>
          </a:p>
        </p:txBody>
      </p:sp>
      <p:pic>
        <p:nvPicPr>
          <p:cNvPr id="665" name="图片 37" descr="图片 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4518" y="4966356"/>
            <a:ext cx="3987801" cy="176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9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4" grpId="2"/>
      <p:bldP build="whole" bldLvl="1" animBg="1" rev="0" advAuto="0" spid="653" grpId="5"/>
      <p:bldP build="whole" bldLvl="1" animBg="1" rev="0" advAuto="0" spid="665" grpId="10"/>
      <p:bldP build="whole" bldLvl="1" animBg="1" rev="0" advAuto="0" spid="658" grpId="6"/>
      <p:bldP build="whole" bldLvl="1" animBg="1" rev="0" advAuto="0" spid="662" grpId="13"/>
      <p:bldP build="whole" bldLvl="1" animBg="1" rev="0" advAuto="0" spid="655" grpId="12"/>
      <p:bldP build="whole" bldLvl="1" animBg="1" rev="0" advAuto="0" spid="634" grpId="3"/>
      <p:bldP build="whole" bldLvl="1" animBg="1" rev="0" advAuto="0" spid="640" grpId="4"/>
      <p:bldP build="whole" bldLvl="1" animBg="1" rev="0" advAuto="0" spid="652" grpId="11"/>
      <p:bldP build="whole" bldLvl="1" animBg="1" rev="0" advAuto="0" spid="659" grpId="9"/>
      <p:bldP build="whole" bldLvl="1" animBg="1" rev="0" advAuto="0" spid="646" grpId="7"/>
      <p:bldP build="whole" bldLvl="1" animBg="1" rev="0" advAuto="0" spid="654" grpId="8"/>
      <p:bldP build="whole" bldLvl="1" animBg="1" rev="0" advAuto="0" spid="66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组合 591"/>
          <p:cNvGrpSpPr/>
          <p:nvPr/>
        </p:nvGrpSpPr>
        <p:grpSpPr>
          <a:xfrm>
            <a:off x="1549400" y="4762500"/>
            <a:ext cx="9093200" cy="1641477"/>
            <a:chOff x="0" y="0"/>
            <a:chExt cx="9093200" cy="1641475"/>
          </a:xfrm>
        </p:grpSpPr>
        <p:sp>
          <p:nvSpPr>
            <p:cNvPr id="667" name="梯形 3"/>
            <p:cNvSpPr/>
            <p:nvPr/>
          </p:nvSpPr>
          <p:spPr>
            <a:xfrm>
              <a:off x="0" y="600076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梯形 583"/>
            <p:cNvSpPr/>
            <p:nvPr/>
          </p:nvSpPr>
          <p:spPr>
            <a:xfrm>
              <a:off x="0" y="533401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梯形 584"/>
            <p:cNvSpPr/>
            <p:nvPr/>
          </p:nvSpPr>
          <p:spPr>
            <a:xfrm>
              <a:off x="0" y="466726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1F1F1">
                  <a:alpha val="2222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梯形 585"/>
            <p:cNvSpPr/>
            <p:nvPr/>
          </p:nvSpPr>
          <p:spPr>
            <a:xfrm>
              <a:off x="0" y="400050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梯形 586"/>
            <p:cNvSpPr/>
            <p:nvPr/>
          </p:nvSpPr>
          <p:spPr>
            <a:xfrm>
              <a:off x="0" y="333375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E3E3E3">
                  <a:alpha val="444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梯形 587"/>
            <p:cNvSpPr/>
            <p:nvPr/>
          </p:nvSpPr>
          <p:spPr>
            <a:xfrm>
              <a:off x="0" y="266700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>
                  <a:alpha val="5555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梯形 588"/>
            <p:cNvSpPr/>
            <p:nvPr/>
          </p:nvSpPr>
          <p:spPr>
            <a:xfrm>
              <a:off x="0" y="200026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梯形 589"/>
            <p:cNvSpPr/>
            <p:nvPr/>
          </p:nvSpPr>
          <p:spPr>
            <a:xfrm>
              <a:off x="0" y="133350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CDCDCD">
                  <a:alpha val="7777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梯形 590"/>
            <p:cNvSpPr/>
            <p:nvPr/>
          </p:nvSpPr>
          <p:spPr>
            <a:xfrm>
              <a:off x="0" y="66675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C6C6C6">
                  <a:alpha val="8888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78" name="梯形 1"/>
            <p:cNvGrpSpPr/>
            <p:nvPr/>
          </p:nvGrpSpPr>
          <p:grpSpPr>
            <a:xfrm>
              <a:off x="0" y="0"/>
              <a:ext cx="9093200" cy="1041400"/>
              <a:chOff x="0" y="0"/>
              <a:chExt cx="9093200" cy="1041399"/>
            </a:xfrm>
          </p:grpSpPr>
          <p:sp>
            <p:nvSpPr>
              <p:cNvPr id="676" name="形状"/>
              <p:cNvSpPr/>
              <p:nvPr/>
            </p:nvSpPr>
            <p:spPr>
              <a:xfrm>
                <a:off x="0" y="-1"/>
                <a:ext cx="9093200" cy="1041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968" y="0"/>
                    </a:lnTo>
                    <a:lnTo>
                      <a:pt x="18632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solidFill>
                  <a:srgbClr val="DADCDE">
                    <a:alpha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7" name="之后对31个省会城市的tavg，tmax，tmin分别训练并得到模型"/>
              <p:cNvSpPr txBox="1"/>
              <p:nvPr/>
            </p:nvSpPr>
            <p:spPr>
              <a:xfrm>
                <a:off x="883372" y="363923"/>
                <a:ext cx="7326456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/>
                <a:r>
                  <a:t>之后对</a:t>
                </a:r>
                <a:r>
                  <a:t>31</a:t>
                </a:r>
                <a:r>
                  <a:t>个省会城市的</a:t>
                </a:r>
                <a:r>
                  <a:t>tavg</a:t>
                </a:r>
                <a:r>
                  <a:t>，</a:t>
                </a:r>
                <a:r>
                  <a:t>tmax</a:t>
                </a:r>
                <a:r>
                  <a:t>，</a:t>
                </a:r>
                <a:r>
                  <a:t>tmin</a:t>
                </a:r>
                <a:r>
                  <a:t>分别训练并得到模型</a:t>
                </a:r>
              </a:p>
            </p:txBody>
          </p:sp>
        </p:grpSp>
      </p:grpSp>
      <p:sp>
        <p:nvSpPr>
          <p:cNvPr id="680" name="文本框 743"/>
          <p:cNvSpPr txBox="1"/>
          <p:nvPr/>
        </p:nvSpPr>
        <p:spPr>
          <a:xfrm>
            <a:off x="415337" y="499293"/>
            <a:ext cx="291877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模型</a:t>
            </a:r>
          </a:p>
        </p:txBody>
      </p:sp>
      <p:sp>
        <p:nvSpPr>
          <p:cNvPr id="681" name="矩形 744"/>
          <p:cNvSpPr txBox="1"/>
          <p:nvPr/>
        </p:nvSpPr>
        <p:spPr>
          <a:xfrm>
            <a:off x="495236" y="1235729"/>
            <a:ext cx="2317655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time_step=56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feature_num=1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predict_step=7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loss=mse</a:t>
            </a:r>
          </a:p>
        </p:txBody>
      </p:sp>
      <p:pic>
        <p:nvPicPr>
          <p:cNvPr id="682" name="图片 410" descr="图片 4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577" y="1125078"/>
            <a:ext cx="4355613" cy="2002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图片 411" descr="图片 4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4279" y="921623"/>
            <a:ext cx="4953001" cy="3683793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矩形 4"/>
          <p:cNvSpPr txBox="1"/>
          <p:nvPr/>
        </p:nvSpPr>
        <p:spPr>
          <a:xfrm>
            <a:off x="3107668" y="3194565"/>
            <a:ext cx="398010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归一化</a:t>
            </a:r>
            <a:r>
              <a:t>loss</a:t>
            </a:r>
            <a:r>
              <a:t>降为</a:t>
            </a:r>
            <a:r>
              <a:t>0.0029</a:t>
            </a:r>
            <a:r>
              <a:t>，</a:t>
            </a:r>
          </a:p>
          <a:p>
            <a:pPr/>
            <a:r>
              <a:t>归一化</a:t>
            </a:r>
            <a:r>
              <a:t>val_loss</a:t>
            </a:r>
            <a:r>
              <a:t>降为</a:t>
            </a:r>
            <a:r>
              <a:t>0.0036</a:t>
            </a:r>
            <a:r>
              <a:t>。</a:t>
            </a:r>
          </a:p>
          <a:p>
            <a:pPr/>
            <a:r>
              <a:t>正常数据规模后在测试集上的</a:t>
            </a:r>
            <a:r>
              <a:t>MSE=8.79</a:t>
            </a:r>
            <a:r>
              <a:t>，</a:t>
            </a:r>
            <a:r>
              <a:t>MAE=2.31</a:t>
            </a:r>
            <a:r>
              <a:t>。</a:t>
            </a:r>
          </a:p>
        </p:txBody>
      </p:sp>
      <p:grpSp>
        <p:nvGrpSpPr>
          <p:cNvPr id="687" name="组合 7"/>
          <p:cNvGrpSpPr/>
          <p:nvPr/>
        </p:nvGrpSpPr>
        <p:grpSpPr>
          <a:xfrm>
            <a:off x="493694" y="3068500"/>
            <a:ext cx="2200795" cy="958789"/>
            <a:chOff x="1" y="0"/>
            <a:chExt cx="2200793" cy="958788"/>
          </a:xfrm>
        </p:grpSpPr>
        <p:sp>
          <p:nvSpPr>
            <p:cNvPr id="685" name="矩形 5"/>
            <p:cNvSpPr txBox="1"/>
            <p:nvPr/>
          </p:nvSpPr>
          <p:spPr>
            <a:xfrm>
              <a:off x="378258" y="175832"/>
              <a:ext cx="11147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epoch=80</a:t>
              </a:r>
            </a:p>
          </p:txBody>
        </p:sp>
        <p:sp>
          <p:nvSpPr>
            <p:cNvPr id="686" name="箭头: 直角上 6"/>
            <p:cNvSpPr/>
            <p:nvPr/>
          </p:nvSpPr>
          <p:spPr>
            <a:xfrm rot="5400000">
              <a:off x="621004" y="-621004"/>
              <a:ext cx="958789" cy="220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47"/>
                  </a:moveTo>
                  <a:lnTo>
                    <a:pt x="13500" y="19247"/>
                  </a:lnTo>
                  <a:lnTo>
                    <a:pt x="13500" y="2353"/>
                  </a:lnTo>
                  <a:lnTo>
                    <a:pt x="10800" y="2353"/>
                  </a:lnTo>
                  <a:lnTo>
                    <a:pt x="16200" y="0"/>
                  </a:lnTo>
                  <a:lnTo>
                    <a:pt x="21600" y="2353"/>
                  </a:lnTo>
                  <a:lnTo>
                    <a:pt x="18900" y="2353"/>
                  </a:lnTo>
                  <a:lnTo>
                    <a:pt x="189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8" name="文本框 2"/>
          <p:cNvSpPr txBox="1"/>
          <p:nvPr/>
        </p:nvSpPr>
        <p:spPr>
          <a:xfrm>
            <a:off x="3667807" y="614621"/>
            <a:ext cx="372731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即使用序列的前</a:t>
            </a:r>
            <a:r>
              <a:t>56</a:t>
            </a:r>
            <a:r>
              <a:t>个值预测后</a:t>
            </a:r>
            <a:r>
              <a:t>7</a:t>
            </a:r>
            <a:r>
              <a:t>个值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8" grpId="4"/>
      <p:bldP build="whole" bldLvl="1" animBg="1" rev="0" advAuto="0" spid="681" grpId="2"/>
      <p:bldP build="whole" bldLvl="1" animBg="1" rev="0" advAuto="0" spid="684" grpId="6"/>
      <p:bldP build="whole" bldLvl="1" animBg="1" rev="0" advAuto="0" spid="682" grpId="3"/>
      <p:bldP build="whole" bldLvl="1" animBg="1" rev="0" advAuto="0" spid="687" grpId="5"/>
      <p:bldP build="whole" bldLvl="1" animBg="1" rev="0" advAuto="0" spid="680" grpId="1"/>
      <p:bldP build="whole" bldLvl="1" animBg="1" rev="0" advAuto="0" spid="683" grpId="7"/>
      <p:bldP build="whole" bldLvl="1" animBg="1" rev="0" advAuto="0" spid="679" grpId="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组合 114"/>
          <p:cNvGrpSpPr/>
          <p:nvPr/>
        </p:nvGrpSpPr>
        <p:grpSpPr>
          <a:xfrm>
            <a:off x="8367263" y="-2215529"/>
            <a:ext cx="7415123" cy="6922097"/>
            <a:chOff x="0" y="0"/>
            <a:chExt cx="7415121" cy="6922096"/>
          </a:xfrm>
        </p:grpSpPr>
        <p:sp>
          <p:nvSpPr>
            <p:cNvPr id="690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700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691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2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3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4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5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6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7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8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9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743" name="组合 65"/>
          <p:cNvGrpSpPr/>
          <p:nvPr/>
        </p:nvGrpSpPr>
        <p:grpSpPr>
          <a:xfrm>
            <a:off x="40548" y="1720288"/>
            <a:ext cx="5660156" cy="4659890"/>
            <a:chOff x="0" y="0"/>
            <a:chExt cx="5660155" cy="4659889"/>
          </a:xfrm>
        </p:grpSpPr>
        <p:sp>
          <p:nvSpPr>
            <p:cNvPr id="702" name="矩形 3"/>
            <p:cNvSpPr/>
            <p:nvPr/>
          </p:nvSpPr>
          <p:spPr>
            <a:xfrm>
              <a:off x="1238975" y="117492"/>
              <a:ext cx="2513026" cy="379203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矩形 25"/>
            <p:cNvSpPr/>
            <p:nvPr/>
          </p:nvSpPr>
          <p:spPr>
            <a:xfrm rot="499308">
              <a:off x="2718883" y="194432"/>
              <a:ext cx="2472342" cy="3730648"/>
            </a:xfrm>
            <a:prstGeom prst="rect">
              <a:avLst/>
            </a:prstGeom>
            <a:noFill/>
            <a:ln w="9525" cap="flat">
              <a:solidFill>
                <a:srgbClr val="C1C1C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矩形 26"/>
            <p:cNvSpPr/>
            <p:nvPr/>
          </p:nvSpPr>
          <p:spPr>
            <a:xfrm rot="998617">
              <a:off x="2655741" y="271372"/>
              <a:ext cx="2431657" cy="3669256"/>
            </a:xfrm>
            <a:prstGeom prst="rect">
              <a:avLst/>
            </a:prstGeom>
            <a:noFill/>
            <a:ln w="9525" cap="flat">
              <a:solidFill>
                <a:srgbClr val="C2C2C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矩形 27"/>
            <p:cNvSpPr/>
            <p:nvPr/>
          </p:nvSpPr>
          <p:spPr>
            <a:xfrm rot="1497925">
              <a:off x="2592599" y="348312"/>
              <a:ext cx="2390972" cy="3607865"/>
            </a:xfrm>
            <a:prstGeom prst="rect">
              <a:avLst/>
            </a:prstGeom>
            <a:noFill/>
            <a:ln w="9525" cap="flat">
              <a:solidFill>
                <a:srgbClr val="C4C4C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矩形 28"/>
            <p:cNvSpPr/>
            <p:nvPr/>
          </p:nvSpPr>
          <p:spPr>
            <a:xfrm rot="1997234">
              <a:off x="2529457" y="425252"/>
              <a:ext cx="2350288" cy="3546474"/>
            </a:xfrm>
            <a:prstGeom prst="rect">
              <a:avLst/>
            </a:pr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7" name="矩形 29"/>
            <p:cNvSpPr/>
            <p:nvPr/>
          </p:nvSpPr>
          <p:spPr>
            <a:xfrm rot="2496542">
              <a:off x="2466315" y="502192"/>
              <a:ext cx="2309603" cy="3485083"/>
            </a:xfrm>
            <a:prstGeom prst="rect">
              <a:avLst/>
            </a:pr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矩形 30"/>
            <p:cNvSpPr/>
            <p:nvPr/>
          </p:nvSpPr>
          <p:spPr>
            <a:xfrm rot="2995851">
              <a:off x="2403173" y="579132"/>
              <a:ext cx="2268919" cy="3423692"/>
            </a:xfrm>
            <a:prstGeom prst="rect">
              <a:avLst/>
            </a:prstGeom>
            <a:noFill/>
            <a:ln w="9525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矩形 31"/>
            <p:cNvSpPr/>
            <p:nvPr/>
          </p:nvSpPr>
          <p:spPr>
            <a:xfrm rot="3495159">
              <a:off x="2340031" y="656072"/>
              <a:ext cx="2228234" cy="3362300"/>
            </a:xfrm>
            <a:prstGeom prst="rect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矩形 32"/>
            <p:cNvSpPr/>
            <p:nvPr/>
          </p:nvSpPr>
          <p:spPr>
            <a:xfrm rot="3994468">
              <a:off x="2276889" y="733012"/>
              <a:ext cx="2187549" cy="3300909"/>
            </a:xfrm>
            <a:prstGeom prst="rect">
              <a:avLst/>
            </a:prstGeom>
            <a:noFill/>
            <a:ln w="9525" cap="flat">
              <a:solidFill>
                <a:srgbClr val="CCCC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矩形 33"/>
            <p:cNvSpPr/>
            <p:nvPr/>
          </p:nvSpPr>
          <p:spPr>
            <a:xfrm rot="4493774">
              <a:off x="2213747" y="809952"/>
              <a:ext cx="2146865" cy="3239518"/>
            </a:xfrm>
            <a:prstGeom prst="rect">
              <a:avLst/>
            </a:prstGeom>
            <a:noFill/>
            <a:ln w="9525" cap="flat">
              <a:solidFill>
                <a:srgbClr val="CDCDC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2" name="矩形 34"/>
            <p:cNvSpPr/>
            <p:nvPr/>
          </p:nvSpPr>
          <p:spPr>
            <a:xfrm rot="4993085">
              <a:off x="2150605" y="886892"/>
              <a:ext cx="2106180" cy="3178127"/>
            </a:xfrm>
            <a:prstGeom prst="rect">
              <a:avLst/>
            </a:pr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矩形 35"/>
            <p:cNvSpPr/>
            <p:nvPr/>
          </p:nvSpPr>
          <p:spPr>
            <a:xfrm rot="5492391">
              <a:off x="2087463" y="963832"/>
              <a:ext cx="2065495" cy="3116736"/>
            </a:xfrm>
            <a:prstGeom prst="rect">
              <a:avLst/>
            </a:pr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矩形 36"/>
            <p:cNvSpPr/>
            <p:nvPr/>
          </p:nvSpPr>
          <p:spPr>
            <a:xfrm rot="5991702">
              <a:off x="2024321" y="1040772"/>
              <a:ext cx="2024810" cy="3055344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5" name="矩形 37"/>
            <p:cNvSpPr/>
            <p:nvPr/>
          </p:nvSpPr>
          <p:spPr>
            <a:xfrm rot="6491009">
              <a:off x="1961179" y="1117712"/>
              <a:ext cx="1984126" cy="2993953"/>
            </a:xfrm>
            <a:prstGeom prst="rect">
              <a:avLst/>
            </a:pr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矩形 38"/>
            <p:cNvSpPr/>
            <p:nvPr/>
          </p:nvSpPr>
          <p:spPr>
            <a:xfrm rot="6990317">
              <a:off x="1898037" y="1194652"/>
              <a:ext cx="1943441" cy="2932562"/>
            </a:xfrm>
            <a:prstGeom prst="rect">
              <a:avLst/>
            </a:prstGeom>
            <a:noFill/>
            <a:ln w="9525" cap="flat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矩形 39"/>
            <p:cNvSpPr/>
            <p:nvPr/>
          </p:nvSpPr>
          <p:spPr>
            <a:xfrm rot="7489626">
              <a:off x="1834895" y="1271592"/>
              <a:ext cx="1902757" cy="2871171"/>
            </a:xfrm>
            <a:prstGeom prst="rect">
              <a:avLst/>
            </a:pr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8" name="矩形 40"/>
            <p:cNvSpPr/>
            <p:nvPr/>
          </p:nvSpPr>
          <p:spPr>
            <a:xfrm rot="7988934">
              <a:off x="1771753" y="1348532"/>
              <a:ext cx="1862072" cy="2809779"/>
            </a:xfrm>
            <a:prstGeom prst="rect">
              <a:avLst/>
            </a:prstGeom>
            <a:noFill/>
            <a:ln w="9525" cap="flat">
              <a:solidFill>
                <a:srgbClr val="D8D8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9" name="矩形 41"/>
            <p:cNvSpPr/>
            <p:nvPr/>
          </p:nvSpPr>
          <p:spPr>
            <a:xfrm rot="8488242">
              <a:off x="1708611" y="1425472"/>
              <a:ext cx="1821388" cy="2748388"/>
            </a:xfrm>
            <a:prstGeom prst="rect">
              <a:avLst/>
            </a:prstGeom>
            <a:noFill/>
            <a:ln w="9525" cap="flat">
              <a:solidFill>
                <a:srgbClr val="DADAD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矩形 42"/>
            <p:cNvSpPr/>
            <p:nvPr/>
          </p:nvSpPr>
          <p:spPr>
            <a:xfrm rot="8987551">
              <a:off x="1645469" y="1502412"/>
              <a:ext cx="1780703" cy="2686997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矩形 43"/>
            <p:cNvSpPr/>
            <p:nvPr/>
          </p:nvSpPr>
          <p:spPr>
            <a:xfrm rot="9486859">
              <a:off x="1582328" y="1579351"/>
              <a:ext cx="1740018" cy="2625606"/>
            </a:xfrm>
            <a:prstGeom prst="rect">
              <a:avLst/>
            </a:prstGeom>
            <a:noFill/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矩形 44"/>
            <p:cNvSpPr/>
            <p:nvPr/>
          </p:nvSpPr>
          <p:spPr>
            <a:xfrm rot="9986168">
              <a:off x="1519186" y="1656292"/>
              <a:ext cx="1699334" cy="2564215"/>
            </a:xfrm>
            <a:prstGeom prst="rect">
              <a:avLst/>
            </a:prstGeom>
            <a:noFill/>
            <a:ln w="9525" cap="flat">
              <a:solidFill>
                <a:srgbClr val="DEDED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矩形 45"/>
            <p:cNvSpPr/>
            <p:nvPr/>
          </p:nvSpPr>
          <p:spPr>
            <a:xfrm rot="10485476">
              <a:off x="1456044" y="1733232"/>
              <a:ext cx="1658649" cy="2502823"/>
            </a:xfrm>
            <a:prstGeom prst="rect">
              <a:avLst/>
            </a:prstGeom>
            <a:noFill/>
            <a:ln w="9525" cap="flat">
              <a:solidFill>
                <a:srgbClr val="E0E0E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矩形 46"/>
            <p:cNvSpPr/>
            <p:nvPr/>
          </p:nvSpPr>
          <p:spPr>
            <a:xfrm rot="10984785">
              <a:off x="1392902" y="1810171"/>
              <a:ext cx="1617965" cy="2441432"/>
            </a:xfrm>
            <a:prstGeom prst="rect">
              <a:avLst/>
            </a:prstGeom>
            <a:noFill/>
            <a:ln w="9525" cap="flat">
              <a:solidFill>
                <a:srgbClr val="E1E1E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矩形 47"/>
            <p:cNvSpPr/>
            <p:nvPr/>
          </p:nvSpPr>
          <p:spPr>
            <a:xfrm rot="11484093">
              <a:off x="1329760" y="1887111"/>
              <a:ext cx="1577280" cy="2380041"/>
            </a:xfrm>
            <a:prstGeom prst="rect">
              <a:avLst/>
            </a:pr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矩形 48"/>
            <p:cNvSpPr/>
            <p:nvPr/>
          </p:nvSpPr>
          <p:spPr>
            <a:xfrm rot="11983401">
              <a:off x="1266618" y="1964052"/>
              <a:ext cx="1536595" cy="2318650"/>
            </a:xfrm>
            <a:prstGeom prst="rect">
              <a:avLst/>
            </a:prstGeom>
            <a:noFill/>
            <a:ln w="9525" cap="flat">
              <a:solidFill>
                <a:srgbClr val="E5E5E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7" name="矩形 49"/>
            <p:cNvSpPr/>
            <p:nvPr/>
          </p:nvSpPr>
          <p:spPr>
            <a:xfrm rot="12482710">
              <a:off x="1203476" y="2040991"/>
              <a:ext cx="1495911" cy="2257259"/>
            </a:xfrm>
            <a:prstGeom prst="rect">
              <a:avLst/>
            </a:prstGeom>
            <a:noFill/>
            <a:ln w="9525" cap="flat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8" name="矩形 50"/>
            <p:cNvSpPr/>
            <p:nvPr/>
          </p:nvSpPr>
          <p:spPr>
            <a:xfrm rot="12982018">
              <a:off x="1140334" y="2117931"/>
              <a:ext cx="1455226" cy="2195867"/>
            </a:xfrm>
            <a:prstGeom prst="rect">
              <a:avLst/>
            </a:pr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矩形 51"/>
            <p:cNvSpPr/>
            <p:nvPr/>
          </p:nvSpPr>
          <p:spPr>
            <a:xfrm rot="13481326">
              <a:off x="1077192" y="2194871"/>
              <a:ext cx="1414542" cy="2134476"/>
            </a:xfrm>
            <a:prstGeom prst="rect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矩形 52"/>
            <p:cNvSpPr/>
            <p:nvPr/>
          </p:nvSpPr>
          <p:spPr>
            <a:xfrm rot="13980634">
              <a:off x="1014050" y="2271812"/>
              <a:ext cx="1373857" cy="2073086"/>
            </a:xfrm>
            <a:prstGeom prst="rect">
              <a:avLst/>
            </a:pr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矩形 53"/>
            <p:cNvSpPr/>
            <p:nvPr/>
          </p:nvSpPr>
          <p:spPr>
            <a:xfrm rot="14479943">
              <a:off x="950908" y="2348751"/>
              <a:ext cx="1333172" cy="2011694"/>
            </a:xfrm>
            <a:prstGeom prst="rect">
              <a:avLst/>
            </a:prstGeom>
            <a:noFill/>
            <a:ln w="9525" cap="flat">
              <a:solidFill>
                <a:srgbClr val="ECECE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矩形 54"/>
            <p:cNvSpPr/>
            <p:nvPr/>
          </p:nvSpPr>
          <p:spPr>
            <a:xfrm rot="14979251">
              <a:off x="887766" y="2425691"/>
              <a:ext cx="1292488" cy="1950302"/>
            </a:xfrm>
            <a:prstGeom prst="rect">
              <a:avLst/>
            </a:pr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矩形 55"/>
            <p:cNvSpPr/>
            <p:nvPr/>
          </p:nvSpPr>
          <p:spPr>
            <a:xfrm rot="15478559">
              <a:off x="824624" y="2502631"/>
              <a:ext cx="1251803" cy="1888911"/>
            </a:xfrm>
            <a:prstGeom prst="rect">
              <a:avLst/>
            </a:pr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矩形 56"/>
            <p:cNvSpPr/>
            <p:nvPr/>
          </p:nvSpPr>
          <p:spPr>
            <a:xfrm rot="15977867">
              <a:off x="761482" y="2579571"/>
              <a:ext cx="1211118" cy="1827520"/>
            </a:xfrm>
            <a:prstGeom prst="rect">
              <a:avLst/>
            </a:prstGeom>
            <a:noFill/>
            <a:ln w="9525" cap="flat">
              <a:solidFill>
                <a:srgbClr val="F1F1F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矩形 57"/>
            <p:cNvSpPr/>
            <p:nvPr/>
          </p:nvSpPr>
          <p:spPr>
            <a:xfrm rot="16477176">
              <a:off x="698340" y="2656511"/>
              <a:ext cx="1170434" cy="1766129"/>
            </a:xfrm>
            <a:prstGeom prst="rect">
              <a:avLst/>
            </a:pr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矩形 58"/>
            <p:cNvSpPr/>
            <p:nvPr/>
          </p:nvSpPr>
          <p:spPr>
            <a:xfrm rot="16976484">
              <a:off x="635198" y="2733451"/>
              <a:ext cx="1129749" cy="1704738"/>
            </a:xfrm>
            <a:prstGeom prst="rect">
              <a:avLst/>
            </a:prstGeom>
            <a:noFill/>
            <a:ln w="9525" cap="flat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7" name="矩形 59"/>
            <p:cNvSpPr/>
            <p:nvPr/>
          </p:nvSpPr>
          <p:spPr>
            <a:xfrm rot="17475793">
              <a:off x="572056" y="2810391"/>
              <a:ext cx="1089065" cy="1643346"/>
            </a:xfrm>
            <a:prstGeom prst="rect">
              <a:avLst/>
            </a:prstGeom>
            <a:noFill/>
            <a:ln w="9525" cap="flat">
              <a:solidFill>
                <a:srgbClr val="F6F6F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8" name="矩形 60"/>
            <p:cNvSpPr/>
            <p:nvPr/>
          </p:nvSpPr>
          <p:spPr>
            <a:xfrm rot="17975101">
              <a:off x="508914" y="2887331"/>
              <a:ext cx="1048380" cy="1581955"/>
            </a:xfrm>
            <a:prstGeom prst="rect">
              <a:avLst/>
            </a:pr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9" name="矩形 61"/>
            <p:cNvSpPr/>
            <p:nvPr/>
          </p:nvSpPr>
          <p:spPr>
            <a:xfrm rot="18474410">
              <a:off x="445772" y="2964271"/>
              <a:ext cx="1007695" cy="1520564"/>
            </a:xfrm>
            <a:prstGeom prst="rect">
              <a:avLst/>
            </a:pr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矩形 62"/>
            <p:cNvSpPr/>
            <p:nvPr/>
          </p:nvSpPr>
          <p:spPr>
            <a:xfrm rot="18973718">
              <a:off x="382630" y="3041212"/>
              <a:ext cx="967010" cy="1459173"/>
            </a:xfrm>
            <a:prstGeom prst="rect">
              <a:avLst/>
            </a:prstGeom>
            <a:noFill/>
            <a:ln w="9525" cap="flat">
              <a:solidFill>
                <a:srgbClr val="FAFA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1" name="矩形 63"/>
            <p:cNvSpPr/>
            <p:nvPr/>
          </p:nvSpPr>
          <p:spPr>
            <a:xfrm rot="19473027">
              <a:off x="319488" y="3118151"/>
              <a:ext cx="926326" cy="1397781"/>
            </a:xfrm>
            <a:prstGeom prst="rect">
              <a:avLst/>
            </a:prstGeom>
            <a:noFill/>
            <a:ln w="9525" cap="flat">
              <a:solidFill>
                <a:srgbClr val="FCFCF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2" name="矩形 64"/>
            <p:cNvSpPr/>
            <p:nvPr/>
          </p:nvSpPr>
          <p:spPr>
            <a:xfrm rot="19972335">
              <a:off x="256346" y="3195091"/>
              <a:ext cx="885642" cy="1336390"/>
            </a:xfrm>
            <a:prstGeom prst="rect">
              <a:avLst/>
            </a:pr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6" name="组合 66"/>
          <p:cNvGrpSpPr/>
          <p:nvPr/>
        </p:nvGrpSpPr>
        <p:grpSpPr>
          <a:xfrm>
            <a:off x="6096000" y="2041165"/>
            <a:ext cx="978409" cy="663746"/>
            <a:chOff x="0" y="0"/>
            <a:chExt cx="978408" cy="663744"/>
          </a:xfrm>
        </p:grpSpPr>
        <p:sp>
          <p:nvSpPr>
            <p:cNvPr id="744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5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6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7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0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1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2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3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4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5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9" name="组合 79"/>
          <p:cNvGrpSpPr/>
          <p:nvPr/>
        </p:nvGrpSpPr>
        <p:grpSpPr>
          <a:xfrm>
            <a:off x="7393583" y="1882312"/>
            <a:ext cx="4206597" cy="781706"/>
            <a:chOff x="0" y="0"/>
            <a:chExt cx="4206595" cy="781704"/>
          </a:xfrm>
        </p:grpSpPr>
        <p:sp>
          <p:nvSpPr>
            <p:cNvPr id="757" name="文本框 80"/>
            <p:cNvSpPr txBox="1"/>
            <p:nvPr/>
          </p:nvSpPr>
          <p:spPr>
            <a:xfrm>
              <a:off x="0" y="0"/>
              <a:ext cx="1183293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Vue.js</a:t>
              </a:r>
            </a:p>
          </p:txBody>
        </p:sp>
        <p:sp>
          <p:nvSpPr>
            <p:cNvPr id="758" name="文本框 81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网页的组件化，架构清晰</a:t>
              </a:r>
            </a:p>
          </p:txBody>
        </p:sp>
      </p:grpSp>
      <p:grpSp>
        <p:nvGrpSpPr>
          <p:cNvPr id="772" name="组合 82"/>
          <p:cNvGrpSpPr/>
          <p:nvPr/>
        </p:nvGrpSpPr>
        <p:grpSpPr>
          <a:xfrm>
            <a:off x="6096000" y="3601368"/>
            <a:ext cx="978409" cy="663746"/>
            <a:chOff x="0" y="0"/>
            <a:chExt cx="978408" cy="663744"/>
          </a:xfrm>
        </p:grpSpPr>
        <p:sp>
          <p:nvSpPr>
            <p:cNvPr id="760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1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2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3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4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7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8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0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1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75" name="组合 95"/>
          <p:cNvGrpSpPr/>
          <p:nvPr/>
        </p:nvGrpSpPr>
        <p:grpSpPr>
          <a:xfrm>
            <a:off x="7393583" y="3442513"/>
            <a:ext cx="4206597" cy="781706"/>
            <a:chOff x="0" y="0"/>
            <a:chExt cx="4206595" cy="781704"/>
          </a:xfrm>
        </p:grpSpPr>
        <p:sp>
          <p:nvSpPr>
            <p:cNvPr id="773" name="文本框 96"/>
            <p:cNvSpPr txBox="1"/>
            <p:nvPr/>
          </p:nvSpPr>
          <p:spPr>
            <a:xfrm>
              <a:off x="0" y="0"/>
              <a:ext cx="2097545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Element-UI</a:t>
              </a:r>
            </a:p>
          </p:txBody>
        </p:sp>
        <p:sp>
          <p:nvSpPr>
            <p:cNvPr id="774" name="文本框 97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单个网页内部的</a:t>
              </a:r>
              <a:r>
                <a:t>UI</a:t>
              </a:r>
              <a:r>
                <a:t>库，设计更加优美的</a:t>
              </a:r>
              <a:r>
                <a:t>UI </a:t>
              </a:r>
            </a:p>
          </p:txBody>
        </p:sp>
      </p:grpSp>
      <p:grpSp>
        <p:nvGrpSpPr>
          <p:cNvPr id="788" name="组合 98"/>
          <p:cNvGrpSpPr/>
          <p:nvPr/>
        </p:nvGrpSpPr>
        <p:grpSpPr>
          <a:xfrm>
            <a:off x="6096000" y="5283458"/>
            <a:ext cx="978409" cy="663746"/>
            <a:chOff x="0" y="0"/>
            <a:chExt cx="978408" cy="663744"/>
          </a:xfrm>
        </p:grpSpPr>
        <p:sp>
          <p:nvSpPr>
            <p:cNvPr id="776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7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8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9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0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1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2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3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5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7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91" name="组合 111"/>
          <p:cNvGrpSpPr/>
          <p:nvPr/>
        </p:nvGrpSpPr>
        <p:grpSpPr>
          <a:xfrm>
            <a:off x="7393583" y="5124603"/>
            <a:ext cx="4206597" cy="781706"/>
            <a:chOff x="0" y="0"/>
            <a:chExt cx="4206595" cy="781704"/>
          </a:xfrm>
        </p:grpSpPr>
        <p:sp>
          <p:nvSpPr>
            <p:cNvPr id="789" name="文本框 112"/>
            <p:cNvSpPr txBox="1"/>
            <p:nvPr/>
          </p:nvSpPr>
          <p:spPr>
            <a:xfrm>
              <a:off x="0" y="0"/>
              <a:ext cx="1248778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Echart</a:t>
              </a:r>
            </a:p>
          </p:txBody>
        </p:sp>
        <p:sp>
          <p:nvSpPr>
            <p:cNvPr id="790" name="文本框 113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强大的</a:t>
              </a:r>
              <a:r>
                <a:t>Javascript</a:t>
              </a:r>
              <a:r>
                <a:t>的图表库，提供直观视图</a:t>
              </a:r>
            </a:p>
          </p:txBody>
        </p:sp>
      </p:grpSp>
      <p:sp>
        <p:nvSpPr>
          <p:cNvPr id="792" name="文本框 126"/>
          <p:cNvSpPr txBox="1"/>
          <p:nvPr/>
        </p:nvSpPr>
        <p:spPr>
          <a:xfrm>
            <a:off x="8868014" y="768560"/>
            <a:ext cx="378600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Web</a:t>
            </a:r>
            <a:r>
              <a:t>前端设计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2" grpId="5"/>
      <p:bldP build="whole" bldLvl="1" animBg="1" rev="0" advAuto="0" spid="788" grpId="7"/>
      <p:bldP build="whole" bldLvl="1" animBg="1" rev="0" advAuto="0" spid="756" grpId="3"/>
      <p:bldP build="whole" bldLvl="1" animBg="1" rev="0" advAuto="0" spid="759" grpId="4"/>
      <p:bldP build="whole" bldLvl="1" animBg="1" rev="0" advAuto="0" spid="791" grpId="8"/>
      <p:bldP build="whole" bldLvl="1" animBg="1" rev="0" advAuto="0" spid="775" grpId="6"/>
      <p:bldP build="whole" bldLvl="1" animBg="1" rev="0" advAuto="0" spid="792" grpId="1"/>
      <p:bldP build="whole" bldLvl="1" animBg="1" rev="0" advAuto="0" spid="74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06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79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05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79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07" name="文本框 1"/>
          <p:cNvSpPr txBox="1"/>
          <p:nvPr/>
        </p:nvSpPr>
        <p:spPr>
          <a:xfrm>
            <a:off x="1536904" y="2900011"/>
            <a:ext cx="1059838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首页</a:t>
            </a:r>
          </a:p>
        </p:txBody>
      </p:sp>
      <p:grpSp>
        <p:nvGrpSpPr>
          <p:cNvPr id="820" name="组合 3"/>
          <p:cNvGrpSpPr/>
          <p:nvPr/>
        </p:nvGrpSpPr>
        <p:grpSpPr>
          <a:xfrm>
            <a:off x="-116003" y="834257"/>
            <a:ext cx="4365651" cy="5189485"/>
            <a:chOff x="0" y="0"/>
            <a:chExt cx="4365649" cy="5189484"/>
          </a:xfrm>
        </p:grpSpPr>
        <p:sp>
          <p:nvSpPr>
            <p:cNvPr id="808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9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0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1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2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3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4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5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6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7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8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9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37" name="组合 6"/>
          <p:cNvGrpSpPr/>
          <p:nvPr/>
        </p:nvGrpSpPr>
        <p:grpSpPr>
          <a:xfrm>
            <a:off x="2563692" y="-1672872"/>
            <a:ext cx="7536013" cy="7507805"/>
            <a:chOff x="0" y="0"/>
            <a:chExt cx="7536012" cy="7507803"/>
          </a:xfrm>
        </p:grpSpPr>
        <p:sp>
          <p:nvSpPr>
            <p:cNvPr id="821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2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3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4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5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6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7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8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9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0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1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2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3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4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5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6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838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9" name="矩形 2"/>
          <p:cNvSpPr txBox="1"/>
          <p:nvPr/>
        </p:nvSpPr>
        <p:spPr>
          <a:xfrm>
            <a:off x="556470" y="3617516"/>
            <a:ext cx="2811881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首页</a:t>
            </a:r>
            <a:r>
              <a:t>(</a:t>
            </a:r>
            <a:r>
              <a:t>对应组件</a:t>
            </a:r>
            <a:r>
              <a:t>Welcome.vue)</a:t>
            </a:r>
            <a:r>
              <a:t>是标准的</a:t>
            </a:r>
            <a:r>
              <a:t>H5</a:t>
            </a:r>
            <a:r>
              <a:t>写法加上</a:t>
            </a:r>
            <a:r>
              <a:t>el-button</a:t>
            </a:r>
            <a:r>
              <a:t>组件，背景图和粒子特效统一在父组件</a:t>
            </a:r>
            <a:r>
              <a:t>App.vue</a:t>
            </a:r>
            <a:r>
              <a:t>里添加</a:t>
            </a:r>
          </a:p>
        </p:txBody>
      </p:sp>
      <p:sp>
        <p:nvSpPr>
          <p:cNvPr id="840" name="文本框 141"/>
          <p:cNvSpPr txBox="1"/>
          <p:nvPr/>
        </p:nvSpPr>
        <p:spPr>
          <a:xfrm>
            <a:off x="5797615" y="1838460"/>
            <a:ext cx="144163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登录界面</a:t>
            </a:r>
          </a:p>
        </p:txBody>
      </p:sp>
      <p:sp>
        <p:nvSpPr>
          <p:cNvPr id="841" name="矩形 142"/>
          <p:cNvSpPr txBox="1"/>
          <p:nvPr/>
        </p:nvSpPr>
        <p:spPr>
          <a:xfrm>
            <a:off x="5112491" y="2812111"/>
            <a:ext cx="281188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登录界面</a:t>
            </a:r>
            <a:r>
              <a:t>(</a:t>
            </a:r>
            <a:r>
              <a:t>对应组件</a:t>
            </a:r>
            <a:r>
              <a:t>Login.vue)</a:t>
            </a:r>
            <a:r>
              <a:t>主要是外部一个</a:t>
            </a:r>
            <a:r>
              <a:t>container</a:t>
            </a:r>
            <a:r>
              <a:t>，里面放</a:t>
            </a:r>
            <a:r>
              <a:t>el-form</a:t>
            </a:r>
            <a:r>
              <a:t>，</a:t>
            </a:r>
            <a:r>
              <a:t>el-form-item</a:t>
            </a:r>
            <a:r>
              <a:t>，</a:t>
            </a:r>
            <a:r>
              <a:t>el-form-item</a:t>
            </a:r>
            <a:r>
              <a:t>里由</a:t>
            </a:r>
            <a:r>
              <a:t>el-input</a:t>
            </a:r>
            <a:r>
              <a:t>和</a:t>
            </a:r>
            <a:r>
              <a:t>el-button</a:t>
            </a:r>
            <a:r>
              <a:t>，最后加上表单验证</a:t>
            </a:r>
          </a:p>
        </p:txBody>
      </p:sp>
      <p:grpSp>
        <p:nvGrpSpPr>
          <p:cNvPr id="859" name="组合 4"/>
          <p:cNvGrpSpPr/>
          <p:nvPr/>
        </p:nvGrpSpPr>
        <p:grpSpPr>
          <a:xfrm>
            <a:off x="6110082" y="-2413558"/>
            <a:ext cx="8088273" cy="8246830"/>
            <a:chOff x="0" y="0"/>
            <a:chExt cx="8088271" cy="8246829"/>
          </a:xfrm>
        </p:grpSpPr>
        <p:sp>
          <p:nvSpPr>
            <p:cNvPr id="842" name="图形 1"/>
            <p:cNvSpPr/>
            <p:nvPr/>
          </p:nvSpPr>
          <p:spPr>
            <a:xfrm rot="2287571">
              <a:off x="1369760" y="980647"/>
              <a:ext cx="5348752" cy="62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3" name="图形 1"/>
            <p:cNvSpPr/>
            <p:nvPr/>
          </p:nvSpPr>
          <p:spPr>
            <a:xfrm rot="2287571">
              <a:off x="1502397" y="1136286"/>
              <a:ext cx="5083499" cy="597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BFBFB">
                  <a:alpha val="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4" name="图形 1"/>
            <p:cNvSpPr/>
            <p:nvPr/>
          </p:nvSpPr>
          <p:spPr>
            <a:xfrm rot="2287571">
              <a:off x="1635035" y="1291925"/>
              <a:ext cx="4818245" cy="566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7F7F7">
                  <a:alpha val="1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5" name="图形 1"/>
            <p:cNvSpPr/>
            <p:nvPr/>
          </p:nvSpPr>
          <p:spPr>
            <a:xfrm rot="2287571">
              <a:off x="1767672" y="1447566"/>
              <a:ext cx="4552991" cy="535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3F3F3">
                  <a:alpha val="1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6" name="图形 1"/>
            <p:cNvSpPr/>
            <p:nvPr/>
          </p:nvSpPr>
          <p:spPr>
            <a:xfrm rot="2287571">
              <a:off x="1900311" y="1603205"/>
              <a:ext cx="4287738" cy="5038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FEFEF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7" name="图形 1"/>
            <p:cNvSpPr/>
            <p:nvPr/>
          </p:nvSpPr>
          <p:spPr>
            <a:xfrm rot="2287571">
              <a:off x="2032948" y="1758845"/>
              <a:ext cx="4022486" cy="47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BEBEB">
                  <a:alpha val="3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8" name="图形 1"/>
            <p:cNvSpPr/>
            <p:nvPr/>
          </p:nvSpPr>
          <p:spPr>
            <a:xfrm rot="2287571">
              <a:off x="2165585" y="1914484"/>
              <a:ext cx="3757233" cy="441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7E7E7">
                  <a:alpha val="3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9" name="图形 1"/>
            <p:cNvSpPr/>
            <p:nvPr/>
          </p:nvSpPr>
          <p:spPr>
            <a:xfrm rot="2287571">
              <a:off x="2298223" y="2070124"/>
              <a:ext cx="3491979" cy="410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3E3E3">
                  <a:alpha val="4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0" name="图形 1"/>
            <p:cNvSpPr/>
            <p:nvPr/>
          </p:nvSpPr>
          <p:spPr>
            <a:xfrm rot="2287571">
              <a:off x="2430860" y="2225764"/>
              <a:ext cx="3226726" cy="379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FDFD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1" name="图形 1"/>
            <p:cNvSpPr/>
            <p:nvPr/>
          </p:nvSpPr>
          <p:spPr>
            <a:xfrm rot="2287571">
              <a:off x="2563498" y="2381403"/>
              <a:ext cx="2961473" cy="348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BDBDB">
                  <a:alpha val="5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2" name="图形 1"/>
            <p:cNvSpPr/>
            <p:nvPr/>
          </p:nvSpPr>
          <p:spPr>
            <a:xfrm rot="2287571">
              <a:off x="2696136" y="2537042"/>
              <a:ext cx="2696219" cy="316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7D7D7">
                  <a:alpha val="6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3" name="图形 1"/>
            <p:cNvSpPr/>
            <p:nvPr/>
          </p:nvSpPr>
          <p:spPr>
            <a:xfrm rot="2287571">
              <a:off x="2828774" y="2692683"/>
              <a:ext cx="2430965" cy="2856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3D3D3">
                  <a:alpha val="6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4" name="图形 1"/>
            <p:cNvSpPr/>
            <p:nvPr/>
          </p:nvSpPr>
          <p:spPr>
            <a:xfrm rot="2287571">
              <a:off x="2961411" y="2848323"/>
              <a:ext cx="2165713" cy="254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FCFCF">
                  <a:alpha val="7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5" name="图形 1"/>
            <p:cNvSpPr/>
            <p:nvPr/>
          </p:nvSpPr>
          <p:spPr>
            <a:xfrm rot="2287571">
              <a:off x="3094048" y="3003962"/>
              <a:ext cx="1900460" cy="223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BCBCB">
                  <a:alpha val="8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6" name="图形 1"/>
            <p:cNvSpPr/>
            <p:nvPr/>
          </p:nvSpPr>
          <p:spPr>
            <a:xfrm rot="2287571">
              <a:off x="3226687" y="3159601"/>
              <a:ext cx="1635206" cy="192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7C7C7">
                  <a:alpha val="8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7" name="图形 1"/>
            <p:cNvSpPr/>
            <p:nvPr/>
          </p:nvSpPr>
          <p:spPr>
            <a:xfrm rot="2287571">
              <a:off x="3359323" y="3315242"/>
              <a:ext cx="1369953" cy="16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3C3C3">
                  <a:alpha val="9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8" name="图形 1"/>
            <p:cNvSpPr/>
            <p:nvPr/>
          </p:nvSpPr>
          <p:spPr>
            <a:xfrm rot="2287571">
              <a:off x="3491962" y="3470881"/>
              <a:ext cx="1104699" cy="129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860" name="文本框 55"/>
          <p:cNvSpPr txBox="1"/>
          <p:nvPr/>
        </p:nvSpPr>
        <p:spPr>
          <a:xfrm>
            <a:off x="9668511" y="1472319"/>
            <a:ext cx="1439576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注册页面</a:t>
            </a:r>
          </a:p>
        </p:txBody>
      </p:sp>
      <p:sp>
        <p:nvSpPr>
          <p:cNvPr id="861" name="矩形 56"/>
          <p:cNvSpPr txBox="1"/>
          <p:nvPr/>
        </p:nvSpPr>
        <p:spPr>
          <a:xfrm>
            <a:off x="9001792" y="2173526"/>
            <a:ext cx="281188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对应组件是</a:t>
            </a:r>
            <a:r>
              <a:t>Register.vue</a:t>
            </a:r>
            <a:r>
              <a:t>，基本同登录页面的设计</a:t>
            </a:r>
          </a:p>
        </p:txBody>
      </p:sp>
      <p:sp>
        <p:nvSpPr>
          <p:cNvPr id="862" name="文本框 57"/>
          <p:cNvSpPr txBox="1"/>
          <p:nvPr/>
        </p:nvSpPr>
        <p:spPr>
          <a:xfrm>
            <a:off x="640747" y="538708"/>
            <a:ext cx="4777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各个页面设计细节</a:t>
            </a:r>
          </a:p>
        </p:txBody>
      </p:sp>
      <p:grpSp>
        <p:nvGrpSpPr>
          <p:cNvPr id="867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863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4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5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0" grpId="8"/>
      <p:bldP build="whole" bldLvl="1" animBg="1" rev="0" advAuto="0" spid="841" grpId="7"/>
      <p:bldP build="whole" bldLvl="1" animBg="1" rev="0" advAuto="0" spid="862" grpId="3"/>
      <p:bldP build="whole" bldLvl="1" animBg="1" rev="0" advAuto="0" spid="861" grpId="9"/>
      <p:bldP build="whole" bldLvl="1" animBg="1" rev="0" advAuto="0" spid="807" grpId="4"/>
      <p:bldP build="whole" bldLvl="1" animBg="1" rev="0" advAuto="0" spid="839" grpId="5"/>
      <p:bldP build="whole" bldLvl="1" animBg="1" rev="0" advAuto="0" spid="794" grpId="2"/>
      <p:bldP build="whole" bldLvl="1" animBg="1" rev="0" advAuto="0" spid="840" grpId="6"/>
      <p:bldP build="whole" bldLvl="1" animBg="1" rev="0" advAuto="0" spid="8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81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870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80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871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2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3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4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5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6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7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8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9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82" name="文本框 1"/>
          <p:cNvSpPr txBox="1"/>
          <p:nvPr/>
        </p:nvSpPr>
        <p:spPr>
          <a:xfrm>
            <a:off x="1652634" y="3462006"/>
            <a:ext cx="148671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查询天气</a:t>
            </a:r>
          </a:p>
        </p:txBody>
      </p:sp>
      <p:grpSp>
        <p:nvGrpSpPr>
          <p:cNvPr id="895" name="组合 3"/>
          <p:cNvGrpSpPr/>
          <p:nvPr/>
        </p:nvGrpSpPr>
        <p:grpSpPr>
          <a:xfrm>
            <a:off x="92090" y="1109833"/>
            <a:ext cx="4365651" cy="5189485"/>
            <a:chOff x="0" y="0"/>
            <a:chExt cx="4365649" cy="5189484"/>
          </a:xfrm>
        </p:grpSpPr>
        <p:sp>
          <p:nvSpPr>
            <p:cNvPr id="883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4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5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6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7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8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9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0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1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2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3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4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912" name="组合 6"/>
          <p:cNvGrpSpPr/>
          <p:nvPr/>
        </p:nvGrpSpPr>
        <p:grpSpPr>
          <a:xfrm>
            <a:off x="2621134" y="-696363"/>
            <a:ext cx="7536013" cy="7507804"/>
            <a:chOff x="0" y="0"/>
            <a:chExt cx="7536012" cy="7507803"/>
          </a:xfrm>
        </p:grpSpPr>
        <p:sp>
          <p:nvSpPr>
            <p:cNvPr id="896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7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8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9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0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1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2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3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4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5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6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7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8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9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0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1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13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4" name="矩形 2"/>
          <p:cNvSpPr txBox="1"/>
          <p:nvPr/>
        </p:nvSpPr>
        <p:spPr>
          <a:xfrm>
            <a:off x="990052" y="4163212"/>
            <a:ext cx="2811882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对应组件是</a:t>
            </a:r>
            <a:r>
              <a:t>PickDate.vue</a:t>
            </a:r>
            <a:r>
              <a:t>，布局是上面放日期选择器和按钮，下面左右分别放两个</a:t>
            </a:r>
            <a:r>
              <a:t>Echart</a:t>
            </a:r>
            <a:r>
              <a:t>图表</a:t>
            </a:r>
          </a:p>
        </p:txBody>
      </p:sp>
      <p:sp>
        <p:nvSpPr>
          <p:cNvPr id="915" name="文本框 141"/>
          <p:cNvSpPr txBox="1"/>
          <p:nvPr/>
        </p:nvSpPr>
        <p:spPr>
          <a:xfrm>
            <a:off x="5904903" y="2886367"/>
            <a:ext cx="17706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管理员页面</a:t>
            </a:r>
          </a:p>
        </p:txBody>
      </p:sp>
      <p:sp>
        <p:nvSpPr>
          <p:cNvPr id="916" name="矩形 142"/>
          <p:cNvSpPr txBox="1"/>
          <p:nvPr/>
        </p:nvSpPr>
        <p:spPr>
          <a:xfrm>
            <a:off x="5238184" y="3587574"/>
            <a:ext cx="281188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对于组件是</a:t>
            </a:r>
            <a:r>
              <a:t>Admin.vue</a:t>
            </a:r>
            <a:r>
              <a:t>，管理员页面的核心是中间的表格，是设置可滚动的，表格里的表头放搜索框和按钮，表格中也放修改和删除按钮</a:t>
            </a:r>
          </a:p>
        </p:txBody>
      </p:sp>
      <p:sp>
        <p:nvSpPr>
          <p:cNvPr id="917" name="文本框 57"/>
          <p:cNvSpPr txBox="1"/>
          <p:nvPr/>
        </p:nvSpPr>
        <p:spPr>
          <a:xfrm>
            <a:off x="640747" y="538708"/>
            <a:ext cx="4777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各个页面设计细节</a:t>
            </a:r>
          </a:p>
        </p:txBody>
      </p:sp>
      <p:grpSp>
        <p:nvGrpSpPr>
          <p:cNvPr id="922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918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1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4" grpId="5"/>
      <p:bldP build="whole" bldLvl="1" animBg="1" rev="0" advAuto="0" spid="882" grpId="4"/>
      <p:bldP build="whole" bldLvl="1" animBg="1" rev="0" advAuto="0" spid="913" grpId="1"/>
      <p:bldP build="whole" bldLvl="1" animBg="1" rev="0" advAuto="0" spid="869" grpId="2"/>
      <p:bldP build="whole" bldLvl="1" animBg="1" rev="0" advAuto="0" spid="915" grpId="6"/>
      <p:bldP build="whole" bldLvl="1" animBg="1" rev="0" advAuto="0" spid="916" grpId="7"/>
      <p:bldP build="whole" bldLvl="1" animBg="1" rev="0" advAuto="0" spid="917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" name="组合 75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924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934" name="组合 77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925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6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7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8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9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0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1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2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3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36" name="文本框 87"/>
          <p:cNvSpPr txBox="1"/>
          <p:nvPr/>
        </p:nvSpPr>
        <p:spPr>
          <a:xfrm>
            <a:off x="415337" y="499293"/>
            <a:ext cx="30251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服务器模块</a:t>
            </a:r>
          </a:p>
        </p:txBody>
      </p:sp>
      <p:grpSp>
        <p:nvGrpSpPr>
          <p:cNvPr id="944" name="组合 30"/>
          <p:cNvGrpSpPr/>
          <p:nvPr/>
        </p:nvGrpSpPr>
        <p:grpSpPr>
          <a:xfrm>
            <a:off x="76023" y="1864210"/>
            <a:ext cx="2539147" cy="5191345"/>
            <a:chOff x="0" y="0"/>
            <a:chExt cx="2539146" cy="5191344"/>
          </a:xfrm>
        </p:grpSpPr>
        <p:sp>
          <p:nvSpPr>
            <p:cNvPr id="937" name="文本框 2"/>
            <p:cNvSpPr txBox="1"/>
            <p:nvPr/>
          </p:nvSpPr>
          <p:spPr>
            <a:xfrm>
              <a:off x="297542" y="0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8" name="文本框 3"/>
            <p:cNvSpPr txBox="1"/>
            <p:nvPr/>
          </p:nvSpPr>
          <p:spPr>
            <a:xfrm>
              <a:off x="247952" y="47767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9" name="文本框 4"/>
            <p:cNvSpPr txBox="1"/>
            <p:nvPr/>
          </p:nvSpPr>
          <p:spPr>
            <a:xfrm>
              <a:off x="198361" y="95534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40" name="文本框 5"/>
            <p:cNvSpPr txBox="1"/>
            <p:nvPr/>
          </p:nvSpPr>
          <p:spPr>
            <a:xfrm>
              <a:off x="148771" y="143301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41" name="文本框 6"/>
            <p:cNvSpPr txBox="1"/>
            <p:nvPr/>
          </p:nvSpPr>
          <p:spPr>
            <a:xfrm>
              <a:off x="99180" y="191069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42" name="文本框 7"/>
            <p:cNvSpPr txBox="1"/>
            <p:nvPr/>
          </p:nvSpPr>
          <p:spPr>
            <a:xfrm>
              <a:off x="49589" y="238836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43" name="文本框 1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45" name="文本框 27"/>
          <p:cNvSpPr txBox="1"/>
          <p:nvPr/>
        </p:nvSpPr>
        <p:spPr>
          <a:xfrm>
            <a:off x="1593525" y="3687938"/>
            <a:ext cx="21615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连接数据库</a:t>
            </a:r>
          </a:p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获取预测数据</a:t>
            </a:r>
          </a:p>
        </p:txBody>
      </p:sp>
      <p:grpSp>
        <p:nvGrpSpPr>
          <p:cNvPr id="953" name="组合 44"/>
          <p:cNvGrpSpPr/>
          <p:nvPr/>
        </p:nvGrpSpPr>
        <p:grpSpPr>
          <a:xfrm>
            <a:off x="3489295" y="1864210"/>
            <a:ext cx="2539147" cy="5191345"/>
            <a:chOff x="0" y="0"/>
            <a:chExt cx="2539146" cy="5191344"/>
          </a:xfrm>
        </p:grpSpPr>
        <p:sp>
          <p:nvSpPr>
            <p:cNvPr id="946" name="文本框 32"/>
            <p:cNvSpPr txBox="1"/>
            <p:nvPr/>
          </p:nvSpPr>
          <p:spPr>
            <a:xfrm>
              <a:off x="297543" y="0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7" name="文本框 39"/>
            <p:cNvSpPr txBox="1"/>
            <p:nvPr/>
          </p:nvSpPr>
          <p:spPr>
            <a:xfrm>
              <a:off x="247953" y="47767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8" name="文本框 40"/>
            <p:cNvSpPr txBox="1"/>
            <p:nvPr/>
          </p:nvSpPr>
          <p:spPr>
            <a:xfrm>
              <a:off x="198362" y="95534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9" name="文本框 41"/>
            <p:cNvSpPr txBox="1"/>
            <p:nvPr/>
          </p:nvSpPr>
          <p:spPr>
            <a:xfrm>
              <a:off x="148771" y="143301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0" name="文本框 42"/>
            <p:cNvSpPr txBox="1"/>
            <p:nvPr/>
          </p:nvSpPr>
          <p:spPr>
            <a:xfrm>
              <a:off x="99181" y="191069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1" name="文本框 43"/>
            <p:cNvSpPr txBox="1"/>
            <p:nvPr/>
          </p:nvSpPr>
          <p:spPr>
            <a:xfrm>
              <a:off x="49589" y="238836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2" name="文本框 38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61" name="组合 58"/>
          <p:cNvGrpSpPr/>
          <p:nvPr/>
        </p:nvGrpSpPr>
        <p:grpSpPr>
          <a:xfrm>
            <a:off x="7298160" y="1864210"/>
            <a:ext cx="2539148" cy="5191345"/>
            <a:chOff x="0" y="0"/>
            <a:chExt cx="2539146" cy="5191344"/>
          </a:xfrm>
        </p:grpSpPr>
        <p:sp>
          <p:nvSpPr>
            <p:cNvPr id="954" name="文本框 46"/>
            <p:cNvSpPr txBox="1"/>
            <p:nvPr/>
          </p:nvSpPr>
          <p:spPr>
            <a:xfrm>
              <a:off x="297543" y="0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5" name="文本框 53"/>
            <p:cNvSpPr txBox="1"/>
            <p:nvPr/>
          </p:nvSpPr>
          <p:spPr>
            <a:xfrm>
              <a:off x="247951" y="47767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6" name="文本框 54"/>
            <p:cNvSpPr txBox="1"/>
            <p:nvPr/>
          </p:nvSpPr>
          <p:spPr>
            <a:xfrm>
              <a:off x="198362" y="95534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7" name="文本框 55"/>
            <p:cNvSpPr txBox="1"/>
            <p:nvPr/>
          </p:nvSpPr>
          <p:spPr>
            <a:xfrm>
              <a:off x="148771" y="143301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8" name="文本框 56"/>
            <p:cNvSpPr txBox="1"/>
            <p:nvPr/>
          </p:nvSpPr>
          <p:spPr>
            <a:xfrm>
              <a:off x="99181" y="191069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9" name="文本框 57"/>
            <p:cNvSpPr txBox="1"/>
            <p:nvPr/>
          </p:nvSpPr>
          <p:spPr>
            <a:xfrm>
              <a:off x="49591" y="238836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60" name="文本框 52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62" name="文本框 71"/>
          <p:cNvSpPr txBox="1"/>
          <p:nvPr/>
        </p:nvSpPr>
        <p:spPr>
          <a:xfrm>
            <a:off x="5311668" y="3687938"/>
            <a:ext cx="228983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处理前端请求</a:t>
            </a:r>
          </a:p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传输预测数据</a:t>
            </a:r>
          </a:p>
        </p:txBody>
      </p:sp>
      <p:sp>
        <p:nvSpPr>
          <p:cNvPr id="963" name="文本框 73"/>
          <p:cNvSpPr txBox="1"/>
          <p:nvPr/>
        </p:nvSpPr>
        <p:spPr>
          <a:xfrm>
            <a:off x="9309621" y="3687938"/>
            <a:ext cx="21615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用户权限管理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组合 17"/>
          <p:cNvGrpSpPr/>
          <p:nvPr/>
        </p:nvGrpSpPr>
        <p:grpSpPr>
          <a:xfrm>
            <a:off x="-4386942" y="-6730093"/>
            <a:ext cx="15708087" cy="15708087"/>
            <a:chOff x="0" y="0"/>
            <a:chExt cx="15708086" cy="15708086"/>
          </a:xfrm>
        </p:grpSpPr>
        <p:pic>
          <p:nvPicPr>
            <p:cNvPr id="965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66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7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8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9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0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1" name="椭圆 12"/>
            <p:cNvSpPr/>
            <p:nvPr/>
          </p:nvSpPr>
          <p:spPr>
            <a:xfrm>
              <a:off x="2158587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2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3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4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5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6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83" name="组合 42"/>
          <p:cNvGrpSpPr/>
          <p:nvPr/>
        </p:nvGrpSpPr>
        <p:grpSpPr>
          <a:xfrm>
            <a:off x="7435685" y="1333748"/>
            <a:ext cx="3996119" cy="1161555"/>
            <a:chOff x="0" y="0"/>
            <a:chExt cx="3996118" cy="1161554"/>
          </a:xfrm>
        </p:grpSpPr>
        <p:grpSp>
          <p:nvGrpSpPr>
            <p:cNvPr id="980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978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9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981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2" name="文本框 23"/>
            <p:cNvSpPr txBox="1"/>
            <p:nvPr/>
          </p:nvSpPr>
          <p:spPr>
            <a:xfrm>
              <a:off x="1134585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框架：</a:t>
              </a:r>
              <a:r>
                <a:t>springboot</a:t>
              </a:r>
            </a:p>
          </p:txBody>
        </p:sp>
      </p:grpSp>
      <p:grpSp>
        <p:nvGrpSpPr>
          <p:cNvPr id="989" name="组合 39"/>
          <p:cNvGrpSpPr/>
          <p:nvPr/>
        </p:nvGrpSpPr>
        <p:grpSpPr>
          <a:xfrm>
            <a:off x="5869344" y="5254287"/>
            <a:ext cx="3996120" cy="1161555"/>
            <a:chOff x="0" y="0"/>
            <a:chExt cx="3996118" cy="1161554"/>
          </a:xfrm>
        </p:grpSpPr>
        <p:grpSp>
          <p:nvGrpSpPr>
            <p:cNvPr id="986" name="组合 24"/>
            <p:cNvGrpSpPr/>
            <p:nvPr/>
          </p:nvGrpSpPr>
          <p:grpSpPr>
            <a:xfrm>
              <a:off x="0" y="0"/>
              <a:ext cx="3996119" cy="1161555"/>
              <a:chOff x="0" y="0"/>
              <a:chExt cx="3996117" cy="1161554"/>
            </a:xfrm>
          </p:grpSpPr>
          <p:sp>
            <p:nvSpPr>
              <p:cNvPr id="984" name="等腰三角形 25"/>
              <p:cNvSpPr/>
              <p:nvPr/>
            </p:nvSpPr>
            <p:spPr>
              <a:xfrm rot="16200000">
                <a:off x="4081" y="404613"/>
                <a:ext cx="344165" cy="352329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85" name="矩形: 圆角 2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987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8" name="文本框 28"/>
            <p:cNvSpPr txBox="1"/>
            <p:nvPr/>
          </p:nvSpPr>
          <p:spPr>
            <a:xfrm>
              <a:off x="1124717" y="212779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http</a:t>
              </a:r>
              <a:r>
                <a:t>请求</a:t>
              </a:r>
            </a:p>
          </p:txBody>
        </p:sp>
      </p:grpSp>
      <p:grpSp>
        <p:nvGrpSpPr>
          <p:cNvPr id="995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992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990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91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993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4" name="文本框 33"/>
            <p:cNvSpPr txBox="1"/>
            <p:nvPr/>
          </p:nvSpPr>
          <p:spPr>
            <a:xfrm>
              <a:off x="1134584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26262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Mybatis</a:t>
              </a:r>
              <a:r>
                <a:t>连接数据库</a:t>
              </a:r>
            </a:p>
          </p:txBody>
        </p:sp>
      </p:grpSp>
      <p:grpSp>
        <p:nvGrpSpPr>
          <p:cNvPr id="1001" name="组合 41"/>
          <p:cNvGrpSpPr/>
          <p:nvPr/>
        </p:nvGrpSpPr>
        <p:grpSpPr>
          <a:xfrm>
            <a:off x="6804370" y="2718768"/>
            <a:ext cx="3996119" cy="1161555"/>
            <a:chOff x="0" y="0"/>
            <a:chExt cx="3996118" cy="1161554"/>
          </a:xfrm>
        </p:grpSpPr>
        <p:grpSp>
          <p:nvGrpSpPr>
            <p:cNvPr id="998" name="组合 34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996" name="等腰三角形 35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97" name="矩形: 圆角 3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999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0" name="文本框 38"/>
            <p:cNvSpPr txBox="1"/>
            <p:nvPr/>
          </p:nvSpPr>
          <p:spPr>
            <a:xfrm>
              <a:off x="1134585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权限管理：</a:t>
              </a:r>
              <a:r>
                <a:t>shiro</a:t>
              </a:r>
            </a:p>
          </p:txBody>
        </p:sp>
      </p:grpSp>
      <p:sp>
        <p:nvSpPr>
          <p:cNvPr id="1002" name="文本框 43"/>
          <p:cNvSpPr txBox="1"/>
          <p:nvPr/>
        </p:nvSpPr>
        <p:spPr>
          <a:xfrm>
            <a:off x="1044369" y="4607024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具体实现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任意多边形: 形状 1"/>
          <p:cNvSpPr/>
          <p:nvPr/>
        </p:nvSpPr>
        <p:spPr>
          <a:xfrm>
            <a:off x="3570583" y="1570476"/>
            <a:ext cx="5581651" cy="428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38" y="0"/>
                </a:moveTo>
                <a:lnTo>
                  <a:pt x="3396" y="2833"/>
                </a:lnTo>
                <a:lnTo>
                  <a:pt x="0" y="15403"/>
                </a:lnTo>
                <a:lnTo>
                  <a:pt x="12226" y="21600"/>
                </a:lnTo>
                <a:lnTo>
                  <a:pt x="21600" y="12393"/>
                </a:lnTo>
                <a:lnTo>
                  <a:pt x="1643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16" name="组合 71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100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015" name="组合 73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100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0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1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17" name="文本框 83"/>
          <p:cNvSpPr txBox="1"/>
          <p:nvPr/>
        </p:nvSpPr>
        <p:spPr>
          <a:xfrm>
            <a:off x="640748" y="538708"/>
            <a:ext cx="36093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处理前端请求</a:t>
            </a:r>
          </a:p>
        </p:txBody>
      </p:sp>
      <p:pic>
        <p:nvPicPr>
          <p:cNvPr id="1018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848" y="2247053"/>
            <a:ext cx="9707641" cy="372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9" name="直接连接符 14"/>
          <p:cNvSpPr/>
          <p:nvPr/>
        </p:nvSpPr>
        <p:spPr>
          <a:xfrm>
            <a:off x="4695825" y="3207235"/>
            <a:ext cx="3219450" cy="1"/>
          </a:xfrm>
          <a:prstGeom prst="line">
            <a:avLst/>
          </a:prstGeom>
          <a:ln w="28575">
            <a:solidFill>
              <a:srgbClr val="7030A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20" name="文本框 15"/>
          <p:cNvSpPr txBox="1"/>
          <p:nvPr/>
        </p:nvSpPr>
        <p:spPr>
          <a:xfrm>
            <a:off x="4535911" y="631042"/>
            <a:ext cx="28327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springboot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任意多边形: 形状 1"/>
          <p:cNvSpPr/>
          <p:nvPr/>
        </p:nvSpPr>
        <p:spPr>
          <a:xfrm>
            <a:off x="3570583" y="1570476"/>
            <a:ext cx="5581651" cy="428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38" y="0"/>
                </a:moveTo>
                <a:lnTo>
                  <a:pt x="3396" y="2833"/>
                </a:lnTo>
                <a:lnTo>
                  <a:pt x="0" y="15403"/>
                </a:lnTo>
                <a:lnTo>
                  <a:pt x="12226" y="21600"/>
                </a:lnTo>
                <a:lnTo>
                  <a:pt x="21600" y="12393"/>
                </a:lnTo>
                <a:lnTo>
                  <a:pt x="1643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3" name="文本框 83"/>
          <p:cNvSpPr txBox="1"/>
          <p:nvPr/>
        </p:nvSpPr>
        <p:spPr>
          <a:xfrm>
            <a:off x="640747" y="538708"/>
            <a:ext cx="4072842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Shiro</a:t>
            </a:r>
            <a:r>
              <a:t>权限管理</a:t>
            </a:r>
          </a:p>
        </p:txBody>
      </p:sp>
      <p:pic>
        <p:nvPicPr>
          <p:cNvPr id="102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3" y="127419"/>
            <a:ext cx="11464282" cy="6680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25" name="文本框 19"/>
          <p:cNvSpPr txBox="1"/>
          <p:nvPr/>
        </p:nvSpPr>
        <p:spPr>
          <a:xfrm>
            <a:off x="5122276" y="141780"/>
            <a:ext cx="28327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3" grpId="1"/>
      <p:bldP build="whole" bldLvl="1" animBg="1" rev="0" advAuto="0" spid="102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4" descr="图片 4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rcRect l="35628" t="44631" r="6623" b="17314"/>
          <a:stretch>
            <a:fillRect/>
          </a:stretch>
        </p:blipFill>
        <p:spPr>
          <a:xfrm>
            <a:off x="1505814" y="175260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图形 6"/>
          <p:cNvSpPr/>
          <p:nvPr/>
        </p:nvSpPr>
        <p:spPr>
          <a:xfrm rot="19725251">
            <a:off x="1539279" y="-448338"/>
            <a:ext cx="2034965" cy="241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文本框 43"/>
          <p:cNvSpPr txBox="1"/>
          <p:nvPr/>
        </p:nvSpPr>
        <p:spPr>
          <a:xfrm>
            <a:off x="1876276" y="366605"/>
            <a:ext cx="12725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FFFFFF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9" name="文本框 44"/>
          <p:cNvSpPr txBox="1"/>
          <p:nvPr/>
        </p:nvSpPr>
        <p:spPr>
          <a:xfrm>
            <a:off x="1971030" y="967623"/>
            <a:ext cx="15543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1600">
                <a:solidFill>
                  <a:srgbClr val="FFFFFF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40" name="组合 1"/>
          <p:cNvGrpSpPr/>
          <p:nvPr/>
        </p:nvGrpSpPr>
        <p:grpSpPr>
          <a:xfrm>
            <a:off x="1922091" y="2011199"/>
            <a:ext cx="2752027" cy="2835602"/>
            <a:chOff x="0" y="0"/>
            <a:chExt cx="2752026" cy="2835601"/>
          </a:xfrm>
        </p:grpSpPr>
        <p:sp>
          <p:nvSpPr>
            <p:cNvPr id="130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1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3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4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5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6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文本框 40"/>
            <p:cNvSpPr/>
            <p:nvPr/>
          </p:nvSpPr>
          <p:spPr>
            <a:xfrm>
              <a:off x="902547" y="987948"/>
              <a:ext cx="15521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1</a:t>
              </a:r>
            </a:p>
          </p:txBody>
        </p:sp>
        <p:sp>
          <p:nvSpPr>
            <p:cNvPr id="139" name="矩形 41"/>
            <p:cNvSpPr/>
            <p:nvPr/>
          </p:nvSpPr>
          <p:spPr>
            <a:xfrm>
              <a:off x="877147" y="14242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小组情况</a:t>
              </a:r>
            </a:p>
          </p:txBody>
        </p:sp>
      </p:grpSp>
      <p:grpSp>
        <p:nvGrpSpPr>
          <p:cNvPr id="151" name="组合 111"/>
          <p:cNvGrpSpPr/>
          <p:nvPr/>
        </p:nvGrpSpPr>
        <p:grpSpPr>
          <a:xfrm>
            <a:off x="5161331" y="2011199"/>
            <a:ext cx="2726627" cy="2835602"/>
            <a:chOff x="0" y="0"/>
            <a:chExt cx="2726626" cy="2835601"/>
          </a:xfrm>
        </p:grpSpPr>
        <p:sp>
          <p:nvSpPr>
            <p:cNvPr id="141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2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5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6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文本框 120"/>
            <p:cNvSpPr/>
            <p:nvPr/>
          </p:nvSpPr>
          <p:spPr>
            <a:xfrm>
              <a:off x="889499" y="1000900"/>
              <a:ext cx="12887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2</a:t>
              </a:r>
            </a:p>
          </p:txBody>
        </p:sp>
        <p:sp>
          <p:nvSpPr>
            <p:cNvPr id="150" name="矩形 121"/>
            <p:cNvSpPr/>
            <p:nvPr/>
          </p:nvSpPr>
          <p:spPr>
            <a:xfrm>
              <a:off x="851747" y="13861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设计实现</a:t>
              </a:r>
            </a:p>
          </p:txBody>
        </p:sp>
      </p:grpSp>
      <p:grpSp>
        <p:nvGrpSpPr>
          <p:cNvPr id="162" name="组合 122"/>
          <p:cNvGrpSpPr/>
          <p:nvPr/>
        </p:nvGrpSpPr>
        <p:grpSpPr>
          <a:xfrm>
            <a:off x="8285902" y="2011199"/>
            <a:ext cx="2802827" cy="2835602"/>
            <a:chOff x="0" y="0"/>
            <a:chExt cx="2802826" cy="2835601"/>
          </a:xfrm>
        </p:grpSpPr>
        <p:sp>
          <p:nvSpPr>
            <p:cNvPr id="152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文本框 131"/>
            <p:cNvSpPr/>
            <p:nvPr/>
          </p:nvSpPr>
          <p:spPr>
            <a:xfrm>
              <a:off x="902547" y="1026048"/>
              <a:ext cx="13269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3</a:t>
              </a:r>
            </a:p>
          </p:txBody>
        </p:sp>
        <p:sp>
          <p:nvSpPr>
            <p:cNvPr id="161" name="矩形 132"/>
            <p:cNvSpPr/>
            <p:nvPr/>
          </p:nvSpPr>
          <p:spPr>
            <a:xfrm>
              <a:off x="927947" y="14242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成果展示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62" grpId="3"/>
      <p:bldP build="whole" bldLvl="1" animBg="1" rev="0" advAuto="0" spid="14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框 1"/>
          <p:cNvSpPr txBox="1"/>
          <p:nvPr/>
        </p:nvSpPr>
        <p:spPr>
          <a:xfrm>
            <a:off x="655319" y="304800"/>
            <a:ext cx="331851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UserRealm.java</a:t>
            </a:r>
          </a:p>
        </p:txBody>
      </p:sp>
      <p:pic>
        <p:nvPicPr>
          <p:cNvPr id="102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6" y="814090"/>
            <a:ext cx="14419825" cy="4700886"/>
          </a:xfrm>
          <a:prstGeom prst="rect">
            <a:avLst/>
          </a:prstGeom>
          <a:ln w="12700">
            <a:miter lim="400000"/>
          </a:ln>
        </p:spPr>
      </p:pic>
      <p:sp>
        <p:nvSpPr>
          <p:cNvPr id="1029" name="文本框 4"/>
          <p:cNvSpPr txBox="1"/>
          <p:nvPr/>
        </p:nvSpPr>
        <p:spPr>
          <a:xfrm>
            <a:off x="7764885" y="304800"/>
            <a:ext cx="283273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412" y="1566862"/>
            <a:ext cx="11063289" cy="4555472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文本框 3"/>
          <p:cNvSpPr txBox="1"/>
          <p:nvPr/>
        </p:nvSpPr>
        <p:spPr>
          <a:xfrm>
            <a:off x="679131" y="657225"/>
            <a:ext cx="331851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UserRealm.java</a:t>
            </a:r>
          </a:p>
        </p:txBody>
      </p:sp>
      <p:sp>
        <p:nvSpPr>
          <p:cNvPr id="1033" name="文本框 4"/>
          <p:cNvSpPr txBox="1"/>
          <p:nvPr/>
        </p:nvSpPr>
        <p:spPr>
          <a:xfrm>
            <a:off x="7788697" y="657225"/>
            <a:ext cx="283273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组合 17"/>
          <p:cNvGrpSpPr/>
          <p:nvPr/>
        </p:nvGrpSpPr>
        <p:grpSpPr>
          <a:xfrm>
            <a:off x="-3090718" y="-5653955"/>
            <a:ext cx="15708088" cy="15708087"/>
            <a:chOff x="0" y="0"/>
            <a:chExt cx="15708086" cy="15708086"/>
          </a:xfrm>
        </p:grpSpPr>
        <p:pic>
          <p:nvPicPr>
            <p:cNvPr id="1035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036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8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0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1" name="椭圆 12"/>
            <p:cNvSpPr/>
            <p:nvPr/>
          </p:nvSpPr>
          <p:spPr>
            <a:xfrm>
              <a:off x="2158587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2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3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4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5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6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53" name="组合 42"/>
          <p:cNvGrpSpPr/>
          <p:nvPr/>
        </p:nvGrpSpPr>
        <p:grpSpPr>
          <a:xfrm>
            <a:off x="7435685" y="1333748"/>
            <a:ext cx="3996119" cy="1353008"/>
            <a:chOff x="0" y="0"/>
            <a:chExt cx="3996118" cy="1353007"/>
          </a:xfrm>
        </p:grpSpPr>
        <p:grpSp>
          <p:nvGrpSpPr>
            <p:cNvPr id="1050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48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9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51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2" name="文本框 23"/>
            <p:cNvSpPr txBox="1"/>
            <p:nvPr/>
          </p:nvSpPr>
          <p:spPr>
            <a:xfrm>
              <a:off x="1134585" y="193261"/>
              <a:ext cx="2825361" cy="115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数据实时保存在</a:t>
              </a:r>
              <a:r>
                <a:t>MySQL</a:t>
              </a:r>
              <a:r>
                <a:rPr>
                  <a:latin typeface="SimSun"/>
                  <a:ea typeface="SimSun"/>
                  <a:cs typeface="SimSun"/>
                  <a:sym typeface="SimSun"/>
                </a:rPr>
                <a:t>数据库中实时更新用户信息</a:t>
              </a:r>
            </a:p>
          </p:txBody>
        </p:sp>
      </p:grpSp>
      <p:grpSp>
        <p:nvGrpSpPr>
          <p:cNvPr id="1059" name="组合 39"/>
          <p:cNvGrpSpPr/>
          <p:nvPr/>
        </p:nvGrpSpPr>
        <p:grpSpPr>
          <a:xfrm>
            <a:off x="5869344" y="5254287"/>
            <a:ext cx="3996119" cy="1319355"/>
            <a:chOff x="0" y="0"/>
            <a:chExt cx="3996118" cy="1319354"/>
          </a:xfrm>
        </p:grpSpPr>
        <p:grpSp>
          <p:nvGrpSpPr>
            <p:cNvPr id="1056" name="组合 24"/>
            <p:cNvGrpSpPr/>
            <p:nvPr/>
          </p:nvGrpSpPr>
          <p:grpSpPr>
            <a:xfrm>
              <a:off x="-1" y="0"/>
              <a:ext cx="3996120" cy="1161555"/>
              <a:chOff x="0" y="0"/>
              <a:chExt cx="3996118" cy="1161554"/>
            </a:xfrm>
          </p:grpSpPr>
          <p:sp>
            <p:nvSpPr>
              <p:cNvPr id="1054" name="等腰三角形 25"/>
              <p:cNvSpPr/>
              <p:nvPr/>
            </p:nvSpPr>
            <p:spPr>
              <a:xfrm rot="16200000">
                <a:off x="4081" y="404613"/>
                <a:ext cx="344165" cy="352329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5" name="矩形: 圆角 2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57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8" name="文本框 28"/>
            <p:cNvSpPr txBox="1"/>
            <p:nvPr/>
          </p:nvSpPr>
          <p:spPr>
            <a:xfrm>
              <a:off x="1134584" y="193261"/>
              <a:ext cx="2825362" cy="1126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管理员管理界面时，向数据库发出增删改查等请求</a:t>
              </a:r>
            </a:p>
          </p:txBody>
        </p:sp>
      </p:grpSp>
      <p:grpSp>
        <p:nvGrpSpPr>
          <p:cNvPr id="1065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1062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1060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1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63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4" name="文本框 33"/>
            <p:cNvSpPr txBox="1"/>
            <p:nvPr/>
          </p:nvSpPr>
          <p:spPr>
            <a:xfrm>
              <a:off x="1134584" y="193261"/>
              <a:ext cx="2825361" cy="709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登录时，向数据库发出查找请求</a:t>
              </a:r>
            </a:p>
          </p:txBody>
        </p:sp>
      </p:grpSp>
      <p:grpSp>
        <p:nvGrpSpPr>
          <p:cNvPr id="1071" name="组合 41"/>
          <p:cNvGrpSpPr/>
          <p:nvPr/>
        </p:nvGrpSpPr>
        <p:grpSpPr>
          <a:xfrm>
            <a:off x="6804370" y="2718768"/>
            <a:ext cx="3996119" cy="1319356"/>
            <a:chOff x="0" y="0"/>
            <a:chExt cx="3996118" cy="1319354"/>
          </a:xfrm>
        </p:grpSpPr>
        <p:grpSp>
          <p:nvGrpSpPr>
            <p:cNvPr id="1068" name="组合 34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66" name="等腰三角形 35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7" name="矩形: 圆角 3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69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0" name="文本框 38"/>
            <p:cNvSpPr txBox="1"/>
            <p:nvPr/>
          </p:nvSpPr>
          <p:spPr>
            <a:xfrm>
              <a:off x="1134585" y="193261"/>
              <a:ext cx="2825361" cy="1126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注册时向数据库中插入上述信息</a:t>
              </a:r>
            </a:p>
          </p:txBody>
        </p:sp>
      </p:grpSp>
      <p:sp>
        <p:nvSpPr>
          <p:cNvPr id="1072" name="文本框 43"/>
          <p:cNvSpPr txBox="1"/>
          <p:nvPr/>
        </p:nvSpPr>
        <p:spPr>
          <a:xfrm>
            <a:off x="1144793" y="5513401"/>
            <a:ext cx="47524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Mysql+Navicat</a:t>
            </a:r>
          </a:p>
        </p:txBody>
      </p:sp>
      <p:pic>
        <p:nvPicPr>
          <p:cNvPr id="1073" name="图片 18" descr="图片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87" y="0"/>
            <a:ext cx="5285715" cy="4685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3" grpId="6"/>
      <p:bldP build="whole" bldLvl="1" animBg="1" rev="0" advAuto="0" spid="1073" grpId="7"/>
      <p:bldP build="whole" bldLvl="1" animBg="1" rev="0" advAuto="0" spid="1047" grpId="1"/>
      <p:bldP build="whole" bldLvl="1" animBg="1" rev="0" advAuto="0" spid="1059" grpId="3"/>
      <p:bldP build="whole" bldLvl="1" animBg="1" rev="0" advAuto="0" spid="1071" grpId="5"/>
      <p:bldP build="whole" bldLvl="1" animBg="1" rev="0" advAuto="0" spid="1065" grpId="4"/>
      <p:bldP build="whole" bldLvl="1" animBg="1" rev="0" advAuto="0" spid="1072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组合 114"/>
          <p:cNvGrpSpPr/>
          <p:nvPr/>
        </p:nvGrpSpPr>
        <p:grpSpPr>
          <a:xfrm>
            <a:off x="8367263" y="-2215529"/>
            <a:ext cx="7415123" cy="6922097"/>
            <a:chOff x="0" y="0"/>
            <a:chExt cx="7415121" cy="6922096"/>
          </a:xfrm>
        </p:grpSpPr>
        <p:sp>
          <p:nvSpPr>
            <p:cNvPr id="107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085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107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7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8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128" name="组合 65"/>
          <p:cNvGrpSpPr/>
          <p:nvPr/>
        </p:nvGrpSpPr>
        <p:grpSpPr>
          <a:xfrm>
            <a:off x="40548" y="1720288"/>
            <a:ext cx="5660156" cy="4659890"/>
            <a:chOff x="0" y="0"/>
            <a:chExt cx="5660155" cy="4659889"/>
          </a:xfrm>
        </p:grpSpPr>
        <p:sp>
          <p:nvSpPr>
            <p:cNvPr id="1087" name="矩形 3"/>
            <p:cNvSpPr/>
            <p:nvPr/>
          </p:nvSpPr>
          <p:spPr>
            <a:xfrm>
              <a:off x="1238975" y="117492"/>
              <a:ext cx="2513026" cy="379203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8" name="矩形 25"/>
            <p:cNvSpPr/>
            <p:nvPr/>
          </p:nvSpPr>
          <p:spPr>
            <a:xfrm rot="499308">
              <a:off x="2718883" y="194432"/>
              <a:ext cx="2472342" cy="3730648"/>
            </a:xfrm>
            <a:prstGeom prst="rect">
              <a:avLst/>
            </a:prstGeom>
            <a:noFill/>
            <a:ln w="9525" cap="flat">
              <a:solidFill>
                <a:srgbClr val="C1C1C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9" name="矩形 26"/>
            <p:cNvSpPr/>
            <p:nvPr/>
          </p:nvSpPr>
          <p:spPr>
            <a:xfrm rot="998617">
              <a:off x="2655741" y="271372"/>
              <a:ext cx="2431657" cy="3669256"/>
            </a:xfrm>
            <a:prstGeom prst="rect">
              <a:avLst/>
            </a:prstGeom>
            <a:noFill/>
            <a:ln w="9525" cap="flat">
              <a:solidFill>
                <a:srgbClr val="C2C2C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0" name="矩形 27"/>
            <p:cNvSpPr/>
            <p:nvPr/>
          </p:nvSpPr>
          <p:spPr>
            <a:xfrm rot="1497925">
              <a:off x="2592599" y="348312"/>
              <a:ext cx="2390972" cy="3607865"/>
            </a:xfrm>
            <a:prstGeom prst="rect">
              <a:avLst/>
            </a:prstGeom>
            <a:noFill/>
            <a:ln w="9525" cap="flat">
              <a:solidFill>
                <a:srgbClr val="C4C4C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1" name="矩形 28"/>
            <p:cNvSpPr/>
            <p:nvPr/>
          </p:nvSpPr>
          <p:spPr>
            <a:xfrm rot="1997234">
              <a:off x="2529457" y="425252"/>
              <a:ext cx="2350288" cy="3546474"/>
            </a:xfrm>
            <a:prstGeom prst="rect">
              <a:avLst/>
            </a:pr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2" name="矩形 29"/>
            <p:cNvSpPr/>
            <p:nvPr/>
          </p:nvSpPr>
          <p:spPr>
            <a:xfrm rot="2496542">
              <a:off x="2466315" y="502192"/>
              <a:ext cx="2309603" cy="3485083"/>
            </a:xfrm>
            <a:prstGeom prst="rect">
              <a:avLst/>
            </a:pr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3" name="矩形 30"/>
            <p:cNvSpPr/>
            <p:nvPr/>
          </p:nvSpPr>
          <p:spPr>
            <a:xfrm rot="2995851">
              <a:off x="2403173" y="579132"/>
              <a:ext cx="2268919" cy="3423692"/>
            </a:xfrm>
            <a:prstGeom prst="rect">
              <a:avLst/>
            </a:prstGeom>
            <a:noFill/>
            <a:ln w="9525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4" name="矩形 31"/>
            <p:cNvSpPr/>
            <p:nvPr/>
          </p:nvSpPr>
          <p:spPr>
            <a:xfrm rot="3495159">
              <a:off x="2340031" y="656072"/>
              <a:ext cx="2228234" cy="3362300"/>
            </a:xfrm>
            <a:prstGeom prst="rect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5" name="矩形 32"/>
            <p:cNvSpPr/>
            <p:nvPr/>
          </p:nvSpPr>
          <p:spPr>
            <a:xfrm rot="3994468">
              <a:off x="2276889" y="733012"/>
              <a:ext cx="2187549" cy="3300909"/>
            </a:xfrm>
            <a:prstGeom prst="rect">
              <a:avLst/>
            </a:prstGeom>
            <a:noFill/>
            <a:ln w="9525" cap="flat">
              <a:solidFill>
                <a:srgbClr val="CCCC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6" name="矩形 33"/>
            <p:cNvSpPr/>
            <p:nvPr/>
          </p:nvSpPr>
          <p:spPr>
            <a:xfrm rot="4493774">
              <a:off x="2213747" y="809952"/>
              <a:ext cx="2146865" cy="3239518"/>
            </a:xfrm>
            <a:prstGeom prst="rect">
              <a:avLst/>
            </a:prstGeom>
            <a:noFill/>
            <a:ln w="9525" cap="flat">
              <a:solidFill>
                <a:srgbClr val="CDCDC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7" name="矩形 34"/>
            <p:cNvSpPr/>
            <p:nvPr/>
          </p:nvSpPr>
          <p:spPr>
            <a:xfrm rot="4993085">
              <a:off x="2150605" y="886892"/>
              <a:ext cx="2106180" cy="3178127"/>
            </a:xfrm>
            <a:prstGeom prst="rect">
              <a:avLst/>
            </a:pr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8" name="矩形 35"/>
            <p:cNvSpPr/>
            <p:nvPr/>
          </p:nvSpPr>
          <p:spPr>
            <a:xfrm rot="5492391">
              <a:off x="2087463" y="963832"/>
              <a:ext cx="2065495" cy="3116736"/>
            </a:xfrm>
            <a:prstGeom prst="rect">
              <a:avLst/>
            </a:pr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9" name="矩形 36"/>
            <p:cNvSpPr/>
            <p:nvPr/>
          </p:nvSpPr>
          <p:spPr>
            <a:xfrm rot="5991702">
              <a:off x="2024321" y="1040772"/>
              <a:ext cx="2024810" cy="3055344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0" name="矩形 37"/>
            <p:cNvSpPr/>
            <p:nvPr/>
          </p:nvSpPr>
          <p:spPr>
            <a:xfrm rot="6491009">
              <a:off x="1961179" y="1117712"/>
              <a:ext cx="1984126" cy="2993953"/>
            </a:xfrm>
            <a:prstGeom prst="rect">
              <a:avLst/>
            </a:pr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1" name="矩形 38"/>
            <p:cNvSpPr/>
            <p:nvPr/>
          </p:nvSpPr>
          <p:spPr>
            <a:xfrm rot="6990317">
              <a:off x="1898037" y="1194652"/>
              <a:ext cx="1943441" cy="2932562"/>
            </a:xfrm>
            <a:prstGeom prst="rect">
              <a:avLst/>
            </a:prstGeom>
            <a:noFill/>
            <a:ln w="9525" cap="flat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2" name="矩形 39"/>
            <p:cNvSpPr/>
            <p:nvPr/>
          </p:nvSpPr>
          <p:spPr>
            <a:xfrm rot="7489626">
              <a:off x="1834895" y="1271592"/>
              <a:ext cx="1902757" cy="2871171"/>
            </a:xfrm>
            <a:prstGeom prst="rect">
              <a:avLst/>
            </a:pr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3" name="矩形 40"/>
            <p:cNvSpPr/>
            <p:nvPr/>
          </p:nvSpPr>
          <p:spPr>
            <a:xfrm rot="7988934">
              <a:off x="1771753" y="1348532"/>
              <a:ext cx="1862072" cy="2809779"/>
            </a:xfrm>
            <a:prstGeom prst="rect">
              <a:avLst/>
            </a:prstGeom>
            <a:noFill/>
            <a:ln w="9525" cap="flat">
              <a:solidFill>
                <a:srgbClr val="D8D8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4" name="矩形 41"/>
            <p:cNvSpPr/>
            <p:nvPr/>
          </p:nvSpPr>
          <p:spPr>
            <a:xfrm rot="8488242">
              <a:off x="1708611" y="1425472"/>
              <a:ext cx="1821388" cy="2748388"/>
            </a:xfrm>
            <a:prstGeom prst="rect">
              <a:avLst/>
            </a:prstGeom>
            <a:noFill/>
            <a:ln w="9525" cap="flat">
              <a:solidFill>
                <a:srgbClr val="DADAD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5" name="矩形 42"/>
            <p:cNvSpPr/>
            <p:nvPr/>
          </p:nvSpPr>
          <p:spPr>
            <a:xfrm rot="8987551">
              <a:off x="1645469" y="1502412"/>
              <a:ext cx="1780703" cy="2686997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6" name="矩形 43"/>
            <p:cNvSpPr/>
            <p:nvPr/>
          </p:nvSpPr>
          <p:spPr>
            <a:xfrm rot="9486859">
              <a:off x="1582328" y="1579351"/>
              <a:ext cx="1740018" cy="2625606"/>
            </a:xfrm>
            <a:prstGeom prst="rect">
              <a:avLst/>
            </a:prstGeom>
            <a:noFill/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7" name="矩形 44"/>
            <p:cNvSpPr/>
            <p:nvPr/>
          </p:nvSpPr>
          <p:spPr>
            <a:xfrm rot="9986168">
              <a:off x="1519186" y="1656292"/>
              <a:ext cx="1699334" cy="2564215"/>
            </a:xfrm>
            <a:prstGeom prst="rect">
              <a:avLst/>
            </a:prstGeom>
            <a:noFill/>
            <a:ln w="9525" cap="flat">
              <a:solidFill>
                <a:srgbClr val="DEDED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8" name="矩形 45"/>
            <p:cNvSpPr/>
            <p:nvPr/>
          </p:nvSpPr>
          <p:spPr>
            <a:xfrm rot="10485476">
              <a:off x="1456044" y="1733232"/>
              <a:ext cx="1658649" cy="2502823"/>
            </a:xfrm>
            <a:prstGeom prst="rect">
              <a:avLst/>
            </a:prstGeom>
            <a:noFill/>
            <a:ln w="9525" cap="flat">
              <a:solidFill>
                <a:srgbClr val="E0E0E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9" name="矩形 46"/>
            <p:cNvSpPr/>
            <p:nvPr/>
          </p:nvSpPr>
          <p:spPr>
            <a:xfrm rot="10984785">
              <a:off x="1392902" y="1810171"/>
              <a:ext cx="1617965" cy="2441432"/>
            </a:xfrm>
            <a:prstGeom prst="rect">
              <a:avLst/>
            </a:prstGeom>
            <a:noFill/>
            <a:ln w="9525" cap="flat">
              <a:solidFill>
                <a:srgbClr val="E1E1E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矩形 47"/>
            <p:cNvSpPr/>
            <p:nvPr/>
          </p:nvSpPr>
          <p:spPr>
            <a:xfrm rot="11484093">
              <a:off x="1329760" y="1887111"/>
              <a:ext cx="1577280" cy="2380041"/>
            </a:xfrm>
            <a:prstGeom prst="rect">
              <a:avLst/>
            </a:pr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1" name="矩形 48"/>
            <p:cNvSpPr/>
            <p:nvPr/>
          </p:nvSpPr>
          <p:spPr>
            <a:xfrm rot="11983401">
              <a:off x="1266618" y="1964052"/>
              <a:ext cx="1536595" cy="2318650"/>
            </a:xfrm>
            <a:prstGeom prst="rect">
              <a:avLst/>
            </a:prstGeom>
            <a:noFill/>
            <a:ln w="9525" cap="flat">
              <a:solidFill>
                <a:srgbClr val="E5E5E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矩形 49"/>
            <p:cNvSpPr/>
            <p:nvPr/>
          </p:nvSpPr>
          <p:spPr>
            <a:xfrm rot="12482710">
              <a:off x="1203476" y="2040991"/>
              <a:ext cx="1495911" cy="2257259"/>
            </a:xfrm>
            <a:prstGeom prst="rect">
              <a:avLst/>
            </a:prstGeom>
            <a:noFill/>
            <a:ln w="9525" cap="flat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矩形 50"/>
            <p:cNvSpPr/>
            <p:nvPr/>
          </p:nvSpPr>
          <p:spPr>
            <a:xfrm rot="12982018">
              <a:off x="1140334" y="2117931"/>
              <a:ext cx="1455226" cy="2195867"/>
            </a:xfrm>
            <a:prstGeom prst="rect">
              <a:avLst/>
            </a:pr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矩形 51"/>
            <p:cNvSpPr/>
            <p:nvPr/>
          </p:nvSpPr>
          <p:spPr>
            <a:xfrm rot="13481326">
              <a:off x="1077192" y="2194871"/>
              <a:ext cx="1414542" cy="2134476"/>
            </a:xfrm>
            <a:prstGeom prst="rect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矩形 52"/>
            <p:cNvSpPr/>
            <p:nvPr/>
          </p:nvSpPr>
          <p:spPr>
            <a:xfrm rot="13980634">
              <a:off x="1014050" y="2271812"/>
              <a:ext cx="1373857" cy="2073086"/>
            </a:xfrm>
            <a:prstGeom prst="rect">
              <a:avLst/>
            </a:pr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矩形 53"/>
            <p:cNvSpPr/>
            <p:nvPr/>
          </p:nvSpPr>
          <p:spPr>
            <a:xfrm rot="14479943">
              <a:off x="950908" y="2348751"/>
              <a:ext cx="1333172" cy="2011694"/>
            </a:xfrm>
            <a:prstGeom prst="rect">
              <a:avLst/>
            </a:prstGeom>
            <a:noFill/>
            <a:ln w="9525" cap="flat">
              <a:solidFill>
                <a:srgbClr val="ECECE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7" name="矩形 54"/>
            <p:cNvSpPr/>
            <p:nvPr/>
          </p:nvSpPr>
          <p:spPr>
            <a:xfrm rot="14979251">
              <a:off x="887766" y="2425691"/>
              <a:ext cx="1292488" cy="1950302"/>
            </a:xfrm>
            <a:prstGeom prst="rect">
              <a:avLst/>
            </a:pr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8" name="矩形 55"/>
            <p:cNvSpPr/>
            <p:nvPr/>
          </p:nvSpPr>
          <p:spPr>
            <a:xfrm rot="15478559">
              <a:off x="824624" y="2502631"/>
              <a:ext cx="1251803" cy="1888911"/>
            </a:xfrm>
            <a:prstGeom prst="rect">
              <a:avLst/>
            </a:pr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矩形 56"/>
            <p:cNvSpPr/>
            <p:nvPr/>
          </p:nvSpPr>
          <p:spPr>
            <a:xfrm rot="15977867">
              <a:off x="761482" y="2579571"/>
              <a:ext cx="1211118" cy="1827520"/>
            </a:xfrm>
            <a:prstGeom prst="rect">
              <a:avLst/>
            </a:prstGeom>
            <a:noFill/>
            <a:ln w="9525" cap="flat">
              <a:solidFill>
                <a:srgbClr val="F1F1F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0" name="矩形 57"/>
            <p:cNvSpPr/>
            <p:nvPr/>
          </p:nvSpPr>
          <p:spPr>
            <a:xfrm rot="16477176">
              <a:off x="698340" y="2656511"/>
              <a:ext cx="1170434" cy="1766129"/>
            </a:xfrm>
            <a:prstGeom prst="rect">
              <a:avLst/>
            </a:pr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1" name="矩形 58"/>
            <p:cNvSpPr/>
            <p:nvPr/>
          </p:nvSpPr>
          <p:spPr>
            <a:xfrm rot="16976484">
              <a:off x="635198" y="2733451"/>
              <a:ext cx="1129749" cy="1704738"/>
            </a:xfrm>
            <a:prstGeom prst="rect">
              <a:avLst/>
            </a:prstGeom>
            <a:noFill/>
            <a:ln w="9525" cap="flat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矩形 59"/>
            <p:cNvSpPr/>
            <p:nvPr/>
          </p:nvSpPr>
          <p:spPr>
            <a:xfrm rot="17475793">
              <a:off x="572056" y="2810391"/>
              <a:ext cx="1089065" cy="1643346"/>
            </a:xfrm>
            <a:prstGeom prst="rect">
              <a:avLst/>
            </a:prstGeom>
            <a:noFill/>
            <a:ln w="9525" cap="flat">
              <a:solidFill>
                <a:srgbClr val="F6F6F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矩形 60"/>
            <p:cNvSpPr/>
            <p:nvPr/>
          </p:nvSpPr>
          <p:spPr>
            <a:xfrm rot="17975101">
              <a:off x="508914" y="2887331"/>
              <a:ext cx="1048380" cy="1581955"/>
            </a:xfrm>
            <a:prstGeom prst="rect">
              <a:avLst/>
            </a:pr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4" name="矩形 61"/>
            <p:cNvSpPr/>
            <p:nvPr/>
          </p:nvSpPr>
          <p:spPr>
            <a:xfrm rot="18474410">
              <a:off x="445772" y="2964271"/>
              <a:ext cx="1007695" cy="1520564"/>
            </a:xfrm>
            <a:prstGeom prst="rect">
              <a:avLst/>
            </a:pr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矩形 62"/>
            <p:cNvSpPr/>
            <p:nvPr/>
          </p:nvSpPr>
          <p:spPr>
            <a:xfrm rot="18973718">
              <a:off x="382630" y="3041212"/>
              <a:ext cx="967010" cy="1459173"/>
            </a:xfrm>
            <a:prstGeom prst="rect">
              <a:avLst/>
            </a:prstGeom>
            <a:noFill/>
            <a:ln w="9525" cap="flat">
              <a:solidFill>
                <a:srgbClr val="FAFA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6" name="矩形 63"/>
            <p:cNvSpPr/>
            <p:nvPr/>
          </p:nvSpPr>
          <p:spPr>
            <a:xfrm rot="19473027">
              <a:off x="319488" y="3118151"/>
              <a:ext cx="926326" cy="1397781"/>
            </a:xfrm>
            <a:prstGeom prst="rect">
              <a:avLst/>
            </a:prstGeom>
            <a:noFill/>
            <a:ln w="9525" cap="flat">
              <a:solidFill>
                <a:srgbClr val="FCFCF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7" name="矩形 64"/>
            <p:cNvSpPr/>
            <p:nvPr/>
          </p:nvSpPr>
          <p:spPr>
            <a:xfrm rot="19972335">
              <a:off x="256346" y="3195091"/>
              <a:ext cx="885642" cy="1336390"/>
            </a:xfrm>
            <a:prstGeom prst="rect">
              <a:avLst/>
            </a:pr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41" name="组合 66"/>
          <p:cNvGrpSpPr/>
          <p:nvPr/>
        </p:nvGrpSpPr>
        <p:grpSpPr>
          <a:xfrm>
            <a:off x="6096000" y="2041165"/>
            <a:ext cx="978409" cy="663746"/>
            <a:chOff x="0" y="0"/>
            <a:chExt cx="978408" cy="663744"/>
          </a:xfrm>
        </p:grpSpPr>
        <p:sp>
          <p:nvSpPr>
            <p:cNvPr id="1129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0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1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2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3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4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5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6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7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8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9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0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42" name="文本框 81"/>
          <p:cNvSpPr txBox="1"/>
          <p:nvPr/>
        </p:nvSpPr>
        <p:spPr>
          <a:xfrm>
            <a:off x="7393583" y="2305877"/>
            <a:ext cx="4206597" cy="178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 </a:t>
            </a:r>
            <a:r>
              <a:t>总览模式：全国所有省会城市的地图，选择时期，移动鼠标查询指定日期的天气，向数据库发送查询请求 </a:t>
            </a:r>
          </a:p>
        </p:txBody>
      </p:sp>
      <p:grpSp>
        <p:nvGrpSpPr>
          <p:cNvPr id="1155" name="组合 82"/>
          <p:cNvGrpSpPr/>
          <p:nvPr/>
        </p:nvGrpSpPr>
        <p:grpSpPr>
          <a:xfrm>
            <a:off x="6096000" y="3601368"/>
            <a:ext cx="978409" cy="663746"/>
            <a:chOff x="0" y="0"/>
            <a:chExt cx="978408" cy="663744"/>
          </a:xfrm>
        </p:grpSpPr>
        <p:sp>
          <p:nvSpPr>
            <p:cNvPr id="1143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4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5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6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7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8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9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0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1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2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3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4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56" name="文本框 97"/>
          <p:cNvSpPr txBox="1"/>
          <p:nvPr/>
        </p:nvSpPr>
        <p:spPr>
          <a:xfrm>
            <a:off x="7393583" y="3866078"/>
            <a:ext cx="4206597" cy="187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t>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t>默认查找：默认查询北京未来天气，查询未来七天的预测的北京天气信息的走势变化，向数据库发送查询请求 </a:t>
            </a:r>
          </a:p>
        </p:txBody>
      </p:sp>
      <p:grpSp>
        <p:nvGrpSpPr>
          <p:cNvPr id="1169" name="组合 98"/>
          <p:cNvGrpSpPr/>
          <p:nvPr/>
        </p:nvGrpSpPr>
        <p:grpSpPr>
          <a:xfrm>
            <a:off x="6096000" y="5283458"/>
            <a:ext cx="978409" cy="663746"/>
            <a:chOff x="0" y="0"/>
            <a:chExt cx="978408" cy="663744"/>
          </a:xfrm>
        </p:grpSpPr>
        <p:sp>
          <p:nvSpPr>
            <p:cNvPr id="1157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8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9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0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1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2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3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4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5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6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8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0" name="文本框 126"/>
          <p:cNvSpPr txBox="1"/>
          <p:nvPr/>
        </p:nvSpPr>
        <p:spPr>
          <a:xfrm>
            <a:off x="6771254" y="1132302"/>
            <a:ext cx="432857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36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Mysql+Navicat</a:t>
            </a:r>
          </a:p>
        </p:txBody>
      </p:sp>
      <p:sp>
        <p:nvSpPr>
          <p:cNvPr id="1171" name="矩形 127"/>
          <p:cNvSpPr txBox="1"/>
          <p:nvPr/>
        </p:nvSpPr>
        <p:spPr>
          <a:xfrm>
            <a:off x="1277516" y="952962"/>
            <a:ext cx="249973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</a:t>
            </a:r>
          </a:p>
        </p:txBody>
      </p:sp>
      <p:pic>
        <p:nvPicPr>
          <p:cNvPr id="1172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178" y="502919"/>
            <a:ext cx="5285691" cy="4858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1" grpId="4"/>
      <p:bldP build="whole" bldLvl="1" animBg="1" rev="0" advAuto="0" spid="1155" grpId="6"/>
      <p:bldP build="whole" bldLvl="1" animBg="1" rev="0" advAuto="0" spid="1170" grpId="1"/>
      <p:bldP build="whole" bldLvl="1" animBg="1" rev="0" advAuto="0" spid="1171" grpId="3"/>
      <p:bldP build="whole" bldLvl="1" animBg="1" rev="0" advAuto="0" spid="1142" grpId="5"/>
      <p:bldP build="whole" bldLvl="1" animBg="1" rev="0" advAuto="0" spid="1128" grpId="2"/>
      <p:bldP build="whole" bldLvl="1" animBg="1" rev="0" advAuto="0" spid="1156" grpId="7"/>
      <p:bldP build="whole" bldLvl="1" animBg="1" rev="0" advAuto="0" spid="1169" grpId="8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6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174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5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6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7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8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9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0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1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2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3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4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7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8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9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0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1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2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4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5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09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197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198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199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0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1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2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3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4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5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6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7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08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grpSp>
        <p:nvGrpSpPr>
          <p:cNvPr id="1222" name="组合 50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1210" name="文本框 37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1" name="文本框 40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2" name="文本框 41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3" name="文本框 42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4" name="文本框 43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5" name="文本框 44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6" name="文本框 45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7" name="文本框 46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8" name="文本框 47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19" name="文本框 48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20" name="文本框 49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221" name="文本框 38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1223" name="矩形 3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成果展示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rcRect l="812" t="36085" r="29523" b="0"/>
          <a:stretch>
            <a:fillRect/>
          </a:stretch>
        </p:blipFill>
        <p:spPr>
          <a:xfrm>
            <a:off x="4984251" y="2474686"/>
            <a:ext cx="7207648" cy="438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2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rcRect l="21016" t="40000" r="21016" b="6667"/>
          <a:stretch>
            <a:fillRect/>
          </a:stretch>
        </p:blipFill>
        <p:spPr>
          <a:xfrm>
            <a:off x="-3" y="0"/>
            <a:ext cx="5820173" cy="365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227" name="文本框 3"/>
          <p:cNvSpPr txBox="1"/>
          <p:nvPr/>
        </p:nvSpPr>
        <p:spPr>
          <a:xfrm>
            <a:off x="4298851" y="3075057"/>
            <a:ext cx="30251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请添加标题</a:t>
            </a:r>
          </a:p>
        </p:txBody>
      </p:sp>
      <p:sp>
        <p:nvSpPr>
          <p:cNvPr id="1228" name="矩形 4"/>
          <p:cNvSpPr txBox="1"/>
          <p:nvPr/>
        </p:nvSpPr>
        <p:spPr>
          <a:xfrm>
            <a:off x="4517438" y="3571859"/>
            <a:ext cx="2518494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</a:t>
            </a:r>
          </a:p>
        </p:txBody>
      </p:sp>
      <p:sp>
        <p:nvSpPr>
          <p:cNvPr id="1229" name="矩形 11"/>
          <p:cNvSpPr txBox="1"/>
          <p:nvPr/>
        </p:nvSpPr>
        <p:spPr>
          <a:xfrm>
            <a:off x="575424" y="3657600"/>
            <a:ext cx="3100604" cy="1558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Praesent venenatis rutrum feugiat. </a:t>
            </a:r>
          </a:p>
        </p:txBody>
      </p:sp>
      <p:sp>
        <p:nvSpPr>
          <p:cNvPr id="1230" name="文本框 12"/>
          <p:cNvSpPr txBox="1"/>
          <p:nvPr/>
        </p:nvSpPr>
        <p:spPr>
          <a:xfrm>
            <a:off x="573744" y="3231007"/>
            <a:ext cx="18186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添加小标题</a:t>
            </a:r>
          </a:p>
        </p:txBody>
      </p:sp>
      <p:sp>
        <p:nvSpPr>
          <p:cNvPr id="1231" name="矩形 13"/>
          <p:cNvSpPr txBox="1"/>
          <p:nvPr/>
        </p:nvSpPr>
        <p:spPr>
          <a:xfrm>
            <a:off x="9423465" y="2699211"/>
            <a:ext cx="3416574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</a:t>
            </a:r>
          </a:p>
        </p:txBody>
      </p:sp>
      <p:sp>
        <p:nvSpPr>
          <p:cNvPr id="1232" name="文本框 14"/>
          <p:cNvSpPr txBox="1"/>
          <p:nvPr/>
        </p:nvSpPr>
        <p:spPr>
          <a:xfrm>
            <a:off x="8934292" y="2330038"/>
            <a:ext cx="18186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添加小标题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1" grpId="6"/>
      <p:bldP build="whole" bldLvl="1" animBg="1" rev="0" advAuto="0" spid="1230" grpId="3"/>
      <p:bldP build="whole" bldLvl="1" animBg="1" rev="0" advAuto="0" spid="1228" grpId="2"/>
      <p:bldP build="whole" bldLvl="1" animBg="1" rev="0" advAuto="0" spid="1229" grpId="4"/>
      <p:bldP build="whole" bldLvl="1" animBg="1" rev="0" advAuto="0" spid="1232" grpId="5"/>
      <p:bldP build="whole" bldLvl="1" animBg="1" rev="0" advAuto="0" spid="122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234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5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6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7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8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9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0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1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2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3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4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5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6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7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8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9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0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1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2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3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4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5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69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257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58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59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0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1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2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3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4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5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6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7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68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grpSp>
        <p:nvGrpSpPr>
          <p:cNvPr id="1282" name="组合 71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1270" name="文本框 38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1" name="文本框 61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2" name="文本框 62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3" name="文本框 63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4" name="文本框 64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5" name="文本框 65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6" name="文本框 66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7" name="文本框 67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8" name="文本框 68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79" name="文本框 69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80" name="文本框 70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81" name="文本框 49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283" name="矩形 50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需求分析</a:t>
            </a:r>
          </a:p>
        </p:txBody>
      </p:sp>
      <p:grpSp>
        <p:nvGrpSpPr>
          <p:cNvPr id="1296" name="组合 50"/>
          <p:cNvGrpSpPr/>
          <p:nvPr/>
        </p:nvGrpSpPr>
        <p:grpSpPr>
          <a:xfrm>
            <a:off x="819073" y="2010173"/>
            <a:ext cx="1769031" cy="1913812"/>
            <a:chOff x="0" y="0"/>
            <a:chExt cx="1769030" cy="1913810"/>
          </a:xfrm>
        </p:grpSpPr>
        <p:sp>
          <p:nvSpPr>
            <p:cNvPr id="1284" name="文本框 37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85" name="文本框 40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86" name="文本框 41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87" name="文本框 42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88" name="文本框 43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89" name="文本框 44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90" name="文本框 45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91" name="文本框 46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92" name="文本框 47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93" name="文本框 48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94" name="文本框 49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95" name="文本框 38"/>
            <p:cNvSpPr txBox="1"/>
            <p:nvPr/>
          </p:nvSpPr>
          <p:spPr>
            <a:xfrm>
              <a:off x="0" y="0"/>
              <a:ext cx="81911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图形 1"/>
          <p:cNvSpPr/>
          <p:nvPr/>
        </p:nvSpPr>
        <p:spPr>
          <a:xfrm rot="1387571">
            <a:off x="4621936" y="1380556"/>
            <a:ext cx="3596935" cy="42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BDBDB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99" name="图形 1"/>
          <p:cNvSpPr/>
          <p:nvPr/>
        </p:nvSpPr>
        <p:spPr>
          <a:xfrm rot="1387571">
            <a:off x="4421564" y="1276888"/>
            <a:ext cx="3847349" cy="452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DDDDD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0" name="图形 1"/>
          <p:cNvSpPr/>
          <p:nvPr/>
        </p:nvSpPr>
        <p:spPr>
          <a:xfrm rot="1387571">
            <a:off x="4221191" y="1173222"/>
            <a:ext cx="4097764" cy="481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0E0E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1" name="图形 1"/>
          <p:cNvSpPr/>
          <p:nvPr/>
        </p:nvSpPr>
        <p:spPr>
          <a:xfrm rot="1387571">
            <a:off x="4020820" y="1069556"/>
            <a:ext cx="4348178" cy="510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2" name="图形 1"/>
          <p:cNvSpPr/>
          <p:nvPr/>
        </p:nvSpPr>
        <p:spPr>
          <a:xfrm rot="1387571">
            <a:off x="3820446" y="965888"/>
            <a:ext cx="4598593" cy="5403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4E4E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3" name="图形 1"/>
          <p:cNvSpPr/>
          <p:nvPr/>
        </p:nvSpPr>
        <p:spPr>
          <a:xfrm rot="1387571">
            <a:off x="3620075" y="862222"/>
            <a:ext cx="4849007" cy="5698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7E7E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4" name="图形 1"/>
          <p:cNvSpPr/>
          <p:nvPr/>
        </p:nvSpPr>
        <p:spPr>
          <a:xfrm rot="1387571">
            <a:off x="3419702" y="758556"/>
            <a:ext cx="5099421" cy="599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9E9E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5" name="图形 1"/>
          <p:cNvSpPr/>
          <p:nvPr/>
        </p:nvSpPr>
        <p:spPr>
          <a:xfrm rot="1387571">
            <a:off x="3219330" y="654889"/>
            <a:ext cx="5349835" cy="628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CECE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6" name="图形 1"/>
          <p:cNvSpPr/>
          <p:nvPr/>
        </p:nvSpPr>
        <p:spPr>
          <a:xfrm rot="1387571">
            <a:off x="3018957" y="551222"/>
            <a:ext cx="5600250" cy="658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EEEE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7" name="图形 1"/>
          <p:cNvSpPr/>
          <p:nvPr/>
        </p:nvSpPr>
        <p:spPr>
          <a:xfrm rot="1387571">
            <a:off x="2818585" y="447556"/>
            <a:ext cx="5850664" cy="687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8" name="图形 1"/>
          <p:cNvSpPr/>
          <p:nvPr/>
        </p:nvSpPr>
        <p:spPr>
          <a:xfrm rot="1387571">
            <a:off x="1136728" y="-566346"/>
            <a:ext cx="6101078" cy="716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3F3F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09" name="图形 1"/>
          <p:cNvSpPr/>
          <p:nvPr/>
        </p:nvSpPr>
        <p:spPr>
          <a:xfrm rot="1387571">
            <a:off x="2417840" y="240222"/>
            <a:ext cx="6351493" cy="74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5F5F5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0" name="图形 1"/>
          <p:cNvSpPr/>
          <p:nvPr/>
        </p:nvSpPr>
        <p:spPr>
          <a:xfrm rot="1387571">
            <a:off x="2217469" y="136556"/>
            <a:ext cx="6601907" cy="775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7F7F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1" name="图形 1"/>
          <p:cNvSpPr/>
          <p:nvPr/>
        </p:nvSpPr>
        <p:spPr>
          <a:xfrm rot="1387571">
            <a:off x="2017096" y="32890"/>
            <a:ext cx="6852320" cy="8052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8731">
            <a:solidFill>
              <a:srgbClr val="FAFAFA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2" name="图形 1"/>
          <p:cNvSpPr/>
          <p:nvPr/>
        </p:nvSpPr>
        <p:spPr>
          <a:xfrm rot="1387571">
            <a:off x="1816724" y="-70777"/>
            <a:ext cx="7102736" cy="834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9128">
            <a:solidFill>
              <a:srgbClr val="FCFCF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13" name="椭圆 43"/>
          <p:cNvSpPr/>
          <p:nvPr/>
        </p:nvSpPr>
        <p:spPr>
          <a:xfrm>
            <a:off x="7536075" y="2858973"/>
            <a:ext cx="1956671" cy="1956669"/>
          </a:xfrm>
          <a:prstGeom prst="ellipse">
            <a:avLst/>
          </a:prstGeom>
          <a:ln>
            <a:solidFill>
              <a:srgbClr val="D9D9D9">
                <a:alpha val="81818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4" name="椭圆 45"/>
          <p:cNvSpPr/>
          <p:nvPr/>
        </p:nvSpPr>
        <p:spPr>
          <a:xfrm>
            <a:off x="7437201" y="2751319"/>
            <a:ext cx="2171979" cy="2171978"/>
          </a:xfrm>
          <a:prstGeom prst="ellipse">
            <a:avLst/>
          </a:prstGeom>
          <a:ln>
            <a:solidFill>
              <a:srgbClr val="D9D9D9">
                <a:alpha val="63636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5" name="椭圆 47"/>
          <p:cNvSpPr/>
          <p:nvPr/>
        </p:nvSpPr>
        <p:spPr>
          <a:xfrm>
            <a:off x="7317702" y="2643664"/>
            <a:ext cx="2387289" cy="2387288"/>
          </a:xfrm>
          <a:prstGeom prst="ellipse">
            <a:avLst/>
          </a:prstGeom>
          <a:ln>
            <a:solidFill>
              <a:srgbClr val="D9D9D9">
                <a:alpha val="45455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6" name="图形 1"/>
          <p:cNvSpPr/>
          <p:nvPr/>
        </p:nvSpPr>
        <p:spPr>
          <a:xfrm rot="1387571">
            <a:off x="4822309" y="1484222"/>
            <a:ext cx="3346520" cy="393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rgbClr val="D9D9D9"/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323" name="组合 6"/>
          <p:cNvGrpSpPr/>
          <p:nvPr/>
        </p:nvGrpSpPr>
        <p:grpSpPr>
          <a:xfrm>
            <a:off x="4465833" y="1521351"/>
            <a:ext cx="1500614" cy="1783789"/>
            <a:chOff x="0" y="0"/>
            <a:chExt cx="1500612" cy="1783788"/>
          </a:xfrm>
        </p:grpSpPr>
        <p:sp>
          <p:nvSpPr>
            <p:cNvPr id="1317" name="图形 6"/>
            <p:cNvSpPr/>
            <p:nvPr/>
          </p:nvSpPr>
          <p:spPr>
            <a:xfrm>
              <a:off x="-1" y="-1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322" name="组合 8"/>
            <p:cNvGrpSpPr/>
            <p:nvPr/>
          </p:nvGrpSpPr>
          <p:grpSpPr>
            <a:xfrm>
              <a:off x="313404" y="221770"/>
              <a:ext cx="866350" cy="1555452"/>
              <a:chOff x="0" y="0"/>
              <a:chExt cx="866349" cy="1555450"/>
            </a:xfrm>
          </p:grpSpPr>
          <p:sp>
            <p:nvSpPr>
              <p:cNvPr id="1318" name="文本框 4"/>
              <p:cNvSpPr txBox="1"/>
              <p:nvPr/>
            </p:nvSpPr>
            <p:spPr>
              <a:xfrm>
                <a:off x="160299" y="0"/>
                <a:ext cx="358413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319" name="文本框 21"/>
              <p:cNvSpPr txBox="1"/>
              <p:nvPr/>
            </p:nvSpPr>
            <p:spPr>
              <a:xfrm>
                <a:off x="451431" y="178536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320" name="文本框 22"/>
              <p:cNvSpPr txBox="1"/>
              <p:nvPr/>
            </p:nvSpPr>
            <p:spPr>
              <a:xfrm>
                <a:off x="0" y="64633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321" name="文本框 23"/>
              <p:cNvSpPr txBox="1"/>
              <p:nvPr/>
            </p:nvSpPr>
            <p:spPr>
              <a:xfrm>
                <a:off x="387135" y="79091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</p:grpSp>
      <p:sp>
        <p:nvSpPr>
          <p:cNvPr id="1324" name="椭圆 9"/>
          <p:cNvSpPr/>
          <p:nvPr/>
        </p:nvSpPr>
        <p:spPr>
          <a:xfrm>
            <a:off x="7640743" y="2966628"/>
            <a:ext cx="1741361" cy="174136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0" dist="0" dir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27" name="组合 3"/>
          <p:cNvGrpSpPr/>
          <p:nvPr/>
        </p:nvGrpSpPr>
        <p:grpSpPr>
          <a:xfrm>
            <a:off x="6290351" y="2722236"/>
            <a:ext cx="4073755" cy="1084345"/>
            <a:chOff x="0" y="0"/>
            <a:chExt cx="4073753" cy="1084343"/>
          </a:xfrm>
        </p:grpSpPr>
        <p:sp>
          <p:nvSpPr>
            <p:cNvPr id="1325" name="文本框 1"/>
            <p:cNvSpPr txBox="1"/>
            <p:nvPr/>
          </p:nvSpPr>
          <p:spPr>
            <a:xfrm>
              <a:off x="0" y="0"/>
              <a:ext cx="3330697" cy="993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5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THANKS.</a:t>
              </a:r>
            </a:p>
          </p:txBody>
        </p:sp>
        <p:sp>
          <p:nvSpPr>
            <p:cNvPr id="1326" name="文本框 39"/>
            <p:cNvSpPr txBox="1"/>
            <p:nvPr/>
          </p:nvSpPr>
          <p:spPr>
            <a:xfrm>
              <a:off x="264871" y="688103"/>
              <a:ext cx="380888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600">
                  <a:solidFill>
                    <a:srgbClr val="808080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Beautiful Of Design.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82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64" name="椭圆 60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椭圆 62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椭圆 63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椭圆 64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椭圆 65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椭圆 66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椭圆 67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椭圆 68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椭圆 69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椭圆 70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椭圆 71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椭圆 72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椭圆 73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椭圆 74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椭圆 75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椭圆 76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椭圆 77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椭圆 78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椭圆 79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椭圆 80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椭圆 81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椭圆 61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9" name="组合 57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87" name="文本框 2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88" name="文本框 34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89" name="文本框 35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0" name="文本框 36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1" name="文本框 37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2" name="文本框 38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3" name="文本框 39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4" name="文本框 40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5" name="文本框 41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7" name="文本框 43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8" name="文本框 1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grpSp>
        <p:nvGrpSpPr>
          <p:cNvPr id="212" name="组合 56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200" name="文本框 45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1" name="文本框 46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2" name="文本框 47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3" name="文本框 48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4" name="文本框 49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5" name="文本框 50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6" name="文本框 51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7" name="文本框 52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8" name="文本框 53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9" name="文本框 54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10" name="文本框 55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11" name="文本框 44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13" name="矩形 5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小组情况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114"/>
          <p:cNvGrpSpPr/>
          <p:nvPr/>
        </p:nvGrpSpPr>
        <p:grpSpPr>
          <a:xfrm>
            <a:off x="8731788" y="-2520329"/>
            <a:ext cx="7415123" cy="6922097"/>
            <a:chOff x="0" y="0"/>
            <a:chExt cx="7415121" cy="6922096"/>
          </a:xfrm>
        </p:grpSpPr>
        <p:sp>
          <p:nvSpPr>
            <p:cNvPr id="21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25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21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39" name="组合 66"/>
          <p:cNvGrpSpPr/>
          <p:nvPr/>
        </p:nvGrpSpPr>
        <p:grpSpPr>
          <a:xfrm>
            <a:off x="1193800" y="1243621"/>
            <a:ext cx="978409" cy="663746"/>
            <a:chOff x="0" y="0"/>
            <a:chExt cx="978408" cy="663744"/>
          </a:xfrm>
        </p:grpSpPr>
        <p:sp>
          <p:nvSpPr>
            <p:cNvPr id="227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2" name="组合 79"/>
          <p:cNvGrpSpPr/>
          <p:nvPr/>
        </p:nvGrpSpPr>
        <p:grpSpPr>
          <a:xfrm>
            <a:off x="2491383" y="1084767"/>
            <a:ext cx="4206597" cy="1181756"/>
            <a:chOff x="0" y="0"/>
            <a:chExt cx="4206595" cy="1181754"/>
          </a:xfrm>
        </p:grpSpPr>
        <p:sp>
          <p:nvSpPr>
            <p:cNvPr id="240" name="文本框 80"/>
            <p:cNvSpPr txBox="1"/>
            <p:nvPr/>
          </p:nvSpPr>
          <p:spPr>
            <a:xfrm>
              <a:off x="0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后端：童路勤</a:t>
              </a:r>
            </a:p>
          </p:txBody>
        </p:sp>
        <p:sp>
          <p:nvSpPr>
            <p:cNvPr id="241" name="文本框 81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数据处理、建立天气预测ARIMA、LSTM模型，后端与服务器连接</a:t>
              </a:r>
            </a:p>
          </p:txBody>
        </p:sp>
      </p:grpSp>
      <p:grpSp>
        <p:nvGrpSpPr>
          <p:cNvPr id="255" name="组合 82"/>
          <p:cNvGrpSpPr/>
          <p:nvPr/>
        </p:nvGrpSpPr>
        <p:grpSpPr>
          <a:xfrm>
            <a:off x="5473700" y="2577707"/>
            <a:ext cx="978409" cy="663746"/>
            <a:chOff x="0" y="0"/>
            <a:chExt cx="978408" cy="663744"/>
          </a:xfrm>
        </p:grpSpPr>
        <p:sp>
          <p:nvSpPr>
            <p:cNvPr id="243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95"/>
          <p:cNvGrpSpPr/>
          <p:nvPr/>
        </p:nvGrpSpPr>
        <p:grpSpPr>
          <a:xfrm>
            <a:off x="6771283" y="2418853"/>
            <a:ext cx="4206597" cy="1181756"/>
            <a:chOff x="0" y="0"/>
            <a:chExt cx="4206595" cy="1181754"/>
          </a:xfrm>
        </p:grpSpPr>
        <p:sp>
          <p:nvSpPr>
            <p:cNvPr id="256" name="文本框 96"/>
            <p:cNvSpPr txBox="1"/>
            <p:nvPr/>
          </p:nvSpPr>
          <p:spPr>
            <a:xfrm>
              <a:off x="0" y="0"/>
              <a:ext cx="35331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服务器：王迪、黎佩瑜</a:t>
              </a:r>
            </a:p>
          </p:txBody>
        </p:sp>
        <p:sp>
          <p:nvSpPr>
            <p:cNvPr id="257" name="文本框 97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以springboot为框架构建服务器、使用shiro进行身份权限认证、进行前后端交互连接</a:t>
              </a:r>
            </a:p>
          </p:txBody>
        </p:sp>
      </p:grpSp>
      <p:grpSp>
        <p:nvGrpSpPr>
          <p:cNvPr id="271" name="组合 98"/>
          <p:cNvGrpSpPr/>
          <p:nvPr/>
        </p:nvGrpSpPr>
        <p:grpSpPr>
          <a:xfrm>
            <a:off x="5515609" y="5631935"/>
            <a:ext cx="978409" cy="663746"/>
            <a:chOff x="0" y="0"/>
            <a:chExt cx="978408" cy="663744"/>
          </a:xfrm>
        </p:grpSpPr>
        <p:sp>
          <p:nvSpPr>
            <p:cNvPr id="259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4" name="组合 111"/>
          <p:cNvGrpSpPr/>
          <p:nvPr/>
        </p:nvGrpSpPr>
        <p:grpSpPr>
          <a:xfrm>
            <a:off x="6813194" y="5473081"/>
            <a:ext cx="4206597" cy="1181756"/>
            <a:chOff x="0" y="0"/>
            <a:chExt cx="4206595" cy="1181754"/>
          </a:xfrm>
        </p:grpSpPr>
        <p:sp>
          <p:nvSpPr>
            <p:cNvPr id="272" name="文本框 112"/>
            <p:cNvSpPr txBox="1"/>
            <p:nvPr/>
          </p:nvSpPr>
          <p:spPr>
            <a:xfrm>
              <a:off x="0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前端：陈灯月</a:t>
              </a:r>
            </a:p>
          </p:txBody>
        </p:sp>
        <p:sp>
          <p:nvSpPr>
            <p:cNvPr id="273" name="文本框 113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采用vue框架</a:t>
              </a:r>
              <a:r>
                <a:t>前端界面设计、预测数据图表设计、前端与服务器的连接</a:t>
              </a:r>
            </a:p>
          </p:txBody>
        </p:sp>
      </p:grpSp>
      <p:sp>
        <p:nvSpPr>
          <p:cNvPr id="275" name="文本框 126"/>
          <p:cNvSpPr txBox="1"/>
          <p:nvPr/>
        </p:nvSpPr>
        <p:spPr>
          <a:xfrm>
            <a:off x="4588114" y="222460"/>
            <a:ext cx="529596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人员分工&amp;业务流程</a:t>
            </a:r>
          </a:p>
        </p:txBody>
      </p:sp>
      <p:grpSp>
        <p:nvGrpSpPr>
          <p:cNvPr id="288" name="组合 98"/>
          <p:cNvGrpSpPr/>
          <p:nvPr/>
        </p:nvGrpSpPr>
        <p:grpSpPr>
          <a:xfrm>
            <a:off x="182763" y="4306153"/>
            <a:ext cx="978409" cy="663746"/>
            <a:chOff x="0" y="0"/>
            <a:chExt cx="978408" cy="663744"/>
          </a:xfrm>
        </p:grpSpPr>
        <p:sp>
          <p:nvSpPr>
            <p:cNvPr id="276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1" name="组合 111"/>
          <p:cNvGrpSpPr/>
          <p:nvPr/>
        </p:nvGrpSpPr>
        <p:grpSpPr>
          <a:xfrm>
            <a:off x="1187287" y="4247173"/>
            <a:ext cx="4206597" cy="781706"/>
            <a:chOff x="0" y="0"/>
            <a:chExt cx="4206595" cy="781705"/>
          </a:xfrm>
        </p:grpSpPr>
        <p:sp>
          <p:nvSpPr>
            <p:cNvPr id="289" name="文本框 112"/>
            <p:cNvSpPr txBox="1"/>
            <p:nvPr/>
          </p:nvSpPr>
          <p:spPr>
            <a:xfrm>
              <a:off x="0" y="0"/>
              <a:ext cx="250444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数据库：王子昂</a:t>
              </a:r>
            </a:p>
          </p:txBody>
        </p:sp>
        <p:sp>
          <p:nvSpPr>
            <p:cNvPr id="290" name="文本框 113"/>
            <p:cNvSpPr txBox="1"/>
            <p:nvPr/>
          </p:nvSpPr>
          <p:spPr>
            <a:xfrm>
              <a:off x="0" y="423565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数据的保存和访问</a:t>
              </a:r>
            </a:p>
          </p:txBody>
        </p:sp>
      </p:grpSp>
      <p:sp>
        <p:nvSpPr>
          <p:cNvPr id="292" name="线条"/>
          <p:cNvSpPr/>
          <p:nvPr/>
        </p:nvSpPr>
        <p:spPr>
          <a:xfrm flipH="1">
            <a:off x="1019184" y="2490136"/>
            <a:ext cx="1318403" cy="1318403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线条"/>
          <p:cNvSpPr/>
          <p:nvPr/>
        </p:nvSpPr>
        <p:spPr>
          <a:xfrm flipH="1" flipV="1">
            <a:off x="6030249" y="3914869"/>
            <a:ext cx="503324" cy="1439019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线条"/>
          <p:cNvSpPr/>
          <p:nvPr/>
        </p:nvSpPr>
        <p:spPr>
          <a:xfrm>
            <a:off x="6478064" y="3417918"/>
            <a:ext cx="596319" cy="1479449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线条"/>
          <p:cNvSpPr/>
          <p:nvPr/>
        </p:nvSpPr>
        <p:spPr>
          <a:xfrm flipV="1">
            <a:off x="4099744" y="3042657"/>
            <a:ext cx="999114" cy="999114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预测数据"/>
          <p:cNvSpPr txBox="1"/>
          <p:nvPr/>
        </p:nvSpPr>
        <p:spPr>
          <a:xfrm>
            <a:off x="644083" y="280526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7" name="预测数据"/>
          <p:cNvSpPr txBox="1"/>
          <p:nvPr/>
        </p:nvSpPr>
        <p:spPr>
          <a:xfrm>
            <a:off x="3552383" y="319341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8" name="预测数据"/>
          <p:cNvSpPr txBox="1"/>
          <p:nvPr/>
        </p:nvSpPr>
        <p:spPr>
          <a:xfrm>
            <a:off x="7132401" y="424478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9" name="请求"/>
          <p:cNvSpPr txBox="1"/>
          <p:nvPr/>
        </p:nvSpPr>
        <p:spPr>
          <a:xfrm>
            <a:off x="5656516" y="4433556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请求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"/>
      <p:bldP build="whole" bldLvl="1" animBg="1" rev="0" advAuto="0" spid="239" grpId="2"/>
      <p:bldP build="whole" bldLvl="1" animBg="1" rev="0" advAuto="0" spid="288" grpId="8"/>
      <p:bldP build="whole" bldLvl="1" animBg="1" rev="0" advAuto="0" spid="274" grpId="7"/>
      <p:bldP build="whole" bldLvl="1" animBg="1" rev="0" advAuto="0" spid="296" grpId="10"/>
      <p:bldP build="whole" bldLvl="1" animBg="1" rev="0" advAuto="0" spid="271" grpId="6"/>
      <p:bldP build="whole" bldLvl="1" animBg="1" rev="0" advAuto="0" spid="258" grpId="5"/>
      <p:bldP build="whole" bldLvl="1" animBg="1" rev="0" advAuto="0" spid="298" grpId="17"/>
      <p:bldP build="whole" bldLvl="1" animBg="1" rev="0" advAuto="0" spid="242" grpId="3"/>
      <p:bldP build="whole" bldLvl="1" animBg="1" rev="0" advAuto="0" spid="292" grpId="11"/>
      <p:bldP build="whole" bldLvl="1" animBg="1" rev="0" advAuto="0" spid="255" grpId="4"/>
      <p:bldP build="whole" bldLvl="1" animBg="1" rev="0" advAuto="0" spid="297" grpId="14"/>
      <p:bldP build="whole" bldLvl="1" animBg="1" rev="0" advAuto="0" spid="295" grpId="15"/>
      <p:bldP build="whole" bldLvl="1" animBg="1" rev="0" advAuto="0" spid="294" grpId="16"/>
      <p:bldP build="whole" bldLvl="1" animBg="1" rev="0" advAuto="0" spid="291" grpId="9"/>
      <p:bldP build="whole" bldLvl="1" animBg="1" rev="0" advAuto="0" spid="293" grpId="13"/>
      <p:bldP build="whole" bldLvl="1" animBg="1" rev="0" advAuto="0" spid="299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文本框 126"/>
          <p:cNvSpPr txBox="1"/>
          <p:nvPr/>
        </p:nvSpPr>
        <p:spPr>
          <a:xfrm>
            <a:off x="4626214" y="311360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进度安排</a:t>
            </a:r>
          </a:p>
        </p:txBody>
      </p:sp>
      <p:grpSp>
        <p:nvGrpSpPr>
          <p:cNvPr id="304" name="成组"/>
          <p:cNvGrpSpPr/>
          <p:nvPr/>
        </p:nvGrpSpPr>
        <p:grpSpPr>
          <a:xfrm>
            <a:off x="311097" y="972746"/>
            <a:ext cx="4832448" cy="5435551"/>
            <a:chOff x="0" y="0"/>
            <a:chExt cx="4832446" cy="5435549"/>
          </a:xfrm>
        </p:grpSpPr>
        <p:pic>
          <p:nvPicPr>
            <p:cNvPr id="302" name="11594559540_.pic_hd.jpg" descr="11594559540_.pic_h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85546" b="0"/>
            <a:stretch>
              <a:fillRect/>
            </a:stretch>
          </p:blipFill>
          <p:spPr>
            <a:xfrm>
              <a:off x="0" y="43"/>
              <a:ext cx="1227219" cy="54353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11594559540_.pic_hd.jpg" descr="11594559540_.pic_h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3499" t="0" r="0" b="0"/>
            <a:stretch>
              <a:fillRect/>
            </a:stretch>
          </p:blipFill>
          <p:spPr>
            <a:xfrm>
              <a:off x="884117" y="0"/>
              <a:ext cx="3948330" cy="5435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6" name="成组"/>
          <p:cNvGrpSpPr/>
          <p:nvPr/>
        </p:nvGrpSpPr>
        <p:grpSpPr>
          <a:xfrm>
            <a:off x="5488481" y="1021195"/>
            <a:ext cx="5980854" cy="2453641"/>
            <a:chOff x="0" y="0"/>
            <a:chExt cx="5980853" cy="2453639"/>
          </a:xfrm>
        </p:grpSpPr>
        <p:grpSp>
          <p:nvGrpSpPr>
            <p:cNvPr id="314" name="成组"/>
            <p:cNvGrpSpPr/>
            <p:nvPr/>
          </p:nvGrpSpPr>
          <p:grpSpPr>
            <a:xfrm>
              <a:off x="0" y="127308"/>
              <a:ext cx="1764998" cy="1549170"/>
              <a:chOff x="0" y="0"/>
              <a:chExt cx="1764997" cy="1549169"/>
            </a:xfrm>
          </p:grpSpPr>
          <p:grpSp>
            <p:nvGrpSpPr>
              <p:cNvPr id="312" name="组合 37"/>
              <p:cNvGrpSpPr/>
              <p:nvPr/>
            </p:nvGrpSpPr>
            <p:grpSpPr>
              <a:xfrm>
                <a:off x="0" y="0"/>
                <a:ext cx="1764998" cy="1549170"/>
                <a:chOff x="0" y="0"/>
                <a:chExt cx="1764997" cy="1549169"/>
              </a:xfrm>
            </p:grpSpPr>
            <p:sp>
              <p:nvSpPr>
                <p:cNvPr id="305" name="图形 1"/>
                <p:cNvSpPr/>
                <p:nvPr/>
              </p:nvSpPr>
              <p:spPr>
                <a:xfrm rot="15837947">
                  <a:off x="189663" y="-39593"/>
                  <a:ext cx="1385672" cy="16283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>
                      <a:alpha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6" name="图形 1"/>
                <p:cNvSpPr/>
                <p:nvPr/>
              </p:nvSpPr>
              <p:spPr>
                <a:xfrm rot="15837947">
                  <a:off x="225114" y="2156"/>
                  <a:ext cx="1314683" cy="1544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4F4F4">
                      <a:alpha val="1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图形 1"/>
                <p:cNvSpPr/>
                <p:nvPr/>
              </p:nvSpPr>
              <p:spPr>
                <a:xfrm rot="15837947">
                  <a:off x="260565" y="43904"/>
                  <a:ext cx="1243694" cy="1461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EAEAEA">
                      <a:alpha val="3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8" name="图形 1"/>
                <p:cNvSpPr/>
                <p:nvPr/>
              </p:nvSpPr>
              <p:spPr>
                <a:xfrm rot="15837947">
                  <a:off x="296015" y="85653"/>
                  <a:ext cx="1172706" cy="1378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FDFDF">
                      <a:alpha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图形 1"/>
                <p:cNvSpPr/>
                <p:nvPr/>
              </p:nvSpPr>
              <p:spPr>
                <a:xfrm rot="15837947">
                  <a:off x="331466" y="127402"/>
                  <a:ext cx="1101717" cy="1294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4D4D4">
                      <a:alpha val="6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0" name="图形 1"/>
                <p:cNvSpPr/>
                <p:nvPr/>
              </p:nvSpPr>
              <p:spPr>
                <a:xfrm rot="15837947">
                  <a:off x="366917" y="169151"/>
                  <a:ext cx="1030728" cy="1211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CACACA">
                      <a:alpha val="8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1" name="图形 1"/>
                <p:cNvSpPr/>
                <p:nvPr/>
              </p:nvSpPr>
              <p:spPr>
                <a:xfrm rot="15837947">
                  <a:off x="402368" y="210900"/>
                  <a:ext cx="959740" cy="1127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13" name="第一周"/>
              <p:cNvSpPr txBox="1"/>
              <p:nvPr/>
            </p:nvSpPr>
            <p:spPr>
              <a:xfrm>
                <a:off x="487528" y="570114"/>
                <a:ext cx="789941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第一周</a:t>
                </a:r>
              </a:p>
            </p:txBody>
          </p:sp>
        </p:grpSp>
        <p:sp>
          <p:nvSpPr>
            <p:cNvPr id="315" name="安装环境，学习相关技术…"/>
            <p:cNvSpPr txBox="1"/>
            <p:nvPr/>
          </p:nvSpPr>
          <p:spPr>
            <a:xfrm>
              <a:off x="1684354" y="0"/>
              <a:ext cx="4296500" cy="2453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安装环境，学习相关技术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初步进行数据处理，建立ARIMA模型</a:t>
              </a:r>
            </a:p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使用springboot搭建服务器实现与后端以及前端登陆界面的连接</a:t>
              </a:r>
            </a:p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使用vue框架搭建前端登陆界面</a:t>
              </a:r>
            </a:p>
          </p:txBody>
        </p:sp>
      </p:grpSp>
      <p:grpSp>
        <p:nvGrpSpPr>
          <p:cNvPr id="328" name="成组"/>
          <p:cNvGrpSpPr/>
          <p:nvPr/>
        </p:nvGrpSpPr>
        <p:grpSpPr>
          <a:xfrm>
            <a:off x="5488481" y="3448280"/>
            <a:ext cx="6172749" cy="3150756"/>
            <a:chOff x="0" y="0"/>
            <a:chExt cx="6172747" cy="3150754"/>
          </a:xfrm>
        </p:grpSpPr>
        <p:grpSp>
          <p:nvGrpSpPr>
            <p:cNvPr id="326" name="成组"/>
            <p:cNvGrpSpPr/>
            <p:nvPr/>
          </p:nvGrpSpPr>
          <p:grpSpPr>
            <a:xfrm>
              <a:off x="0" y="0"/>
              <a:ext cx="1764998" cy="1549170"/>
              <a:chOff x="0" y="0"/>
              <a:chExt cx="1764997" cy="1549169"/>
            </a:xfrm>
          </p:grpSpPr>
          <p:grpSp>
            <p:nvGrpSpPr>
              <p:cNvPr id="324" name="组合 37"/>
              <p:cNvGrpSpPr/>
              <p:nvPr/>
            </p:nvGrpSpPr>
            <p:grpSpPr>
              <a:xfrm>
                <a:off x="0" y="0"/>
                <a:ext cx="1764998" cy="1549170"/>
                <a:chOff x="0" y="0"/>
                <a:chExt cx="1764997" cy="1549169"/>
              </a:xfrm>
            </p:grpSpPr>
            <p:sp>
              <p:nvSpPr>
                <p:cNvPr id="317" name="图形 1"/>
                <p:cNvSpPr/>
                <p:nvPr/>
              </p:nvSpPr>
              <p:spPr>
                <a:xfrm rot="15837947">
                  <a:off x="189663" y="-39593"/>
                  <a:ext cx="1385672" cy="16283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>
                      <a:alpha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8" name="图形 1"/>
                <p:cNvSpPr/>
                <p:nvPr/>
              </p:nvSpPr>
              <p:spPr>
                <a:xfrm rot="15837947">
                  <a:off x="225114" y="2156"/>
                  <a:ext cx="1314683" cy="1544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4F4F4">
                      <a:alpha val="1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9" name="图形 1"/>
                <p:cNvSpPr/>
                <p:nvPr/>
              </p:nvSpPr>
              <p:spPr>
                <a:xfrm rot="15837947">
                  <a:off x="260565" y="43904"/>
                  <a:ext cx="1243694" cy="1461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EAEAEA">
                      <a:alpha val="3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0" name="图形 1"/>
                <p:cNvSpPr/>
                <p:nvPr/>
              </p:nvSpPr>
              <p:spPr>
                <a:xfrm rot="15837947">
                  <a:off x="296015" y="85653"/>
                  <a:ext cx="1172706" cy="1378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FDFDF">
                      <a:alpha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1" name="图形 1"/>
                <p:cNvSpPr/>
                <p:nvPr/>
              </p:nvSpPr>
              <p:spPr>
                <a:xfrm rot="15837947">
                  <a:off x="331466" y="127402"/>
                  <a:ext cx="1101717" cy="1294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4D4D4">
                      <a:alpha val="6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2" name="图形 1"/>
                <p:cNvSpPr/>
                <p:nvPr/>
              </p:nvSpPr>
              <p:spPr>
                <a:xfrm rot="15837947">
                  <a:off x="366917" y="169151"/>
                  <a:ext cx="1030728" cy="1211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CACACA">
                      <a:alpha val="8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3" name="图形 1"/>
                <p:cNvSpPr/>
                <p:nvPr/>
              </p:nvSpPr>
              <p:spPr>
                <a:xfrm rot="15837947">
                  <a:off x="402368" y="210900"/>
                  <a:ext cx="959740" cy="1127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5" name="第二周"/>
              <p:cNvSpPr txBox="1"/>
              <p:nvPr/>
            </p:nvSpPr>
            <p:spPr>
              <a:xfrm>
                <a:off x="487528" y="570114"/>
                <a:ext cx="789941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第二周</a:t>
                </a:r>
              </a:p>
            </p:txBody>
          </p:sp>
        </p:grpSp>
        <p:sp>
          <p:nvSpPr>
            <p:cNvPr id="327" name="进一步收集并处理数据，建立LSTM模型，调整参数…"/>
            <p:cNvSpPr txBox="1"/>
            <p:nvPr/>
          </p:nvSpPr>
          <p:spPr>
            <a:xfrm>
              <a:off x="1684354" y="379614"/>
              <a:ext cx="4488395" cy="277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473" indent="-180473">
                <a:buSzPct val="100000"/>
                <a:buChar char="•"/>
                <a:defRPr sz="1600"/>
              </a:pPr>
              <a:r>
                <a:t>进一步收集并处理数据，建立LSTM模型，调整参数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数据库的构建与导入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使用shiro技术进行安全认证、与更新与前后端的连接，进行数据库连接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完成主页面、管理员页面、折线图与全国地图的设计与构建</a:t>
              </a:r>
            </a:p>
          </p:txBody>
        </p:sp>
      </p:grpSp>
      <p:sp>
        <p:nvSpPr>
          <p:cNvPr id="329" name="线条"/>
          <p:cNvSpPr/>
          <p:nvPr/>
        </p:nvSpPr>
        <p:spPr>
          <a:xfrm>
            <a:off x="5167092" y="3625965"/>
            <a:ext cx="7000046" cy="1"/>
          </a:xfrm>
          <a:prstGeom prst="line">
            <a:avLst/>
          </a:prstGeom>
          <a:ln w="38100">
            <a:solidFill>
              <a:srgbClr val="A7A7A7">
                <a:alpha val="47553"/>
              </a:srgb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4"/>
      <p:bldP build="whole" bldLvl="1" animBg="1" rev="0" advAuto="0" spid="328" grpId="5"/>
      <p:bldP build="whole" bldLvl="1" animBg="1" rev="0" advAuto="0" spid="329" grpId="3"/>
      <p:bldP build="whole" bldLvl="1" animBg="1" rev="0" advAuto="0" spid="301" grpId="1"/>
      <p:bldP build="whole" bldLvl="1" animBg="1" rev="0" advAuto="0" spid="30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图形 66" descr="图形 66"/>
          <p:cNvPicPr>
            <a:picLocks noChangeAspect="1"/>
          </p:cNvPicPr>
          <p:nvPr/>
        </p:nvPicPr>
        <p:blipFill>
          <a:blip r:embed="rId2">
            <a:extLst/>
          </a:blip>
          <a:srcRect l="0" t="3290" r="0" b="996"/>
          <a:stretch>
            <a:fillRect/>
          </a:stretch>
        </p:blipFill>
        <p:spPr>
          <a:xfrm rot="16200000">
            <a:off x="4959558" y="-252658"/>
            <a:ext cx="2071840" cy="121920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3" name="组合 75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332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342" name="组合 77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333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4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5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6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7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8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9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0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1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344" name="文本框 87"/>
          <p:cNvSpPr txBox="1"/>
          <p:nvPr/>
        </p:nvSpPr>
        <p:spPr>
          <a:xfrm>
            <a:off x="4875529" y="207193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沟通情况</a:t>
            </a:r>
          </a:p>
        </p:txBody>
      </p:sp>
      <p:pic>
        <p:nvPicPr>
          <p:cNvPr id="345" name="屏幕快照 2020-07-12 下午9.33.42.png" descr="屏幕快照 2020-07-12 下午9.33.42.png"/>
          <p:cNvPicPr>
            <a:picLocks noChangeAspect="1"/>
          </p:cNvPicPr>
          <p:nvPr/>
        </p:nvPicPr>
        <p:blipFill>
          <a:blip r:embed="rId3">
            <a:extLst/>
          </a:blip>
          <a:srcRect l="3912" t="0" r="0" b="25070"/>
          <a:stretch>
            <a:fillRect/>
          </a:stretch>
        </p:blipFill>
        <p:spPr>
          <a:xfrm>
            <a:off x="161627" y="855884"/>
            <a:ext cx="3626222" cy="2086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屏幕快照 2020-07-12 下午9.43.15.png" descr="屏幕快照 2020-07-12 下午9.43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97333" y="3316456"/>
            <a:ext cx="7196592" cy="28243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9" name="成组"/>
          <p:cNvGrpSpPr/>
          <p:nvPr/>
        </p:nvGrpSpPr>
        <p:grpSpPr>
          <a:xfrm>
            <a:off x="4067623" y="1218228"/>
            <a:ext cx="8896537" cy="3330151"/>
            <a:chOff x="0" y="0"/>
            <a:chExt cx="8896535" cy="3330150"/>
          </a:xfrm>
        </p:grpSpPr>
        <p:pic>
          <p:nvPicPr>
            <p:cNvPr id="347" name="屏幕快照 2020-07-12 下午9.35.00.png" descr="屏幕快照 2020-07-12 下午9.35.00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896536" cy="3330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矩形"/>
            <p:cNvSpPr/>
            <p:nvPr/>
          </p:nvSpPr>
          <p:spPr>
            <a:xfrm>
              <a:off x="5797169" y="591598"/>
              <a:ext cx="1326916" cy="513527"/>
            </a:xfrm>
            <a:prstGeom prst="rect">
              <a:avLst/>
            </a:prstGeom>
            <a:solidFill>
              <a:srgbClr val="FFFFFF">
                <a:alpha val="21799"/>
              </a:srgbClr>
            </a:solidFill>
            <a:ln w="38100" cap="flat">
              <a:solidFill>
                <a:srgbClr val="FF2600">
                  <a:alpha val="2179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5" grpId="2"/>
      <p:bldP build="whole" bldLvl="1" animBg="1" rev="0" advAuto="0" spid="344" grpId="1"/>
      <p:bldP build="whole" bldLvl="1" animBg="1" rev="0" advAuto="0" spid="349" grpId="4"/>
      <p:bldP build="whole" bldLvl="1" animBg="1" rev="0" advAuto="0" spid="34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351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6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374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5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6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7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8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9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0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1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2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3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4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5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sp>
        <p:nvSpPr>
          <p:cNvPr id="387" name="矩形 3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设计实现</a:t>
            </a:r>
          </a:p>
        </p:txBody>
      </p:sp>
      <p:grpSp>
        <p:nvGrpSpPr>
          <p:cNvPr id="400" name="组合 71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388" name="文本框 38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89" name="文本框 61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0" name="文本框 62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1" name="文本框 63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2" name="文本框 64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3" name="文本框 65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4" name="文本框 66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5" name="文本框 67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6" name="文本框 68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7" name="文本框 69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8" name="文本框 70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9" name="文本框 49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组合 1"/>
          <p:cNvGrpSpPr/>
          <p:nvPr/>
        </p:nvGrpSpPr>
        <p:grpSpPr>
          <a:xfrm>
            <a:off x="5365166" y="-3011437"/>
            <a:ext cx="7415123" cy="6922097"/>
            <a:chOff x="0" y="0"/>
            <a:chExt cx="7415121" cy="6922096"/>
          </a:xfrm>
        </p:grpSpPr>
        <p:sp>
          <p:nvSpPr>
            <p:cNvPr id="402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412" name="组合 3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403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4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5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6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7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8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9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0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1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14" name="文本框 13"/>
          <p:cNvSpPr txBox="1"/>
          <p:nvPr/>
        </p:nvSpPr>
        <p:spPr>
          <a:xfrm>
            <a:off x="7040076" y="207493"/>
            <a:ext cx="2452847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数据处理</a:t>
            </a:r>
          </a:p>
        </p:txBody>
      </p:sp>
      <p:sp>
        <p:nvSpPr>
          <p:cNvPr id="415" name="矩形 14"/>
          <p:cNvSpPr txBox="1"/>
          <p:nvPr/>
        </p:nvSpPr>
        <p:spPr>
          <a:xfrm>
            <a:off x="839920" y="826291"/>
            <a:ext cx="6076368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使用</a:t>
            </a:r>
            <a:r>
              <a:t>Spark</a:t>
            </a:r>
            <a:r>
              <a:t>，采用</a:t>
            </a:r>
            <a:r>
              <a:t>GHCN-Daily</a:t>
            </a:r>
            <a:r>
              <a:t>数据集，从中分离出</a:t>
            </a:r>
            <a:r>
              <a:t>31</a:t>
            </a:r>
            <a:r>
              <a:t>个省会城市的平均温度、最高温度、最低温度数据</a:t>
            </a:r>
          </a:p>
        </p:txBody>
      </p:sp>
      <p:grpSp>
        <p:nvGrpSpPr>
          <p:cNvPr id="419" name="组合 152"/>
          <p:cNvGrpSpPr/>
          <p:nvPr/>
        </p:nvGrpSpPr>
        <p:grpSpPr>
          <a:xfrm>
            <a:off x="2910110" y="2418997"/>
            <a:ext cx="497796" cy="1559981"/>
            <a:chOff x="0" y="0"/>
            <a:chExt cx="497795" cy="1559979"/>
          </a:xfrm>
        </p:grpSpPr>
        <p:sp>
          <p:nvSpPr>
            <p:cNvPr id="416" name="文本框 16"/>
            <p:cNvSpPr txBox="1"/>
            <p:nvPr/>
          </p:nvSpPr>
          <p:spPr>
            <a:xfrm rot="20880000">
              <a:off x="124082" y="12026"/>
              <a:ext cx="243841" cy="121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417" name="椭圆 17"/>
            <p:cNvSpPr/>
            <p:nvPr/>
          </p:nvSpPr>
          <p:spPr>
            <a:xfrm>
              <a:off x="351795" y="1298609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等腰三角形 18"/>
            <p:cNvSpPr/>
            <p:nvPr/>
          </p:nvSpPr>
          <p:spPr>
            <a:xfrm rot="4692462">
              <a:off x="380921" y="1444880"/>
              <a:ext cx="114122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0" name="文本框 59"/>
          <p:cNvSpPr txBox="1"/>
          <p:nvPr/>
        </p:nvSpPr>
        <p:spPr>
          <a:xfrm rot="20880000">
            <a:off x="1074611" y="2246319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提取数据</a:t>
            </a:r>
          </a:p>
        </p:txBody>
      </p:sp>
      <p:grpSp>
        <p:nvGrpSpPr>
          <p:cNvPr id="443" name="组合 153"/>
          <p:cNvGrpSpPr/>
          <p:nvPr/>
        </p:nvGrpSpPr>
        <p:grpSpPr>
          <a:xfrm>
            <a:off x="487829" y="2435346"/>
            <a:ext cx="3381079" cy="4035959"/>
            <a:chOff x="0" y="0"/>
            <a:chExt cx="3381078" cy="4035958"/>
          </a:xfrm>
        </p:grpSpPr>
        <p:sp>
          <p:nvSpPr>
            <p:cNvPr id="421" name="矩形 28"/>
            <p:cNvSpPr/>
            <p:nvPr/>
          </p:nvSpPr>
          <p:spPr>
            <a:xfrm rot="20880000">
              <a:off x="224701" y="1507278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矩形 39"/>
            <p:cNvSpPr/>
            <p:nvPr/>
          </p:nvSpPr>
          <p:spPr>
            <a:xfrm rot="20880000">
              <a:off x="261136" y="144657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矩形 40"/>
            <p:cNvSpPr/>
            <p:nvPr/>
          </p:nvSpPr>
          <p:spPr>
            <a:xfrm rot="20880000">
              <a:off x="297572" y="1385870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矩形 41"/>
            <p:cNvSpPr/>
            <p:nvPr/>
          </p:nvSpPr>
          <p:spPr>
            <a:xfrm rot="20880000">
              <a:off x="334008" y="132516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矩形 42"/>
            <p:cNvSpPr/>
            <p:nvPr/>
          </p:nvSpPr>
          <p:spPr>
            <a:xfrm rot="20880000">
              <a:off x="370443" y="126446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矩形 43"/>
            <p:cNvSpPr/>
            <p:nvPr/>
          </p:nvSpPr>
          <p:spPr>
            <a:xfrm rot="20880000">
              <a:off x="406879" y="1203759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矩形 44"/>
            <p:cNvSpPr/>
            <p:nvPr/>
          </p:nvSpPr>
          <p:spPr>
            <a:xfrm rot="20880000">
              <a:off x="443314" y="1143055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矩形 45"/>
            <p:cNvSpPr/>
            <p:nvPr/>
          </p:nvSpPr>
          <p:spPr>
            <a:xfrm rot="20880000">
              <a:off x="479749" y="1082351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矩形 46"/>
            <p:cNvSpPr/>
            <p:nvPr/>
          </p:nvSpPr>
          <p:spPr>
            <a:xfrm rot="20880000">
              <a:off x="516185" y="1021647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矩形 47"/>
            <p:cNvSpPr/>
            <p:nvPr/>
          </p:nvSpPr>
          <p:spPr>
            <a:xfrm rot="20880000">
              <a:off x="552621" y="96094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矩形 48"/>
            <p:cNvSpPr/>
            <p:nvPr/>
          </p:nvSpPr>
          <p:spPr>
            <a:xfrm rot="20880000">
              <a:off x="589056" y="900240"/>
              <a:ext cx="1879592" cy="2359062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矩形 49"/>
            <p:cNvSpPr/>
            <p:nvPr/>
          </p:nvSpPr>
          <p:spPr>
            <a:xfrm rot="20880000">
              <a:off x="625492" y="83953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矩形 50"/>
            <p:cNvSpPr/>
            <p:nvPr/>
          </p:nvSpPr>
          <p:spPr>
            <a:xfrm rot="20880000">
              <a:off x="661927" y="77883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矩形 51"/>
            <p:cNvSpPr/>
            <p:nvPr/>
          </p:nvSpPr>
          <p:spPr>
            <a:xfrm rot="20880000">
              <a:off x="698364" y="718128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矩形 52"/>
            <p:cNvSpPr/>
            <p:nvPr/>
          </p:nvSpPr>
          <p:spPr>
            <a:xfrm rot="20880000">
              <a:off x="734799" y="65742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矩形 53"/>
            <p:cNvSpPr/>
            <p:nvPr/>
          </p:nvSpPr>
          <p:spPr>
            <a:xfrm rot="20880000">
              <a:off x="771234" y="596721"/>
              <a:ext cx="1879591" cy="2359062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矩形 54"/>
            <p:cNvSpPr/>
            <p:nvPr/>
          </p:nvSpPr>
          <p:spPr>
            <a:xfrm rot="20880000">
              <a:off x="807669" y="536017"/>
              <a:ext cx="1879592" cy="2359062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矩形 55"/>
            <p:cNvSpPr/>
            <p:nvPr/>
          </p:nvSpPr>
          <p:spPr>
            <a:xfrm rot="20880000">
              <a:off x="844105" y="475313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矩形 56"/>
            <p:cNvSpPr/>
            <p:nvPr/>
          </p:nvSpPr>
          <p:spPr>
            <a:xfrm rot="20880000">
              <a:off x="880540" y="414609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矩形 57"/>
            <p:cNvSpPr/>
            <p:nvPr/>
          </p:nvSpPr>
          <p:spPr>
            <a:xfrm rot="20880000">
              <a:off x="916977" y="35390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矩形 58"/>
            <p:cNvSpPr/>
            <p:nvPr/>
          </p:nvSpPr>
          <p:spPr>
            <a:xfrm rot="20880000">
              <a:off x="953412" y="29320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42" name="图片 25" descr="图片 2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880000">
              <a:off x="436916" y="252581"/>
              <a:ext cx="2703192" cy="2602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7" name="组合 154"/>
          <p:cNvGrpSpPr/>
          <p:nvPr/>
        </p:nvGrpSpPr>
        <p:grpSpPr>
          <a:xfrm>
            <a:off x="7022790" y="2718169"/>
            <a:ext cx="243841" cy="1538576"/>
            <a:chOff x="0" y="0"/>
            <a:chExt cx="243840" cy="1538574"/>
          </a:xfrm>
        </p:grpSpPr>
        <p:sp>
          <p:nvSpPr>
            <p:cNvPr id="444" name="文本框 62"/>
            <p:cNvSpPr txBox="1"/>
            <p:nvPr/>
          </p:nvSpPr>
          <p:spPr>
            <a:xfrm>
              <a:off x="0" y="0"/>
              <a:ext cx="243841" cy="1219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445" name="椭圆 63"/>
            <p:cNvSpPr/>
            <p:nvPr/>
          </p:nvSpPr>
          <p:spPr>
            <a:xfrm rot="720000">
              <a:off x="70262" y="1285874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等腰三角形 64"/>
            <p:cNvSpPr/>
            <p:nvPr/>
          </p:nvSpPr>
          <p:spPr>
            <a:xfrm rot="5412462">
              <a:off x="63223" y="1432145"/>
              <a:ext cx="114122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2" name="组合 70"/>
          <p:cNvGrpSpPr/>
          <p:nvPr/>
        </p:nvGrpSpPr>
        <p:grpSpPr>
          <a:xfrm>
            <a:off x="4877167" y="2746613"/>
            <a:ext cx="338850" cy="1819385"/>
            <a:chOff x="0" y="0"/>
            <a:chExt cx="338849" cy="1819383"/>
          </a:xfrm>
        </p:grpSpPr>
        <p:sp>
          <p:nvSpPr>
            <p:cNvPr id="448" name="直接箭头连接符 65"/>
            <p:cNvSpPr/>
            <p:nvPr/>
          </p:nvSpPr>
          <p:spPr>
            <a:xfrm flipH="1">
              <a:off x="200053" y="0"/>
              <a:ext cx="9175" cy="175034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文本框 66"/>
            <p:cNvSpPr txBox="1"/>
            <p:nvPr/>
          </p:nvSpPr>
          <p:spPr>
            <a:xfrm rot="180000">
              <a:off x="83791" y="174319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450" name="直接箭头连接符 67"/>
            <p:cNvSpPr/>
            <p:nvPr/>
          </p:nvSpPr>
          <p:spPr>
            <a:xfrm flipH="1">
              <a:off x="123402" y="1317721"/>
              <a:ext cx="9175" cy="175035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文本框 68"/>
            <p:cNvSpPr txBox="1"/>
            <p:nvPr/>
          </p:nvSpPr>
          <p:spPr>
            <a:xfrm rot="180000">
              <a:off x="8248" y="1491620"/>
              <a:ext cx="243841" cy="321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453" name="文本框 72"/>
          <p:cNvSpPr txBox="1"/>
          <p:nvPr/>
        </p:nvSpPr>
        <p:spPr>
          <a:xfrm>
            <a:off x="4683319" y="5536848"/>
            <a:ext cx="2825362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将每个城市所有年份的数据分别合并为一个文件</a:t>
            </a:r>
          </a:p>
        </p:txBody>
      </p:sp>
      <p:grpSp>
        <p:nvGrpSpPr>
          <p:cNvPr id="477" name="组合 150"/>
          <p:cNvGrpSpPr/>
          <p:nvPr/>
        </p:nvGrpSpPr>
        <p:grpSpPr>
          <a:xfrm>
            <a:off x="4751899" y="2468552"/>
            <a:ext cx="2416352" cy="2993234"/>
            <a:chOff x="0" y="0"/>
            <a:chExt cx="2416351" cy="2993233"/>
          </a:xfrm>
        </p:grpSpPr>
        <p:sp>
          <p:nvSpPr>
            <p:cNvPr id="454" name="矩形 74"/>
            <p:cNvSpPr/>
            <p:nvPr/>
          </p:nvSpPr>
          <p:spPr>
            <a:xfrm>
              <a:off x="668521" y="-1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矩形 75"/>
            <p:cNvSpPr/>
            <p:nvPr/>
          </p:nvSpPr>
          <p:spPr>
            <a:xfrm>
              <a:off x="662610" y="30036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矩形 76"/>
            <p:cNvSpPr/>
            <p:nvPr/>
          </p:nvSpPr>
          <p:spPr>
            <a:xfrm>
              <a:off x="656700" y="6007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矩形 77"/>
            <p:cNvSpPr/>
            <p:nvPr/>
          </p:nvSpPr>
          <p:spPr>
            <a:xfrm>
              <a:off x="650789" y="90110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矩形 78"/>
            <p:cNvSpPr/>
            <p:nvPr/>
          </p:nvSpPr>
          <p:spPr>
            <a:xfrm>
              <a:off x="644879" y="120147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矩形 79"/>
            <p:cNvSpPr/>
            <p:nvPr/>
          </p:nvSpPr>
          <p:spPr>
            <a:xfrm>
              <a:off x="638968" y="150184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矩形 80"/>
            <p:cNvSpPr/>
            <p:nvPr/>
          </p:nvSpPr>
          <p:spPr>
            <a:xfrm>
              <a:off x="633058" y="180221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矩形 81"/>
            <p:cNvSpPr/>
            <p:nvPr/>
          </p:nvSpPr>
          <p:spPr>
            <a:xfrm>
              <a:off x="627147" y="210258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矩形 82"/>
            <p:cNvSpPr/>
            <p:nvPr/>
          </p:nvSpPr>
          <p:spPr>
            <a:xfrm>
              <a:off x="621236" y="240295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矩形 83"/>
            <p:cNvSpPr/>
            <p:nvPr/>
          </p:nvSpPr>
          <p:spPr>
            <a:xfrm>
              <a:off x="615326" y="270332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矩形 84"/>
            <p:cNvSpPr/>
            <p:nvPr/>
          </p:nvSpPr>
          <p:spPr>
            <a:xfrm>
              <a:off x="609415" y="300369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矩形 85"/>
            <p:cNvSpPr/>
            <p:nvPr/>
          </p:nvSpPr>
          <p:spPr>
            <a:xfrm>
              <a:off x="603505" y="330407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矩形 86"/>
            <p:cNvSpPr/>
            <p:nvPr/>
          </p:nvSpPr>
          <p:spPr>
            <a:xfrm>
              <a:off x="597594" y="36044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矩形 87"/>
            <p:cNvSpPr/>
            <p:nvPr/>
          </p:nvSpPr>
          <p:spPr>
            <a:xfrm>
              <a:off x="591684" y="390481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矩形 88"/>
            <p:cNvSpPr/>
            <p:nvPr/>
          </p:nvSpPr>
          <p:spPr>
            <a:xfrm>
              <a:off x="585773" y="420518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矩形 89"/>
            <p:cNvSpPr/>
            <p:nvPr/>
          </p:nvSpPr>
          <p:spPr>
            <a:xfrm>
              <a:off x="579862" y="450555"/>
              <a:ext cx="1747830" cy="2362457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矩形 90"/>
            <p:cNvSpPr/>
            <p:nvPr/>
          </p:nvSpPr>
          <p:spPr>
            <a:xfrm>
              <a:off x="573952" y="48059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矩形 91"/>
            <p:cNvSpPr/>
            <p:nvPr/>
          </p:nvSpPr>
          <p:spPr>
            <a:xfrm>
              <a:off x="568041" y="510629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矩形 92"/>
            <p:cNvSpPr/>
            <p:nvPr/>
          </p:nvSpPr>
          <p:spPr>
            <a:xfrm>
              <a:off x="562131" y="540666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矩形 93"/>
            <p:cNvSpPr/>
            <p:nvPr/>
          </p:nvSpPr>
          <p:spPr>
            <a:xfrm>
              <a:off x="556220" y="57070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矩形 94"/>
            <p:cNvSpPr/>
            <p:nvPr/>
          </p:nvSpPr>
          <p:spPr>
            <a:xfrm>
              <a:off x="550310" y="600740"/>
              <a:ext cx="1747831" cy="2362457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75" name="图片 61" descr="图片 6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63856"/>
              <a:ext cx="2415721" cy="2750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6" name="矩形 73"/>
            <p:cNvSpPr/>
            <p:nvPr/>
          </p:nvSpPr>
          <p:spPr>
            <a:xfrm>
              <a:off x="544399" y="630777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1" name="组合 149"/>
          <p:cNvGrpSpPr/>
          <p:nvPr/>
        </p:nvGrpSpPr>
        <p:grpSpPr>
          <a:xfrm>
            <a:off x="8261476" y="2423092"/>
            <a:ext cx="3855373" cy="4938830"/>
            <a:chOff x="0" y="0"/>
            <a:chExt cx="3855372" cy="4938829"/>
          </a:xfrm>
        </p:grpSpPr>
        <p:sp>
          <p:nvSpPr>
            <p:cNvPr id="478" name="矩形 127"/>
            <p:cNvSpPr/>
            <p:nvPr/>
          </p:nvSpPr>
          <p:spPr>
            <a:xfrm rot="720000">
              <a:off x="1892992" y="2425063"/>
              <a:ext cx="1736112" cy="2359064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矩形 129"/>
            <p:cNvSpPr/>
            <p:nvPr/>
          </p:nvSpPr>
          <p:spPr>
            <a:xfrm rot="720000">
              <a:off x="1840398" y="2356910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矩形 130"/>
            <p:cNvSpPr/>
            <p:nvPr/>
          </p:nvSpPr>
          <p:spPr>
            <a:xfrm rot="720000">
              <a:off x="1787805" y="228875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矩形 131"/>
            <p:cNvSpPr/>
            <p:nvPr/>
          </p:nvSpPr>
          <p:spPr>
            <a:xfrm rot="720000">
              <a:off x="1735211" y="2220601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矩形 132"/>
            <p:cNvSpPr/>
            <p:nvPr/>
          </p:nvSpPr>
          <p:spPr>
            <a:xfrm rot="720000">
              <a:off x="1682618" y="2152447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矩形 133"/>
            <p:cNvSpPr/>
            <p:nvPr/>
          </p:nvSpPr>
          <p:spPr>
            <a:xfrm rot="720000">
              <a:off x="1630024" y="2084292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矩形 134"/>
            <p:cNvSpPr/>
            <p:nvPr/>
          </p:nvSpPr>
          <p:spPr>
            <a:xfrm rot="720000">
              <a:off x="1577431" y="201613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矩形 135"/>
            <p:cNvSpPr/>
            <p:nvPr/>
          </p:nvSpPr>
          <p:spPr>
            <a:xfrm rot="720000">
              <a:off x="1524837" y="194798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矩形 136"/>
            <p:cNvSpPr/>
            <p:nvPr/>
          </p:nvSpPr>
          <p:spPr>
            <a:xfrm rot="720000">
              <a:off x="1472243" y="1879830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矩形 137"/>
            <p:cNvSpPr/>
            <p:nvPr/>
          </p:nvSpPr>
          <p:spPr>
            <a:xfrm rot="720000">
              <a:off x="1419650" y="181167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矩形 138"/>
            <p:cNvSpPr/>
            <p:nvPr/>
          </p:nvSpPr>
          <p:spPr>
            <a:xfrm rot="720000">
              <a:off x="1367056" y="1743522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矩形 139"/>
            <p:cNvSpPr/>
            <p:nvPr/>
          </p:nvSpPr>
          <p:spPr>
            <a:xfrm rot="720000">
              <a:off x="1314463" y="1675368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矩形 140"/>
            <p:cNvSpPr/>
            <p:nvPr/>
          </p:nvSpPr>
          <p:spPr>
            <a:xfrm rot="720000">
              <a:off x="1261869" y="1607213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矩形 141"/>
            <p:cNvSpPr/>
            <p:nvPr/>
          </p:nvSpPr>
          <p:spPr>
            <a:xfrm rot="720000">
              <a:off x="1209276" y="1539059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矩形 142"/>
            <p:cNvSpPr/>
            <p:nvPr/>
          </p:nvSpPr>
          <p:spPr>
            <a:xfrm rot="720000">
              <a:off x="1156682" y="147090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矩形 143"/>
            <p:cNvSpPr/>
            <p:nvPr/>
          </p:nvSpPr>
          <p:spPr>
            <a:xfrm rot="720000">
              <a:off x="1104088" y="1402750"/>
              <a:ext cx="1736112" cy="2359063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矩形 144"/>
            <p:cNvSpPr/>
            <p:nvPr/>
          </p:nvSpPr>
          <p:spPr>
            <a:xfrm rot="720000">
              <a:off x="1051495" y="133459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矩形 145"/>
            <p:cNvSpPr/>
            <p:nvPr/>
          </p:nvSpPr>
          <p:spPr>
            <a:xfrm rot="720000">
              <a:off x="998901" y="1266441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矩形 146"/>
            <p:cNvSpPr/>
            <p:nvPr/>
          </p:nvSpPr>
          <p:spPr>
            <a:xfrm rot="720000">
              <a:off x="946308" y="119828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矩形 147"/>
            <p:cNvSpPr/>
            <p:nvPr/>
          </p:nvSpPr>
          <p:spPr>
            <a:xfrm rot="720000">
              <a:off x="893714" y="113013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矩形 148"/>
            <p:cNvSpPr/>
            <p:nvPr/>
          </p:nvSpPr>
          <p:spPr>
            <a:xfrm rot="720000">
              <a:off x="841121" y="106197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99" name="图片 126" descr="图片 12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720000">
              <a:off x="291477" y="209317"/>
              <a:ext cx="2334000" cy="3049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0" name="矩形 128"/>
            <p:cNvSpPr/>
            <p:nvPr/>
          </p:nvSpPr>
          <p:spPr>
            <a:xfrm rot="720000">
              <a:off x="788527" y="993824"/>
              <a:ext cx="1736112" cy="2359064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6" name="组合 151"/>
          <p:cNvGrpSpPr/>
          <p:nvPr/>
        </p:nvGrpSpPr>
        <p:grpSpPr>
          <a:xfrm>
            <a:off x="983958" y="3020509"/>
            <a:ext cx="570463" cy="1799217"/>
            <a:chOff x="0" y="0"/>
            <a:chExt cx="570461" cy="1799215"/>
          </a:xfrm>
        </p:grpSpPr>
        <p:sp>
          <p:nvSpPr>
            <p:cNvPr id="502" name="直接箭头连接符 19"/>
            <p:cNvSpPr/>
            <p:nvPr/>
          </p:nvSpPr>
          <p:spPr>
            <a:xfrm>
              <a:off x="66460" y="-1"/>
              <a:ext cx="36442" cy="171447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文本框 20"/>
            <p:cNvSpPr txBox="1"/>
            <p:nvPr/>
          </p:nvSpPr>
          <p:spPr>
            <a:xfrm rot="20880000">
              <a:off x="42561" y="161877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504" name="直接箭头连接符 21"/>
            <p:cNvSpPr/>
            <p:nvPr/>
          </p:nvSpPr>
          <p:spPr>
            <a:xfrm>
              <a:off x="333472" y="1292660"/>
              <a:ext cx="36442" cy="171447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文本框 22"/>
            <p:cNvSpPr txBox="1"/>
            <p:nvPr/>
          </p:nvSpPr>
          <p:spPr>
            <a:xfrm rot="20880000">
              <a:off x="295853" y="1455777"/>
              <a:ext cx="243841" cy="321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507" name="文本框 71"/>
          <p:cNvSpPr txBox="1"/>
          <p:nvPr/>
        </p:nvSpPr>
        <p:spPr>
          <a:xfrm>
            <a:off x="5230774" y="2245949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合并数据</a:t>
            </a:r>
          </a:p>
        </p:txBody>
      </p:sp>
      <p:sp>
        <p:nvSpPr>
          <p:cNvPr id="508" name="文本框 60"/>
          <p:cNvSpPr txBox="1"/>
          <p:nvPr/>
        </p:nvSpPr>
        <p:spPr>
          <a:xfrm rot="20880000">
            <a:off x="1667379" y="5239093"/>
            <a:ext cx="259032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从每年的数据中提取出</a:t>
            </a:r>
            <a:r>
              <a:t>31</a:t>
            </a:r>
            <a:r>
              <a:t>个省会城市，各自存储为</a:t>
            </a:r>
            <a:r>
              <a:t>csv</a:t>
            </a:r>
            <a:r>
              <a:t>文件</a:t>
            </a:r>
          </a:p>
        </p:txBody>
      </p:sp>
      <p:grpSp>
        <p:nvGrpSpPr>
          <p:cNvPr id="512" name="组合 155"/>
          <p:cNvGrpSpPr/>
          <p:nvPr/>
        </p:nvGrpSpPr>
        <p:grpSpPr>
          <a:xfrm>
            <a:off x="10755746" y="2875476"/>
            <a:ext cx="492005" cy="1540146"/>
            <a:chOff x="30901" y="0"/>
            <a:chExt cx="492004" cy="1540144"/>
          </a:xfrm>
        </p:grpSpPr>
        <p:sp>
          <p:nvSpPr>
            <p:cNvPr id="509" name="文本框 156"/>
            <p:cNvSpPr txBox="1"/>
            <p:nvPr/>
          </p:nvSpPr>
          <p:spPr>
            <a:xfrm rot="720000">
              <a:off x="154983" y="12026"/>
              <a:ext cx="243841" cy="121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510" name="椭圆 157"/>
            <p:cNvSpPr/>
            <p:nvPr/>
          </p:nvSpPr>
          <p:spPr>
            <a:xfrm rot="1440000">
              <a:off x="74280" y="1281690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等腰三角形 158"/>
            <p:cNvSpPr/>
            <p:nvPr/>
          </p:nvSpPr>
          <p:spPr>
            <a:xfrm rot="6132462">
              <a:off x="37002" y="1424782"/>
              <a:ext cx="114121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17" name="组合 159"/>
          <p:cNvGrpSpPr/>
          <p:nvPr/>
        </p:nvGrpSpPr>
        <p:grpSpPr>
          <a:xfrm>
            <a:off x="8516894" y="2509026"/>
            <a:ext cx="669431" cy="1786754"/>
            <a:chOff x="0" y="0"/>
            <a:chExt cx="669430" cy="1786752"/>
          </a:xfrm>
        </p:grpSpPr>
        <p:sp>
          <p:nvSpPr>
            <p:cNvPr id="513" name="直接箭头连接符 160"/>
            <p:cNvSpPr/>
            <p:nvPr/>
          </p:nvSpPr>
          <p:spPr>
            <a:xfrm flipH="1">
              <a:off x="534908" y="-1"/>
              <a:ext cx="45365" cy="169303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文本框 161"/>
            <p:cNvSpPr txBox="1"/>
            <p:nvPr/>
          </p:nvSpPr>
          <p:spPr>
            <a:xfrm rot="900000">
              <a:off x="373445" y="165025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515" name="直接箭头连接符 162"/>
            <p:cNvSpPr/>
            <p:nvPr/>
          </p:nvSpPr>
          <p:spPr>
            <a:xfrm flipH="1">
              <a:off x="185962" y="1272989"/>
              <a:ext cx="45366" cy="169303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文本框 163"/>
            <p:cNvSpPr txBox="1"/>
            <p:nvPr/>
          </p:nvSpPr>
          <p:spPr>
            <a:xfrm rot="900000">
              <a:off x="37464" y="1439073"/>
              <a:ext cx="243841" cy="321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518" name="文本框 164"/>
          <p:cNvSpPr txBox="1"/>
          <p:nvPr/>
        </p:nvSpPr>
        <p:spPr>
          <a:xfrm rot="720000">
            <a:off x="8221319" y="5761626"/>
            <a:ext cx="2825361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对数据中的空值进行处理，转换数值单位</a:t>
            </a:r>
          </a:p>
        </p:txBody>
      </p:sp>
      <p:sp>
        <p:nvSpPr>
          <p:cNvPr id="519" name="文本框 165"/>
          <p:cNvSpPr txBox="1"/>
          <p:nvPr/>
        </p:nvSpPr>
        <p:spPr>
          <a:xfrm rot="720000">
            <a:off x="9294123" y="2245493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清洗数据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1" grpId="13"/>
      <p:bldP build="whole" bldLvl="1" animBg="1" rev="0" advAuto="0" spid="414" grpId="1"/>
      <p:bldP build="whole" bldLvl="1" animBg="1" rev="0" advAuto="0" spid="507" grpId="12"/>
      <p:bldP build="whole" bldLvl="1" animBg="1" rev="0" advAuto="0" spid="453" grpId="10"/>
      <p:bldP build="whole" bldLvl="1" animBg="1" rev="0" advAuto="0" spid="477" grpId="11"/>
      <p:bldP build="whole" bldLvl="1" animBg="1" rev="0" advAuto="0" spid="419" grpId="3"/>
      <p:bldP build="whole" bldLvl="1" animBg="1" rev="0" advAuto="0" spid="517" grpId="15"/>
      <p:bldP build="whole" bldLvl="1" animBg="1" rev="0" advAuto="0" spid="443" grpId="5"/>
      <p:bldP build="whole" bldLvl="1" animBg="1" rev="0" advAuto="0" spid="518" grpId="16"/>
      <p:bldP build="whole" bldLvl="1" animBg="1" rev="0" advAuto="0" spid="519" grpId="17"/>
      <p:bldP build="whole" bldLvl="1" animBg="1" rev="0" advAuto="0" spid="506" grpId="6"/>
      <p:bldP build="whole" bldLvl="1" animBg="1" rev="0" advAuto="0" spid="420" grpId="4"/>
      <p:bldP build="whole" bldLvl="1" animBg="1" rev="0" advAuto="0" spid="508" grpId="7"/>
      <p:bldP build="whole" bldLvl="1" animBg="1" rev="0" advAuto="0" spid="452" grpId="9"/>
      <p:bldP build="whole" bldLvl="1" animBg="1" rev="0" advAuto="0" spid="512" grpId="14"/>
      <p:bldP build="whole" bldLvl="1" animBg="1" rev="0" advAuto="0" spid="447" grpId="8"/>
      <p:bldP build="whole" bldLvl="1" animBg="1" rev="0" advAuto="0" spid="41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33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522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532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523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4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5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6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7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8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9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0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1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34" name="文本框 1"/>
          <p:cNvSpPr txBox="1"/>
          <p:nvPr/>
        </p:nvSpPr>
        <p:spPr>
          <a:xfrm>
            <a:off x="1527106" y="4036423"/>
            <a:ext cx="1554073" cy="485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AR(p)</a:t>
            </a:r>
            <a:r>
              <a:t>模型</a:t>
            </a:r>
          </a:p>
        </p:txBody>
      </p:sp>
      <p:grpSp>
        <p:nvGrpSpPr>
          <p:cNvPr id="547" name="组合 3"/>
          <p:cNvGrpSpPr/>
          <p:nvPr/>
        </p:nvGrpSpPr>
        <p:grpSpPr>
          <a:xfrm>
            <a:off x="5927" y="1673362"/>
            <a:ext cx="4365651" cy="5189485"/>
            <a:chOff x="0" y="0"/>
            <a:chExt cx="4365649" cy="5189484"/>
          </a:xfrm>
        </p:grpSpPr>
        <p:sp>
          <p:nvSpPr>
            <p:cNvPr id="535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6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64" name="组合 6"/>
          <p:cNvGrpSpPr/>
          <p:nvPr/>
        </p:nvGrpSpPr>
        <p:grpSpPr>
          <a:xfrm>
            <a:off x="2621134" y="-696363"/>
            <a:ext cx="7536013" cy="7507804"/>
            <a:chOff x="0" y="0"/>
            <a:chExt cx="7536012" cy="7507803"/>
          </a:xfrm>
        </p:grpSpPr>
        <p:sp>
          <p:nvSpPr>
            <p:cNvPr id="548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9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0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1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2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3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4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5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6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7F7F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65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6" name="矩形 2"/>
          <p:cNvSpPr txBox="1"/>
          <p:nvPr/>
        </p:nvSpPr>
        <p:spPr>
          <a:xfrm>
            <a:off x="990052" y="4737629"/>
            <a:ext cx="2811882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自回归模型描述当前值与历史值之间的关系，用变量自身的历史数据对自身进行预测。</a:t>
            </a:r>
          </a:p>
        </p:txBody>
      </p:sp>
      <p:sp>
        <p:nvSpPr>
          <p:cNvPr id="567" name="文本框 141"/>
          <p:cNvSpPr txBox="1"/>
          <p:nvPr/>
        </p:nvSpPr>
        <p:spPr>
          <a:xfrm>
            <a:off x="5672913" y="2886367"/>
            <a:ext cx="1640047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MA(q)</a:t>
            </a:r>
            <a:r>
              <a:t>模型</a:t>
            </a:r>
          </a:p>
        </p:txBody>
      </p:sp>
      <p:sp>
        <p:nvSpPr>
          <p:cNvPr id="568" name="矩形 142"/>
          <p:cNvSpPr txBox="1"/>
          <p:nvPr/>
        </p:nvSpPr>
        <p:spPr>
          <a:xfrm>
            <a:off x="5238184" y="3587574"/>
            <a:ext cx="2811882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移动平均模型关注自回归模型中的误差项积累，有效的消除预测中的随机波动。</a:t>
            </a:r>
          </a:p>
        </p:txBody>
      </p:sp>
      <p:grpSp>
        <p:nvGrpSpPr>
          <p:cNvPr id="586" name="组合 4"/>
          <p:cNvGrpSpPr/>
          <p:nvPr/>
        </p:nvGrpSpPr>
        <p:grpSpPr>
          <a:xfrm>
            <a:off x="6110082" y="-2413558"/>
            <a:ext cx="8088273" cy="8246830"/>
            <a:chOff x="0" y="0"/>
            <a:chExt cx="8088271" cy="8246829"/>
          </a:xfrm>
        </p:grpSpPr>
        <p:sp>
          <p:nvSpPr>
            <p:cNvPr id="569" name="图形 1"/>
            <p:cNvSpPr/>
            <p:nvPr/>
          </p:nvSpPr>
          <p:spPr>
            <a:xfrm rot="2287571">
              <a:off x="1369760" y="980647"/>
              <a:ext cx="5348752" cy="62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图形 1"/>
            <p:cNvSpPr/>
            <p:nvPr/>
          </p:nvSpPr>
          <p:spPr>
            <a:xfrm rot="2287571">
              <a:off x="1502397" y="1136286"/>
              <a:ext cx="5083499" cy="597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BFBFB">
                  <a:alpha val="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图形 1"/>
            <p:cNvSpPr/>
            <p:nvPr/>
          </p:nvSpPr>
          <p:spPr>
            <a:xfrm rot="2287571">
              <a:off x="1635035" y="1291925"/>
              <a:ext cx="4818245" cy="566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7F7F7">
                  <a:alpha val="1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图形 1"/>
            <p:cNvSpPr/>
            <p:nvPr/>
          </p:nvSpPr>
          <p:spPr>
            <a:xfrm rot="2287571">
              <a:off x="1767672" y="1447566"/>
              <a:ext cx="4552991" cy="535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3F3F3">
                  <a:alpha val="1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图形 1"/>
            <p:cNvSpPr/>
            <p:nvPr/>
          </p:nvSpPr>
          <p:spPr>
            <a:xfrm rot="2287571">
              <a:off x="1900311" y="1603205"/>
              <a:ext cx="4287738" cy="5038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FEFEF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4" name="图形 1"/>
            <p:cNvSpPr/>
            <p:nvPr/>
          </p:nvSpPr>
          <p:spPr>
            <a:xfrm rot="2287571">
              <a:off x="2032948" y="1758845"/>
              <a:ext cx="4022486" cy="47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BEBEB">
                  <a:alpha val="3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5" name="图形 1"/>
            <p:cNvSpPr/>
            <p:nvPr/>
          </p:nvSpPr>
          <p:spPr>
            <a:xfrm rot="2287571">
              <a:off x="2165585" y="1914484"/>
              <a:ext cx="3757233" cy="441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7E7E7">
                  <a:alpha val="3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6" name="图形 1"/>
            <p:cNvSpPr/>
            <p:nvPr/>
          </p:nvSpPr>
          <p:spPr>
            <a:xfrm rot="2287571">
              <a:off x="2298223" y="2070124"/>
              <a:ext cx="3491979" cy="410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3E3E3">
                  <a:alpha val="4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7" name="图形 1"/>
            <p:cNvSpPr/>
            <p:nvPr/>
          </p:nvSpPr>
          <p:spPr>
            <a:xfrm rot="2287571">
              <a:off x="2430860" y="2225764"/>
              <a:ext cx="3226726" cy="379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FDFD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8" name="图形 1"/>
            <p:cNvSpPr/>
            <p:nvPr/>
          </p:nvSpPr>
          <p:spPr>
            <a:xfrm rot="2287571">
              <a:off x="2563498" y="2381403"/>
              <a:ext cx="2961473" cy="348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BDBDB">
                  <a:alpha val="5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9" name="图形 1"/>
            <p:cNvSpPr/>
            <p:nvPr/>
          </p:nvSpPr>
          <p:spPr>
            <a:xfrm rot="2287571">
              <a:off x="2696136" y="2537042"/>
              <a:ext cx="2696219" cy="316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7D7D7">
                  <a:alpha val="6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0" name="图形 1"/>
            <p:cNvSpPr/>
            <p:nvPr/>
          </p:nvSpPr>
          <p:spPr>
            <a:xfrm rot="2287571">
              <a:off x="2828774" y="2692683"/>
              <a:ext cx="2430965" cy="2856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3D3D3">
                  <a:alpha val="6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1" name="图形 1"/>
            <p:cNvSpPr/>
            <p:nvPr/>
          </p:nvSpPr>
          <p:spPr>
            <a:xfrm rot="2287571">
              <a:off x="2961411" y="2848323"/>
              <a:ext cx="2165713" cy="254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FCFCF">
                  <a:alpha val="7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2" name="图形 1"/>
            <p:cNvSpPr/>
            <p:nvPr/>
          </p:nvSpPr>
          <p:spPr>
            <a:xfrm rot="2287571">
              <a:off x="3094048" y="3003962"/>
              <a:ext cx="1900460" cy="223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BCBCB">
                  <a:alpha val="8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3" name="图形 1"/>
            <p:cNvSpPr/>
            <p:nvPr/>
          </p:nvSpPr>
          <p:spPr>
            <a:xfrm rot="2287571">
              <a:off x="3226687" y="3159601"/>
              <a:ext cx="1635206" cy="192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7C7C7">
                  <a:alpha val="8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图形 1"/>
            <p:cNvSpPr/>
            <p:nvPr/>
          </p:nvSpPr>
          <p:spPr>
            <a:xfrm rot="2287571">
              <a:off x="3359323" y="3315242"/>
              <a:ext cx="1369953" cy="16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3C3C3">
                  <a:alpha val="9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图形 1"/>
            <p:cNvSpPr/>
            <p:nvPr/>
          </p:nvSpPr>
          <p:spPr>
            <a:xfrm rot="2287571">
              <a:off x="3491962" y="3470881"/>
              <a:ext cx="1104699" cy="129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87" name="文本框 55"/>
          <p:cNvSpPr txBox="1"/>
          <p:nvPr/>
        </p:nvSpPr>
        <p:spPr>
          <a:xfrm>
            <a:off x="9476440" y="1472319"/>
            <a:ext cx="157734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差分次数</a:t>
            </a:r>
            <a:r>
              <a:t>d</a:t>
            </a:r>
          </a:p>
        </p:txBody>
      </p:sp>
      <p:sp>
        <p:nvSpPr>
          <p:cNvPr id="588" name="矩形 56"/>
          <p:cNvSpPr txBox="1"/>
          <p:nvPr/>
        </p:nvSpPr>
        <p:spPr>
          <a:xfrm>
            <a:off x="9001792" y="2173526"/>
            <a:ext cx="2811881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ARMA</a:t>
            </a:r>
            <a:r>
              <a:t>模型均需要时间序列是平稳的，对于不平稳的序列，差分使其平稳。</a:t>
            </a:r>
          </a:p>
        </p:txBody>
      </p:sp>
      <p:sp>
        <p:nvSpPr>
          <p:cNvPr id="589" name="文本框 57"/>
          <p:cNvSpPr txBox="1"/>
          <p:nvPr/>
        </p:nvSpPr>
        <p:spPr>
          <a:xfrm>
            <a:off x="640748" y="538708"/>
            <a:ext cx="217731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ARIMA</a:t>
            </a:r>
          </a:p>
        </p:txBody>
      </p:sp>
      <p:sp>
        <p:nvSpPr>
          <p:cNvPr id="590" name="矩形 86"/>
          <p:cNvSpPr txBox="1"/>
          <p:nvPr/>
        </p:nvSpPr>
        <p:spPr>
          <a:xfrm>
            <a:off x="533242" y="1130652"/>
            <a:ext cx="4368162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差分整合移动平均自回归模型，是适用于时间序列的一种模型，表示为</a:t>
            </a:r>
            <a:r>
              <a:t>ARIMA</a:t>
            </a:r>
            <a:r>
              <a:t>（</a:t>
            </a:r>
            <a:r>
              <a:t>p</a:t>
            </a:r>
            <a:r>
              <a:t>，</a:t>
            </a:r>
            <a:r>
              <a:t>d</a:t>
            </a:r>
            <a:r>
              <a:t>，</a:t>
            </a:r>
            <a:r>
              <a:t>q)</a:t>
            </a:r>
            <a:r>
              <a:t>，由自回归模型</a:t>
            </a:r>
            <a:r>
              <a:t>AR</a:t>
            </a:r>
            <a:r>
              <a:t>（</a:t>
            </a:r>
            <a:r>
              <a:t>p</a:t>
            </a:r>
            <a:r>
              <a:t>）、移动平均模型</a:t>
            </a:r>
            <a:r>
              <a:t>MA</a:t>
            </a:r>
            <a:r>
              <a:t>（</a:t>
            </a:r>
            <a:r>
              <a:t>q</a:t>
            </a:r>
            <a:r>
              <a:t>）以及差分</a:t>
            </a:r>
            <a:r>
              <a:t>d</a:t>
            </a:r>
            <a:r>
              <a:t>三部分组成。</a:t>
            </a:r>
          </a:p>
        </p:txBody>
      </p:sp>
      <p:grpSp>
        <p:nvGrpSpPr>
          <p:cNvPr id="595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591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2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4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96" name="图形 2" descr="图形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145" y="339007"/>
            <a:ext cx="4908519" cy="943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2"/>
      <p:bldP build="whole" bldLvl="1" animBg="1" rev="0" advAuto="0" spid="565" grpId="1"/>
      <p:bldP build="whole" bldLvl="1" animBg="1" rev="0" advAuto="0" spid="566" grpId="7"/>
      <p:bldP build="whole" bldLvl="1" animBg="1" rev="0" advAuto="0" spid="590" grpId="4"/>
      <p:bldP build="whole" bldLvl="1" animBg="1" rev="0" advAuto="0" spid="596" grpId="5"/>
      <p:bldP build="whole" bldLvl="1" animBg="1" rev="0" advAuto="0" spid="587" grpId="10"/>
      <p:bldP build="whole" bldLvl="1" animBg="1" rev="0" advAuto="0" spid="589" grpId="3"/>
      <p:bldP build="whole" bldLvl="1" animBg="1" rev="0" advAuto="0" spid="567" grpId="8"/>
      <p:bldP build="whole" bldLvl="1" animBg="1" rev="0" advAuto="0" spid="568" grpId="9"/>
      <p:bldP build="whole" bldLvl="1" animBg="1" rev="0" advAuto="0" spid="534" grpId="6"/>
      <p:bldP build="whole" bldLvl="1" animBg="1" rev="0" advAuto="0" spid="588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