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78" r:id="rId2"/>
    <p:sldId id="256" r:id="rId3"/>
    <p:sldId id="292" r:id="rId4"/>
    <p:sldId id="261" r:id="rId5"/>
    <p:sldId id="262" r:id="rId6"/>
    <p:sldId id="283" r:id="rId7"/>
    <p:sldId id="290" r:id="rId8"/>
    <p:sldId id="260" r:id="rId9"/>
    <p:sldId id="264" r:id="rId10"/>
    <p:sldId id="265" r:id="rId11"/>
    <p:sldId id="259" r:id="rId12"/>
    <p:sldId id="266" r:id="rId13"/>
    <p:sldId id="286" r:id="rId14"/>
    <p:sldId id="267" r:id="rId15"/>
    <p:sldId id="287" r:id="rId16"/>
    <p:sldId id="268" r:id="rId17"/>
    <p:sldId id="269" r:id="rId18"/>
    <p:sldId id="271" r:id="rId19"/>
    <p:sldId id="273" r:id="rId20"/>
    <p:sldId id="274" r:id="rId21"/>
    <p:sldId id="275" r:id="rId22"/>
    <p:sldId id="291" r:id="rId23"/>
    <p:sldId id="276" r:id="rId24"/>
    <p:sldId id="277" r:id="rId25"/>
    <p:sldId id="288" r:id="rId26"/>
    <p:sldId id="293" r:id="rId27"/>
    <p:sldId id="282" r:id="rId28"/>
    <p:sldId id="279" r:id="rId29"/>
    <p:sldId id="280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D7A8-6D02-4D58-893B-44F4E46FAF4F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A173-E861-40CF-9A1F-323A4EA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A173-E861-40CF-9A1F-323A4EAACA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A173-E861-40CF-9A1F-323A4EAACA3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98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09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9F2C-5828-4E16-A924-95563CA84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63DD4E-6633-409A-AA62-F10BC4BEA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648507"/>
            <a:ext cx="48566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TIME MAPPING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638800"/>
            <a:ext cx="5867400" cy="522288"/>
          </a:xfrm>
        </p:spPr>
        <p:txBody>
          <a:bodyPr>
            <a:normAutofit/>
          </a:bodyPr>
          <a:lstStyle/>
          <a:p>
            <a:r>
              <a:rPr lang="en-US" dirty="0"/>
              <a:t>	Example of change in attribute</a:t>
            </a:r>
          </a:p>
        </p:txBody>
      </p:sp>
      <p:pic>
        <p:nvPicPr>
          <p:cNvPr id="6" name="Content Placeholder 3" descr="HOUSING-PRICE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" b="338"/>
          <a:stretch>
            <a:fillRect/>
          </a:stretch>
        </p:blipFill>
        <p:spPr>
          <a:xfrm>
            <a:off x="1143000" y="609599"/>
            <a:ext cx="6553200" cy="4800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Cartographic Depiction Mode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Three methods for depiction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Single Static Mode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Series Of Static Mode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Animated Map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Static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single map present</a:t>
            </a:r>
          </a:p>
          <a:p>
            <a:r>
              <a:rPr lang="en-US" sz="2400" dirty="0"/>
              <a:t>Change is shown by the use of specific graphic variables and symbols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Placeholder 5" descr="0167cf02fef3c6f2c0d7395b3481_grand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86" r="12486"/>
          <a:stretch>
            <a:fillRect/>
          </a:stretch>
        </p:blipFill>
        <p:spPr>
          <a:xfrm>
            <a:off x="152400" y="86758"/>
            <a:ext cx="8991600" cy="5247242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5105400"/>
            <a:ext cx="6553200" cy="1371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Static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Combination of maps representing snapshots at particular time </a:t>
            </a:r>
          </a:p>
          <a:p>
            <a:r>
              <a:rPr lang="en-US" sz="2400" dirty="0"/>
              <a:t>Change perceived by looking at the maps successively</a:t>
            </a:r>
          </a:p>
          <a:p>
            <a:r>
              <a:rPr lang="en-US" sz="2400" dirty="0"/>
              <a:t>The change in spatial sequence represents change in temporal sequence </a:t>
            </a:r>
          </a:p>
          <a:p>
            <a:r>
              <a:rPr lang="en-US" sz="2400" dirty="0"/>
              <a:t>Number of image must be limited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Figure1.gif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86" r="12486"/>
          <a:stretch>
            <a:fillRect/>
          </a:stretch>
        </p:blipFill>
        <p:spPr>
          <a:xfrm>
            <a:off x="440545" y="304800"/>
            <a:ext cx="8551055" cy="54864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8200" y="6096000"/>
            <a:ext cx="7391400" cy="762000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SERIES OF STATIC MAP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be used to generate new insights into geographic processes that had been previously unrecognized using either static maps or statistical analysis. </a:t>
            </a:r>
          </a:p>
          <a:p>
            <a:r>
              <a:rPr lang="en-US" sz="2400" dirty="0"/>
              <a:t>Allow us to represent time directly</a:t>
            </a:r>
          </a:p>
          <a:p>
            <a:r>
              <a:rPr lang="en-US" sz="2400" dirty="0"/>
              <a:t>Change is perceived to happen by displaying several snapshots in a single frame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Variations introduced not from spatial sequence but from real movement of map </a:t>
            </a:r>
          </a:p>
          <a:p>
            <a:r>
              <a:rPr lang="en-US" sz="2400" dirty="0"/>
              <a:t>Classified as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Interactive animations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Non-interactive animations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a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8612371" cy="6172201"/>
          </a:xfrm>
          <a:prstGeom prst="rect">
            <a:avLst/>
          </a:prstGeom>
          <a:ln w="3175" cmpd="sng">
            <a:solidFill>
              <a:schemeClr val="accent5"/>
            </a:solidFill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-76200"/>
            <a:ext cx="8305800" cy="1219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all" spc="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8534400" y="617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066800" y="2057400"/>
            <a:ext cx="7613650" cy="3657600"/>
          </a:xfrm>
          <a:custGeom>
            <a:avLst/>
            <a:gdLst>
              <a:gd name="connsiteX0" fmla="*/ 7612912 w 7612912"/>
              <a:gd name="connsiteY0" fmla="*/ 3657600 h 3657600"/>
              <a:gd name="connsiteX1" fmla="*/ 6337005 w 7612912"/>
              <a:gd name="connsiteY1" fmla="*/ 3381154 h 3657600"/>
              <a:gd name="connsiteX2" fmla="*/ 4848446 w 7612912"/>
              <a:gd name="connsiteY2" fmla="*/ 3296093 h 3657600"/>
              <a:gd name="connsiteX3" fmla="*/ 4019107 w 7612912"/>
              <a:gd name="connsiteY3" fmla="*/ 2573079 h 3657600"/>
              <a:gd name="connsiteX4" fmla="*/ 2317898 w 7612912"/>
              <a:gd name="connsiteY4" fmla="*/ 2169042 h 3657600"/>
              <a:gd name="connsiteX5" fmla="*/ 1127051 w 7612912"/>
              <a:gd name="connsiteY5" fmla="*/ 1488558 h 3657600"/>
              <a:gd name="connsiteX6" fmla="*/ 1977656 w 7612912"/>
              <a:gd name="connsiteY6" fmla="*/ 1424763 h 3657600"/>
              <a:gd name="connsiteX7" fmla="*/ 1275907 w 7612912"/>
              <a:gd name="connsiteY7" fmla="*/ 467833 h 3657600"/>
              <a:gd name="connsiteX8" fmla="*/ 616688 w 7612912"/>
              <a:gd name="connsiteY8" fmla="*/ 744279 h 3657600"/>
              <a:gd name="connsiteX9" fmla="*/ 0 w 7612912"/>
              <a:gd name="connsiteY9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2912" h="3657600">
                <a:moveTo>
                  <a:pt x="7612912" y="3657600"/>
                </a:moveTo>
                <a:cubicBezTo>
                  <a:pt x="7205330" y="3549502"/>
                  <a:pt x="6797749" y="3441405"/>
                  <a:pt x="6337005" y="3381154"/>
                </a:cubicBezTo>
                <a:cubicBezTo>
                  <a:pt x="5876261" y="3320903"/>
                  <a:pt x="5234762" y="3430772"/>
                  <a:pt x="4848446" y="3296093"/>
                </a:cubicBezTo>
                <a:cubicBezTo>
                  <a:pt x="4462130" y="3161414"/>
                  <a:pt x="4440865" y="2760921"/>
                  <a:pt x="4019107" y="2573079"/>
                </a:cubicBezTo>
                <a:cubicBezTo>
                  <a:pt x="3597349" y="2385237"/>
                  <a:pt x="2799907" y="2349796"/>
                  <a:pt x="2317898" y="2169042"/>
                </a:cubicBezTo>
                <a:cubicBezTo>
                  <a:pt x="1835889" y="1988289"/>
                  <a:pt x="1183758" y="1612604"/>
                  <a:pt x="1127051" y="1488558"/>
                </a:cubicBezTo>
                <a:cubicBezTo>
                  <a:pt x="1070344" y="1364512"/>
                  <a:pt x="1952847" y="1594884"/>
                  <a:pt x="1977656" y="1424763"/>
                </a:cubicBezTo>
                <a:cubicBezTo>
                  <a:pt x="2002465" y="1254642"/>
                  <a:pt x="1502735" y="581247"/>
                  <a:pt x="1275907" y="467833"/>
                </a:cubicBezTo>
                <a:cubicBezTo>
                  <a:pt x="1049079" y="354419"/>
                  <a:pt x="829339" y="822251"/>
                  <a:pt x="616688" y="744279"/>
                </a:cubicBezTo>
                <a:cubicBezTo>
                  <a:pt x="404037" y="666307"/>
                  <a:pt x="88605" y="81516"/>
                  <a:pt x="0" y="0"/>
                </a:cubicBezTo>
              </a:path>
            </a:pathLst>
          </a:custGeom>
          <a:ln w="127000">
            <a:solidFill>
              <a:srgbClr val="C000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66800" y="2057400"/>
            <a:ext cx="7613650" cy="3657600"/>
          </a:xfrm>
          <a:custGeom>
            <a:avLst/>
            <a:gdLst>
              <a:gd name="connsiteX0" fmla="*/ 7612912 w 7612912"/>
              <a:gd name="connsiteY0" fmla="*/ 3657600 h 3657600"/>
              <a:gd name="connsiteX1" fmla="*/ 6337005 w 7612912"/>
              <a:gd name="connsiteY1" fmla="*/ 3381154 h 3657600"/>
              <a:gd name="connsiteX2" fmla="*/ 4848446 w 7612912"/>
              <a:gd name="connsiteY2" fmla="*/ 3296093 h 3657600"/>
              <a:gd name="connsiteX3" fmla="*/ 4019107 w 7612912"/>
              <a:gd name="connsiteY3" fmla="*/ 2573079 h 3657600"/>
              <a:gd name="connsiteX4" fmla="*/ 2317898 w 7612912"/>
              <a:gd name="connsiteY4" fmla="*/ 2169042 h 3657600"/>
              <a:gd name="connsiteX5" fmla="*/ 1127051 w 7612912"/>
              <a:gd name="connsiteY5" fmla="*/ 1488558 h 3657600"/>
              <a:gd name="connsiteX6" fmla="*/ 1977656 w 7612912"/>
              <a:gd name="connsiteY6" fmla="*/ 1424763 h 3657600"/>
              <a:gd name="connsiteX7" fmla="*/ 1275907 w 7612912"/>
              <a:gd name="connsiteY7" fmla="*/ 467833 h 3657600"/>
              <a:gd name="connsiteX8" fmla="*/ 616688 w 7612912"/>
              <a:gd name="connsiteY8" fmla="*/ 744279 h 3657600"/>
              <a:gd name="connsiteX9" fmla="*/ 0 w 7612912"/>
              <a:gd name="connsiteY9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12912" h="3657600">
                <a:moveTo>
                  <a:pt x="7612912" y="3657600"/>
                </a:moveTo>
                <a:cubicBezTo>
                  <a:pt x="7205330" y="3549502"/>
                  <a:pt x="6797749" y="3441405"/>
                  <a:pt x="6337005" y="3381154"/>
                </a:cubicBezTo>
                <a:cubicBezTo>
                  <a:pt x="5876261" y="3320903"/>
                  <a:pt x="5234762" y="3430772"/>
                  <a:pt x="4848446" y="3296093"/>
                </a:cubicBezTo>
                <a:cubicBezTo>
                  <a:pt x="4462130" y="3161414"/>
                  <a:pt x="4440865" y="2760921"/>
                  <a:pt x="4019107" y="2573079"/>
                </a:cubicBezTo>
                <a:cubicBezTo>
                  <a:pt x="3597349" y="2385237"/>
                  <a:pt x="2799907" y="2349796"/>
                  <a:pt x="2317898" y="2169042"/>
                </a:cubicBezTo>
                <a:cubicBezTo>
                  <a:pt x="1835889" y="1988289"/>
                  <a:pt x="1183758" y="1612604"/>
                  <a:pt x="1127051" y="1488558"/>
                </a:cubicBezTo>
                <a:cubicBezTo>
                  <a:pt x="1070344" y="1364512"/>
                  <a:pt x="1952847" y="1594884"/>
                  <a:pt x="1977656" y="1424763"/>
                </a:cubicBezTo>
                <a:cubicBezTo>
                  <a:pt x="2002465" y="1254642"/>
                  <a:pt x="1502735" y="581247"/>
                  <a:pt x="1275907" y="467833"/>
                </a:cubicBezTo>
                <a:cubicBezTo>
                  <a:pt x="1049079" y="354419"/>
                  <a:pt x="829339" y="822251"/>
                  <a:pt x="616688" y="744279"/>
                </a:cubicBezTo>
                <a:cubicBezTo>
                  <a:pt x="404037" y="666307"/>
                  <a:pt x="88605" y="81516"/>
                  <a:pt x="0" y="0"/>
                </a:cubicBezTo>
              </a:path>
            </a:pathLst>
          </a:custGeom>
          <a:ln w="25400">
            <a:solidFill>
              <a:srgbClr val="FFF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168525" y="1489075"/>
            <a:ext cx="2751138" cy="3062288"/>
          </a:xfrm>
          <a:custGeom>
            <a:avLst/>
            <a:gdLst>
              <a:gd name="connsiteX0" fmla="*/ 2721935 w 2750288"/>
              <a:gd name="connsiteY0" fmla="*/ 3062177 h 3062177"/>
              <a:gd name="connsiteX1" fmla="*/ 2658139 w 2750288"/>
              <a:gd name="connsiteY1" fmla="*/ 2445489 h 3062177"/>
              <a:gd name="connsiteX2" fmla="*/ 2169042 w 2750288"/>
              <a:gd name="connsiteY2" fmla="*/ 1786270 h 3062177"/>
              <a:gd name="connsiteX3" fmla="*/ 1722474 w 2750288"/>
              <a:gd name="connsiteY3" fmla="*/ 1765005 h 3062177"/>
              <a:gd name="connsiteX4" fmla="*/ 1169581 w 2750288"/>
              <a:gd name="connsiteY4" fmla="*/ 1084521 h 3062177"/>
              <a:gd name="connsiteX5" fmla="*/ 765544 w 2750288"/>
              <a:gd name="connsiteY5" fmla="*/ 510363 h 3062177"/>
              <a:gd name="connsiteX6" fmla="*/ 127591 w 2750288"/>
              <a:gd name="connsiteY6" fmla="*/ 765544 h 3062177"/>
              <a:gd name="connsiteX7" fmla="*/ 0 w 2750288"/>
              <a:gd name="connsiteY7" fmla="*/ 0 h 30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0288" h="3062177">
                <a:moveTo>
                  <a:pt x="2721935" y="3062177"/>
                </a:moveTo>
                <a:cubicBezTo>
                  <a:pt x="2736111" y="2860158"/>
                  <a:pt x="2750288" y="2658140"/>
                  <a:pt x="2658139" y="2445489"/>
                </a:cubicBezTo>
                <a:cubicBezTo>
                  <a:pt x="2565990" y="2232838"/>
                  <a:pt x="2324986" y="1899684"/>
                  <a:pt x="2169042" y="1786270"/>
                </a:cubicBezTo>
                <a:cubicBezTo>
                  <a:pt x="2013098" y="1672856"/>
                  <a:pt x="1889051" y="1881963"/>
                  <a:pt x="1722474" y="1765005"/>
                </a:cubicBezTo>
                <a:cubicBezTo>
                  <a:pt x="1555897" y="1648047"/>
                  <a:pt x="1329069" y="1293628"/>
                  <a:pt x="1169581" y="1084521"/>
                </a:cubicBezTo>
                <a:cubicBezTo>
                  <a:pt x="1010093" y="875414"/>
                  <a:pt x="939209" y="563526"/>
                  <a:pt x="765544" y="510363"/>
                </a:cubicBezTo>
                <a:cubicBezTo>
                  <a:pt x="591879" y="457200"/>
                  <a:pt x="255182" y="850604"/>
                  <a:pt x="127591" y="765544"/>
                </a:cubicBezTo>
                <a:cubicBezTo>
                  <a:pt x="0" y="680484"/>
                  <a:pt x="10633" y="63795"/>
                  <a:pt x="0" y="0"/>
                </a:cubicBezTo>
              </a:path>
            </a:pathLst>
          </a:custGeom>
          <a:ln w="1270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49338" y="1285875"/>
            <a:ext cx="1077912" cy="776288"/>
          </a:xfrm>
          <a:custGeom>
            <a:avLst/>
            <a:gdLst>
              <a:gd name="connsiteX0" fmla="*/ 1077433 w 1077433"/>
              <a:gd name="connsiteY0" fmla="*/ 329610 h 776177"/>
              <a:gd name="connsiteX1" fmla="*/ 779721 w 1077433"/>
              <a:gd name="connsiteY1" fmla="*/ 31898 h 776177"/>
              <a:gd name="connsiteX2" fmla="*/ 482009 w 1077433"/>
              <a:gd name="connsiteY2" fmla="*/ 520996 h 776177"/>
              <a:gd name="connsiteX3" fmla="*/ 77972 w 1077433"/>
              <a:gd name="connsiteY3" fmla="*/ 606056 h 776177"/>
              <a:gd name="connsiteX4" fmla="*/ 14177 w 1077433"/>
              <a:gd name="connsiteY4" fmla="*/ 776177 h 7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33" h="776177">
                <a:moveTo>
                  <a:pt x="1077433" y="329610"/>
                </a:moveTo>
                <a:cubicBezTo>
                  <a:pt x="978195" y="164805"/>
                  <a:pt x="878958" y="0"/>
                  <a:pt x="779721" y="31898"/>
                </a:cubicBezTo>
                <a:cubicBezTo>
                  <a:pt x="680484" y="63796"/>
                  <a:pt x="598967" y="425303"/>
                  <a:pt x="482009" y="520996"/>
                </a:cubicBezTo>
                <a:cubicBezTo>
                  <a:pt x="365051" y="616689"/>
                  <a:pt x="155944" y="563526"/>
                  <a:pt x="77972" y="606056"/>
                </a:cubicBezTo>
                <a:cubicBezTo>
                  <a:pt x="0" y="648586"/>
                  <a:pt x="7088" y="712381"/>
                  <a:pt x="14177" y="776177"/>
                </a:cubicBezTo>
              </a:path>
            </a:pathLst>
          </a:cu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8305800" y="5562600"/>
            <a:ext cx="457200" cy="381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762000" y="1752600"/>
            <a:ext cx="457200" cy="381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Animations are useful in clarifying trends and process</a:t>
            </a:r>
          </a:p>
          <a:p>
            <a:r>
              <a:rPr lang="en-US" sz="2400" dirty="0"/>
              <a:t>The development of animation took place in different phase: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First phase was manual cartoon like approach(1960’s)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Second phase developed with computer produced imagery(1980’s)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Third phase of animation is going on, created and enabled  by GIS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0"/>
            <a:ext cx="7772400" cy="14700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Maps in general is graphical representation of         	features on flat surface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Maps helps to know geospatial pattern and       	relationship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Analysis of change is almost impossible without 	considering time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So, the objective of map is fulfilled by applying   	temporal component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Cartographic animations subdivided as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Temporal animations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Non temporal animations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Direct relation exists between display time and world time</a:t>
            </a:r>
          </a:p>
          <a:p>
            <a:r>
              <a:rPr lang="en-US" sz="2400" dirty="0"/>
              <a:t>Shows change in the </a:t>
            </a:r>
            <a:r>
              <a:rPr lang="en-US" sz="2400" dirty="0" err="1"/>
              <a:t>locational</a:t>
            </a:r>
            <a:r>
              <a:rPr lang="en-US" sz="2400" dirty="0"/>
              <a:t> or attribute components of spatial data</a:t>
            </a:r>
          </a:p>
          <a:p>
            <a:r>
              <a:rPr lang="en-US" sz="2400" dirty="0"/>
              <a:t>The temporal animation resolution can be seconds, years, </a:t>
            </a:r>
            <a:r>
              <a:rPr lang="en-US" sz="2400" dirty="0" err="1"/>
              <a:t>decades,etc</a:t>
            </a:r>
            <a:r>
              <a:rPr lang="en-US" sz="2400" dirty="0"/>
              <a:t>.</a:t>
            </a:r>
          </a:p>
          <a:p>
            <a:r>
              <a:rPr lang="en-US" sz="2400" dirty="0"/>
              <a:t>Interactive features such as play, pause, forward backwards, slow and fast must be provided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airlinedisaster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60" r="14160"/>
          <a:stretch>
            <a:fillRect/>
          </a:stretch>
        </p:blipFill>
        <p:spPr>
          <a:xfrm>
            <a:off x="152400" y="0"/>
            <a:ext cx="8839200" cy="57150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5105400" cy="1158240"/>
          </a:xfrm>
        </p:spPr>
        <p:txBody>
          <a:bodyPr>
            <a:normAutofit/>
          </a:bodyPr>
          <a:lstStyle/>
          <a:p>
            <a:pPr lvl="4"/>
            <a:r>
              <a:rPr lang="en-US" sz="1800" dirty="0"/>
              <a:t>Example of Temporal animation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Temporal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Animation have no direct link with the world time</a:t>
            </a:r>
          </a:p>
          <a:p>
            <a:r>
              <a:rPr lang="en-US" sz="2400" dirty="0"/>
              <a:t>But shows changes against some other variables other than time</a:t>
            </a:r>
          </a:p>
          <a:p>
            <a:r>
              <a:rPr lang="en-US" sz="2400" dirty="0"/>
              <a:t>Used to show spatial relationships or to  clarify geometrical or attribute characteristics of spatial phenomena.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temporal Animation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These animations can be split into two parts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Display of build up of phenomena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Showing change in phenomena and variation brought by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Animated maps are appealing because we live in an animated world.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0"/>
            <a:ext cx="8229600" cy="1295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Need/Use of animations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219200"/>
            <a:ext cx="8305800" cy="498316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Animated maps are an intuitive and appealing way to represent geographic processes because they allow us to represent time directly.</a:t>
            </a:r>
          </a:p>
          <a:p>
            <a:r>
              <a:rPr lang="en-US" sz="2400" dirty="0"/>
              <a:t> Animated maps aren't just about showing change over time, and non-temporal animated maps are interesting alternatives to more traditional static maps. </a:t>
            </a:r>
          </a:p>
          <a:p>
            <a:r>
              <a:rPr lang="en-US" sz="2400" dirty="0"/>
              <a:t> Map animation can be used to generate new insights into geographic processes that had been previously unrecognized.</a:t>
            </a:r>
          </a:p>
          <a:p>
            <a:r>
              <a:rPr lang="en-US" sz="2400" dirty="0"/>
              <a:t>Animations can also be very useful for explaining or providing insights into spatial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093276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800" dirty="0"/>
              <a:t>For translation of spatial data into maps and ease in perceiving  data we need visual variables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In animated maps along with the display movement we need graphic variables too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Along with these we need the Dynamic Variables to reinforce the traditional graphic </a:t>
            </a:r>
            <a:r>
              <a:rPr lang="en-US" sz="2800" dirty="0" err="1"/>
              <a:t>varibles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Introduced by </a:t>
            </a:r>
            <a:r>
              <a:rPr lang="en-US" sz="2400" dirty="0" err="1"/>
              <a:t>DiBaiase</a:t>
            </a:r>
            <a:r>
              <a:rPr lang="en-US" sz="2400" dirty="0"/>
              <a:t> and </a:t>
            </a:r>
            <a:r>
              <a:rPr lang="en-US" sz="2400" dirty="0" err="1"/>
              <a:t>MacEacheren</a:t>
            </a:r>
            <a:r>
              <a:rPr lang="en-US" sz="2400" dirty="0"/>
              <a:t>  </a:t>
            </a:r>
          </a:p>
          <a:p>
            <a:r>
              <a:rPr lang="en-US" sz="2400" dirty="0"/>
              <a:t>The most important of the dynamic variable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Display time:</a:t>
            </a:r>
          </a:p>
          <a:p>
            <a:pPr>
              <a:buNone/>
            </a:pPr>
            <a:r>
              <a:rPr lang="en-US" sz="2400" dirty="0"/>
              <a:t>		This is the time at which some display is initiated . </a:t>
            </a:r>
          </a:p>
          <a:p>
            <a:pPr marL="514350" indent="-514350">
              <a:buAutoNum type="arabicPeriod" startAt="2"/>
            </a:pPr>
            <a:r>
              <a:rPr lang="en-US" sz="2400" dirty="0"/>
              <a:t>Duration:</a:t>
            </a:r>
          </a:p>
          <a:p>
            <a:pPr marL="514350" indent="-514350">
              <a:buNone/>
            </a:pPr>
            <a:r>
              <a:rPr lang="en-US" sz="2400" dirty="0"/>
              <a:t>		The length of time nothing changes in the display. A direct link between each frame and world time exists.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7" y="34636"/>
            <a:ext cx="6347713" cy="1320800"/>
          </a:xfrm>
        </p:spPr>
        <p:txBody>
          <a:bodyPr/>
          <a:lstStyle/>
          <a:p>
            <a:r>
              <a:rPr lang="en-US" dirty="0"/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7" y="695036"/>
            <a:ext cx="6347714" cy="3880773"/>
          </a:xfrm>
        </p:spPr>
        <p:txBody>
          <a:bodyPr>
            <a:noAutofit/>
          </a:bodyPr>
          <a:lstStyle/>
          <a:p>
            <a:pPr marL="514350" lvl="2" indent="-514350">
              <a:buFont typeface="+mj-lt"/>
              <a:buAutoNum type="arabicPeriod" startAt="3"/>
            </a:pPr>
            <a:r>
              <a:rPr lang="en-US" sz="2800" dirty="0"/>
              <a:t>Order:</a:t>
            </a:r>
          </a:p>
          <a:p>
            <a:pPr marL="514350" lvl="2" indent="-514350">
              <a:buNone/>
            </a:pPr>
            <a:r>
              <a:rPr lang="en-US" sz="2800" dirty="0"/>
              <a:t>              This refers to the sequence of frames or scenes. Time is inherently ordered</a:t>
            </a:r>
          </a:p>
          <a:p>
            <a:pPr marL="514350" indent="-51435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Frequency: </a:t>
            </a:r>
          </a:p>
          <a:p>
            <a:pPr marL="514350" indent="-514350">
              <a:buNone/>
            </a:pPr>
            <a:r>
              <a:rPr lang="en-US" sz="2800" dirty="0"/>
              <a:t>		Frequency is linked with duration, either can be defined in terms of other.</a:t>
            </a:r>
          </a:p>
          <a:p>
            <a:pPr marL="514350" indent="-514350">
              <a:buNone/>
            </a:pPr>
            <a:r>
              <a:rPr lang="en-US" sz="2800" dirty="0"/>
              <a:t> Out of these duration and order are the most important as they can describe the narrative character of animation. </a:t>
            </a:r>
          </a:p>
          <a:p>
            <a:pPr marL="514350" indent="-514350">
              <a:buNone/>
            </a:pPr>
            <a:r>
              <a:rPr lang="en-US" sz="2800" dirty="0"/>
              <a:t>     </a:t>
            </a:r>
          </a:p>
          <a:p>
            <a:pPr marL="514350" indent="-514350">
              <a:buNone/>
            </a:pPr>
            <a:r>
              <a:rPr lang="en-US" sz="2800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Temporal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Autofit/>
          </a:bodyPr>
          <a:lstStyle/>
          <a:p>
            <a:r>
              <a:rPr lang="en-US" sz="2400" dirty="0"/>
              <a:t>Introduced to support decision making</a:t>
            </a:r>
          </a:p>
          <a:p>
            <a:r>
              <a:rPr lang="en-US" sz="2400" dirty="0"/>
              <a:t>Provide answer to following queries: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Existence of an entity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Location in time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Duration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Temporal texture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Rate of change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Sequence of entities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Synchronization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270000"/>
            <a:ext cx="7453746" cy="388077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9600" dirty="0"/>
          </a:p>
          <a:p>
            <a:pPr>
              <a:buNone/>
            </a:pPr>
            <a:r>
              <a:rPr lang="en-US" sz="9600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indefinite continued progress of existence and events in the past, present and future regarded as a whole</a:t>
            </a:r>
          </a:p>
          <a:p>
            <a:r>
              <a:rPr lang="en-US" sz="2800" dirty="0"/>
              <a:t>Can be considered linear or cyclic</a:t>
            </a:r>
          </a:p>
          <a:p>
            <a:r>
              <a:rPr lang="en-US" sz="2800" dirty="0"/>
              <a:t> This classification is complex and unclear</a:t>
            </a:r>
          </a:p>
          <a:p>
            <a:pPr>
              <a:buNone/>
            </a:pPr>
            <a:r>
              <a:rPr lang="en-US" sz="2800" dirty="0"/>
              <a:t>      Has little or no use in mapping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Mapping the time dimension following three classification of time is widely used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World 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Database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Display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TIME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500" dirty="0"/>
              <a:t>    Introduction of time dimension in Geo-spatial data</a:t>
            </a:r>
          </a:p>
          <a:p>
            <a:pPr>
              <a:buNone/>
            </a:pPr>
            <a:r>
              <a:rPr lang="en-US" sz="3600" dirty="0"/>
              <a:t>				 Attribute space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sz="2900" dirty="0"/>
              <a:t>     what?</a:t>
            </a:r>
          </a:p>
          <a:p>
            <a:pPr>
              <a:buNone/>
            </a:pPr>
            <a:r>
              <a:rPr lang="en-US" dirty="0"/>
              <a:t>							           </a:t>
            </a:r>
          </a:p>
          <a:p>
            <a:pPr>
              <a:buNone/>
            </a:pPr>
            <a:r>
              <a:rPr lang="en-US" dirty="0"/>
              <a:t>							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        </a:t>
            </a:r>
            <a:r>
              <a:rPr lang="en-US" sz="2900" dirty="0"/>
              <a:t>where?</a:t>
            </a:r>
            <a:r>
              <a:rPr lang="en-US" dirty="0"/>
              <a:t>			</a:t>
            </a:r>
            <a:r>
              <a:rPr lang="en-US" sz="2900" dirty="0"/>
              <a:t>     when?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900" dirty="0"/>
              <a:t>	Location space</a:t>
            </a:r>
            <a:r>
              <a:rPr lang="en-US" dirty="0"/>
              <a:t>			        </a:t>
            </a:r>
            <a:r>
              <a:rPr lang="en-US" sz="2900" b="1" dirty="0"/>
              <a:t>Time space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2603056" y="4201333"/>
            <a:ext cx="0" cy="219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H="1">
            <a:off x="2678285" y="3868811"/>
            <a:ext cx="1276350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304924" y="3914775"/>
            <a:ext cx="1209675" cy="98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2398838" y="3570285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800476" y="4886031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948437" y="5010150"/>
            <a:ext cx="457200" cy="4572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Time series mapping is a technique of depicting the changes in various things and phenomenon's over the different time spans .</a:t>
            </a:r>
          </a:p>
          <a:p>
            <a:endParaRPr lang="en-US" sz="2400" dirty="0"/>
          </a:p>
          <a:p>
            <a:r>
              <a:rPr lang="en-US" sz="2400" dirty="0"/>
              <a:t>In this type of mapping time is a major guiding variable that directs how the changes or alterations has taken place in the past, present and will happen in the future.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Refers to change in feature’s existence such as appearance or disappearance</a:t>
            </a:r>
          </a:p>
          <a:p>
            <a:r>
              <a:rPr lang="en-US" sz="2400" dirty="0"/>
              <a:t>Also implies to change in geometry, in attributes or both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5" name="Content Placeholder 3" descr="intr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22" r="5722"/>
          <a:stretch>
            <a:fillRect/>
          </a:stretch>
        </p:blipFill>
        <p:spPr>
          <a:xfrm>
            <a:off x="609600" y="457200"/>
            <a:ext cx="8153400" cy="45931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7315200" cy="76835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1800" b="1" dirty="0"/>
              <a:t>Example of change in geometry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2" ma:contentTypeDescription="Create a new document." ma:contentTypeScope="" ma:versionID="922f88fec90a18794d81aa8ea911f081">
  <xsd:schema xmlns:xsd="http://www.w3.org/2001/XMLSchema" xmlns:xs="http://www.w3.org/2001/XMLSchema" xmlns:p="http://schemas.microsoft.com/office/2006/metadata/properties" xmlns:ns2="36d5a2e1-ba91-4d3b-9728-84f7a7ebf13a" targetNamespace="http://schemas.microsoft.com/office/2006/metadata/properties" ma:root="true" ma:fieldsID="a49b1c19fbdd6fba64c3616029d9c0ac" ns2:_="">
    <xsd:import namespace="36d5a2e1-ba91-4d3b-9728-84f7a7ebf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a2e1-ba91-4d3b-9728-84f7a7ebf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1CA97-BAE2-477D-9112-F7042EB8962D}"/>
</file>

<file path=customXml/itemProps2.xml><?xml version="1.0" encoding="utf-8"?>
<ds:datastoreItem xmlns:ds="http://schemas.openxmlformats.org/officeDocument/2006/customXml" ds:itemID="{FFAFBB1C-7AC3-4081-9A13-912335CD08A1}"/>
</file>

<file path=customXml/itemProps3.xml><?xml version="1.0" encoding="utf-8"?>
<ds:datastoreItem xmlns:ds="http://schemas.openxmlformats.org/officeDocument/2006/customXml" ds:itemID="{13E7E002-2190-422E-AFDC-A7EC0027129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908</Words>
  <Application>Microsoft Office PowerPoint</Application>
  <PresentationFormat>On-screen Show (4:3)</PresentationFormat>
  <Paragraphs>134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</vt:lpstr>
      <vt:lpstr> </vt:lpstr>
      <vt:lpstr>INTRODUCTION</vt:lpstr>
      <vt:lpstr>Why Temporal Component?</vt:lpstr>
      <vt:lpstr>Time</vt:lpstr>
      <vt:lpstr>Time</vt:lpstr>
      <vt:lpstr>  TIME MAPPING</vt:lpstr>
      <vt:lpstr>TIME SERIES MAPPING</vt:lpstr>
      <vt:lpstr>Mapping Change</vt:lpstr>
      <vt:lpstr> </vt:lpstr>
      <vt:lpstr> Example of change in attribute</vt:lpstr>
      <vt:lpstr>Temporal Cartographic Depiction Mode </vt:lpstr>
      <vt:lpstr>Single Static Mode</vt:lpstr>
      <vt:lpstr>PowerPoint Presentation</vt:lpstr>
      <vt:lpstr>Series of Static Maps</vt:lpstr>
      <vt:lpstr>PowerPoint Presentation</vt:lpstr>
      <vt:lpstr>Animated Map</vt:lpstr>
      <vt:lpstr>Animated map</vt:lpstr>
      <vt:lpstr>PowerPoint Presentation</vt:lpstr>
      <vt:lpstr>Animation</vt:lpstr>
      <vt:lpstr>Animation</vt:lpstr>
      <vt:lpstr>Temporal Animations</vt:lpstr>
      <vt:lpstr>PowerPoint Presentation</vt:lpstr>
      <vt:lpstr>Non Temporal Animations</vt:lpstr>
      <vt:lpstr>Non temporal Animation </vt:lpstr>
      <vt:lpstr>Animation</vt:lpstr>
      <vt:lpstr>PowerPoint Presentation</vt:lpstr>
      <vt:lpstr>Dynamic Variable</vt:lpstr>
      <vt:lpstr>Dynamic variable</vt:lpstr>
      <vt:lpstr>Dynamic variable</vt:lpstr>
      <vt:lpstr>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Bibek</dc:creator>
  <cp:lastModifiedBy>Pradip Aryal</cp:lastModifiedBy>
  <cp:revision>75</cp:revision>
  <dcterms:created xsi:type="dcterms:W3CDTF">2011-06-30T01:35:52Z</dcterms:created>
  <dcterms:modified xsi:type="dcterms:W3CDTF">2020-11-13T03:45:10Z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