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2.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5" r:id="rId21"/>
    <p:sldId id="275" r:id="rId22"/>
    <p:sldId id="301" r:id="rId23"/>
    <p:sldId id="276" r:id="rId24"/>
    <p:sldId id="277" r:id="rId25"/>
    <p:sldId id="296" r:id="rId26"/>
    <p:sldId id="297" r:id="rId27"/>
    <p:sldId id="298" r:id="rId28"/>
    <p:sldId id="299" r:id="rId29"/>
    <p:sldId id="300" r:id="rId30"/>
    <p:sldId id="303" r:id="rId31"/>
    <p:sldId id="304" r:id="rId32"/>
    <p:sldId id="305" r:id="rId33"/>
    <p:sldId id="307" r:id="rId34"/>
    <p:sldId id="308" r:id="rId35"/>
    <p:sldId id="309" r:id="rId36"/>
    <p:sldId id="310" r:id="rId37"/>
    <p:sldId id="311" r:id="rId38"/>
    <p:sldId id="312" r:id="rId39"/>
    <p:sldId id="313"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309F8-1043-4909-BD9F-A52125D8B9BA}" type="datetimeFigureOut">
              <a:rPr lang="en-US" smtClean="0"/>
              <a:t>5/23/2019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24B1C-5E4B-45A5-9098-C3F57F19B0A3}" type="slidenum">
              <a:rPr lang="en-US" smtClean="0"/>
              <a:t>‹#›</a:t>
            </a:fld>
            <a:endParaRPr lang="en-US"/>
          </a:p>
        </p:txBody>
      </p:sp>
    </p:spTree>
    <p:extLst>
      <p:ext uri="{BB962C8B-B14F-4D97-AF65-F5344CB8AC3E}">
        <p14:creationId xmlns:p14="http://schemas.microsoft.com/office/powerpoint/2010/main" val="1542475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1CD7-8FA7-4A76-B88C-AB3387832FC8}" type="slidenum">
              <a:rPr lang="en-US">
                <a:solidFill>
                  <a:srgbClr val="000000"/>
                </a:solidFill>
              </a:rPr>
              <a:pPr/>
              <a:t>41</a:t>
            </a:fld>
            <a:endParaRPr lang="en-US">
              <a:solidFill>
                <a:srgbClr val="000000"/>
              </a:solidFill>
            </a:endParaRPr>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010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34D677-9889-43DB-BEA6-D2CD2123EBB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377489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4D677-9889-43DB-BEA6-D2CD2123EBB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174842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4D677-9889-43DB-BEA6-D2CD2123EBB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386907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4D677-9889-43DB-BEA6-D2CD2123EBB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80031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4D677-9889-43DB-BEA6-D2CD2123EBB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132236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34D677-9889-43DB-BEA6-D2CD2123EBB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363229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34D677-9889-43DB-BEA6-D2CD2123EBBA}" type="datetimeFigureOut">
              <a:rPr lang="en-US" smtClean="0"/>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2648833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34D677-9889-43DB-BEA6-D2CD2123EBBA}"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151101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4D677-9889-43DB-BEA6-D2CD2123EBBA}" type="datetimeFigureOut">
              <a:rPr lang="en-US" smtClean="0"/>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427250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4D677-9889-43DB-BEA6-D2CD2123EBB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126831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4D677-9889-43DB-BEA6-D2CD2123EBB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909E7-D353-4C19-9832-64A818A535D8}" type="slidenum">
              <a:rPr lang="en-US" smtClean="0"/>
              <a:t>‹#›</a:t>
            </a:fld>
            <a:endParaRPr lang="en-US"/>
          </a:p>
        </p:txBody>
      </p:sp>
    </p:spTree>
    <p:extLst>
      <p:ext uri="{BB962C8B-B14F-4D97-AF65-F5344CB8AC3E}">
        <p14:creationId xmlns:p14="http://schemas.microsoft.com/office/powerpoint/2010/main" val="1425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4D677-9889-43DB-BEA6-D2CD2123EBBA}" type="datetimeFigureOut">
              <a:rPr lang="en-US" smtClean="0"/>
              <a:t>5/23/2019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909E7-D353-4C19-9832-64A818A535D8}" type="slidenum">
              <a:rPr lang="en-US" smtClean="0"/>
              <a:t>‹#›</a:t>
            </a:fld>
            <a:endParaRPr lang="en-US"/>
          </a:p>
        </p:txBody>
      </p:sp>
    </p:spTree>
    <p:extLst>
      <p:ext uri="{BB962C8B-B14F-4D97-AF65-F5344CB8AC3E}">
        <p14:creationId xmlns:p14="http://schemas.microsoft.com/office/powerpoint/2010/main" val="98532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n/ntque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7703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838200" y="149225"/>
            <a:ext cx="10515600" cy="1325563"/>
          </a:xfrm>
        </p:spPr>
        <p:txBody>
          <a:bodyPr/>
          <a:lstStyle/>
          <a:p>
            <a:r>
              <a:rPr lang="en-US" dirty="0">
                <a:latin typeface="Garamond" panose="02020404030301010803" pitchFamily="18" charset="0"/>
              </a:rPr>
              <a:t>Revolution in Cartography</a:t>
            </a:r>
          </a:p>
        </p:txBody>
      </p:sp>
      <p:sp>
        <p:nvSpPr>
          <p:cNvPr id="285699" name="Rectangle 3"/>
          <p:cNvSpPr>
            <a:spLocks noGrp="1" noChangeArrowheads="1"/>
          </p:cNvSpPr>
          <p:nvPr>
            <p:ph idx="1"/>
          </p:nvPr>
        </p:nvSpPr>
        <p:spPr>
          <a:xfrm>
            <a:off x="1981200" y="1219201"/>
            <a:ext cx="8534400" cy="4911725"/>
          </a:xfrm>
        </p:spPr>
        <p:txBody>
          <a:bodyPr/>
          <a:lstStyle/>
          <a:p>
            <a:pPr algn="just"/>
            <a:r>
              <a:rPr lang="en-US" dirty="0">
                <a:latin typeface="Arial" panose="020B0604020202020204" pitchFamily="34" charset="0"/>
                <a:cs typeface="Arial" panose="020B0604020202020204" pitchFamily="34" charset="0"/>
              </a:rPr>
              <a:t>The GPS has </a:t>
            </a:r>
            <a:r>
              <a:rPr lang="en-US" dirty="0" smtClean="0">
                <a:latin typeface="Arial" panose="020B0604020202020204" pitchFamily="34" charset="0"/>
                <a:cs typeface="Arial" panose="020B0604020202020204" pitchFamily="34" charset="0"/>
              </a:rPr>
              <a:t>revolutionized </a:t>
            </a:r>
            <a:r>
              <a:rPr lang="en-US" dirty="0">
                <a:latin typeface="Arial" panose="020B0604020202020204" pitchFamily="34" charset="0"/>
                <a:cs typeface="Arial" panose="020B0604020202020204" pitchFamily="34" charset="0"/>
              </a:rPr>
              <a:t>field data collection, new generation of commercial, high resolution satellites promise pictures of any part of earth surface to support numerous mapping applications.</a:t>
            </a:r>
          </a:p>
          <a:p>
            <a:pPr algn="just">
              <a:buFont typeface="Wingdings" panose="05000000000000000000" pitchFamily="2" charset="2"/>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Internet on the WWW has applied for Data dissemination to replace printed maps and digital media.</a:t>
            </a:r>
          </a:p>
        </p:txBody>
      </p:sp>
      <p:sp>
        <p:nvSpPr>
          <p:cNvPr id="6" name="Slide Number Placeholder 5"/>
          <p:cNvSpPr>
            <a:spLocks noGrp="1"/>
          </p:cNvSpPr>
          <p:nvPr>
            <p:ph type="sldNum" sz="quarter" idx="12"/>
          </p:nvPr>
        </p:nvSpPr>
        <p:spPr/>
        <p:txBody>
          <a:bodyPr/>
          <a:lstStyle/>
          <a:p>
            <a:fld id="{5573C5AD-A7F2-481F-9077-3244BB0532FF}" type="slidenum">
              <a:rPr lang="en-US" altLang="en-US">
                <a:solidFill>
                  <a:srgbClr val="000000"/>
                </a:solidFill>
              </a:rPr>
              <a:pPr/>
              <a:t>10</a:t>
            </a:fld>
            <a:endParaRPr lang="en-US" altLang="en-US">
              <a:solidFill>
                <a:srgbClr val="000000"/>
              </a:solidFill>
            </a:endParaRPr>
          </a:p>
        </p:txBody>
      </p:sp>
    </p:spTree>
    <p:extLst>
      <p:ext uri="{BB962C8B-B14F-4D97-AF65-F5344CB8AC3E}">
        <p14:creationId xmlns:p14="http://schemas.microsoft.com/office/powerpoint/2010/main" val="3937278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838200" y="0"/>
            <a:ext cx="10515600" cy="1325563"/>
          </a:xfrm>
        </p:spPr>
        <p:txBody>
          <a:bodyPr/>
          <a:lstStyle/>
          <a:p>
            <a:r>
              <a:rPr lang="en-US" dirty="0">
                <a:latin typeface="Garamond" panose="02020404030301010803" pitchFamily="18" charset="0"/>
              </a:rPr>
              <a:t>Definitions (old)</a:t>
            </a:r>
          </a:p>
        </p:txBody>
      </p:sp>
      <p:sp>
        <p:nvSpPr>
          <p:cNvPr id="262147" name="Rectangle 3"/>
          <p:cNvSpPr>
            <a:spLocks noGrp="1" noChangeArrowheads="1"/>
          </p:cNvSpPr>
          <p:nvPr>
            <p:ph idx="1"/>
          </p:nvPr>
        </p:nvSpPr>
        <p:spPr>
          <a:xfrm>
            <a:off x="952500" y="1066801"/>
            <a:ext cx="10668000" cy="5064125"/>
          </a:xfrm>
        </p:spPr>
        <p:txBody>
          <a:bodyPr/>
          <a:lstStyle/>
          <a:p>
            <a:pPr algn="just"/>
            <a:r>
              <a:rPr lang="en-US" sz="2600" dirty="0">
                <a:latin typeface="Arial" panose="020B0604020202020204" pitchFamily="34" charset="0"/>
                <a:cs typeface="Arial" panose="020B0604020202020204" pitchFamily="34" charset="0"/>
              </a:rPr>
              <a:t>The word cartography is derived from Greek word </a:t>
            </a:r>
            <a:r>
              <a:rPr lang="en-US" altLang="ja-JP" sz="2600" dirty="0">
                <a:latin typeface="Arial" panose="020B0604020202020204" pitchFamily="34" charset="0"/>
                <a:ea typeface="ＭＳ Ｐゴシック" charset="-128"/>
                <a:cs typeface="Arial" panose="020B0604020202020204" pitchFamily="34" charset="0"/>
              </a:rPr>
              <a:t>Carte-</a:t>
            </a:r>
            <a:r>
              <a:rPr lang="en-US" altLang="ja-JP" sz="2600" dirty="0" err="1">
                <a:latin typeface="Arial" panose="020B0604020202020204" pitchFamily="34" charset="0"/>
                <a:ea typeface="ＭＳ Ｐゴシック" charset="-128"/>
                <a:cs typeface="Arial" panose="020B0604020202020204" pitchFamily="34" charset="0"/>
              </a:rPr>
              <a:t>graphine</a:t>
            </a:r>
            <a:r>
              <a:rPr lang="en-US" altLang="ja-JP" sz="2600" dirty="0">
                <a:latin typeface="Arial" panose="020B0604020202020204" pitchFamily="34" charset="0"/>
                <a:ea typeface="ＭＳ Ｐゴシック" charset="-128"/>
                <a:cs typeface="Arial" panose="020B0604020202020204" pitchFamily="34" charset="0"/>
              </a:rPr>
              <a:t> (in </a:t>
            </a:r>
            <a:r>
              <a:rPr lang="en-US" altLang="ja-JP" sz="2600" dirty="0">
                <a:latin typeface="Arial" panose="020B0604020202020204" pitchFamily="34" charset="0"/>
                <a:ea typeface="ＭＳ Ｐゴシック" charset="-128"/>
                <a:cs typeface="Arial" panose="020B0604020202020204" pitchFamily="34" charset="0"/>
                <a:hlinkClick r:id="rId2" action="ppaction://hlinkfile"/>
              </a:rPr>
              <a:t>Greek</a:t>
            </a:r>
            <a:r>
              <a:rPr lang="en-US" altLang="ja-JP" sz="2600" dirty="0">
                <a:latin typeface="Arial" panose="020B0604020202020204" pitchFamily="34" charset="0"/>
                <a:ea typeface="ＭＳ Ｐゴシック" charset="-128"/>
                <a:cs typeface="Arial" panose="020B0604020202020204" pitchFamily="34" charset="0"/>
              </a:rPr>
              <a:t> </a:t>
            </a:r>
            <a:r>
              <a:rPr lang="en-US" sz="2600" dirty="0">
                <a:latin typeface="Arial" panose="020B0604020202020204" pitchFamily="34" charset="0"/>
                <a:cs typeface="Arial" panose="020B0604020202020204" pitchFamily="34" charset="0"/>
              </a:rPr>
              <a:t>CARTE</a:t>
            </a:r>
            <a:r>
              <a:rPr lang="en-US" altLang="ja-JP" sz="2600" dirty="0">
                <a:latin typeface="Arial" panose="020B0604020202020204" pitchFamily="34" charset="0"/>
                <a:ea typeface="ＭＳ Ｐゴシック" charset="-128"/>
                <a:cs typeface="Arial" panose="020B0604020202020204" pitchFamily="34" charset="0"/>
              </a:rPr>
              <a:t> = </a:t>
            </a:r>
            <a:r>
              <a:rPr lang="en-US" sz="2600" dirty="0">
                <a:latin typeface="Arial" panose="020B0604020202020204" pitchFamily="34" charset="0"/>
                <a:cs typeface="Arial" panose="020B0604020202020204" pitchFamily="34" charset="0"/>
              </a:rPr>
              <a:t>"an empty plane paper to write or to draw </a:t>
            </a:r>
            <a:r>
              <a:rPr lang="en-US" altLang="ja-JP" sz="2600" dirty="0">
                <a:latin typeface="Arial" panose="020B0604020202020204" pitchFamily="34" charset="0"/>
                <a:ea typeface="ＭＳ Ｐゴシック" charset="-128"/>
                <a:cs typeface="Arial" panose="020B0604020202020204" pitchFamily="34" charset="0"/>
              </a:rPr>
              <a:t> and </a:t>
            </a:r>
            <a:r>
              <a:rPr lang="en-US" sz="2600" dirty="0">
                <a:latin typeface="Arial" panose="020B0604020202020204" pitchFamily="34" charset="0"/>
                <a:cs typeface="Arial" panose="020B0604020202020204" pitchFamily="34" charset="0"/>
              </a:rPr>
              <a:t>GRAPHINE</a:t>
            </a:r>
            <a:r>
              <a:rPr lang="en-US" altLang="ja-JP" sz="2600" dirty="0">
                <a:latin typeface="Arial" panose="020B0604020202020204" pitchFamily="34" charset="0"/>
                <a:ea typeface="ＭＳ Ｐゴシック" charset="-128"/>
                <a:cs typeface="Arial" panose="020B0604020202020204" pitchFamily="34" charset="0"/>
              </a:rPr>
              <a:t> = </a:t>
            </a:r>
            <a:r>
              <a:rPr lang="en-US" sz="2600" dirty="0">
                <a:latin typeface="Arial" panose="020B0604020202020204" pitchFamily="34" charset="0"/>
                <a:cs typeface="Arial" panose="020B0604020202020204" pitchFamily="34" charset="0"/>
              </a:rPr>
              <a:t>"to draw with mathematical accuracy </a:t>
            </a:r>
            <a:r>
              <a:rPr lang="en-US" altLang="ja-JP" sz="2600" dirty="0">
                <a:latin typeface="Arial" panose="020B0604020202020204" pitchFamily="34" charset="0"/>
                <a:ea typeface="ＭＳ Ｐゴシック" charset="-128"/>
                <a:cs typeface="Arial" panose="020B0604020202020204" pitchFamily="34" charset="0"/>
              </a:rPr>
              <a:t>) is the study and practice of making </a:t>
            </a:r>
            <a:r>
              <a:rPr lang="en-US" altLang="ja-JP" sz="2600" dirty="0">
                <a:latin typeface="Arial" panose="020B0604020202020204" pitchFamily="34" charset="0"/>
                <a:ea typeface="ＭＳ Ｐゴシック" charset="-128"/>
                <a:cs typeface="Arial" panose="020B0604020202020204" pitchFamily="34" charset="0"/>
                <a:hlinkClick r:id="rId2" action="ppaction://hlinkfile"/>
              </a:rPr>
              <a:t>maps</a:t>
            </a:r>
            <a:r>
              <a:rPr lang="en-US" altLang="ja-JP" sz="2600" dirty="0">
                <a:latin typeface="Arial" panose="020B0604020202020204" pitchFamily="34" charset="0"/>
                <a:ea typeface="ＭＳ Ｐゴシック" charset="-128"/>
                <a:cs typeface="Arial" panose="020B0604020202020204" pitchFamily="34" charset="0"/>
              </a:rPr>
              <a:t> or </a:t>
            </a:r>
            <a:r>
              <a:rPr lang="en-US" altLang="ja-JP" sz="2600" dirty="0">
                <a:latin typeface="Arial" panose="020B0604020202020204" pitchFamily="34" charset="0"/>
                <a:ea typeface="ＭＳ Ｐゴシック" charset="-128"/>
                <a:cs typeface="Arial" panose="020B0604020202020204" pitchFamily="34" charset="0"/>
                <a:hlinkClick r:id="rId2" action="ppaction://hlinkfile"/>
              </a:rPr>
              <a:t>globes</a:t>
            </a:r>
            <a:r>
              <a:rPr lang="en-US" altLang="ja-JP" sz="2600" dirty="0">
                <a:latin typeface="Arial" panose="020B0604020202020204" pitchFamily="34" charset="0"/>
                <a:ea typeface="ＭＳ Ｐゴシック" charset="-128"/>
                <a:cs typeface="Arial" panose="020B0604020202020204" pitchFamily="34" charset="0"/>
              </a:rPr>
              <a:t>, or art and science of making maps. </a:t>
            </a:r>
          </a:p>
          <a:p>
            <a:pPr algn="just">
              <a:buFont typeface="Wingdings" panose="05000000000000000000" pitchFamily="2" charset="2"/>
              <a:buNone/>
            </a:pPr>
            <a:endParaRPr lang="en-US" altLang="ja-JP" sz="2600" dirty="0">
              <a:latin typeface="Arial" panose="020B0604020202020204" pitchFamily="34" charset="0"/>
              <a:ea typeface="ＭＳ Ｐゴシック" charset="-128"/>
              <a:cs typeface="Arial" panose="020B0604020202020204" pitchFamily="34" charset="0"/>
            </a:endParaRPr>
          </a:p>
          <a:p>
            <a:pPr algn="just"/>
            <a:r>
              <a:rPr lang="en-US" altLang="ja-JP" sz="2600" dirty="0">
                <a:latin typeface="Arial" panose="020B0604020202020204" pitchFamily="34" charset="0"/>
                <a:ea typeface="ＭＳ Ｐゴシック" charset="-128"/>
                <a:cs typeface="Arial" panose="020B0604020202020204" pitchFamily="34" charset="0"/>
              </a:rPr>
              <a:t>The science of map making and includes all the operations from the completed pencil-drawn base map to the final printing of copies. ( based on two centuries old tradition of surveying and mapping ) </a:t>
            </a:r>
            <a:endParaRPr lang="en-US" sz="2600" dirty="0">
              <a:latin typeface="Arial" panose="020B0604020202020204" pitchFamily="34" charset="0"/>
              <a:ea typeface="ＭＳ Ｐゴシック" charset="-128"/>
              <a:cs typeface="Arial" panose="020B0604020202020204" pitchFamily="34" charset="0"/>
            </a:endParaRPr>
          </a:p>
        </p:txBody>
      </p:sp>
      <p:sp>
        <p:nvSpPr>
          <p:cNvPr id="6" name="Slide Number Placeholder 5"/>
          <p:cNvSpPr>
            <a:spLocks noGrp="1"/>
          </p:cNvSpPr>
          <p:nvPr>
            <p:ph type="sldNum" sz="quarter" idx="12"/>
          </p:nvPr>
        </p:nvSpPr>
        <p:spPr/>
        <p:txBody>
          <a:bodyPr/>
          <a:lstStyle/>
          <a:p>
            <a:fld id="{04CFB171-2332-4634-AF31-3107BBB2D9A7}" type="slidenum">
              <a:rPr lang="en-US" altLang="en-US">
                <a:solidFill>
                  <a:srgbClr val="000000"/>
                </a:solidFill>
              </a:rPr>
              <a:pPr/>
              <a:t>11</a:t>
            </a:fld>
            <a:endParaRPr lang="en-US" altLang="en-US">
              <a:solidFill>
                <a:srgbClr val="000000"/>
              </a:solidFill>
            </a:endParaRPr>
          </a:p>
        </p:txBody>
      </p:sp>
    </p:spTree>
    <p:extLst>
      <p:ext uri="{BB962C8B-B14F-4D97-AF65-F5344CB8AC3E}">
        <p14:creationId xmlns:p14="http://schemas.microsoft.com/office/powerpoint/2010/main" val="2993499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838200" y="-199231"/>
            <a:ext cx="10515600" cy="1189831"/>
          </a:xfrm>
        </p:spPr>
        <p:txBody>
          <a:bodyPr/>
          <a:lstStyle/>
          <a:p>
            <a:r>
              <a:rPr lang="en-US" dirty="0">
                <a:latin typeface="Garamond" panose="02020404030301010803" pitchFamily="18" charset="0"/>
              </a:rPr>
              <a:t>Definitions (old)</a:t>
            </a:r>
          </a:p>
        </p:txBody>
      </p:sp>
      <p:sp>
        <p:nvSpPr>
          <p:cNvPr id="263171" name="Rectangle 3"/>
          <p:cNvSpPr>
            <a:spLocks noGrp="1" noChangeArrowheads="1"/>
          </p:cNvSpPr>
          <p:nvPr>
            <p:ph idx="1"/>
          </p:nvPr>
        </p:nvSpPr>
        <p:spPr>
          <a:xfrm>
            <a:off x="838200" y="990600"/>
            <a:ext cx="10375900" cy="5181600"/>
          </a:xfrm>
        </p:spPr>
        <p:txBody>
          <a:bodyPr/>
          <a:lstStyle/>
          <a:p>
            <a:pPr algn="just">
              <a:lnSpc>
                <a:spcPct val="80000"/>
              </a:lnSpc>
            </a:pPr>
            <a:r>
              <a:rPr lang="en-US" sz="2600" dirty="0">
                <a:latin typeface="Arial" panose="020B0604020202020204" pitchFamily="34" charset="0"/>
                <a:cs typeface="Arial" panose="020B0604020202020204" pitchFamily="34" charset="0"/>
              </a:rPr>
              <a:t>The science of preparing all types of maps and charts and includes every operations from original survey to final printing of copies. (Adopted in 1948 by the committee of experts on Cartography of the Economic and Social Council of UN).</a:t>
            </a:r>
          </a:p>
          <a:p>
            <a:pPr algn="just">
              <a:lnSpc>
                <a:spcPct val="80000"/>
              </a:lnSpc>
              <a:buFont typeface="Wingdings" panose="05000000000000000000" pitchFamily="2" charset="2"/>
              <a:buNone/>
            </a:pPr>
            <a:endParaRPr lang="en-US" sz="2600" dirty="0">
              <a:latin typeface="Arial" panose="020B0604020202020204" pitchFamily="34" charset="0"/>
              <a:cs typeface="Arial" panose="020B0604020202020204" pitchFamily="34" charset="0"/>
            </a:endParaRPr>
          </a:p>
          <a:p>
            <a:pPr algn="just">
              <a:lnSpc>
                <a:spcPct val="80000"/>
              </a:lnSpc>
            </a:pPr>
            <a:r>
              <a:rPr lang="en-US" sz="2600" dirty="0">
                <a:latin typeface="Arial" panose="020B0604020202020204" pitchFamily="34" charset="0"/>
                <a:cs typeface="Arial" panose="020B0604020202020204" pitchFamily="34" charset="0"/>
              </a:rPr>
              <a:t>The art, science and technology of making maps together with their study as scientific documents and works of art. In this context, maps may be regarded as including all types of maps, plans, charts and sections, three dimensional models, and globe representing the earth or any celestial body at any scale. ( definitions adopted in 1966 by commission  I of experts of ICA ) </a:t>
            </a:r>
          </a:p>
        </p:txBody>
      </p:sp>
      <p:sp>
        <p:nvSpPr>
          <p:cNvPr id="6" name="Slide Number Placeholder 5"/>
          <p:cNvSpPr>
            <a:spLocks noGrp="1"/>
          </p:cNvSpPr>
          <p:nvPr>
            <p:ph type="sldNum" sz="quarter" idx="12"/>
          </p:nvPr>
        </p:nvSpPr>
        <p:spPr/>
        <p:txBody>
          <a:bodyPr/>
          <a:lstStyle/>
          <a:p>
            <a:fld id="{F7BC9164-2EE0-420D-B99D-729A24F1E502}" type="slidenum">
              <a:rPr lang="en-US" altLang="en-US">
                <a:solidFill>
                  <a:srgbClr val="000000"/>
                </a:solidFill>
              </a:rPr>
              <a:pPr/>
              <a:t>12</a:t>
            </a:fld>
            <a:endParaRPr lang="en-US" altLang="en-US">
              <a:solidFill>
                <a:srgbClr val="000000"/>
              </a:solidFill>
            </a:endParaRPr>
          </a:p>
        </p:txBody>
      </p:sp>
    </p:spTree>
    <p:extLst>
      <p:ext uri="{BB962C8B-B14F-4D97-AF65-F5344CB8AC3E}">
        <p14:creationId xmlns:p14="http://schemas.microsoft.com/office/powerpoint/2010/main" val="2521203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838200" y="174625"/>
            <a:ext cx="10515600" cy="1325563"/>
          </a:xfrm>
        </p:spPr>
        <p:txBody>
          <a:bodyPr/>
          <a:lstStyle/>
          <a:p>
            <a:r>
              <a:rPr lang="en-US" dirty="0">
                <a:latin typeface="Garamond" panose="02020404030301010803" pitchFamily="18" charset="0"/>
              </a:rPr>
              <a:t>Definition ( new) </a:t>
            </a:r>
          </a:p>
        </p:txBody>
      </p:sp>
      <p:sp>
        <p:nvSpPr>
          <p:cNvPr id="242691" name="Rectangle 3"/>
          <p:cNvSpPr>
            <a:spLocks noGrp="1" noChangeArrowheads="1"/>
          </p:cNvSpPr>
          <p:nvPr>
            <p:ph idx="1"/>
          </p:nvPr>
        </p:nvSpPr>
        <p:spPr>
          <a:xfrm>
            <a:off x="1981200" y="1143000"/>
            <a:ext cx="8534400" cy="5715000"/>
          </a:xfrm>
        </p:spPr>
        <p:txBody>
          <a:bodyPr/>
          <a:lstStyle/>
          <a:p>
            <a:pPr algn="just"/>
            <a:r>
              <a:rPr lang="en-US" sz="2800" dirty="0">
                <a:latin typeface="Arial" panose="020B0604020202020204" pitchFamily="34" charset="0"/>
                <a:ea typeface="ＭＳ Ｐゴシック" charset="-128"/>
                <a:cs typeface="Arial" panose="020B0604020202020204" pitchFamily="34" charset="0"/>
              </a:rPr>
              <a:t>Cartography now a days is seen as the conveying of geospatial information by means of maps. </a:t>
            </a:r>
          </a:p>
          <a:p>
            <a:pPr algn="just"/>
            <a:r>
              <a:rPr lang="en-US" sz="2800" dirty="0">
                <a:latin typeface="Arial" panose="020B0604020202020204" pitchFamily="34" charset="0"/>
                <a:ea typeface="ＭＳ Ｐゴシック" charset="-128"/>
                <a:cs typeface="Arial" panose="020B0604020202020204" pitchFamily="34" charset="0"/>
              </a:rPr>
              <a:t>Computer and GIS influenced definition was given by </a:t>
            </a:r>
            <a:r>
              <a:rPr lang="en-US" sz="2800" dirty="0" err="1">
                <a:latin typeface="Arial" panose="020B0604020202020204" pitchFamily="34" charset="0"/>
                <a:ea typeface="ＭＳ Ｐゴシック" charset="-128"/>
                <a:cs typeface="Arial" panose="020B0604020202020204" pitchFamily="34" charset="0"/>
              </a:rPr>
              <a:t>Guptill</a:t>
            </a:r>
            <a:r>
              <a:rPr lang="en-US" sz="2800" dirty="0">
                <a:latin typeface="Arial" panose="020B0604020202020204" pitchFamily="34" charset="0"/>
                <a:ea typeface="ＭＳ Ｐゴシック" charset="-128"/>
                <a:cs typeface="Arial" panose="020B0604020202020204" pitchFamily="34" charset="0"/>
              </a:rPr>
              <a:t> and Starr, 1984 – the information transfer that is centered about spatial data base which can be considered in itself a multifaceted model of geographic reality. Such a spatial data base then serves as the central core of an entire sequence of cartographic processes, receiving various data inputs and dispersing various types of information products</a:t>
            </a:r>
            <a:r>
              <a:rPr lang="en-US" sz="2800" dirty="0">
                <a:ea typeface="ＭＳ Ｐゴシック" charset="-128"/>
              </a:rPr>
              <a:t>.</a:t>
            </a:r>
          </a:p>
        </p:txBody>
      </p:sp>
      <p:sp>
        <p:nvSpPr>
          <p:cNvPr id="6" name="Slide Number Placeholder 5"/>
          <p:cNvSpPr>
            <a:spLocks noGrp="1"/>
          </p:cNvSpPr>
          <p:nvPr>
            <p:ph type="sldNum" sz="quarter" idx="12"/>
          </p:nvPr>
        </p:nvSpPr>
        <p:spPr/>
        <p:txBody>
          <a:bodyPr/>
          <a:lstStyle/>
          <a:p>
            <a:fld id="{E53787FF-0C83-4E48-A815-02C336AB7F56}" type="slidenum">
              <a:rPr lang="en-US" altLang="en-US">
                <a:solidFill>
                  <a:srgbClr val="000000"/>
                </a:solidFill>
              </a:rPr>
              <a:pPr/>
              <a:t>13</a:t>
            </a:fld>
            <a:endParaRPr lang="en-US" altLang="en-US">
              <a:solidFill>
                <a:srgbClr val="000000"/>
              </a:solidFill>
            </a:endParaRPr>
          </a:p>
        </p:txBody>
      </p:sp>
    </p:spTree>
    <p:extLst>
      <p:ext uri="{BB962C8B-B14F-4D97-AF65-F5344CB8AC3E}">
        <p14:creationId xmlns:p14="http://schemas.microsoft.com/office/powerpoint/2010/main" val="2136256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73100" y="280990"/>
            <a:ext cx="8229600" cy="788987"/>
          </a:xfrm>
        </p:spPr>
        <p:txBody>
          <a:bodyPr/>
          <a:lstStyle/>
          <a:p>
            <a:r>
              <a:rPr lang="en-US" dirty="0">
                <a:latin typeface="Garamond" panose="02020404030301010803" pitchFamily="18" charset="0"/>
              </a:rPr>
              <a:t>Definition ( new)</a:t>
            </a:r>
          </a:p>
        </p:txBody>
      </p:sp>
      <p:sp>
        <p:nvSpPr>
          <p:cNvPr id="267267" name="Rectangle 3"/>
          <p:cNvSpPr>
            <a:spLocks noGrp="1" noChangeArrowheads="1"/>
          </p:cNvSpPr>
          <p:nvPr>
            <p:ph idx="1"/>
          </p:nvPr>
        </p:nvSpPr>
        <p:spPr>
          <a:xfrm>
            <a:off x="673100" y="1206501"/>
            <a:ext cx="9448800" cy="4835525"/>
          </a:xfrm>
        </p:spPr>
        <p:txBody>
          <a:bodyPr/>
          <a:lstStyle/>
          <a:p>
            <a:pPr algn="just"/>
            <a:r>
              <a:rPr lang="en-US" sz="2600" dirty="0">
                <a:latin typeface="Arial" panose="020B0604020202020204" pitchFamily="34" charset="0"/>
                <a:cs typeface="Arial" panose="020B0604020202020204" pitchFamily="34" charset="0"/>
              </a:rPr>
              <a:t>Tayler( 1991) defined cartography as “ the organization, presentation, and utilization of </a:t>
            </a:r>
            <a:r>
              <a:rPr lang="en-US" sz="2600" dirty="0" smtClean="0">
                <a:latin typeface="Arial" panose="020B0604020202020204" pitchFamily="34" charset="0"/>
                <a:cs typeface="Arial" panose="020B0604020202020204" pitchFamily="34" charset="0"/>
              </a:rPr>
              <a:t>geo-information </a:t>
            </a:r>
            <a:r>
              <a:rPr lang="en-US" sz="2600" dirty="0">
                <a:latin typeface="Arial" panose="020B0604020202020204" pitchFamily="34" charset="0"/>
                <a:cs typeface="Arial" panose="020B0604020202020204" pitchFamily="34" charset="0"/>
              </a:rPr>
              <a:t>in graphic, digital or </a:t>
            </a:r>
            <a:r>
              <a:rPr lang="en-US" sz="2600" dirty="0" smtClean="0">
                <a:latin typeface="Arial" panose="020B0604020202020204" pitchFamily="34" charset="0"/>
                <a:cs typeface="Arial" panose="020B0604020202020204" pitchFamily="34" charset="0"/>
              </a:rPr>
              <a:t>tactile </a:t>
            </a:r>
            <a:r>
              <a:rPr lang="en-US" sz="2600" dirty="0">
                <a:latin typeface="Arial" panose="020B0604020202020204" pitchFamily="34" charset="0"/>
                <a:cs typeface="Arial" panose="020B0604020202020204" pitchFamily="34" charset="0"/>
              </a:rPr>
              <a:t>form. It can include all stages from data preparation to end use in the creation of maps and related spatial information products. </a:t>
            </a:r>
          </a:p>
          <a:p>
            <a:pPr algn="just"/>
            <a:r>
              <a:rPr lang="en-US" sz="2600" dirty="0" err="1">
                <a:latin typeface="Arial" panose="020B0604020202020204" pitchFamily="34" charset="0"/>
                <a:cs typeface="Arial" panose="020B0604020202020204" pitchFamily="34" charset="0"/>
              </a:rPr>
              <a:t>Kraak</a:t>
            </a:r>
            <a:r>
              <a:rPr lang="en-US" sz="2600" dirty="0">
                <a:latin typeface="Arial" panose="020B0604020202020204" pitchFamily="34" charset="0"/>
                <a:cs typeface="Arial" panose="020B0604020202020204" pitchFamily="34" charset="0"/>
              </a:rPr>
              <a:t> and </a:t>
            </a:r>
            <a:r>
              <a:rPr lang="en-US" sz="2600" dirty="0" err="1">
                <a:latin typeface="Arial" panose="020B0604020202020204" pitchFamily="34" charset="0"/>
                <a:cs typeface="Arial" panose="020B0604020202020204" pitchFamily="34" charset="0"/>
              </a:rPr>
              <a:t>Ormeling</a:t>
            </a:r>
            <a:r>
              <a:rPr lang="en-US" sz="2600" dirty="0">
                <a:latin typeface="Arial" panose="020B0604020202020204" pitchFamily="34" charset="0"/>
                <a:cs typeface="Arial" panose="020B0604020202020204" pitchFamily="34" charset="0"/>
              </a:rPr>
              <a:t> ( 2003) defined cartography as: making accessible spatial data, emphasizing its visualization, and enabling interaction with it, aimed at dealing with geospatial issues. </a:t>
            </a:r>
          </a:p>
        </p:txBody>
      </p:sp>
      <p:sp>
        <p:nvSpPr>
          <p:cNvPr id="6" name="Slide Number Placeholder 5"/>
          <p:cNvSpPr>
            <a:spLocks noGrp="1"/>
          </p:cNvSpPr>
          <p:nvPr>
            <p:ph type="sldNum" sz="quarter" idx="12"/>
          </p:nvPr>
        </p:nvSpPr>
        <p:spPr/>
        <p:txBody>
          <a:bodyPr/>
          <a:lstStyle/>
          <a:p>
            <a:fld id="{365251EE-9A56-461F-81DD-F50F7F3D32BA}" type="slidenum">
              <a:rPr lang="en-US" altLang="en-US">
                <a:solidFill>
                  <a:srgbClr val="000000"/>
                </a:solidFill>
              </a:rPr>
              <a:pPr/>
              <a:t>14</a:t>
            </a:fld>
            <a:endParaRPr lang="en-US" altLang="en-US">
              <a:solidFill>
                <a:srgbClr val="000000"/>
              </a:solidFill>
            </a:endParaRPr>
          </a:p>
        </p:txBody>
      </p:sp>
    </p:spTree>
    <p:extLst>
      <p:ext uri="{BB962C8B-B14F-4D97-AF65-F5344CB8AC3E}">
        <p14:creationId xmlns:p14="http://schemas.microsoft.com/office/powerpoint/2010/main" val="372893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dirty="0">
                <a:latin typeface="Garamond" panose="02020404030301010803" pitchFamily="18" charset="0"/>
              </a:rPr>
              <a:t>Scope of cartography</a:t>
            </a:r>
          </a:p>
        </p:txBody>
      </p:sp>
      <p:sp>
        <p:nvSpPr>
          <p:cNvPr id="270339" name="Rectangle 3"/>
          <p:cNvSpPr>
            <a:spLocks noGrp="1" noChangeArrowheads="1"/>
          </p:cNvSpPr>
          <p:nvPr>
            <p:ph idx="1"/>
          </p:nvPr>
        </p:nvSpPr>
        <p:spPr>
          <a:xfrm>
            <a:off x="838200" y="1295401"/>
            <a:ext cx="10299700" cy="4835525"/>
          </a:xfrm>
        </p:spPr>
        <p:txBody>
          <a:bodyPr/>
          <a:lstStyle/>
          <a:p>
            <a:pPr algn="just">
              <a:lnSpc>
                <a:spcPct val="90000"/>
              </a:lnSpc>
            </a:pPr>
            <a:r>
              <a:rPr lang="en-US" dirty="0">
                <a:latin typeface="Arial" panose="020B0604020202020204" pitchFamily="34" charset="0"/>
                <a:cs typeface="Arial" panose="020B0604020202020204" pitchFamily="34" charset="0"/>
              </a:rPr>
              <a:t>Until the recent past, cartography solely about preparation of maps.</a:t>
            </a:r>
          </a:p>
          <a:p>
            <a:pPr algn="just">
              <a:lnSpc>
                <a:spcPct val="90000"/>
              </a:lnSpc>
            </a:pPr>
            <a:r>
              <a:rPr lang="en-US" dirty="0">
                <a:latin typeface="Arial" panose="020B0604020202020204" pitchFamily="34" charset="0"/>
                <a:cs typeface="Arial" panose="020B0604020202020204" pitchFamily="34" charset="0"/>
              </a:rPr>
              <a:t>Map users depended on that generalized information put on the maps by cartographers where the information was equally controlled and limited by the technological limitation.</a:t>
            </a:r>
          </a:p>
          <a:p>
            <a:pPr algn="just">
              <a:lnSpc>
                <a:spcPct val="90000"/>
              </a:lnSpc>
            </a:pPr>
            <a:r>
              <a:rPr lang="en-US" dirty="0">
                <a:latin typeface="Arial" panose="020B0604020202020204" pitchFamily="34" charset="0"/>
                <a:cs typeface="Arial" panose="020B0604020202020204" pitchFamily="34" charset="0"/>
              </a:rPr>
              <a:t>Now a days, digital technology makes map making process very fast and easier. Better maps are produced as per the demand of the users within few minutes.</a:t>
            </a:r>
          </a:p>
          <a:p>
            <a:pPr>
              <a:lnSpc>
                <a:spcPct val="90000"/>
              </a:lnSpc>
            </a:pPr>
            <a:endParaRPr lang="en-US" dirty="0"/>
          </a:p>
        </p:txBody>
      </p:sp>
      <p:sp>
        <p:nvSpPr>
          <p:cNvPr id="6" name="Slide Number Placeholder 5"/>
          <p:cNvSpPr>
            <a:spLocks noGrp="1"/>
          </p:cNvSpPr>
          <p:nvPr>
            <p:ph type="sldNum" sz="quarter" idx="12"/>
          </p:nvPr>
        </p:nvSpPr>
        <p:spPr/>
        <p:txBody>
          <a:bodyPr/>
          <a:lstStyle/>
          <a:p>
            <a:fld id="{844E51AA-C041-44BA-B931-7C647EF459AC}" type="slidenum">
              <a:rPr lang="en-US" altLang="en-US">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1745690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dirty="0">
                <a:latin typeface="Garamond" panose="02020404030301010803" pitchFamily="18" charset="0"/>
              </a:rPr>
              <a:t>Scope of Cartography</a:t>
            </a:r>
          </a:p>
        </p:txBody>
      </p:sp>
      <p:sp>
        <p:nvSpPr>
          <p:cNvPr id="271363" name="Rectangle 3"/>
          <p:cNvSpPr>
            <a:spLocks noGrp="1" noChangeArrowheads="1"/>
          </p:cNvSpPr>
          <p:nvPr>
            <p:ph idx="1"/>
          </p:nvPr>
        </p:nvSpPr>
        <p:spPr>
          <a:xfrm>
            <a:off x="838200" y="1295401"/>
            <a:ext cx="9372600" cy="4835525"/>
          </a:xfrm>
        </p:spPr>
        <p:txBody>
          <a:bodyPr>
            <a:normAutofit/>
          </a:bodyPr>
          <a:lstStyle/>
          <a:p>
            <a:pPr algn="just">
              <a:lnSpc>
                <a:spcPct val="90000"/>
              </a:lnSpc>
            </a:pPr>
            <a:r>
              <a:rPr lang="en-US" sz="2400" dirty="0">
                <a:latin typeface="Arial" panose="020B0604020202020204" pitchFamily="34" charset="0"/>
                <a:cs typeface="Arial" panose="020B0604020202020204" pitchFamily="34" charset="0"/>
              </a:rPr>
              <a:t>To promote standard system of data capturing, storing, processing and visualization, cartographers became familiar with all these mapping activities including those associated with the other mapping sciences ( Geodesy, Surveying, Photogrammetry , Remote Sensing and GIS)</a:t>
            </a:r>
          </a:p>
          <a:p>
            <a:pPr algn="just">
              <a:lnSpc>
                <a:spcPct val="90000"/>
              </a:lnSpc>
            </a:pPr>
            <a:r>
              <a:rPr lang="en-US" sz="2400" dirty="0">
                <a:latin typeface="Arial" panose="020B0604020202020204" pitchFamily="34" charset="0"/>
                <a:cs typeface="Arial" panose="020B0604020202020204" pitchFamily="34" charset="0"/>
              </a:rPr>
              <a:t>To understand the needs of map users from variety of fields to satisfy them, cartographers must also know about human thought and communication and disciplines associated with the environmental features to be mapped as well to produce meaningful maps.</a:t>
            </a:r>
          </a:p>
        </p:txBody>
      </p:sp>
      <p:sp>
        <p:nvSpPr>
          <p:cNvPr id="6" name="Slide Number Placeholder 5"/>
          <p:cNvSpPr>
            <a:spLocks noGrp="1"/>
          </p:cNvSpPr>
          <p:nvPr>
            <p:ph type="sldNum" sz="quarter" idx="12"/>
          </p:nvPr>
        </p:nvSpPr>
        <p:spPr/>
        <p:txBody>
          <a:bodyPr/>
          <a:lstStyle/>
          <a:p>
            <a:fld id="{26AF5EE6-E1E6-4FBB-941A-2167E5F24B7B}" type="slidenum">
              <a:rPr lang="en-US" altLang="en-US">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1545187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838200" y="178595"/>
            <a:ext cx="10515600" cy="1325563"/>
          </a:xfrm>
        </p:spPr>
        <p:txBody>
          <a:bodyPr/>
          <a:lstStyle/>
          <a:p>
            <a:r>
              <a:rPr lang="en-US" dirty="0">
                <a:latin typeface="Garamond" panose="02020404030301010803" pitchFamily="18" charset="0"/>
              </a:rPr>
              <a:t>Cartography and Surveying</a:t>
            </a:r>
          </a:p>
        </p:txBody>
      </p:sp>
      <p:sp>
        <p:nvSpPr>
          <p:cNvPr id="272387" name="Rectangle 3"/>
          <p:cNvSpPr>
            <a:spLocks noGrp="1" noChangeArrowheads="1"/>
          </p:cNvSpPr>
          <p:nvPr>
            <p:ph idx="1"/>
          </p:nvPr>
        </p:nvSpPr>
        <p:spPr>
          <a:xfrm>
            <a:off x="838200" y="1504158"/>
            <a:ext cx="10248900" cy="4626768"/>
          </a:xfrm>
        </p:spPr>
        <p:txBody>
          <a:bodyPr/>
          <a:lstStyle/>
          <a:p>
            <a:pPr algn="just"/>
            <a:r>
              <a:rPr lang="en-US" sz="2600" dirty="0">
                <a:latin typeface="Arial" panose="020B0604020202020204" pitchFamily="34" charset="0"/>
                <a:cs typeface="Arial" panose="020B0604020202020204" pitchFamily="34" charset="0"/>
              </a:rPr>
              <a:t>Cartography has a very close relationship with surveying as cartography, logically, comes after the works of surveying.</a:t>
            </a:r>
          </a:p>
          <a:p>
            <a:pPr algn="just"/>
            <a:r>
              <a:rPr lang="en-US" sz="2600" dirty="0">
                <a:latin typeface="Arial" panose="020B0604020202020204" pitchFamily="34" charset="0"/>
                <a:cs typeface="Arial" panose="020B0604020202020204" pitchFamily="34" charset="0"/>
              </a:rPr>
              <a:t>Maps helps surveyors to schedule their tasks, proper locations of control points to be established and work out optimum route of surveying.</a:t>
            </a:r>
          </a:p>
          <a:p>
            <a:pPr algn="just"/>
            <a:r>
              <a:rPr lang="en-US" sz="2600" dirty="0">
                <a:latin typeface="Arial" panose="020B0604020202020204" pitchFamily="34" charset="0"/>
                <a:cs typeface="Arial" panose="020B0604020202020204" pitchFamily="34" charset="0"/>
              </a:rPr>
              <a:t>Aerial survey planning can not be properly started </a:t>
            </a:r>
            <a:r>
              <a:rPr lang="en-US" sz="2600" dirty="0" smtClean="0">
                <a:latin typeface="Arial" panose="020B0604020202020204" pitchFamily="34" charset="0"/>
                <a:cs typeface="Arial" panose="020B0604020202020204" pitchFamily="34" charset="0"/>
              </a:rPr>
              <a:t>without </a:t>
            </a:r>
            <a:r>
              <a:rPr lang="en-US" sz="2600" dirty="0">
                <a:latin typeface="Arial" panose="020B0604020202020204" pitchFamily="34" charset="0"/>
                <a:cs typeface="Arial" panose="020B0604020202020204" pitchFamily="34" charset="0"/>
              </a:rPr>
              <a:t>maps.</a:t>
            </a:r>
          </a:p>
          <a:p>
            <a:pPr algn="just"/>
            <a:r>
              <a:rPr lang="en-US" sz="2600" dirty="0">
                <a:latin typeface="Arial" panose="020B0604020202020204" pitchFamily="34" charset="0"/>
                <a:cs typeface="Arial" panose="020B0604020202020204" pitchFamily="34" charset="0"/>
              </a:rPr>
              <a:t>Graphical surveying like cadastral surveying and topo-surveying require knowledge of detailed cartography.</a:t>
            </a:r>
          </a:p>
          <a:p>
            <a:pPr>
              <a:buFont typeface="Wingdings" panose="05000000000000000000" pitchFamily="2" charset="2"/>
              <a:buNone/>
            </a:pPr>
            <a:endParaRPr lang="en-US" sz="2600" dirty="0"/>
          </a:p>
          <a:p>
            <a:endParaRPr lang="en-US" sz="2600" dirty="0"/>
          </a:p>
        </p:txBody>
      </p:sp>
      <p:sp>
        <p:nvSpPr>
          <p:cNvPr id="6" name="Slide Number Placeholder 5"/>
          <p:cNvSpPr>
            <a:spLocks noGrp="1"/>
          </p:cNvSpPr>
          <p:nvPr>
            <p:ph type="sldNum" sz="quarter" idx="12"/>
          </p:nvPr>
        </p:nvSpPr>
        <p:spPr/>
        <p:txBody>
          <a:bodyPr/>
          <a:lstStyle/>
          <a:p>
            <a:fld id="{87BCDE7C-8502-48E5-8599-A5DA3A415A3E}" type="slidenum">
              <a:rPr lang="en-US" altLang="en-US">
                <a:solidFill>
                  <a:srgbClr val="000000"/>
                </a:solidFill>
              </a:rPr>
              <a:pPr/>
              <a:t>17</a:t>
            </a:fld>
            <a:endParaRPr lang="en-US" altLang="en-US">
              <a:solidFill>
                <a:srgbClr val="000000"/>
              </a:solidFill>
            </a:endParaRPr>
          </a:p>
        </p:txBody>
      </p:sp>
    </p:spTree>
    <p:extLst>
      <p:ext uri="{BB962C8B-B14F-4D97-AF65-F5344CB8AC3E}">
        <p14:creationId xmlns:p14="http://schemas.microsoft.com/office/powerpoint/2010/main" val="566422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93700" y="149225"/>
            <a:ext cx="10515600" cy="1325563"/>
          </a:xfrm>
        </p:spPr>
        <p:txBody>
          <a:bodyPr/>
          <a:lstStyle/>
          <a:p>
            <a:r>
              <a:rPr lang="en-US" dirty="0">
                <a:latin typeface="Garamond" panose="02020404030301010803" pitchFamily="18" charset="0"/>
              </a:rPr>
              <a:t>Cartography and GIS</a:t>
            </a:r>
          </a:p>
        </p:txBody>
      </p:sp>
      <p:sp>
        <p:nvSpPr>
          <p:cNvPr id="273411" name="Rectangle 3"/>
          <p:cNvSpPr>
            <a:spLocks noGrp="1" noChangeArrowheads="1"/>
          </p:cNvSpPr>
          <p:nvPr>
            <p:ph idx="1"/>
          </p:nvPr>
        </p:nvSpPr>
        <p:spPr>
          <a:xfrm>
            <a:off x="495300" y="1219201"/>
            <a:ext cx="9715500" cy="4911725"/>
          </a:xfrm>
        </p:spPr>
        <p:txBody>
          <a:bodyPr>
            <a:normAutofit/>
          </a:bodyPr>
          <a:lstStyle/>
          <a:p>
            <a:pPr algn="just"/>
            <a:r>
              <a:rPr lang="en-US" sz="2400" dirty="0">
                <a:latin typeface="Arial" panose="020B0604020202020204" pitchFamily="34" charset="0"/>
                <a:cs typeface="Arial" panose="020B0604020202020204" pitchFamily="34" charset="0"/>
              </a:rPr>
              <a:t>An organized collection of computer hardware, software, geographic data and personnel designed to efficiently capture, store, update, </a:t>
            </a:r>
            <a:r>
              <a:rPr lang="en-US" sz="2400" dirty="0" err="1">
                <a:latin typeface="Arial" panose="020B0604020202020204" pitchFamily="34" charset="0"/>
                <a:cs typeface="Arial" panose="020B0604020202020204" pitchFamily="34" charset="0"/>
              </a:rPr>
              <a:t>analyse</a:t>
            </a:r>
            <a:r>
              <a:rPr lang="en-US" sz="2400" dirty="0">
                <a:latin typeface="Arial" panose="020B0604020202020204" pitchFamily="34" charset="0"/>
                <a:cs typeface="Arial" panose="020B0604020202020204" pitchFamily="34" charset="0"/>
              </a:rPr>
              <a:t> and display all forms of geographically referenced information is popularly known as GIS. </a:t>
            </a:r>
          </a:p>
          <a:p>
            <a:pPr algn="just">
              <a:buFont typeface="Wingdings" panose="05000000000000000000" pitchFamily="2" charset="2"/>
              <a:buNone/>
            </a:pPr>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Basically GIS consists of 3 components- data, processing/analyzing and output facility. GIS data are collected from existing maps or other sources which are cartographically meaningful for storage, analysis, and presentation.</a:t>
            </a:r>
          </a:p>
        </p:txBody>
      </p:sp>
      <p:sp>
        <p:nvSpPr>
          <p:cNvPr id="6" name="Slide Number Placeholder 5"/>
          <p:cNvSpPr>
            <a:spLocks noGrp="1"/>
          </p:cNvSpPr>
          <p:nvPr>
            <p:ph type="sldNum" sz="quarter" idx="12"/>
          </p:nvPr>
        </p:nvSpPr>
        <p:spPr/>
        <p:txBody>
          <a:bodyPr/>
          <a:lstStyle/>
          <a:p>
            <a:fld id="{EB30E81F-C90D-4A77-AA31-2FE60DF31D1C}" type="slidenum">
              <a:rPr lang="en-US" altLang="en-US">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1233087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dirty="0" smtClean="0">
                <a:latin typeface="Garamond" panose="02020404030301010803" pitchFamily="18" charset="0"/>
              </a:rPr>
              <a:t>Cartography and GIS</a:t>
            </a:r>
            <a:endParaRPr lang="en-US" dirty="0">
              <a:latin typeface="Garamond" panose="02020404030301010803" pitchFamily="18" charset="0"/>
            </a:endParaRPr>
          </a:p>
        </p:txBody>
      </p:sp>
      <p:sp>
        <p:nvSpPr>
          <p:cNvPr id="274435" name="Rectangle 3"/>
          <p:cNvSpPr>
            <a:spLocks noGrp="1" noChangeArrowheads="1"/>
          </p:cNvSpPr>
          <p:nvPr>
            <p:ph idx="1"/>
          </p:nvPr>
        </p:nvSpPr>
        <p:spPr>
          <a:xfrm>
            <a:off x="838200" y="2019300"/>
            <a:ext cx="10934700" cy="4111626"/>
          </a:xfrm>
        </p:spPr>
        <p:txBody>
          <a:bodyPr/>
          <a:lstStyle/>
          <a:p>
            <a:pPr algn="just"/>
            <a:r>
              <a:rPr lang="en-US" dirty="0">
                <a:latin typeface="Arial" panose="020B0604020202020204" pitchFamily="34" charset="0"/>
                <a:cs typeface="Arial" panose="020B0604020202020204" pitchFamily="34" charset="0"/>
              </a:rPr>
              <a:t>Cartographic knowledge helps the GIS user to develop the correct algorithms for processing and analyzing.</a:t>
            </a:r>
          </a:p>
          <a:p>
            <a:pPr algn="just">
              <a:buFont typeface="Wingdings" panose="05000000000000000000" pitchFamily="2" charset="2"/>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output of GIS is eventually used by decision makers – should be presented in such a way that the decision makers understand the phenomenon correctly and appropriate decision be made.</a:t>
            </a:r>
          </a:p>
        </p:txBody>
      </p:sp>
      <p:sp>
        <p:nvSpPr>
          <p:cNvPr id="6" name="Slide Number Placeholder 5"/>
          <p:cNvSpPr>
            <a:spLocks noGrp="1"/>
          </p:cNvSpPr>
          <p:nvPr>
            <p:ph type="sldNum" sz="quarter" idx="12"/>
          </p:nvPr>
        </p:nvSpPr>
        <p:spPr/>
        <p:txBody>
          <a:bodyPr/>
          <a:lstStyle/>
          <a:p>
            <a:fld id="{F0C8B127-49AA-4A40-9B63-09845C037FD8}" type="slidenum">
              <a:rPr lang="en-US" altLang="en-US">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3143334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2590800" y="533401"/>
            <a:ext cx="762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0"/>
              </a:spcBef>
              <a:tabLst>
                <a:tab pos="-457200" algn="l"/>
              </a:tabLst>
              <a:defRPr>
                <a:solidFill>
                  <a:schemeClr val="tx1"/>
                </a:solidFill>
                <a:latin typeface="Arial" panose="020B0604020202020204" pitchFamily="34" charset="0"/>
              </a:defRPr>
            </a:lvl1pPr>
            <a:lvl2pPr>
              <a:spcBef>
                <a:spcPct val="0"/>
              </a:spcBef>
              <a:tabLst>
                <a:tab pos="-457200" algn="l"/>
              </a:tabLst>
              <a:defRPr>
                <a:solidFill>
                  <a:schemeClr val="tx1"/>
                </a:solidFill>
                <a:latin typeface="Arial" panose="020B0604020202020204" pitchFamily="34" charset="0"/>
              </a:defRPr>
            </a:lvl2pPr>
            <a:lvl3pPr>
              <a:spcBef>
                <a:spcPct val="0"/>
              </a:spcBef>
              <a:tabLst>
                <a:tab pos="-457200" algn="l"/>
              </a:tabLst>
              <a:defRPr>
                <a:solidFill>
                  <a:schemeClr val="tx1"/>
                </a:solidFill>
                <a:latin typeface="Arial" panose="020B0604020202020204" pitchFamily="34" charset="0"/>
              </a:defRPr>
            </a:lvl3pPr>
            <a:lvl4pPr>
              <a:spcBef>
                <a:spcPct val="0"/>
              </a:spcBef>
              <a:tabLst>
                <a:tab pos="-457200" algn="l"/>
              </a:tabLst>
              <a:defRPr>
                <a:solidFill>
                  <a:schemeClr val="tx1"/>
                </a:solidFill>
                <a:latin typeface="Arial" panose="020B0604020202020204" pitchFamily="34" charset="0"/>
              </a:defRPr>
            </a:lvl4pPr>
            <a:lvl5pPr>
              <a:spcBef>
                <a:spcPct val="0"/>
              </a:spcBef>
              <a:tabLst>
                <a:tab pos="-457200" algn="l"/>
              </a:tabLst>
              <a:defRPr>
                <a:solidFill>
                  <a:schemeClr val="tx1"/>
                </a:solidFill>
                <a:latin typeface="Arial" panose="020B0604020202020204" pitchFamily="34" charset="0"/>
              </a:defRPr>
            </a:lvl5pPr>
            <a:lvl6pPr fontAlgn="base">
              <a:spcBef>
                <a:spcPct val="0"/>
              </a:spcBef>
              <a:spcAft>
                <a:spcPct val="0"/>
              </a:spcAft>
              <a:tabLst>
                <a:tab pos="-457200" algn="l"/>
              </a:tabLst>
              <a:defRPr>
                <a:solidFill>
                  <a:schemeClr val="tx1"/>
                </a:solidFill>
                <a:latin typeface="Arial" panose="020B0604020202020204" pitchFamily="34" charset="0"/>
              </a:defRPr>
            </a:lvl6pPr>
            <a:lvl7pPr fontAlgn="base">
              <a:spcBef>
                <a:spcPct val="0"/>
              </a:spcBef>
              <a:spcAft>
                <a:spcPct val="0"/>
              </a:spcAft>
              <a:tabLst>
                <a:tab pos="-457200" algn="l"/>
              </a:tabLst>
              <a:defRPr>
                <a:solidFill>
                  <a:schemeClr val="tx1"/>
                </a:solidFill>
                <a:latin typeface="Arial" panose="020B0604020202020204" pitchFamily="34" charset="0"/>
              </a:defRPr>
            </a:lvl7pPr>
            <a:lvl8pPr fontAlgn="base">
              <a:spcBef>
                <a:spcPct val="0"/>
              </a:spcBef>
              <a:spcAft>
                <a:spcPct val="0"/>
              </a:spcAft>
              <a:tabLst>
                <a:tab pos="-457200" algn="l"/>
              </a:tabLst>
              <a:defRPr>
                <a:solidFill>
                  <a:schemeClr val="tx1"/>
                </a:solidFill>
                <a:latin typeface="Arial" panose="020B0604020202020204" pitchFamily="34" charset="0"/>
              </a:defRPr>
            </a:lvl8pPr>
            <a:lvl9pPr fontAlgn="base">
              <a:spcBef>
                <a:spcPct val="0"/>
              </a:spcBef>
              <a:spcAft>
                <a:spcPct val="0"/>
              </a:spcAft>
              <a:tabLst>
                <a:tab pos="-457200" algn="l"/>
              </a:tabLst>
              <a:defRPr>
                <a:solidFill>
                  <a:schemeClr val="tx1"/>
                </a:solidFill>
                <a:latin typeface="Arial" panose="020B0604020202020204" pitchFamily="34" charset="0"/>
              </a:defRPr>
            </a:lvl9pPr>
          </a:lstStyle>
          <a:p>
            <a:pPr algn="ctr" fontAlgn="base">
              <a:spcAft>
                <a:spcPct val="0"/>
              </a:spcAft>
            </a:pPr>
            <a:endParaRPr lang="en-US" altLang="ja-JP" b="1">
              <a:solidFill>
                <a:srgbClr val="000000"/>
              </a:solidFill>
              <a:ea typeface="ＭＳ Ｐゴシック" charset="-128"/>
              <a:cs typeface="Times New Roman" panose="02020603050405020304" pitchFamily="18" charset="0"/>
            </a:endParaRPr>
          </a:p>
        </p:txBody>
      </p:sp>
      <p:sp>
        <p:nvSpPr>
          <p:cNvPr id="2058" name="Text Box 10"/>
          <p:cNvSpPr txBox="1">
            <a:spLocks noChangeArrowheads="1"/>
          </p:cNvSpPr>
          <p:nvPr/>
        </p:nvSpPr>
        <p:spPr bwMode="auto">
          <a:xfrm>
            <a:off x="3810000" y="1752601"/>
            <a:ext cx="4876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4000" b="1" dirty="0">
                <a:solidFill>
                  <a:srgbClr val="000000"/>
                </a:solidFill>
                <a:latin typeface="Comic Sans MS" panose="030F0702030302020204" pitchFamily="66" charset="0"/>
              </a:rPr>
              <a:t>CARTOGRAPHY</a:t>
            </a:r>
          </a:p>
          <a:p>
            <a:pPr algn="ctr" fontAlgn="base">
              <a:spcBef>
                <a:spcPct val="50000"/>
              </a:spcBef>
              <a:spcAft>
                <a:spcPct val="0"/>
              </a:spcAft>
            </a:pPr>
            <a:endParaRPr lang="en-US" sz="4000" b="1"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4086477169"/>
      </p:ext>
    </p:extLst>
  </p:cSld>
  <p:clrMapOvr>
    <a:masterClrMapping/>
  </p:clrMapOvr>
  <p:transition advClick="0" advTm="5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Maps</a:t>
            </a:r>
            <a:endParaRPr lang="en-US" dirty="0">
              <a:latin typeface="Garamond" panose="02020404030301010803" pitchFamily="18" charset="0"/>
            </a:endParaRPr>
          </a:p>
        </p:txBody>
      </p:sp>
      <p:sp>
        <p:nvSpPr>
          <p:cNvPr id="3" name="Content Placeholder 2"/>
          <p:cNvSpPr>
            <a:spLocks noGrp="1"/>
          </p:cNvSpPr>
          <p:nvPr>
            <p:ph idx="1"/>
          </p:nvPr>
        </p:nvSpPr>
        <p:spPr>
          <a:xfrm>
            <a:off x="838200" y="1690688"/>
            <a:ext cx="10515600" cy="3522663"/>
          </a:xfrm>
        </p:spPr>
        <p:txBody>
          <a:bodyPr/>
          <a:lstStyle/>
          <a:p>
            <a:pPr algn="just"/>
            <a:r>
              <a:rPr lang="en-US" sz="2400" dirty="0" smtClean="0">
                <a:latin typeface="Arial" panose="020B0604020202020204" pitchFamily="34" charset="0"/>
                <a:cs typeface="Arial" panose="020B0604020202020204" pitchFamily="34" charset="0"/>
              </a:rPr>
              <a:t>“A graphic model of the geospatial aspects of reality.”</a:t>
            </a:r>
          </a:p>
          <a:p>
            <a:pPr algn="just"/>
            <a:r>
              <a:rPr lang="en-US" sz="2400" dirty="0" smtClean="0">
                <a:latin typeface="Arial" panose="020B0604020202020204" pitchFamily="34" charset="0"/>
                <a:cs typeface="Arial" panose="020B0604020202020204" pitchFamily="34" charset="0"/>
              </a:rPr>
              <a:t>According to French cartographer the map is, “a conventional image, mostly on a plane, of concrete or abstract phenomena which can be located in space.”</a:t>
            </a:r>
          </a:p>
          <a:p>
            <a:endParaRPr lang="en-US" dirty="0"/>
          </a:p>
        </p:txBody>
      </p:sp>
    </p:spTree>
    <p:extLst>
      <p:ext uri="{BB962C8B-B14F-4D97-AF65-F5344CB8AC3E}">
        <p14:creationId xmlns:p14="http://schemas.microsoft.com/office/powerpoint/2010/main" val="36493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1041400" y="317502"/>
            <a:ext cx="8229600" cy="865187"/>
          </a:xfrm>
        </p:spPr>
        <p:txBody>
          <a:bodyPr>
            <a:normAutofit/>
          </a:bodyPr>
          <a:lstStyle/>
          <a:p>
            <a:r>
              <a:rPr lang="en-US" dirty="0"/>
              <a:t>Maps</a:t>
            </a:r>
          </a:p>
        </p:txBody>
      </p:sp>
      <p:sp>
        <p:nvSpPr>
          <p:cNvPr id="275459" name="Rectangle 3"/>
          <p:cNvSpPr>
            <a:spLocks noGrp="1" noChangeArrowheads="1"/>
          </p:cNvSpPr>
          <p:nvPr>
            <p:ph idx="1"/>
          </p:nvPr>
        </p:nvSpPr>
        <p:spPr>
          <a:xfrm>
            <a:off x="927100" y="1295401"/>
            <a:ext cx="9740900" cy="4835525"/>
          </a:xfrm>
        </p:spPr>
        <p:txBody>
          <a:bodyPr/>
          <a:lstStyle/>
          <a:p>
            <a:pPr algn="just"/>
            <a:r>
              <a:rPr lang="en-US" sz="2400" dirty="0">
                <a:latin typeface="Arial" panose="020B0604020202020204" pitchFamily="34" charset="0"/>
                <a:cs typeface="Arial" panose="020B0604020202020204" pitchFamily="34" charset="0"/>
              </a:rPr>
              <a:t>Globe is one of the most perfect representation of the earth, however, not convenient to use for different purposes such as linear measurements, carrying one place to another.</a:t>
            </a:r>
          </a:p>
          <a:p>
            <a:pPr algn="just"/>
            <a:r>
              <a:rPr lang="en-US" sz="2400" dirty="0">
                <a:latin typeface="Arial" panose="020B0604020202020204" pitchFamily="34" charset="0"/>
                <a:cs typeface="Arial" panose="020B0604020202020204" pitchFamily="34" charset="0"/>
              </a:rPr>
              <a:t>It is practical to represent the features of the earth onto the flat surface like a paper.</a:t>
            </a:r>
          </a:p>
          <a:p>
            <a:pPr algn="just"/>
            <a:r>
              <a:rPr lang="en-US" sz="2400" dirty="0">
                <a:latin typeface="Arial" panose="020B0604020202020204" pitchFamily="34" charset="0"/>
                <a:cs typeface="Arial" panose="020B0604020202020204" pitchFamily="34" charset="0"/>
              </a:rPr>
              <a:t>The reduced and generalized, in a scientific way, representation of the whole or part of the earth onto a flat medium (generally paper) is called a map. </a:t>
            </a:r>
          </a:p>
          <a:p>
            <a:pPr marL="0" indent="0">
              <a:lnSpc>
                <a:spcPct val="90000"/>
              </a:lnSpc>
              <a:buNone/>
            </a:pPr>
            <a:endParaRPr lang="en-US" dirty="0"/>
          </a:p>
        </p:txBody>
      </p:sp>
      <p:sp>
        <p:nvSpPr>
          <p:cNvPr id="6" name="Slide Number Placeholder 5"/>
          <p:cNvSpPr>
            <a:spLocks noGrp="1"/>
          </p:cNvSpPr>
          <p:nvPr>
            <p:ph type="sldNum" sz="quarter" idx="12"/>
          </p:nvPr>
        </p:nvSpPr>
        <p:spPr/>
        <p:txBody>
          <a:bodyPr/>
          <a:lstStyle/>
          <a:p>
            <a:fld id="{0F67AE37-26E4-43A0-95EA-D4E50AF65081}" type="slidenum">
              <a:rPr lang="en-US" altLang="en-US">
                <a:solidFill>
                  <a:srgbClr val="000000"/>
                </a:solidFill>
              </a:rPr>
              <a:pPr/>
              <a:t>21</a:t>
            </a:fld>
            <a:endParaRPr lang="en-US" altLang="en-US">
              <a:solidFill>
                <a:srgbClr val="000000"/>
              </a:solidFill>
            </a:endParaRPr>
          </a:p>
        </p:txBody>
      </p:sp>
    </p:spTree>
    <p:extLst>
      <p:ext uri="{BB962C8B-B14F-4D97-AF65-F5344CB8AC3E}">
        <p14:creationId xmlns:p14="http://schemas.microsoft.com/office/powerpoint/2010/main" val="3305042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Need of map</a:t>
            </a:r>
            <a:endParaRPr lang="en-US" dirty="0">
              <a:latin typeface="Garamond" panose="02020404030301010803" pitchFamily="18" charset="0"/>
            </a:endParaRPr>
          </a:p>
        </p:txBody>
      </p:sp>
      <p:sp>
        <p:nvSpPr>
          <p:cNvPr id="3" name="Content Placeholder 2"/>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Map gives an overview of an area. And map is the only way to get overview.</a:t>
            </a:r>
          </a:p>
          <a:p>
            <a:pPr algn="just"/>
            <a:r>
              <a:rPr lang="en-US" sz="2400" dirty="0">
                <a:latin typeface="Arial" panose="020B0604020202020204" pitchFamily="34" charset="0"/>
                <a:cs typeface="Arial" panose="020B0604020202020204" pitchFamily="34" charset="0"/>
              </a:rPr>
              <a:t>A map places geospatial data in their correct relationship to one another.</a:t>
            </a:r>
          </a:p>
          <a:p>
            <a:pPr algn="just"/>
            <a:r>
              <a:rPr lang="en-US" sz="2400" dirty="0">
                <a:latin typeface="Arial" panose="020B0604020202020204" pitchFamily="34" charset="0"/>
                <a:cs typeface="Arial" panose="020B0604020202020204" pitchFamily="34" charset="0"/>
              </a:rPr>
              <a:t>Map can be considered as geographic information system that gives answers to many questions concerning the area depicted: the distance between points, the size of the areas, and the nature of distribution patterns.</a:t>
            </a:r>
          </a:p>
          <a:p>
            <a:pPr algn="just"/>
            <a:r>
              <a:rPr lang="en-US" sz="2400" dirty="0">
                <a:latin typeface="Arial" panose="020B0604020202020204" pitchFamily="34" charset="0"/>
                <a:cs typeface="Arial" panose="020B0604020202020204" pitchFamily="34" charset="0"/>
              </a:rPr>
              <a:t>The map allows us to observe geospatial connections, patterns or structures.</a:t>
            </a:r>
          </a:p>
          <a:p>
            <a:pPr algn="just"/>
            <a:r>
              <a:rPr lang="en-US" sz="2400" dirty="0">
                <a:latin typeface="Arial" panose="020B0604020202020204" pitchFamily="34" charset="0"/>
                <a:cs typeface="Arial" panose="020B0604020202020204" pitchFamily="34" charset="0"/>
              </a:rPr>
              <a:t>Map is regarded as the scientific visualization.</a:t>
            </a:r>
          </a:p>
        </p:txBody>
      </p:sp>
    </p:spTree>
    <p:extLst>
      <p:ext uri="{BB962C8B-B14F-4D97-AF65-F5344CB8AC3E}">
        <p14:creationId xmlns:p14="http://schemas.microsoft.com/office/powerpoint/2010/main" val="490846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838200" y="123825"/>
            <a:ext cx="10515600" cy="1325563"/>
          </a:xfrm>
        </p:spPr>
        <p:txBody>
          <a:bodyPr/>
          <a:lstStyle/>
          <a:p>
            <a:r>
              <a:rPr lang="en-US" dirty="0" smtClean="0">
                <a:latin typeface="Garamond" panose="02020404030301010803" pitchFamily="18" charset="0"/>
              </a:rPr>
              <a:t>Need of map</a:t>
            </a:r>
            <a:r>
              <a:rPr lang="en-US" dirty="0" smtClean="0"/>
              <a:t/>
            </a:r>
            <a:br>
              <a:rPr lang="en-US" dirty="0" smtClean="0"/>
            </a:br>
            <a:endParaRPr lang="en-US" dirty="0"/>
          </a:p>
        </p:txBody>
      </p:sp>
      <p:sp>
        <p:nvSpPr>
          <p:cNvPr id="276483" name="Rectangle 3"/>
          <p:cNvSpPr>
            <a:spLocks noGrp="1" noChangeArrowheads="1"/>
          </p:cNvSpPr>
          <p:nvPr>
            <p:ph idx="1"/>
          </p:nvPr>
        </p:nvSpPr>
        <p:spPr>
          <a:xfrm>
            <a:off x="965200" y="1219994"/>
            <a:ext cx="10693400" cy="4987925"/>
          </a:xfrm>
        </p:spPr>
        <p:txBody>
          <a:bodyPr/>
          <a:lstStyle/>
          <a:p>
            <a:pPr marL="0" indent="0">
              <a:buNone/>
            </a:pPr>
            <a:r>
              <a:rPr lang="en-US" dirty="0"/>
              <a:t>Because map acts as an interface to </a:t>
            </a:r>
            <a:r>
              <a:rPr lang="en-US" dirty="0" smtClean="0"/>
              <a:t>data:</a:t>
            </a:r>
            <a:endParaRPr lang="en-US" dirty="0"/>
          </a:p>
          <a:p>
            <a:pPr algn="just"/>
            <a:r>
              <a:rPr lang="en-US" sz="2400" dirty="0">
                <a:latin typeface="Arial" panose="020B0604020202020204" pitchFamily="34" charset="0"/>
                <a:cs typeface="Arial" panose="020B0604020202020204" pitchFamily="34" charset="0"/>
              </a:rPr>
              <a:t>Maps are the means to visualize the </a:t>
            </a:r>
            <a:r>
              <a:rPr lang="en-US" sz="2400" dirty="0" smtClean="0">
                <a:latin typeface="Arial" panose="020B0604020202020204" pitchFamily="34" charset="0"/>
                <a:cs typeface="Arial" panose="020B0604020202020204" pitchFamily="34" charset="0"/>
              </a:rPr>
              <a:t>geospatial data </a:t>
            </a:r>
            <a:r>
              <a:rPr lang="en-US" sz="2400" dirty="0">
                <a:latin typeface="Arial" panose="020B0604020202020204" pitchFamily="34" charset="0"/>
                <a:cs typeface="Arial" panose="020B0604020202020204" pitchFamily="34" charset="0"/>
              </a:rPr>
              <a:t>in graphical form.</a:t>
            </a:r>
          </a:p>
          <a:p>
            <a:pPr algn="just"/>
            <a:r>
              <a:rPr lang="en-US" sz="2400" dirty="0">
                <a:latin typeface="Arial" panose="020B0604020202020204" pitchFamily="34" charset="0"/>
                <a:cs typeface="Arial" panose="020B0604020202020204" pitchFamily="34" charset="0"/>
              </a:rPr>
              <a:t>Data contained in maps are of two types- geometric (spatial) and attribute data.</a:t>
            </a:r>
          </a:p>
          <a:p>
            <a:pPr algn="just"/>
            <a:r>
              <a:rPr lang="en-US" sz="2400" dirty="0">
                <a:latin typeface="Arial" panose="020B0604020202020204" pitchFamily="34" charset="0"/>
                <a:cs typeface="Arial" panose="020B0604020202020204" pitchFamily="34" charset="0"/>
              </a:rPr>
              <a:t>Geometric data refers to the geometric aspect (location and dimension) of the phenomena and attribute refers to other, non geometric aspect ( </a:t>
            </a:r>
            <a:r>
              <a:rPr lang="en-US" sz="2400" dirty="0" err="1">
                <a:latin typeface="Arial" panose="020B0604020202020204" pitchFamily="34" charset="0"/>
                <a:cs typeface="Arial" panose="020B0604020202020204" pitchFamily="34" charset="0"/>
              </a:rPr>
              <a:t>eg</a:t>
            </a:r>
            <a:r>
              <a:rPr lang="en-US" sz="2400" dirty="0">
                <a:latin typeface="Arial" panose="020B0604020202020204" pitchFamily="34" charset="0"/>
                <a:cs typeface="Arial" panose="020B0604020202020204" pitchFamily="34" charset="0"/>
              </a:rPr>
              <a:t> population). Surveying and existing maps are major sources of geometric data and attribute data are collected by different agencies.</a:t>
            </a:r>
          </a:p>
          <a:p>
            <a:pPr>
              <a:lnSpc>
                <a:spcPct val="90000"/>
              </a:lnSpc>
            </a:pPr>
            <a:endParaRPr lang="en-US" dirty="0"/>
          </a:p>
          <a:p>
            <a:pPr>
              <a:lnSpc>
                <a:spcPct val="90000"/>
              </a:lnSpc>
            </a:pPr>
            <a:endParaRPr lang="en-US" dirty="0"/>
          </a:p>
        </p:txBody>
      </p:sp>
      <p:sp>
        <p:nvSpPr>
          <p:cNvPr id="6" name="Slide Number Placeholder 5"/>
          <p:cNvSpPr>
            <a:spLocks noGrp="1"/>
          </p:cNvSpPr>
          <p:nvPr>
            <p:ph type="sldNum" sz="quarter" idx="12"/>
          </p:nvPr>
        </p:nvSpPr>
        <p:spPr/>
        <p:txBody>
          <a:bodyPr/>
          <a:lstStyle/>
          <a:p>
            <a:fld id="{8C240C8B-ABE1-436A-8EB1-108B42557B3D}" type="slidenum">
              <a:rPr lang="en-US" altLang="en-US">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1464710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838200" y="83343"/>
            <a:ext cx="10515600" cy="1325563"/>
          </a:xfrm>
        </p:spPr>
        <p:txBody>
          <a:bodyPr/>
          <a:lstStyle/>
          <a:p>
            <a:r>
              <a:rPr lang="en-US" dirty="0" smtClean="0"/>
              <a:t>Need of map</a:t>
            </a:r>
            <a:endParaRPr lang="en-US" dirty="0"/>
          </a:p>
        </p:txBody>
      </p:sp>
      <p:sp>
        <p:nvSpPr>
          <p:cNvPr id="277507" name="Rectangle 3"/>
          <p:cNvSpPr>
            <a:spLocks noGrp="1" noChangeArrowheads="1"/>
          </p:cNvSpPr>
          <p:nvPr>
            <p:ph idx="1"/>
          </p:nvPr>
        </p:nvSpPr>
        <p:spPr>
          <a:xfrm>
            <a:off x="838200" y="1066800"/>
            <a:ext cx="9601200" cy="5334000"/>
          </a:xfrm>
        </p:spPr>
        <p:txBody>
          <a:bodyPr/>
          <a:lstStyle/>
          <a:p>
            <a:pPr marL="0" indent="0">
              <a:buNone/>
            </a:pPr>
            <a:r>
              <a:rPr lang="en-US" dirty="0"/>
              <a:t>Because map acts as an interface to data</a:t>
            </a:r>
            <a:r>
              <a:rPr lang="en-US" dirty="0" smtClean="0"/>
              <a:t>:</a:t>
            </a:r>
          </a:p>
          <a:p>
            <a:pPr algn="just"/>
            <a:r>
              <a:rPr lang="en-US" sz="2400" dirty="0">
                <a:latin typeface="Arial" panose="020B0604020202020204" pitchFamily="34" charset="0"/>
                <a:cs typeface="Arial" panose="020B0604020202020204" pitchFamily="34" charset="0"/>
              </a:rPr>
              <a:t>Maps can be used to explore the data – we can visualize all collected raw data and find out some method to classify data to extract some meaningful information. Maps can be used in the phase of data analysis to see the result of certain analysis.</a:t>
            </a:r>
          </a:p>
          <a:p>
            <a:pPr algn="just"/>
            <a:r>
              <a:rPr lang="en-US" sz="2400" dirty="0">
                <a:latin typeface="Arial" panose="020B0604020202020204" pitchFamily="34" charset="0"/>
                <a:cs typeface="Arial" panose="020B0604020202020204" pitchFamily="34" charset="0"/>
              </a:rPr>
              <a:t>Maps can be used in the phase of data presentation. Appropriate maps can be designed to present results of analysis to the wider group of audience.</a:t>
            </a:r>
          </a:p>
        </p:txBody>
      </p:sp>
      <p:sp>
        <p:nvSpPr>
          <p:cNvPr id="6" name="Slide Number Placeholder 5"/>
          <p:cNvSpPr>
            <a:spLocks noGrp="1"/>
          </p:cNvSpPr>
          <p:nvPr>
            <p:ph type="sldNum" sz="quarter" idx="12"/>
          </p:nvPr>
        </p:nvSpPr>
        <p:spPr/>
        <p:txBody>
          <a:bodyPr/>
          <a:lstStyle/>
          <a:p>
            <a:fld id="{DF49C300-F3AB-4649-B000-F4B217F86C7A}" type="slidenum">
              <a:rPr lang="en-US" altLang="en-US">
                <a:solidFill>
                  <a:srgbClr val="000000"/>
                </a:solidFill>
              </a:rPr>
              <a:pPr/>
              <a:t>24</a:t>
            </a:fld>
            <a:endParaRPr lang="en-US" altLang="en-US">
              <a:solidFill>
                <a:srgbClr val="000000"/>
              </a:solidFill>
            </a:endParaRPr>
          </a:p>
        </p:txBody>
      </p:sp>
    </p:spTree>
    <p:extLst>
      <p:ext uri="{BB962C8B-B14F-4D97-AF65-F5344CB8AC3E}">
        <p14:creationId xmlns:p14="http://schemas.microsoft.com/office/powerpoint/2010/main" val="1125136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maps</a:t>
            </a:r>
            <a:endParaRPr lang="en-US" dirty="0"/>
          </a:p>
        </p:txBody>
      </p:sp>
      <p:sp>
        <p:nvSpPr>
          <p:cNvPr id="3" name="Content Placeholder 2"/>
          <p:cNvSpPr>
            <a:spLocks noGrp="1"/>
          </p:cNvSpPr>
          <p:nvPr>
            <p:ph idx="1"/>
          </p:nvPr>
        </p:nvSpPr>
        <p:spPr/>
        <p:txBody>
          <a:bodyPr/>
          <a:lstStyle/>
          <a:p>
            <a:r>
              <a:rPr lang="en-US" dirty="0" smtClean="0"/>
              <a:t>Because of following functions of map:</a:t>
            </a:r>
          </a:p>
          <a:p>
            <a:pPr lvl="1"/>
            <a:r>
              <a:rPr lang="en-US" dirty="0" smtClean="0">
                <a:latin typeface="Arial" panose="020B0604020202020204" pitchFamily="34" charset="0"/>
                <a:cs typeface="Arial" panose="020B0604020202020204" pitchFamily="34" charset="0"/>
              </a:rPr>
              <a:t>Orientation/Navigation</a:t>
            </a:r>
          </a:p>
          <a:p>
            <a:pPr lvl="1"/>
            <a:r>
              <a:rPr lang="en-US" dirty="0" smtClean="0">
                <a:latin typeface="Arial" panose="020B0604020202020204" pitchFamily="34" charset="0"/>
                <a:cs typeface="Arial" panose="020B0604020202020204" pitchFamily="34" charset="0"/>
              </a:rPr>
              <a:t>Town planning maps</a:t>
            </a:r>
          </a:p>
          <a:p>
            <a:pPr lvl="1"/>
            <a:r>
              <a:rPr lang="en-US" dirty="0" smtClean="0">
                <a:latin typeface="Arial" panose="020B0604020202020204" pitchFamily="34" charset="0"/>
                <a:cs typeface="Arial" panose="020B0604020202020204" pitchFamily="34" charset="0"/>
              </a:rPr>
              <a:t>Maps for Management/storage or monitoring purposes</a:t>
            </a:r>
          </a:p>
          <a:p>
            <a:pPr lvl="1"/>
            <a:r>
              <a:rPr lang="en-US" dirty="0" smtClean="0">
                <a:latin typeface="Arial" panose="020B0604020202020204" pitchFamily="34" charset="0"/>
                <a:cs typeface="Arial" panose="020B0604020202020204" pitchFamily="34" charset="0"/>
              </a:rPr>
              <a:t>Maps for educational objectives</a:t>
            </a:r>
          </a:p>
          <a:p>
            <a:pPr lvl="1"/>
            <a:r>
              <a:rPr lang="en-US" dirty="0" smtClean="0">
                <a:latin typeface="Arial" panose="020B0604020202020204" pitchFamily="34" charset="0"/>
                <a:cs typeface="Arial" panose="020B0604020202020204" pitchFamily="34" charset="0"/>
              </a:rPr>
              <a:t>Codification functions</a:t>
            </a:r>
          </a:p>
          <a:p>
            <a:pPr marL="457200" lvl="1" indent="0">
              <a:buNone/>
            </a:pPr>
            <a:endParaRPr lang="en-US" dirty="0"/>
          </a:p>
        </p:txBody>
      </p:sp>
    </p:spTree>
    <p:extLst>
      <p:ext uri="{BB962C8B-B14F-4D97-AF65-F5344CB8AC3E}">
        <p14:creationId xmlns:p14="http://schemas.microsoft.com/office/powerpoint/2010/main" val="1057037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463041"/>
            <a:ext cx="6855823" cy="462779"/>
          </a:xfrm>
        </p:spPr>
        <p:txBody>
          <a:bodyPr>
            <a:normAutofit fontScale="90000"/>
          </a:bodyPr>
          <a:lstStyle/>
          <a:p>
            <a:r>
              <a:rPr lang="en-US" dirty="0" smtClean="0"/>
              <a:t>Orientation and Navigation</a:t>
            </a:r>
            <a:endParaRPr lang="en-US" dirty="0"/>
          </a:p>
        </p:txBody>
      </p:sp>
      <p:sp>
        <p:nvSpPr>
          <p:cNvPr id="3" name="Content Placeholder 2"/>
          <p:cNvSpPr>
            <a:spLocks noGrp="1"/>
          </p:cNvSpPr>
          <p:nvPr>
            <p:ph idx="1"/>
          </p:nvPr>
        </p:nvSpPr>
        <p:spPr>
          <a:xfrm>
            <a:off x="838200" y="2028825"/>
            <a:ext cx="10515600" cy="3876675"/>
          </a:xfrm>
        </p:spPr>
        <p:txBody>
          <a:bodyPr>
            <a:normAutofit/>
          </a:bodyPr>
          <a:lstStyle/>
          <a:p>
            <a:pPr algn="just"/>
            <a:r>
              <a:rPr lang="en-US" sz="2400" dirty="0" smtClean="0">
                <a:latin typeface="Arial" panose="020B0604020202020204" pitchFamily="34" charset="0"/>
                <a:cs typeface="Arial" panose="020B0604020202020204" pitchFamily="34" charset="0"/>
              </a:rPr>
              <a:t>The most important function of map.</a:t>
            </a:r>
          </a:p>
          <a:p>
            <a:pPr algn="just"/>
            <a:r>
              <a:rPr lang="en-US" sz="2400" dirty="0" smtClean="0">
                <a:latin typeface="Arial" panose="020B0604020202020204" pitchFamily="34" charset="0"/>
                <a:cs typeface="Arial" panose="020B0604020202020204" pitchFamily="34" charset="0"/>
              </a:rPr>
              <a:t>Maps are produced to aid orientation and navigation to general public.</a:t>
            </a:r>
          </a:p>
          <a:p>
            <a:pPr algn="just"/>
            <a:r>
              <a:rPr lang="en-US" sz="2400" dirty="0" smtClean="0">
                <a:latin typeface="Arial" panose="020B0604020202020204" pitchFamily="34" charset="0"/>
                <a:cs typeface="Arial" panose="020B0604020202020204" pitchFamily="34" charset="0"/>
              </a:rPr>
              <a:t>People use orientation maps for getting from one place to another along a selected route and want to be able to check against the map whether they are still on course.</a:t>
            </a:r>
            <a:endParaRPr lang="en-US" sz="2400" dirty="0">
              <a:latin typeface="Arial" panose="020B0604020202020204" pitchFamily="34" charset="0"/>
              <a:cs typeface="Arial" panose="020B0604020202020204" pitchFamily="34" charset="0"/>
            </a:endParaRPr>
          </a:p>
        </p:txBody>
      </p:sp>
      <p:sp>
        <p:nvSpPr>
          <p:cNvPr id="4" name="Rectangle 3"/>
          <p:cNvSpPr/>
          <p:nvPr/>
        </p:nvSpPr>
        <p:spPr>
          <a:xfrm>
            <a:off x="0" y="365124"/>
            <a:ext cx="3500846" cy="732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Need Of Map</a:t>
            </a:r>
            <a:endParaRPr lang="en-US" sz="2800" b="1" dirty="0"/>
          </a:p>
        </p:txBody>
      </p:sp>
    </p:spTree>
    <p:extLst>
      <p:ext uri="{BB962C8B-B14F-4D97-AF65-F5344CB8AC3E}">
        <p14:creationId xmlns:p14="http://schemas.microsoft.com/office/powerpoint/2010/main" val="448589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maps</a:t>
            </a:r>
            <a:endParaRPr lang="en-US" dirty="0"/>
          </a:p>
        </p:txBody>
      </p:sp>
      <p:sp>
        <p:nvSpPr>
          <p:cNvPr id="3" name="Content Placeholder 2"/>
          <p:cNvSpPr>
            <a:spLocks noGrp="1"/>
          </p:cNvSpPr>
          <p:nvPr>
            <p:ph idx="1"/>
          </p:nvPr>
        </p:nvSpPr>
        <p:spPr/>
        <p:txBody>
          <a:bodyPr/>
          <a:lstStyle/>
          <a:p>
            <a:pPr marL="0" indent="0">
              <a:buNone/>
            </a:pPr>
            <a:r>
              <a:rPr lang="en-US" sz="3200" dirty="0" smtClean="0"/>
              <a:t>Town planning map</a:t>
            </a:r>
          </a:p>
          <a:p>
            <a:pPr lvl="1"/>
            <a:r>
              <a:rPr lang="en-US" dirty="0" smtClean="0"/>
              <a:t>Inventory the present situation.</a:t>
            </a:r>
          </a:p>
          <a:p>
            <a:pPr lvl="1"/>
            <a:r>
              <a:rPr lang="en-US" dirty="0" smtClean="0"/>
              <a:t>Define development processes.</a:t>
            </a:r>
          </a:p>
          <a:p>
            <a:pPr lvl="1"/>
            <a:r>
              <a:rPr lang="en-US" dirty="0" smtClean="0"/>
              <a:t>Contain propositions for a future situations.</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470852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maps</a:t>
            </a:r>
            <a:endParaRPr lang="en-US" dirty="0"/>
          </a:p>
        </p:txBody>
      </p:sp>
      <p:sp>
        <p:nvSpPr>
          <p:cNvPr id="3" name="Content Placeholder 2"/>
          <p:cNvSpPr>
            <a:spLocks noGrp="1"/>
          </p:cNvSpPr>
          <p:nvPr>
            <p:ph idx="1"/>
          </p:nvPr>
        </p:nvSpPr>
        <p:spPr/>
        <p:txBody>
          <a:bodyPr/>
          <a:lstStyle/>
          <a:p>
            <a:r>
              <a:rPr lang="en-US" dirty="0" smtClean="0"/>
              <a:t>Maps for management/storage or monitoring purposes are generally large scale maps.</a:t>
            </a:r>
          </a:p>
          <a:p>
            <a:r>
              <a:rPr lang="en-US" dirty="0" smtClean="0"/>
              <a:t>Manufactured for the management and maintenance of objects </a:t>
            </a:r>
            <a:r>
              <a:rPr lang="en-US" dirty="0" err="1" smtClean="0"/>
              <a:t>eg</a:t>
            </a:r>
            <a:r>
              <a:rPr lang="en-US" dirty="0" smtClean="0"/>
              <a:t> roads, railways, forests, canals, and airports.</a:t>
            </a:r>
          </a:p>
          <a:p>
            <a:endParaRPr lang="en-US" dirty="0"/>
          </a:p>
        </p:txBody>
      </p:sp>
    </p:spTree>
    <p:extLst>
      <p:ext uri="{BB962C8B-B14F-4D97-AF65-F5344CB8AC3E}">
        <p14:creationId xmlns:p14="http://schemas.microsoft.com/office/powerpoint/2010/main" val="234980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ramond" panose="02020404030301010803" pitchFamily="18" charset="0"/>
              </a:rPr>
              <a:t>Need of maps</a:t>
            </a:r>
            <a:endParaRPr lang="en-US" dirty="0">
              <a:latin typeface="Garamond" panose="02020404030301010803" pitchFamily="18"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Educational objectives special purpose map:</a:t>
            </a:r>
          </a:p>
          <a:p>
            <a:pPr lvl="1"/>
            <a:r>
              <a:rPr lang="en-US" dirty="0" smtClean="0">
                <a:latin typeface="Arial" panose="020B0604020202020204" pitchFamily="34" charset="0"/>
                <a:cs typeface="Arial" panose="020B0604020202020204" pitchFamily="34" charset="0"/>
              </a:rPr>
              <a:t>School atlas, wall maps</a:t>
            </a:r>
          </a:p>
          <a:p>
            <a:r>
              <a:rPr lang="en-US" dirty="0" smtClean="0">
                <a:latin typeface="Arial" panose="020B0604020202020204" pitchFamily="34" charset="0"/>
                <a:cs typeface="Arial" panose="020B0604020202020204" pitchFamily="34" charset="0"/>
              </a:rPr>
              <a:t>Educational map should provide geospatial frame of reference in order to understand national and worldwide developments.</a:t>
            </a:r>
          </a:p>
          <a:p>
            <a:r>
              <a:rPr lang="en-US" dirty="0" smtClean="0">
                <a:latin typeface="Arial" panose="020B0604020202020204" pitchFamily="34" charset="0"/>
                <a:cs typeface="Arial" panose="020B0604020202020204" pitchFamily="34" charset="0"/>
              </a:rPr>
              <a:t>Codification function of maps:</a:t>
            </a:r>
          </a:p>
          <a:p>
            <a:pPr lvl="1"/>
            <a:r>
              <a:rPr lang="en-US" dirty="0" smtClean="0">
                <a:latin typeface="Arial" panose="020B0604020202020204" pitchFamily="34" charset="0"/>
                <a:cs typeface="Arial" panose="020B0604020202020204" pitchFamily="34" charset="0"/>
              </a:rPr>
              <a:t>Codify the land ownership through cadastral maps.</a:t>
            </a:r>
          </a:p>
          <a:p>
            <a:pPr marL="457200" lvl="1" indent="0">
              <a:buNone/>
            </a:pPr>
            <a:endParaRPr lang="en-US" dirty="0"/>
          </a:p>
        </p:txBody>
      </p:sp>
    </p:spTree>
    <p:extLst>
      <p:ext uri="{BB962C8B-B14F-4D97-AF65-F5344CB8AC3E}">
        <p14:creationId xmlns:p14="http://schemas.microsoft.com/office/powerpoint/2010/main" val="247845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838200" y="161925"/>
            <a:ext cx="10515600" cy="1325563"/>
          </a:xfrm>
        </p:spPr>
        <p:txBody>
          <a:bodyPr/>
          <a:lstStyle/>
          <a:p>
            <a:r>
              <a:rPr lang="en-US" dirty="0">
                <a:latin typeface="Garamond" panose="02020404030301010803" pitchFamily="18" charset="0"/>
              </a:rPr>
              <a:t>Cartography</a:t>
            </a:r>
          </a:p>
        </p:txBody>
      </p:sp>
      <p:sp>
        <p:nvSpPr>
          <p:cNvPr id="259075" name="Rectangle 3"/>
          <p:cNvSpPr>
            <a:spLocks noGrp="1" noChangeArrowheads="1"/>
          </p:cNvSpPr>
          <p:nvPr>
            <p:ph idx="1"/>
          </p:nvPr>
        </p:nvSpPr>
        <p:spPr>
          <a:xfrm>
            <a:off x="1981200" y="1143000"/>
            <a:ext cx="8229600" cy="5105400"/>
          </a:xfrm>
        </p:spPr>
        <p:txBody>
          <a:bodyPr/>
          <a:lstStyle/>
          <a:p>
            <a:r>
              <a:rPr lang="en-US" dirty="0"/>
              <a:t>Contents </a:t>
            </a: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Introduction</a:t>
            </a: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History</a:t>
            </a: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Revolution in cartography</a:t>
            </a: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Definitions</a:t>
            </a: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Scope of cartography</a:t>
            </a: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Cartography and surveying</a:t>
            </a: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Cartography and GIS</a:t>
            </a: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Maps</a:t>
            </a:r>
          </a:p>
          <a:p>
            <a:pPr lvl="2">
              <a:buClr>
                <a:schemeClr val="tx1"/>
              </a:buClr>
              <a:buSzPct val="90000"/>
              <a:buFont typeface="Wingdings" panose="05000000000000000000" pitchFamily="2" charset="2"/>
              <a:buChar char="v"/>
            </a:pPr>
            <a:r>
              <a:rPr lang="en-US" dirty="0" smtClean="0">
                <a:latin typeface="Arial" panose="020B0604020202020204" pitchFamily="34" charset="0"/>
                <a:cs typeface="Arial" panose="020B0604020202020204" pitchFamily="34" charset="0"/>
              </a:rPr>
              <a:t>Need of maps</a:t>
            </a:r>
            <a:endParaRPr lang="en-US" dirty="0">
              <a:latin typeface="Arial" panose="020B0604020202020204" pitchFamily="34" charset="0"/>
              <a:cs typeface="Arial" panose="020B0604020202020204" pitchFamily="34" charset="0"/>
            </a:endParaRP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Classification of maps</a:t>
            </a:r>
          </a:p>
          <a:p>
            <a:pPr lvl="2">
              <a:buClr>
                <a:schemeClr val="tx1"/>
              </a:buClr>
              <a:buSzPct val="90000"/>
              <a:buFont typeface="Wingdings" panose="05000000000000000000" pitchFamily="2" charset="2"/>
              <a:buChar char="v"/>
            </a:pPr>
            <a:r>
              <a:rPr lang="en-US" dirty="0">
                <a:latin typeface="Arial" panose="020B0604020202020204" pitchFamily="34" charset="0"/>
                <a:cs typeface="Arial" panose="020B0604020202020204" pitchFamily="34" charset="0"/>
              </a:rPr>
              <a:t>Map scale	</a:t>
            </a:r>
            <a:r>
              <a:rPr lang="en-US" dirty="0"/>
              <a:t>	</a:t>
            </a:r>
          </a:p>
          <a:p>
            <a:pPr>
              <a:buClr>
                <a:schemeClr val="tx1"/>
              </a:buClr>
              <a:buFont typeface="Wingdings" panose="05000000000000000000" pitchFamily="2" charset="2"/>
              <a:buChar char="²"/>
            </a:pPr>
            <a:endParaRPr lang="en-US" dirty="0"/>
          </a:p>
        </p:txBody>
      </p:sp>
      <p:sp>
        <p:nvSpPr>
          <p:cNvPr id="6" name="Slide Number Placeholder 5"/>
          <p:cNvSpPr>
            <a:spLocks noGrp="1"/>
          </p:cNvSpPr>
          <p:nvPr>
            <p:ph type="sldNum" sz="quarter" idx="12"/>
          </p:nvPr>
        </p:nvSpPr>
        <p:spPr/>
        <p:txBody>
          <a:bodyPr/>
          <a:lstStyle/>
          <a:p>
            <a:fld id="{EDA0D919-5FDA-4189-85E8-3A64BE476B15}" type="slidenum">
              <a:rPr lang="en-US" altLang="en-US">
                <a:solidFill>
                  <a:srgbClr val="000000"/>
                </a:solidFill>
              </a:rPr>
              <a:pPr/>
              <a:t>3</a:t>
            </a:fld>
            <a:endParaRPr lang="en-US" altLang="en-US">
              <a:solidFill>
                <a:srgbClr val="000000"/>
              </a:solidFill>
            </a:endParaRPr>
          </a:p>
        </p:txBody>
      </p:sp>
    </p:spTree>
    <p:extLst>
      <p:ext uri="{BB962C8B-B14F-4D97-AF65-F5344CB8AC3E}">
        <p14:creationId xmlns:p14="http://schemas.microsoft.com/office/powerpoint/2010/main" val="1667857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t>Map Elements</a:t>
            </a:r>
          </a:p>
        </p:txBody>
      </p:sp>
      <p:sp>
        <p:nvSpPr>
          <p:cNvPr id="304131" name="Rectangle 3"/>
          <p:cNvSpPr>
            <a:spLocks noGrp="1" noChangeArrowheads="1"/>
          </p:cNvSpPr>
          <p:nvPr>
            <p:ph idx="1"/>
          </p:nvPr>
        </p:nvSpPr>
        <p:spPr>
          <a:xfrm>
            <a:off x="1981200" y="1219201"/>
            <a:ext cx="8229600" cy="4911725"/>
          </a:xfrm>
        </p:spPr>
        <p:txBody>
          <a:bodyPr/>
          <a:lstStyle/>
          <a:p>
            <a:r>
              <a:rPr lang="en-US"/>
              <a:t>Most of maps consists of following elements</a:t>
            </a:r>
          </a:p>
          <a:p>
            <a:pPr lvl="1"/>
            <a:r>
              <a:rPr lang="en-US"/>
              <a:t>Map face – main body of map</a:t>
            </a:r>
          </a:p>
          <a:p>
            <a:pPr lvl="1"/>
            <a:r>
              <a:rPr lang="en-US"/>
              <a:t>Neat line – thick line to enclose map face ( grids or graticule)</a:t>
            </a:r>
          </a:p>
          <a:p>
            <a:pPr lvl="1"/>
            <a:r>
              <a:rPr lang="en-US"/>
              <a:t>Border – space outside neat line, filled with grid or graticule value</a:t>
            </a:r>
          </a:p>
          <a:p>
            <a:pPr lvl="1"/>
            <a:r>
              <a:rPr lang="en-US"/>
              <a:t>Frame line – line surrounding border </a:t>
            </a:r>
          </a:p>
          <a:p>
            <a:pPr lvl="1"/>
            <a:r>
              <a:rPr lang="en-US"/>
              <a:t>Margins- area outside frame line, information on it are marginal information. Left, right, lower, upper</a:t>
            </a:r>
          </a:p>
        </p:txBody>
      </p:sp>
      <p:sp>
        <p:nvSpPr>
          <p:cNvPr id="6" name="Slide Number Placeholder 5"/>
          <p:cNvSpPr>
            <a:spLocks noGrp="1"/>
          </p:cNvSpPr>
          <p:nvPr>
            <p:ph type="sldNum" sz="quarter" idx="12"/>
          </p:nvPr>
        </p:nvSpPr>
        <p:spPr/>
        <p:txBody>
          <a:bodyPr/>
          <a:lstStyle/>
          <a:p>
            <a:fld id="{85848D22-BA81-4236-AC63-FB3B92BE55FB}" type="slidenum">
              <a:rPr lang="en-US" altLang="en-US">
                <a:solidFill>
                  <a:srgbClr val="000000"/>
                </a:solidFill>
              </a:rPr>
              <a:pPr/>
              <a:t>30</a:t>
            </a:fld>
            <a:endParaRPr lang="en-US" altLang="en-US">
              <a:solidFill>
                <a:srgbClr val="000000"/>
              </a:solidFill>
            </a:endParaRPr>
          </a:p>
        </p:txBody>
      </p:sp>
    </p:spTree>
    <p:extLst>
      <p:ext uri="{BB962C8B-B14F-4D97-AF65-F5344CB8AC3E}">
        <p14:creationId xmlns:p14="http://schemas.microsoft.com/office/powerpoint/2010/main" val="3642958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dirty="0"/>
              <a:t>Map Elements</a:t>
            </a:r>
          </a:p>
        </p:txBody>
      </p:sp>
      <p:sp>
        <p:nvSpPr>
          <p:cNvPr id="305155" name="Rectangle 3"/>
          <p:cNvSpPr>
            <a:spLocks noGrp="1" noChangeArrowheads="1"/>
          </p:cNvSpPr>
          <p:nvPr>
            <p:ph idx="1"/>
          </p:nvPr>
        </p:nvSpPr>
        <p:spPr>
          <a:xfrm>
            <a:off x="1981200" y="1219201"/>
            <a:ext cx="8229600" cy="4911725"/>
          </a:xfrm>
        </p:spPr>
        <p:txBody>
          <a:bodyPr/>
          <a:lstStyle/>
          <a:p>
            <a:pPr>
              <a:buFont typeface="Wingdings" panose="05000000000000000000" pitchFamily="2" charset="2"/>
              <a:buNone/>
            </a:pPr>
            <a:endParaRPr lang="en-US" dirty="0"/>
          </a:p>
        </p:txBody>
      </p:sp>
      <p:sp>
        <p:nvSpPr>
          <p:cNvPr id="18" name="Slide Number Placeholder 5"/>
          <p:cNvSpPr>
            <a:spLocks noGrp="1"/>
          </p:cNvSpPr>
          <p:nvPr>
            <p:ph type="sldNum" sz="quarter" idx="12"/>
          </p:nvPr>
        </p:nvSpPr>
        <p:spPr/>
        <p:txBody>
          <a:bodyPr/>
          <a:lstStyle/>
          <a:p>
            <a:fld id="{6286CE92-497D-4B08-884C-BF5ECFA8FDAA}" type="slidenum">
              <a:rPr lang="en-US" altLang="en-US">
                <a:solidFill>
                  <a:srgbClr val="000000"/>
                </a:solidFill>
              </a:rPr>
              <a:pPr/>
              <a:t>31</a:t>
            </a:fld>
            <a:endParaRPr lang="en-US" altLang="en-US">
              <a:solidFill>
                <a:srgbClr val="000000"/>
              </a:solidFill>
            </a:endParaRPr>
          </a:p>
        </p:txBody>
      </p:sp>
      <p:pic>
        <p:nvPicPr>
          <p:cNvPr id="305156" name="Picture 4"/>
          <p:cNvPicPr>
            <a:picLocks noChangeAspect="1" noChangeArrowheads="1"/>
          </p:cNvPicPr>
          <p:nvPr/>
        </p:nvPicPr>
        <p:blipFill>
          <a:blip r:embed="rId2">
            <a:extLst>
              <a:ext uri="{28A0092B-C50C-407E-A947-70E740481C1C}">
                <a14:useLocalDpi xmlns:a14="http://schemas.microsoft.com/office/drawing/2010/main" val="0"/>
              </a:ext>
            </a:extLst>
          </a:blip>
          <a:srcRect r="12170" b="-11111"/>
          <a:stretch>
            <a:fillRect/>
          </a:stretch>
        </p:blipFill>
        <p:spPr bwMode="auto">
          <a:xfrm>
            <a:off x="2959100" y="1389063"/>
            <a:ext cx="5499100" cy="4572000"/>
          </a:xfrm>
          <a:prstGeom prst="rect">
            <a:avLst/>
          </a:prstGeom>
          <a:noFill/>
          <a:extLst>
            <a:ext uri="{909E8E84-426E-40DD-AFC4-6F175D3DCCD1}">
              <a14:hiddenFill xmlns:a14="http://schemas.microsoft.com/office/drawing/2010/main">
                <a:solidFill>
                  <a:srgbClr val="FFFFFF"/>
                </a:solidFill>
              </a14:hiddenFill>
            </a:ext>
          </a:extLst>
        </p:spPr>
      </p:pic>
      <p:grpSp>
        <p:nvGrpSpPr>
          <p:cNvPr id="305171" name="Group 19"/>
          <p:cNvGrpSpPr>
            <a:grpSpLocks/>
          </p:cNvGrpSpPr>
          <p:nvPr/>
        </p:nvGrpSpPr>
        <p:grpSpPr bwMode="auto">
          <a:xfrm>
            <a:off x="6313488" y="1371600"/>
            <a:ext cx="4049712" cy="4565650"/>
            <a:chOff x="3017" y="864"/>
            <a:chExt cx="2551" cy="2876"/>
          </a:xfrm>
        </p:grpSpPr>
        <p:sp>
          <p:nvSpPr>
            <p:cNvPr id="305157" name="Line 5"/>
            <p:cNvSpPr>
              <a:spLocks noChangeShapeType="1"/>
            </p:cNvSpPr>
            <p:nvPr/>
          </p:nvSpPr>
          <p:spPr bwMode="auto">
            <a:xfrm>
              <a:off x="3984" y="1008"/>
              <a:ext cx="76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305159" name="Line 7"/>
            <p:cNvSpPr>
              <a:spLocks noChangeShapeType="1"/>
            </p:cNvSpPr>
            <p:nvPr/>
          </p:nvSpPr>
          <p:spPr bwMode="auto">
            <a:xfrm>
              <a:off x="3504" y="1776"/>
              <a:ext cx="76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305160" name="Line 8"/>
            <p:cNvSpPr>
              <a:spLocks noChangeShapeType="1"/>
            </p:cNvSpPr>
            <p:nvPr/>
          </p:nvSpPr>
          <p:spPr bwMode="auto">
            <a:xfrm>
              <a:off x="3744" y="2448"/>
              <a:ext cx="76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305161" name="Line 9"/>
            <p:cNvSpPr>
              <a:spLocks noChangeShapeType="1"/>
            </p:cNvSpPr>
            <p:nvPr/>
          </p:nvSpPr>
          <p:spPr bwMode="auto">
            <a:xfrm>
              <a:off x="3936" y="2016"/>
              <a:ext cx="48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305162" name="Freeform 10"/>
            <p:cNvSpPr>
              <a:spLocks/>
            </p:cNvSpPr>
            <p:nvPr/>
          </p:nvSpPr>
          <p:spPr bwMode="auto">
            <a:xfrm>
              <a:off x="3017" y="3218"/>
              <a:ext cx="967" cy="478"/>
            </a:xfrm>
            <a:custGeom>
              <a:avLst/>
              <a:gdLst>
                <a:gd name="T0" fmla="*/ 0 w 1097"/>
                <a:gd name="T1" fmla="*/ 0 h 467"/>
                <a:gd name="T2" fmla="*/ 0 w 1097"/>
                <a:gd name="T3" fmla="*/ 461 h 467"/>
                <a:gd name="T4" fmla="*/ 1097 w 1097"/>
                <a:gd name="T5" fmla="*/ 467 h 467"/>
              </a:gdLst>
              <a:ahLst/>
              <a:cxnLst>
                <a:cxn ang="0">
                  <a:pos x="T0" y="T1"/>
                </a:cxn>
                <a:cxn ang="0">
                  <a:pos x="T2" y="T3"/>
                </a:cxn>
                <a:cxn ang="0">
                  <a:pos x="T4" y="T5"/>
                </a:cxn>
              </a:cxnLst>
              <a:rect l="0" t="0" r="r" b="b"/>
              <a:pathLst>
                <a:path w="1097" h="467">
                  <a:moveTo>
                    <a:pt x="0" y="0"/>
                  </a:moveTo>
                  <a:lnTo>
                    <a:pt x="0" y="461"/>
                  </a:lnTo>
                  <a:lnTo>
                    <a:pt x="1097" y="467"/>
                  </a:ln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90000"/>
                </a:lnSpc>
                <a:spcBef>
                  <a:spcPct val="20000"/>
                </a:spcBef>
                <a:spcAft>
                  <a:spcPct val="0"/>
                </a:spcAft>
                <a:buClr>
                  <a:srgbClr val="CC9900"/>
                </a:buClr>
                <a:buSzPct val="65000"/>
                <a:buFont typeface="Wingdings" panose="05000000000000000000" pitchFamily="2" charset="2"/>
                <a:buChar char="n"/>
              </a:pPr>
              <a:endParaRPr lang="en-US" sz="2100" b="1">
                <a:solidFill>
                  <a:srgbClr val="000000"/>
                </a:solidFill>
              </a:endParaRPr>
            </a:p>
          </p:txBody>
        </p:sp>
        <p:sp>
          <p:nvSpPr>
            <p:cNvPr id="305164" name="Text Box 12"/>
            <p:cNvSpPr txBox="1">
              <a:spLocks noChangeArrowheads="1"/>
            </p:cNvSpPr>
            <p:nvPr/>
          </p:nvSpPr>
          <p:spPr bwMode="auto">
            <a:xfrm>
              <a:off x="4464" y="1911"/>
              <a:ext cx="11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dirty="0">
                  <a:solidFill>
                    <a:srgbClr val="000000"/>
                  </a:solidFill>
                </a:rPr>
                <a:t>Frame line</a:t>
              </a:r>
            </a:p>
          </p:txBody>
        </p:sp>
        <p:sp>
          <p:nvSpPr>
            <p:cNvPr id="305167" name="Text Box 15"/>
            <p:cNvSpPr txBox="1">
              <a:spLocks noChangeArrowheads="1"/>
            </p:cNvSpPr>
            <p:nvPr/>
          </p:nvSpPr>
          <p:spPr bwMode="auto">
            <a:xfrm>
              <a:off x="4800" y="864"/>
              <a:ext cx="7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a:solidFill>
                    <a:srgbClr val="000000"/>
                  </a:solidFill>
                </a:rPr>
                <a:t>Marginal information</a:t>
              </a:r>
            </a:p>
          </p:txBody>
        </p:sp>
        <p:sp>
          <p:nvSpPr>
            <p:cNvPr id="305168" name="Text Box 16"/>
            <p:cNvSpPr txBox="1">
              <a:spLocks noChangeArrowheads="1"/>
            </p:cNvSpPr>
            <p:nvPr/>
          </p:nvSpPr>
          <p:spPr bwMode="auto">
            <a:xfrm>
              <a:off x="4598" y="2357"/>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a:solidFill>
                    <a:srgbClr val="000000"/>
                  </a:solidFill>
                </a:rPr>
                <a:t>border</a:t>
              </a:r>
            </a:p>
          </p:txBody>
        </p:sp>
        <p:sp>
          <p:nvSpPr>
            <p:cNvPr id="305169" name="Text Box 17"/>
            <p:cNvSpPr txBox="1">
              <a:spLocks noChangeArrowheads="1"/>
            </p:cNvSpPr>
            <p:nvPr/>
          </p:nvSpPr>
          <p:spPr bwMode="auto">
            <a:xfrm>
              <a:off x="4080" y="3548"/>
              <a:ext cx="8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dirty="0">
                  <a:solidFill>
                    <a:srgbClr val="000000"/>
                  </a:solidFill>
                </a:rPr>
                <a:t>Map face</a:t>
              </a:r>
            </a:p>
          </p:txBody>
        </p:sp>
        <p:sp>
          <p:nvSpPr>
            <p:cNvPr id="305170" name="Text Box 18"/>
            <p:cNvSpPr txBox="1">
              <a:spLocks noChangeArrowheads="1"/>
            </p:cNvSpPr>
            <p:nvPr/>
          </p:nvSpPr>
          <p:spPr bwMode="auto">
            <a:xfrm>
              <a:off x="4360" y="1665"/>
              <a:ext cx="10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dirty="0">
                  <a:solidFill>
                    <a:srgbClr val="000000"/>
                  </a:solidFill>
                </a:rPr>
                <a:t>Neat line</a:t>
              </a:r>
            </a:p>
          </p:txBody>
        </p:sp>
      </p:grpSp>
    </p:spTree>
    <p:extLst>
      <p:ext uri="{BB962C8B-B14F-4D97-AF65-F5344CB8AC3E}">
        <p14:creationId xmlns:p14="http://schemas.microsoft.com/office/powerpoint/2010/main" val="1501755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t>Marginal information</a:t>
            </a:r>
          </a:p>
        </p:txBody>
      </p:sp>
      <p:sp>
        <p:nvSpPr>
          <p:cNvPr id="307203" name="Rectangle 3"/>
          <p:cNvSpPr>
            <a:spLocks noGrp="1" noChangeArrowheads="1"/>
          </p:cNvSpPr>
          <p:nvPr>
            <p:ph idx="1"/>
          </p:nvPr>
        </p:nvSpPr>
        <p:spPr/>
        <p:txBody>
          <a:bodyPr/>
          <a:lstStyle/>
          <a:p>
            <a:pPr>
              <a:lnSpc>
                <a:spcPct val="90000"/>
              </a:lnSpc>
            </a:pPr>
            <a:r>
              <a:rPr lang="en-US" sz="2600"/>
              <a:t>Marginal information – additional information to use map properly</a:t>
            </a:r>
          </a:p>
          <a:p>
            <a:pPr lvl="1">
              <a:lnSpc>
                <a:spcPct val="90000"/>
              </a:lnSpc>
            </a:pPr>
            <a:r>
              <a:rPr lang="en-US" sz="2200"/>
              <a:t>Map title </a:t>
            </a:r>
          </a:p>
          <a:p>
            <a:pPr lvl="1">
              <a:lnSpc>
                <a:spcPct val="90000"/>
              </a:lnSpc>
            </a:pPr>
            <a:r>
              <a:rPr lang="en-US" sz="2200"/>
              <a:t>Sheet No.</a:t>
            </a:r>
          </a:p>
          <a:p>
            <a:pPr lvl="1">
              <a:lnSpc>
                <a:spcPct val="90000"/>
              </a:lnSpc>
            </a:pPr>
            <a:r>
              <a:rPr lang="en-US" sz="2200"/>
              <a:t>How and when the    map was made</a:t>
            </a:r>
          </a:p>
          <a:p>
            <a:pPr lvl="1">
              <a:lnSpc>
                <a:spcPct val="90000"/>
              </a:lnSpc>
            </a:pPr>
            <a:r>
              <a:rPr lang="en-US" sz="2200"/>
              <a:t>statement of scale and scale line</a:t>
            </a:r>
          </a:p>
          <a:p>
            <a:pPr lvl="1">
              <a:lnSpc>
                <a:spcPct val="90000"/>
              </a:lnSpc>
            </a:pPr>
            <a:r>
              <a:rPr lang="en-US" sz="2200"/>
              <a:t>Legend</a:t>
            </a:r>
          </a:p>
          <a:p>
            <a:pPr lvl="1">
              <a:lnSpc>
                <a:spcPct val="90000"/>
              </a:lnSpc>
            </a:pPr>
            <a:r>
              <a:rPr lang="en-US" sz="2200"/>
              <a:t>Contour interval</a:t>
            </a:r>
          </a:p>
          <a:p>
            <a:pPr lvl="1">
              <a:lnSpc>
                <a:spcPct val="90000"/>
              </a:lnSpc>
            </a:pPr>
            <a:r>
              <a:rPr lang="en-US" sz="2200"/>
              <a:t>Sheet index</a:t>
            </a:r>
          </a:p>
          <a:p>
            <a:pPr lvl="1">
              <a:lnSpc>
                <a:spcPct val="90000"/>
              </a:lnSpc>
            </a:pPr>
            <a:r>
              <a:rPr lang="en-US" sz="2200"/>
              <a:t>Declination figure</a:t>
            </a:r>
          </a:p>
          <a:p>
            <a:pPr lvl="1">
              <a:lnSpc>
                <a:spcPct val="90000"/>
              </a:lnSpc>
            </a:pPr>
            <a:r>
              <a:rPr lang="en-US" sz="2200"/>
              <a:t>Sheet history</a:t>
            </a:r>
          </a:p>
          <a:p>
            <a:pPr lvl="1">
              <a:lnSpc>
                <a:spcPct val="90000"/>
              </a:lnSpc>
            </a:pPr>
            <a:r>
              <a:rPr lang="en-US" sz="2200"/>
              <a:t>Copy rights etc</a:t>
            </a:r>
          </a:p>
          <a:p>
            <a:pPr lvl="1">
              <a:lnSpc>
                <a:spcPct val="90000"/>
              </a:lnSpc>
            </a:pPr>
            <a:endParaRPr lang="en-US" sz="2200"/>
          </a:p>
          <a:p>
            <a:pPr lvl="1">
              <a:lnSpc>
                <a:spcPct val="90000"/>
              </a:lnSpc>
            </a:pPr>
            <a:endParaRPr lang="en-US" sz="2200"/>
          </a:p>
        </p:txBody>
      </p:sp>
      <p:sp>
        <p:nvSpPr>
          <p:cNvPr id="6" name="Slide Number Placeholder 5"/>
          <p:cNvSpPr>
            <a:spLocks noGrp="1"/>
          </p:cNvSpPr>
          <p:nvPr>
            <p:ph type="sldNum" sz="quarter" idx="12"/>
          </p:nvPr>
        </p:nvSpPr>
        <p:spPr/>
        <p:txBody>
          <a:bodyPr/>
          <a:lstStyle/>
          <a:p>
            <a:fld id="{C6DE0DF8-A636-42C4-832B-833E2ACA8589}" type="slidenum">
              <a:rPr lang="en-US" altLang="en-US">
                <a:solidFill>
                  <a:srgbClr val="000000"/>
                </a:solidFill>
              </a:rPr>
              <a:pPr/>
              <a:t>32</a:t>
            </a:fld>
            <a:endParaRPr lang="en-US" altLang="en-US">
              <a:solidFill>
                <a:srgbClr val="000000"/>
              </a:solidFill>
            </a:endParaRPr>
          </a:p>
        </p:txBody>
      </p:sp>
    </p:spTree>
    <p:extLst>
      <p:ext uri="{BB962C8B-B14F-4D97-AF65-F5344CB8AC3E}">
        <p14:creationId xmlns:p14="http://schemas.microsoft.com/office/powerpoint/2010/main" val="1948371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t>Map Characteristics</a:t>
            </a:r>
          </a:p>
        </p:txBody>
      </p:sp>
      <p:sp>
        <p:nvSpPr>
          <p:cNvPr id="311299" name="Rectangle 3"/>
          <p:cNvSpPr>
            <a:spLocks noGrp="1" noChangeArrowheads="1"/>
          </p:cNvSpPr>
          <p:nvPr>
            <p:ph idx="1"/>
          </p:nvPr>
        </p:nvSpPr>
        <p:spPr/>
        <p:txBody>
          <a:bodyPr/>
          <a:lstStyle/>
          <a:p>
            <a:r>
              <a:rPr lang="en-US"/>
              <a:t>1.Maps provide answers ( in graphical form ) to questions related to:</a:t>
            </a:r>
          </a:p>
          <a:p>
            <a:pPr lvl="1"/>
            <a:r>
              <a:rPr lang="en-US"/>
              <a:t>Geographic location</a:t>
            </a:r>
          </a:p>
          <a:p>
            <a:pPr lvl="1"/>
            <a:r>
              <a:rPr lang="en-US"/>
              <a:t>Thematic attributes</a:t>
            </a:r>
          </a:p>
          <a:p>
            <a:pPr lvl="1"/>
            <a:r>
              <a:rPr lang="en-US"/>
              <a:t>Time</a:t>
            </a:r>
          </a:p>
          <a:p>
            <a:pPr>
              <a:buFont typeface="Wingdings" panose="05000000000000000000" pitchFamily="2" charset="2"/>
              <a:buNone/>
            </a:pPr>
            <a:endParaRPr lang="en-US"/>
          </a:p>
          <a:p>
            <a:pPr lvl="1">
              <a:buFont typeface="Wingdings" panose="05000000000000000000" pitchFamily="2" charset="2"/>
              <a:buNone/>
            </a:pPr>
            <a:endParaRPr lang="en-US"/>
          </a:p>
          <a:p>
            <a:pPr lvl="1">
              <a:buFont typeface="Wingdings" panose="05000000000000000000" pitchFamily="2" charset="2"/>
              <a:buChar char="§"/>
            </a:pPr>
            <a:endParaRPr lang="en-US"/>
          </a:p>
        </p:txBody>
      </p:sp>
      <p:sp>
        <p:nvSpPr>
          <p:cNvPr id="6" name="Slide Number Placeholder 5"/>
          <p:cNvSpPr>
            <a:spLocks noGrp="1"/>
          </p:cNvSpPr>
          <p:nvPr>
            <p:ph type="sldNum" sz="quarter" idx="12"/>
          </p:nvPr>
        </p:nvSpPr>
        <p:spPr/>
        <p:txBody>
          <a:bodyPr/>
          <a:lstStyle/>
          <a:p>
            <a:fld id="{6FA56BD0-AC11-4AF3-9239-F6B7616C4A33}" type="slidenum">
              <a:rPr lang="en-US" altLang="en-US">
                <a:solidFill>
                  <a:srgbClr val="000000"/>
                </a:solidFill>
              </a:rPr>
              <a:pPr/>
              <a:t>33</a:t>
            </a:fld>
            <a:endParaRPr lang="en-US" altLang="en-US">
              <a:solidFill>
                <a:srgbClr val="000000"/>
              </a:solidFill>
            </a:endParaRPr>
          </a:p>
        </p:txBody>
      </p:sp>
    </p:spTree>
    <p:extLst>
      <p:ext uri="{BB962C8B-B14F-4D97-AF65-F5344CB8AC3E}">
        <p14:creationId xmlns:p14="http://schemas.microsoft.com/office/powerpoint/2010/main" val="1501798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C4C6B4A-A0D3-4813-8961-C591886E49B6}" type="slidenum">
              <a:rPr lang="en-US" altLang="en-US">
                <a:solidFill>
                  <a:srgbClr val="000000"/>
                </a:solidFill>
              </a:rPr>
              <a:pPr/>
              <a:t>34</a:t>
            </a:fld>
            <a:endParaRPr lang="en-US" altLang="en-US">
              <a:solidFill>
                <a:srgbClr val="000000"/>
              </a:solidFill>
            </a:endParaRPr>
          </a:p>
        </p:txBody>
      </p:sp>
      <p:sp>
        <p:nvSpPr>
          <p:cNvPr id="312325" name="Text Box 5"/>
          <p:cNvSpPr txBox="1">
            <a:spLocks noChangeArrowheads="1"/>
          </p:cNvSpPr>
          <p:nvPr/>
        </p:nvSpPr>
        <p:spPr bwMode="auto">
          <a:xfrm>
            <a:off x="2438399" y="5257801"/>
            <a:ext cx="65749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sz="3000" dirty="0" smtClean="0">
                <a:solidFill>
                  <a:srgbClr val="FF0000"/>
                </a:solidFill>
              </a:rPr>
              <a:t>Geographic Location</a:t>
            </a:r>
            <a:r>
              <a:rPr lang="en-US" sz="3000" dirty="0" smtClean="0">
                <a:solidFill>
                  <a:srgbClr val="000000"/>
                </a:solidFill>
              </a:rPr>
              <a:t> </a:t>
            </a:r>
            <a:r>
              <a:rPr lang="en-US" sz="3000" dirty="0">
                <a:solidFill>
                  <a:srgbClr val="000000"/>
                </a:solidFill>
              </a:rPr>
              <a:t>: where is </a:t>
            </a:r>
            <a:r>
              <a:rPr lang="en-US" sz="3000" dirty="0" err="1">
                <a:solidFill>
                  <a:srgbClr val="000000"/>
                </a:solidFill>
              </a:rPr>
              <a:t>Khotang</a:t>
            </a:r>
            <a:r>
              <a:rPr lang="en-US" sz="3000" dirty="0">
                <a:solidFill>
                  <a:srgbClr val="000000"/>
                </a:solidFill>
              </a:rPr>
              <a:t>?</a:t>
            </a:r>
          </a:p>
        </p:txBody>
      </p:sp>
      <p:pic>
        <p:nvPicPr>
          <p:cNvPr id="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032040"/>
            <a:ext cx="8229600" cy="422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054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dirty="0" smtClean="0"/>
              <a:t/>
            </a:r>
            <a:br>
              <a:rPr lang="en-US" dirty="0" smtClean="0"/>
            </a:br>
            <a:endParaRPr lang="en-US" dirty="0"/>
          </a:p>
        </p:txBody>
      </p:sp>
      <p:sp>
        <p:nvSpPr>
          <p:cNvPr id="313347" name="Rectangle 3"/>
          <p:cNvSpPr>
            <a:spLocks noGrp="1" noChangeArrowheads="1"/>
          </p:cNvSpPr>
          <p:nvPr>
            <p:ph idx="1"/>
          </p:nvPr>
        </p:nvSpPr>
        <p:spPr>
          <a:xfrm>
            <a:off x="1981200" y="1600200"/>
            <a:ext cx="3124200" cy="2362200"/>
          </a:xfrm>
        </p:spPr>
        <p:txBody>
          <a:bodyPr/>
          <a:lstStyle/>
          <a:p>
            <a:r>
              <a:rPr lang="en-US">
                <a:solidFill>
                  <a:srgbClr val="FF0000"/>
                </a:solidFill>
              </a:rPr>
              <a:t>Thematic attributes</a:t>
            </a:r>
            <a:r>
              <a:rPr lang="en-US"/>
              <a:t>: what are the types of land use?</a:t>
            </a:r>
          </a:p>
        </p:txBody>
      </p:sp>
      <p:sp>
        <p:nvSpPr>
          <p:cNvPr id="7" name="Slide Number Placeholder 5"/>
          <p:cNvSpPr>
            <a:spLocks noGrp="1"/>
          </p:cNvSpPr>
          <p:nvPr>
            <p:ph type="sldNum" sz="quarter" idx="12"/>
          </p:nvPr>
        </p:nvSpPr>
        <p:spPr/>
        <p:txBody>
          <a:bodyPr/>
          <a:lstStyle/>
          <a:p>
            <a:fld id="{93D1A00C-102D-4DA1-A7F3-9A7B053F796A}" type="slidenum">
              <a:rPr lang="en-US" altLang="en-US">
                <a:solidFill>
                  <a:srgbClr val="000000"/>
                </a:solidFill>
              </a:rPr>
              <a:pPr/>
              <a:t>35</a:t>
            </a:fld>
            <a:endParaRPr lang="en-US" altLang="en-US">
              <a:solidFill>
                <a:srgbClr val="000000"/>
              </a:solidFill>
            </a:endParaRPr>
          </a:p>
        </p:txBody>
      </p:sp>
      <p:pic>
        <p:nvPicPr>
          <p:cNvPr id="3133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00200"/>
            <a:ext cx="39814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5279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314371" name="Rectangle 3"/>
          <p:cNvSpPr>
            <a:spLocks noGrp="1" noChangeArrowheads="1"/>
          </p:cNvSpPr>
          <p:nvPr>
            <p:ph idx="1"/>
          </p:nvPr>
        </p:nvSpPr>
        <p:spPr/>
        <p:txBody>
          <a:bodyPr/>
          <a:lstStyle/>
          <a:p>
            <a:endParaRPr lang="en-US" dirty="0" smtClean="0"/>
          </a:p>
          <a:p>
            <a:endParaRPr lang="en-US" dirty="0"/>
          </a:p>
        </p:txBody>
      </p:sp>
      <p:sp>
        <p:nvSpPr>
          <p:cNvPr id="7" name="Slide Number Placeholder 5"/>
          <p:cNvSpPr>
            <a:spLocks noGrp="1"/>
          </p:cNvSpPr>
          <p:nvPr>
            <p:ph type="sldNum" sz="quarter" idx="12"/>
          </p:nvPr>
        </p:nvSpPr>
        <p:spPr/>
        <p:txBody>
          <a:bodyPr/>
          <a:lstStyle/>
          <a:p>
            <a:fld id="{EBE749E2-C145-4228-8435-8F8118B059FA}" type="slidenum">
              <a:rPr lang="en-US" altLang="en-US">
                <a:solidFill>
                  <a:srgbClr val="000000"/>
                </a:solidFill>
              </a:rPr>
              <a:pPr/>
              <a:t>36</a:t>
            </a:fld>
            <a:endParaRPr lang="en-US" altLang="en-US">
              <a:solidFill>
                <a:srgbClr val="000000"/>
              </a:solidFill>
            </a:endParaRPr>
          </a:p>
        </p:txBody>
      </p:sp>
      <p:pic>
        <p:nvPicPr>
          <p:cNvPr id="314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600200"/>
            <a:ext cx="8018463"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19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idx="1"/>
          </p:nvPr>
        </p:nvSpPr>
        <p:spPr>
          <a:xfrm>
            <a:off x="825500" y="533401"/>
            <a:ext cx="9385300" cy="5597525"/>
          </a:xfrm>
        </p:spPr>
        <p:txBody>
          <a:bodyPr/>
          <a:lstStyle/>
          <a:p>
            <a:r>
              <a:rPr lang="en-US" dirty="0"/>
              <a:t>Each of these questions refers to a specific component of geographic data:</a:t>
            </a:r>
          </a:p>
          <a:p>
            <a:pPr lvl="1"/>
            <a:r>
              <a:rPr lang="en-US" dirty="0"/>
              <a:t>Where – geographic </a:t>
            </a:r>
            <a:r>
              <a:rPr lang="en-US" dirty="0">
                <a:solidFill>
                  <a:srgbClr val="0033CC"/>
                </a:solidFill>
              </a:rPr>
              <a:t>location</a:t>
            </a:r>
          </a:p>
          <a:p>
            <a:pPr lvl="1"/>
            <a:r>
              <a:rPr lang="en-US" dirty="0"/>
              <a:t>What – </a:t>
            </a:r>
            <a:r>
              <a:rPr lang="en-US" dirty="0">
                <a:solidFill>
                  <a:srgbClr val="0033CC"/>
                </a:solidFill>
              </a:rPr>
              <a:t>thematic attributes</a:t>
            </a:r>
          </a:p>
          <a:p>
            <a:pPr lvl="1"/>
            <a:r>
              <a:rPr lang="en-US" dirty="0"/>
              <a:t>When - </a:t>
            </a:r>
            <a:r>
              <a:rPr lang="en-US" dirty="0">
                <a:solidFill>
                  <a:srgbClr val="0033CC"/>
                </a:solidFill>
              </a:rPr>
              <a:t>time</a:t>
            </a:r>
          </a:p>
        </p:txBody>
      </p:sp>
      <p:sp>
        <p:nvSpPr>
          <p:cNvPr id="6" name="Slide Number Placeholder 5"/>
          <p:cNvSpPr>
            <a:spLocks noGrp="1"/>
          </p:cNvSpPr>
          <p:nvPr>
            <p:ph type="sldNum" sz="quarter" idx="12"/>
          </p:nvPr>
        </p:nvSpPr>
        <p:spPr/>
        <p:txBody>
          <a:bodyPr/>
          <a:lstStyle/>
          <a:p>
            <a:fld id="{1B0BC7B3-9B79-483C-9BE4-852C6B288B42}" type="slidenum">
              <a:rPr lang="en-US" altLang="en-US">
                <a:solidFill>
                  <a:srgbClr val="000000"/>
                </a:solidFill>
              </a:rPr>
              <a:pPr/>
              <a:t>37</a:t>
            </a:fld>
            <a:endParaRPr lang="en-US" altLang="en-US">
              <a:solidFill>
                <a:srgbClr val="000000"/>
              </a:solidFill>
            </a:endParaRPr>
          </a:p>
        </p:txBody>
      </p:sp>
      <p:pic>
        <p:nvPicPr>
          <p:cNvPr id="315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1" y="2514600"/>
            <a:ext cx="561022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509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Map Characteristics</a:t>
            </a:r>
          </a:p>
        </p:txBody>
      </p:sp>
      <p:sp>
        <p:nvSpPr>
          <p:cNvPr id="316419" name="Rectangle 3"/>
          <p:cNvSpPr>
            <a:spLocks noGrp="1" noChangeArrowheads="1"/>
          </p:cNvSpPr>
          <p:nvPr>
            <p:ph idx="1"/>
          </p:nvPr>
        </p:nvSpPr>
        <p:spPr>
          <a:xfrm>
            <a:off x="1981200" y="1143001"/>
            <a:ext cx="8229600" cy="4987925"/>
          </a:xfrm>
        </p:spPr>
        <p:txBody>
          <a:bodyPr/>
          <a:lstStyle/>
          <a:p>
            <a:pPr marL="0" indent="0">
              <a:buNone/>
            </a:pPr>
            <a:endParaRPr lang="en-US" dirty="0" smtClean="0"/>
          </a:p>
          <a:p>
            <a:pPr marL="0" indent="0">
              <a:buNone/>
            </a:pPr>
            <a:endParaRPr lang="en-US" dirty="0"/>
          </a:p>
        </p:txBody>
      </p:sp>
      <p:sp>
        <p:nvSpPr>
          <p:cNvPr id="7" name="Slide Number Placeholder 5"/>
          <p:cNvSpPr>
            <a:spLocks noGrp="1"/>
          </p:cNvSpPr>
          <p:nvPr>
            <p:ph type="sldNum" sz="quarter" idx="12"/>
          </p:nvPr>
        </p:nvSpPr>
        <p:spPr/>
        <p:txBody>
          <a:bodyPr/>
          <a:lstStyle/>
          <a:p>
            <a:fld id="{87713A64-129D-48F2-9213-8F4068DDE2D6}" type="slidenum">
              <a:rPr lang="en-US" altLang="en-US">
                <a:solidFill>
                  <a:srgbClr val="000000"/>
                </a:solidFill>
              </a:rPr>
              <a:pPr/>
              <a:t>38</a:t>
            </a:fld>
            <a:endParaRPr lang="en-US" altLang="en-US">
              <a:solidFill>
                <a:srgbClr val="000000"/>
              </a:solidFill>
            </a:endParaRPr>
          </a:p>
        </p:txBody>
      </p:sp>
      <p:pic>
        <p:nvPicPr>
          <p:cNvPr id="316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214" y="1366838"/>
            <a:ext cx="7875587" cy="457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6680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t>Map characteristics</a:t>
            </a:r>
          </a:p>
        </p:txBody>
      </p:sp>
      <p:sp>
        <p:nvSpPr>
          <p:cNvPr id="317443" name="Rectangle 3"/>
          <p:cNvSpPr>
            <a:spLocks noGrp="1" noChangeArrowheads="1"/>
          </p:cNvSpPr>
          <p:nvPr>
            <p:ph idx="1"/>
          </p:nvPr>
        </p:nvSpPr>
        <p:spPr/>
        <p:txBody>
          <a:bodyPr/>
          <a:lstStyle/>
          <a:p>
            <a:pPr marL="0" indent="0">
              <a:buNone/>
            </a:pPr>
            <a:endParaRPr lang="en-US" dirty="0" smtClean="0"/>
          </a:p>
          <a:p>
            <a:pPr marL="0" indent="0">
              <a:buNone/>
            </a:pPr>
            <a:endParaRPr lang="en-US" dirty="0"/>
          </a:p>
        </p:txBody>
      </p:sp>
      <p:sp>
        <p:nvSpPr>
          <p:cNvPr id="8" name="Slide Number Placeholder 5"/>
          <p:cNvSpPr>
            <a:spLocks noGrp="1"/>
          </p:cNvSpPr>
          <p:nvPr>
            <p:ph type="sldNum" sz="quarter" idx="12"/>
          </p:nvPr>
        </p:nvSpPr>
        <p:spPr/>
        <p:txBody>
          <a:bodyPr/>
          <a:lstStyle/>
          <a:p>
            <a:fld id="{8B8B1E3C-7F10-45EC-BC6A-5123639F6B16}" type="slidenum">
              <a:rPr lang="en-US" altLang="en-US">
                <a:solidFill>
                  <a:srgbClr val="000000"/>
                </a:solidFill>
              </a:rPr>
              <a:pPr/>
              <a:t>39</a:t>
            </a:fld>
            <a:endParaRPr lang="en-US" altLang="en-US">
              <a:solidFill>
                <a:srgbClr val="000000"/>
              </a:solidFill>
            </a:endParaRPr>
          </a:p>
        </p:txBody>
      </p:sp>
      <p:sp>
        <p:nvSpPr>
          <p:cNvPr id="317446" name="Text Box 6"/>
          <p:cNvSpPr txBox="1">
            <a:spLocks noChangeArrowheads="1"/>
          </p:cNvSpPr>
          <p:nvPr/>
        </p:nvSpPr>
        <p:spPr bwMode="auto">
          <a:xfrm>
            <a:off x="2057400" y="1981201"/>
            <a:ext cx="792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000" dirty="0">
                <a:solidFill>
                  <a:srgbClr val="000000"/>
                </a:solidFill>
              </a:rPr>
              <a:t>3. Maps are represented at scale.</a:t>
            </a:r>
          </a:p>
        </p:txBody>
      </p:sp>
      <p:pic>
        <p:nvPicPr>
          <p:cNvPr id="3174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276600"/>
            <a:ext cx="57150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052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838200" y="138908"/>
            <a:ext cx="10515600" cy="1325563"/>
          </a:xfrm>
        </p:spPr>
        <p:txBody>
          <a:bodyPr/>
          <a:lstStyle/>
          <a:p>
            <a:r>
              <a:rPr lang="en-US" dirty="0">
                <a:latin typeface="Garamond" panose="02020404030301010803" pitchFamily="18" charset="0"/>
              </a:rPr>
              <a:t>Introduction</a:t>
            </a:r>
          </a:p>
        </p:txBody>
      </p:sp>
      <p:sp>
        <p:nvSpPr>
          <p:cNvPr id="260099" name="Rectangle 3"/>
          <p:cNvSpPr>
            <a:spLocks noGrp="1" noChangeArrowheads="1"/>
          </p:cNvSpPr>
          <p:nvPr>
            <p:ph idx="1"/>
          </p:nvPr>
        </p:nvSpPr>
        <p:spPr>
          <a:xfrm>
            <a:off x="1828800" y="1143001"/>
            <a:ext cx="8229600" cy="4530725"/>
          </a:xfrm>
        </p:spPr>
        <p:txBody>
          <a:bodyPr/>
          <a:lstStyle/>
          <a:p>
            <a:pPr algn="just">
              <a:lnSpc>
                <a:spcPct val="90000"/>
              </a:lnSpc>
            </a:pPr>
            <a:r>
              <a:rPr lang="en-US" sz="2600" dirty="0">
                <a:latin typeface="Arial" panose="020B0604020202020204" pitchFamily="34" charset="0"/>
                <a:cs typeface="Arial" panose="020B0604020202020204" pitchFamily="34" charset="0"/>
              </a:rPr>
              <a:t>For any development tasks to be formulated, scheduled and implemented, we need information.</a:t>
            </a:r>
          </a:p>
          <a:p>
            <a:pPr algn="just">
              <a:lnSpc>
                <a:spcPct val="90000"/>
              </a:lnSpc>
            </a:pPr>
            <a:r>
              <a:rPr lang="en-US" sz="2600" dirty="0">
                <a:latin typeface="Arial" panose="020B0604020202020204" pitchFamily="34" charset="0"/>
                <a:cs typeface="Arial" panose="020B0604020202020204" pitchFamily="34" charset="0"/>
              </a:rPr>
              <a:t>About 70% of the information includes some spatial facts in decision making.</a:t>
            </a:r>
          </a:p>
          <a:p>
            <a:pPr algn="just">
              <a:lnSpc>
                <a:spcPct val="90000"/>
              </a:lnSpc>
            </a:pPr>
            <a:r>
              <a:rPr lang="en-US" sz="2600" dirty="0">
                <a:latin typeface="Arial" panose="020B0604020202020204" pitchFamily="34" charset="0"/>
                <a:cs typeface="Arial" panose="020B0604020202020204" pitchFamily="34" charset="0"/>
              </a:rPr>
              <a:t>Better information certainly leads to better decision.</a:t>
            </a:r>
          </a:p>
          <a:p>
            <a:pPr algn="just">
              <a:lnSpc>
                <a:spcPct val="90000"/>
              </a:lnSpc>
            </a:pPr>
            <a:r>
              <a:rPr lang="en-US" sz="2600" dirty="0">
                <a:latin typeface="Arial" panose="020B0604020202020204" pitchFamily="34" charset="0"/>
                <a:cs typeface="Arial" panose="020B0604020202020204" pitchFamily="34" charset="0"/>
              </a:rPr>
              <a:t>Most effective way of sharing spatial information (communication) is through graphics (  than other verbal or written language, tables of number) – most effective graphics are maps.</a:t>
            </a:r>
          </a:p>
          <a:p>
            <a:pPr algn="just">
              <a:lnSpc>
                <a:spcPct val="90000"/>
              </a:lnSpc>
            </a:pPr>
            <a:r>
              <a:rPr lang="en-US" sz="2600" dirty="0">
                <a:latin typeface="Arial" panose="020B0604020202020204" pitchFamily="34" charset="0"/>
                <a:cs typeface="Arial" panose="020B0604020202020204" pitchFamily="34" charset="0"/>
              </a:rPr>
              <a:t>Cartography is associated with graphical presentation of spatial information ( map)</a:t>
            </a:r>
          </a:p>
        </p:txBody>
      </p:sp>
      <p:sp>
        <p:nvSpPr>
          <p:cNvPr id="6" name="Slide Number Placeholder 5"/>
          <p:cNvSpPr>
            <a:spLocks noGrp="1"/>
          </p:cNvSpPr>
          <p:nvPr>
            <p:ph type="sldNum" sz="quarter" idx="12"/>
          </p:nvPr>
        </p:nvSpPr>
        <p:spPr/>
        <p:txBody>
          <a:bodyPr/>
          <a:lstStyle/>
          <a:p>
            <a:fld id="{AD8FD044-904D-4D39-B15E-5998AC31BE2B}" type="slidenum">
              <a:rPr lang="en-US" altLang="en-US">
                <a:solidFill>
                  <a:srgbClr val="000000"/>
                </a:solidFill>
              </a:rPr>
              <a:pPr/>
              <a:t>4</a:t>
            </a:fld>
            <a:endParaRPr lang="en-US" altLang="en-US">
              <a:solidFill>
                <a:srgbClr val="000000"/>
              </a:solidFill>
            </a:endParaRPr>
          </a:p>
        </p:txBody>
      </p:sp>
    </p:spTree>
    <p:extLst>
      <p:ext uri="{BB962C8B-B14F-4D97-AF65-F5344CB8AC3E}">
        <p14:creationId xmlns:p14="http://schemas.microsoft.com/office/powerpoint/2010/main" val="33594801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39800" y="254795"/>
            <a:ext cx="10515600" cy="1325563"/>
          </a:xfrm>
        </p:spPr>
        <p:txBody>
          <a:bodyPr/>
          <a:lstStyle/>
          <a:p>
            <a:r>
              <a:rPr lang="en-US" dirty="0">
                <a:latin typeface="Garamond" panose="02020404030301010803" pitchFamily="18" charset="0"/>
              </a:rPr>
              <a:t>Classification of maps</a:t>
            </a:r>
          </a:p>
        </p:txBody>
      </p:sp>
      <p:sp>
        <p:nvSpPr>
          <p:cNvPr id="278531" name="Rectangle 3"/>
          <p:cNvSpPr>
            <a:spLocks noGrp="1" noChangeArrowheads="1"/>
          </p:cNvSpPr>
          <p:nvPr>
            <p:ph idx="1"/>
          </p:nvPr>
        </p:nvSpPr>
        <p:spPr>
          <a:xfrm>
            <a:off x="1981200" y="1143001"/>
            <a:ext cx="8686800" cy="4987925"/>
          </a:xfrm>
        </p:spPr>
        <p:txBody>
          <a:bodyPr/>
          <a:lstStyle/>
          <a:p>
            <a:pPr algn="just"/>
            <a:r>
              <a:rPr lang="en-US" dirty="0">
                <a:latin typeface="Arial" panose="020B0604020202020204" pitchFamily="34" charset="0"/>
                <a:cs typeface="Arial" panose="020B0604020202020204" pitchFamily="34" charset="0"/>
              </a:rPr>
              <a:t>Purpose of map classification is systematic study, storing, accuracy analysis and information extraction. </a:t>
            </a:r>
          </a:p>
          <a:p>
            <a:pPr algn="just"/>
            <a:r>
              <a:rPr lang="en-US" dirty="0">
                <a:latin typeface="Arial" panose="020B0604020202020204" pitchFamily="34" charset="0"/>
                <a:cs typeface="Arial" panose="020B0604020202020204" pitchFamily="34" charset="0"/>
              </a:rPr>
              <a:t>Basic characteristics of map classification are mapped area, map scale, map content and map purpose. </a:t>
            </a:r>
          </a:p>
          <a:p>
            <a:pPr algn="just"/>
            <a:r>
              <a:rPr lang="en-US" dirty="0">
                <a:latin typeface="Arial" panose="020B0604020202020204" pitchFamily="34" charset="0"/>
                <a:cs typeface="Arial" panose="020B0604020202020204" pitchFamily="34" charset="0"/>
              </a:rPr>
              <a:t>On the basis of scale – small scale ( 1: 500000 to 1: 100000 ) , medium scale ( 1: 50000 to      1: 25000) and large scale ( 1: 10000 and larger – adopted by SD of Nepal.</a:t>
            </a:r>
          </a:p>
          <a:p>
            <a:endParaRPr lang="en-US" dirty="0"/>
          </a:p>
        </p:txBody>
      </p:sp>
      <p:sp>
        <p:nvSpPr>
          <p:cNvPr id="6" name="Slide Number Placeholder 5"/>
          <p:cNvSpPr>
            <a:spLocks noGrp="1"/>
          </p:cNvSpPr>
          <p:nvPr>
            <p:ph type="sldNum" sz="quarter" idx="12"/>
          </p:nvPr>
        </p:nvSpPr>
        <p:spPr/>
        <p:txBody>
          <a:bodyPr/>
          <a:lstStyle/>
          <a:p>
            <a:fld id="{C98920E0-8477-4A55-8CE2-37C01BE9B9A2}" type="slidenum">
              <a:rPr lang="en-US" altLang="en-US">
                <a:solidFill>
                  <a:srgbClr val="000000"/>
                </a:solidFill>
              </a:rPr>
              <a:pPr/>
              <a:t>40</a:t>
            </a:fld>
            <a:endParaRPr lang="en-US" altLang="en-US">
              <a:solidFill>
                <a:srgbClr val="000000"/>
              </a:solidFill>
            </a:endParaRPr>
          </a:p>
        </p:txBody>
      </p:sp>
    </p:spTree>
    <p:extLst>
      <p:ext uri="{BB962C8B-B14F-4D97-AF65-F5344CB8AC3E}">
        <p14:creationId xmlns:p14="http://schemas.microsoft.com/office/powerpoint/2010/main" val="475907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981200" y="277814"/>
            <a:ext cx="8229600" cy="788987"/>
          </a:xfrm>
        </p:spPr>
        <p:txBody>
          <a:bodyPr/>
          <a:lstStyle/>
          <a:p>
            <a:r>
              <a:rPr lang="en-US"/>
              <a:t>Classification of maps</a:t>
            </a:r>
          </a:p>
        </p:txBody>
      </p:sp>
      <p:sp>
        <p:nvSpPr>
          <p:cNvPr id="279555" name="Rectangle 3"/>
          <p:cNvSpPr>
            <a:spLocks noGrp="1" noChangeArrowheads="1"/>
          </p:cNvSpPr>
          <p:nvPr>
            <p:ph idx="1"/>
          </p:nvPr>
        </p:nvSpPr>
        <p:spPr>
          <a:xfrm>
            <a:off x="762000" y="1193801"/>
            <a:ext cx="10591800" cy="4835525"/>
          </a:xfrm>
        </p:spPr>
        <p:txBody>
          <a:bodyPr/>
          <a:lstStyle/>
          <a:p>
            <a:pPr algn="just"/>
            <a:r>
              <a:rPr lang="en-US" sz="2600" dirty="0"/>
              <a:t>On the basis of major contents of map – general geographic and thematic maps.</a:t>
            </a:r>
          </a:p>
          <a:p>
            <a:pPr lvl="1" algn="just"/>
            <a:r>
              <a:rPr lang="en-US" sz="3000" dirty="0"/>
              <a:t>General geographic maps show the 	general ground features like hydrology, 	relief, settlements, transportation, vegetation etc., </a:t>
            </a:r>
            <a:r>
              <a:rPr lang="en-US" sz="3000" dirty="0" err="1"/>
              <a:t>eg</a:t>
            </a:r>
            <a:r>
              <a:rPr lang="en-US" sz="3000" dirty="0"/>
              <a:t>. Topographic maps.</a:t>
            </a:r>
          </a:p>
          <a:p>
            <a:pPr lvl="1" algn="just"/>
            <a:r>
              <a:rPr lang="en-US" sz="3000" dirty="0"/>
              <a:t>Thematic maps are dedicated to specific theme viz. settlements, climate, soil, transportation, education, population, land use, geology, economy etc.</a:t>
            </a:r>
          </a:p>
        </p:txBody>
      </p:sp>
      <p:sp>
        <p:nvSpPr>
          <p:cNvPr id="6" name="Slide Number Placeholder 5"/>
          <p:cNvSpPr>
            <a:spLocks noGrp="1"/>
          </p:cNvSpPr>
          <p:nvPr>
            <p:ph type="sldNum" sz="quarter" idx="12"/>
          </p:nvPr>
        </p:nvSpPr>
        <p:spPr/>
        <p:txBody>
          <a:bodyPr/>
          <a:lstStyle/>
          <a:p>
            <a:fld id="{1B083E1F-4498-43EE-914E-DE0CB12EF712}" type="slidenum">
              <a:rPr lang="en-US" altLang="en-US">
                <a:solidFill>
                  <a:srgbClr val="000000"/>
                </a:solidFill>
              </a:rPr>
              <a:pPr/>
              <a:t>41</a:t>
            </a:fld>
            <a:endParaRPr lang="en-US" altLang="en-US">
              <a:solidFill>
                <a:srgbClr val="000000"/>
              </a:solidFill>
            </a:endParaRPr>
          </a:p>
        </p:txBody>
      </p:sp>
    </p:spTree>
    <p:extLst>
      <p:ext uri="{BB962C8B-B14F-4D97-AF65-F5344CB8AC3E}">
        <p14:creationId xmlns:p14="http://schemas.microsoft.com/office/powerpoint/2010/main" val="42301091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Classification of maps</a:t>
            </a:r>
          </a:p>
        </p:txBody>
      </p:sp>
      <p:sp>
        <p:nvSpPr>
          <p:cNvPr id="286723" name="Rectangle 3"/>
          <p:cNvSpPr>
            <a:spLocks noGrp="1" noChangeArrowheads="1"/>
          </p:cNvSpPr>
          <p:nvPr>
            <p:ph idx="1"/>
          </p:nvPr>
        </p:nvSpPr>
        <p:spPr/>
        <p:txBody>
          <a:bodyPr/>
          <a:lstStyle/>
          <a:p>
            <a:r>
              <a:rPr lang="en-US"/>
              <a:t>on the basis of map purpose:</a:t>
            </a:r>
          </a:p>
          <a:p>
            <a:pPr lvl="1"/>
            <a:r>
              <a:rPr lang="en-US"/>
              <a:t>scientific purpose map</a:t>
            </a:r>
          </a:p>
          <a:p>
            <a:pPr lvl="1"/>
            <a:r>
              <a:rPr lang="en-US"/>
              <a:t>educational map</a:t>
            </a:r>
          </a:p>
          <a:p>
            <a:pPr lvl="1"/>
            <a:r>
              <a:rPr lang="en-US"/>
              <a:t>sea and air navigation map</a:t>
            </a:r>
          </a:p>
          <a:p>
            <a:pPr lvl="1"/>
            <a:r>
              <a:rPr lang="en-US"/>
              <a:t>cadastral map</a:t>
            </a:r>
          </a:p>
          <a:p>
            <a:pPr lvl="1"/>
            <a:r>
              <a:rPr lang="en-US"/>
              <a:t>transportation map</a:t>
            </a:r>
          </a:p>
          <a:p>
            <a:pPr lvl="1"/>
            <a:r>
              <a:rPr lang="en-US"/>
              <a:t>tourist map</a:t>
            </a:r>
          </a:p>
        </p:txBody>
      </p:sp>
      <p:sp>
        <p:nvSpPr>
          <p:cNvPr id="6" name="Slide Number Placeholder 5"/>
          <p:cNvSpPr>
            <a:spLocks noGrp="1"/>
          </p:cNvSpPr>
          <p:nvPr>
            <p:ph type="sldNum" sz="quarter" idx="12"/>
          </p:nvPr>
        </p:nvSpPr>
        <p:spPr/>
        <p:txBody>
          <a:bodyPr/>
          <a:lstStyle/>
          <a:p>
            <a:fld id="{7D62854C-CB0E-4544-B40F-F08136B5E008}" type="slidenum">
              <a:rPr lang="en-US" altLang="en-US">
                <a:solidFill>
                  <a:srgbClr val="000000"/>
                </a:solidFill>
              </a:rPr>
              <a:pPr/>
              <a:t>42</a:t>
            </a:fld>
            <a:endParaRPr lang="en-US" altLang="en-US">
              <a:solidFill>
                <a:srgbClr val="000000"/>
              </a:solidFill>
            </a:endParaRPr>
          </a:p>
        </p:txBody>
      </p:sp>
    </p:spTree>
    <p:extLst>
      <p:ext uri="{BB962C8B-B14F-4D97-AF65-F5344CB8AC3E}">
        <p14:creationId xmlns:p14="http://schemas.microsoft.com/office/powerpoint/2010/main" val="1668366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Classification of maps</a:t>
            </a:r>
          </a:p>
        </p:txBody>
      </p:sp>
      <p:sp>
        <p:nvSpPr>
          <p:cNvPr id="287747" name="Rectangle 3"/>
          <p:cNvSpPr>
            <a:spLocks noGrp="1" noChangeArrowheads="1"/>
          </p:cNvSpPr>
          <p:nvPr>
            <p:ph idx="1"/>
          </p:nvPr>
        </p:nvSpPr>
        <p:spPr/>
        <p:txBody>
          <a:bodyPr/>
          <a:lstStyle/>
          <a:p>
            <a:pPr>
              <a:lnSpc>
                <a:spcPct val="90000"/>
              </a:lnSpc>
            </a:pPr>
            <a:r>
              <a:rPr lang="en-US"/>
              <a:t>digital map can be analogue and virtual map</a:t>
            </a:r>
          </a:p>
          <a:p>
            <a:pPr lvl="1">
              <a:lnSpc>
                <a:spcPct val="90000"/>
              </a:lnSpc>
            </a:pPr>
            <a:r>
              <a:rPr lang="en-US"/>
              <a:t>Analogue map</a:t>
            </a:r>
          </a:p>
          <a:p>
            <a:pPr lvl="2">
              <a:lnSpc>
                <a:spcPct val="90000"/>
              </a:lnSpc>
            </a:pPr>
            <a:r>
              <a:rPr lang="en-US"/>
              <a:t>analogue map is hard copy map usually printed on paper</a:t>
            </a:r>
          </a:p>
          <a:p>
            <a:pPr lvl="2">
              <a:lnSpc>
                <a:spcPct val="90000"/>
              </a:lnSpc>
            </a:pPr>
            <a:r>
              <a:rPr lang="en-US"/>
              <a:t>visible and tangible</a:t>
            </a:r>
          </a:p>
          <a:p>
            <a:pPr lvl="1">
              <a:lnSpc>
                <a:spcPct val="90000"/>
              </a:lnSpc>
            </a:pPr>
            <a:r>
              <a:rPr lang="en-US"/>
              <a:t>virtual map</a:t>
            </a:r>
          </a:p>
          <a:p>
            <a:pPr lvl="2">
              <a:lnSpc>
                <a:spcPct val="90000"/>
              </a:lnSpc>
            </a:pPr>
            <a:r>
              <a:rPr lang="en-US"/>
              <a:t>type 1 – map in the computer moniter which is visible but not tangible</a:t>
            </a:r>
          </a:p>
          <a:p>
            <a:pPr lvl="2">
              <a:lnSpc>
                <a:spcPct val="90000"/>
              </a:lnSpc>
            </a:pPr>
            <a:r>
              <a:rPr lang="en-US"/>
              <a:t>type 2 – map in floppy, CD or other storage device are tangible but not visible</a:t>
            </a:r>
          </a:p>
          <a:p>
            <a:pPr lvl="2">
              <a:lnSpc>
                <a:spcPct val="90000"/>
              </a:lnSpc>
            </a:pPr>
            <a:r>
              <a:rPr lang="en-US"/>
              <a:t>type 3 – maps neither visible  nor tangible, maps available in WWW.</a:t>
            </a:r>
          </a:p>
        </p:txBody>
      </p:sp>
      <p:sp>
        <p:nvSpPr>
          <p:cNvPr id="6" name="Slide Number Placeholder 5"/>
          <p:cNvSpPr>
            <a:spLocks noGrp="1"/>
          </p:cNvSpPr>
          <p:nvPr>
            <p:ph type="sldNum" sz="quarter" idx="12"/>
          </p:nvPr>
        </p:nvSpPr>
        <p:spPr/>
        <p:txBody>
          <a:bodyPr/>
          <a:lstStyle/>
          <a:p>
            <a:fld id="{63B3C7AC-5BF2-49E6-9D42-38FDA35FDC55}" type="slidenum">
              <a:rPr lang="en-US" altLang="en-US">
                <a:solidFill>
                  <a:srgbClr val="000000"/>
                </a:solidFill>
              </a:rPr>
              <a:pPr/>
              <a:t>43</a:t>
            </a:fld>
            <a:endParaRPr lang="en-US" altLang="en-US">
              <a:solidFill>
                <a:srgbClr val="000000"/>
              </a:solidFill>
            </a:endParaRPr>
          </a:p>
        </p:txBody>
      </p:sp>
    </p:spTree>
    <p:extLst>
      <p:ext uri="{BB962C8B-B14F-4D97-AF65-F5344CB8AC3E}">
        <p14:creationId xmlns:p14="http://schemas.microsoft.com/office/powerpoint/2010/main" val="31376096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Use of maps</a:t>
            </a:r>
          </a:p>
        </p:txBody>
      </p:sp>
      <p:sp>
        <p:nvSpPr>
          <p:cNvPr id="288771" name="Rectangle 3"/>
          <p:cNvSpPr>
            <a:spLocks noGrp="1" noChangeArrowheads="1"/>
          </p:cNvSpPr>
          <p:nvPr>
            <p:ph idx="1"/>
          </p:nvPr>
        </p:nvSpPr>
        <p:spPr>
          <a:xfrm>
            <a:off x="1981200" y="1143001"/>
            <a:ext cx="8686800" cy="4987925"/>
          </a:xfrm>
        </p:spPr>
        <p:txBody>
          <a:bodyPr/>
          <a:lstStyle/>
          <a:p>
            <a:pPr algn="just"/>
            <a:r>
              <a:rPr lang="en-US" dirty="0"/>
              <a:t>People have used maps for centuries to represent their environment. maps are used to show locations, distances, directions, and size of the areas. Maps also display geographic relationship, differences, clusters, and patterns. maps are used for navigation, exploration, illustration, and communication in the public and private sectors. Nearly every area of scientific enquiry uses maps in some form or another.</a:t>
            </a:r>
          </a:p>
        </p:txBody>
      </p:sp>
      <p:sp>
        <p:nvSpPr>
          <p:cNvPr id="6" name="Slide Number Placeholder 5"/>
          <p:cNvSpPr>
            <a:spLocks noGrp="1"/>
          </p:cNvSpPr>
          <p:nvPr>
            <p:ph type="sldNum" sz="quarter" idx="12"/>
          </p:nvPr>
        </p:nvSpPr>
        <p:spPr/>
        <p:txBody>
          <a:bodyPr/>
          <a:lstStyle/>
          <a:p>
            <a:fld id="{92252AC3-794D-42F1-A8F0-108C8BA7E0DC}" type="slidenum">
              <a:rPr lang="en-US" altLang="en-US">
                <a:solidFill>
                  <a:srgbClr val="000000"/>
                </a:solidFill>
              </a:rPr>
              <a:pPr/>
              <a:t>44</a:t>
            </a:fld>
            <a:endParaRPr lang="en-US" altLang="en-US">
              <a:solidFill>
                <a:srgbClr val="000000"/>
              </a:solidFill>
            </a:endParaRPr>
          </a:p>
        </p:txBody>
      </p:sp>
    </p:spTree>
    <p:extLst>
      <p:ext uri="{BB962C8B-B14F-4D97-AF65-F5344CB8AC3E}">
        <p14:creationId xmlns:p14="http://schemas.microsoft.com/office/powerpoint/2010/main" val="1512588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Use of maps</a:t>
            </a:r>
          </a:p>
        </p:txBody>
      </p:sp>
      <p:sp>
        <p:nvSpPr>
          <p:cNvPr id="289795" name="Rectangle 3"/>
          <p:cNvSpPr>
            <a:spLocks noGrp="1" noChangeArrowheads="1"/>
          </p:cNvSpPr>
          <p:nvPr>
            <p:ph idx="1"/>
          </p:nvPr>
        </p:nvSpPr>
        <p:spPr>
          <a:xfrm>
            <a:off x="1981200" y="1295400"/>
            <a:ext cx="8458200" cy="5257800"/>
          </a:xfrm>
        </p:spPr>
        <p:txBody>
          <a:bodyPr/>
          <a:lstStyle/>
          <a:p>
            <a:pPr algn="just">
              <a:lnSpc>
                <a:spcPct val="90000"/>
              </a:lnSpc>
            </a:pPr>
            <a:r>
              <a:rPr lang="en-US" dirty="0"/>
              <a:t>Maps are indispensable tool for many aspects of professional and academic work.</a:t>
            </a:r>
          </a:p>
          <a:p>
            <a:pPr lvl="1" algn="just">
              <a:lnSpc>
                <a:spcPct val="90000"/>
              </a:lnSpc>
            </a:pPr>
            <a:r>
              <a:rPr lang="en-US" dirty="0"/>
              <a:t>Scientists can discover the trend of certain phenomena after visualizing it in the map. </a:t>
            </a:r>
          </a:p>
          <a:p>
            <a:pPr lvl="1" algn="just">
              <a:lnSpc>
                <a:spcPct val="90000"/>
              </a:lnSpc>
            </a:pPr>
            <a:r>
              <a:rPr lang="en-US" dirty="0"/>
              <a:t>teaching professionals feel comfortable to explain about geography and environment with the help of maps.</a:t>
            </a:r>
          </a:p>
          <a:p>
            <a:pPr lvl="1" algn="just">
              <a:lnSpc>
                <a:spcPct val="90000"/>
              </a:lnSpc>
            </a:pPr>
            <a:r>
              <a:rPr lang="en-US" dirty="0"/>
              <a:t>for tourists map is very kin friend to plan his tour and find out the interesting place to visit.</a:t>
            </a:r>
          </a:p>
          <a:p>
            <a:pPr lvl="1" algn="just">
              <a:lnSpc>
                <a:spcPct val="90000"/>
              </a:lnSpc>
            </a:pPr>
            <a:r>
              <a:rPr lang="en-US" dirty="0"/>
              <a:t>planners take decision on the basis of map.</a:t>
            </a:r>
          </a:p>
          <a:p>
            <a:pPr lvl="1" algn="just">
              <a:lnSpc>
                <a:spcPct val="90000"/>
              </a:lnSpc>
            </a:pPr>
            <a:r>
              <a:rPr lang="en-US" dirty="0"/>
              <a:t>emergency service providers use maps to find the place where the event has occurred and find out the optimum ways to deliver the services.</a:t>
            </a:r>
          </a:p>
        </p:txBody>
      </p:sp>
      <p:sp>
        <p:nvSpPr>
          <p:cNvPr id="6" name="Slide Number Placeholder 5"/>
          <p:cNvSpPr>
            <a:spLocks noGrp="1"/>
          </p:cNvSpPr>
          <p:nvPr>
            <p:ph type="sldNum" sz="quarter" idx="12"/>
          </p:nvPr>
        </p:nvSpPr>
        <p:spPr/>
        <p:txBody>
          <a:bodyPr/>
          <a:lstStyle/>
          <a:p>
            <a:fld id="{87FA871D-883C-42B5-9FC1-3E3125D04277}" type="slidenum">
              <a:rPr lang="en-US" altLang="en-US">
                <a:solidFill>
                  <a:srgbClr val="000000"/>
                </a:solidFill>
              </a:rPr>
              <a:pPr/>
              <a:t>45</a:t>
            </a:fld>
            <a:endParaRPr lang="en-US" altLang="en-US">
              <a:solidFill>
                <a:srgbClr val="000000"/>
              </a:solidFill>
            </a:endParaRPr>
          </a:p>
        </p:txBody>
      </p:sp>
    </p:spTree>
    <p:extLst>
      <p:ext uri="{BB962C8B-B14F-4D97-AF65-F5344CB8AC3E}">
        <p14:creationId xmlns:p14="http://schemas.microsoft.com/office/powerpoint/2010/main" val="428579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Use of maps</a:t>
            </a:r>
          </a:p>
        </p:txBody>
      </p:sp>
      <p:sp>
        <p:nvSpPr>
          <p:cNvPr id="290819" name="Rectangle 3"/>
          <p:cNvSpPr>
            <a:spLocks noGrp="1" noChangeArrowheads="1"/>
          </p:cNvSpPr>
          <p:nvPr>
            <p:ph idx="1"/>
          </p:nvPr>
        </p:nvSpPr>
        <p:spPr>
          <a:xfrm>
            <a:off x="838200" y="1219201"/>
            <a:ext cx="9372600" cy="4911725"/>
          </a:xfrm>
        </p:spPr>
        <p:txBody>
          <a:bodyPr/>
          <a:lstStyle/>
          <a:p>
            <a:pPr algn="just">
              <a:lnSpc>
                <a:spcPct val="90000"/>
              </a:lnSpc>
            </a:pPr>
            <a:r>
              <a:rPr lang="en-US" dirty="0"/>
              <a:t>engineers use maps for constructions of different structures.</a:t>
            </a:r>
          </a:p>
          <a:p>
            <a:pPr algn="just">
              <a:lnSpc>
                <a:spcPct val="90000"/>
              </a:lnSpc>
            </a:pPr>
            <a:r>
              <a:rPr lang="en-US" dirty="0"/>
              <a:t>with maps it is quite comfortable to conduct , monitor and evaluate big operations like census.</a:t>
            </a:r>
          </a:p>
          <a:p>
            <a:pPr algn="just">
              <a:lnSpc>
                <a:spcPct val="90000"/>
              </a:lnSpc>
            </a:pPr>
            <a:r>
              <a:rPr lang="en-US" dirty="0"/>
              <a:t>maps are useful for disaster prevention and management.</a:t>
            </a:r>
          </a:p>
          <a:p>
            <a:pPr algn="just">
              <a:lnSpc>
                <a:spcPct val="90000"/>
              </a:lnSpc>
            </a:pPr>
            <a:r>
              <a:rPr lang="en-US" dirty="0"/>
              <a:t>In our daily life  it has been quite popular to attach a location map in the invitation cards</a:t>
            </a:r>
            <a:r>
              <a:rPr lang="en-US" dirty="0" smtClean="0"/>
              <a:t>.</a:t>
            </a:r>
            <a:endParaRPr lang="en-US" dirty="0"/>
          </a:p>
        </p:txBody>
      </p:sp>
      <p:sp>
        <p:nvSpPr>
          <p:cNvPr id="6" name="Slide Number Placeholder 5"/>
          <p:cNvSpPr>
            <a:spLocks noGrp="1"/>
          </p:cNvSpPr>
          <p:nvPr>
            <p:ph type="sldNum" sz="quarter" idx="12"/>
          </p:nvPr>
        </p:nvSpPr>
        <p:spPr/>
        <p:txBody>
          <a:bodyPr/>
          <a:lstStyle/>
          <a:p>
            <a:fld id="{24DBA53D-FB7C-4BD6-95D7-F08E5E42D71A}" type="slidenum">
              <a:rPr lang="en-US" altLang="en-US">
                <a:solidFill>
                  <a:srgbClr val="000000"/>
                </a:solidFill>
              </a:rPr>
              <a:pPr/>
              <a:t>46</a:t>
            </a:fld>
            <a:endParaRPr lang="en-US" altLang="en-US">
              <a:solidFill>
                <a:srgbClr val="000000"/>
              </a:solidFill>
            </a:endParaRPr>
          </a:p>
        </p:txBody>
      </p:sp>
    </p:spTree>
    <p:extLst>
      <p:ext uri="{BB962C8B-B14F-4D97-AF65-F5344CB8AC3E}">
        <p14:creationId xmlns:p14="http://schemas.microsoft.com/office/powerpoint/2010/main" val="34008716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dirty="0">
                <a:latin typeface="Garamond" panose="02020404030301010803" pitchFamily="18" charset="0"/>
              </a:rPr>
              <a:t>Map Scale</a:t>
            </a:r>
          </a:p>
        </p:txBody>
      </p:sp>
      <p:sp>
        <p:nvSpPr>
          <p:cNvPr id="291843" name="Rectangle 3"/>
          <p:cNvSpPr>
            <a:spLocks noGrp="1" noChangeArrowheads="1"/>
          </p:cNvSpPr>
          <p:nvPr>
            <p:ph idx="1"/>
          </p:nvPr>
        </p:nvSpPr>
        <p:spPr>
          <a:xfrm>
            <a:off x="965200" y="1219200"/>
            <a:ext cx="10299700" cy="5257800"/>
          </a:xfrm>
        </p:spPr>
        <p:txBody>
          <a:bodyPr/>
          <a:lstStyle/>
          <a:p>
            <a:pPr algn="just"/>
            <a:r>
              <a:rPr lang="en-US" sz="2600" dirty="0">
                <a:latin typeface="Arial" panose="020B0604020202020204" pitchFamily="34" charset="0"/>
                <a:cs typeface="Arial" panose="020B0604020202020204" pitchFamily="34" charset="0"/>
              </a:rPr>
              <a:t>One of the main objectives of map making is to visualize the features of greater area in a small and comfortable to use form and size.</a:t>
            </a:r>
          </a:p>
          <a:p>
            <a:pPr algn="just"/>
            <a:r>
              <a:rPr lang="en-US" sz="2600" dirty="0">
                <a:latin typeface="Arial" panose="020B0604020202020204" pitchFamily="34" charset="0"/>
                <a:cs typeface="Arial" panose="020B0604020202020204" pitchFamily="34" charset="0"/>
              </a:rPr>
              <a:t>maps are always prepared in reduced form</a:t>
            </a:r>
          </a:p>
          <a:p>
            <a:pPr algn="just"/>
            <a:r>
              <a:rPr lang="en-US" sz="2600" dirty="0">
                <a:latin typeface="Arial" panose="020B0604020202020204" pitchFamily="34" charset="0"/>
                <a:cs typeface="Arial" panose="020B0604020202020204" pitchFamily="34" charset="0"/>
              </a:rPr>
              <a:t>scale of map is the degree of reduction between the real world and its representation in the map</a:t>
            </a:r>
          </a:p>
          <a:p>
            <a:pPr algn="just"/>
            <a:r>
              <a:rPr lang="en-US" sz="2600" dirty="0">
                <a:latin typeface="Arial" panose="020B0604020202020204" pitchFamily="34" charset="0"/>
                <a:cs typeface="Arial" panose="020B0604020202020204" pitchFamily="34" charset="0"/>
              </a:rPr>
              <a:t>Map scale can be expressed either in verbal description ( such as 1 cm to 1 km) , representative </a:t>
            </a:r>
            <a:r>
              <a:rPr lang="en-US" sz="2600" dirty="0" err="1">
                <a:latin typeface="Arial" panose="020B0604020202020204" pitchFamily="34" charset="0"/>
                <a:cs typeface="Arial" panose="020B0604020202020204" pitchFamily="34" charset="0"/>
              </a:rPr>
              <a:t>frction</a:t>
            </a:r>
            <a:r>
              <a:rPr lang="en-US" sz="2600" dirty="0">
                <a:latin typeface="Arial" panose="020B0604020202020204" pitchFamily="34" charset="0"/>
                <a:cs typeface="Arial" panose="020B0604020202020204" pitchFamily="34" charset="0"/>
              </a:rPr>
              <a:t> ( like 1 : 10000) or graphically ( bar scale or scale line). The function of scale line is to graphically convert measurements made on maps into ground distance. Bar scale quite fits in digital environments.</a:t>
            </a:r>
          </a:p>
        </p:txBody>
      </p:sp>
      <p:sp>
        <p:nvSpPr>
          <p:cNvPr id="6" name="Slide Number Placeholder 5"/>
          <p:cNvSpPr>
            <a:spLocks noGrp="1"/>
          </p:cNvSpPr>
          <p:nvPr>
            <p:ph type="sldNum" sz="quarter" idx="12"/>
          </p:nvPr>
        </p:nvSpPr>
        <p:spPr/>
        <p:txBody>
          <a:bodyPr/>
          <a:lstStyle/>
          <a:p>
            <a:fld id="{B5CB3A69-7B4E-4C76-BFC5-C33A4DE2F140}" type="slidenum">
              <a:rPr lang="en-US" altLang="en-US">
                <a:solidFill>
                  <a:srgbClr val="000000"/>
                </a:solidFill>
              </a:rPr>
              <a:pPr/>
              <a:t>47</a:t>
            </a:fld>
            <a:endParaRPr lang="en-US" altLang="en-US">
              <a:solidFill>
                <a:srgbClr val="000000"/>
              </a:solidFill>
            </a:endParaRPr>
          </a:p>
        </p:txBody>
      </p:sp>
    </p:spTree>
    <p:extLst>
      <p:ext uri="{BB962C8B-B14F-4D97-AF65-F5344CB8AC3E}">
        <p14:creationId xmlns:p14="http://schemas.microsoft.com/office/powerpoint/2010/main" val="42144850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dirty="0"/>
              <a:t>Map scale</a:t>
            </a:r>
          </a:p>
        </p:txBody>
      </p:sp>
      <p:sp>
        <p:nvSpPr>
          <p:cNvPr id="292867" name="Rectangle 3"/>
          <p:cNvSpPr>
            <a:spLocks noGrp="1" noChangeArrowheads="1"/>
          </p:cNvSpPr>
          <p:nvPr>
            <p:ph idx="1"/>
          </p:nvPr>
        </p:nvSpPr>
        <p:spPr>
          <a:xfrm>
            <a:off x="927100" y="1295401"/>
            <a:ext cx="10693400" cy="4835525"/>
          </a:xfrm>
        </p:spPr>
        <p:txBody>
          <a:bodyPr>
            <a:normAutofit/>
          </a:bodyPr>
          <a:lstStyle/>
          <a:p>
            <a:pPr algn="just"/>
            <a:r>
              <a:rPr lang="en-US" sz="2400" dirty="0"/>
              <a:t>A strict formal relation exists between the represented area, the map format (sheet size) and its scale.. When two of the three aspects are predetermined, third one is compulsory. For example: a given area of 8 * 5 km</a:t>
            </a:r>
            <a:r>
              <a:rPr lang="en-US" sz="2400" baseline="30000" dirty="0"/>
              <a:t>2</a:t>
            </a:r>
            <a:r>
              <a:rPr lang="en-US" sz="2400" dirty="0"/>
              <a:t> and an A4 paper format will result in a map at 1:50000 scale. </a:t>
            </a:r>
          </a:p>
          <a:p>
            <a:pPr algn="just"/>
            <a:r>
              <a:rPr lang="en-US" sz="2400" dirty="0"/>
              <a:t>When scale is changed (large to small) all information can not be incorporated in small scale maps. Maps are to be generalized.(selection, aggregation, simplification etc.)</a:t>
            </a:r>
          </a:p>
        </p:txBody>
      </p:sp>
      <p:sp>
        <p:nvSpPr>
          <p:cNvPr id="6" name="Slide Number Placeholder 5"/>
          <p:cNvSpPr>
            <a:spLocks noGrp="1"/>
          </p:cNvSpPr>
          <p:nvPr>
            <p:ph type="sldNum" sz="quarter" idx="12"/>
          </p:nvPr>
        </p:nvSpPr>
        <p:spPr/>
        <p:txBody>
          <a:bodyPr/>
          <a:lstStyle/>
          <a:p>
            <a:fld id="{05DD4CD5-9E9D-4B5F-8949-2EC1648EE2B0}" type="slidenum">
              <a:rPr lang="en-US" altLang="en-US">
                <a:solidFill>
                  <a:srgbClr val="000000"/>
                </a:solidFill>
              </a:rPr>
              <a:pPr/>
              <a:t>48</a:t>
            </a:fld>
            <a:endParaRPr lang="en-US" altLang="en-US">
              <a:solidFill>
                <a:srgbClr val="000000"/>
              </a:solidFill>
            </a:endParaRPr>
          </a:p>
        </p:txBody>
      </p:sp>
    </p:spTree>
    <p:extLst>
      <p:ext uri="{BB962C8B-B14F-4D97-AF65-F5344CB8AC3E}">
        <p14:creationId xmlns:p14="http://schemas.microsoft.com/office/powerpoint/2010/main" val="6179872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t>Map Scale</a:t>
            </a:r>
          </a:p>
        </p:txBody>
      </p:sp>
      <p:sp>
        <p:nvSpPr>
          <p:cNvPr id="293891" name="Rectangle 3"/>
          <p:cNvSpPr>
            <a:spLocks noGrp="1" noChangeArrowheads="1"/>
          </p:cNvSpPr>
          <p:nvPr>
            <p:ph idx="1"/>
          </p:nvPr>
        </p:nvSpPr>
        <p:spPr>
          <a:xfrm>
            <a:off x="965200" y="1219200"/>
            <a:ext cx="10528300" cy="5257800"/>
          </a:xfrm>
        </p:spPr>
        <p:txBody>
          <a:bodyPr/>
          <a:lstStyle/>
          <a:p>
            <a:pPr>
              <a:lnSpc>
                <a:spcPct val="90000"/>
              </a:lnSpc>
            </a:pPr>
            <a:r>
              <a:rPr lang="en-US" dirty="0"/>
              <a:t>Scale reduction and enlargement</a:t>
            </a:r>
          </a:p>
          <a:p>
            <a:pPr lvl="1" algn="just">
              <a:lnSpc>
                <a:spcPct val="90000"/>
              </a:lnSpc>
            </a:pPr>
            <a:r>
              <a:rPr lang="en-US" dirty="0"/>
              <a:t>Scale of map has to be reduced to cover larger area in same format.</a:t>
            </a:r>
          </a:p>
          <a:p>
            <a:pPr lvl="1" algn="just">
              <a:lnSpc>
                <a:spcPct val="90000"/>
              </a:lnSpc>
            </a:pPr>
            <a:r>
              <a:rPr lang="en-US" dirty="0"/>
              <a:t>Scale can be reduced or enlarged either using pantograph, photographic reduction, proportional divider or using radial distance. But in digital environment scale change is quite easy.</a:t>
            </a:r>
          </a:p>
          <a:p>
            <a:pPr lvl="1" algn="just">
              <a:lnSpc>
                <a:spcPct val="90000"/>
              </a:lnSpc>
            </a:pPr>
            <a:r>
              <a:rPr lang="en-US" dirty="0"/>
              <a:t>Scale 1: 1250 is 4 times larger than 1: 5000 and 1: 50000 is half the scale of 1: 25000.</a:t>
            </a:r>
          </a:p>
          <a:p>
            <a:pPr lvl="1" algn="just">
              <a:lnSpc>
                <a:spcPct val="90000"/>
              </a:lnSpc>
            </a:pPr>
            <a:r>
              <a:rPr lang="en-US" dirty="0"/>
              <a:t>The reduction or enlargement is normally stated as a percentage. Reduction to 50% means halving the scale and to 25% a quartering of the scale. </a:t>
            </a:r>
          </a:p>
        </p:txBody>
      </p:sp>
      <p:sp>
        <p:nvSpPr>
          <p:cNvPr id="6" name="Slide Number Placeholder 5"/>
          <p:cNvSpPr>
            <a:spLocks noGrp="1"/>
          </p:cNvSpPr>
          <p:nvPr>
            <p:ph type="sldNum" sz="quarter" idx="12"/>
          </p:nvPr>
        </p:nvSpPr>
        <p:spPr/>
        <p:txBody>
          <a:bodyPr/>
          <a:lstStyle/>
          <a:p>
            <a:fld id="{20B5842B-EB94-47B5-9060-386ABA360CA2}" type="slidenum">
              <a:rPr lang="en-US" altLang="en-US">
                <a:solidFill>
                  <a:srgbClr val="000000"/>
                </a:solidFill>
              </a:rPr>
              <a:pPr/>
              <a:t>49</a:t>
            </a:fld>
            <a:endParaRPr lang="en-US" altLang="en-US">
              <a:solidFill>
                <a:srgbClr val="000000"/>
              </a:solidFill>
            </a:endParaRPr>
          </a:p>
        </p:txBody>
      </p:sp>
    </p:spTree>
    <p:extLst>
      <p:ext uri="{BB962C8B-B14F-4D97-AF65-F5344CB8AC3E}">
        <p14:creationId xmlns:p14="http://schemas.microsoft.com/office/powerpoint/2010/main" val="1253997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1981200" y="277814"/>
            <a:ext cx="8229600" cy="788987"/>
          </a:xfrm>
        </p:spPr>
        <p:txBody>
          <a:bodyPr/>
          <a:lstStyle/>
          <a:p>
            <a:r>
              <a:rPr lang="en-US" dirty="0">
                <a:latin typeface="Garamond" panose="02020404030301010803" pitchFamily="18" charset="0"/>
              </a:rPr>
              <a:t>Introduction</a:t>
            </a:r>
          </a:p>
        </p:txBody>
      </p:sp>
      <p:sp>
        <p:nvSpPr>
          <p:cNvPr id="261123" name="Rectangle 3"/>
          <p:cNvSpPr>
            <a:spLocks noGrp="1" noChangeArrowheads="1"/>
          </p:cNvSpPr>
          <p:nvPr>
            <p:ph idx="1"/>
          </p:nvPr>
        </p:nvSpPr>
        <p:spPr>
          <a:xfrm>
            <a:off x="1981200" y="1219201"/>
            <a:ext cx="8229600" cy="4911725"/>
          </a:xfrm>
        </p:spPr>
        <p:txBody>
          <a:bodyPr/>
          <a:lstStyle/>
          <a:p>
            <a:pPr algn="just"/>
            <a:r>
              <a:rPr lang="en-US" sz="2600" dirty="0">
                <a:latin typeface="Arial" panose="020B0604020202020204" pitchFamily="34" charset="0"/>
                <a:cs typeface="Arial" panose="020B0604020202020204" pitchFamily="34" charset="0"/>
              </a:rPr>
              <a:t>Certain amount of information may loss in studying, selecting and generalizing the data to present in the form of maps and do not reach up to the user.</a:t>
            </a:r>
          </a:p>
          <a:p>
            <a:pPr algn="just"/>
            <a:r>
              <a:rPr lang="en-US" sz="2600" dirty="0">
                <a:latin typeface="Arial" panose="020B0604020202020204" pitchFamily="34" charset="0"/>
                <a:cs typeface="Arial" panose="020B0604020202020204" pitchFamily="34" charset="0"/>
              </a:rPr>
              <a:t>Cartographers , so, must be very dynamic to bring out up to date information to the map user.</a:t>
            </a:r>
          </a:p>
          <a:p>
            <a:pPr algn="just"/>
            <a:r>
              <a:rPr lang="en-US" sz="2600" dirty="0">
                <a:latin typeface="Arial" panose="020B0604020202020204" pitchFamily="34" charset="0"/>
                <a:cs typeface="Arial" panose="020B0604020202020204" pitchFamily="34" charset="0"/>
              </a:rPr>
              <a:t>Cartographers should always have interactions with the map users and get feedback from them so that better maps can be produced next time.</a:t>
            </a:r>
          </a:p>
          <a:p>
            <a:pPr algn="just"/>
            <a:r>
              <a:rPr lang="en-US" sz="2600" dirty="0">
                <a:latin typeface="Arial" panose="020B0604020202020204" pitchFamily="34" charset="0"/>
                <a:cs typeface="Arial" panose="020B0604020202020204" pitchFamily="34" charset="0"/>
              </a:rPr>
              <a:t>All aspects of map making and map using are dealt with under the subject of cartography.</a:t>
            </a:r>
          </a:p>
          <a:p>
            <a:endParaRPr lang="en-US" sz="2600" dirty="0"/>
          </a:p>
        </p:txBody>
      </p:sp>
      <p:sp>
        <p:nvSpPr>
          <p:cNvPr id="6" name="Slide Number Placeholder 5"/>
          <p:cNvSpPr>
            <a:spLocks noGrp="1"/>
          </p:cNvSpPr>
          <p:nvPr>
            <p:ph type="sldNum" sz="quarter" idx="12"/>
          </p:nvPr>
        </p:nvSpPr>
        <p:spPr/>
        <p:txBody>
          <a:bodyPr/>
          <a:lstStyle/>
          <a:p>
            <a:fld id="{43FEC1ED-5933-45DD-9BD7-EAEA56F07807}" type="slidenum">
              <a:rPr lang="en-US" altLang="en-US">
                <a:solidFill>
                  <a:srgbClr val="000000"/>
                </a:solidFill>
              </a:rPr>
              <a:pPr/>
              <a:t>5</a:t>
            </a:fld>
            <a:endParaRPr lang="en-US" altLang="en-US">
              <a:solidFill>
                <a:srgbClr val="000000"/>
              </a:solidFill>
            </a:endParaRPr>
          </a:p>
        </p:txBody>
      </p:sp>
    </p:spTree>
    <p:extLst>
      <p:ext uri="{BB962C8B-B14F-4D97-AF65-F5344CB8AC3E}">
        <p14:creationId xmlns:p14="http://schemas.microsoft.com/office/powerpoint/2010/main" val="22628409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t>Map Scale</a:t>
            </a:r>
          </a:p>
        </p:txBody>
      </p:sp>
      <p:sp>
        <p:nvSpPr>
          <p:cNvPr id="294915" name="Rectangle 3"/>
          <p:cNvSpPr>
            <a:spLocks noGrp="1" noChangeArrowheads="1"/>
          </p:cNvSpPr>
          <p:nvPr>
            <p:ph idx="1"/>
          </p:nvPr>
        </p:nvSpPr>
        <p:spPr>
          <a:xfrm>
            <a:off x="965200" y="1219200"/>
            <a:ext cx="9893300" cy="5029200"/>
          </a:xfrm>
        </p:spPr>
        <p:txBody>
          <a:bodyPr/>
          <a:lstStyle/>
          <a:p>
            <a:r>
              <a:rPr lang="en-US" dirty="0"/>
              <a:t>Scale reduction and Enlargement</a:t>
            </a:r>
          </a:p>
          <a:p>
            <a:pPr lvl="1"/>
            <a:r>
              <a:rPr lang="en-US" dirty="0"/>
              <a:t>reduction percentage = (desired scale : present scale ) * 100</a:t>
            </a:r>
          </a:p>
          <a:p>
            <a:pPr lvl="1"/>
            <a:r>
              <a:rPr lang="en-US" dirty="0"/>
              <a:t>if a map at 1:10000 is to be reduced to 1: 25000, the reduction percentage = (1: 25000 : 1: 10000 ) * 100 = 40%</a:t>
            </a:r>
          </a:p>
          <a:p>
            <a:pPr lvl="1"/>
            <a:r>
              <a:rPr lang="en-US" dirty="0"/>
              <a:t>Enlargement percentage is always more than 100%.  if a scale of 1: 12,500 is to be enlarged to 1: 10000, then enlargement percentage is ……</a:t>
            </a:r>
          </a:p>
        </p:txBody>
      </p:sp>
      <p:sp>
        <p:nvSpPr>
          <p:cNvPr id="6" name="Slide Number Placeholder 5"/>
          <p:cNvSpPr>
            <a:spLocks noGrp="1"/>
          </p:cNvSpPr>
          <p:nvPr>
            <p:ph type="sldNum" sz="quarter" idx="12"/>
          </p:nvPr>
        </p:nvSpPr>
        <p:spPr/>
        <p:txBody>
          <a:bodyPr/>
          <a:lstStyle/>
          <a:p>
            <a:fld id="{61EC974B-1739-4CFD-86B2-3E00495F3F1D}" type="slidenum">
              <a:rPr lang="en-US" altLang="en-US">
                <a:solidFill>
                  <a:srgbClr val="000000"/>
                </a:solidFill>
              </a:rPr>
              <a:pPr/>
              <a:t>50</a:t>
            </a:fld>
            <a:endParaRPr lang="en-US" altLang="en-US">
              <a:solidFill>
                <a:srgbClr val="000000"/>
              </a:solidFill>
            </a:endParaRPr>
          </a:p>
        </p:txBody>
      </p:sp>
    </p:spTree>
    <p:extLst>
      <p:ext uri="{BB962C8B-B14F-4D97-AF65-F5344CB8AC3E}">
        <p14:creationId xmlns:p14="http://schemas.microsoft.com/office/powerpoint/2010/main" val="14484361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p:cNvSpPr>
            <a:spLocks noGrp="1" noChangeArrowheads="1"/>
          </p:cNvSpPr>
          <p:nvPr>
            <p:ph type="title"/>
          </p:nvPr>
        </p:nvSpPr>
        <p:spPr/>
        <p:txBody>
          <a:bodyPr/>
          <a:lstStyle/>
          <a:p>
            <a:r>
              <a:rPr lang="en-US"/>
              <a:t>Map Scale</a:t>
            </a:r>
          </a:p>
        </p:txBody>
      </p:sp>
      <p:graphicFrame>
        <p:nvGraphicFramePr>
          <p:cNvPr id="296963" name="Object 3"/>
          <p:cNvGraphicFramePr>
            <a:graphicFrameLocks noGrp="1" noChangeAspect="1"/>
          </p:cNvGraphicFramePr>
          <p:nvPr>
            <p:ph idx="1"/>
          </p:nvPr>
        </p:nvGraphicFramePr>
        <p:xfrm>
          <a:off x="2590800" y="1452563"/>
          <a:ext cx="7239000" cy="4638675"/>
        </p:xfrm>
        <a:graphic>
          <a:graphicData uri="http://schemas.openxmlformats.org/presentationml/2006/ole">
            <mc:AlternateContent xmlns:mc="http://schemas.openxmlformats.org/markup-compatibility/2006">
              <mc:Choice xmlns:v="urn:schemas-microsoft-com:vml" Requires="v">
                <p:oleObj spid="_x0000_s3167" name="Bitmap Image" r:id="rId3" imgW="6287378" imgH="4029637" progId="Paint.Picture">
                  <p:embed/>
                </p:oleObj>
              </mc:Choice>
              <mc:Fallback>
                <p:oleObj name="Bitmap Image" r:id="rId3" imgW="6287378" imgH="402963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452563"/>
                        <a:ext cx="7239000" cy="463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0F3C69D1-649D-4759-99CA-A2FDC885E513}" type="slidenum">
              <a:rPr lang="en-US" altLang="en-US">
                <a:solidFill>
                  <a:srgbClr val="000000"/>
                </a:solidFill>
              </a:rPr>
              <a:pPr/>
              <a:t>51</a:t>
            </a:fld>
            <a:endParaRPr lang="en-US" altLang="en-US">
              <a:solidFill>
                <a:srgbClr val="000000"/>
              </a:solidFill>
            </a:endParaRPr>
          </a:p>
        </p:txBody>
      </p:sp>
    </p:spTree>
    <p:extLst>
      <p:ext uri="{BB962C8B-B14F-4D97-AF65-F5344CB8AC3E}">
        <p14:creationId xmlns:p14="http://schemas.microsoft.com/office/powerpoint/2010/main" val="3176771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838200" y="0"/>
            <a:ext cx="10515600" cy="1325563"/>
          </a:xfrm>
        </p:spPr>
        <p:txBody>
          <a:bodyPr/>
          <a:lstStyle/>
          <a:p>
            <a:r>
              <a:rPr lang="en-US" dirty="0">
                <a:latin typeface="Garamond" panose="02020404030301010803" pitchFamily="18" charset="0"/>
              </a:rPr>
              <a:t>History of Cartography ( before 1960)</a:t>
            </a:r>
          </a:p>
        </p:txBody>
      </p:sp>
      <p:sp>
        <p:nvSpPr>
          <p:cNvPr id="280579" name="Rectangle 3"/>
          <p:cNvSpPr>
            <a:spLocks noGrp="1" noChangeArrowheads="1"/>
          </p:cNvSpPr>
          <p:nvPr>
            <p:ph idx="1"/>
          </p:nvPr>
        </p:nvSpPr>
        <p:spPr>
          <a:xfrm>
            <a:off x="1981200" y="1066801"/>
            <a:ext cx="8229600" cy="5064125"/>
          </a:xfrm>
        </p:spPr>
        <p:txBody>
          <a:bodyPr/>
          <a:lstStyle/>
          <a:p>
            <a:pPr algn="just">
              <a:lnSpc>
                <a:spcPct val="90000"/>
              </a:lnSpc>
            </a:pPr>
            <a:r>
              <a:rPr lang="en-US" altLang="ja-JP" sz="2400" dirty="0">
                <a:latin typeface="Arial" panose="020B0604020202020204" pitchFamily="34" charset="0"/>
                <a:ea typeface="ＭＳ Ｐゴシック" charset="-128"/>
                <a:cs typeface="Arial" panose="020B0604020202020204" pitchFamily="34" charset="0"/>
              </a:rPr>
              <a:t>Manual mapping procedures were dominant during the longest period in the recorded history of cartography.</a:t>
            </a:r>
          </a:p>
          <a:p>
            <a:pPr algn="just">
              <a:lnSpc>
                <a:spcPct val="90000"/>
              </a:lnSpc>
            </a:pPr>
            <a:r>
              <a:rPr lang="en-US" sz="2400" dirty="0">
                <a:latin typeface="Arial" panose="020B0604020202020204" pitchFamily="34" charset="0"/>
                <a:cs typeface="Arial" panose="020B0604020202020204" pitchFamily="34" charset="0"/>
              </a:rPr>
              <a:t>people used to use brushes, quills </a:t>
            </a:r>
            <a:r>
              <a:rPr lang="en-US" sz="2400" dirty="0" err="1">
                <a:latin typeface="Arial" panose="020B0604020202020204" pitchFamily="34" charset="0"/>
                <a:cs typeface="Arial" panose="020B0604020202020204" pitchFamily="34" charset="0"/>
              </a:rPr>
              <a:t>etc</a:t>
            </a:r>
            <a:r>
              <a:rPr lang="en-US" sz="2400" dirty="0">
                <a:latin typeface="Arial" panose="020B0604020202020204" pitchFamily="34" charset="0"/>
                <a:cs typeface="Arial" panose="020B0604020202020204" pitchFamily="34" charset="0"/>
              </a:rPr>
              <a:t> on medium like papyrus, silk and even clay and metal.</a:t>
            </a:r>
            <a:r>
              <a:rPr lang="en-US" altLang="ja-JP" sz="2400" dirty="0">
                <a:latin typeface="Arial" panose="020B0604020202020204" pitchFamily="34" charset="0"/>
                <a:ea typeface="ＭＳ Ｐゴシック" charset="-128"/>
                <a:cs typeface="Arial" panose="020B0604020202020204" pitchFamily="34" charset="0"/>
              </a:rPr>
              <a:t> </a:t>
            </a:r>
            <a:r>
              <a:rPr lang="en-US" sz="2400" dirty="0">
                <a:latin typeface="Arial" panose="020B0604020202020204" pitchFamily="34" charset="0"/>
                <a:cs typeface="Arial" panose="020B0604020202020204" pitchFamily="34" charset="0"/>
              </a:rPr>
              <a:t>Oldest map found in clay tablet ( nearly 5000 year) showing mountain, water bodies, and other geographic features in Mesopotamia. </a:t>
            </a:r>
          </a:p>
          <a:p>
            <a:pPr algn="just">
              <a:lnSpc>
                <a:spcPct val="90000"/>
              </a:lnSpc>
            </a:pPr>
            <a:r>
              <a:rPr lang="en-US" sz="2400" dirty="0">
                <a:latin typeface="Arial" panose="020B0604020202020204" pitchFamily="34" charset="0"/>
                <a:cs typeface="Arial" panose="020B0604020202020204" pitchFamily="34" charset="0"/>
              </a:rPr>
              <a:t>demand of skillfully made charts of coastline and other navigational instruments emerged in the 14th and 15th century made the map making a recognized profession. Maps in land are rather poor.</a:t>
            </a:r>
          </a:p>
          <a:p>
            <a:pPr algn="just">
              <a:lnSpc>
                <a:spcPct val="90000"/>
              </a:lnSpc>
            </a:pPr>
            <a:r>
              <a:rPr lang="en-US" sz="2400" dirty="0">
                <a:latin typeface="Arial" panose="020B0604020202020204" pitchFamily="34" charset="0"/>
                <a:cs typeface="Arial" panose="020B0604020202020204" pitchFamily="34" charset="0"/>
              </a:rPr>
              <a:t> People used wooden cuts and intaglio copper plates.</a:t>
            </a:r>
          </a:p>
          <a:p>
            <a:pPr algn="just">
              <a:lnSpc>
                <a:spcPct val="90000"/>
              </a:lnSpc>
            </a:pPr>
            <a:r>
              <a:rPr lang="en-US" sz="2400" dirty="0">
                <a:latin typeface="Arial" panose="020B0604020202020204" pitchFamily="34" charset="0"/>
                <a:cs typeface="Arial" panose="020B0604020202020204" pitchFamily="34" charset="0"/>
              </a:rPr>
              <a:t>In 1571, theodolites developed and map accuracy increased due to accurate surveying.</a:t>
            </a:r>
          </a:p>
          <a:p>
            <a:pPr>
              <a:lnSpc>
                <a:spcPct val="90000"/>
              </a:lnSpc>
              <a:buFont typeface="Wingdings" panose="05000000000000000000" pitchFamily="2" charset="2"/>
              <a:buNone/>
            </a:pPr>
            <a:endParaRPr lang="en-US" sz="2400" dirty="0"/>
          </a:p>
          <a:p>
            <a:pPr>
              <a:lnSpc>
                <a:spcPct val="90000"/>
              </a:lnSpc>
              <a:buFont typeface="Wingdings" panose="05000000000000000000" pitchFamily="2" charset="2"/>
              <a:buNone/>
            </a:pPr>
            <a:endParaRPr lang="en-US" sz="2400" dirty="0"/>
          </a:p>
          <a:p>
            <a:pPr>
              <a:lnSpc>
                <a:spcPct val="90000"/>
              </a:lnSpc>
              <a:buFont typeface="Wingdings" panose="05000000000000000000" pitchFamily="2" charset="2"/>
              <a:buNone/>
            </a:pPr>
            <a:endParaRPr lang="en-US" sz="2400" dirty="0"/>
          </a:p>
        </p:txBody>
      </p:sp>
      <p:sp>
        <p:nvSpPr>
          <p:cNvPr id="6" name="Slide Number Placeholder 5"/>
          <p:cNvSpPr>
            <a:spLocks noGrp="1"/>
          </p:cNvSpPr>
          <p:nvPr>
            <p:ph type="sldNum" sz="quarter" idx="12"/>
          </p:nvPr>
        </p:nvSpPr>
        <p:spPr/>
        <p:txBody>
          <a:bodyPr/>
          <a:lstStyle/>
          <a:p>
            <a:fld id="{5E93B43F-0A81-44FE-87B8-282303BB6C16}" type="slidenum">
              <a:rPr lang="en-US" altLang="en-US">
                <a:solidFill>
                  <a:srgbClr val="000000"/>
                </a:solidFill>
              </a:rPr>
              <a:pPr/>
              <a:t>6</a:t>
            </a:fld>
            <a:endParaRPr lang="en-US" altLang="en-US">
              <a:solidFill>
                <a:srgbClr val="000000"/>
              </a:solidFill>
            </a:endParaRPr>
          </a:p>
        </p:txBody>
      </p:sp>
    </p:spTree>
    <p:extLst>
      <p:ext uri="{BB962C8B-B14F-4D97-AF65-F5344CB8AC3E}">
        <p14:creationId xmlns:p14="http://schemas.microsoft.com/office/powerpoint/2010/main" val="3376194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609600" y="-100805"/>
            <a:ext cx="10515600" cy="1325563"/>
          </a:xfrm>
        </p:spPr>
        <p:txBody>
          <a:bodyPr/>
          <a:lstStyle/>
          <a:p>
            <a:r>
              <a:rPr lang="en-US" dirty="0">
                <a:latin typeface="Garamond" panose="02020404030301010803" pitchFamily="18" charset="0"/>
              </a:rPr>
              <a:t>History of cartography </a:t>
            </a:r>
          </a:p>
        </p:txBody>
      </p:sp>
      <p:sp>
        <p:nvSpPr>
          <p:cNvPr id="281603" name="Rectangle 3"/>
          <p:cNvSpPr>
            <a:spLocks noGrp="1" noChangeArrowheads="1"/>
          </p:cNvSpPr>
          <p:nvPr>
            <p:ph idx="1"/>
          </p:nvPr>
        </p:nvSpPr>
        <p:spPr>
          <a:xfrm>
            <a:off x="1981200" y="1066801"/>
            <a:ext cx="8229600" cy="5064125"/>
          </a:xfrm>
        </p:spPr>
        <p:txBody>
          <a:bodyPr/>
          <a:lstStyle/>
          <a:p>
            <a:pPr algn="just"/>
            <a:r>
              <a:rPr lang="en-US" sz="2600" dirty="0" err="1">
                <a:latin typeface="Arial" panose="020B0604020202020204" pitchFamily="34" charset="0"/>
                <a:cs typeface="Arial" panose="020B0604020202020204" pitchFamily="34" charset="0"/>
              </a:rPr>
              <a:t>Gerhardus</a:t>
            </a:r>
            <a:r>
              <a:rPr lang="en-US" sz="2600" dirty="0">
                <a:latin typeface="Arial" panose="020B0604020202020204" pitchFamily="34" charset="0"/>
                <a:cs typeface="Arial" panose="020B0604020202020204" pitchFamily="34" charset="0"/>
              </a:rPr>
              <a:t> Mercator devised in 1569, a map projection- Mercator Projection- considered to be father of cartography. Mercator used the term “Atlas” for volume of maps</a:t>
            </a:r>
          </a:p>
          <a:p>
            <a:pPr algn="just"/>
            <a:r>
              <a:rPr lang="en-US" sz="2600" dirty="0">
                <a:latin typeface="Arial" panose="020B0604020202020204" pitchFamily="34" charset="0"/>
                <a:cs typeface="Arial" panose="020B0604020202020204" pitchFamily="34" charset="0"/>
              </a:rPr>
              <a:t>With the invention of chronometer for keeping accurate time and the theodolite , latitude and longitude were accurately determined in 17</a:t>
            </a:r>
            <a:r>
              <a:rPr lang="en-US" sz="2600" baseline="30000" dirty="0">
                <a:latin typeface="Arial" panose="020B0604020202020204" pitchFamily="34" charset="0"/>
                <a:cs typeface="Arial" panose="020B0604020202020204" pitchFamily="34" charset="0"/>
              </a:rPr>
              <a:t>th</a:t>
            </a:r>
            <a:r>
              <a:rPr lang="en-US" sz="2600" dirty="0">
                <a:latin typeface="Arial" panose="020B0604020202020204" pitchFamily="34" charset="0"/>
                <a:cs typeface="Arial" panose="020B0604020202020204" pitchFamily="34" charset="0"/>
              </a:rPr>
              <a:t> century.</a:t>
            </a:r>
          </a:p>
          <a:p>
            <a:pPr algn="just"/>
            <a:r>
              <a:rPr lang="en-US" sz="2600" dirty="0">
                <a:latin typeface="Arial" panose="020B0604020202020204" pitchFamily="34" charset="0"/>
                <a:cs typeface="Arial" panose="020B0604020202020204" pitchFamily="34" charset="0"/>
              </a:rPr>
              <a:t>lithographic and wax engraver developed in the 19th century. The development of photography and application of etching techniques were major technological development in cartography</a:t>
            </a:r>
          </a:p>
        </p:txBody>
      </p:sp>
      <p:sp>
        <p:nvSpPr>
          <p:cNvPr id="6" name="Slide Number Placeholder 5"/>
          <p:cNvSpPr>
            <a:spLocks noGrp="1"/>
          </p:cNvSpPr>
          <p:nvPr>
            <p:ph type="sldNum" sz="quarter" idx="12"/>
          </p:nvPr>
        </p:nvSpPr>
        <p:spPr/>
        <p:txBody>
          <a:bodyPr/>
          <a:lstStyle/>
          <a:p>
            <a:fld id="{13152334-BF52-4DFD-9324-928827D9A0B1}" type="slidenum">
              <a:rPr lang="en-US" altLang="en-US">
                <a:solidFill>
                  <a:srgbClr val="000000"/>
                </a:solidFill>
              </a:rPr>
              <a:pPr/>
              <a:t>7</a:t>
            </a:fld>
            <a:endParaRPr lang="en-US" altLang="en-US">
              <a:solidFill>
                <a:srgbClr val="000000"/>
              </a:solidFill>
            </a:endParaRPr>
          </a:p>
        </p:txBody>
      </p:sp>
    </p:spTree>
    <p:extLst>
      <p:ext uri="{BB962C8B-B14F-4D97-AF65-F5344CB8AC3E}">
        <p14:creationId xmlns:p14="http://schemas.microsoft.com/office/powerpoint/2010/main" val="3782140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838200" y="111125"/>
            <a:ext cx="10515600" cy="1325563"/>
          </a:xfrm>
        </p:spPr>
        <p:txBody>
          <a:bodyPr/>
          <a:lstStyle/>
          <a:p>
            <a:r>
              <a:rPr lang="en-US" dirty="0">
                <a:latin typeface="Garamond" panose="02020404030301010803" pitchFamily="18" charset="0"/>
              </a:rPr>
              <a:t>Revolution in Cartography</a:t>
            </a:r>
          </a:p>
        </p:txBody>
      </p:sp>
      <p:sp>
        <p:nvSpPr>
          <p:cNvPr id="284675" name="Rectangle 3"/>
          <p:cNvSpPr>
            <a:spLocks noGrp="1" noChangeArrowheads="1"/>
          </p:cNvSpPr>
          <p:nvPr>
            <p:ph idx="1"/>
          </p:nvPr>
        </p:nvSpPr>
        <p:spPr>
          <a:xfrm>
            <a:off x="1981200" y="1219200"/>
            <a:ext cx="8229600" cy="5334000"/>
          </a:xfrm>
        </p:spPr>
        <p:txBody>
          <a:bodyPr/>
          <a:lstStyle/>
          <a:p>
            <a:pPr algn="just"/>
            <a:r>
              <a:rPr lang="en-US" dirty="0">
                <a:latin typeface="Arial" panose="020B0604020202020204" pitchFamily="34" charset="0"/>
                <a:cs typeface="Arial" panose="020B0604020202020204" pitchFamily="34" charset="0"/>
              </a:rPr>
              <a:t>Meaning of cartography has changed fundamentally since 1960 – by advent of computer.</a:t>
            </a:r>
          </a:p>
          <a:p>
            <a:pPr algn="just"/>
            <a:r>
              <a:rPr lang="en-US" dirty="0">
                <a:latin typeface="Arial" panose="020B0604020202020204" pitchFamily="34" charset="0"/>
                <a:cs typeface="Arial" panose="020B0604020202020204" pitchFamily="34" charset="0"/>
              </a:rPr>
              <a:t>Earliest mapping applications implemented on computer in 1960 ,however, are limited in few governments and academic projects as early computers are not good for complex structures like maps and large data storage capacity.</a:t>
            </a:r>
          </a:p>
        </p:txBody>
      </p:sp>
      <p:sp>
        <p:nvSpPr>
          <p:cNvPr id="6" name="Slide Number Placeholder 5"/>
          <p:cNvSpPr>
            <a:spLocks noGrp="1"/>
          </p:cNvSpPr>
          <p:nvPr>
            <p:ph type="sldNum" sz="quarter" idx="12"/>
          </p:nvPr>
        </p:nvSpPr>
        <p:spPr/>
        <p:txBody>
          <a:bodyPr/>
          <a:lstStyle/>
          <a:p>
            <a:fld id="{B953DE6A-6409-4088-9883-5F0EF0E46F25}" type="slidenum">
              <a:rPr lang="en-US" altLang="en-US">
                <a:solidFill>
                  <a:srgbClr val="000000"/>
                </a:solidFill>
              </a:rPr>
              <a:pPr/>
              <a:t>8</a:t>
            </a:fld>
            <a:endParaRPr lang="en-US" altLang="en-US">
              <a:solidFill>
                <a:srgbClr val="000000"/>
              </a:solidFill>
            </a:endParaRPr>
          </a:p>
        </p:txBody>
      </p:sp>
    </p:spTree>
    <p:extLst>
      <p:ext uri="{BB962C8B-B14F-4D97-AF65-F5344CB8AC3E}">
        <p14:creationId xmlns:p14="http://schemas.microsoft.com/office/powerpoint/2010/main" val="3116436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838200" y="123825"/>
            <a:ext cx="10515600" cy="1325563"/>
          </a:xfrm>
        </p:spPr>
        <p:txBody>
          <a:bodyPr/>
          <a:lstStyle/>
          <a:p>
            <a:r>
              <a:rPr lang="en-US" dirty="0">
                <a:latin typeface="Garamond" panose="02020404030301010803" pitchFamily="18" charset="0"/>
              </a:rPr>
              <a:t>Revolution in Cartography</a:t>
            </a:r>
          </a:p>
        </p:txBody>
      </p:sp>
      <p:sp>
        <p:nvSpPr>
          <p:cNvPr id="283651" name="Rectangle 3"/>
          <p:cNvSpPr>
            <a:spLocks noGrp="1" noChangeArrowheads="1"/>
          </p:cNvSpPr>
          <p:nvPr>
            <p:ph idx="1"/>
          </p:nvPr>
        </p:nvSpPr>
        <p:spPr>
          <a:xfrm>
            <a:off x="1981200" y="1260476"/>
            <a:ext cx="8458200" cy="5140325"/>
          </a:xfrm>
        </p:spPr>
        <p:txBody>
          <a:bodyPr/>
          <a:lstStyle/>
          <a:p>
            <a:pPr algn="just">
              <a:lnSpc>
                <a:spcPct val="90000"/>
              </a:lnSpc>
            </a:pPr>
            <a:r>
              <a:rPr lang="en-US" sz="2600" dirty="0">
                <a:latin typeface="Arial" panose="020B0604020202020204" pitchFamily="34" charset="0"/>
                <a:cs typeface="Arial" panose="020B0604020202020204" pitchFamily="34" charset="0"/>
              </a:rPr>
              <a:t>After1980s, commercial Geographic Information System helped digital mapping to reach a higher level of capability.</a:t>
            </a:r>
          </a:p>
          <a:p>
            <a:pPr lvl="1" algn="just">
              <a:lnSpc>
                <a:spcPct val="90000"/>
              </a:lnSpc>
            </a:pPr>
            <a:r>
              <a:rPr lang="en-US" sz="2200" dirty="0">
                <a:latin typeface="Arial" panose="020B0604020202020204" pitchFamily="34" charset="0"/>
                <a:cs typeface="Arial" panose="020B0604020202020204" pitchFamily="34" charset="0"/>
              </a:rPr>
              <a:t>Better database software – allows the management of vast amount of data</a:t>
            </a:r>
          </a:p>
          <a:p>
            <a:pPr lvl="1" algn="just">
              <a:lnSpc>
                <a:spcPct val="90000"/>
              </a:lnSpc>
            </a:pPr>
            <a:r>
              <a:rPr lang="en-US" sz="2200" dirty="0">
                <a:latin typeface="Arial" panose="020B0604020202020204" pitchFamily="34" charset="0"/>
                <a:cs typeface="Arial" panose="020B0604020202020204" pitchFamily="34" charset="0"/>
              </a:rPr>
              <a:t>Computer graphics techniques provide the data models for storage, retrieval and display of geographic objects.</a:t>
            </a:r>
          </a:p>
          <a:p>
            <a:pPr lvl="1" algn="just">
              <a:lnSpc>
                <a:spcPct val="90000"/>
              </a:lnSpc>
            </a:pPr>
            <a:r>
              <a:rPr lang="en-US" sz="2200" dirty="0">
                <a:latin typeface="Arial" panose="020B0604020202020204" pitchFamily="34" charset="0"/>
                <a:cs typeface="Arial" panose="020B0604020202020204" pitchFamily="34" charset="0"/>
              </a:rPr>
              <a:t>Advanced visualization techniques allow us to create increasingly sophisticated representations of our environment.</a:t>
            </a:r>
          </a:p>
          <a:p>
            <a:pPr lvl="1" algn="just">
              <a:lnSpc>
                <a:spcPct val="90000"/>
              </a:lnSpc>
            </a:pPr>
            <a:r>
              <a:rPr lang="en-US" sz="2200" dirty="0">
                <a:latin typeface="Arial" panose="020B0604020202020204" pitchFamily="34" charset="0"/>
                <a:cs typeface="Arial" panose="020B0604020202020204" pitchFamily="34" charset="0"/>
              </a:rPr>
              <a:t>fast, high-resolution scanning and sophisticated software speed up map data conversion that previously relied exclusively on manual digitizing.</a:t>
            </a:r>
            <a:r>
              <a:rPr lang="en-US" sz="2400" dirty="0"/>
              <a:t>			 </a:t>
            </a:r>
          </a:p>
        </p:txBody>
      </p:sp>
      <p:sp>
        <p:nvSpPr>
          <p:cNvPr id="6" name="Slide Number Placeholder 5"/>
          <p:cNvSpPr>
            <a:spLocks noGrp="1"/>
          </p:cNvSpPr>
          <p:nvPr>
            <p:ph type="sldNum" sz="quarter" idx="12"/>
          </p:nvPr>
        </p:nvSpPr>
        <p:spPr/>
        <p:txBody>
          <a:bodyPr/>
          <a:lstStyle/>
          <a:p>
            <a:fld id="{31BD4E22-650A-48D4-8A3B-DCCD5857176C}" type="slidenum">
              <a:rPr lang="en-US" altLang="en-US">
                <a:solidFill>
                  <a:srgbClr val="000000"/>
                </a:solidFill>
              </a:rPr>
              <a:pPr/>
              <a:t>9</a:t>
            </a:fld>
            <a:endParaRPr lang="en-US" altLang="en-US">
              <a:solidFill>
                <a:srgbClr val="000000"/>
              </a:solidFill>
            </a:endParaRPr>
          </a:p>
        </p:txBody>
      </p:sp>
    </p:spTree>
    <p:extLst>
      <p:ext uri="{BB962C8B-B14F-4D97-AF65-F5344CB8AC3E}">
        <p14:creationId xmlns:p14="http://schemas.microsoft.com/office/powerpoint/2010/main" val="3750596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DD9D38004B034AAF8DAAB306C8368C" ma:contentTypeVersion="0" ma:contentTypeDescription="Create a new document." ma:contentTypeScope="" ma:versionID="3d95688005c0359f6d775579f3101f2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BAFB6E-A878-46F1-B4AE-C7C56C93E40F}"/>
</file>

<file path=customXml/itemProps2.xml><?xml version="1.0" encoding="utf-8"?>
<ds:datastoreItem xmlns:ds="http://schemas.openxmlformats.org/officeDocument/2006/customXml" ds:itemID="{D13352ED-5761-4EB1-A892-7CA4AF95E6F9}"/>
</file>

<file path=customXml/itemProps3.xml><?xml version="1.0" encoding="utf-8"?>
<ds:datastoreItem xmlns:ds="http://schemas.openxmlformats.org/officeDocument/2006/customXml" ds:itemID="{EC9DFABC-CEEE-45A4-B010-F2F53BBD98F3}"/>
</file>

<file path=docProps/app.xml><?xml version="1.0" encoding="utf-8"?>
<Properties xmlns="http://schemas.openxmlformats.org/officeDocument/2006/extended-properties" xmlns:vt="http://schemas.openxmlformats.org/officeDocument/2006/docPropsVTypes">
  <Template/>
  <TotalTime>784</TotalTime>
  <Words>2979</Words>
  <Application>Microsoft Office PowerPoint</Application>
  <PresentationFormat>Widescreen</PresentationFormat>
  <Paragraphs>275</Paragraphs>
  <Slides>51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ＭＳ Ｐゴシック</vt:lpstr>
      <vt:lpstr>Arial</vt:lpstr>
      <vt:lpstr>Calibri</vt:lpstr>
      <vt:lpstr>Calibri Light</vt:lpstr>
      <vt:lpstr>Comic Sans MS</vt:lpstr>
      <vt:lpstr>Garamond</vt:lpstr>
      <vt:lpstr>Times New Roman</vt:lpstr>
      <vt:lpstr>Wingdings</vt:lpstr>
      <vt:lpstr>Office Theme</vt:lpstr>
      <vt:lpstr>Bitmap Image</vt:lpstr>
      <vt:lpstr>PowerPoint Presentation</vt:lpstr>
      <vt:lpstr>PowerPoint Presentation</vt:lpstr>
      <vt:lpstr>Cartography</vt:lpstr>
      <vt:lpstr>Introduction</vt:lpstr>
      <vt:lpstr>Introduction</vt:lpstr>
      <vt:lpstr>History of Cartography ( before 1960)</vt:lpstr>
      <vt:lpstr>History of cartography </vt:lpstr>
      <vt:lpstr>Revolution in Cartography</vt:lpstr>
      <vt:lpstr>Revolution in Cartography</vt:lpstr>
      <vt:lpstr>Revolution in Cartography</vt:lpstr>
      <vt:lpstr>Definitions (old)</vt:lpstr>
      <vt:lpstr>Definitions (old)</vt:lpstr>
      <vt:lpstr>Definition ( new) </vt:lpstr>
      <vt:lpstr>Definition ( new)</vt:lpstr>
      <vt:lpstr>Scope of cartography</vt:lpstr>
      <vt:lpstr>Scope of Cartography</vt:lpstr>
      <vt:lpstr>Cartography and Surveying</vt:lpstr>
      <vt:lpstr>Cartography and GIS</vt:lpstr>
      <vt:lpstr>Cartography and GIS</vt:lpstr>
      <vt:lpstr>Maps</vt:lpstr>
      <vt:lpstr>Maps</vt:lpstr>
      <vt:lpstr>Need of map</vt:lpstr>
      <vt:lpstr>Need of map </vt:lpstr>
      <vt:lpstr>Need of map</vt:lpstr>
      <vt:lpstr>Need of maps</vt:lpstr>
      <vt:lpstr>Orientation and Navigation</vt:lpstr>
      <vt:lpstr>Need of maps</vt:lpstr>
      <vt:lpstr>Need of maps</vt:lpstr>
      <vt:lpstr>Need of maps</vt:lpstr>
      <vt:lpstr>Map Elements</vt:lpstr>
      <vt:lpstr>Map Elements</vt:lpstr>
      <vt:lpstr>Marginal information</vt:lpstr>
      <vt:lpstr>Map Characteristics</vt:lpstr>
      <vt:lpstr>PowerPoint Presentation</vt:lpstr>
      <vt:lpstr> </vt:lpstr>
      <vt:lpstr>  </vt:lpstr>
      <vt:lpstr>PowerPoint Presentation</vt:lpstr>
      <vt:lpstr>Map Characteristics</vt:lpstr>
      <vt:lpstr>Map characteristics</vt:lpstr>
      <vt:lpstr>Classification of maps</vt:lpstr>
      <vt:lpstr>Classification of maps</vt:lpstr>
      <vt:lpstr>Classification of maps</vt:lpstr>
      <vt:lpstr>Classification of maps</vt:lpstr>
      <vt:lpstr>Use of maps</vt:lpstr>
      <vt:lpstr>Use of maps</vt:lpstr>
      <vt:lpstr>Use of maps</vt:lpstr>
      <vt:lpstr>Map Scale</vt:lpstr>
      <vt:lpstr>Map scale</vt:lpstr>
      <vt:lpstr>Map Scale</vt:lpstr>
      <vt:lpstr>Map Scale</vt:lpstr>
      <vt:lpstr>Map Scale</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Shanker KC</dc:creator>
  <cp:lastModifiedBy>Pradip Aryal</cp:lastModifiedBy>
  <cp:revision>74</cp:revision>
  <dcterms:created xsi:type="dcterms:W3CDTF">2016-01-24T01:39:51Z</dcterms:created>
  <dcterms:modified xsi:type="dcterms:W3CDTF">2019-05-23T12:34:18Z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0x0101006DDD9D38004B034AAF8DAAB306C8368C</vt:lpwstr>
  </property>
</Properties>
</file>