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2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A1284-26EC-495E-92F6-61B13A5B168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07FD-0583-4E34-8F73-07DA6891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description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describes the appearance of a printed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higher level than an actual output bitmap. An overlapping term is printer control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includes Hewlett-Packard's PCL. PostScript is one of the most noted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description languages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sent to a printer must be in a language that the printer can understand. These languages are called Page Description Languages, or </a:t>
            </a:r>
            <a:r>
              <a:rPr lang="en-US" dirty="0" smtClean="0"/>
              <a:t>PDL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07FD-0583-4E34-8F73-07DA6891F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Intaglio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ɪnˈtæli.oʊ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in-TAL-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-oh) is the family of printing and printmaking techniques in which the image is incised into a surface, and the incised line or sunken area holds the ink. It is the direct opposite of a relief print.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Relief printing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process where protruding surface faces of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plate or block are inked; recessed areas are ink free.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image is therefore a relatively simple matter of inking the face of the matrix and bringing it in firm contact with the paper.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Lithography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(from Ancient Greek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λίθος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lithos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meaning "stone",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γράφειν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meaning "to write") is a method of printing originally based on the immiscibility of oil and water. The printing is from a stone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lithographic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limestone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or a metal plate with a smooth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07FD-0583-4E34-8F73-07DA6891F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E7F789-A8C7-4347-8EE7-47142A9E263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0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A542-FA7C-44F1-BA77-81574D703E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CD73-79D3-49C3-A70F-8B4E07A8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Dissemination Techniques of Maps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4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 all levels of education</a:t>
            </a:r>
          </a:p>
          <a:p>
            <a:r>
              <a:rPr lang="en-US" altLang="en-US" dirty="0" smtClean="0"/>
              <a:t> common in every home and business</a:t>
            </a:r>
          </a:p>
          <a:p>
            <a:r>
              <a:rPr lang="en-US" altLang="en-US" dirty="0" smtClean="0"/>
              <a:t> all levels of income (but the lowest)</a:t>
            </a:r>
          </a:p>
          <a:p>
            <a:r>
              <a:rPr lang="en-US" altLang="en-US" dirty="0" smtClean="0"/>
              <a:t> more women online than men</a:t>
            </a:r>
          </a:p>
          <a:p>
            <a:r>
              <a:rPr lang="en-US" altLang="en-US" dirty="0" smtClean="0"/>
              <a:t> 8-16 years age group coming up</a:t>
            </a:r>
          </a:p>
          <a:p>
            <a:r>
              <a:rPr lang="en-US" altLang="en-US" dirty="0" smtClean="0"/>
              <a:t> seniors fastest-growing group of users</a:t>
            </a:r>
          </a:p>
          <a:p>
            <a:r>
              <a:rPr lang="en-US" altLang="en-US" dirty="0" smtClean="0"/>
              <a:t> world-wide number of Internet users still growing exponentially (1600 million in 2008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/>
              <a:t>= 24% of World population)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Diverging Web user profiles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534EA-75D8-4C0E-86B8-51882D16A2AD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10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7253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dirty="0" smtClean="0"/>
              <a:t>Access</a:t>
            </a:r>
          </a:p>
          <a:p>
            <a:pPr>
              <a:defRPr/>
            </a:pPr>
            <a:r>
              <a:rPr lang="en-US" sz="2400" dirty="0" smtClean="0"/>
              <a:t> Internet access</a:t>
            </a:r>
          </a:p>
          <a:p>
            <a:pPr>
              <a:defRPr/>
            </a:pPr>
            <a:r>
              <a:rPr lang="en-US" sz="2400" dirty="0" smtClean="0"/>
              <a:t> accessibility for everyone?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dirty="0" smtClean="0"/>
              <a:t>Medium</a:t>
            </a:r>
          </a:p>
          <a:p>
            <a:pPr>
              <a:defRPr/>
            </a:pPr>
            <a:r>
              <a:rPr lang="en-US" sz="2400" dirty="0" smtClean="0"/>
              <a:t> problems related to computer </a:t>
            </a:r>
            <a:r>
              <a:rPr lang="en-US" sz="2400" i="1" dirty="0" smtClean="0"/>
              <a:t>(see disadvantages map displays on monitor screens)</a:t>
            </a:r>
          </a:p>
          <a:p>
            <a:pPr>
              <a:defRPr/>
            </a:pPr>
            <a:r>
              <a:rPr lang="en-US" sz="2400" dirty="0" smtClean="0"/>
              <a:t> no control over final appearance</a:t>
            </a:r>
          </a:p>
          <a:p>
            <a:pPr>
              <a:defRPr/>
            </a:pPr>
            <a:r>
              <a:rPr lang="en-US" sz="2400" dirty="0" smtClean="0"/>
              <a:t> speed of data transfer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dirty="0" smtClean="0"/>
              <a:t>Content</a:t>
            </a:r>
          </a:p>
          <a:p>
            <a:pPr>
              <a:defRPr/>
            </a:pPr>
            <a:r>
              <a:rPr lang="en-US" sz="2400" dirty="0" smtClean="0"/>
              <a:t> finding web maps and </a:t>
            </a:r>
            <a:r>
              <a:rPr lang="en-US" sz="2400" dirty="0" err="1" smtClean="0"/>
              <a:t>geodata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 language</a:t>
            </a:r>
          </a:p>
          <a:p>
            <a:pPr>
              <a:defRPr/>
            </a:pPr>
            <a:r>
              <a:rPr lang="en-US" sz="2400" dirty="0" smtClean="0"/>
              <a:t> actuality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dirty="0" smtClean="0"/>
              <a:t> Web maps / </a:t>
            </a:r>
            <a:r>
              <a:rPr lang="en-US" sz="2400" dirty="0" err="1" smtClean="0"/>
              <a:t>geodata</a:t>
            </a:r>
            <a:r>
              <a:rPr lang="en-US" sz="2400" dirty="0" smtClean="0"/>
              <a:t>: free or for fee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Problems / limitations web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82201" y="6408739"/>
            <a:ext cx="5556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3C8CA9-FCFB-4F31-AE24-44549D88B2A1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11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9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How do we disseminate maps to users?</a:t>
            </a:r>
          </a:p>
        </p:txBody>
      </p:sp>
      <p:pic>
        <p:nvPicPr>
          <p:cNvPr id="1208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8" t="49773" r="15276" b="33392"/>
          <a:stretch>
            <a:fillRect/>
          </a:stretch>
        </p:blipFill>
        <p:spPr>
          <a:xfrm>
            <a:off x="2362201" y="1828800"/>
            <a:ext cx="7070725" cy="2438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CC920-FD1D-4E3A-9EE2-7501FA326841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2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Analogue dissemination: printing a digital map</a:t>
            </a:r>
          </a:p>
        </p:txBody>
      </p:sp>
      <p:pic>
        <p:nvPicPr>
          <p:cNvPr id="1218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t="48088" r="54208" b="21606"/>
          <a:stretch>
            <a:fillRect/>
          </a:stretch>
        </p:blipFill>
        <p:spPr>
          <a:xfrm>
            <a:off x="2895600" y="1508125"/>
            <a:ext cx="64770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21FC49-7C37-433B-95FE-DF60F69A26FA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3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6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Printers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/>
              <a:t>e.g. ink-jet, laser, thermal-wax transfer, dye-sublimation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i="1" smtClean="0"/>
              <a:t>only for relatively few copies (&lt;20)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Photocopying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i="1" smtClean="0"/>
              <a:t>problems with quality and price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Offset printing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i="1" smtClean="0"/>
              <a:t>for a large number of copies, still widely used</a:t>
            </a: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Analogue dissemination: on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82201" y="6408739"/>
            <a:ext cx="5556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F28AA4-996F-4D58-A0A3-8900EDAF939F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4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138"/>
            <a:ext cx="4191000" cy="4525962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 smtClean="0"/>
              <a:t>Reproduction method in which lithographic plates containing the map image are placed on drums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 smtClean="0"/>
              <a:t>Often 4 </a:t>
            </a:r>
            <a:r>
              <a:rPr lang="en-US" dirty="0" err="1" smtClean="0"/>
              <a:t>colour</a:t>
            </a:r>
            <a:r>
              <a:rPr lang="en-US" dirty="0" smtClean="0"/>
              <a:t> process</a:t>
            </a:r>
          </a:p>
          <a:p>
            <a:pPr indent="98425">
              <a:buNone/>
              <a:defRPr/>
            </a:pPr>
            <a:r>
              <a:rPr lang="en-US" dirty="0" smtClean="0"/>
              <a:t>printing (CMYK)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 smtClean="0"/>
              <a:t>Send digital files resulting from graphics s/w to  service bureau, which produces </a:t>
            </a:r>
            <a:r>
              <a:rPr lang="en-US" dirty="0" err="1" smtClean="0"/>
              <a:t>colour</a:t>
            </a:r>
            <a:r>
              <a:rPr lang="en-US" dirty="0" smtClean="0"/>
              <a:t> separates with image setter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Analogue dissemination: offset printing</a:t>
            </a:r>
          </a:p>
        </p:txBody>
      </p:sp>
      <p:pic>
        <p:nvPicPr>
          <p:cNvPr id="1239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55000" r="52499" b="19000"/>
          <a:stretch>
            <a:fillRect/>
          </a:stretch>
        </p:blipFill>
        <p:spPr bwMode="auto">
          <a:xfrm>
            <a:off x="6553200" y="14478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BD509B-495B-4F4C-96D1-B0AEBB8E8678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5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Advantages:</a:t>
            </a:r>
          </a:p>
          <a:p>
            <a:pPr>
              <a:defRPr/>
            </a:pPr>
            <a:r>
              <a:rPr lang="en-US" dirty="0" smtClean="0"/>
              <a:t> Good graphical quality / high resolution</a:t>
            </a:r>
          </a:p>
          <a:p>
            <a:pPr>
              <a:defRPr/>
            </a:pPr>
            <a:r>
              <a:rPr lang="en-US" dirty="0" smtClean="0"/>
              <a:t> High information density / level of detail</a:t>
            </a:r>
          </a:p>
          <a:p>
            <a:pPr>
              <a:defRPr/>
            </a:pPr>
            <a:r>
              <a:rPr lang="en-US" dirty="0" smtClean="0"/>
              <a:t> Large formats possible / overview</a:t>
            </a:r>
          </a:p>
          <a:p>
            <a:pPr>
              <a:defRPr/>
            </a:pPr>
            <a:r>
              <a:rPr lang="en-US" dirty="0" smtClean="0"/>
              <a:t> No need of equipment (e.g. PC or PDA)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Disadvantages:</a:t>
            </a:r>
          </a:p>
          <a:p>
            <a:pPr>
              <a:defRPr/>
            </a:pPr>
            <a:r>
              <a:rPr lang="en-US" dirty="0" smtClean="0"/>
              <a:t>Static</a:t>
            </a:r>
          </a:p>
          <a:p>
            <a:pPr>
              <a:defRPr/>
            </a:pPr>
            <a:r>
              <a:rPr lang="en-US" dirty="0" smtClean="0"/>
              <a:t>Fixed scale</a:t>
            </a:r>
          </a:p>
          <a:p>
            <a:pPr>
              <a:defRPr/>
            </a:pPr>
            <a:r>
              <a:rPr lang="en-US" dirty="0" smtClean="0"/>
              <a:t>Physical boundaries to area portrayed</a:t>
            </a:r>
          </a:p>
          <a:p>
            <a:pPr>
              <a:defRPr/>
            </a:pPr>
            <a:r>
              <a:rPr lang="en-US" dirty="0" smtClean="0"/>
              <a:t>No adjustment to individual demands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Analogue dissemination: paper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191351-B379-4322-97A2-FE45AC773CB7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6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0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Advantages:</a:t>
            </a:r>
          </a:p>
          <a:p>
            <a:pPr>
              <a:defRPr/>
            </a:pPr>
            <a:r>
              <a:rPr lang="en-US" dirty="0" smtClean="0"/>
              <a:t> Interaction: adjustable to individual needs</a:t>
            </a:r>
          </a:p>
          <a:p>
            <a:pPr>
              <a:defRPr/>
            </a:pPr>
            <a:r>
              <a:rPr lang="en-US" dirty="0" smtClean="0"/>
              <a:t> Links to additional info (multi-media)</a:t>
            </a:r>
          </a:p>
          <a:p>
            <a:pPr>
              <a:defRPr/>
            </a:pPr>
            <a:r>
              <a:rPr lang="en-US" dirty="0" smtClean="0"/>
              <a:t> Panning and zooming</a:t>
            </a:r>
          </a:p>
          <a:p>
            <a:pPr>
              <a:defRPr/>
            </a:pPr>
            <a:r>
              <a:rPr lang="en-US" dirty="0" smtClean="0"/>
              <a:t> Seamless</a:t>
            </a:r>
          </a:p>
          <a:p>
            <a:pPr>
              <a:defRPr/>
            </a:pPr>
            <a:r>
              <a:rPr lang="en-US" dirty="0" smtClean="0"/>
              <a:t> Possibly dynamic (animations)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Disadvantages: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Low screen and </a:t>
            </a:r>
            <a:r>
              <a:rPr lang="en-US" dirty="0" err="1" smtClean="0"/>
              <a:t>colour</a:t>
            </a:r>
            <a:r>
              <a:rPr lang="en-US" dirty="0" smtClean="0"/>
              <a:t> resolution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Output conditions vary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Limited display size / overview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Equipment required / portability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Digital dissemination: Map displays on monitor screens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004638-1E5F-47D3-99DA-5B69DCDF83EB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7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1"/>
          <p:cNvSpPr>
            <a:spLocks noGrp="1"/>
          </p:cNvSpPr>
          <p:nvPr>
            <p:ph idx="1"/>
          </p:nvPr>
        </p:nvSpPr>
        <p:spPr>
          <a:xfrm>
            <a:off x="1066800" y="1235910"/>
            <a:ext cx="5029200" cy="1719262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compared to e.g. CD-ROM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/>
              <a:t>accessibility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/>
              <a:t>actuality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What’s the use of Web maps?</a:t>
            </a:r>
          </a:p>
        </p:txBody>
      </p:sp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1981200" y="6224073"/>
            <a:ext cx="9023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For example: Google Earth (accessibility </a:t>
            </a:r>
            <a:r>
              <a:rPr lang="en-US" altLang="en-US" b="1" dirty="0" smtClean="0"/>
              <a:t>of remote </a:t>
            </a:r>
            <a:r>
              <a:rPr lang="en-US" altLang="en-US" b="1" dirty="0"/>
              <a:t>sensing imagery)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79FD13-3599-43BB-A2C8-941DE2081ECB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8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98" y="1690688"/>
            <a:ext cx="8354925" cy="45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2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/>
              <a:t>World Wide Web = major medium for the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/>
              <a:t>dissemination of maps to their users (millions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mtClean="0"/>
              <a:t>of maps a day)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Web dissemination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1" y="6408739"/>
            <a:ext cx="47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846BED-538D-4DE9-88DF-C816AEE34367}" type="slidenum">
              <a:rPr lang="en-US" altLang="en-US">
                <a:latin typeface="Lucida Sans Unicode" panose="020B0602030504020204" pitchFamily="34" charset="0"/>
              </a:rPr>
              <a:pPr eaLnBrk="1" hangingPunct="1"/>
              <a:t>9</a:t>
            </a:fld>
            <a:endParaRPr lang="en-US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0" ma:contentTypeDescription="Create a new document." ma:contentTypeScope="" ma:versionID="3d95688005c0359f6d775579f3101f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617529-C58A-4EBA-B029-F1C922810D04}"/>
</file>

<file path=customXml/itemProps2.xml><?xml version="1.0" encoding="utf-8"?>
<ds:datastoreItem xmlns:ds="http://schemas.openxmlformats.org/officeDocument/2006/customXml" ds:itemID="{CFDF658B-EBBC-458E-AE51-77C9997B9365}"/>
</file>

<file path=customXml/itemProps3.xml><?xml version="1.0" encoding="utf-8"?>
<ds:datastoreItem xmlns:ds="http://schemas.openxmlformats.org/officeDocument/2006/customXml" ds:itemID="{E6080F32-7F6D-436A-9914-C933264011D7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412</Words>
  <Application>Microsoft Office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Lucida Sans Unicode</vt:lpstr>
      <vt:lpstr>Wingdings</vt:lpstr>
      <vt:lpstr>Wingdings 3</vt:lpstr>
      <vt:lpstr>Office Theme</vt:lpstr>
      <vt:lpstr>Dissemination Techniques of Maps </vt:lpstr>
      <vt:lpstr>How do we disseminate maps to users?</vt:lpstr>
      <vt:lpstr>Analogue dissemination: printing a digital map</vt:lpstr>
      <vt:lpstr>Analogue dissemination: on paper</vt:lpstr>
      <vt:lpstr>Analogue dissemination: offset printing</vt:lpstr>
      <vt:lpstr>Analogue dissemination: paper maps</vt:lpstr>
      <vt:lpstr>Digital dissemination: Map displays on monitor screens</vt:lpstr>
      <vt:lpstr>What’s the use of Web maps?</vt:lpstr>
      <vt:lpstr>Web dissemination</vt:lpstr>
      <vt:lpstr>Diverging Web user profiles</vt:lpstr>
      <vt:lpstr>Problems / limitations web maps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Shanker KC</dc:creator>
  <cp:lastModifiedBy>Pradip Aryal</cp:lastModifiedBy>
  <cp:revision>25</cp:revision>
  <dcterms:created xsi:type="dcterms:W3CDTF">2016-05-25T18:48:23Z</dcterms:created>
  <dcterms:modified xsi:type="dcterms:W3CDTF">2019-05-27T14:08:59Z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