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3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9.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2" r:id="rId34"/>
    <p:sldId id="293" r:id="rId35"/>
    <p:sldId id="294" r:id="rId36"/>
    <p:sldId id="295" r:id="rId37"/>
    <p:sldId id="298" r:id="rId38"/>
    <p:sldId id="299" r:id="rId39"/>
    <p:sldId id="300" r:id="rId40"/>
    <p:sldId id="301" r:id="rId41"/>
    <p:sldId id="302"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7" r:id="rId59"/>
    <p:sldId id="328" r:id="rId60"/>
    <p:sldId id="329" r:id="rId61"/>
    <p:sldId id="330" r:id="rId62"/>
    <p:sldId id="331" r:id="rId63"/>
    <p:sldId id="332" r:id="rId64"/>
    <p:sldId id="333" r:id="rId65"/>
    <p:sldId id="33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EB089C-36E7-4C59-95EF-46CBCDEBC4C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278154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B089C-36E7-4C59-95EF-46CBCDEBC4C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127397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B089C-36E7-4C59-95EF-46CBCDEBC4C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28676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endParaRPr lang="en-US"/>
          </a:p>
        </p:txBody>
      </p:sp>
      <p:sp>
        <p:nvSpPr>
          <p:cNvPr id="4" name="Date Placeholder 3"/>
          <p:cNvSpPr>
            <a:spLocks noGrp="1"/>
          </p:cNvSpPr>
          <p:nvPr>
            <p:ph type="dt" sz="half" idx="10"/>
          </p:nvPr>
        </p:nvSpPr>
        <p:spPr>
          <a:xfrm>
            <a:off x="609600" y="6243638"/>
            <a:ext cx="2844800" cy="457200"/>
          </a:xfrm>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r>
              <a:rPr lang="en-US" altLang="en-US">
                <a:solidFill>
                  <a:srgbClr val="000000"/>
                </a:solidFill>
              </a:rPr>
              <a:t>Prepared by M. P. Regmi</a:t>
            </a:r>
          </a:p>
        </p:txBody>
      </p:sp>
      <p:sp>
        <p:nvSpPr>
          <p:cNvPr id="6" name="Slide Number Placeholder 5"/>
          <p:cNvSpPr>
            <a:spLocks noGrp="1"/>
          </p:cNvSpPr>
          <p:nvPr>
            <p:ph type="sldNum" sz="quarter" idx="12"/>
          </p:nvPr>
        </p:nvSpPr>
        <p:spPr>
          <a:xfrm>
            <a:off x="8737600" y="6243638"/>
            <a:ext cx="2844800" cy="457200"/>
          </a:xfrm>
        </p:spPr>
        <p:txBody>
          <a:bodyPr/>
          <a:lstStyle>
            <a:lvl1pPr>
              <a:defRPr/>
            </a:lvl1pPr>
          </a:lstStyle>
          <a:p>
            <a:fld id="{DE4BB9A0-E43D-467D-AF15-7F46B2FEE4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266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B089C-36E7-4C59-95EF-46CBCDEBC4C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337481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EB089C-36E7-4C59-95EF-46CBCDEBC4C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171714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EB089C-36E7-4C59-95EF-46CBCDEBC4C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39172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EB089C-36E7-4C59-95EF-46CBCDEBC4C4}"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326316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EB089C-36E7-4C59-95EF-46CBCDEBC4C4}"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312476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B089C-36E7-4C59-95EF-46CBCDEBC4C4}"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357021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B089C-36E7-4C59-95EF-46CBCDEBC4C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8841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B089C-36E7-4C59-95EF-46CBCDEBC4C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5DC7B-83ED-433D-90E9-16967EFC8C11}" type="slidenum">
              <a:rPr lang="en-US" smtClean="0"/>
              <a:t>‹#›</a:t>
            </a:fld>
            <a:endParaRPr lang="en-US"/>
          </a:p>
        </p:txBody>
      </p:sp>
    </p:spTree>
    <p:extLst>
      <p:ext uri="{BB962C8B-B14F-4D97-AF65-F5344CB8AC3E}">
        <p14:creationId xmlns:p14="http://schemas.microsoft.com/office/powerpoint/2010/main" val="40409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B089C-36E7-4C59-95EF-46CBCDEBC4C4}" type="datetimeFigureOut">
              <a:rPr lang="en-US" smtClean="0"/>
              <a:t>5/31/2019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5DC7B-83ED-433D-90E9-16967EFC8C11}" type="slidenum">
              <a:rPr lang="en-US" smtClean="0"/>
              <a:t>‹#›</a:t>
            </a:fld>
            <a:endParaRPr lang="en-US"/>
          </a:p>
        </p:txBody>
      </p:sp>
    </p:spTree>
    <p:extLst>
      <p:ext uri="{BB962C8B-B14F-4D97-AF65-F5344CB8AC3E}">
        <p14:creationId xmlns:p14="http://schemas.microsoft.com/office/powerpoint/2010/main" val="3301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Cartographic Design</a:t>
            </a:r>
            <a:endParaRPr lang="en-US" dirty="0"/>
          </a:p>
        </p:txBody>
      </p:sp>
      <p:sp>
        <p:nvSpPr>
          <p:cNvPr id="3" name="Subtitle 2"/>
          <p:cNvSpPr>
            <a:spLocks noGrp="1"/>
          </p:cNvSpPr>
          <p:nvPr>
            <p:ph type="subTitle" idx="1"/>
          </p:nvPr>
        </p:nvSpPr>
        <p:spPr/>
        <p:txBody>
          <a:bodyPr/>
          <a:lstStyle/>
          <a:p>
            <a:r>
              <a:rPr lang="en-US" dirty="0" smtClean="0"/>
              <a:t> </a:t>
            </a:r>
          </a:p>
          <a:p>
            <a:endParaRPr lang="en-US" dirty="0"/>
          </a:p>
          <a:p>
            <a:endParaRPr lang="en-US" dirty="0"/>
          </a:p>
        </p:txBody>
      </p:sp>
    </p:spTree>
    <p:extLst>
      <p:ext uri="{BB962C8B-B14F-4D97-AF65-F5344CB8AC3E}">
        <p14:creationId xmlns:p14="http://schemas.microsoft.com/office/powerpoint/2010/main" val="247122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t>Geospatial data analysis</a:t>
            </a:r>
          </a:p>
        </p:txBody>
      </p:sp>
      <p:sp>
        <p:nvSpPr>
          <p:cNvPr id="547843" name="Rectangle 3"/>
          <p:cNvSpPr>
            <a:spLocks noGrp="1" noChangeArrowheads="1"/>
          </p:cNvSpPr>
          <p:nvPr>
            <p:ph idx="1"/>
          </p:nvPr>
        </p:nvSpPr>
        <p:spPr>
          <a:xfrm>
            <a:off x="2057400" y="1143001"/>
            <a:ext cx="8229600" cy="5216525"/>
          </a:xfrm>
        </p:spPr>
        <p:txBody>
          <a:bodyPr/>
          <a:lstStyle/>
          <a:p>
            <a:r>
              <a:rPr lang="en-US">
                <a:solidFill>
                  <a:srgbClr val="0033CC"/>
                </a:solidFill>
              </a:rPr>
              <a:t>Can the data be classified / grouped?</a:t>
            </a:r>
          </a:p>
          <a:p>
            <a:pPr lvl="1"/>
            <a:r>
              <a:rPr lang="en-US"/>
              <a:t>Useful for symbol design</a:t>
            </a:r>
          </a:p>
          <a:p>
            <a:pPr lvl="1"/>
            <a:r>
              <a:rPr lang="en-US"/>
              <a:t>Useful for layout of the legend</a:t>
            </a:r>
          </a:p>
          <a:p>
            <a:r>
              <a:rPr lang="en-US">
                <a:solidFill>
                  <a:srgbClr val="0033CC"/>
                </a:solidFill>
              </a:rPr>
              <a:t>What are the dimensions of the features?</a:t>
            </a:r>
          </a:p>
          <a:p>
            <a:pPr lvl="1"/>
            <a:r>
              <a:rPr lang="en-US"/>
              <a:t>Point, line, area, volume</a:t>
            </a:r>
          </a:p>
          <a:p>
            <a:pPr lvl="1"/>
            <a:r>
              <a:rPr lang="en-US"/>
              <a:t>Choice of corresponding symbols</a:t>
            </a:r>
          </a:p>
          <a:p>
            <a:r>
              <a:rPr lang="en-US">
                <a:solidFill>
                  <a:srgbClr val="0033CC"/>
                </a:solidFill>
              </a:rPr>
              <a:t>What are the measurement level?</a:t>
            </a:r>
          </a:p>
          <a:p>
            <a:pPr lvl="1"/>
            <a:r>
              <a:rPr lang="en-US"/>
              <a:t>Nominal, ordinal, interval, ratio</a:t>
            </a:r>
          </a:p>
        </p:txBody>
      </p:sp>
      <p:sp>
        <p:nvSpPr>
          <p:cNvPr id="6" name="Slide Number Placeholder 5"/>
          <p:cNvSpPr>
            <a:spLocks noGrp="1"/>
          </p:cNvSpPr>
          <p:nvPr>
            <p:ph type="sldNum" sz="quarter" idx="12"/>
          </p:nvPr>
        </p:nvSpPr>
        <p:spPr/>
        <p:txBody>
          <a:bodyPr/>
          <a:lstStyle/>
          <a:p>
            <a:fld id="{1CC8B483-EE2C-43CA-AC7D-4D977922ABC5}" type="slidenum">
              <a:rPr lang="en-US" altLang="en-US">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676431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981200" y="277814"/>
            <a:ext cx="8229600" cy="712787"/>
          </a:xfrm>
        </p:spPr>
        <p:txBody>
          <a:bodyPr/>
          <a:lstStyle/>
          <a:p>
            <a:r>
              <a:rPr lang="en-US" sz="3800"/>
              <a:t>Data classification</a:t>
            </a:r>
          </a:p>
        </p:txBody>
      </p:sp>
      <p:sp>
        <p:nvSpPr>
          <p:cNvPr id="546819" name="Rectangle 3"/>
          <p:cNvSpPr>
            <a:spLocks noGrp="1" noChangeArrowheads="1"/>
          </p:cNvSpPr>
          <p:nvPr>
            <p:ph idx="1"/>
          </p:nvPr>
        </p:nvSpPr>
        <p:spPr>
          <a:xfrm>
            <a:off x="1981200" y="1219201"/>
            <a:ext cx="8229600" cy="4911725"/>
          </a:xfrm>
        </p:spPr>
        <p:txBody>
          <a:bodyPr/>
          <a:lstStyle/>
          <a:p>
            <a:endParaRPr lang="en-US" dirty="0"/>
          </a:p>
        </p:txBody>
      </p:sp>
      <p:sp>
        <p:nvSpPr>
          <p:cNvPr id="7" name="Slide Number Placeholder 5"/>
          <p:cNvSpPr>
            <a:spLocks noGrp="1"/>
          </p:cNvSpPr>
          <p:nvPr>
            <p:ph type="sldNum" sz="quarter" idx="12"/>
          </p:nvPr>
        </p:nvSpPr>
        <p:spPr/>
        <p:txBody>
          <a:bodyPr/>
          <a:lstStyle/>
          <a:p>
            <a:fld id="{3B5C2B52-EE8F-4996-B84E-6B896BCCC978}" type="slidenum">
              <a:rPr lang="en-US" altLang="en-US">
                <a:solidFill>
                  <a:srgbClr val="000000"/>
                </a:solidFill>
              </a:rPr>
              <a:pPr/>
              <a:t>11</a:t>
            </a:fld>
            <a:endParaRPr lang="en-US" altLang="en-US">
              <a:solidFill>
                <a:srgbClr val="000000"/>
              </a:solidFill>
            </a:endParaRPr>
          </a:p>
        </p:txBody>
      </p:sp>
      <p:pic>
        <p:nvPicPr>
          <p:cNvPr id="546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1"/>
            <a:ext cx="738346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5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1981200" y="228601"/>
            <a:ext cx="8229600" cy="1139825"/>
          </a:xfrm>
        </p:spPr>
        <p:txBody>
          <a:bodyPr/>
          <a:lstStyle/>
          <a:p>
            <a:r>
              <a:rPr lang="en-US" sz="3800"/>
              <a:t>data classification</a:t>
            </a:r>
            <a:br>
              <a:rPr lang="en-US" sz="3800"/>
            </a:br>
            <a:r>
              <a:rPr lang="en-US" sz="3800"/>
              <a:t>Applied to land use category</a:t>
            </a:r>
          </a:p>
        </p:txBody>
      </p:sp>
      <p:sp>
        <p:nvSpPr>
          <p:cNvPr id="548867" name="Rectangle 3"/>
          <p:cNvSpPr>
            <a:spLocks noGrp="1" noChangeArrowheads="1"/>
          </p:cNvSpPr>
          <p:nvPr>
            <p:ph idx="1"/>
          </p:nvPr>
        </p:nvSpPr>
        <p:spPr/>
        <p:txBody>
          <a:bodyPr/>
          <a:lstStyle/>
          <a:p>
            <a:pPr marL="0" indent="0">
              <a:buNone/>
            </a:pPr>
            <a:endParaRPr lang="en-US" dirty="0" smtClean="0"/>
          </a:p>
          <a:p>
            <a:pPr marL="0" indent="0">
              <a:buNone/>
            </a:pPr>
            <a:endParaRPr lang="en-US" dirty="0"/>
          </a:p>
        </p:txBody>
      </p:sp>
      <p:sp>
        <p:nvSpPr>
          <p:cNvPr id="7" name="Slide Number Placeholder 5"/>
          <p:cNvSpPr>
            <a:spLocks noGrp="1"/>
          </p:cNvSpPr>
          <p:nvPr>
            <p:ph type="sldNum" sz="quarter" idx="12"/>
          </p:nvPr>
        </p:nvSpPr>
        <p:spPr/>
        <p:txBody>
          <a:bodyPr/>
          <a:lstStyle/>
          <a:p>
            <a:fld id="{5B1E65EF-F5BF-41D1-BC20-31C0AA916D35}" type="slidenum">
              <a:rPr lang="en-US" altLang="en-US">
                <a:solidFill>
                  <a:srgbClr val="000000"/>
                </a:solidFill>
              </a:rPr>
              <a:pPr/>
              <a:t>12</a:t>
            </a:fld>
            <a:endParaRPr lang="en-US" altLang="en-US">
              <a:solidFill>
                <a:srgbClr val="000000"/>
              </a:solidFill>
            </a:endParaRPr>
          </a:p>
        </p:txBody>
      </p:sp>
      <p:pic>
        <p:nvPicPr>
          <p:cNvPr id="548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1"/>
            <a:ext cx="80010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52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Translation</a:t>
            </a:r>
          </a:p>
        </p:txBody>
      </p:sp>
      <p:sp>
        <p:nvSpPr>
          <p:cNvPr id="553987"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FFDDDFBD-110C-4C84-96A9-C30F92B89B63}" type="slidenum">
              <a:rPr lang="en-US" altLang="en-US">
                <a:solidFill>
                  <a:srgbClr val="000000"/>
                </a:solidFill>
              </a:rPr>
              <a:pPr/>
              <a:t>13</a:t>
            </a:fld>
            <a:endParaRPr lang="en-US" altLang="en-US">
              <a:solidFill>
                <a:srgbClr val="000000"/>
              </a:solidFill>
            </a:endParaRPr>
          </a:p>
        </p:txBody>
      </p:sp>
      <p:pic>
        <p:nvPicPr>
          <p:cNvPr id="553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41005"/>
            <a:ext cx="8077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28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Perception properties</a:t>
            </a:r>
          </a:p>
        </p:txBody>
      </p:sp>
      <p:sp>
        <p:nvSpPr>
          <p:cNvPr id="550915" name="Rectangle 3"/>
          <p:cNvSpPr>
            <a:spLocks noGrp="1" noChangeArrowheads="1"/>
          </p:cNvSpPr>
          <p:nvPr>
            <p:ph idx="1"/>
          </p:nvPr>
        </p:nvSpPr>
        <p:spPr>
          <a:xfrm>
            <a:off x="1981200" y="1219201"/>
            <a:ext cx="8229600" cy="4911725"/>
          </a:xfrm>
        </p:spPr>
        <p:txBody>
          <a:bodyPr/>
          <a:lstStyle/>
          <a:p>
            <a:pPr>
              <a:lnSpc>
                <a:spcPct val="90000"/>
              </a:lnSpc>
            </a:pPr>
            <a:r>
              <a:rPr lang="en-US" b="1" i="1">
                <a:solidFill>
                  <a:srgbClr val="FF0000"/>
                </a:solidFill>
              </a:rPr>
              <a:t>Associative</a:t>
            </a:r>
          </a:p>
          <a:p>
            <a:pPr lvl="1">
              <a:lnSpc>
                <a:spcPct val="90000"/>
              </a:lnSpc>
            </a:pPr>
            <a:r>
              <a:rPr lang="en-US"/>
              <a:t>All are perceived as being equal</a:t>
            </a:r>
          </a:p>
          <a:p>
            <a:pPr>
              <a:lnSpc>
                <a:spcPct val="90000"/>
              </a:lnSpc>
            </a:pPr>
            <a:r>
              <a:rPr lang="en-US" b="1" i="1">
                <a:solidFill>
                  <a:srgbClr val="FF0000"/>
                </a:solidFill>
              </a:rPr>
              <a:t>Selective</a:t>
            </a:r>
          </a:p>
          <a:p>
            <a:pPr lvl="1">
              <a:lnSpc>
                <a:spcPct val="90000"/>
              </a:lnSpc>
            </a:pPr>
            <a:r>
              <a:rPr lang="en-US"/>
              <a:t>All are perceived as being different, but forming groups</a:t>
            </a:r>
          </a:p>
          <a:p>
            <a:pPr>
              <a:lnSpc>
                <a:spcPct val="90000"/>
              </a:lnSpc>
            </a:pPr>
            <a:r>
              <a:rPr lang="en-US" b="1" i="1">
                <a:solidFill>
                  <a:srgbClr val="FF0000"/>
                </a:solidFill>
              </a:rPr>
              <a:t>Ordered</a:t>
            </a:r>
          </a:p>
          <a:p>
            <a:pPr lvl="1">
              <a:lnSpc>
                <a:spcPct val="90000"/>
              </a:lnSpc>
            </a:pPr>
            <a:r>
              <a:rPr lang="en-US"/>
              <a:t>All can spontaneously be placed in an order of magnitude.</a:t>
            </a:r>
          </a:p>
          <a:p>
            <a:pPr>
              <a:lnSpc>
                <a:spcPct val="90000"/>
              </a:lnSpc>
            </a:pPr>
            <a:r>
              <a:rPr lang="en-US" b="1" i="1">
                <a:solidFill>
                  <a:srgbClr val="FF0000"/>
                </a:solidFill>
              </a:rPr>
              <a:t>Quantitative</a:t>
            </a:r>
          </a:p>
          <a:p>
            <a:pPr lvl="1">
              <a:lnSpc>
                <a:spcPct val="90000"/>
              </a:lnSpc>
            </a:pPr>
            <a:r>
              <a:rPr lang="en-US"/>
              <a:t>All spontaneously create an impression of amount or quantities.</a:t>
            </a:r>
          </a:p>
        </p:txBody>
      </p:sp>
      <p:sp>
        <p:nvSpPr>
          <p:cNvPr id="6" name="Slide Number Placeholder 5"/>
          <p:cNvSpPr>
            <a:spLocks noGrp="1"/>
          </p:cNvSpPr>
          <p:nvPr>
            <p:ph type="sldNum" sz="quarter" idx="12"/>
          </p:nvPr>
        </p:nvSpPr>
        <p:spPr/>
        <p:txBody>
          <a:bodyPr/>
          <a:lstStyle/>
          <a:p>
            <a:fld id="{71CD0654-121E-426E-9E5A-8EB9EB447669}" type="slidenum">
              <a:rPr lang="en-US" altLang="en-US">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535497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828800" y="228600"/>
            <a:ext cx="8229600" cy="762000"/>
          </a:xfrm>
        </p:spPr>
        <p:txBody>
          <a:bodyPr>
            <a:normAutofit fontScale="90000"/>
          </a:bodyPr>
          <a:lstStyle/>
          <a:p>
            <a:pPr>
              <a:spcBef>
                <a:spcPct val="20000"/>
              </a:spcBef>
              <a:buClr>
                <a:schemeClr val="accent1"/>
              </a:buClr>
              <a:buSzPct val="65000"/>
              <a:buFont typeface="Wingdings" panose="05000000000000000000" pitchFamily="2" charset="2"/>
              <a:buNone/>
            </a:pPr>
            <a:r>
              <a:rPr lang="en-US" sz="3800"/>
              <a:t>Information type and perception property</a:t>
            </a:r>
          </a:p>
        </p:txBody>
      </p:sp>
      <p:graphicFrame>
        <p:nvGraphicFramePr>
          <p:cNvPr id="551939" name="Group 3"/>
          <p:cNvGraphicFramePr>
            <a:graphicFrameLocks noGrp="1"/>
          </p:cNvGraphicFramePr>
          <p:nvPr>
            <p:ph type="tbl" idx="1"/>
          </p:nvPr>
        </p:nvGraphicFramePr>
        <p:xfrm>
          <a:off x="1981200" y="1600200"/>
          <a:ext cx="8229600" cy="4587432"/>
        </p:xfrm>
        <a:graphic>
          <a:graphicData uri="http://schemas.openxmlformats.org/drawingml/2006/table">
            <a:tbl>
              <a:tblPr/>
              <a:tblGrid>
                <a:gridCol w="2286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906463">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1" i="0" u="none" strike="noStrike" cap="none" normalizeH="0" baseline="0" smtClean="0">
                          <a:ln>
                            <a:noFill/>
                          </a:ln>
                          <a:solidFill>
                            <a:schemeClr val="tx1"/>
                          </a:solidFill>
                          <a:effectLst/>
                          <a:latin typeface="Times New Roman" panose="02020603050405020304" pitchFamily="18" charset="0"/>
                        </a:rPr>
                        <a:t>Information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sz="2600" b="1"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Arial" panose="020B0604020202020204" pitchFamily="34" charset="0"/>
                        </a:rPr>
                        <a:t>Should be represented by a visual variables with the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1" i="0" u="none" strike="noStrike" cap="none" normalizeH="0" baseline="0" smtClean="0">
                          <a:ln>
                            <a:noFill/>
                          </a:ln>
                          <a:solidFill>
                            <a:schemeClr val="tx1"/>
                          </a:solidFill>
                          <a:effectLst/>
                          <a:latin typeface="Times New Roman" panose="02020603050405020304" pitchFamily="18" charset="0"/>
                        </a:rPr>
                        <a:t>Perception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1" i="0" u="none" strike="noStrike" cap="none" normalizeH="0" baseline="0" smtClean="0">
                          <a:ln>
                            <a:noFill/>
                          </a:ln>
                          <a:solidFill>
                            <a:schemeClr val="tx1"/>
                          </a:solidFill>
                          <a:effectLst/>
                          <a:latin typeface="Times New Roman" panose="02020603050405020304" pitchFamily="18" charset="0"/>
                        </a:rPr>
                        <a:t>properties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6463">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rgbClr val="0033CC"/>
                          </a:solidFill>
                          <a:effectLst/>
                          <a:latin typeface="Arial" panose="020B0604020202020204" pitchFamily="34" charset="0"/>
                        </a:rPr>
                        <a:t>ratio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rgbClr val="0033CC"/>
                          </a:solidFill>
                          <a:effectLst/>
                          <a:latin typeface="Arial" panose="020B0604020202020204" pitchFamily="34" charset="0"/>
                        </a:rPr>
                        <a:t>quantitative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rgbClr val="FF0000"/>
                          </a:solidFill>
                          <a:effectLst/>
                          <a:latin typeface="Arial" panose="020B0604020202020204" pitchFamily="34" charset="0"/>
                        </a:rPr>
                        <a:t>interval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rgbClr val="FF0000"/>
                          </a:solidFill>
                          <a:effectLst/>
                          <a:latin typeface="Arial" panose="020B0604020202020204" pitchFamily="34" charset="0"/>
                        </a:rPr>
                        <a:t>ordered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463">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Arial" panose="020B0604020202020204" pitchFamily="34" charset="0"/>
                        </a:rPr>
                        <a:t>ordinal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chemeClr val="tx1"/>
                          </a:solidFill>
                          <a:effectLst/>
                          <a:latin typeface="Arial" panose="020B0604020202020204" pitchFamily="34" charset="0"/>
                        </a:rPr>
                        <a:t>ordered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6463">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chemeClr val="accent2"/>
                          </a:solidFill>
                          <a:effectLst/>
                          <a:latin typeface="Arial" panose="020B0604020202020204" pitchFamily="34" charset="0"/>
                        </a:rPr>
                        <a:t>Nominal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defRPr sz="2600">
                          <a:solidFill>
                            <a:schemeClr val="tx1"/>
                          </a:solidFill>
                          <a:latin typeface="Arial" panose="020B0604020202020204" pitchFamily="34" charset="0"/>
                        </a:defRPr>
                      </a:lvl1pPr>
                      <a:lvl2pPr marL="344488">
                        <a:buClr>
                          <a:schemeClr val="accent2"/>
                        </a:buClr>
                        <a:buSzPct val="60000"/>
                        <a:defRPr sz="2200">
                          <a:solidFill>
                            <a:schemeClr val="tx1"/>
                          </a:solidFill>
                          <a:latin typeface="Arial" panose="020B0604020202020204" pitchFamily="34" charset="0"/>
                        </a:defRPr>
                      </a:lvl2pPr>
                      <a:lvl3pPr marL="671513">
                        <a:defRPr sz="2000">
                          <a:solidFill>
                            <a:schemeClr val="tx1"/>
                          </a:solidFill>
                          <a:latin typeface="Arial" panose="020B0604020202020204" pitchFamily="34" charset="0"/>
                        </a:defRPr>
                      </a:lvl3pPr>
                      <a:lvl4pPr marL="1023938">
                        <a:buClr>
                          <a:schemeClr val="accent2"/>
                        </a:buClr>
                        <a:buSzPct val="70000"/>
                        <a:defRPr>
                          <a:solidFill>
                            <a:schemeClr val="tx1"/>
                          </a:solidFill>
                          <a:latin typeface="Arial" panose="020B0604020202020204" pitchFamily="34" charset="0"/>
                        </a:defRPr>
                      </a:lvl4pPr>
                      <a:lvl5pPr marL="1341438">
                        <a:buSzPct val="75000"/>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smtClean="0">
                          <a:ln>
                            <a:noFill/>
                          </a:ln>
                          <a:solidFill>
                            <a:schemeClr val="accent2"/>
                          </a:solidFill>
                          <a:effectLst/>
                          <a:latin typeface="Arial" panose="020B0604020202020204" pitchFamily="34" charset="0"/>
                        </a:rPr>
                        <a:t>Associative     ( +/- selective)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 name="Slide Number Placeholder 5"/>
          <p:cNvSpPr>
            <a:spLocks noGrp="1"/>
          </p:cNvSpPr>
          <p:nvPr>
            <p:ph type="sldNum" sz="quarter" idx="12"/>
          </p:nvPr>
        </p:nvSpPr>
        <p:spPr/>
        <p:txBody>
          <a:bodyPr/>
          <a:lstStyle/>
          <a:p>
            <a:fld id="{34B2E0AF-827A-428B-8F87-1F82B361BE20}" type="slidenum">
              <a:rPr lang="en-US" altLang="en-US">
                <a:solidFill>
                  <a:srgbClr val="000000"/>
                </a:solidFill>
              </a:rPr>
              <a:pPr/>
              <a:t>15</a:t>
            </a:fld>
            <a:endParaRPr lang="en-US" altLang="en-US">
              <a:solidFill>
                <a:srgbClr val="000000"/>
              </a:solidFill>
            </a:endParaRPr>
          </a:p>
        </p:txBody>
      </p:sp>
      <p:sp>
        <p:nvSpPr>
          <p:cNvPr id="551965" name="Freeform 29"/>
          <p:cNvSpPr>
            <a:spLocks/>
          </p:cNvSpPr>
          <p:nvPr/>
        </p:nvSpPr>
        <p:spPr bwMode="auto">
          <a:xfrm>
            <a:off x="4267200" y="2743200"/>
            <a:ext cx="3570288" cy="304800"/>
          </a:xfrm>
          <a:custGeom>
            <a:avLst/>
            <a:gdLst>
              <a:gd name="T0" fmla="*/ 0 w 2249"/>
              <a:gd name="T1" fmla="*/ 192 h 192"/>
              <a:gd name="T2" fmla="*/ 1134 w 2249"/>
              <a:gd name="T3" fmla="*/ 0 h 192"/>
              <a:gd name="T4" fmla="*/ 2249 w 2249"/>
              <a:gd name="T5" fmla="*/ 192 h 192"/>
            </a:gdLst>
            <a:ahLst/>
            <a:cxnLst>
              <a:cxn ang="0">
                <a:pos x="T0" y="T1"/>
              </a:cxn>
              <a:cxn ang="0">
                <a:pos x="T2" y="T3"/>
              </a:cxn>
              <a:cxn ang="0">
                <a:pos x="T4" y="T5"/>
              </a:cxn>
            </a:cxnLst>
            <a:rect l="0" t="0" r="r" b="b"/>
            <a:pathLst>
              <a:path w="2249" h="192">
                <a:moveTo>
                  <a:pt x="0" y="192"/>
                </a:moveTo>
                <a:lnTo>
                  <a:pt x="1134" y="0"/>
                </a:lnTo>
                <a:lnTo>
                  <a:pt x="2249" y="192"/>
                </a:ln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551966" name="Freeform 30"/>
          <p:cNvSpPr>
            <a:spLocks/>
          </p:cNvSpPr>
          <p:nvPr/>
        </p:nvSpPr>
        <p:spPr bwMode="auto">
          <a:xfrm>
            <a:off x="4267201" y="3468688"/>
            <a:ext cx="3584575" cy="450850"/>
          </a:xfrm>
          <a:custGeom>
            <a:avLst/>
            <a:gdLst>
              <a:gd name="T0" fmla="*/ 0 w 2258"/>
              <a:gd name="T1" fmla="*/ 263 h 284"/>
              <a:gd name="T2" fmla="*/ 1125 w 2258"/>
              <a:gd name="T3" fmla="*/ 0 h 284"/>
              <a:gd name="T4" fmla="*/ 2258 w 2258"/>
              <a:gd name="T5" fmla="*/ 284 h 284"/>
            </a:gdLst>
            <a:ahLst/>
            <a:cxnLst>
              <a:cxn ang="0">
                <a:pos x="T0" y="T1"/>
              </a:cxn>
              <a:cxn ang="0">
                <a:pos x="T2" y="T3"/>
              </a:cxn>
              <a:cxn ang="0">
                <a:pos x="T4" y="T5"/>
              </a:cxn>
            </a:cxnLst>
            <a:rect l="0" t="0" r="r" b="b"/>
            <a:pathLst>
              <a:path w="2258" h="284">
                <a:moveTo>
                  <a:pt x="0" y="263"/>
                </a:moveTo>
                <a:lnTo>
                  <a:pt x="1125" y="0"/>
                </a:lnTo>
                <a:lnTo>
                  <a:pt x="2258" y="284"/>
                </a:ln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551967" name="Freeform 31"/>
          <p:cNvSpPr>
            <a:spLocks/>
          </p:cNvSpPr>
          <p:nvPr/>
        </p:nvSpPr>
        <p:spPr bwMode="auto">
          <a:xfrm>
            <a:off x="4267200" y="4295776"/>
            <a:ext cx="3581400" cy="506413"/>
          </a:xfrm>
          <a:custGeom>
            <a:avLst/>
            <a:gdLst>
              <a:gd name="T0" fmla="*/ 0 w 2256"/>
              <a:gd name="T1" fmla="*/ 318 h 319"/>
              <a:gd name="T2" fmla="*/ 1143 w 2256"/>
              <a:gd name="T3" fmla="*/ 0 h 319"/>
              <a:gd name="T4" fmla="*/ 2256 w 2256"/>
              <a:gd name="T5" fmla="*/ 319 h 319"/>
            </a:gdLst>
            <a:ahLst/>
            <a:cxnLst>
              <a:cxn ang="0">
                <a:pos x="T0" y="T1"/>
              </a:cxn>
              <a:cxn ang="0">
                <a:pos x="T2" y="T3"/>
              </a:cxn>
              <a:cxn ang="0">
                <a:pos x="T4" y="T5"/>
              </a:cxn>
            </a:cxnLst>
            <a:rect l="0" t="0" r="r" b="b"/>
            <a:pathLst>
              <a:path w="2256" h="319">
                <a:moveTo>
                  <a:pt x="0" y="318"/>
                </a:moveTo>
                <a:lnTo>
                  <a:pt x="1143" y="0"/>
                </a:lnTo>
                <a:lnTo>
                  <a:pt x="2256" y="319"/>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551968" name="Freeform 32"/>
          <p:cNvSpPr>
            <a:spLocks/>
          </p:cNvSpPr>
          <p:nvPr/>
        </p:nvSpPr>
        <p:spPr bwMode="auto">
          <a:xfrm>
            <a:off x="4267200" y="5122864"/>
            <a:ext cx="3581400" cy="593725"/>
          </a:xfrm>
          <a:custGeom>
            <a:avLst/>
            <a:gdLst>
              <a:gd name="T0" fmla="*/ 0 w 2256"/>
              <a:gd name="T1" fmla="*/ 373 h 374"/>
              <a:gd name="T2" fmla="*/ 1134 w 2256"/>
              <a:gd name="T3" fmla="*/ 0 h 374"/>
              <a:gd name="T4" fmla="*/ 2256 w 2256"/>
              <a:gd name="T5" fmla="*/ 374 h 374"/>
            </a:gdLst>
            <a:ahLst/>
            <a:cxnLst>
              <a:cxn ang="0">
                <a:pos x="T0" y="T1"/>
              </a:cxn>
              <a:cxn ang="0">
                <a:pos x="T2" y="T3"/>
              </a:cxn>
              <a:cxn ang="0">
                <a:pos x="T4" y="T5"/>
              </a:cxn>
            </a:cxnLst>
            <a:rect l="0" t="0" r="r" b="b"/>
            <a:pathLst>
              <a:path w="2256" h="374">
                <a:moveTo>
                  <a:pt x="0" y="373"/>
                </a:moveTo>
                <a:lnTo>
                  <a:pt x="1134" y="0"/>
                </a:lnTo>
                <a:lnTo>
                  <a:pt x="2256" y="374"/>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Tree>
    <p:extLst>
      <p:ext uri="{BB962C8B-B14F-4D97-AF65-F5344CB8AC3E}">
        <p14:creationId xmlns:p14="http://schemas.microsoft.com/office/powerpoint/2010/main" val="90739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sz="3800"/>
              <a:t>Visual variables and their perception properties</a:t>
            </a:r>
          </a:p>
        </p:txBody>
      </p:sp>
      <p:sp>
        <p:nvSpPr>
          <p:cNvPr id="555011"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940612EE-1633-4B49-89FA-22A397F2FF7F}" type="slidenum">
              <a:rPr lang="en-US" altLang="en-US">
                <a:solidFill>
                  <a:srgbClr val="000000"/>
                </a:solidFill>
              </a:rPr>
              <a:pPr/>
              <a:t>16</a:t>
            </a:fld>
            <a:endParaRPr lang="en-US" altLang="en-US">
              <a:solidFill>
                <a:srgbClr val="000000"/>
              </a:solidFill>
            </a:endParaRPr>
          </a:p>
        </p:txBody>
      </p:sp>
      <p:pic>
        <p:nvPicPr>
          <p:cNvPr id="555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52588"/>
            <a:ext cx="8077200" cy="43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1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1981200" y="277814"/>
            <a:ext cx="8229600" cy="865187"/>
          </a:xfrm>
        </p:spPr>
        <p:txBody>
          <a:bodyPr/>
          <a:lstStyle/>
          <a:p>
            <a:r>
              <a:rPr lang="en-US"/>
              <a:t>Quantitative data</a:t>
            </a:r>
          </a:p>
        </p:txBody>
      </p:sp>
      <p:sp>
        <p:nvSpPr>
          <p:cNvPr id="556035" name="Rectangle 3"/>
          <p:cNvSpPr>
            <a:spLocks noGrp="1" noChangeArrowheads="1"/>
          </p:cNvSpPr>
          <p:nvPr>
            <p:ph idx="1"/>
          </p:nvPr>
        </p:nvSpPr>
        <p:spPr>
          <a:xfrm>
            <a:off x="1981200" y="1143001"/>
            <a:ext cx="8229600" cy="4987925"/>
          </a:xfrm>
        </p:spPr>
        <p:txBody>
          <a:bodyPr/>
          <a:lstStyle/>
          <a:p>
            <a:r>
              <a:rPr lang="en-US"/>
              <a:t>Absolute quantitative data </a:t>
            </a:r>
          </a:p>
          <a:p>
            <a:pPr lvl="1"/>
            <a:r>
              <a:rPr lang="en-US"/>
              <a:t>Observed, measured or counted numbers</a:t>
            </a:r>
          </a:p>
          <a:p>
            <a:r>
              <a:rPr lang="en-US"/>
              <a:t>Relative quantitative data</a:t>
            </a:r>
          </a:p>
          <a:p>
            <a:pPr lvl="1"/>
            <a:r>
              <a:rPr lang="en-US"/>
              <a:t>Calculated, derived numbers</a:t>
            </a:r>
          </a:p>
        </p:txBody>
      </p:sp>
      <p:sp>
        <p:nvSpPr>
          <p:cNvPr id="6" name="Slide Number Placeholder 5"/>
          <p:cNvSpPr>
            <a:spLocks noGrp="1"/>
          </p:cNvSpPr>
          <p:nvPr>
            <p:ph type="sldNum" sz="quarter" idx="12"/>
          </p:nvPr>
        </p:nvSpPr>
        <p:spPr/>
        <p:txBody>
          <a:bodyPr/>
          <a:lstStyle/>
          <a:p>
            <a:fld id="{9838711E-1BC5-4A3D-AB86-C0746C25276E}" type="slidenum">
              <a:rPr lang="en-US" altLang="en-US">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3726767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1981200" y="277814"/>
            <a:ext cx="8229600" cy="788987"/>
          </a:xfrm>
        </p:spPr>
        <p:txBody>
          <a:bodyPr/>
          <a:lstStyle/>
          <a:p>
            <a:r>
              <a:rPr lang="en-US" sz="3800"/>
              <a:t>Cartographic representation of ratio data</a:t>
            </a:r>
          </a:p>
        </p:txBody>
      </p:sp>
      <p:sp>
        <p:nvSpPr>
          <p:cNvPr id="549891" name="Rectangle 3"/>
          <p:cNvSpPr>
            <a:spLocks noGrp="1" noChangeArrowheads="1"/>
          </p:cNvSpPr>
          <p:nvPr>
            <p:ph idx="1"/>
          </p:nvPr>
        </p:nvSpPr>
        <p:spPr>
          <a:xfrm>
            <a:off x="1981200" y="1295401"/>
            <a:ext cx="8229600" cy="4835525"/>
          </a:xfrm>
        </p:spPr>
        <p:txBody>
          <a:bodyPr/>
          <a:lstStyle/>
          <a:p>
            <a:pPr algn="just"/>
            <a:r>
              <a:rPr lang="en-US" dirty="0"/>
              <a:t>Absolute quantities should be represented by means of visual variable with a quantitative perception</a:t>
            </a:r>
          </a:p>
          <a:p>
            <a:pPr algn="just"/>
            <a:r>
              <a:rPr lang="en-US" dirty="0"/>
              <a:t>Relative quantities should be represented by means of visual variable with an ordered perception property.</a:t>
            </a:r>
          </a:p>
        </p:txBody>
      </p:sp>
      <p:sp>
        <p:nvSpPr>
          <p:cNvPr id="6" name="Slide Number Placeholder 5"/>
          <p:cNvSpPr>
            <a:spLocks noGrp="1"/>
          </p:cNvSpPr>
          <p:nvPr>
            <p:ph type="sldNum" sz="quarter" idx="12"/>
          </p:nvPr>
        </p:nvSpPr>
        <p:spPr/>
        <p:txBody>
          <a:bodyPr/>
          <a:lstStyle/>
          <a:p>
            <a:fld id="{473D83EA-7AFA-4DB3-9496-08BC6892FDB2}" type="slidenum">
              <a:rPr lang="en-US" altLang="en-US">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4189064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sz="3800"/>
              <a:t>Absolute or relative quantities, see the difference.</a:t>
            </a:r>
          </a:p>
        </p:txBody>
      </p:sp>
      <p:sp>
        <p:nvSpPr>
          <p:cNvPr id="557059" name="Rectangle 3"/>
          <p:cNvSpPr>
            <a:spLocks noGrp="1" noChangeArrowheads="1"/>
          </p:cNvSpPr>
          <p:nvPr>
            <p:ph idx="1"/>
          </p:nvPr>
        </p:nvSpPr>
        <p:spPr/>
        <p:txBody>
          <a:bodyPr/>
          <a:lstStyle/>
          <a:p>
            <a:pPr marL="0" indent="0">
              <a:buNone/>
            </a:pPr>
            <a:r>
              <a:rPr lang="en-US" dirty="0" smtClean="0"/>
              <a:t> </a:t>
            </a:r>
            <a:endParaRPr lang="en-US" dirty="0"/>
          </a:p>
        </p:txBody>
      </p:sp>
      <p:sp>
        <p:nvSpPr>
          <p:cNvPr id="6" name="Footer Placeholder 4"/>
          <p:cNvSpPr>
            <a:spLocks noGrp="1"/>
          </p:cNvSpPr>
          <p:nvPr>
            <p:ph type="ftr" sz="quarter" idx="11"/>
          </p:nvPr>
        </p:nvSpPr>
        <p:spPr/>
        <p:txBody>
          <a:bodyPr/>
          <a:lstStyle/>
          <a:p>
            <a:r>
              <a:rPr lang="en-US" altLang="en-US">
                <a:solidFill>
                  <a:srgbClr val="000000"/>
                </a:solidFill>
              </a:rPr>
              <a:t>Prepared by M. P. Regmi</a:t>
            </a:r>
          </a:p>
        </p:txBody>
      </p:sp>
      <p:sp>
        <p:nvSpPr>
          <p:cNvPr id="7" name="Slide Number Placeholder 5"/>
          <p:cNvSpPr>
            <a:spLocks noGrp="1"/>
          </p:cNvSpPr>
          <p:nvPr>
            <p:ph type="sldNum" sz="quarter" idx="12"/>
          </p:nvPr>
        </p:nvSpPr>
        <p:spPr/>
        <p:txBody>
          <a:bodyPr/>
          <a:lstStyle/>
          <a:p>
            <a:fld id="{7C15CCCD-568E-43EB-8BBD-FEAA819BD9FD}" type="slidenum">
              <a:rPr lang="en-US" altLang="en-US">
                <a:solidFill>
                  <a:srgbClr val="000000"/>
                </a:solidFill>
              </a:rPr>
              <a:pPr/>
              <a:t>19</a:t>
            </a:fld>
            <a:endParaRPr lang="en-US" altLang="en-US">
              <a:solidFill>
                <a:srgbClr val="000000"/>
              </a:solidFill>
            </a:endParaRPr>
          </a:p>
        </p:txBody>
      </p:sp>
      <p:pic>
        <p:nvPicPr>
          <p:cNvPr id="557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411288"/>
            <a:ext cx="8380413" cy="544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870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map design</a:t>
            </a:r>
            <a:endParaRPr lang="en-US" dirty="0"/>
          </a:p>
        </p:txBody>
      </p:sp>
      <p:sp>
        <p:nvSpPr>
          <p:cNvPr id="3" name="Content Placeholder 2"/>
          <p:cNvSpPr>
            <a:spLocks noGrp="1"/>
          </p:cNvSpPr>
          <p:nvPr>
            <p:ph idx="1"/>
          </p:nvPr>
        </p:nvSpPr>
        <p:spPr/>
        <p:txBody>
          <a:bodyPr/>
          <a:lstStyle/>
          <a:p>
            <a:pPr marL="0" indent="0">
              <a:buNone/>
            </a:pPr>
            <a:r>
              <a:rPr lang="en-US" dirty="0"/>
              <a:t>Map design </a:t>
            </a:r>
            <a:endParaRPr lang="en-US" dirty="0" smtClean="0"/>
          </a:p>
          <a:p>
            <a:pPr lvl="1"/>
            <a:r>
              <a:rPr lang="en-US" sz="2200" dirty="0"/>
              <a:t>Good map design to communicate information and data clearly, accurately and economically to users having a minimum of map reading skills. </a:t>
            </a:r>
          </a:p>
          <a:p>
            <a:pPr lvl="1"/>
            <a:r>
              <a:rPr lang="en-US" sz="2200" dirty="0"/>
              <a:t>Factors which affect the design process</a:t>
            </a:r>
          </a:p>
          <a:p>
            <a:pPr lvl="2"/>
            <a:r>
              <a:rPr lang="en-US" sz="1800" dirty="0"/>
              <a:t>the map user's requirements, </a:t>
            </a:r>
          </a:p>
          <a:p>
            <a:pPr lvl="2"/>
            <a:r>
              <a:rPr lang="en-US" sz="1800" dirty="0"/>
              <a:t>his/her ability and knowledge of maps, </a:t>
            </a:r>
          </a:p>
          <a:p>
            <a:pPr lvl="2"/>
            <a:r>
              <a:rPr lang="en-US" sz="1800" dirty="0"/>
              <a:t>the complexity of the information to be mapped, </a:t>
            </a:r>
          </a:p>
          <a:p>
            <a:pPr lvl="2"/>
            <a:r>
              <a:rPr lang="en-US" sz="1800" dirty="0"/>
              <a:t>the available methods of map reproduction and costs. </a:t>
            </a:r>
          </a:p>
          <a:p>
            <a:pPr lvl="3"/>
            <a:r>
              <a:rPr lang="en-US" dirty="0"/>
              <a:t>An understanding of the natural or cultural environment being mapped is also necessary to present a balanced reproduction of that region of the world.</a:t>
            </a:r>
          </a:p>
          <a:p>
            <a:pPr marL="457200" lvl="1" indent="0">
              <a:buNone/>
            </a:pPr>
            <a:endParaRPr lang="en-US" dirty="0"/>
          </a:p>
        </p:txBody>
      </p:sp>
    </p:spTree>
    <p:extLst>
      <p:ext uri="{BB962C8B-B14F-4D97-AF65-F5344CB8AC3E}">
        <p14:creationId xmlns:p14="http://schemas.microsoft.com/office/powerpoint/2010/main" val="3695646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1981200" y="277814"/>
            <a:ext cx="8229600" cy="788987"/>
          </a:xfrm>
        </p:spPr>
        <p:txBody>
          <a:bodyPr>
            <a:normAutofit fontScale="90000"/>
          </a:bodyPr>
          <a:lstStyle/>
          <a:p>
            <a:r>
              <a:rPr lang="en-US" sz="3800"/>
              <a:t>Perception property of combined visual variable</a:t>
            </a:r>
          </a:p>
        </p:txBody>
      </p:sp>
      <p:sp>
        <p:nvSpPr>
          <p:cNvPr id="558083" name="Rectangle 3"/>
          <p:cNvSpPr>
            <a:spLocks noGrp="1" noChangeArrowheads="1"/>
          </p:cNvSpPr>
          <p:nvPr>
            <p:ph idx="1"/>
          </p:nvPr>
        </p:nvSpPr>
        <p:spPr>
          <a:xfrm>
            <a:off x="1981200" y="1447801"/>
            <a:ext cx="8229600" cy="4683125"/>
          </a:xfrm>
        </p:spPr>
        <p:txBody>
          <a:bodyPr/>
          <a:lstStyle/>
          <a:p>
            <a:pPr>
              <a:buFont typeface="Wingdings" panose="05000000000000000000" pitchFamily="2" charset="2"/>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4DBD883C-B0D4-49E6-BFB4-566B77D39A86}" type="slidenum">
              <a:rPr lang="en-US" altLang="en-US">
                <a:solidFill>
                  <a:srgbClr val="000000"/>
                </a:solidFill>
              </a:rPr>
              <a:pPr/>
              <a:t>20</a:t>
            </a:fld>
            <a:endParaRPr lang="en-US" altLang="en-US">
              <a:solidFill>
                <a:srgbClr val="000000"/>
              </a:solidFill>
            </a:endParaRPr>
          </a:p>
        </p:txBody>
      </p:sp>
      <p:pic>
        <p:nvPicPr>
          <p:cNvPr id="558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419225"/>
            <a:ext cx="7745412"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40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1981200" y="277814"/>
            <a:ext cx="8229600" cy="788987"/>
          </a:xfrm>
        </p:spPr>
        <p:txBody>
          <a:bodyPr>
            <a:normAutofit fontScale="90000"/>
          </a:bodyPr>
          <a:lstStyle/>
          <a:p>
            <a:r>
              <a:rPr lang="en-US" sz="3800"/>
              <a:t>Perception property of combined visual variable</a:t>
            </a:r>
          </a:p>
        </p:txBody>
      </p:sp>
      <p:sp>
        <p:nvSpPr>
          <p:cNvPr id="559107" name="Rectangle 3"/>
          <p:cNvSpPr>
            <a:spLocks noGrp="1" noChangeArrowheads="1"/>
          </p:cNvSpPr>
          <p:nvPr>
            <p:ph idx="1"/>
          </p:nvPr>
        </p:nvSpPr>
        <p:spPr/>
        <p:txBody>
          <a:bodyPr/>
          <a:lstStyle/>
          <a:p>
            <a:pPr marL="0" indent="0">
              <a:buNone/>
            </a:pPr>
            <a:r>
              <a:rPr lang="en-US" dirty="0" smtClean="0"/>
              <a:t> </a:t>
            </a:r>
          </a:p>
          <a:p>
            <a:pPr marL="0" indent="0">
              <a:buNone/>
            </a:pPr>
            <a:endParaRPr lang="en-US" dirty="0"/>
          </a:p>
        </p:txBody>
      </p:sp>
      <p:sp>
        <p:nvSpPr>
          <p:cNvPr id="7" name="Slide Number Placeholder 5"/>
          <p:cNvSpPr>
            <a:spLocks noGrp="1"/>
          </p:cNvSpPr>
          <p:nvPr>
            <p:ph type="sldNum" sz="quarter" idx="12"/>
          </p:nvPr>
        </p:nvSpPr>
        <p:spPr/>
        <p:txBody>
          <a:bodyPr/>
          <a:lstStyle/>
          <a:p>
            <a:fld id="{9DFE0872-210F-4BDF-A9C6-DD4DACFB4212}" type="slidenum">
              <a:rPr lang="en-US" altLang="en-US">
                <a:solidFill>
                  <a:srgbClr val="000000"/>
                </a:solidFill>
              </a:rPr>
              <a:pPr/>
              <a:t>21</a:t>
            </a:fld>
            <a:endParaRPr lang="en-US" altLang="en-US">
              <a:solidFill>
                <a:srgbClr val="000000"/>
              </a:solidFill>
            </a:endParaRPr>
          </a:p>
        </p:txBody>
      </p:sp>
      <p:pic>
        <p:nvPicPr>
          <p:cNvPr id="559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1"/>
            <a:ext cx="8047038"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284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1981200" y="277814"/>
            <a:ext cx="8229600" cy="1169987"/>
          </a:xfrm>
        </p:spPr>
        <p:txBody>
          <a:bodyPr/>
          <a:lstStyle/>
          <a:p>
            <a:r>
              <a:rPr lang="en-US" sz="3800"/>
              <a:t>Perception property of combined visual variable</a:t>
            </a:r>
          </a:p>
        </p:txBody>
      </p:sp>
      <p:sp>
        <p:nvSpPr>
          <p:cNvPr id="560131" name="Rectangle 3"/>
          <p:cNvSpPr>
            <a:spLocks noGrp="1" noChangeArrowheads="1"/>
          </p:cNvSpPr>
          <p:nvPr>
            <p:ph idx="1"/>
          </p:nvPr>
        </p:nvSpPr>
        <p:spPr/>
        <p:txBody>
          <a:bodyPr/>
          <a:lstStyle/>
          <a:p>
            <a:pPr marL="0" indent="0">
              <a:buNone/>
            </a:pPr>
            <a:r>
              <a:rPr lang="en-US" dirty="0" smtClean="0"/>
              <a:t> </a:t>
            </a:r>
          </a:p>
          <a:p>
            <a:pPr marL="0" indent="0">
              <a:buNone/>
            </a:pPr>
            <a:endParaRPr lang="en-US" dirty="0"/>
          </a:p>
        </p:txBody>
      </p:sp>
      <p:sp>
        <p:nvSpPr>
          <p:cNvPr id="7" name="Slide Number Placeholder 5"/>
          <p:cNvSpPr>
            <a:spLocks noGrp="1"/>
          </p:cNvSpPr>
          <p:nvPr>
            <p:ph type="sldNum" sz="quarter" idx="12"/>
          </p:nvPr>
        </p:nvSpPr>
        <p:spPr/>
        <p:txBody>
          <a:bodyPr/>
          <a:lstStyle/>
          <a:p>
            <a:fld id="{80E50CE8-9A22-4AF8-B09A-FC9C3D392691}" type="slidenum">
              <a:rPr lang="en-US" altLang="en-US">
                <a:solidFill>
                  <a:srgbClr val="000000"/>
                </a:solidFill>
              </a:rPr>
              <a:pPr/>
              <a:t>22</a:t>
            </a:fld>
            <a:endParaRPr lang="en-US" altLang="en-US">
              <a:solidFill>
                <a:srgbClr val="000000"/>
              </a:solidFill>
            </a:endParaRPr>
          </a:p>
        </p:txBody>
      </p:sp>
      <p:pic>
        <p:nvPicPr>
          <p:cNvPr id="560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447801"/>
            <a:ext cx="8380413"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86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981200" y="277814"/>
            <a:ext cx="8229600" cy="1093787"/>
          </a:xfrm>
        </p:spPr>
        <p:txBody>
          <a:bodyPr>
            <a:normAutofit fontScale="90000"/>
          </a:bodyPr>
          <a:lstStyle/>
          <a:p>
            <a:r>
              <a:rPr lang="en-US" sz="3800"/>
              <a:t>Perception property of combined visual variable</a:t>
            </a:r>
          </a:p>
        </p:txBody>
      </p:sp>
      <p:sp>
        <p:nvSpPr>
          <p:cNvPr id="561155" name="Rectangle 3"/>
          <p:cNvSpPr>
            <a:spLocks noGrp="1" noChangeArrowheads="1"/>
          </p:cNvSpPr>
          <p:nvPr>
            <p:ph idx="1"/>
          </p:nvPr>
        </p:nvSpPr>
        <p:spPr>
          <a:xfrm>
            <a:off x="1981200" y="1600200"/>
            <a:ext cx="8229600" cy="4648200"/>
          </a:xfrm>
        </p:spPr>
        <p:txBody>
          <a:bodyPr/>
          <a:lstStyle/>
          <a:p>
            <a:pPr>
              <a:buFont typeface="Wingdings" panose="05000000000000000000" pitchFamily="2" charset="2"/>
              <a:buNone/>
            </a:pPr>
            <a:endParaRPr lang="en-US"/>
          </a:p>
        </p:txBody>
      </p:sp>
      <p:sp>
        <p:nvSpPr>
          <p:cNvPr id="7" name="Slide Number Placeholder 5"/>
          <p:cNvSpPr>
            <a:spLocks noGrp="1"/>
          </p:cNvSpPr>
          <p:nvPr>
            <p:ph type="sldNum" sz="quarter" idx="12"/>
          </p:nvPr>
        </p:nvSpPr>
        <p:spPr/>
        <p:txBody>
          <a:bodyPr/>
          <a:lstStyle/>
          <a:p>
            <a:fld id="{92626530-7274-4130-8F37-1723AF46281A}" type="slidenum">
              <a:rPr lang="en-US" altLang="en-US">
                <a:solidFill>
                  <a:srgbClr val="000000"/>
                </a:solidFill>
              </a:rPr>
              <a:pPr/>
              <a:t>23</a:t>
            </a:fld>
            <a:endParaRPr lang="en-US" altLang="en-US">
              <a:solidFill>
                <a:srgbClr val="000000"/>
              </a:solidFill>
            </a:endParaRPr>
          </a:p>
        </p:txBody>
      </p:sp>
      <p:pic>
        <p:nvPicPr>
          <p:cNvPr id="561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1600200"/>
            <a:ext cx="7994650" cy="449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18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1981200" y="277814"/>
            <a:ext cx="8229600" cy="941387"/>
          </a:xfrm>
        </p:spPr>
        <p:txBody>
          <a:bodyPr>
            <a:normAutofit fontScale="90000"/>
          </a:bodyPr>
          <a:lstStyle/>
          <a:p>
            <a:r>
              <a:rPr lang="en-US" sz="3800"/>
              <a:t>What is the best choice of visual variable?</a:t>
            </a:r>
          </a:p>
        </p:txBody>
      </p:sp>
      <p:sp>
        <p:nvSpPr>
          <p:cNvPr id="564227" name="Rectangle 3"/>
          <p:cNvSpPr>
            <a:spLocks noGrp="1" noChangeArrowheads="1"/>
          </p:cNvSpPr>
          <p:nvPr>
            <p:ph idx="1"/>
          </p:nvPr>
        </p:nvSpPr>
        <p:spPr/>
        <p:txBody>
          <a:bodyPr/>
          <a:lstStyle/>
          <a:p>
            <a:pPr marL="0" indent="0">
              <a:buNone/>
            </a:pPr>
            <a:r>
              <a:rPr lang="en-US" dirty="0"/>
              <a:t> </a:t>
            </a:r>
            <a:endParaRPr lang="en-US" dirty="0"/>
          </a:p>
        </p:txBody>
      </p:sp>
      <p:sp>
        <p:nvSpPr>
          <p:cNvPr id="7" name="Slide Number Placeholder 5"/>
          <p:cNvSpPr>
            <a:spLocks noGrp="1"/>
          </p:cNvSpPr>
          <p:nvPr>
            <p:ph type="sldNum" sz="quarter" idx="12"/>
          </p:nvPr>
        </p:nvSpPr>
        <p:spPr/>
        <p:txBody>
          <a:bodyPr/>
          <a:lstStyle/>
          <a:p>
            <a:fld id="{50E013C2-3DBA-4DC9-89CB-AEFEFED4A7D9}" type="slidenum">
              <a:rPr lang="en-US" altLang="en-US">
                <a:solidFill>
                  <a:srgbClr val="000000"/>
                </a:solidFill>
              </a:rPr>
              <a:pPr/>
              <a:t>24</a:t>
            </a:fld>
            <a:endParaRPr lang="en-US" altLang="en-US">
              <a:solidFill>
                <a:srgbClr val="000000"/>
              </a:solidFill>
            </a:endParaRPr>
          </a:p>
        </p:txBody>
      </p:sp>
      <p:pic>
        <p:nvPicPr>
          <p:cNvPr id="564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1"/>
            <a:ext cx="79248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607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81200" y="277814"/>
            <a:ext cx="8229600" cy="788987"/>
          </a:xfrm>
        </p:spPr>
        <p:txBody>
          <a:bodyPr>
            <a:normAutofit fontScale="90000"/>
          </a:bodyPr>
          <a:lstStyle/>
          <a:p>
            <a:r>
              <a:rPr lang="en-US" sz="3800"/>
              <a:t>What is the best choice of visual variable?</a:t>
            </a:r>
          </a:p>
        </p:txBody>
      </p:sp>
      <p:sp>
        <p:nvSpPr>
          <p:cNvPr id="566275" name="Rectangle 3"/>
          <p:cNvSpPr>
            <a:spLocks noGrp="1" noChangeArrowheads="1"/>
          </p:cNvSpPr>
          <p:nvPr>
            <p:ph idx="1"/>
          </p:nvPr>
        </p:nvSpPr>
        <p:spPr>
          <a:xfrm>
            <a:off x="1981200" y="1219201"/>
            <a:ext cx="8229600" cy="4911725"/>
          </a:xfrm>
        </p:spPr>
        <p:txBody>
          <a:bodyPr/>
          <a:lstStyle/>
          <a:p>
            <a:endParaRPr lang="en-US"/>
          </a:p>
        </p:txBody>
      </p:sp>
      <p:sp>
        <p:nvSpPr>
          <p:cNvPr id="7" name="Slide Number Placeholder 5"/>
          <p:cNvSpPr>
            <a:spLocks noGrp="1"/>
          </p:cNvSpPr>
          <p:nvPr>
            <p:ph type="sldNum" sz="quarter" idx="12"/>
          </p:nvPr>
        </p:nvSpPr>
        <p:spPr/>
        <p:txBody>
          <a:bodyPr/>
          <a:lstStyle/>
          <a:p>
            <a:fld id="{8F845A1C-1299-428A-84EB-C91907DB6BE5}" type="slidenum">
              <a:rPr lang="en-US" altLang="en-US">
                <a:solidFill>
                  <a:srgbClr val="000000"/>
                </a:solidFill>
              </a:rPr>
              <a:pPr/>
              <a:t>25</a:t>
            </a:fld>
            <a:endParaRPr lang="en-US" altLang="en-US">
              <a:solidFill>
                <a:srgbClr val="000000"/>
              </a:solidFill>
            </a:endParaRPr>
          </a:p>
        </p:txBody>
      </p:sp>
      <p:pic>
        <p:nvPicPr>
          <p:cNvPr id="566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66800"/>
            <a:ext cx="861060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608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981200" y="277814"/>
            <a:ext cx="8229600" cy="788987"/>
          </a:xfrm>
        </p:spPr>
        <p:txBody>
          <a:bodyPr>
            <a:normAutofit fontScale="90000"/>
          </a:bodyPr>
          <a:lstStyle/>
          <a:p>
            <a:r>
              <a:rPr lang="en-US" sz="3800"/>
              <a:t>What is the best choice of visual variable?</a:t>
            </a:r>
          </a:p>
        </p:txBody>
      </p:sp>
      <p:sp>
        <p:nvSpPr>
          <p:cNvPr id="565251"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D43B1ED7-365C-42A0-AA1B-06A27128216C}" type="slidenum">
              <a:rPr lang="en-US" altLang="en-US">
                <a:solidFill>
                  <a:srgbClr val="000000"/>
                </a:solidFill>
              </a:rPr>
              <a:pPr/>
              <a:t>26</a:t>
            </a:fld>
            <a:endParaRPr lang="en-US" altLang="en-US">
              <a:solidFill>
                <a:srgbClr val="000000"/>
              </a:solidFill>
            </a:endParaRPr>
          </a:p>
        </p:txBody>
      </p:sp>
      <p:pic>
        <p:nvPicPr>
          <p:cNvPr id="565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371600"/>
            <a:ext cx="8456613"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28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2057400" y="304800"/>
            <a:ext cx="8229600" cy="865188"/>
          </a:xfrm>
        </p:spPr>
        <p:txBody>
          <a:bodyPr/>
          <a:lstStyle/>
          <a:p>
            <a:r>
              <a:rPr lang="en-US"/>
              <a:t>Principles of Cartographic Design </a:t>
            </a:r>
          </a:p>
        </p:txBody>
      </p:sp>
      <p:sp>
        <p:nvSpPr>
          <p:cNvPr id="572419" name="Rectangle 3"/>
          <p:cNvSpPr>
            <a:spLocks noGrp="1" noChangeArrowheads="1"/>
          </p:cNvSpPr>
          <p:nvPr>
            <p:ph idx="1"/>
          </p:nvPr>
        </p:nvSpPr>
        <p:spPr>
          <a:xfrm>
            <a:off x="1981200" y="1143001"/>
            <a:ext cx="8229600" cy="4987925"/>
          </a:xfrm>
        </p:spPr>
        <p:txBody>
          <a:bodyPr/>
          <a:lstStyle/>
          <a:p>
            <a:r>
              <a:rPr lang="en-US"/>
              <a:t>Design approach </a:t>
            </a:r>
          </a:p>
          <a:p>
            <a:r>
              <a:rPr lang="en-US"/>
              <a:t>Visual levels ( visual hyrarchy) </a:t>
            </a:r>
          </a:p>
          <a:p>
            <a:r>
              <a:rPr lang="en-US"/>
              <a:t>Contrast and balance</a:t>
            </a:r>
          </a:p>
          <a:p>
            <a:r>
              <a:rPr lang="en-US"/>
              <a:t>Symbol categories</a:t>
            </a:r>
          </a:p>
          <a:p>
            <a:r>
              <a:rPr lang="en-US"/>
              <a:t>Basic identification elements </a:t>
            </a:r>
          </a:p>
          <a:p>
            <a:r>
              <a:rPr lang="en-US"/>
              <a:t>Emphasis </a:t>
            </a:r>
          </a:p>
          <a:p>
            <a:r>
              <a:rPr lang="en-US"/>
              <a:t>Basic proportions </a:t>
            </a:r>
          </a:p>
          <a:p>
            <a:pPr>
              <a:buFont typeface="Wingdings" panose="05000000000000000000" pitchFamily="2" charset="2"/>
              <a:buNone/>
            </a:pPr>
            <a:endParaRPr lang="en-US"/>
          </a:p>
        </p:txBody>
      </p:sp>
      <p:sp>
        <p:nvSpPr>
          <p:cNvPr id="6" name="Slide Number Placeholder 5"/>
          <p:cNvSpPr>
            <a:spLocks noGrp="1"/>
          </p:cNvSpPr>
          <p:nvPr>
            <p:ph type="sldNum" sz="quarter" idx="12"/>
          </p:nvPr>
        </p:nvSpPr>
        <p:spPr/>
        <p:txBody>
          <a:bodyPr/>
          <a:lstStyle/>
          <a:p>
            <a:fld id="{07F57DC5-2F66-4DB3-A3F7-669B49BBF07D}" type="slidenum">
              <a:rPr lang="en-US" altLang="en-US">
                <a:solidFill>
                  <a:srgbClr val="000000"/>
                </a:solidFill>
              </a:rPr>
              <a:pPr/>
              <a:t>27</a:t>
            </a:fld>
            <a:endParaRPr lang="en-US" altLang="en-US">
              <a:solidFill>
                <a:srgbClr val="000000"/>
              </a:solidFill>
            </a:endParaRPr>
          </a:p>
        </p:txBody>
      </p:sp>
    </p:spTree>
    <p:extLst>
      <p:ext uri="{BB962C8B-B14F-4D97-AF65-F5344CB8AC3E}">
        <p14:creationId xmlns:p14="http://schemas.microsoft.com/office/powerpoint/2010/main" val="3038555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Principles of Cartographic Design</a:t>
            </a:r>
          </a:p>
        </p:txBody>
      </p:sp>
      <p:sp>
        <p:nvSpPr>
          <p:cNvPr id="567299" name="Rectangle 3"/>
          <p:cNvSpPr>
            <a:spLocks noGrp="1" noChangeArrowheads="1"/>
          </p:cNvSpPr>
          <p:nvPr>
            <p:ph idx="1"/>
          </p:nvPr>
        </p:nvSpPr>
        <p:spPr>
          <a:xfrm>
            <a:off x="1752600" y="2004392"/>
            <a:ext cx="8229600" cy="4987925"/>
          </a:xfrm>
        </p:spPr>
        <p:txBody>
          <a:bodyPr/>
          <a:lstStyle/>
          <a:p>
            <a:r>
              <a:rPr lang="en-US" dirty="0"/>
              <a:t>Concept before Compilation</a:t>
            </a:r>
          </a:p>
          <a:p>
            <a:pPr lvl="1"/>
            <a:r>
              <a:rPr lang="en-US" dirty="0"/>
              <a:t>make general plan and progress to finer details.</a:t>
            </a:r>
          </a:p>
          <a:p>
            <a:pPr lvl="1"/>
            <a:r>
              <a:rPr lang="en-US" dirty="0"/>
              <a:t>Hierarchy with Harmony</a:t>
            </a:r>
          </a:p>
          <a:p>
            <a:pPr lvl="1"/>
            <a:r>
              <a:rPr lang="en-US" dirty="0"/>
              <a:t>Important things must look important </a:t>
            </a:r>
          </a:p>
        </p:txBody>
      </p:sp>
      <p:sp>
        <p:nvSpPr>
          <p:cNvPr id="6" name="Slide Number Placeholder 5"/>
          <p:cNvSpPr>
            <a:spLocks noGrp="1"/>
          </p:cNvSpPr>
          <p:nvPr>
            <p:ph type="sldNum" sz="quarter" idx="12"/>
          </p:nvPr>
        </p:nvSpPr>
        <p:spPr/>
        <p:txBody>
          <a:bodyPr/>
          <a:lstStyle/>
          <a:p>
            <a:fld id="{D3788AD4-FFF2-4BC6-8087-8408928BA495}" type="slidenum">
              <a:rPr lang="en-US" altLang="en-US">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117548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1981200" y="277814"/>
            <a:ext cx="8229600" cy="865187"/>
          </a:xfrm>
        </p:spPr>
        <p:txBody>
          <a:bodyPr/>
          <a:lstStyle/>
          <a:p>
            <a:r>
              <a:rPr lang="en-US"/>
              <a:t>Principles of Cartographic Design</a:t>
            </a:r>
          </a:p>
        </p:txBody>
      </p:sp>
      <p:sp>
        <p:nvSpPr>
          <p:cNvPr id="583683" name="Rectangle 3"/>
          <p:cNvSpPr>
            <a:spLocks noGrp="1" noChangeArrowheads="1"/>
          </p:cNvSpPr>
          <p:nvPr>
            <p:ph idx="1"/>
          </p:nvPr>
        </p:nvSpPr>
        <p:spPr>
          <a:xfrm>
            <a:off x="1981200" y="1295401"/>
            <a:ext cx="8229600" cy="4835525"/>
          </a:xfrm>
        </p:spPr>
        <p:txBody>
          <a:bodyPr/>
          <a:lstStyle/>
          <a:p>
            <a:r>
              <a:rPr lang="en-US"/>
              <a:t>Visual levels</a:t>
            </a:r>
          </a:p>
          <a:p>
            <a:pPr lvl="1"/>
            <a:r>
              <a:rPr lang="en-US"/>
              <a:t>Applies to the elements within the map and arrangement of all components of map.</a:t>
            </a:r>
          </a:p>
          <a:p>
            <a:pPr lvl="1"/>
            <a:r>
              <a:rPr lang="en-US"/>
              <a:t>Information selected to be the foreground of the product will be the most obvious to the user and must be chosen carefully to fulfill the major objectives of the map. </a:t>
            </a:r>
          </a:p>
          <a:p>
            <a:pPr lvl="1"/>
            <a:r>
              <a:rPr lang="en-US"/>
              <a:t>Supporting information should be treated as background material and given a lower visual level by decreased size, colour intensity, contrast and, therefore, decreased overall importance. </a:t>
            </a:r>
          </a:p>
          <a:p>
            <a:pPr lvl="1"/>
            <a:endParaRPr lang="en-US"/>
          </a:p>
        </p:txBody>
      </p:sp>
      <p:sp>
        <p:nvSpPr>
          <p:cNvPr id="6" name="Slide Number Placeholder 5"/>
          <p:cNvSpPr>
            <a:spLocks noGrp="1"/>
          </p:cNvSpPr>
          <p:nvPr>
            <p:ph type="sldNum" sz="quarter" idx="12"/>
          </p:nvPr>
        </p:nvSpPr>
        <p:spPr/>
        <p:txBody>
          <a:bodyPr/>
          <a:lstStyle/>
          <a:p>
            <a:fld id="{AE96252E-5DD5-4347-BD19-23EA3D7F54C2}" type="slidenum">
              <a:rPr lang="en-US" altLang="en-US">
                <a:solidFill>
                  <a:srgbClr val="000000"/>
                </a:solidFill>
              </a:rPr>
              <a:pPr/>
              <a:t>29</a:t>
            </a:fld>
            <a:endParaRPr lang="en-US" altLang="en-US">
              <a:solidFill>
                <a:srgbClr val="000000"/>
              </a:solidFill>
            </a:endParaRPr>
          </a:p>
        </p:txBody>
      </p:sp>
    </p:spTree>
    <p:extLst>
      <p:ext uri="{BB962C8B-B14F-4D97-AF65-F5344CB8AC3E}">
        <p14:creationId xmlns:p14="http://schemas.microsoft.com/office/powerpoint/2010/main" val="60523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principles/Objectives of map design</a:t>
            </a:r>
            <a:endParaRPr lang="en-US" dirty="0"/>
          </a:p>
        </p:txBody>
      </p:sp>
      <p:sp>
        <p:nvSpPr>
          <p:cNvPr id="3" name="Content Placeholder 2"/>
          <p:cNvSpPr>
            <a:spLocks noGrp="1"/>
          </p:cNvSpPr>
          <p:nvPr>
            <p:ph idx="1"/>
          </p:nvPr>
        </p:nvSpPr>
        <p:spPr/>
        <p:txBody>
          <a:bodyPr>
            <a:normAutofit/>
          </a:bodyPr>
          <a:lstStyle/>
          <a:p>
            <a:pPr algn="just"/>
            <a:r>
              <a:rPr lang="en-US" sz="2200" dirty="0" smtClean="0"/>
              <a:t>Graphical signs are used in map. The sensation caused by graphical symbols/signs must have to matched to data characteristics and communication objectives in order to satisfactorily portray the information requested. e.g. :</a:t>
            </a:r>
          </a:p>
          <a:p>
            <a:pPr algn="just"/>
            <a:r>
              <a:rPr lang="en-US" sz="2200" dirty="0" smtClean="0"/>
              <a:t>different size of circles in increasing radius will be perceived as increment in quantity or number. Increment size of circles could be used denote number of inhabitants in each ward of a particular VDC.</a:t>
            </a:r>
          </a:p>
          <a:p>
            <a:pPr algn="just"/>
            <a:r>
              <a:rPr lang="en-US" sz="2200" dirty="0" smtClean="0"/>
              <a:t>Different types/symbol of dashes could be used to distinguish various kinds of linear features, roads, transmission line, administrative boundary, hydrography.</a:t>
            </a:r>
          </a:p>
          <a:p>
            <a:pPr algn="just"/>
            <a:r>
              <a:rPr lang="en-US" sz="2200" dirty="0" smtClean="0"/>
              <a:t>Different color(hue)/texture/should be used for different land use types such as residential, commercial, forest, riverine and lake area, agricultural etc.</a:t>
            </a:r>
            <a:endParaRPr lang="en-US" sz="2200" dirty="0"/>
          </a:p>
        </p:txBody>
      </p:sp>
    </p:spTree>
    <p:extLst>
      <p:ext uri="{BB962C8B-B14F-4D97-AF65-F5344CB8AC3E}">
        <p14:creationId xmlns:p14="http://schemas.microsoft.com/office/powerpoint/2010/main" val="3068736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1981200" y="277814"/>
            <a:ext cx="8229600" cy="636587"/>
          </a:xfrm>
        </p:spPr>
        <p:txBody>
          <a:bodyPr/>
          <a:lstStyle/>
          <a:p>
            <a:r>
              <a:rPr lang="en-US" sz="3800"/>
              <a:t>Visual hirarchy</a:t>
            </a:r>
          </a:p>
        </p:txBody>
      </p:sp>
      <p:sp>
        <p:nvSpPr>
          <p:cNvPr id="704515" name="Rectangle 3"/>
          <p:cNvSpPr>
            <a:spLocks noGrp="1" noChangeArrowheads="1"/>
          </p:cNvSpPr>
          <p:nvPr>
            <p:ph idx="1"/>
          </p:nvPr>
        </p:nvSpPr>
        <p:spPr>
          <a:xfrm>
            <a:off x="1981200" y="914401"/>
            <a:ext cx="8229600" cy="5216525"/>
          </a:xfrm>
        </p:spPr>
        <p:txBody>
          <a:bodyPr/>
          <a:lstStyle/>
          <a:p>
            <a:endParaRPr lang="en-US"/>
          </a:p>
        </p:txBody>
      </p:sp>
      <p:sp>
        <p:nvSpPr>
          <p:cNvPr id="7" name="Slide Number Placeholder 5"/>
          <p:cNvSpPr>
            <a:spLocks noGrp="1"/>
          </p:cNvSpPr>
          <p:nvPr>
            <p:ph type="sldNum" sz="quarter" idx="12"/>
          </p:nvPr>
        </p:nvSpPr>
        <p:spPr/>
        <p:txBody>
          <a:bodyPr/>
          <a:lstStyle/>
          <a:p>
            <a:fld id="{80753201-2F2B-48B6-B53F-CBB20C813265}" type="slidenum">
              <a:rPr lang="en-US" altLang="en-US">
                <a:solidFill>
                  <a:srgbClr val="000000"/>
                </a:solidFill>
              </a:rPr>
              <a:pPr/>
              <a:t>30</a:t>
            </a:fld>
            <a:endParaRPr lang="en-US" altLang="en-US">
              <a:solidFill>
                <a:srgbClr val="000000"/>
              </a:solidFill>
            </a:endParaRPr>
          </a:p>
        </p:txBody>
      </p:sp>
      <p:pic>
        <p:nvPicPr>
          <p:cNvPr id="70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44576"/>
            <a:ext cx="7924800" cy="495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016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t>Principles of Cartographic Design</a:t>
            </a:r>
          </a:p>
        </p:txBody>
      </p:sp>
      <p:sp>
        <p:nvSpPr>
          <p:cNvPr id="573443" name="Rectangle 3"/>
          <p:cNvSpPr>
            <a:spLocks noGrp="1" noChangeArrowheads="1"/>
          </p:cNvSpPr>
          <p:nvPr>
            <p:ph idx="1"/>
          </p:nvPr>
        </p:nvSpPr>
        <p:spPr/>
        <p:txBody>
          <a:bodyPr/>
          <a:lstStyle/>
          <a:p>
            <a:r>
              <a:rPr lang="en-US"/>
              <a:t>Contrast and balance</a:t>
            </a:r>
          </a:p>
          <a:p>
            <a:pPr lvl="1"/>
            <a:r>
              <a:rPr lang="en-US"/>
              <a:t>As a general rule, the initial design should employ the minimum degree of contrast needed to ensure that all symbols are readable and that dominant symbols appear as such. </a:t>
            </a:r>
          </a:p>
        </p:txBody>
      </p:sp>
      <p:sp>
        <p:nvSpPr>
          <p:cNvPr id="6" name="Slide Number Placeholder 5"/>
          <p:cNvSpPr>
            <a:spLocks noGrp="1"/>
          </p:cNvSpPr>
          <p:nvPr>
            <p:ph type="sldNum" sz="quarter" idx="12"/>
          </p:nvPr>
        </p:nvSpPr>
        <p:spPr/>
        <p:txBody>
          <a:bodyPr/>
          <a:lstStyle/>
          <a:p>
            <a:fld id="{EA10A3F4-A55E-414C-86A7-008A5A8014E8}" type="slidenum">
              <a:rPr lang="en-US" altLang="en-US">
                <a:solidFill>
                  <a:srgbClr val="000000"/>
                </a:solidFill>
              </a:rPr>
              <a:pPr/>
              <a:t>31</a:t>
            </a:fld>
            <a:endParaRPr lang="en-US" altLang="en-US">
              <a:solidFill>
                <a:srgbClr val="000000"/>
              </a:solidFill>
            </a:endParaRPr>
          </a:p>
        </p:txBody>
      </p:sp>
    </p:spTree>
    <p:extLst>
      <p:ext uri="{BB962C8B-B14F-4D97-AF65-F5344CB8AC3E}">
        <p14:creationId xmlns:p14="http://schemas.microsoft.com/office/powerpoint/2010/main" val="3001574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t>Principles of Cartographic Design</a:t>
            </a:r>
          </a:p>
        </p:txBody>
      </p:sp>
      <p:sp>
        <p:nvSpPr>
          <p:cNvPr id="574467" name="Rectangle 3"/>
          <p:cNvSpPr>
            <a:spLocks noGrp="1" noChangeArrowheads="1"/>
          </p:cNvSpPr>
          <p:nvPr>
            <p:ph idx="1"/>
          </p:nvPr>
        </p:nvSpPr>
        <p:spPr/>
        <p:txBody>
          <a:bodyPr/>
          <a:lstStyle/>
          <a:p>
            <a:r>
              <a:rPr lang="en-US"/>
              <a:t>Symbol categories</a:t>
            </a:r>
          </a:p>
          <a:p>
            <a:pPr lvl="1"/>
            <a:r>
              <a:rPr lang="en-US"/>
              <a:t>On all maps the subject matter should be organized and displayed in categories of similar items. </a:t>
            </a:r>
          </a:p>
          <a:p>
            <a:pPr lvl="1"/>
            <a:r>
              <a:rPr lang="en-US"/>
              <a:t>Subdivisions of any one category should be shown by symbols representative of their relative importance within the category. </a:t>
            </a:r>
          </a:p>
        </p:txBody>
      </p:sp>
      <p:sp>
        <p:nvSpPr>
          <p:cNvPr id="6" name="Slide Number Placeholder 5"/>
          <p:cNvSpPr>
            <a:spLocks noGrp="1"/>
          </p:cNvSpPr>
          <p:nvPr>
            <p:ph type="sldNum" sz="quarter" idx="12"/>
          </p:nvPr>
        </p:nvSpPr>
        <p:spPr/>
        <p:txBody>
          <a:bodyPr/>
          <a:lstStyle/>
          <a:p>
            <a:fld id="{8992068F-FE06-4DDC-B6D6-C117D6230498}" type="slidenum">
              <a:rPr lang="en-US" altLang="en-US">
                <a:solidFill>
                  <a:srgbClr val="000000"/>
                </a:solidFill>
              </a:rPr>
              <a:pPr/>
              <a:t>32</a:t>
            </a:fld>
            <a:endParaRPr lang="en-US" altLang="en-US">
              <a:solidFill>
                <a:srgbClr val="000000"/>
              </a:solidFill>
            </a:endParaRPr>
          </a:p>
        </p:txBody>
      </p:sp>
    </p:spTree>
    <p:extLst>
      <p:ext uri="{BB962C8B-B14F-4D97-AF65-F5344CB8AC3E}">
        <p14:creationId xmlns:p14="http://schemas.microsoft.com/office/powerpoint/2010/main" val="4241229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1981200" y="304800"/>
            <a:ext cx="8229600" cy="838200"/>
          </a:xfrm>
        </p:spPr>
        <p:txBody>
          <a:bodyPr/>
          <a:lstStyle/>
          <a:p>
            <a:r>
              <a:rPr lang="en-US"/>
              <a:t>Principles of Cartographic Design</a:t>
            </a:r>
          </a:p>
        </p:txBody>
      </p:sp>
      <p:sp>
        <p:nvSpPr>
          <p:cNvPr id="575491" name="Rectangle 3"/>
          <p:cNvSpPr>
            <a:spLocks noGrp="1" noChangeArrowheads="1"/>
          </p:cNvSpPr>
          <p:nvPr>
            <p:ph idx="1"/>
          </p:nvPr>
        </p:nvSpPr>
        <p:spPr>
          <a:xfrm>
            <a:off x="1981200" y="1295401"/>
            <a:ext cx="8229600" cy="4835525"/>
          </a:xfrm>
        </p:spPr>
        <p:txBody>
          <a:bodyPr/>
          <a:lstStyle/>
          <a:p>
            <a:r>
              <a:rPr lang="en-US" dirty="0"/>
              <a:t>Basic identification elements </a:t>
            </a:r>
          </a:p>
          <a:p>
            <a:pPr lvl="1" algn="just"/>
            <a:r>
              <a:rPr lang="en-US" dirty="0"/>
              <a:t>Basic identification elements should be clearly differentiated by the use of </a:t>
            </a:r>
            <a:r>
              <a:rPr lang="en-US" dirty="0" err="1"/>
              <a:t>colour</a:t>
            </a:r>
            <a:r>
              <a:rPr lang="en-US" dirty="0"/>
              <a:t>, tone or pattern over either surface.</a:t>
            </a:r>
          </a:p>
        </p:txBody>
      </p:sp>
      <p:sp>
        <p:nvSpPr>
          <p:cNvPr id="6" name="Slide Number Placeholder 5"/>
          <p:cNvSpPr>
            <a:spLocks noGrp="1"/>
          </p:cNvSpPr>
          <p:nvPr>
            <p:ph type="sldNum" sz="quarter" idx="12"/>
          </p:nvPr>
        </p:nvSpPr>
        <p:spPr/>
        <p:txBody>
          <a:bodyPr/>
          <a:lstStyle/>
          <a:p>
            <a:fld id="{11A972E9-5876-4F8B-AF66-2B2411E61ECF}" type="slidenum">
              <a:rPr lang="en-US" altLang="en-US">
                <a:solidFill>
                  <a:srgbClr val="000000"/>
                </a:solidFill>
              </a:rPr>
              <a:pPr/>
              <a:t>33</a:t>
            </a:fld>
            <a:endParaRPr lang="en-US" altLang="en-US">
              <a:solidFill>
                <a:srgbClr val="000000"/>
              </a:solidFill>
            </a:endParaRPr>
          </a:p>
        </p:txBody>
      </p:sp>
    </p:spTree>
    <p:extLst>
      <p:ext uri="{BB962C8B-B14F-4D97-AF65-F5344CB8AC3E}">
        <p14:creationId xmlns:p14="http://schemas.microsoft.com/office/powerpoint/2010/main" val="2877289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Principles of Cartographic Design</a:t>
            </a:r>
          </a:p>
        </p:txBody>
      </p:sp>
      <p:sp>
        <p:nvSpPr>
          <p:cNvPr id="577539" name="Rectangle 3"/>
          <p:cNvSpPr>
            <a:spLocks noGrp="1" noChangeArrowheads="1"/>
          </p:cNvSpPr>
          <p:nvPr>
            <p:ph idx="1"/>
          </p:nvPr>
        </p:nvSpPr>
        <p:spPr/>
        <p:txBody>
          <a:bodyPr/>
          <a:lstStyle/>
          <a:p>
            <a:r>
              <a:rPr lang="en-US"/>
              <a:t>Emphasis </a:t>
            </a:r>
          </a:p>
          <a:p>
            <a:pPr lvl="1"/>
            <a:r>
              <a:rPr lang="en-US"/>
              <a:t>Emphasis should be given to most interesting or most crucial features which are often relatively small in comparison to the total map area.</a:t>
            </a:r>
          </a:p>
        </p:txBody>
      </p:sp>
      <p:sp>
        <p:nvSpPr>
          <p:cNvPr id="6" name="Slide Number Placeholder 5"/>
          <p:cNvSpPr>
            <a:spLocks noGrp="1"/>
          </p:cNvSpPr>
          <p:nvPr>
            <p:ph type="sldNum" sz="quarter" idx="12"/>
          </p:nvPr>
        </p:nvSpPr>
        <p:spPr/>
        <p:txBody>
          <a:bodyPr/>
          <a:lstStyle/>
          <a:p>
            <a:fld id="{4D085788-0F0B-4D6C-A53D-678405CD73B7}" type="slidenum">
              <a:rPr lang="en-US" altLang="en-US">
                <a:solidFill>
                  <a:srgbClr val="000000"/>
                </a:solidFill>
              </a:rPr>
              <a:pPr/>
              <a:t>34</a:t>
            </a:fld>
            <a:endParaRPr lang="en-US" altLang="en-US">
              <a:solidFill>
                <a:srgbClr val="000000"/>
              </a:solidFill>
            </a:endParaRPr>
          </a:p>
        </p:txBody>
      </p:sp>
    </p:spTree>
    <p:extLst>
      <p:ext uri="{BB962C8B-B14F-4D97-AF65-F5344CB8AC3E}">
        <p14:creationId xmlns:p14="http://schemas.microsoft.com/office/powerpoint/2010/main" val="100958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dirty="0"/>
              <a:t>Principles of Cartographic Design</a:t>
            </a:r>
          </a:p>
        </p:txBody>
      </p:sp>
      <p:sp>
        <p:nvSpPr>
          <p:cNvPr id="578563" name="Rectangle 3"/>
          <p:cNvSpPr>
            <a:spLocks noGrp="1" noChangeArrowheads="1"/>
          </p:cNvSpPr>
          <p:nvPr>
            <p:ph idx="1"/>
          </p:nvPr>
        </p:nvSpPr>
        <p:spPr>
          <a:xfrm>
            <a:off x="838200" y="1885950"/>
            <a:ext cx="8229600" cy="4835525"/>
          </a:xfrm>
        </p:spPr>
        <p:txBody>
          <a:bodyPr/>
          <a:lstStyle/>
          <a:p>
            <a:r>
              <a:rPr lang="en-US" dirty="0"/>
              <a:t>Basic proportions </a:t>
            </a:r>
          </a:p>
          <a:p>
            <a:pPr lvl="1"/>
            <a:r>
              <a:rPr lang="en-US" dirty="0"/>
              <a:t>The surface area used for the map face (the area within the neat lines) should be visually dominant. </a:t>
            </a:r>
          </a:p>
          <a:p>
            <a:pPr lvl="1"/>
            <a:r>
              <a:rPr lang="en-US" dirty="0"/>
              <a:t>A good rule of thumb is to keep the map area to about 2/3 of the total area, with the remaining 1/3 for notes, surround, etc.</a:t>
            </a:r>
          </a:p>
        </p:txBody>
      </p:sp>
      <p:sp>
        <p:nvSpPr>
          <p:cNvPr id="6" name="Slide Number Placeholder 5"/>
          <p:cNvSpPr>
            <a:spLocks noGrp="1"/>
          </p:cNvSpPr>
          <p:nvPr>
            <p:ph type="sldNum" sz="quarter" idx="12"/>
          </p:nvPr>
        </p:nvSpPr>
        <p:spPr/>
        <p:txBody>
          <a:bodyPr/>
          <a:lstStyle/>
          <a:p>
            <a:fld id="{78926623-5226-4CB8-BCBD-F0F9D9822985}" type="slidenum">
              <a:rPr lang="en-US" altLang="en-US">
                <a:solidFill>
                  <a:srgbClr val="000000"/>
                </a:solidFill>
              </a:rPr>
              <a:pPr/>
              <a:t>35</a:t>
            </a:fld>
            <a:endParaRPr lang="en-US" altLang="en-US">
              <a:solidFill>
                <a:srgbClr val="000000"/>
              </a:solidFill>
            </a:endParaRPr>
          </a:p>
        </p:txBody>
      </p:sp>
    </p:spTree>
    <p:extLst>
      <p:ext uri="{BB962C8B-B14F-4D97-AF65-F5344CB8AC3E}">
        <p14:creationId xmlns:p14="http://schemas.microsoft.com/office/powerpoint/2010/main" val="1711255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t>In conclusion……</a:t>
            </a:r>
          </a:p>
        </p:txBody>
      </p:sp>
      <p:sp>
        <p:nvSpPr>
          <p:cNvPr id="654339" name="Rectangle 3"/>
          <p:cNvSpPr>
            <a:spLocks noGrp="1" noChangeArrowheads="1"/>
          </p:cNvSpPr>
          <p:nvPr>
            <p:ph idx="1"/>
          </p:nvPr>
        </p:nvSpPr>
        <p:spPr/>
        <p:txBody>
          <a:bodyPr/>
          <a:lstStyle/>
          <a:p>
            <a:r>
              <a:rPr lang="en-US"/>
              <a:t>Design principles should be such that in produced map there must be</a:t>
            </a:r>
          </a:p>
          <a:p>
            <a:pPr lvl="1"/>
            <a:r>
              <a:rPr lang="en-US"/>
              <a:t>Simplicity</a:t>
            </a:r>
          </a:p>
          <a:p>
            <a:pPr lvl="1"/>
            <a:r>
              <a:rPr lang="en-US"/>
              <a:t>Clarity</a:t>
            </a:r>
          </a:p>
          <a:p>
            <a:pPr lvl="1"/>
            <a:r>
              <a:rPr lang="en-US"/>
              <a:t>Visual hirarchy</a:t>
            </a:r>
          </a:p>
          <a:p>
            <a:endParaRPr lang="en-US"/>
          </a:p>
        </p:txBody>
      </p:sp>
      <p:sp>
        <p:nvSpPr>
          <p:cNvPr id="6" name="Slide Number Placeholder 5"/>
          <p:cNvSpPr>
            <a:spLocks noGrp="1"/>
          </p:cNvSpPr>
          <p:nvPr>
            <p:ph type="sldNum" sz="quarter" idx="12"/>
          </p:nvPr>
        </p:nvSpPr>
        <p:spPr/>
        <p:txBody>
          <a:bodyPr/>
          <a:lstStyle/>
          <a:p>
            <a:fld id="{8F2616B3-B5E0-4E2F-B87F-90C852994A69}" type="slidenum">
              <a:rPr lang="en-US" altLang="en-US">
                <a:solidFill>
                  <a:srgbClr val="000000"/>
                </a:solidFill>
              </a:rPr>
              <a:pPr/>
              <a:t>36</a:t>
            </a:fld>
            <a:endParaRPr lang="en-US" altLang="en-US">
              <a:solidFill>
                <a:srgbClr val="000000"/>
              </a:solidFill>
            </a:endParaRPr>
          </a:p>
        </p:txBody>
      </p:sp>
    </p:spTree>
    <p:extLst>
      <p:ext uri="{BB962C8B-B14F-4D97-AF65-F5344CB8AC3E}">
        <p14:creationId xmlns:p14="http://schemas.microsoft.com/office/powerpoint/2010/main" val="1294961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1981200" y="277814"/>
            <a:ext cx="8229600" cy="788987"/>
          </a:xfrm>
        </p:spPr>
        <p:txBody>
          <a:bodyPr/>
          <a:lstStyle/>
          <a:p>
            <a:r>
              <a:rPr lang="en-US"/>
              <a:t>Map Design Guides </a:t>
            </a:r>
          </a:p>
        </p:txBody>
      </p:sp>
      <p:sp>
        <p:nvSpPr>
          <p:cNvPr id="585731" name="Rectangle 3"/>
          <p:cNvSpPr>
            <a:spLocks noGrp="1" noChangeArrowheads="1"/>
          </p:cNvSpPr>
          <p:nvPr>
            <p:ph idx="1"/>
          </p:nvPr>
        </p:nvSpPr>
        <p:spPr>
          <a:xfrm>
            <a:off x="1981200" y="1219201"/>
            <a:ext cx="8229600" cy="4911725"/>
          </a:xfrm>
        </p:spPr>
        <p:txBody>
          <a:bodyPr/>
          <a:lstStyle/>
          <a:p>
            <a:r>
              <a:rPr lang="en-US" b="1"/>
              <a:t>Map titles and sub-titles</a:t>
            </a:r>
          </a:p>
          <a:p>
            <a:pPr lvl="1"/>
            <a:r>
              <a:rPr lang="en-US"/>
              <a:t>should appear in the largest and/or boldest type </a:t>
            </a:r>
          </a:p>
          <a:p>
            <a:pPr lvl="1"/>
            <a:r>
              <a:rPr lang="en-US"/>
              <a:t>should also be short in length and describe the area or subject portrayed. “Map of” and “Chart of” should be avoided.</a:t>
            </a:r>
          </a:p>
          <a:p>
            <a:pPr lvl="1"/>
            <a:r>
              <a:rPr lang="en-US"/>
              <a:t>Sub-title ( if any ) should be smaller in lettering size and weight than the main title. </a:t>
            </a:r>
          </a:p>
        </p:txBody>
      </p:sp>
      <p:sp>
        <p:nvSpPr>
          <p:cNvPr id="6" name="Slide Number Placeholder 5"/>
          <p:cNvSpPr>
            <a:spLocks noGrp="1"/>
          </p:cNvSpPr>
          <p:nvPr>
            <p:ph type="sldNum" sz="quarter" idx="12"/>
          </p:nvPr>
        </p:nvSpPr>
        <p:spPr/>
        <p:txBody>
          <a:bodyPr/>
          <a:lstStyle/>
          <a:p>
            <a:fld id="{027A6A65-5F44-459D-B5E5-8896F15D163F}" type="slidenum">
              <a:rPr lang="en-US" altLang="en-US">
                <a:solidFill>
                  <a:srgbClr val="000000"/>
                </a:solidFill>
              </a:rPr>
              <a:pPr/>
              <a:t>37</a:t>
            </a:fld>
            <a:endParaRPr lang="en-US" altLang="en-US">
              <a:solidFill>
                <a:srgbClr val="000000"/>
              </a:solidFill>
            </a:endParaRPr>
          </a:p>
        </p:txBody>
      </p:sp>
    </p:spTree>
    <p:extLst>
      <p:ext uri="{BB962C8B-B14F-4D97-AF65-F5344CB8AC3E}">
        <p14:creationId xmlns:p14="http://schemas.microsoft.com/office/powerpoint/2010/main" val="1794937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dirty="0" smtClean="0"/>
              <a:t> </a:t>
            </a:r>
            <a:endParaRPr lang="en-US" dirty="0"/>
          </a:p>
        </p:txBody>
      </p:sp>
      <p:sp>
        <p:nvSpPr>
          <p:cNvPr id="589827" name="Rectangle 3"/>
          <p:cNvSpPr>
            <a:spLocks noGrp="1" noChangeArrowheads="1"/>
          </p:cNvSpPr>
          <p:nvPr>
            <p:ph idx="1"/>
          </p:nvPr>
        </p:nvSpPr>
        <p:spPr>
          <a:xfrm>
            <a:off x="838200" y="2008187"/>
            <a:ext cx="8458200" cy="4530725"/>
          </a:xfrm>
        </p:spPr>
        <p:txBody>
          <a:bodyPr/>
          <a:lstStyle/>
          <a:p>
            <a:r>
              <a:rPr lang="en-US" dirty="0"/>
              <a:t>Key plan or location map </a:t>
            </a:r>
          </a:p>
          <a:p>
            <a:pPr lvl="1"/>
            <a:r>
              <a:rPr lang="en-US" dirty="0"/>
              <a:t>The primary map area must be outlined and labelled for ease of recognition within the location map  to locate the map area geographically in relation to a larger context. </a:t>
            </a:r>
          </a:p>
        </p:txBody>
      </p:sp>
      <p:sp>
        <p:nvSpPr>
          <p:cNvPr id="6" name="Slide Number Placeholder 5"/>
          <p:cNvSpPr>
            <a:spLocks noGrp="1"/>
          </p:cNvSpPr>
          <p:nvPr>
            <p:ph type="sldNum" sz="quarter" idx="12"/>
          </p:nvPr>
        </p:nvSpPr>
        <p:spPr/>
        <p:txBody>
          <a:bodyPr/>
          <a:lstStyle/>
          <a:p>
            <a:fld id="{CB552275-B205-4532-A7F2-AD5D2A7F507C}" type="slidenum">
              <a:rPr lang="en-US" altLang="en-US">
                <a:solidFill>
                  <a:srgbClr val="000000"/>
                </a:solidFill>
              </a:rPr>
              <a:pPr/>
              <a:t>38</a:t>
            </a:fld>
            <a:endParaRPr lang="en-US" altLang="en-US">
              <a:solidFill>
                <a:srgbClr val="000000"/>
              </a:solidFill>
            </a:endParaRPr>
          </a:p>
        </p:txBody>
      </p:sp>
    </p:spTree>
    <p:extLst>
      <p:ext uri="{BB962C8B-B14F-4D97-AF65-F5344CB8AC3E}">
        <p14:creationId xmlns:p14="http://schemas.microsoft.com/office/powerpoint/2010/main" val="2314810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 </a:t>
            </a:r>
            <a:endParaRPr lang="en-US" dirty="0"/>
          </a:p>
        </p:txBody>
      </p:sp>
      <p:sp>
        <p:nvSpPr>
          <p:cNvPr id="590851" name="Rectangle 3"/>
          <p:cNvSpPr>
            <a:spLocks noGrp="1" noChangeArrowheads="1"/>
          </p:cNvSpPr>
          <p:nvPr>
            <p:ph idx="1"/>
          </p:nvPr>
        </p:nvSpPr>
        <p:spPr/>
        <p:txBody>
          <a:bodyPr/>
          <a:lstStyle/>
          <a:p>
            <a:r>
              <a:rPr lang="en-US" b="1" dirty="0"/>
              <a:t> Bar scales</a:t>
            </a:r>
          </a:p>
          <a:p>
            <a:pPr lvl="1"/>
            <a:r>
              <a:rPr lang="en-US" dirty="0"/>
              <a:t>The subdivision should be smaller, exact, convenient units which are appropriate for the scale and map use.</a:t>
            </a:r>
          </a:p>
          <a:p>
            <a:pPr lvl="1"/>
            <a:r>
              <a:rPr lang="en-US" dirty="0"/>
              <a:t>Scales should be neither too long nor too bold to avoid dominating the map. </a:t>
            </a:r>
          </a:p>
        </p:txBody>
      </p:sp>
      <p:sp>
        <p:nvSpPr>
          <p:cNvPr id="6" name="Slide Number Placeholder 5"/>
          <p:cNvSpPr>
            <a:spLocks noGrp="1"/>
          </p:cNvSpPr>
          <p:nvPr>
            <p:ph type="sldNum" sz="quarter" idx="12"/>
          </p:nvPr>
        </p:nvSpPr>
        <p:spPr/>
        <p:txBody>
          <a:bodyPr/>
          <a:lstStyle/>
          <a:p>
            <a:fld id="{63B3E152-1ACE-4340-BE30-4BB02F811F43}" type="slidenum">
              <a:rPr lang="en-US" altLang="en-US">
                <a:solidFill>
                  <a:srgbClr val="000000"/>
                </a:solidFill>
              </a:rPr>
              <a:pPr/>
              <a:t>39</a:t>
            </a:fld>
            <a:endParaRPr lang="en-US" altLang="en-US">
              <a:solidFill>
                <a:srgbClr val="000000"/>
              </a:solidFill>
            </a:endParaRPr>
          </a:p>
        </p:txBody>
      </p:sp>
    </p:spTree>
    <p:extLst>
      <p:ext uri="{BB962C8B-B14F-4D97-AF65-F5344CB8AC3E}">
        <p14:creationId xmlns:p14="http://schemas.microsoft.com/office/powerpoint/2010/main" val="1945537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fontScale="77500" lnSpcReduction="20000"/>
          </a:bodyPr>
          <a:lstStyle/>
          <a:p>
            <a:r>
              <a:rPr lang="en-US" dirty="0" smtClean="0"/>
              <a:t>While designing topographic maps, cartographer is governed by conventions such as</a:t>
            </a:r>
          </a:p>
          <a:p>
            <a:pPr lvl="1"/>
            <a:r>
              <a:rPr lang="en-US" dirty="0" smtClean="0"/>
              <a:t>Blue for water bodies</a:t>
            </a:r>
          </a:p>
          <a:p>
            <a:pPr lvl="1"/>
            <a:r>
              <a:rPr lang="en-US" dirty="0" smtClean="0"/>
              <a:t>Dark green for forest</a:t>
            </a:r>
          </a:p>
          <a:p>
            <a:pPr lvl="1"/>
            <a:r>
              <a:rPr lang="en-US" dirty="0" smtClean="0"/>
              <a:t>Red/Pink/Grey for built up area</a:t>
            </a:r>
          </a:p>
          <a:p>
            <a:pPr lvl="1"/>
            <a:r>
              <a:rPr lang="en-US" dirty="0" smtClean="0"/>
              <a:t>Yellow for agricultural area</a:t>
            </a:r>
          </a:p>
          <a:p>
            <a:pPr lvl="1"/>
            <a:r>
              <a:rPr lang="en-US" dirty="0" smtClean="0"/>
              <a:t>Brown for </a:t>
            </a:r>
            <a:r>
              <a:rPr lang="en-US" dirty="0" smtClean="0"/>
              <a:t>contour</a:t>
            </a:r>
            <a:endParaRPr lang="en-US" dirty="0" smtClean="0"/>
          </a:p>
          <a:p>
            <a:pPr lvl="1"/>
            <a:r>
              <a:rPr lang="en-US" dirty="0" smtClean="0"/>
              <a:t>North at the top of the map body</a:t>
            </a:r>
          </a:p>
          <a:p>
            <a:r>
              <a:rPr lang="en-US" dirty="0" smtClean="0"/>
              <a:t>But while designing thematic maps cartographer focus on information transfer by using the innate characteristics of the variation in graphic characteristics(</a:t>
            </a:r>
            <a:r>
              <a:rPr lang="en-US" dirty="0" err="1" smtClean="0"/>
              <a:t>eg</a:t>
            </a:r>
            <a:r>
              <a:rPr lang="en-US" dirty="0" smtClean="0"/>
              <a:t> shape, size, color, texture) of symbol used.</a:t>
            </a:r>
          </a:p>
          <a:p>
            <a:pPr lvl="1"/>
            <a:r>
              <a:rPr lang="en-US" dirty="0" smtClean="0"/>
              <a:t>Population density on different administrative unit</a:t>
            </a:r>
          </a:p>
          <a:p>
            <a:pPr lvl="1"/>
            <a:r>
              <a:rPr lang="en-US" dirty="0" smtClean="0"/>
              <a:t>Volume of traffic along the route of a network</a:t>
            </a:r>
          </a:p>
          <a:p>
            <a:pPr lvl="1"/>
            <a:r>
              <a:rPr lang="en-US" dirty="0" smtClean="0"/>
              <a:t>Elevation range</a:t>
            </a:r>
          </a:p>
          <a:p>
            <a:pPr lvl="1"/>
            <a:r>
              <a:rPr lang="en-US" dirty="0" smtClean="0"/>
              <a:t>Soil types</a:t>
            </a:r>
          </a:p>
          <a:p>
            <a:pPr lvl="1"/>
            <a:r>
              <a:rPr lang="en-US" dirty="0" smtClean="0"/>
              <a:t>Land use types</a:t>
            </a:r>
          </a:p>
          <a:p>
            <a:pPr lvl="1"/>
            <a:endParaRPr lang="en-US" dirty="0"/>
          </a:p>
        </p:txBody>
      </p:sp>
    </p:spTree>
    <p:extLst>
      <p:ext uri="{BB962C8B-B14F-4D97-AF65-F5344CB8AC3E}">
        <p14:creationId xmlns:p14="http://schemas.microsoft.com/office/powerpoint/2010/main" val="1343756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1981200" y="277814"/>
            <a:ext cx="8229600" cy="560387"/>
          </a:xfrm>
        </p:spPr>
        <p:txBody>
          <a:bodyPr>
            <a:normAutofit fontScale="90000"/>
          </a:bodyPr>
          <a:lstStyle/>
          <a:p>
            <a:endParaRPr lang="en-US" sz="3800"/>
          </a:p>
        </p:txBody>
      </p:sp>
      <p:sp>
        <p:nvSpPr>
          <p:cNvPr id="592899" name="Rectangle 3"/>
          <p:cNvSpPr>
            <a:spLocks noGrp="1" noChangeArrowheads="1"/>
          </p:cNvSpPr>
          <p:nvPr>
            <p:ph idx="1"/>
          </p:nvPr>
        </p:nvSpPr>
        <p:spPr>
          <a:xfrm>
            <a:off x="1981200" y="990600"/>
            <a:ext cx="8229600" cy="5410200"/>
          </a:xfrm>
        </p:spPr>
        <p:txBody>
          <a:bodyPr/>
          <a:lstStyle/>
          <a:p>
            <a:pPr>
              <a:lnSpc>
                <a:spcPct val="80000"/>
              </a:lnSpc>
            </a:pPr>
            <a:r>
              <a:rPr lang="en-US" sz="2600" dirty="0"/>
              <a:t>Legend</a:t>
            </a:r>
          </a:p>
          <a:p>
            <a:pPr lvl="1" algn="just">
              <a:lnSpc>
                <a:spcPct val="80000"/>
              </a:lnSpc>
            </a:pPr>
            <a:r>
              <a:rPr lang="en-US" sz="2200" dirty="0"/>
              <a:t>The symbol should be on the left, and the notes explaining it to the right of the symbol. </a:t>
            </a:r>
          </a:p>
          <a:p>
            <a:pPr lvl="1" algn="just">
              <a:lnSpc>
                <a:spcPct val="80000"/>
              </a:lnSpc>
            </a:pPr>
            <a:r>
              <a:rPr lang="en-US" sz="2200" dirty="0"/>
              <a:t>must be exactly as shown on the graphic, i.e.  must be identical in size, shape and </a:t>
            </a:r>
            <a:r>
              <a:rPr lang="en-US" sz="2200" dirty="0" err="1"/>
              <a:t>colour</a:t>
            </a:r>
            <a:r>
              <a:rPr lang="en-US" sz="2200" dirty="0"/>
              <a:t>. </a:t>
            </a:r>
          </a:p>
          <a:p>
            <a:pPr lvl="1" algn="just">
              <a:lnSpc>
                <a:spcPct val="80000"/>
              </a:lnSpc>
            </a:pPr>
            <a:r>
              <a:rPr lang="en-US" sz="2200" dirty="0"/>
              <a:t>Legends must be organized or ranked. </a:t>
            </a:r>
          </a:p>
          <a:p>
            <a:pPr lvl="1" algn="just">
              <a:lnSpc>
                <a:spcPct val="80000"/>
              </a:lnSpc>
            </a:pPr>
            <a:r>
              <a:rPr lang="en-US" sz="2200" dirty="0"/>
              <a:t>Symbols which do not appear on a product should not be listed in the legend. For series mapping, however, cross-referencing, economics and speed of production may dictate otherwise;</a:t>
            </a:r>
          </a:p>
          <a:p>
            <a:pPr lvl="1" algn="just">
              <a:lnSpc>
                <a:spcPct val="80000"/>
              </a:lnSpc>
            </a:pPr>
            <a:r>
              <a:rPr lang="en-US" sz="2200" dirty="0"/>
              <a:t>Type (lettering) used for explanations must be simple and small. The lettering size should be the smallest which can be read by people of less than average eyesight, under realistic usage conditions;</a:t>
            </a:r>
          </a:p>
          <a:p>
            <a:pPr lvl="1" algn="ctr">
              <a:lnSpc>
                <a:spcPct val="80000"/>
              </a:lnSpc>
              <a:buFont typeface="Wingdings" panose="05000000000000000000" pitchFamily="2" charset="2"/>
              <a:buNone/>
            </a:pPr>
            <a:r>
              <a:rPr lang="en-US" sz="2200" dirty="0">
                <a:solidFill>
                  <a:srgbClr val="0033CC"/>
                </a:solidFill>
              </a:rPr>
              <a:t>wherever possible items should be identified or labelled on the map face rather than including them in the legend, which is a relatively inefficient communication device. </a:t>
            </a:r>
          </a:p>
        </p:txBody>
      </p:sp>
      <p:sp>
        <p:nvSpPr>
          <p:cNvPr id="6" name="Slide Number Placeholder 5"/>
          <p:cNvSpPr>
            <a:spLocks noGrp="1"/>
          </p:cNvSpPr>
          <p:nvPr>
            <p:ph type="sldNum" sz="quarter" idx="12"/>
          </p:nvPr>
        </p:nvSpPr>
        <p:spPr/>
        <p:txBody>
          <a:bodyPr/>
          <a:lstStyle/>
          <a:p>
            <a:fld id="{F030E0A2-42E5-4820-99A9-929881DC3F1D}" type="slidenum">
              <a:rPr lang="en-US" altLang="en-US">
                <a:solidFill>
                  <a:srgbClr val="000000"/>
                </a:solidFill>
              </a:rPr>
              <a:pPr/>
              <a:t>40</a:t>
            </a:fld>
            <a:endParaRPr lang="en-US" altLang="en-US">
              <a:solidFill>
                <a:srgbClr val="000000"/>
              </a:solidFill>
            </a:endParaRPr>
          </a:p>
        </p:txBody>
      </p:sp>
    </p:spTree>
    <p:extLst>
      <p:ext uri="{BB962C8B-B14F-4D97-AF65-F5344CB8AC3E}">
        <p14:creationId xmlns:p14="http://schemas.microsoft.com/office/powerpoint/2010/main" val="1053470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1981200" y="277814"/>
            <a:ext cx="8229600" cy="636587"/>
          </a:xfrm>
        </p:spPr>
        <p:txBody>
          <a:bodyPr/>
          <a:lstStyle/>
          <a:p>
            <a:r>
              <a:rPr lang="en-US" sz="3800"/>
              <a:t>Name placement</a:t>
            </a:r>
          </a:p>
        </p:txBody>
      </p:sp>
      <p:sp>
        <p:nvSpPr>
          <p:cNvPr id="697347" name="Rectangle 3"/>
          <p:cNvSpPr>
            <a:spLocks noGrp="1" noChangeArrowheads="1"/>
          </p:cNvSpPr>
          <p:nvPr>
            <p:ph idx="1"/>
          </p:nvPr>
        </p:nvSpPr>
        <p:spPr>
          <a:xfrm>
            <a:off x="1981200" y="1066801"/>
            <a:ext cx="8229600" cy="5064125"/>
          </a:xfrm>
        </p:spPr>
        <p:txBody>
          <a:bodyPr/>
          <a:lstStyle/>
          <a:p>
            <a:r>
              <a:rPr lang="en-US"/>
              <a:t>4 basic rules of name placement</a:t>
            </a:r>
          </a:p>
          <a:p>
            <a:pPr lvl="1"/>
            <a:r>
              <a:rPr lang="en-US"/>
              <a:t>There should be no doubt as to which place a name refers</a:t>
            </a:r>
          </a:p>
          <a:p>
            <a:pPr lvl="1"/>
            <a:r>
              <a:rPr lang="en-US"/>
              <a:t>Name should be aligned properly and arranged tidily.</a:t>
            </a:r>
          </a:p>
          <a:p>
            <a:pPr lvl="1"/>
            <a:r>
              <a:rPr lang="en-US"/>
              <a:t>Name should appear in the biggest empty area next to the feature being mapped</a:t>
            </a:r>
          </a:p>
          <a:p>
            <a:pPr lvl="1"/>
            <a:r>
              <a:rPr lang="en-US"/>
              <a:t>Name should never cause the obliteration of important or significant detail on the map</a:t>
            </a:r>
          </a:p>
          <a:p>
            <a:endParaRPr lang="en-US"/>
          </a:p>
        </p:txBody>
      </p:sp>
      <p:sp>
        <p:nvSpPr>
          <p:cNvPr id="6" name="Slide Number Placeholder 5"/>
          <p:cNvSpPr>
            <a:spLocks noGrp="1"/>
          </p:cNvSpPr>
          <p:nvPr>
            <p:ph type="sldNum" sz="quarter" idx="12"/>
          </p:nvPr>
        </p:nvSpPr>
        <p:spPr/>
        <p:txBody>
          <a:bodyPr/>
          <a:lstStyle/>
          <a:p>
            <a:fld id="{7A69C7D7-F870-4752-80EE-806E4EDF3385}" type="slidenum">
              <a:rPr lang="en-US" altLang="en-US">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211506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981200" y="277814"/>
            <a:ext cx="8229600" cy="712787"/>
          </a:xfrm>
        </p:spPr>
        <p:txBody>
          <a:bodyPr/>
          <a:lstStyle/>
          <a:p>
            <a:r>
              <a:rPr lang="en-US" sz="3800"/>
              <a:t>Colour design</a:t>
            </a:r>
          </a:p>
        </p:txBody>
      </p:sp>
      <p:sp>
        <p:nvSpPr>
          <p:cNvPr id="625667" name="Rectangle 3"/>
          <p:cNvSpPr>
            <a:spLocks noGrp="1" noChangeArrowheads="1"/>
          </p:cNvSpPr>
          <p:nvPr>
            <p:ph idx="1"/>
          </p:nvPr>
        </p:nvSpPr>
        <p:spPr>
          <a:xfrm>
            <a:off x="1905000" y="990600"/>
            <a:ext cx="8229600" cy="5257800"/>
          </a:xfrm>
        </p:spPr>
        <p:txBody>
          <a:bodyPr/>
          <a:lstStyle/>
          <a:p>
            <a:r>
              <a:rPr lang="en-US"/>
              <a:t>Psychology</a:t>
            </a:r>
          </a:p>
          <a:p>
            <a:pPr>
              <a:buFont typeface="Wingdings" panose="05000000000000000000" pitchFamily="2" charset="2"/>
              <a:buNone/>
            </a:pPr>
            <a:endParaRPr lang="en-US"/>
          </a:p>
        </p:txBody>
      </p:sp>
      <p:sp>
        <p:nvSpPr>
          <p:cNvPr id="7" name="Slide Number Placeholder 5"/>
          <p:cNvSpPr>
            <a:spLocks noGrp="1"/>
          </p:cNvSpPr>
          <p:nvPr>
            <p:ph type="sldNum" sz="quarter" idx="12"/>
          </p:nvPr>
        </p:nvSpPr>
        <p:spPr/>
        <p:txBody>
          <a:bodyPr/>
          <a:lstStyle/>
          <a:p>
            <a:fld id="{10853271-B970-4174-810B-104B38E47977}" type="slidenum">
              <a:rPr lang="en-US" altLang="en-US">
                <a:solidFill>
                  <a:srgbClr val="000000"/>
                </a:solidFill>
              </a:rPr>
              <a:pPr/>
              <a:t>42</a:t>
            </a:fld>
            <a:endParaRPr lang="en-US" altLang="en-US">
              <a:solidFill>
                <a:srgbClr val="000000"/>
              </a:solidFill>
            </a:endParaRPr>
          </a:p>
        </p:txBody>
      </p:sp>
      <p:pic>
        <p:nvPicPr>
          <p:cNvPr id="625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1"/>
            <a:ext cx="79248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512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en-US"/>
              <a:t>Balance</a:t>
            </a:r>
          </a:p>
        </p:txBody>
      </p:sp>
      <p:sp>
        <p:nvSpPr>
          <p:cNvPr id="626691" name="Rectangle 3"/>
          <p:cNvSpPr>
            <a:spLocks noGrp="1" noChangeArrowheads="1"/>
          </p:cNvSpPr>
          <p:nvPr>
            <p:ph idx="1"/>
          </p:nvPr>
        </p:nvSpPr>
        <p:spPr/>
        <p:txBody>
          <a:bodyPr/>
          <a:lstStyle/>
          <a:p>
            <a:r>
              <a:rPr lang="en-US" altLang="ja-JP" b="1">
                <a:ea typeface="ＭＳ Ｐゴシック" charset="-128"/>
              </a:rPr>
              <a:t>If map’s message is balance</a:t>
            </a:r>
            <a:endParaRPr lang="en-US" altLang="ja-JP">
              <a:ea typeface="ＭＳ Ｐゴシック" charset="-128"/>
            </a:endParaRPr>
          </a:p>
          <a:p>
            <a:pPr lvl="1"/>
            <a:r>
              <a:rPr lang="en-US" altLang="ja-JP">
                <a:ea typeface="ＭＳ Ｐゴシック" charset="-128"/>
              </a:rPr>
              <a:t>then no one colour should overbalance the picture</a:t>
            </a:r>
          </a:p>
          <a:p>
            <a:pPr lvl="1"/>
            <a:r>
              <a:rPr lang="en-US" altLang="ja-JP">
                <a:ea typeface="ＭＳ Ｐゴシック" charset="-128"/>
              </a:rPr>
              <a:t>unless you really want a colour to ‘stick out’</a:t>
            </a:r>
            <a:endParaRPr lang="en-US"/>
          </a:p>
        </p:txBody>
      </p:sp>
      <p:sp>
        <p:nvSpPr>
          <p:cNvPr id="6" name="Slide Number Placeholder 5"/>
          <p:cNvSpPr>
            <a:spLocks noGrp="1"/>
          </p:cNvSpPr>
          <p:nvPr>
            <p:ph type="sldNum" sz="quarter" idx="12"/>
          </p:nvPr>
        </p:nvSpPr>
        <p:spPr/>
        <p:txBody>
          <a:bodyPr/>
          <a:lstStyle/>
          <a:p>
            <a:fld id="{BA8EAE88-D9B1-47F5-8F6D-9D6CDB367C85}" type="slidenum">
              <a:rPr lang="en-US" altLang="en-US">
                <a:solidFill>
                  <a:srgbClr val="000000"/>
                </a:solidFill>
              </a:rPr>
              <a:pPr/>
              <a:t>43</a:t>
            </a:fld>
            <a:endParaRPr lang="en-US" altLang="en-US">
              <a:solidFill>
                <a:srgbClr val="000000"/>
              </a:solidFill>
            </a:endParaRPr>
          </a:p>
        </p:txBody>
      </p:sp>
    </p:spTree>
    <p:extLst>
      <p:ext uri="{BB962C8B-B14F-4D97-AF65-F5344CB8AC3E}">
        <p14:creationId xmlns:p14="http://schemas.microsoft.com/office/powerpoint/2010/main" val="1525141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1981200" y="277814"/>
            <a:ext cx="8229600" cy="788987"/>
          </a:xfrm>
        </p:spPr>
        <p:txBody>
          <a:bodyPr/>
          <a:lstStyle/>
          <a:p>
            <a:r>
              <a:rPr lang="en-US"/>
              <a:t>Figure ground</a:t>
            </a:r>
          </a:p>
        </p:txBody>
      </p:sp>
      <p:sp>
        <p:nvSpPr>
          <p:cNvPr id="627715"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8B1F0322-8902-4000-AB34-170AA2EC4A9C}" type="slidenum">
              <a:rPr lang="en-US" altLang="en-US">
                <a:solidFill>
                  <a:srgbClr val="000000"/>
                </a:solidFill>
              </a:rPr>
              <a:pPr/>
              <a:t>44</a:t>
            </a:fld>
            <a:endParaRPr lang="en-US" altLang="en-US">
              <a:solidFill>
                <a:srgbClr val="000000"/>
              </a:solidFill>
            </a:endParaRPr>
          </a:p>
        </p:txBody>
      </p:sp>
      <p:pic>
        <p:nvPicPr>
          <p:cNvPr id="627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7848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3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1981200" y="277814"/>
            <a:ext cx="8229600" cy="712787"/>
          </a:xfrm>
        </p:spPr>
        <p:txBody>
          <a:bodyPr/>
          <a:lstStyle/>
          <a:p>
            <a:r>
              <a:rPr lang="en-US" sz="3800"/>
              <a:t>Background </a:t>
            </a:r>
          </a:p>
        </p:txBody>
      </p:sp>
      <p:sp>
        <p:nvSpPr>
          <p:cNvPr id="628739"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6367D400-DE52-430F-A660-8571C7041758}" type="slidenum">
              <a:rPr lang="en-US" altLang="en-US">
                <a:solidFill>
                  <a:srgbClr val="000000"/>
                </a:solidFill>
              </a:rPr>
              <a:pPr/>
              <a:t>45</a:t>
            </a:fld>
            <a:endParaRPr lang="en-US" altLang="en-US">
              <a:solidFill>
                <a:srgbClr val="000000"/>
              </a:solidFill>
            </a:endParaRPr>
          </a:p>
        </p:txBody>
      </p:sp>
      <p:pic>
        <p:nvPicPr>
          <p:cNvPr id="628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1"/>
            <a:ext cx="7678738" cy="444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892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981200" y="277814"/>
            <a:ext cx="8229600" cy="712787"/>
          </a:xfrm>
        </p:spPr>
        <p:txBody>
          <a:bodyPr/>
          <a:lstStyle/>
          <a:p>
            <a:r>
              <a:rPr lang="en-US" sz="3800"/>
              <a:t>Contrast </a:t>
            </a:r>
          </a:p>
        </p:txBody>
      </p:sp>
      <p:sp>
        <p:nvSpPr>
          <p:cNvPr id="629763"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CA7E0E84-B5DA-4AEA-9272-71E89CACB3CA}" type="slidenum">
              <a:rPr lang="en-US" altLang="en-US">
                <a:solidFill>
                  <a:srgbClr val="000000"/>
                </a:solidFill>
              </a:rPr>
              <a:pPr/>
              <a:t>46</a:t>
            </a:fld>
            <a:endParaRPr lang="en-US" altLang="en-US">
              <a:solidFill>
                <a:srgbClr val="000000"/>
              </a:solidFill>
            </a:endParaRPr>
          </a:p>
        </p:txBody>
      </p:sp>
      <p:pic>
        <p:nvPicPr>
          <p:cNvPr id="629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8001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174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981200" y="277814"/>
            <a:ext cx="8229600" cy="788987"/>
          </a:xfrm>
        </p:spPr>
        <p:txBody>
          <a:bodyPr/>
          <a:lstStyle/>
          <a:p>
            <a:r>
              <a:rPr lang="en-US"/>
              <a:t>Size </a:t>
            </a:r>
          </a:p>
        </p:txBody>
      </p:sp>
      <p:sp>
        <p:nvSpPr>
          <p:cNvPr id="630787" name="Rectangle 3"/>
          <p:cNvSpPr>
            <a:spLocks noGrp="1" noChangeArrowheads="1"/>
          </p:cNvSpPr>
          <p:nvPr>
            <p:ph idx="1"/>
          </p:nvPr>
        </p:nvSpPr>
        <p:spPr>
          <a:xfrm>
            <a:off x="1981200" y="990601"/>
            <a:ext cx="8229600" cy="5140325"/>
          </a:xfrm>
        </p:spPr>
        <p:txBody>
          <a:bodyPr/>
          <a:lstStyle/>
          <a:p>
            <a:endParaRPr lang="en-US"/>
          </a:p>
        </p:txBody>
      </p:sp>
      <p:sp>
        <p:nvSpPr>
          <p:cNvPr id="7" name="Slide Number Placeholder 5"/>
          <p:cNvSpPr>
            <a:spLocks noGrp="1"/>
          </p:cNvSpPr>
          <p:nvPr>
            <p:ph type="sldNum" sz="quarter" idx="12"/>
          </p:nvPr>
        </p:nvSpPr>
        <p:spPr/>
        <p:txBody>
          <a:bodyPr/>
          <a:lstStyle/>
          <a:p>
            <a:fld id="{3FA8ADC6-392F-4918-8AAD-13E4D8854FA4}" type="slidenum">
              <a:rPr lang="en-US" altLang="en-US">
                <a:solidFill>
                  <a:srgbClr val="000000"/>
                </a:solidFill>
              </a:rPr>
              <a:pPr/>
              <a:t>47</a:t>
            </a:fld>
            <a:endParaRPr lang="en-US" altLang="en-US">
              <a:solidFill>
                <a:srgbClr val="000000"/>
              </a:solidFill>
            </a:endParaRPr>
          </a:p>
        </p:txBody>
      </p:sp>
      <p:pic>
        <p:nvPicPr>
          <p:cNvPr id="630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1"/>
            <a:ext cx="6999288"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23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1981200" y="277814"/>
            <a:ext cx="8229600" cy="712787"/>
          </a:xfrm>
        </p:spPr>
        <p:txBody>
          <a:bodyPr/>
          <a:lstStyle/>
          <a:p>
            <a:r>
              <a:rPr lang="en-US" sz="3800"/>
              <a:t>Hue and lightness</a:t>
            </a:r>
          </a:p>
        </p:txBody>
      </p:sp>
      <p:sp>
        <p:nvSpPr>
          <p:cNvPr id="631812" name="Rectangle 4"/>
          <p:cNvSpPr>
            <a:spLocks noGrp="1" noChangeArrowheads="1"/>
          </p:cNvSpPr>
          <p:nvPr>
            <p:ph idx="1"/>
          </p:nvPr>
        </p:nvSpPr>
        <p:spPr>
          <a:xfrm>
            <a:off x="1981200" y="1066801"/>
            <a:ext cx="8229600" cy="5064125"/>
          </a:xfrm>
        </p:spPr>
        <p:txBody>
          <a:bodyPr/>
          <a:lstStyle/>
          <a:p>
            <a:endParaRPr lang="en-US"/>
          </a:p>
        </p:txBody>
      </p:sp>
      <p:sp>
        <p:nvSpPr>
          <p:cNvPr id="7" name="Slide Number Placeholder 5"/>
          <p:cNvSpPr>
            <a:spLocks noGrp="1"/>
          </p:cNvSpPr>
          <p:nvPr>
            <p:ph type="sldNum" sz="quarter" idx="12"/>
          </p:nvPr>
        </p:nvSpPr>
        <p:spPr/>
        <p:txBody>
          <a:bodyPr/>
          <a:lstStyle/>
          <a:p>
            <a:fld id="{7EBB1E60-4C45-4BBC-806C-1E8F5F02FEDD}" type="slidenum">
              <a:rPr lang="en-US" altLang="en-US">
                <a:solidFill>
                  <a:srgbClr val="000000"/>
                </a:solidFill>
              </a:rPr>
              <a:pPr/>
              <a:t>48</a:t>
            </a:fld>
            <a:endParaRPr lang="en-US" altLang="en-US">
              <a:solidFill>
                <a:srgbClr val="000000"/>
              </a:solidFill>
            </a:endParaRPr>
          </a:p>
        </p:txBody>
      </p:sp>
      <p:pic>
        <p:nvPicPr>
          <p:cNvPr id="6318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1"/>
            <a:ext cx="8001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411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981200" y="277814"/>
            <a:ext cx="8229600" cy="560387"/>
          </a:xfrm>
        </p:spPr>
        <p:txBody>
          <a:bodyPr>
            <a:normAutofit fontScale="90000"/>
          </a:bodyPr>
          <a:lstStyle/>
          <a:p>
            <a:r>
              <a:rPr lang="en-US" sz="3800"/>
              <a:t>More contrast</a:t>
            </a:r>
          </a:p>
        </p:txBody>
      </p:sp>
      <p:sp>
        <p:nvSpPr>
          <p:cNvPr id="632835"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7D8516A1-EA24-4812-A94D-24AAB5315E60}" type="slidenum">
              <a:rPr lang="en-US" altLang="en-US">
                <a:solidFill>
                  <a:srgbClr val="000000"/>
                </a:solidFill>
              </a:rPr>
              <a:pPr/>
              <a:t>49</a:t>
            </a:fld>
            <a:endParaRPr lang="en-US" altLang="en-US">
              <a:solidFill>
                <a:srgbClr val="000000"/>
              </a:solidFill>
            </a:endParaRPr>
          </a:p>
        </p:txBody>
      </p:sp>
      <p:pic>
        <p:nvPicPr>
          <p:cNvPr id="632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1"/>
            <a:ext cx="8458200" cy="478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Maintain visual hierarchy. Legibility considerations play vital role.</a:t>
            </a:r>
          </a:p>
          <a:p>
            <a:pPr algn="just"/>
            <a:r>
              <a:rPr lang="en-US" dirty="0" smtClean="0"/>
              <a:t>Information hierarchy should be maintained i.e. the sequence from most to least important aspect of the data to be shown.</a:t>
            </a:r>
          </a:p>
          <a:p>
            <a:pPr algn="just"/>
            <a:r>
              <a:rPr lang="en-US" dirty="0" smtClean="0"/>
              <a:t>The theme/purpose should stand out most, should be given high visual weight. Other map features than the theme is given less weight. </a:t>
            </a:r>
            <a:endParaRPr lang="en-US" dirty="0"/>
          </a:p>
        </p:txBody>
      </p:sp>
    </p:spTree>
    <p:extLst>
      <p:ext uri="{BB962C8B-B14F-4D97-AF65-F5344CB8AC3E}">
        <p14:creationId xmlns:p14="http://schemas.microsoft.com/office/powerpoint/2010/main" val="951034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a:xfrm>
            <a:off x="1981200" y="277814"/>
            <a:ext cx="8229600" cy="712787"/>
          </a:xfrm>
        </p:spPr>
        <p:txBody>
          <a:bodyPr/>
          <a:lstStyle/>
          <a:p>
            <a:r>
              <a:rPr lang="en-US" sz="3800"/>
              <a:t>Systematic use of colour</a:t>
            </a:r>
          </a:p>
        </p:txBody>
      </p:sp>
      <p:sp>
        <p:nvSpPr>
          <p:cNvPr id="633859" name="Rectangle 3"/>
          <p:cNvSpPr>
            <a:spLocks noGrp="1" noChangeArrowheads="1"/>
          </p:cNvSpPr>
          <p:nvPr>
            <p:ph idx="1"/>
          </p:nvPr>
        </p:nvSpPr>
        <p:spPr/>
        <p:txBody>
          <a:bodyPr/>
          <a:lstStyle/>
          <a:p>
            <a:pPr marL="0" indent="0">
              <a:buNone/>
            </a:pPr>
            <a:r>
              <a:rPr lang="en-US" dirty="0" smtClean="0"/>
              <a:t> </a:t>
            </a:r>
            <a:endParaRPr lang="en-US" dirty="0"/>
          </a:p>
        </p:txBody>
      </p:sp>
      <p:sp>
        <p:nvSpPr>
          <p:cNvPr id="7" name="Slide Number Placeholder 5"/>
          <p:cNvSpPr>
            <a:spLocks noGrp="1"/>
          </p:cNvSpPr>
          <p:nvPr>
            <p:ph type="sldNum" sz="quarter" idx="12"/>
          </p:nvPr>
        </p:nvSpPr>
        <p:spPr/>
        <p:txBody>
          <a:bodyPr/>
          <a:lstStyle/>
          <a:p>
            <a:fld id="{864ED99D-0D88-4A50-B6E2-57EE7D63AAD5}" type="slidenum">
              <a:rPr lang="en-US" altLang="en-US">
                <a:solidFill>
                  <a:srgbClr val="000000"/>
                </a:solidFill>
              </a:rPr>
              <a:pPr/>
              <a:t>50</a:t>
            </a:fld>
            <a:endParaRPr lang="en-US" altLang="en-US">
              <a:solidFill>
                <a:srgbClr val="000000"/>
              </a:solidFill>
            </a:endParaRPr>
          </a:p>
        </p:txBody>
      </p:sp>
      <p:pic>
        <p:nvPicPr>
          <p:cNvPr id="633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8077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9365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981200" y="277814"/>
            <a:ext cx="8229600" cy="712787"/>
          </a:xfrm>
        </p:spPr>
        <p:txBody>
          <a:bodyPr/>
          <a:lstStyle/>
          <a:p>
            <a:r>
              <a:rPr lang="en-US" sz="3800"/>
              <a:t>More system</a:t>
            </a:r>
          </a:p>
        </p:txBody>
      </p:sp>
      <p:sp>
        <p:nvSpPr>
          <p:cNvPr id="634883" name="Rectangle 3"/>
          <p:cNvSpPr>
            <a:spLocks noGrp="1" noChangeArrowheads="1"/>
          </p:cNvSpPr>
          <p:nvPr>
            <p:ph idx="1"/>
          </p:nvPr>
        </p:nvSpPr>
        <p:spPr>
          <a:xfrm>
            <a:off x="1981200" y="1219201"/>
            <a:ext cx="8229600" cy="4911725"/>
          </a:xfrm>
        </p:spPr>
        <p:txBody>
          <a:bodyPr/>
          <a:lstStyle/>
          <a:p>
            <a:endParaRPr lang="en-US"/>
          </a:p>
        </p:txBody>
      </p:sp>
      <p:sp>
        <p:nvSpPr>
          <p:cNvPr id="7" name="Slide Number Placeholder 5"/>
          <p:cNvSpPr>
            <a:spLocks noGrp="1"/>
          </p:cNvSpPr>
          <p:nvPr>
            <p:ph type="sldNum" sz="quarter" idx="12"/>
          </p:nvPr>
        </p:nvSpPr>
        <p:spPr/>
        <p:txBody>
          <a:bodyPr/>
          <a:lstStyle/>
          <a:p>
            <a:fld id="{7471F6F1-0689-4437-9B65-C025959C565E}" type="slidenum">
              <a:rPr lang="en-US" altLang="en-US">
                <a:solidFill>
                  <a:srgbClr val="000000"/>
                </a:solidFill>
              </a:rPr>
              <a:pPr/>
              <a:t>51</a:t>
            </a:fld>
            <a:endParaRPr lang="en-US" altLang="en-US">
              <a:solidFill>
                <a:srgbClr val="000000"/>
              </a:solidFill>
            </a:endParaRPr>
          </a:p>
        </p:txBody>
      </p:sp>
      <p:pic>
        <p:nvPicPr>
          <p:cNvPr id="634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79248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0425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981200" y="277814"/>
            <a:ext cx="8229600" cy="484187"/>
          </a:xfrm>
        </p:spPr>
        <p:txBody>
          <a:bodyPr>
            <a:normAutofit fontScale="90000"/>
          </a:bodyPr>
          <a:lstStyle/>
          <a:p>
            <a:r>
              <a:rPr lang="en-US" sz="3800"/>
              <a:t>Hue </a:t>
            </a:r>
          </a:p>
        </p:txBody>
      </p:sp>
      <p:sp>
        <p:nvSpPr>
          <p:cNvPr id="635907" name="Rectangle 3"/>
          <p:cNvSpPr>
            <a:spLocks noGrp="1" noChangeArrowheads="1"/>
          </p:cNvSpPr>
          <p:nvPr>
            <p:ph idx="1"/>
          </p:nvPr>
        </p:nvSpPr>
        <p:spPr>
          <a:xfrm>
            <a:off x="1981200" y="1143001"/>
            <a:ext cx="8229600" cy="4987925"/>
          </a:xfrm>
        </p:spPr>
        <p:txBody>
          <a:bodyPr/>
          <a:lstStyle/>
          <a:p>
            <a:endParaRPr lang="en-US"/>
          </a:p>
        </p:txBody>
      </p:sp>
      <p:sp>
        <p:nvSpPr>
          <p:cNvPr id="7" name="Slide Number Placeholder 5"/>
          <p:cNvSpPr>
            <a:spLocks noGrp="1"/>
          </p:cNvSpPr>
          <p:nvPr>
            <p:ph type="sldNum" sz="quarter" idx="12"/>
          </p:nvPr>
        </p:nvSpPr>
        <p:spPr/>
        <p:txBody>
          <a:bodyPr/>
          <a:lstStyle/>
          <a:p>
            <a:fld id="{75D3B22F-03BD-48C1-B897-0C3541951394}" type="slidenum">
              <a:rPr lang="en-US" altLang="en-US">
                <a:solidFill>
                  <a:srgbClr val="000000"/>
                </a:solidFill>
              </a:rPr>
              <a:pPr/>
              <a:t>52</a:t>
            </a:fld>
            <a:endParaRPr lang="en-US" altLang="en-US">
              <a:solidFill>
                <a:srgbClr val="000000"/>
              </a:solidFill>
            </a:endParaRPr>
          </a:p>
        </p:txBody>
      </p:sp>
      <p:pic>
        <p:nvPicPr>
          <p:cNvPr id="635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1"/>
            <a:ext cx="76263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17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1981200" y="277814"/>
            <a:ext cx="8229600" cy="636587"/>
          </a:xfrm>
        </p:spPr>
        <p:txBody>
          <a:bodyPr/>
          <a:lstStyle/>
          <a:p>
            <a:r>
              <a:rPr lang="en-US" sz="3800"/>
              <a:t>Lightness </a:t>
            </a:r>
          </a:p>
        </p:txBody>
      </p:sp>
      <p:sp>
        <p:nvSpPr>
          <p:cNvPr id="636931" name="Rectangle 3"/>
          <p:cNvSpPr>
            <a:spLocks noGrp="1" noChangeArrowheads="1"/>
          </p:cNvSpPr>
          <p:nvPr>
            <p:ph idx="1"/>
          </p:nvPr>
        </p:nvSpPr>
        <p:spPr>
          <a:xfrm>
            <a:off x="1981200" y="990601"/>
            <a:ext cx="8229600" cy="5140325"/>
          </a:xfrm>
        </p:spPr>
        <p:txBody>
          <a:bodyPr/>
          <a:lstStyle/>
          <a:p>
            <a:endParaRPr lang="en-US"/>
          </a:p>
        </p:txBody>
      </p:sp>
      <p:sp>
        <p:nvSpPr>
          <p:cNvPr id="7" name="Slide Number Placeholder 5"/>
          <p:cNvSpPr>
            <a:spLocks noGrp="1"/>
          </p:cNvSpPr>
          <p:nvPr>
            <p:ph type="sldNum" sz="quarter" idx="12"/>
          </p:nvPr>
        </p:nvSpPr>
        <p:spPr/>
        <p:txBody>
          <a:bodyPr/>
          <a:lstStyle/>
          <a:p>
            <a:fld id="{29E48172-8D5A-4DDC-81E5-3E932233112B}" type="slidenum">
              <a:rPr lang="en-US" altLang="en-US">
                <a:solidFill>
                  <a:srgbClr val="000000"/>
                </a:solidFill>
              </a:rPr>
              <a:pPr/>
              <a:t>53</a:t>
            </a:fld>
            <a:endParaRPr lang="en-US" altLang="en-US">
              <a:solidFill>
                <a:srgbClr val="000000"/>
              </a:solidFill>
            </a:endParaRPr>
          </a:p>
        </p:txBody>
      </p:sp>
      <p:pic>
        <p:nvPicPr>
          <p:cNvPr id="636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80772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0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1981200" y="277814"/>
            <a:ext cx="8229600" cy="788987"/>
          </a:xfrm>
        </p:spPr>
        <p:txBody>
          <a:bodyPr/>
          <a:lstStyle/>
          <a:p>
            <a:r>
              <a:rPr lang="en-US"/>
              <a:t>Recommendations </a:t>
            </a:r>
          </a:p>
        </p:txBody>
      </p:sp>
      <p:sp>
        <p:nvSpPr>
          <p:cNvPr id="673795" name="Rectangle 3"/>
          <p:cNvSpPr>
            <a:spLocks noGrp="1" noChangeArrowheads="1"/>
          </p:cNvSpPr>
          <p:nvPr>
            <p:ph idx="1"/>
          </p:nvPr>
        </p:nvSpPr>
        <p:spPr>
          <a:xfrm>
            <a:off x="1981200" y="1066801"/>
            <a:ext cx="8229600" cy="5064125"/>
          </a:xfrm>
        </p:spPr>
        <p:txBody>
          <a:bodyPr/>
          <a:lstStyle/>
          <a:p>
            <a:endParaRPr lang="en-US"/>
          </a:p>
        </p:txBody>
      </p:sp>
      <p:sp>
        <p:nvSpPr>
          <p:cNvPr id="7" name="Slide Number Placeholder 5"/>
          <p:cNvSpPr>
            <a:spLocks noGrp="1"/>
          </p:cNvSpPr>
          <p:nvPr>
            <p:ph type="sldNum" sz="quarter" idx="12"/>
          </p:nvPr>
        </p:nvSpPr>
        <p:spPr/>
        <p:txBody>
          <a:bodyPr/>
          <a:lstStyle/>
          <a:p>
            <a:fld id="{4BEEEF6A-FC2B-45EE-9AE8-FCFA91B12232}" type="slidenum">
              <a:rPr lang="en-US" altLang="en-US">
                <a:solidFill>
                  <a:srgbClr val="000000"/>
                </a:solidFill>
              </a:rPr>
              <a:pPr/>
              <a:t>54</a:t>
            </a:fld>
            <a:endParaRPr lang="en-US" altLang="en-US">
              <a:solidFill>
                <a:srgbClr val="000000"/>
              </a:solidFill>
            </a:endParaRPr>
          </a:p>
        </p:txBody>
      </p:sp>
      <p:pic>
        <p:nvPicPr>
          <p:cNvPr id="67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41377"/>
            <a:ext cx="7848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78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1981200" y="277814"/>
            <a:ext cx="8229600" cy="788987"/>
          </a:xfrm>
        </p:spPr>
        <p:txBody>
          <a:bodyPr/>
          <a:lstStyle/>
          <a:p>
            <a:r>
              <a:rPr lang="en-US"/>
              <a:t>More………</a:t>
            </a:r>
          </a:p>
        </p:txBody>
      </p:sp>
      <p:sp>
        <p:nvSpPr>
          <p:cNvPr id="674819" name="Rectangle 3"/>
          <p:cNvSpPr>
            <a:spLocks noGrp="1" noChangeArrowheads="1"/>
          </p:cNvSpPr>
          <p:nvPr>
            <p:ph idx="1"/>
          </p:nvPr>
        </p:nvSpPr>
        <p:spPr>
          <a:xfrm>
            <a:off x="1981200" y="1066801"/>
            <a:ext cx="8229600" cy="5064125"/>
          </a:xfrm>
        </p:spPr>
        <p:txBody>
          <a:bodyPr/>
          <a:lstStyle/>
          <a:p>
            <a:endParaRPr lang="en-US"/>
          </a:p>
        </p:txBody>
      </p:sp>
      <p:sp>
        <p:nvSpPr>
          <p:cNvPr id="7" name="Slide Number Placeholder 5"/>
          <p:cNvSpPr>
            <a:spLocks noGrp="1"/>
          </p:cNvSpPr>
          <p:nvPr>
            <p:ph type="sldNum" sz="quarter" idx="12"/>
          </p:nvPr>
        </p:nvSpPr>
        <p:spPr/>
        <p:txBody>
          <a:bodyPr/>
          <a:lstStyle/>
          <a:p>
            <a:fld id="{0AFD8864-471C-4CF6-B2DF-BAF68892DCCB}" type="slidenum">
              <a:rPr lang="en-US" altLang="en-US">
                <a:solidFill>
                  <a:srgbClr val="000000"/>
                </a:solidFill>
              </a:rPr>
              <a:pPr/>
              <a:t>55</a:t>
            </a:fld>
            <a:endParaRPr lang="en-US" altLang="en-US">
              <a:solidFill>
                <a:srgbClr val="000000"/>
              </a:solidFill>
            </a:endParaRPr>
          </a:p>
        </p:txBody>
      </p:sp>
      <p:pic>
        <p:nvPicPr>
          <p:cNvPr id="67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7924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5849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1981200" y="277814"/>
            <a:ext cx="8229600" cy="788987"/>
          </a:xfrm>
        </p:spPr>
        <p:txBody>
          <a:bodyPr/>
          <a:lstStyle/>
          <a:p>
            <a:r>
              <a:rPr lang="en-US"/>
              <a:t>Good map design</a:t>
            </a:r>
          </a:p>
        </p:txBody>
      </p:sp>
      <p:sp>
        <p:nvSpPr>
          <p:cNvPr id="586755" name="Rectangle 3"/>
          <p:cNvSpPr>
            <a:spLocks noGrp="1" noChangeArrowheads="1"/>
          </p:cNvSpPr>
          <p:nvPr>
            <p:ph idx="1"/>
          </p:nvPr>
        </p:nvSpPr>
        <p:spPr>
          <a:xfrm>
            <a:off x="1981200" y="1219201"/>
            <a:ext cx="8229600" cy="4911725"/>
          </a:xfrm>
        </p:spPr>
        <p:txBody>
          <a:bodyPr/>
          <a:lstStyle/>
          <a:p>
            <a:pPr>
              <a:lnSpc>
                <a:spcPct val="90000"/>
              </a:lnSpc>
            </a:pPr>
            <a:r>
              <a:rPr lang="en-US" sz="2100"/>
              <a:t>Transmits spatially related information in an optimal manner</a:t>
            </a:r>
          </a:p>
          <a:p>
            <a:pPr>
              <a:lnSpc>
                <a:spcPct val="90000"/>
              </a:lnSpc>
            </a:pPr>
            <a:r>
              <a:rPr lang="en-US" sz="2100"/>
              <a:t>Restricts itself to the essential substance of the available information</a:t>
            </a:r>
          </a:p>
          <a:p>
            <a:pPr>
              <a:lnSpc>
                <a:spcPct val="90000"/>
              </a:lnSpc>
            </a:pPr>
            <a:r>
              <a:rPr lang="en-US" sz="2100"/>
              <a:t>Removes from the map image any unnecessary and insignificant items </a:t>
            </a:r>
          </a:p>
          <a:p>
            <a:pPr>
              <a:lnSpc>
                <a:spcPct val="90000"/>
              </a:lnSpc>
            </a:pPr>
            <a:r>
              <a:rPr lang="en-US" sz="2100"/>
              <a:t>Guarantees desired positional precision</a:t>
            </a:r>
          </a:p>
          <a:p>
            <a:pPr>
              <a:lnSpc>
                <a:spcPct val="90000"/>
              </a:lnSpc>
            </a:pPr>
            <a:r>
              <a:rPr lang="en-US" sz="2100"/>
              <a:t>Applies a symbolization, which allows for spontaneous and correct association</a:t>
            </a:r>
          </a:p>
          <a:p>
            <a:pPr>
              <a:lnSpc>
                <a:spcPct val="90000"/>
              </a:lnSpc>
            </a:pPr>
            <a:r>
              <a:rPr lang="en-US" sz="2100"/>
              <a:t>Is clear in its statement</a:t>
            </a:r>
          </a:p>
          <a:p>
            <a:pPr>
              <a:lnSpc>
                <a:spcPct val="90000"/>
              </a:lnSpc>
            </a:pPr>
            <a:r>
              <a:rPr lang="en-US" sz="2100"/>
              <a:t>Obeys the agreed cartographic protocols</a:t>
            </a:r>
          </a:p>
          <a:p>
            <a:pPr>
              <a:lnSpc>
                <a:spcPct val="90000"/>
              </a:lnSpc>
            </a:pPr>
            <a:r>
              <a:rPr lang="en-US" sz="2100"/>
              <a:t>Is easily legible</a:t>
            </a:r>
          </a:p>
          <a:p>
            <a:pPr>
              <a:lnSpc>
                <a:spcPct val="90000"/>
              </a:lnSpc>
            </a:pPr>
            <a:r>
              <a:rPr lang="en-US" sz="2100"/>
              <a:t>Is aesthetically satisfying</a:t>
            </a:r>
          </a:p>
          <a:p>
            <a:pPr>
              <a:lnSpc>
                <a:spcPct val="90000"/>
              </a:lnSpc>
            </a:pPr>
            <a:r>
              <a:rPr lang="en-US" sz="2100"/>
              <a:t>Is efficiently producible</a:t>
            </a:r>
          </a:p>
          <a:p>
            <a:pPr>
              <a:lnSpc>
                <a:spcPct val="90000"/>
              </a:lnSpc>
            </a:pPr>
            <a:endParaRPr lang="en-US" sz="2100"/>
          </a:p>
        </p:txBody>
      </p:sp>
      <p:sp>
        <p:nvSpPr>
          <p:cNvPr id="6" name="Slide Number Placeholder 5"/>
          <p:cNvSpPr>
            <a:spLocks noGrp="1"/>
          </p:cNvSpPr>
          <p:nvPr>
            <p:ph type="sldNum" sz="quarter" idx="12"/>
          </p:nvPr>
        </p:nvSpPr>
        <p:spPr/>
        <p:txBody>
          <a:bodyPr/>
          <a:lstStyle/>
          <a:p>
            <a:fld id="{5AB3E147-0839-473F-8917-413E2F057989}" type="slidenum">
              <a:rPr lang="en-US" altLang="en-US">
                <a:solidFill>
                  <a:srgbClr val="000000"/>
                </a:solidFill>
              </a:rPr>
              <a:pPr/>
              <a:t>56</a:t>
            </a:fld>
            <a:endParaRPr lang="en-US" altLang="en-US">
              <a:solidFill>
                <a:srgbClr val="000000"/>
              </a:solidFill>
            </a:endParaRPr>
          </a:p>
        </p:txBody>
      </p:sp>
    </p:spTree>
    <p:extLst>
      <p:ext uri="{BB962C8B-B14F-4D97-AF65-F5344CB8AC3E}">
        <p14:creationId xmlns:p14="http://schemas.microsoft.com/office/powerpoint/2010/main" val="33261293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1981200" y="277814"/>
            <a:ext cx="8229600" cy="712787"/>
          </a:xfrm>
        </p:spPr>
        <p:txBody>
          <a:bodyPr/>
          <a:lstStyle/>
          <a:p>
            <a:r>
              <a:rPr lang="en-US" sz="3800"/>
              <a:t>Good and bad map design</a:t>
            </a:r>
          </a:p>
        </p:txBody>
      </p:sp>
      <p:sp>
        <p:nvSpPr>
          <p:cNvPr id="587779" name="Rectangle 3"/>
          <p:cNvSpPr>
            <a:spLocks noGrp="1" noChangeArrowheads="1"/>
          </p:cNvSpPr>
          <p:nvPr>
            <p:ph idx="1"/>
          </p:nvPr>
        </p:nvSpPr>
        <p:spPr>
          <a:xfrm>
            <a:off x="1524000" y="1219200"/>
            <a:ext cx="8915400" cy="5105400"/>
          </a:xfrm>
        </p:spPr>
        <p:txBody>
          <a:bodyPr/>
          <a:lstStyle/>
          <a:p>
            <a:r>
              <a:rPr lang="en-US">
                <a:sym typeface="Wingdings" panose="05000000000000000000" pitchFamily="2" charset="2"/>
              </a:rPr>
              <a:t></a:t>
            </a:r>
          </a:p>
        </p:txBody>
      </p:sp>
      <p:sp>
        <p:nvSpPr>
          <p:cNvPr id="10" name="Slide Number Placeholder 5"/>
          <p:cNvSpPr>
            <a:spLocks noGrp="1"/>
          </p:cNvSpPr>
          <p:nvPr>
            <p:ph type="sldNum" sz="quarter" idx="12"/>
          </p:nvPr>
        </p:nvSpPr>
        <p:spPr/>
        <p:txBody>
          <a:bodyPr/>
          <a:lstStyle/>
          <a:p>
            <a:fld id="{5B46668F-5363-4986-9B29-2CF67A5B158E}" type="slidenum">
              <a:rPr lang="en-US" altLang="en-US">
                <a:solidFill>
                  <a:srgbClr val="000000"/>
                </a:solidFill>
              </a:rPr>
              <a:pPr/>
              <a:t>57</a:t>
            </a:fld>
            <a:endParaRPr lang="en-US" altLang="en-US">
              <a:solidFill>
                <a:srgbClr val="000000"/>
              </a:solidFill>
            </a:endParaRPr>
          </a:p>
        </p:txBody>
      </p:sp>
      <p:pic>
        <p:nvPicPr>
          <p:cNvPr id="587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1"/>
            <a:ext cx="42862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877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3429000"/>
            <a:ext cx="4295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587782" name="Rectangle 6"/>
          <p:cNvSpPr>
            <a:spLocks noChangeArrowheads="1"/>
          </p:cNvSpPr>
          <p:nvPr/>
        </p:nvSpPr>
        <p:spPr bwMode="auto">
          <a:xfrm>
            <a:off x="3733800" y="37338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lnSpc>
                <a:spcPct val="90000"/>
              </a:lnSpc>
              <a:spcBef>
                <a:spcPct val="20000"/>
              </a:spcBef>
              <a:spcAft>
                <a:spcPct val="0"/>
              </a:spcAft>
              <a:buClr>
                <a:srgbClr val="CC9900"/>
              </a:buClr>
              <a:buSzPct val="65000"/>
              <a:buFont typeface="Wingdings" panose="05000000000000000000" pitchFamily="2" charset="2"/>
              <a:buNone/>
            </a:pPr>
            <a:r>
              <a:rPr lang="en-US" sz="4000">
                <a:solidFill>
                  <a:srgbClr val="000000"/>
                </a:solidFill>
                <a:sym typeface="Wingdings" panose="05000000000000000000" pitchFamily="2" charset="2"/>
              </a:rPr>
              <a:t></a:t>
            </a:r>
          </a:p>
        </p:txBody>
      </p:sp>
      <p:sp>
        <p:nvSpPr>
          <p:cNvPr id="587783" name="Text Box 7"/>
          <p:cNvSpPr txBox="1">
            <a:spLocks noChangeArrowheads="1"/>
          </p:cNvSpPr>
          <p:nvPr/>
        </p:nvSpPr>
        <p:spPr bwMode="auto">
          <a:xfrm>
            <a:off x="8610600" y="27432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lnSpc>
                <a:spcPct val="90000"/>
              </a:lnSpc>
              <a:spcBef>
                <a:spcPct val="50000"/>
              </a:spcBef>
              <a:spcAft>
                <a:spcPct val="0"/>
              </a:spcAft>
              <a:buClr>
                <a:srgbClr val="CC9900"/>
              </a:buClr>
              <a:buSzPct val="65000"/>
              <a:buFont typeface="Wingdings" panose="05000000000000000000" pitchFamily="2" charset="2"/>
              <a:buNone/>
            </a:pPr>
            <a:r>
              <a:rPr lang="en-US" sz="4000" b="1">
                <a:solidFill>
                  <a:srgbClr val="000000"/>
                </a:solidFill>
                <a:sym typeface="Wingdings" panose="05000000000000000000" pitchFamily="2" charset="2"/>
              </a:rPr>
              <a:t></a:t>
            </a:r>
          </a:p>
        </p:txBody>
      </p:sp>
    </p:spTree>
    <p:extLst>
      <p:ext uri="{BB962C8B-B14F-4D97-AF65-F5344CB8AC3E}">
        <p14:creationId xmlns:p14="http://schemas.microsoft.com/office/powerpoint/2010/main" val="23969648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838200" y="69056"/>
            <a:ext cx="10515600" cy="1325563"/>
          </a:xfrm>
        </p:spPr>
        <p:txBody>
          <a:bodyPr/>
          <a:lstStyle/>
          <a:p>
            <a:r>
              <a:rPr lang="en-US" dirty="0"/>
              <a:t>Map accuracy</a:t>
            </a:r>
          </a:p>
        </p:txBody>
      </p:sp>
      <p:sp>
        <p:nvSpPr>
          <p:cNvPr id="588803" name="Rectangle 3"/>
          <p:cNvSpPr>
            <a:spLocks noGrp="1" noChangeArrowheads="1"/>
          </p:cNvSpPr>
          <p:nvPr>
            <p:ph idx="1"/>
          </p:nvPr>
        </p:nvSpPr>
        <p:spPr>
          <a:xfrm>
            <a:off x="1981200" y="990601"/>
            <a:ext cx="8229600" cy="5140325"/>
          </a:xfrm>
        </p:spPr>
        <p:txBody>
          <a:bodyPr/>
          <a:lstStyle/>
          <a:p>
            <a:r>
              <a:rPr lang="en-US"/>
              <a:t>Accuracy refers to the amount of distortion (or lack thereof) in the representation of features. </a:t>
            </a:r>
          </a:p>
          <a:p>
            <a:r>
              <a:rPr lang="en-US"/>
              <a:t>Six elements of map accuracy </a:t>
            </a:r>
          </a:p>
          <a:p>
            <a:pPr lvl="1"/>
            <a:r>
              <a:rPr lang="en-US"/>
              <a:t>positional accuracy</a:t>
            </a:r>
          </a:p>
          <a:p>
            <a:pPr lvl="1"/>
            <a:r>
              <a:rPr lang="en-US"/>
              <a:t>attribute accuracy</a:t>
            </a:r>
          </a:p>
          <a:p>
            <a:pPr lvl="1"/>
            <a:r>
              <a:rPr lang="en-US"/>
              <a:t>resolution</a:t>
            </a:r>
          </a:p>
          <a:p>
            <a:pPr lvl="1"/>
            <a:r>
              <a:rPr lang="en-US"/>
              <a:t>logical consistency</a:t>
            </a:r>
          </a:p>
          <a:p>
            <a:pPr lvl="1"/>
            <a:r>
              <a:rPr lang="en-US"/>
              <a:t>currency</a:t>
            </a:r>
          </a:p>
          <a:p>
            <a:pPr lvl="1"/>
            <a:r>
              <a:rPr lang="en-US"/>
              <a:t>Completeness</a:t>
            </a:r>
          </a:p>
          <a:p>
            <a:pPr>
              <a:buFont typeface="Wingdings" panose="05000000000000000000" pitchFamily="2" charset="2"/>
              <a:buNone/>
            </a:pPr>
            <a:endParaRPr lang="en-US"/>
          </a:p>
          <a:p>
            <a:endParaRPr lang="en-US"/>
          </a:p>
        </p:txBody>
      </p:sp>
      <p:sp>
        <p:nvSpPr>
          <p:cNvPr id="10" name="Slide Number Placeholder 5"/>
          <p:cNvSpPr>
            <a:spLocks noGrp="1"/>
          </p:cNvSpPr>
          <p:nvPr>
            <p:ph type="sldNum" sz="quarter" idx="12"/>
          </p:nvPr>
        </p:nvSpPr>
        <p:spPr/>
        <p:txBody>
          <a:bodyPr/>
          <a:lstStyle/>
          <a:p>
            <a:fld id="{64B78AA6-A7AE-4906-8EF2-2C1DCA64E8AF}" type="slidenum">
              <a:rPr lang="en-US" altLang="en-US">
                <a:solidFill>
                  <a:srgbClr val="000000"/>
                </a:solidFill>
              </a:rPr>
              <a:pPr/>
              <a:t>58</a:t>
            </a:fld>
            <a:endParaRPr lang="en-US" altLang="en-US">
              <a:solidFill>
                <a:srgbClr val="000000"/>
              </a:solidFill>
            </a:endParaRPr>
          </a:p>
        </p:txBody>
      </p:sp>
      <p:sp>
        <p:nvSpPr>
          <p:cNvPr id="588804" name="AutoShape 4"/>
          <p:cNvSpPr>
            <a:spLocks/>
          </p:cNvSpPr>
          <p:nvPr/>
        </p:nvSpPr>
        <p:spPr bwMode="auto">
          <a:xfrm>
            <a:off x="5715000" y="3124200"/>
            <a:ext cx="457200" cy="18288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588805" name="Text Box 5"/>
          <p:cNvSpPr txBox="1">
            <a:spLocks noChangeArrowheads="1"/>
          </p:cNvSpPr>
          <p:nvPr/>
        </p:nvSpPr>
        <p:spPr bwMode="auto">
          <a:xfrm>
            <a:off x="6324600" y="3810001"/>
            <a:ext cx="31242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lnSpc>
                <a:spcPct val="90000"/>
              </a:lnSpc>
              <a:spcBef>
                <a:spcPct val="20000"/>
              </a:spcBef>
              <a:spcAft>
                <a:spcPct val="0"/>
              </a:spcAft>
              <a:buClr>
                <a:srgbClr val="CC9900"/>
              </a:buClr>
              <a:buSzPct val="65000"/>
              <a:buFont typeface="Wingdings" panose="05000000000000000000" pitchFamily="2" charset="2"/>
              <a:buNone/>
            </a:pPr>
            <a:r>
              <a:rPr lang="en-US" sz="2100">
                <a:solidFill>
                  <a:srgbClr val="000000"/>
                </a:solidFill>
              </a:rPr>
              <a:t>concern the individual </a:t>
            </a:r>
          </a:p>
          <a:p>
            <a:pPr fontAlgn="base">
              <a:lnSpc>
                <a:spcPct val="90000"/>
              </a:lnSpc>
              <a:spcBef>
                <a:spcPct val="20000"/>
              </a:spcBef>
              <a:spcAft>
                <a:spcPct val="0"/>
              </a:spcAft>
              <a:buClr>
                <a:srgbClr val="CC9900"/>
              </a:buClr>
              <a:buSzPct val="65000"/>
              <a:buFont typeface="Wingdings" panose="05000000000000000000" pitchFamily="2" charset="2"/>
              <a:buNone/>
            </a:pPr>
            <a:r>
              <a:rPr lang="en-US" sz="2100">
                <a:solidFill>
                  <a:srgbClr val="000000"/>
                </a:solidFill>
              </a:rPr>
              <a:t>elements of a data set</a:t>
            </a:r>
          </a:p>
        </p:txBody>
      </p:sp>
      <p:sp>
        <p:nvSpPr>
          <p:cNvPr id="588806" name="AutoShape 6"/>
          <p:cNvSpPr>
            <a:spLocks/>
          </p:cNvSpPr>
          <p:nvPr/>
        </p:nvSpPr>
        <p:spPr bwMode="auto">
          <a:xfrm>
            <a:off x="5334000" y="5105400"/>
            <a:ext cx="304800" cy="838200"/>
          </a:xfrm>
          <a:prstGeom prst="rightBrace">
            <a:avLst>
              <a:gd name="adj1" fmla="val 2291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588807" name="Text Box 7"/>
          <p:cNvSpPr txBox="1">
            <a:spLocks noChangeArrowheads="1"/>
          </p:cNvSpPr>
          <p:nvPr/>
        </p:nvSpPr>
        <p:spPr bwMode="auto">
          <a:xfrm>
            <a:off x="5867400" y="5334001"/>
            <a:ext cx="31242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lnSpc>
                <a:spcPct val="90000"/>
              </a:lnSpc>
              <a:spcBef>
                <a:spcPct val="20000"/>
              </a:spcBef>
              <a:spcAft>
                <a:spcPct val="0"/>
              </a:spcAft>
              <a:buClr>
                <a:srgbClr val="CC9900"/>
              </a:buClr>
              <a:buSzPct val="65000"/>
              <a:buFont typeface="Wingdings" panose="05000000000000000000" pitchFamily="2" charset="2"/>
              <a:buNone/>
            </a:pPr>
            <a:r>
              <a:rPr lang="en-US" sz="2100">
                <a:solidFill>
                  <a:srgbClr val="000000"/>
                </a:solidFill>
              </a:rPr>
              <a:t>Concern the dataset as a whole</a:t>
            </a:r>
          </a:p>
        </p:txBody>
      </p:sp>
    </p:spTree>
    <p:extLst>
      <p:ext uri="{BB962C8B-B14F-4D97-AF65-F5344CB8AC3E}">
        <p14:creationId xmlns:p14="http://schemas.microsoft.com/office/powerpoint/2010/main" val="13425672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Rectangle 3"/>
          <p:cNvSpPr>
            <a:spLocks noGrp="1" noChangeArrowheads="1"/>
          </p:cNvSpPr>
          <p:nvPr>
            <p:ph idx="1"/>
          </p:nvPr>
        </p:nvSpPr>
        <p:spPr>
          <a:xfrm>
            <a:off x="1981200" y="457201"/>
            <a:ext cx="8229600" cy="5673725"/>
          </a:xfrm>
        </p:spPr>
        <p:txBody>
          <a:bodyPr/>
          <a:lstStyle/>
          <a:p>
            <a:r>
              <a:rPr lang="en-US"/>
              <a:t>Positional accuracy</a:t>
            </a:r>
          </a:p>
          <a:p>
            <a:pPr lvl="1"/>
            <a:r>
              <a:rPr lang="en-US"/>
              <a:t>concerns the measurement of feature locations</a:t>
            </a:r>
          </a:p>
          <a:p>
            <a:pPr lvl="1"/>
            <a:r>
              <a:rPr lang="en-US"/>
              <a:t>Horizontal and vertical</a:t>
            </a:r>
          </a:p>
          <a:p>
            <a:pPr lvl="1"/>
            <a:r>
              <a:rPr lang="en-US"/>
              <a:t>Can be evaluated by check points</a:t>
            </a:r>
          </a:p>
          <a:p>
            <a:pPr lvl="1"/>
            <a:r>
              <a:rPr lang="en-US"/>
              <a:t>Knowing about the quality of database will help to decide if it is appropriate for any project.</a:t>
            </a:r>
          </a:p>
        </p:txBody>
      </p:sp>
      <p:sp>
        <p:nvSpPr>
          <p:cNvPr id="5" name="Slide Number Placeholder 5"/>
          <p:cNvSpPr>
            <a:spLocks noGrp="1"/>
          </p:cNvSpPr>
          <p:nvPr>
            <p:ph type="sldNum" sz="quarter" idx="12"/>
          </p:nvPr>
        </p:nvSpPr>
        <p:spPr/>
        <p:txBody>
          <a:bodyPr/>
          <a:lstStyle/>
          <a:p>
            <a:fld id="{FA8C7C63-B23C-4C7A-B060-CCD7344F0167}" type="slidenum">
              <a:rPr lang="en-US" altLang="en-US">
                <a:solidFill>
                  <a:srgbClr val="000000"/>
                </a:solidFill>
              </a:rPr>
              <a:pPr/>
              <a:t>59</a:t>
            </a:fld>
            <a:endParaRPr lang="en-US" altLang="en-US">
              <a:solidFill>
                <a:srgbClr val="000000"/>
              </a:solidFill>
            </a:endParaRPr>
          </a:p>
        </p:txBody>
      </p:sp>
    </p:spTree>
    <p:extLst>
      <p:ext uri="{BB962C8B-B14F-4D97-AF65-F5344CB8AC3E}">
        <p14:creationId xmlns:p14="http://schemas.microsoft.com/office/powerpoint/2010/main" val="2818367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design objectives</a:t>
            </a:r>
            <a:endParaRPr lang="en-US" dirty="0"/>
          </a:p>
        </p:txBody>
      </p:sp>
      <p:sp>
        <p:nvSpPr>
          <p:cNvPr id="3" name="Content Placeholder 2"/>
          <p:cNvSpPr>
            <a:spLocks noGrp="1"/>
          </p:cNvSpPr>
          <p:nvPr>
            <p:ph idx="1"/>
          </p:nvPr>
        </p:nvSpPr>
        <p:spPr/>
        <p:txBody>
          <a:bodyPr/>
          <a:lstStyle/>
          <a:p>
            <a:r>
              <a:rPr lang="en-US" dirty="0" smtClean="0"/>
              <a:t>Map reader psychology should be understood.</a:t>
            </a:r>
          </a:p>
          <a:p>
            <a:r>
              <a:rPr lang="en-US" dirty="0" smtClean="0"/>
              <a:t>Map reader pre-knowledge about map reading skills should be understood.</a:t>
            </a:r>
          </a:p>
          <a:p>
            <a:r>
              <a:rPr lang="en-US" dirty="0" smtClean="0"/>
              <a:t>Map use environment taken into considerations.</a:t>
            </a:r>
          </a:p>
          <a:p>
            <a:r>
              <a:rPr lang="en-US" dirty="0" smtClean="0"/>
              <a:t>Psychological aspects</a:t>
            </a:r>
          </a:p>
          <a:p>
            <a:r>
              <a:rPr lang="en-US" dirty="0" smtClean="0"/>
              <a:t>Physiological aspects</a:t>
            </a:r>
          </a:p>
          <a:p>
            <a:r>
              <a:rPr lang="en-US" dirty="0" smtClean="0"/>
              <a:t>Subjective aspects</a:t>
            </a:r>
          </a:p>
          <a:p>
            <a:r>
              <a:rPr lang="en-US" dirty="0" smtClean="0"/>
              <a:t>Conventional aspects</a:t>
            </a:r>
          </a:p>
          <a:p>
            <a:pPr marL="0" indent="0">
              <a:buNone/>
            </a:pPr>
            <a:endParaRPr lang="en-US" dirty="0"/>
          </a:p>
        </p:txBody>
      </p:sp>
    </p:spTree>
    <p:extLst>
      <p:ext uri="{BB962C8B-B14F-4D97-AF65-F5344CB8AC3E}">
        <p14:creationId xmlns:p14="http://schemas.microsoft.com/office/powerpoint/2010/main" val="238513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idx="1"/>
          </p:nvPr>
        </p:nvSpPr>
        <p:spPr>
          <a:xfrm>
            <a:off x="1981200" y="381001"/>
            <a:ext cx="8229600" cy="5749925"/>
          </a:xfrm>
        </p:spPr>
        <p:txBody>
          <a:bodyPr/>
          <a:lstStyle/>
          <a:p>
            <a:r>
              <a:rPr lang="en-US" b="1"/>
              <a:t>Attribute Accuracy / thematic accuracy</a:t>
            </a:r>
            <a:endParaRPr lang="en-US"/>
          </a:p>
          <a:p>
            <a:pPr lvl="1"/>
            <a:r>
              <a:rPr lang="en-US"/>
              <a:t>concerns the measurement of the characteristics of a feature, and can be greatly affected by data classification.</a:t>
            </a:r>
          </a:p>
          <a:p>
            <a:pPr lvl="1"/>
            <a:r>
              <a:rPr lang="en-US"/>
              <a:t>difficult to assess, but some of the same methods used to measure positional accuracy can be used, such as sampling random features.</a:t>
            </a:r>
          </a:p>
          <a:p>
            <a:pPr lvl="1"/>
            <a:r>
              <a:rPr lang="en-US"/>
              <a:t>However, attribute accuracy can be affected by the manner in which features are represented.</a:t>
            </a:r>
          </a:p>
        </p:txBody>
      </p:sp>
      <p:sp>
        <p:nvSpPr>
          <p:cNvPr id="5" name="Slide Number Placeholder 5"/>
          <p:cNvSpPr>
            <a:spLocks noGrp="1"/>
          </p:cNvSpPr>
          <p:nvPr>
            <p:ph type="sldNum" sz="quarter" idx="12"/>
          </p:nvPr>
        </p:nvSpPr>
        <p:spPr/>
        <p:txBody>
          <a:bodyPr/>
          <a:lstStyle/>
          <a:p>
            <a:fld id="{3B003289-93D6-4B47-B522-D28DA978353F}" type="slidenum">
              <a:rPr lang="en-US" altLang="en-US">
                <a:solidFill>
                  <a:srgbClr val="000000"/>
                </a:solidFill>
              </a:rPr>
              <a:pPr/>
              <a:t>60</a:t>
            </a:fld>
            <a:endParaRPr lang="en-US" altLang="en-US">
              <a:solidFill>
                <a:srgbClr val="000000"/>
              </a:solidFill>
            </a:endParaRPr>
          </a:p>
        </p:txBody>
      </p:sp>
    </p:spTree>
    <p:extLst>
      <p:ext uri="{BB962C8B-B14F-4D97-AF65-F5344CB8AC3E}">
        <p14:creationId xmlns:p14="http://schemas.microsoft.com/office/powerpoint/2010/main" val="1952535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9" name="Rectangle 3"/>
          <p:cNvSpPr>
            <a:spLocks noGrp="1" noChangeArrowheads="1"/>
          </p:cNvSpPr>
          <p:nvPr>
            <p:ph idx="1"/>
          </p:nvPr>
        </p:nvSpPr>
        <p:spPr>
          <a:xfrm>
            <a:off x="1981200" y="304801"/>
            <a:ext cx="8229600" cy="5826125"/>
          </a:xfrm>
        </p:spPr>
        <p:txBody>
          <a:bodyPr/>
          <a:lstStyle/>
          <a:p>
            <a:r>
              <a:rPr lang="en-US" b="1"/>
              <a:t>Resolution</a:t>
            </a:r>
            <a:endParaRPr lang="en-US"/>
          </a:p>
          <a:p>
            <a:pPr lvl="1"/>
            <a:r>
              <a:rPr lang="en-US"/>
              <a:t>Resolution  (minimum mapping unit) refers to the size of the smallest feature in a data set that can be discerned.</a:t>
            </a:r>
          </a:p>
          <a:p>
            <a:pPr lvl="1"/>
            <a:r>
              <a:rPr lang="en-US"/>
              <a:t>Resolution and positional accuracy are related</a:t>
            </a:r>
          </a:p>
          <a:p>
            <a:pPr lvl="2"/>
            <a:r>
              <a:rPr lang="en-US"/>
              <a:t>the positional accuracy of any object cannot be greater than the resolution of the map. </a:t>
            </a:r>
          </a:p>
          <a:p>
            <a:pPr lvl="2"/>
            <a:r>
              <a:rPr lang="en-US"/>
              <a:t>the resolution of a data set should influence the scale at which those data are displayed. </a:t>
            </a:r>
          </a:p>
        </p:txBody>
      </p:sp>
      <p:sp>
        <p:nvSpPr>
          <p:cNvPr id="5" name="Slide Number Placeholder 5"/>
          <p:cNvSpPr>
            <a:spLocks noGrp="1"/>
          </p:cNvSpPr>
          <p:nvPr>
            <p:ph type="sldNum" sz="quarter" idx="12"/>
          </p:nvPr>
        </p:nvSpPr>
        <p:spPr/>
        <p:txBody>
          <a:bodyPr/>
          <a:lstStyle/>
          <a:p>
            <a:fld id="{359B961E-22F0-406E-9816-B4A432DF4031}" type="slidenum">
              <a:rPr lang="en-US" altLang="en-US">
                <a:solidFill>
                  <a:srgbClr val="000000"/>
                </a:solidFill>
              </a:rPr>
              <a:pPr/>
              <a:t>61</a:t>
            </a:fld>
            <a:endParaRPr lang="en-US" altLang="en-US">
              <a:solidFill>
                <a:srgbClr val="000000"/>
              </a:solidFill>
            </a:endParaRPr>
          </a:p>
        </p:txBody>
      </p:sp>
    </p:spTree>
    <p:extLst>
      <p:ext uri="{BB962C8B-B14F-4D97-AF65-F5344CB8AC3E}">
        <p14:creationId xmlns:p14="http://schemas.microsoft.com/office/powerpoint/2010/main" val="1766590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Grp="1" noChangeArrowheads="1"/>
          </p:cNvSpPr>
          <p:nvPr>
            <p:ph idx="1"/>
          </p:nvPr>
        </p:nvSpPr>
        <p:spPr>
          <a:xfrm>
            <a:off x="1981200" y="381001"/>
            <a:ext cx="8229600" cy="5749925"/>
          </a:xfrm>
        </p:spPr>
        <p:txBody>
          <a:bodyPr/>
          <a:lstStyle/>
          <a:p>
            <a:r>
              <a:rPr lang="en-US" b="1"/>
              <a:t>Logical consistency</a:t>
            </a:r>
            <a:endParaRPr lang="en-US"/>
          </a:p>
          <a:p>
            <a:pPr lvl="1"/>
            <a:r>
              <a:rPr lang="en-US"/>
              <a:t>Conformity to rules</a:t>
            </a:r>
          </a:p>
          <a:p>
            <a:pPr lvl="1"/>
            <a:r>
              <a:rPr lang="en-US"/>
              <a:t>Logical consistency refers to the relationships between data items, and whether or not the relationships make sense. </a:t>
            </a:r>
          </a:p>
          <a:p>
            <a:pPr lvl="1"/>
            <a:r>
              <a:rPr lang="en-US"/>
              <a:t>One way to test this is to check whether any given feature has contradictory attributes. For example, suppose your database contains information about land cover, slope, and soil type. Areas with a value of “lake” for land cover should have a value of “0%” for slope, not “10%” or “20%.”</a:t>
            </a:r>
          </a:p>
        </p:txBody>
      </p:sp>
      <p:sp>
        <p:nvSpPr>
          <p:cNvPr id="5" name="Slide Number Placeholder 5"/>
          <p:cNvSpPr>
            <a:spLocks noGrp="1"/>
          </p:cNvSpPr>
          <p:nvPr>
            <p:ph type="sldNum" sz="quarter" idx="12"/>
          </p:nvPr>
        </p:nvSpPr>
        <p:spPr/>
        <p:txBody>
          <a:bodyPr/>
          <a:lstStyle/>
          <a:p>
            <a:fld id="{2D1CEAC9-7F83-4A87-9202-CB1D4A123EBC}" type="slidenum">
              <a:rPr lang="en-US" altLang="en-US">
                <a:solidFill>
                  <a:srgbClr val="000000"/>
                </a:solidFill>
              </a:rPr>
              <a:pPr/>
              <a:t>62</a:t>
            </a:fld>
            <a:endParaRPr lang="en-US" altLang="en-US">
              <a:solidFill>
                <a:srgbClr val="000000"/>
              </a:solidFill>
            </a:endParaRPr>
          </a:p>
        </p:txBody>
      </p:sp>
    </p:spTree>
    <p:extLst>
      <p:ext uri="{BB962C8B-B14F-4D97-AF65-F5344CB8AC3E}">
        <p14:creationId xmlns:p14="http://schemas.microsoft.com/office/powerpoint/2010/main" val="9980626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7" name="Rectangle 3"/>
          <p:cNvSpPr>
            <a:spLocks noGrp="1" noChangeArrowheads="1"/>
          </p:cNvSpPr>
          <p:nvPr>
            <p:ph idx="1"/>
          </p:nvPr>
        </p:nvSpPr>
        <p:spPr>
          <a:xfrm>
            <a:off x="1981200" y="304801"/>
            <a:ext cx="8229600" cy="5826125"/>
          </a:xfrm>
        </p:spPr>
        <p:txBody>
          <a:bodyPr/>
          <a:lstStyle/>
          <a:p>
            <a:r>
              <a:rPr lang="en-US" b="1"/>
              <a:t>Currency ( temporal accuracy)</a:t>
            </a:r>
          </a:p>
          <a:p>
            <a:pPr lvl="1"/>
            <a:endParaRPr lang="en-US" b="1"/>
          </a:p>
          <a:p>
            <a:pPr lvl="1"/>
            <a:r>
              <a:rPr lang="en-US" b="1"/>
              <a:t>Up to date</a:t>
            </a:r>
          </a:p>
          <a:p>
            <a:pPr lvl="1"/>
            <a:r>
              <a:rPr lang="en-US" b="1"/>
              <a:t>Depend on Start-date/ end-date</a:t>
            </a:r>
            <a:endParaRPr lang="en-US"/>
          </a:p>
        </p:txBody>
      </p:sp>
      <p:sp>
        <p:nvSpPr>
          <p:cNvPr id="5" name="Slide Number Placeholder 5"/>
          <p:cNvSpPr>
            <a:spLocks noGrp="1"/>
          </p:cNvSpPr>
          <p:nvPr>
            <p:ph type="sldNum" sz="quarter" idx="12"/>
          </p:nvPr>
        </p:nvSpPr>
        <p:spPr/>
        <p:txBody>
          <a:bodyPr/>
          <a:lstStyle/>
          <a:p>
            <a:fld id="{4BACAF3F-6B20-463B-A495-D5A740219F0B}" type="slidenum">
              <a:rPr lang="en-US" altLang="en-US">
                <a:solidFill>
                  <a:srgbClr val="000000"/>
                </a:solidFill>
              </a:rPr>
              <a:pPr/>
              <a:t>63</a:t>
            </a:fld>
            <a:endParaRPr lang="en-US" altLang="en-US">
              <a:solidFill>
                <a:srgbClr val="000000"/>
              </a:solidFill>
            </a:endParaRPr>
          </a:p>
        </p:txBody>
      </p:sp>
    </p:spTree>
    <p:extLst>
      <p:ext uri="{BB962C8B-B14F-4D97-AF65-F5344CB8AC3E}">
        <p14:creationId xmlns:p14="http://schemas.microsoft.com/office/powerpoint/2010/main" val="22245910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idx="1"/>
          </p:nvPr>
        </p:nvSpPr>
        <p:spPr>
          <a:xfrm>
            <a:off x="1981200" y="304801"/>
            <a:ext cx="8229600" cy="5826125"/>
          </a:xfrm>
        </p:spPr>
        <p:txBody>
          <a:bodyPr/>
          <a:lstStyle/>
          <a:p>
            <a:pPr>
              <a:lnSpc>
                <a:spcPct val="80000"/>
              </a:lnSpc>
            </a:pPr>
            <a:r>
              <a:rPr lang="en-US" b="1"/>
              <a:t>Completeness</a:t>
            </a:r>
          </a:p>
          <a:p>
            <a:pPr lvl="1">
              <a:lnSpc>
                <a:spcPct val="80000"/>
              </a:lnSpc>
            </a:pPr>
            <a:r>
              <a:rPr lang="en-US"/>
              <a:t>Coverage, classification, verification</a:t>
            </a:r>
          </a:p>
        </p:txBody>
      </p:sp>
      <p:sp>
        <p:nvSpPr>
          <p:cNvPr id="5" name="Slide Number Placeholder 5"/>
          <p:cNvSpPr>
            <a:spLocks noGrp="1"/>
          </p:cNvSpPr>
          <p:nvPr>
            <p:ph type="sldNum" sz="quarter" idx="12"/>
          </p:nvPr>
        </p:nvSpPr>
        <p:spPr/>
        <p:txBody>
          <a:bodyPr/>
          <a:lstStyle/>
          <a:p>
            <a:fld id="{E491E5F3-C4E5-4D2A-99DD-C5AA8B538DD9}" type="slidenum">
              <a:rPr lang="en-US" altLang="en-US">
                <a:solidFill>
                  <a:srgbClr val="000000"/>
                </a:solidFill>
              </a:rPr>
              <a:pPr/>
              <a:t>64</a:t>
            </a:fld>
            <a:endParaRPr lang="en-US" altLang="en-US">
              <a:solidFill>
                <a:srgbClr val="000000"/>
              </a:solidFill>
            </a:endParaRPr>
          </a:p>
        </p:txBody>
      </p:sp>
    </p:spTree>
    <p:extLst>
      <p:ext uri="{BB962C8B-B14F-4D97-AF65-F5344CB8AC3E}">
        <p14:creationId xmlns:p14="http://schemas.microsoft.com/office/powerpoint/2010/main" val="1269337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67508" y="2967335"/>
            <a:ext cx="4456990" cy="1323439"/>
          </a:xfrm>
          <a:prstGeom prst="rect">
            <a:avLst/>
          </a:prstGeom>
          <a:noFill/>
        </p:spPr>
        <p:txBody>
          <a:bodyPr wrap="none" lIns="91440" tIns="45720" rIns="91440" bIns="45720">
            <a:spAutoFit/>
          </a:bodyPr>
          <a:lstStyle/>
          <a:p>
            <a:pPr algn="ct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0368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design objectives</a:t>
            </a:r>
            <a:endParaRPr lang="en-US" dirty="0"/>
          </a:p>
        </p:txBody>
      </p:sp>
      <p:sp>
        <p:nvSpPr>
          <p:cNvPr id="3" name="Content Placeholder 2"/>
          <p:cNvSpPr>
            <a:spLocks noGrp="1"/>
          </p:cNvSpPr>
          <p:nvPr>
            <p:ph idx="1"/>
          </p:nvPr>
        </p:nvSpPr>
        <p:spPr/>
        <p:txBody>
          <a:bodyPr/>
          <a:lstStyle/>
          <a:p>
            <a:r>
              <a:rPr lang="en-US" dirty="0" smtClean="0"/>
              <a:t>It is important that the correct impression is gained and that it is gained with a minimum of exertion.</a:t>
            </a:r>
          </a:p>
          <a:p>
            <a:pPr lvl="1"/>
            <a:r>
              <a:rPr lang="en-US" dirty="0" smtClean="0"/>
              <a:t>To employ this essence, concept of visual isolation is maintained on the map.</a:t>
            </a:r>
            <a:endParaRPr lang="en-US" dirty="0"/>
          </a:p>
        </p:txBody>
      </p:sp>
    </p:spTree>
    <p:extLst>
      <p:ext uri="{BB962C8B-B14F-4D97-AF65-F5344CB8AC3E}">
        <p14:creationId xmlns:p14="http://schemas.microsoft.com/office/powerpoint/2010/main" val="115051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1981200" y="277814"/>
            <a:ext cx="8229600" cy="560387"/>
          </a:xfrm>
        </p:spPr>
        <p:txBody>
          <a:bodyPr>
            <a:normAutofit fontScale="90000"/>
          </a:bodyPr>
          <a:lstStyle/>
          <a:p>
            <a:r>
              <a:rPr lang="en-US" sz="3800"/>
              <a:t>Factors influencing map design</a:t>
            </a:r>
          </a:p>
        </p:txBody>
      </p:sp>
      <p:sp>
        <p:nvSpPr>
          <p:cNvPr id="563203" name="Rectangle 3"/>
          <p:cNvSpPr>
            <a:spLocks noGrp="1" noChangeArrowheads="1"/>
          </p:cNvSpPr>
          <p:nvPr>
            <p:ph idx="1"/>
          </p:nvPr>
        </p:nvSpPr>
        <p:spPr>
          <a:xfrm>
            <a:off x="1981200" y="1219201"/>
            <a:ext cx="8229600" cy="4911725"/>
          </a:xfrm>
        </p:spPr>
        <p:txBody>
          <a:bodyPr/>
          <a:lstStyle/>
          <a:p>
            <a:endParaRPr lang="en-US"/>
          </a:p>
        </p:txBody>
      </p:sp>
      <p:sp>
        <p:nvSpPr>
          <p:cNvPr id="7" name="Slide Number Placeholder 5"/>
          <p:cNvSpPr>
            <a:spLocks noGrp="1"/>
          </p:cNvSpPr>
          <p:nvPr>
            <p:ph type="sldNum" sz="quarter" idx="12"/>
          </p:nvPr>
        </p:nvSpPr>
        <p:spPr/>
        <p:txBody>
          <a:bodyPr/>
          <a:lstStyle/>
          <a:p>
            <a:fld id="{52FBABC9-1038-4D52-B736-994AD0347278}" type="slidenum">
              <a:rPr lang="en-US" altLang="en-US">
                <a:solidFill>
                  <a:srgbClr val="000000"/>
                </a:solidFill>
              </a:rPr>
              <a:pPr/>
              <a:t>8</a:t>
            </a:fld>
            <a:endParaRPr lang="en-US" altLang="en-US">
              <a:solidFill>
                <a:srgbClr val="000000"/>
              </a:solidFill>
            </a:endParaRPr>
          </a:p>
        </p:txBody>
      </p:sp>
      <p:pic>
        <p:nvPicPr>
          <p:cNvPr id="563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371600"/>
            <a:ext cx="8266113"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89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981200" y="277814"/>
            <a:ext cx="8229600" cy="636587"/>
          </a:xfrm>
        </p:spPr>
        <p:txBody>
          <a:bodyPr/>
          <a:lstStyle/>
          <a:p>
            <a:r>
              <a:rPr lang="en-US" sz="3800" dirty="0"/>
              <a:t>Steps in </a:t>
            </a:r>
            <a:r>
              <a:rPr lang="en-US" sz="3800" dirty="0" smtClean="0"/>
              <a:t>cartographic/map </a:t>
            </a:r>
            <a:r>
              <a:rPr lang="en-US" sz="3800" dirty="0"/>
              <a:t>design</a:t>
            </a:r>
          </a:p>
        </p:txBody>
      </p:sp>
      <p:sp>
        <p:nvSpPr>
          <p:cNvPr id="544771" name="Rectangle 3"/>
          <p:cNvSpPr>
            <a:spLocks noGrp="1" noChangeArrowheads="1"/>
          </p:cNvSpPr>
          <p:nvPr>
            <p:ph idx="1"/>
          </p:nvPr>
        </p:nvSpPr>
        <p:spPr/>
        <p:txBody>
          <a:bodyPr/>
          <a:lstStyle/>
          <a:p>
            <a:pPr marL="0" indent="0">
              <a:buNone/>
            </a:pPr>
            <a:r>
              <a:rPr lang="en-US" dirty="0" smtClean="0"/>
              <a:t> </a:t>
            </a:r>
          </a:p>
          <a:p>
            <a:pPr marL="0" indent="0">
              <a:buNone/>
            </a:pPr>
            <a:endParaRPr lang="en-US" dirty="0"/>
          </a:p>
        </p:txBody>
      </p:sp>
      <p:sp>
        <p:nvSpPr>
          <p:cNvPr id="7" name="Slide Number Placeholder 5"/>
          <p:cNvSpPr>
            <a:spLocks noGrp="1"/>
          </p:cNvSpPr>
          <p:nvPr>
            <p:ph type="sldNum" sz="quarter" idx="12"/>
          </p:nvPr>
        </p:nvSpPr>
        <p:spPr/>
        <p:txBody>
          <a:bodyPr/>
          <a:lstStyle/>
          <a:p>
            <a:fld id="{984A1C5E-4362-40C0-9DA2-8D4F3E9BB4EC}" type="slidenum">
              <a:rPr lang="en-US" altLang="en-US">
                <a:solidFill>
                  <a:srgbClr val="000000"/>
                </a:solidFill>
              </a:rPr>
              <a:pPr/>
              <a:t>9</a:t>
            </a:fld>
            <a:endParaRPr lang="en-US" altLang="en-US">
              <a:solidFill>
                <a:srgbClr val="000000"/>
              </a:solidFill>
            </a:endParaRPr>
          </a:p>
        </p:txBody>
      </p:sp>
      <p:pic>
        <p:nvPicPr>
          <p:cNvPr id="544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66801"/>
            <a:ext cx="8294688"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145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D9D38004B034AAF8DAAB306C8368C" ma:contentTypeVersion="0" ma:contentTypeDescription="Create a new document." ma:contentTypeScope="" ma:versionID="3d95688005c0359f6d775579f3101f2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1EF242-0416-46EB-80EC-177F64423305}"/>
</file>

<file path=customXml/itemProps2.xml><?xml version="1.0" encoding="utf-8"?>
<ds:datastoreItem xmlns:ds="http://schemas.openxmlformats.org/officeDocument/2006/customXml" ds:itemID="{42F5B43B-8E36-440E-8A84-928306B9A142}"/>
</file>

<file path=customXml/itemProps3.xml><?xml version="1.0" encoding="utf-8"?>
<ds:datastoreItem xmlns:ds="http://schemas.openxmlformats.org/officeDocument/2006/customXml" ds:itemID="{8A76697B-6AAE-4E05-B846-B575CC019011}"/>
</file>

<file path=docProps/app.xml><?xml version="1.0" encoding="utf-8"?>
<Properties xmlns="http://schemas.openxmlformats.org/officeDocument/2006/extended-properties" xmlns:vt="http://schemas.openxmlformats.org/officeDocument/2006/docPropsVTypes">
  <TotalTime>848</TotalTime>
  <Words>1874</Words>
  <Application>Microsoft Office PowerPoint</Application>
  <PresentationFormat>Widescreen</PresentationFormat>
  <Paragraphs>308</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ＭＳ Ｐゴシック</vt:lpstr>
      <vt:lpstr>Arial</vt:lpstr>
      <vt:lpstr>Calibri</vt:lpstr>
      <vt:lpstr>Calibri Light</vt:lpstr>
      <vt:lpstr>Times New Roman</vt:lpstr>
      <vt:lpstr>Wingdings</vt:lpstr>
      <vt:lpstr>Office Theme</vt:lpstr>
      <vt:lpstr>Cartographic Design</vt:lpstr>
      <vt:lpstr>Objectives of map design</vt:lpstr>
      <vt:lpstr>Design principles/Objectives of map design</vt:lpstr>
      <vt:lpstr>*</vt:lpstr>
      <vt:lpstr>*</vt:lpstr>
      <vt:lpstr>*Map design objectives</vt:lpstr>
      <vt:lpstr>*Map design objectives</vt:lpstr>
      <vt:lpstr>Factors influencing map design</vt:lpstr>
      <vt:lpstr>Steps in cartographic/map design</vt:lpstr>
      <vt:lpstr>Geospatial data analysis</vt:lpstr>
      <vt:lpstr>Data classification</vt:lpstr>
      <vt:lpstr>data classification Applied to land use category</vt:lpstr>
      <vt:lpstr>Translation</vt:lpstr>
      <vt:lpstr>Perception properties</vt:lpstr>
      <vt:lpstr>Information type and perception property</vt:lpstr>
      <vt:lpstr>Visual variables and their perception properties</vt:lpstr>
      <vt:lpstr>Quantitative data</vt:lpstr>
      <vt:lpstr>Cartographic representation of ratio data</vt:lpstr>
      <vt:lpstr>Absolute or relative quantities, see the difference.</vt:lpstr>
      <vt:lpstr>Perception property of combined visual variable</vt:lpstr>
      <vt:lpstr>Perception property of combined visual variable</vt:lpstr>
      <vt:lpstr>Perception property of combined visual variable</vt:lpstr>
      <vt:lpstr>Perception property of combined visual variable</vt:lpstr>
      <vt:lpstr>What is the best choice of visual variable?</vt:lpstr>
      <vt:lpstr>What is the best choice of visual variable?</vt:lpstr>
      <vt:lpstr>What is the best choice of visual variable?</vt:lpstr>
      <vt:lpstr>Principles of Cartographic Design </vt:lpstr>
      <vt:lpstr>Principles of Cartographic Design</vt:lpstr>
      <vt:lpstr>Principles of Cartographic Design</vt:lpstr>
      <vt:lpstr>Visual hirarchy</vt:lpstr>
      <vt:lpstr>Principles of Cartographic Design</vt:lpstr>
      <vt:lpstr>Principles of Cartographic Design</vt:lpstr>
      <vt:lpstr>Principles of Cartographic Design</vt:lpstr>
      <vt:lpstr>Principles of Cartographic Design</vt:lpstr>
      <vt:lpstr>Principles of Cartographic Design</vt:lpstr>
      <vt:lpstr>In conclusion……</vt:lpstr>
      <vt:lpstr>Map Design Guides </vt:lpstr>
      <vt:lpstr> </vt:lpstr>
      <vt:lpstr> </vt:lpstr>
      <vt:lpstr>PowerPoint Presentation</vt:lpstr>
      <vt:lpstr>Name placement</vt:lpstr>
      <vt:lpstr>Colour design</vt:lpstr>
      <vt:lpstr>Balance</vt:lpstr>
      <vt:lpstr>Figure ground</vt:lpstr>
      <vt:lpstr>Background </vt:lpstr>
      <vt:lpstr>Contrast </vt:lpstr>
      <vt:lpstr>Size </vt:lpstr>
      <vt:lpstr>Hue and lightness</vt:lpstr>
      <vt:lpstr>More contrast</vt:lpstr>
      <vt:lpstr>Systematic use of colour</vt:lpstr>
      <vt:lpstr>More system</vt:lpstr>
      <vt:lpstr>Hue </vt:lpstr>
      <vt:lpstr>Lightness </vt:lpstr>
      <vt:lpstr>Recommendations </vt:lpstr>
      <vt:lpstr>More………</vt:lpstr>
      <vt:lpstr>Good map design</vt:lpstr>
      <vt:lpstr>Good and bad map design</vt:lpstr>
      <vt:lpstr>Map accuracy</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KC</dc:creator>
  <cp:lastModifiedBy>Pradip Aryal</cp:lastModifiedBy>
  <cp:revision>56</cp:revision>
  <dcterms:created xsi:type="dcterms:W3CDTF">2016-05-26T16:11:03Z</dcterms:created>
  <dcterms:modified xsi:type="dcterms:W3CDTF">2019-05-31T00:22:42Z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0x0101006DDD9D38004B034AAF8DAAB306C8368C</vt:lpwstr>
  </property>
</Properties>
</file>