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9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Prepared by M. P. Regmi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E9CEAF4-9DE3-4CF7-87D5-01047FE7CD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6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0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95E7-4350-47F8-AAEF-1ED37DB79A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439F-96C8-4088-9AD1-EB1D5F47FB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6000"/>
              <a:t>	Symbology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FC14-BED3-41F0-BC98-39388AAFF794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6125"/>
          </a:xfrm>
        </p:spPr>
        <p:txBody>
          <a:bodyPr/>
          <a:lstStyle/>
          <a:p>
            <a:r>
              <a:rPr lang="en-US"/>
              <a:t>Geometric point symbol</a:t>
            </a:r>
          </a:p>
          <a:p>
            <a:pPr lvl="1"/>
            <a:r>
              <a:rPr lang="en-US"/>
              <a:t>Simple geometrical shapes such as circles, squares, rectangles, triangles etc.</a:t>
            </a:r>
          </a:p>
          <a:p>
            <a:pPr lvl="1"/>
            <a:r>
              <a:rPr lang="en-US"/>
              <a:t>advantage</a:t>
            </a:r>
          </a:p>
          <a:p>
            <a:pPr lvl="2"/>
            <a:r>
              <a:rPr lang="en-US"/>
              <a:t>Easy to construct</a:t>
            </a:r>
          </a:p>
          <a:p>
            <a:pPr lvl="2"/>
            <a:r>
              <a:rPr lang="en-US"/>
              <a:t>Cover relatively small area of map with high positional accuracy</a:t>
            </a:r>
          </a:p>
          <a:p>
            <a:pPr lvl="1"/>
            <a:r>
              <a:rPr lang="en-US"/>
              <a:t>Disadvantage</a:t>
            </a:r>
          </a:p>
          <a:p>
            <a:pPr lvl="2"/>
            <a:r>
              <a:rPr lang="en-US"/>
              <a:t>No direct visual relationship to the object represented.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1C48-FB52-410F-8E43-F76E7286F33E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39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57912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6125"/>
          </a:xfrm>
        </p:spPr>
        <p:txBody>
          <a:bodyPr/>
          <a:lstStyle/>
          <a:p>
            <a:r>
              <a:rPr lang="en-US"/>
              <a:t>Pictorial point symbol</a:t>
            </a:r>
          </a:p>
          <a:p>
            <a:pPr lvl="1"/>
            <a:r>
              <a:rPr lang="en-US"/>
              <a:t> Advantage</a:t>
            </a:r>
          </a:p>
          <a:p>
            <a:pPr lvl="2"/>
            <a:r>
              <a:rPr lang="en-US"/>
              <a:t>easiest to interpret, giving as they do, a life-like image of the actual feature.</a:t>
            </a:r>
          </a:p>
          <a:p>
            <a:pPr lvl="1"/>
            <a:r>
              <a:rPr lang="en-US"/>
              <a:t>Disadvantage</a:t>
            </a:r>
          </a:p>
          <a:p>
            <a:pPr lvl="2"/>
            <a:r>
              <a:rPr lang="en-US"/>
              <a:t>Difficult to find exact location of the object being represented.</a:t>
            </a:r>
          </a:p>
          <a:p>
            <a:pPr lvl="2"/>
            <a:r>
              <a:rPr lang="en-US"/>
              <a:t>Difficult to construct </a:t>
            </a:r>
          </a:p>
          <a:p>
            <a:pPr lvl="2"/>
            <a:r>
              <a:rPr lang="en-US"/>
              <a:t>Occupy relatively more space</a:t>
            </a:r>
          </a:p>
          <a:p>
            <a:pPr lvl="2"/>
            <a:r>
              <a:rPr lang="en-US"/>
              <a:t>Difficult to adjust the optical / visual weight</a:t>
            </a:r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475-A82D-441F-AEB7-F0DCDADE4FAF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0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7342188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6125"/>
          </a:xfrm>
        </p:spPr>
        <p:txBody>
          <a:bodyPr/>
          <a:lstStyle/>
          <a:p>
            <a:r>
              <a:rPr lang="en-US"/>
              <a:t>Textual symbol</a:t>
            </a:r>
          </a:p>
          <a:p>
            <a:pPr lvl="1"/>
            <a:r>
              <a:rPr lang="en-US"/>
              <a:t>abbreviation or short forms of the feature category</a:t>
            </a:r>
          </a:p>
          <a:p>
            <a:pPr lvl="1"/>
            <a:r>
              <a:rPr lang="en-US"/>
              <a:t>P for phosphorous, Fe for iron</a:t>
            </a:r>
          </a:p>
          <a:p>
            <a:pPr lvl="1"/>
            <a:r>
              <a:rPr lang="en-US"/>
              <a:t>Advantage</a:t>
            </a:r>
          </a:p>
          <a:p>
            <a:pPr lvl="2"/>
            <a:r>
              <a:rPr lang="en-US"/>
              <a:t>Easy to construct</a:t>
            </a:r>
          </a:p>
          <a:p>
            <a:pPr lvl="2"/>
            <a:r>
              <a:rPr lang="en-US"/>
              <a:t>Easy to understand and remember</a:t>
            </a:r>
          </a:p>
          <a:p>
            <a:pPr lvl="1"/>
            <a:r>
              <a:rPr lang="en-US"/>
              <a:t>Disadvantage</a:t>
            </a:r>
          </a:p>
          <a:p>
            <a:pPr lvl="2"/>
            <a:r>
              <a:rPr lang="en-US"/>
              <a:t>Do not exactly show the location</a:t>
            </a:r>
          </a:p>
          <a:p>
            <a:pPr lvl="2"/>
            <a:r>
              <a:rPr lang="en-US"/>
              <a:t>Difficult to adjust the optical / visual weight</a:t>
            </a:r>
          </a:p>
          <a:p>
            <a:pPr lvl="2"/>
            <a:r>
              <a:rPr lang="en-US"/>
              <a:t>Mixing up with the map text</a:t>
            </a:r>
          </a:p>
          <a:p>
            <a:pPr lvl="2"/>
            <a:r>
              <a:rPr lang="en-US"/>
              <a:t>Graphics more efficient</a:t>
            </a:r>
          </a:p>
          <a:p>
            <a:pPr lvl="2"/>
            <a:r>
              <a:rPr lang="en-US"/>
              <a:t>Occupy much space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7EE1-3667-40EE-8A7C-5C42E4A5DA1C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33401"/>
            <a:ext cx="8229600" cy="5597525"/>
          </a:xfrm>
        </p:spPr>
        <p:txBody>
          <a:bodyPr/>
          <a:lstStyle/>
          <a:p>
            <a:r>
              <a:rPr lang="en-US"/>
              <a:t>Line symbols</a:t>
            </a:r>
          </a:p>
          <a:p>
            <a:pPr lvl="1"/>
            <a:r>
              <a:rPr lang="en-US"/>
              <a:t>To represent the linear, in geometric sense, ground objects.</a:t>
            </a:r>
          </a:p>
          <a:p>
            <a:pPr lvl="1"/>
            <a:r>
              <a:rPr lang="en-US"/>
              <a:t> width of linear objects can not be represented in the map scale.</a:t>
            </a:r>
          </a:p>
          <a:p>
            <a:pPr lvl="1"/>
            <a:r>
              <a:rPr lang="en-US"/>
              <a:t>Administrative boundary, telephone and electricity lines, road, river, canal.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8DA-A47D-49F3-B81B-DD8BA961D4BE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33401"/>
            <a:ext cx="8229600" cy="5597525"/>
          </a:xfrm>
        </p:spPr>
        <p:txBody>
          <a:bodyPr/>
          <a:lstStyle/>
          <a:p>
            <a:r>
              <a:rPr lang="en-US"/>
              <a:t>Area symbol</a:t>
            </a:r>
          </a:p>
          <a:p>
            <a:pPr lvl="1"/>
            <a:r>
              <a:rPr lang="en-US"/>
              <a:t>To represent the ground objects having considerable extent in all direction which can be shown at the map scale.</a:t>
            </a:r>
          </a:p>
          <a:p>
            <a:pPr lvl="1"/>
            <a:r>
              <a:rPr lang="en-US"/>
              <a:t>may be abstract or pictorial.</a:t>
            </a:r>
          </a:p>
          <a:p>
            <a:pPr lvl="2"/>
            <a:r>
              <a:rPr lang="en-US"/>
              <a:t>Pictorial in the sense that a number of pictorial point symbols appearing to close to each other to depict the nature of the area.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3C0A-F83D-4D84-AD9B-CFF8AEE56C29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/>
              <a:t>Visual variables: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40325"/>
          </a:xfrm>
        </p:spPr>
        <p:txBody>
          <a:bodyPr/>
          <a:lstStyle/>
          <a:p>
            <a:r>
              <a:rPr lang="en-US"/>
              <a:t>Several characteristics of a symbol that can be manipulated.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Bertin’s graphic (visual) variables:</a:t>
            </a:r>
          </a:p>
          <a:p>
            <a:pPr lvl="1"/>
            <a:r>
              <a:rPr lang="en-US"/>
              <a:t>Position – for locational  aspects of geospatial data</a:t>
            </a:r>
          </a:p>
          <a:p>
            <a:pPr lvl="1"/>
            <a:r>
              <a:rPr lang="en-US"/>
              <a:t>Form, orientation, colour, texture, value and size for the thematic attributes.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B2F-7987-40BD-A7BD-30E4A20D3EDD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64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0"/>
            <a:ext cx="1619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560387"/>
          </a:xfrm>
        </p:spPr>
        <p:txBody>
          <a:bodyPr>
            <a:normAutofit fontScale="90000"/>
          </a:bodyPr>
          <a:lstStyle/>
          <a:p>
            <a:r>
              <a:rPr lang="en-US" sz="3800"/>
              <a:t>Visual variables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4653-86EE-4286-B5CA-166CBA3998EF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4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04875"/>
            <a:ext cx="8450262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/>
              <a:t>Visual variable Position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8EDC-8AE5-4EFC-85FF-380C39095EB3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6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447800"/>
            <a:ext cx="7250112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/>
              <a:t>Visual variable form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F45E-52DB-4FA3-B5CE-8872C0082099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7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914400"/>
            <a:ext cx="813276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/>
              <a:t>Visual variable orientation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CC02-B2CA-4726-AB47-DA374E48B4AC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295400"/>
            <a:ext cx="7307263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57201"/>
            <a:ext cx="8229600" cy="5673725"/>
          </a:xfrm>
        </p:spPr>
        <p:txBody>
          <a:bodyPr/>
          <a:lstStyle/>
          <a:p>
            <a:r>
              <a:rPr lang="en-US"/>
              <a:t>Contents</a:t>
            </a:r>
          </a:p>
          <a:p>
            <a:pPr lvl="1"/>
            <a:r>
              <a:rPr lang="en-US"/>
              <a:t>Communication and graphic communication</a:t>
            </a:r>
          </a:p>
          <a:p>
            <a:pPr lvl="1"/>
            <a:r>
              <a:rPr lang="en-US"/>
              <a:t>Symbolization</a:t>
            </a:r>
          </a:p>
          <a:p>
            <a:pPr lvl="1"/>
            <a:r>
              <a:rPr lang="en-US"/>
              <a:t>Symbol types</a:t>
            </a:r>
          </a:p>
          <a:p>
            <a:pPr lvl="1"/>
            <a:r>
              <a:rPr lang="en-US"/>
              <a:t>Visual variables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D6D-F912-4288-BEEA-4BF39C0662F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/>
              <a:t>Visual variable </a:t>
            </a:r>
            <a:r>
              <a:rPr lang="en-US">
                <a:solidFill>
                  <a:srgbClr val="0099FF"/>
                </a:solidFill>
              </a:rPr>
              <a:t>c</a:t>
            </a:r>
            <a:r>
              <a:rPr lang="en-US">
                <a:solidFill>
                  <a:srgbClr val="FF3300"/>
                </a:solidFill>
              </a:rPr>
              <a:t>o</a:t>
            </a:r>
            <a:r>
              <a:rPr lang="en-US">
                <a:solidFill>
                  <a:schemeClr val="accent2"/>
                </a:solidFill>
              </a:rPr>
              <a:t>l</a:t>
            </a:r>
            <a:r>
              <a:rPr lang="en-US">
                <a:solidFill>
                  <a:srgbClr val="CCFF33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u</a:t>
            </a:r>
            <a:r>
              <a:rPr lang="en-US">
                <a:solidFill>
                  <a:srgbClr val="003300"/>
                </a:solidFill>
              </a:rPr>
              <a:t>r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A283-50D0-49CA-B845-CCFD4F47B226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1100"/>
            <a:ext cx="73072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/>
              <a:t>Visual variable </a:t>
            </a:r>
            <a:r>
              <a:rPr lang="en-US">
                <a:solidFill>
                  <a:srgbClr val="0099FF"/>
                </a:solidFill>
              </a:rPr>
              <a:t>value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204F-48FF-4911-82AE-9175D74D1D7A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50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295400"/>
            <a:ext cx="7999412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/>
              <a:t>Visual variable </a:t>
            </a:r>
            <a:r>
              <a:rPr lang="en-US">
                <a:solidFill>
                  <a:srgbClr val="0099FF"/>
                </a:solidFill>
              </a:rPr>
              <a:t>grain/texture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r>
              <a:rPr lang="en-US"/>
              <a:t>Grain texture refers to the coarseness (resolution or spacing) of the graphic elements within a symbol while value remains constant.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796F-D559-4A1E-9096-992D9E3F655B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51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048000"/>
            <a:ext cx="3190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5943600" y="2971801"/>
            <a:ext cx="304800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Point symbol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Line symbol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Area symbol</a:t>
            </a: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2438400" y="5791200"/>
            <a:ext cx="685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33CC"/>
                </a:solidFill>
              </a:rPr>
              <a:t>Usefulness in cartography is very limited.</a:t>
            </a:r>
          </a:p>
        </p:txBody>
      </p:sp>
    </p:spTree>
    <p:extLst>
      <p:ext uri="{BB962C8B-B14F-4D97-AF65-F5344CB8AC3E}">
        <p14:creationId xmlns:p14="http://schemas.microsoft.com/office/powerpoint/2010/main" val="23020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/>
              <a:t>Visual variable </a:t>
            </a:r>
            <a:r>
              <a:rPr lang="en-US">
                <a:solidFill>
                  <a:srgbClr val="0099FF"/>
                </a:solidFill>
              </a:rPr>
              <a:t>size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809-90A9-4319-B408-4EF9BFE81015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52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52500"/>
            <a:ext cx="822166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r>
              <a:rPr lang="en-US" sz="3800"/>
              <a:t>Combination of visual variables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9D4-D2BD-4BAE-BF5A-BD9384DE2B84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58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923925"/>
            <a:ext cx="660876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3108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0255"/>
            <a:ext cx="10515600" cy="6767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4309-FE97-432F-9DA4-F4BC4346CFF5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43026"/>
            <a:ext cx="79248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7814"/>
            <a:ext cx="8458200" cy="7889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3400">
                <a:solidFill>
                  <a:schemeClr val="tx1"/>
                </a:solidFill>
                <a:latin typeface="Arial" panose="020B0604020202020204" pitchFamily="34" charset="0"/>
              </a:rPr>
              <a:t>Graphic communication and map graphics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1"/>
            <a:ext cx="8229600" cy="5292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Graphic art  designer can freely select design elements according to natural judgement.</a:t>
            </a:r>
          </a:p>
          <a:p>
            <a:pPr>
              <a:lnSpc>
                <a:spcPct val="90000"/>
              </a:lnSpc>
            </a:pPr>
            <a:r>
              <a:rPr lang="en-US"/>
              <a:t>Map graphics is restricted to the form of the natural phenomena, their position, shape, size, and often their colour (scientific art)</a:t>
            </a:r>
          </a:p>
          <a:p>
            <a:pPr>
              <a:lnSpc>
                <a:spcPct val="90000"/>
              </a:lnSpc>
            </a:pPr>
            <a:r>
              <a:rPr lang="en-US"/>
              <a:t>People can easily perceive map graphics by convention and symbol.</a:t>
            </a:r>
          </a:p>
          <a:p>
            <a:pPr>
              <a:lnSpc>
                <a:spcPct val="90000"/>
              </a:lnSpc>
            </a:pPr>
            <a:r>
              <a:rPr lang="en-US"/>
              <a:t>Map graphics are not as subjective as other graphic communication.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E485-9B42-474B-BE26-129ADE1582BA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>
            <a:normAutofit fontScale="90000"/>
          </a:bodyPr>
          <a:lstStyle/>
          <a:p>
            <a:r>
              <a:rPr lang="en-US"/>
              <a:t>Cartographic communication process</a:t>
            </a:r>
          </a:p>
        </p:txBody>
      </p:sp>
      <p:pic>
        <p:nvPicPr>
          <p:cNvPr id="467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089026"/>
            <a:ext cx="8001000" cy="5019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A1A1-82A1-4FDE-87AF-9F0FC338F5AE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590800" y="5586413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33CC"/>
                </a:solidFill>
              </a:rPr>
              <a:t>How do I say what to whom and 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2578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/>
              <a:t>Symbolization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Process of assigning symbols to represent features. </a:t>
            </a:r>
          </a:p>
          <a:p>
            <a:pPr>
              <a:lnSpc>
                <a:spcPct val="90000"/>
              </a:lnSpc>
            </a:pPr>
            <a:r>
              <a:rPr lang="en-GB"/>
              <a:t>legibility (‘practical’), harmonious (‘pretty’)</a:t>
            </a:r>
          </a:p>
          <a:p>
            <a:pPr>
              <a:lnSpc>
                <a:spcPct val="90000"/>
              </a:lnSpc>
            </a:pPr>
            <a:r>
              <a:rPr lang="en-GB"/>
              <a:t>symbols can be iconic ( pictorial), geometric or abstract, textual</a:t>
            </a:r>
          </a:p>
          <a:p>
            <a:pPr>
              <a:lnSpc>
                <a:spcPct val="90000"/>
              </a:lnSpc>
            </a:pPr>
            <a:r>
              <a:rPr lang="en-GB"/>
              <a:t>symbol selection is creative aspect of design, wide choice and few firm rules</a:t>
            </a:r>
          </a:p>
          <a:p>
            <a:pPr>
              <a:lnSpc>
                <a:spcPct val="90000"/>
              </a:lnSpc>
            </a:pPr>
            <a:r>
              <a:rPr lang="en-GB"/>
              <a:t>symbols can have several different dimensions (properties or characteristics) which encode meaning, quantitative or qualitative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A09-E3E3-4FF3-A01A-6309CCD9FA9C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3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66F9-26F3-48BE-85D4-FE37A4AC9743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36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7924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</a:rPr>
              <a:t>Symbol groups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274320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Point symbols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Line symbols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Area symbols</a:t>
            </a:r>
          </a:p>
        </p:txBody>
      </p:sp>
      <p:graphicFrame>
        <p:nvGraphicFramePr>
          <p:cNvPr id="4382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91000" y="1600200"/>
          <a:ext cx="13477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1600000" imgH="5380952" progId="Paint.Picture">
                  <p:embed/>
                </p:oleObj>
              </mc:Choice>
              <mc:Fallback>
                <p:oleObj name="Bitmap Image" r:id="rId3" imgW="1600000" imgH="5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0"/>
                        <a:ext cx="134778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DD99-F4AE-4BD6-8136-B63D133F29C9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/>
              <a:t>Cartographic symbols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Point symbols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Represent location and characteristics of features of small territorial extent ( in addition to map scale)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3 types – depending upon their construction</a:t>
            </a:r>
          </a:p>
          <a:p>
            <a:pPr lvl="2">
              <a:lnSpc>
                <a:spcPct val="80000"/>
              </a:lnSpc>
            </a:pPr>
            <a:r>
              <a:rPr lang="en-US"/>
              <a:t>Geometric / abstract</a:t>
            </a:r>
          </a:p>
          <a:p>
            <a:pPr lvl="2">
              <a:lnSpc>
                <a:spcPct val="80000"/>
              </a:lnSpc>
            </a:pPr>
            <a:r>
              <a:rPr lang="en-US"/>
              <a:t>Pictorial / descriptive</a:t>
            </a:r>
          </a:p>
          <a:p>
            <a:pPr lvl="2">
              <a:lnSpc>
                <a:spcPct val="80000"/>
              </a:lnSpc>
            </a:pPr>
            <a:r>
              <a:rPr lang="en-US"/>
              <a:t>Textual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Qualitative and quantitative</a:t>
            </a:r>
          </a:p>
          <a:p>
            <a:pPr lvl="2">
              <a:lnSpc>
                <a:spcPct val="80000"/>
              </a:lnSpc>
            </a:pPr>
            <a:r>
              <a:rPr lang="en-US"/>
              <a:t>Qualitative – showing characteristic feature</a:t>
            </a:r>
          </a:p>
          <a:p>
            <a:pPr lvl="3">
              <a:lnSpc>
                <a:spcPct val="80000"/>
              </a:lnSpc>
            </a:pPr>
            <a:r>
              <a:rPr lang="en-US" sz="1800"/>
              <a:t>Distribution of hospitals in Kathmandu.</a:t>
            </a:r>
          </a:p>
          <a:p>
            <a:pPr lvl="3">
              <a:lnSpc>
                <a:spcPct val="80000"/>
              </a:lnSpc>
            </a:pPr>
            <a:endParaRPr lang="en-US" sz="1800"/>
          </a:p>
          <a:p>
            <a:pPr lvl="2">
              <a:lnSpc>
                <a:spcPct val="80000"/>
              </a:lnSpc>
            </a:pPr>
            <a:r>
              <a:rPr lang="en-US"/>
              <a:t>Quantitative – describe certain quantity,</a:t>
            </a:r>
          </a:p>
          <a:p>
            <a:pPr lvl="3">
              <a:lnSpc>
                <a:spcPct val="80000"/>
              </a:lnSpc>
            </a:pPr>
            <a:r>
              <a:rPr lang="en-US" sz="1800"/>
              <a:t>point, squares/rectangles, cubes / spheres.</a:t>
            </a:r>
          </a:p>
          <a:p>
            <a:pPr lvl="3">
              <a:lnSpc>
                <a:spcPct val="80000"/>
              </a:lnSpc>
            </a:pPr>
            <a:r>
              <a:rPr lang="en-US" sz="1800"/>
              <a:t>No of KU students from different districts.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AB-740E-4D70-A37F-94C3D1B37B79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0" ma:contentTypeDescription="Create a new document." ma:contentTypeScope="" ma:versionID="3d95688005c0359f6d775579f3101f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BB877-F678-456C-A544-225C071A5A4F}"/>
</file>

<file path=customXml/itemProps2.xml><?xml version="1.0" encoding="utf-8"?>
<ds:datastoreItem xmlns:ds="http://schemas.openxmlformats.org/officeDocument/2006/customXml" ds:itemID="{B6F59C04-2FBE-4050-BCDF-473AB10EF29B}"/>
</file>

<file path=customXml/itemProps3.xml><?xml version="1.0" encoding="utf-8"?>
<ds:datastoreItem xmlns:ds="http://schemas.openxmlformats.org/officeDocument/2006/customXml" ds:itemID="{0D75D19F-A251-4B7B-9BD2-CD7824C07EB3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614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1_Office Theme</vt:lpstr>
      <vt:lpstr>Bitmap Image</vt:lpstr>
      <vt:lpstr>PowerPoint Presentation</vt:lpstr>
      <vt:lpstr>PowerPoint Presentation</vt:lpstr>
      <vt:lpstr>Communication</vt:lpstr>
      <vt:lpstr>Graphic communication and map graphics</vt:lpstr>
      <vt:lpstr>Cartographic communication process</vt:lpstr>
      <vt:lpstr>Symbolization</vt:lpstr>
      <vt:lpstr> </vt:lpstr>
      <vt:lpstr>Symbol groups</vt:lpstr>
      <vt:lpstr>Cartographic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variables:</vt:lpstr>
      <vt:lpstr>Visual variables</vt:lpstr>
      <vt:lpstr>Visual variable Position</vt:lpstr>
      <vt:lpstr>Visual variable form</vt:lpstr>
      <vt:lpstr>Visual variable orientation</vt:lpstr>
      <vt:lpstr>Visual variable colour</vt:lpstr>
      <vt:lpstr>Visual variable value</vt:lpstr>
      <vt:lpstr>Visual variable grain/texture</vt:lpstr>
      <vt:lpstr>Visual variable size</vt:lpstr>
      <vt:lpstr>Combination of visual variables</vt:lpstr>
      <vt:lpstr>Thank You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Shanker KC</dc:creator>
  <cp:lastModifiedBy>Pradip Aryal</cp:lastModifiedBy>
  <cp:revision>3</cp:revision>
  <dcterms:created xsi:type="dcterms:W3CDTF">2016-05-27T13:41:53Z</dcterms:created>
  <dcterms:modified xsi:type="dcterms:W3CDTF">2019-06-04T06:04:15Z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