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3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7B12-9531-4F5E-B88D-78CF3A721D9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1AB2-AB5E-4F6F-8826-F8AEDA24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6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7B12-9531-4F5E-B88D-78CF3A721D9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1AB2-AB5E-4F6F-8826-F8AEDA24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7B12-9531-4F5E-B88D-78CF3A721D9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1AB2-AB5E-4F6F-8826-F8AEDA24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5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7B12-9531-4F5E-B88D-78CF3A721D9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1AB2-AB5E-4F6F-8826-F8AEDA24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7B12-9531-4F5E-B88D-78CF3A721D9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1AB2-AB5E-4F6F-8826-F8AEDA24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4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7B12-9531-4F5E-B88D-78CF3A721D9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1AB2-AB5E-4F6F-8826-F8AEDA24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7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7B12-9531-4F5E-B88D-78CF3A721D9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1AB2-AB5E-4F6F-8826-F8AEDA24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7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7B12-9531-4F5E-B88D-78CF3A721D9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1AB2-AB5E-4F6F-8826-F8AEDA24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7B12-9531-4F5E-B88D-78CF3A721D9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1AB2-AB5E-4F6F-8826-F8AEDA24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7B12-9531-4F5E-B88D-78CF3A721D9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1AB2-AB5E-4F6F-8826-F8AEDA24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5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7B12-9531-4F5E-B88D-78CF3A721D9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1AB2-AB5E-4F6F-8826-F8AEDA24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37B12-9531-4F5E-B88D-78CF3A721D9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F1AB2-AB5E-4F6F-8826-F8AEDA24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9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Scale And Generalization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15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304801"/>
            <a:ext cx="8229600" cy="58261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098D-85B0-48AB-8598-0FF3F9DD255C}" type="slidenum">
              <a:rPr lang="en-US" altLang="en-US">
                <a:solidFill>
                  <a:srgbClr val="000000"/>
                </a:solidFill>
              </a:rPr>
              <a:pPr/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15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304800"/>
            <a:ext cx="4748213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5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304801"/>
            <a:ext cx="8229600" cy="58261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DF03-D006-488B-933A-5E99231BE5DB}" type="slidenum">
              <a:rPr lang="en-US" altLang="en-US">
                <a:solidFill>
                  <a:srgbClr val="000000"/>
                </a:solidFill>
              </a:rPr>
              <a:pPr/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16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4800"/>
            <a:ext cx="6096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3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Why is generalisation necessary?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Increased density of the map contents due to scale reduction.</a:t>
            </a:r>
          </a:p>
          <a:p>
            <a:r>
              <a:rPr lang="en-US"/>
              <a:t>Features become too small to be seen clearly, or to be represented at true size (to scale) on a monitor or on paper.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01C7-BFE5-47AC-968C-4AE715E71E17}" type="slidenum">
              <a:rPr lang="en-US" altLang="en-US">
                <a:solidFill>
                  <a:srgbClr val="000000"/>
                </a:solidFill>
              </a:rPr>
              <a:pPr/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11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686800" cy="712787"/>
          </a:xfrm>
        </p:spPr>
        <p:txBody>
          <a:bodyPr/>
          <a:lstStyle/>
          <a:p>
            <a:r>
              <a:rPr lang="en-US" sz="3800" b="1"/>
              <a:t>Generalisation activities are scale related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066801"/>
            <a:ext cx="8229600" cy="5064125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sz="2600"/>
              <a:t>	On large scale maps the real world can be represented with large detail. Such maps require only little generalisation: some simplification, some enlargement or some displacement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sz="2600"/>
              <a:t>of features.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sz="2600"/>
              <a:t>	However, the smaller the scale of the map, the less detail can be represented,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sz="2600"/>
              <a:t> the more important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sz="2600"/>
              <a:t>generalisation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sz="2600"/>
              <a:t>becomes.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217D-FF0B-47B4-A729-558702EA019A}" type="slidenum">
              <a:rPr lang="en-US" altLang="en-US">
                <a:solidFill>
                  <a:srgbClr val="000000"/>
                </a:solidFill>
              </a:rPr>
              <a:pPr/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5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88987"/>
          </a:xfrm>
        </p:spPr>
        <p:txBody>
          <a:bodyPr/>
          <a:lstStyle/>
          <a:p>
            <a:r>
              <a:rPr lang="en-US" sz="3800" b="1"/>
              <a:t>Generalizing activities are scale related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143001"/>
            <a:ext cx="8458200" cy="49879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/>
              <a:t>Where does generalisation really begin?</a:t>
            </a:r>
          </a:p>
          <a:p>
            <a:pPr>
              <a:lnSpc>
                <a:spcPct val="90000"/>
              </a:lnSpc>
            </a:pPr>
            <a:r>
              <a:rPr lang="en-US" sz="2600" b="1"/>
              <a:t>Scales ≥ 1:5,000</a:t>
            </a:r>
            <a:r>
              <a:rPr lang="en-US" sz="2600"/>
              <a:t>: the planimetric accuracy of the original survey data are fairly well maintained.</a:t>
            </a:r>
          </a:p>
          <a:p>
            <a:pPr>
              <a:lnSpc>
                <a:spcPct val="90000"/>
              </a:lnSpc>
            </a:pPr>
            <a:r>
              <a:rPr lang="en-US" sz="2600" b="1"/>
              <a:t>Scales 1:10,000 – 1:25,000</a:t>
            </a:r>
            <a:r>
              <a:rPr lang="en-US" sz="2600"/>
              <a:t>: some roads and other features (e.g. railways) are no longer true to scale.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Some </a:t>
            </a:r>
            <a:r>
              <a:rPr lang="en-US" sz="2200" b="1"/>
              <a:t>simplification</a:t>
            </a:r>
            <a:r>
              <a:rPr lang="en-US" sz="2200"/>
              <a:t>, </a:t>
            </a:r>
            <a:r>
              <a:rPr lang="en-US" sz="2200" b="1"/>
              <a:t>enlargement </a:t>
            </a:r>
            <a:r>
              <a:rPr lang="en-US" sz="2200"/>
              <a:t>or </a:t>
            </a:r>
            <a:r>
              <a:rPr lang="en-US" sz="2200" b="1"/>
              <a:t>displacement </a:t>
            </a:r>
            <a:r>
              <a:rPr lang="en-US" sz="2200"/>
              <a:t>of features.</a:t>
            </a:r>
          </a:p>
          <a:p>
            <a:pPr>
              <a:lnSpc>
                <a:spcPct val="90000"/>
              </a:lnSpc>
            </a:pPr>
            <a:r>
              <a:rPr lang="en-US" sz="2600" b="1"/>
              <a:t>Scales 1:25,000 – 1:50,000</a:t>
            </a:r>
            <a:r>
              <a:rPr lang="en-US" sz="2600"/>
              <a:t>: roads and buildings are no longer true to scale (</a:t>
            </a:r>
            <a:r>
              <a:rPr lang="en-US" sz="2600" b="1"/>
              <a:t>roads are represented by lines). </a:t>
            </a:r>
            <a:r>
              <a:rPr lang="en-US" sz="2600"/>
              <a:t>Buildings are often simplified and displaced. In densely built-up areas </a:t>
            </a:r>
            <a:r>
              <a:rPr lang="en-US" sz="2600" b="1"/>
              <a:t>buildings are already omitted or combined</a:t>
            </a:r>
            <a:r>
              <a:rPr lang="en-US" sz="260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6846-7F7C-440E-82C7-0BED2A58A32E}" type="slidenum">
              <a:rPr lang="en-US" altLang="en-US">
                <a:solidFill>
                  <a:srgbClr val="000000"/>
                </a:solidFill>
              </a:rPr>
              <a:pPr/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44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88987"/>
          </a:xfrm>
        </p:spPr>
        <p:txBody>
          <a:bodyPr/>
          <a:lstStyle/>
          <a:p>
            <a:r>
              <a:rPr lang="en-US" sz="3800" b="1"/>
              <a:t>Generalizing activities are scale related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1"/>
            <a:ext cx="8534400" cy="4911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/>
              <a:t>Scales ≤ 1:50.000:</a:t>
            </a:r>
          </a:p>
          <a:p>
            <a:r>
              <a:rPr lang="en-US"/>
              <a:t>Selection, reclassification and re-symbolization; Strong simplification and displacements;</a:t>
            </a:r>
          </a:p>
          <a:p>
            <a:r>
              <a:rPr lang="en-US"/>
              <a:t>Buildings no longer true to scale or not shown as individual buildings;</a:t>
            </a:r>
          </a:p>
          <a:p>
            <a:r>
              <a:rPr lang="en-US"/>
              <a:t>Merging of area features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7BD8-FFB6-4761-888E-6615A33D7DD3}" type="slidenum">
              <a:rPr lang="en-US" altLang="en-US">
                <a:solidFill>
                  <a:srgbClr val="000000"/>
                </a:solidFill>
              </a:rPr>
              <a:pPr/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54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12787"/>
          </a:xfrm>
        </p:spPr>
        <p:txBody>
          <a:bodyPr/>
          <a:lstStyle/>
          <a:p>
            <a:r>
              <a:rPr lang="en-US" sz="3800"/>
              <a:t>Generalization is partly subjective 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0"/>
            <a:ext cx="82296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100"/>
              <a:t>Generalization result could differ from cartographer to cartographer.</a:t>
            </a:r>
          </a:p>
          <a:p>
            <a:pPr>
              <a:lnSpc>
                <a:spcPct val="90000"/>
              </a:lnSpc>
            </a:pPr>
            <a:endParaRPr lang="en-US" sz="210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0635-E232-4FF9-A511-909CF52B9771}" type="slidenum">
              <a:rPr lang="en-US" altLang="en-US">
                <a:solidFill>
                  <a:srgbClr val="000000"/>
                </a:solidFill>
              </a:rPr>
              <a:pPr/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120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4" y="1676400"/>
            <a:ext cx="4389437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39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12787"/>
          </a:xfrm>
        </p:spPr>
        <p:txBody>
          <a:bodyPr/>
          <a:lstStyle/>
          <a:p>
            <a:r>
              <a:rPr lang="en-US" sz="3800" b="1"/>
              <a:t>Conceptual and graphic generalisation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143001"/>
            <a:ext cx="8534400" cy="4987925"/>
          </a:xfrm>
        </p:spPr>
        <p:txBody>
          <a:bodyPr/>
          <a:lstStyle/>
          <a:p>
            <a:r>
              <a:rPr lang="en-US" b="1"/>
              <a:t>Conceptual generalisation: </a:t>
            </a:r>
          </a:p>
          <a:p>
            <a:pPr lvl="1"/>
            <a:r>
              <a:rPr lang="en-US" b="1"/>
              <a:t>selection/omission of categories, (re)classification, (re)symbolisation or the enhancement of objects.</a:t>
            </a:r>
          </a:p>
          <a:p>
            <a:pPr lvl="1"/>
            <a:r>
              <a:rPr lang="en-US" b="1"/>
              <a:t>It mainly effects the semantics (attributes) of the data. The map legend changes.</a:t>
            </a:r>
          </a:p>
          <a:p>
            <a:r>
              <a:rPr lang="en-US" b="1"/>
              <a:t>Graphic generalisation: </a:t>
            </a:r>
          </a:p>
          <a:p>
            <a:pPr lvl="1"/>
            <a:r>
              <a:rPr lang="en-US" b="1"/>
              <a:t>simplification, enlargement, displacement, or the graphic combination or selection of objects.</a:t>
            </a:r>
          </a:p>
          <a:p>
            <a:pPr lvl="1"/>
            <a:r>
              <a:rPr lang="en-US" b="1"/>
              <a:t>It mainly effects the geometry and location of the objects.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B5DA-B701-4BF9-B2C7-40A001556B99}" type="slidenum">
              <a:rPr lang="en-US" altLang="en-US">
                <a:solidFill>
                  <a:srgbClr val="000000"/>
                </a:solidFill>
              </a:rPr>
              <a:pPr/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8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12787"/>
          </a:xfrm>
        </p:spPr>
        <p:txBody>
          <a:bodyPr/>
          <a:lstStyle/>
          <a:p>
            <a:r>
              <a:rPr lang="en-US" sz="3800"/>
              <a:t>Conceptual &amp; Graphic generalization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E061-F675-48CE-B2B6-F2444342221D}" type="slidenum">
              <a:rPr lang="en-US" altLang="en-US">
                <a:solidFill>
                  <a:srgbClr val="000000"/>
                </a:solidFill>
              </a:rPr>
              <a:pPr/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133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371600"/>
            <a:ext cx="35052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338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1"/>
            <a:ext cx="44577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8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484187"/>
          </a:xfrm>
        </p:spPr>
        <p:txBody>
          <a:bodyPr>
            <a:normAutofit fontScale="90000"/>
          </a:bodyPr>
          <a:lstStyle/>
          <a:p>
            <a:r>
              <a:rPr lang="en-US" sz="3800"/>
              <a:t>Match the following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E712-D02D-444E-860C-70DDF7A819CA}" type="slidenum">
              <a:rPr lang="en-US" altLang="en-US">
                <a:solidFill>
                  <a:srgbClr val="000000"/>
                </a:solidFill>
              </a:rPr>
              <a:pPr/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14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3" y="1143000"/>
            <a:ext cx="457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2057400"/>
            <a:ext cx="4572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76600"/>
            <a:ext cx="4419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6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4724401"/>
            <a:ext cx="18764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062" name="Text Box 14"/>
          <p:cNvSpPr txBox="1">
            <a:spLocks noChangeArrowheads="1"/>
          </p:cNvSpPr>
          <p:nvPr/>
        </p:nvSpPr>
        <p:spPr bwMode="auto">
          <a:xfrm>
            <a:off x="2438400" y="1143000"/>
            <a:ext cx="2514600" cy="532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sz="2100" b="1">
                <a:solidFill>
                  <a:srgbClr val="000000"/>
                </a:solidFill>
              </a:rPr>
              <a:t>Aggregation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</a:pPr>
            <a:r>
              <a:rPr lang="en-US" sz="2100" b="1">
                <a:solidFill>
                  <a:srgbClr val="000000"/>
                </a:solidFill>
              </a:rPr>
              <a:t>	(merging)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</a:pPr>
            <a:endParaRPr lang="en-US" sz="2100" b="1">
              <a:solidFill>
                <a:srgbClr val="000000"/>
              </a:solidFill>
            </a:endParaRP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sz="2100" b="1">
                <a:solidFill>
                  <a:srgbClr val="000000"/>
                </a:solidFill>
              </a:rPr>
              <a:t>Classification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</a:pPr>
            <a:endParaRPr lang="en-US" sz="2100" b="1">
              <a:solidFill>
                <a:srgbClr val="000000"/>
              </a:solidFill>
            </a:endParaRP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sz="2100" b="1">
                <a:solidFill>
                  <a:srgbClr val="000000"/>
                </a:solidFill>
              </a:rPr>
              <a:t>Emphasis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</a:pPr>
            <a:r>
              <a:rPr lang="en-US" sz="2100" b="1">
                <a:solidFill>
                  <a:srgbClr val="000000"/>
                </a:solidFill>
              </a:rPr>
              <a:t>	(enhancement)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lang="en-US" sz="2100" b="1">
              <a:solidFill>
                <a:srgbClr val="000000"/>
              </a:solidFill>
            </a:endParaRP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lang="en-US" sz="2100" b="1">
              <a:solidFill>
                <a:srgbClr val="000000"/>
              </a:solidFill>
            </a:endParaRP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sz="2100" b="1">
                <a:solidFill>
                  <a:srgbClr val="000000"/>
                </a:solidFill>
              </a:rPr>
              <a:t>Exaggeration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</a:pPr>
            <a:r>
              <a:rPr lang="en-US" sz="2100" b="1">
                <a:solidFill>
                  <a:srgbClr val="000000"/>
                </a:solidFill>
              </a:rPr>
              <a:t>	(enlargement)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lang="en-US" sz="21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Garamond" panose="02020404030301010803" pitchFamily="18" charset="0"/>
              </a:rPr>
              <a:t>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There are two types of scale:</a:t>
            </a:r>
          </a:p>
          <a:p>
            <a:pPr lvl="1" algn="just"/>
            <a:r>
              <a:rPr lang="en-US" sz="2000" dirty="0" smtClean="0"/>
              <a:t>Cartographic Scale</a:t>
            </a:r>
          </a:p>
          <a:p>
            <a:pPr lvl="1" algn="just"/>
            <a:r>
              <a:rPr lang="en-US" sz="2000" dirty="0" smtClean="0"/>
              <a:t>Geographic Scale</a:t>
            </a:r>
          </a:p>
        </p:txBody>
      </p:sp>
    </p:spTree>
    <p:extLst>
      <p:ext uri="{BB962C8B-B14F-4D97-AF65-F5344CB8AC3E}">
        <p14:creationId xmlns:p14="http://schemas.microsoft.com/office/powerpoint/2010/main" val="1241590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b="1"/>
              <a:t>Guidelines for map generalisation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E13B-FC0A-4F4D-B8BE-F867AD8750D6}" type="slidenum">
              <a:rPr lang="en-US" altLang="en-US">
                <a:solidFill>
                  <a:srgbClr val="000000"/>
                </a:solidFill>
              </a:rPr>
              <a:pPr/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General guidelines (I)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select those features that are necessary or useful for the </a:t>
            </a:r>
            <a:r>
              <a:rPr lang="en-US" sz="2600" b="1"/>
              <a:t>purpose of the map </a:t>
            </a:r>
            <a:r>
              <a:rPr lang="en-US" sz="2600"/>
              <a:t>and in accordance to the scale. Emphasize the most important features and omit or repress the less important ones;</a:t>
            </a:r>
          </a:p>
          <a:p>
            <a:r>
              <a:rPr lang="en-US" sz="2600"/>
              <a:t>have regard for the </a:t>
            </a:r>
            <a:r>
              <a:rPr lang="en-US" sz="2600" b="1"/>
              <a:t>displacement priority rules</a:t>
            </a:r>
            <a:r>
              <a:rPr lang="en-US" sz="2600"/>
              <a:t>;</a:t>
            </a:r>
          </a:p>
          <a:p>
            <a:r>
              <a:rPr lang="en-US" sz="2600"/>
              <a:t>have regard for the </a:t>
            </a:r>
            <a:r>
              <a:rPr lang="en-US" sz="2600" b="1"/>
              <a:t>minimum sizes </a:t>
            </a:r>
            <a:r>
              <a:rPr lang="en-US" sz="2600"/>
              <a:t>of graphic map symbols; within the limitations imposed by the map scale, </a:t>
            </a:r>
          </a:p>
          <a:p>
            <a:r>
              <a:rPr lang="en-US" sz="2600" b="1"/>
              <a:t>planimetric accuracy should be maintained</a:t>
            </a:r>
            <a:r>
              <a:rPr lang="en-US" sz="260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6263-0090-4478-A2D5-27BEF86D5DBA}" type="slidenum">
              <a:rPr lang="en-US" altLang="en-US">
                <a:solidFill>
                  <a:srgbClr val="000000"/>
                </a:solidFill>
              </a:rPr>
              <a:pPr/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20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88987"/>
          </a:xfrm>
        </p:spPr>
        <p:txBody>
          <a:bodyPr/>
          <a:lstStyle/>
          <a:p>
            <a:r>
              <a:rPr lang="en-US" sz="3800" b="1"/>
              <a:t>Important and less important features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53F2A-9560-4B67-96F5-855694D60D28}" type="slidenum">
              <a:rPr lang="en-US" altLang="en-US">
                <a:solidFill>
                  <a:srgbClr val="000000"/>
                </a:solidFill>
              </a:rPr>
              <a:pPr/>
              <a:t>22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19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77724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46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1278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3000">
                <a:solidFill>
                  <a:schemeClr val="tx1"/>
                </a:solidFill>
                <a:latin typeface="Arial" panose="020B0604020202020204" pitchFamily="34" charset="0"/>
              </a:rPr>
              <a:t>Priority rules for the displacement </a:t>
            </a:r>
            <a:br>
              <a:rPr lang="en-US" sz="300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sz="3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143001"/>
            <a:ext cx="8229600" cy="49879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600"/>
              <a:t>Trigonometric points</a:t>
            </a:r>
          </a:p>
          <a:p>
            <a:r>
              <a:rPr lang="en-US" sz="2600"/>
              <a:t>Hydrographic features</a:t>
            </a:r>
          </a:p>
          <a:p>
            <a:r>
              <a:rPr lang="en-US" sz="2600"/>
              <a:t>Railways</a:t>
            </a:r>
          </a:p>
          <a:p>
            <a:r>
              <a:rPr lang="en-US" sz="2600"/>
              <a:t>Roads</a:t>
            </a:r>
          </a:p>
          <a:p>
            <a:r>
              <a:rPr lang="en-US" sz="2600"/>
              <a:t>Buildings</a:t>
            </a:r>
          </a:p>
          <a:p>
            <a:r>
              <a:rPr lang="en-US" sz="2600"/>
              <a:t>Area features, e.g. forests</a:t>
            </a:r>
          </a:p>
          <a:p>
            <a:pPr lvl="1"/>
            <a:r>
              <a:rPr lang="en-US" sz="2200"/>
              <a:t>(The requirement to represent international boundaries accurately may override the above priorities)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7B32-164C-470B-AFE9-BC8CCF5D9E1F}" type="slidenum">
              <a:rPr lang="en-US" altLang="en-US">
                <a:solidFill>
                  <a:srgbClr val="000000"/>
                </a:solidFill>
              </a:rPr>
              <a:pPr/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44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686800" cy="1139825"/>
          </a:xfrm>
        </p:spPr>
        <p:txBody>
          <a:bodyPr/>
          <a:lstStyle/>
          <a:p>
            <a:r>
              <a:rPr lang="en-US" sz="3800" b="1"/>
              <a:t>Minimum sizes of point symbols: white Paper (example)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12A-1E89-4E7A-B3DB-FC7A7AB3C920}" type="slidenum">
              <a:rPr lang="en-US" altLang="en-US">
                <a:solidFill>
                  <a:srgbClr val="000000"/>
                </a:solidFill>
              </a:rPr>
              <a:pPr/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23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52600"/>
            <a:ext cx="7848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47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941387"/>
          </a:xfrm>
        </p:spPr>
        <p:txBody>
          <a:bodyPr>
            <a:normAutofit fontScale="90000"/>
          </a:bodyPr>
          <a:lstStyle/>
          <a:p>
            <a:r>
              <a:rPr lang="en-US" sz="3800" b="1"/>
              <a:t>Minimum sizes of point symbols: screen (example)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8DDE-FBD2-4E5D-962C-84A92F6875F1}" type="slidenum">
              <a:rPr lang="en-US" altLang="en-US">
                <a:solidFill>
                  <a:srgbClr val="000000"/>
                </a:solidFill>
              </a:rPr>
              <a:pPr/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24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95450"/>
            <a:ext cx="79248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4293" name="Text Box 5"/>
          <p:cNvSpPr txBox="1">
            <a:spLocks noChangeArrowheads="1"/>
          </p:cNvSpPr>
          <p:nvPr/>
        </p:nvSpPr>
        <p:spPr bwMode="auto">
          <a:xfrm>
            <a:off x="4572000" y="5638800"/>
            <a:ext cx="441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</a:pPr>
            <a:r>
              <a:rPr lang="en-US" sz="2100">
                <a:solidFill>
                  <a:srgbClr val="000000"/>
                </a:solidFill>
              </a:rPr>
              <a:t>(Pixel size of 0.3 mm is assumed).</a:t>
            </a:r>
          </a:p>
        </p:txBody>
      </p:sp>
    </p:spTree>
    <p:extLst>
      <p:ext uri="{BB962C8B-B14F-4D97-AF65-F5344CB8AC3E}">
        <p14:creationId xmlns:p14="http://schemas.microsoft.com/office/powerpoint/2010/main" val="36461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12787"/>
          </a:xfrm>
        </p:spPr>
        <p:txBody>
          <a:bodyPr/>
          <a:lstStyle/>
          <a:p>
            <a:r>
              <a:rPr lang="en-US" sz="3800" b="1"/>
              <a:t>General guidelines (II)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1"/>
            <a:ext cx="8229600" cy="4911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retain important and noticeable features</a:t>
            </a:r>
            <a:r>
              <a:rPr lang="en-US"/>
              <a:t>. For example isolated buildings in a rural area will often be retained on medium scale maps because of their importance in the area; </a:t>
            </a:r>
          </a:p>
          <a:p>
            <a:pPr>
              <a:lnSpc>
                <a:spcPct val="90000"/>
              </a:lnSpc>
            </a:pPr>
            <a:r>
              <a:rPr lang="en-US"/>
              <a:t>within the limitations imposed by the map scale, </a:t>
            </a:r>
            <a:r>
              <a:rPr lang="en-US" b="1"/>
              <a:t>shape of features </a:t>
            </a:r>
            <a:r>
              <a:rPr lang="en-US"/>
              <a:t>and </a:t>
            </a:r>
            <a:r>
              <a:rPr lang="en-US" b="1"/>
              <a:t>the character of the area should be maintained</a:t>
            </a:r>
            <a:r>
              <a:rPr lang="en-US"/>
              <a:t>. For example if an area is characterized by numerous small rivers and lakes and forest areas, this should also be clear at smaller scales;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1933-DD89-4907-AE0B-D6E8DA6C5EA3}" type="slidenum">
              <a:rPr lang="en-US" altLang="en-US">
                <a:solidFill>
                  <a:srgbClr val="000000"/>
                </a:solidFill>
              </a:rPr>
              <a:pPr/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0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B359-641C-4727-9CE2-B6651C0A66C5}" type="slidenum">
              <a:rPr lang="en-US" altLang="en-US">
                <a:solidFill>
                  <a:srgbClr val="000000"/>
                </a:solidFill>
              </a:rPr>
              <a:pPr/>
              <a:t>27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273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1001"/>
            <a:ext cx="7620000" cy="551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87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12787"/>
          </a:xfrm>
        </p:spPr>
        <p:txBody>
          <a:bodyPr/>
          <a:lstStyle/>
          <a:p>
            <a:r>
              <a:rPr lang="en-US" sz="3800" b="1"/>
              <a:t>General guidelines (III)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1"/>
            <a:ext cx="8229600" cy="4911725"/>
          </a:xfrm>
        </p:spPr>
        <p:txBody>
          <a:bodyPr/>
          <a:lstStyle/>
          <a:p>
            <a:r>
              <a:rPr lang="en-US" b="1"/>
              <a:t>relationships between features should be taken into account. </a:t>
            </a:r>
            <a:r>
              <a:rPr lang="en-US"/>
              <a:t>For example there is a close relationship between relief (e.g. contours) and hydrography. After generalisation the contours should still fit to the river system. The size of buildings in built-up areas should be in relation to open areas and the width of streets.</a:t>
            </a:r>
          </a:p>
          <a:p>
            <a:r>
              <a:rPr lang="en-US" b="1"/>
              <a:t>be consistent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F794-71FF-4CD1-9E04-605ED80EA92B}" type="slidenum">
              <a:rPr lang="en-US" altLang="en-US">
                <a:solidFill>
                  <a:srgbClr val="000000"/>
                </a:solidFill>
              </a:rPr>
              <a:pPr/>
              <a:t>28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44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941387"/>
          </a:xfrm>
        </p:spPr>
        <p:txBody>
          <a:bodyPr/>
          <a:lstStyle/>
          <a:p>
            <a:r>
              <a:rPr lang="en-US" b="1"/>
              <a:t>Change of symbol typification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large scales, individual buildings.</a:t>
            </a:r>
          </a:p>
          <a:p>
            <a:r>
              <a:rPr lang="en-US"/>
              <a:t>at smaller scales, built-up area symbol for the larger urban areas.</a:t>
            </a:r>
          </a:p>
          <a:p>
            <a:r>
              <a:rPr lang="en-US"/>
              <a:t>at very small scales, (small) settlements shown by point symbols.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C71E-9D29-4DB7-BB53-5DF16EC36E98}" type="slidenum">
              <a:rPr lang="en-US" altLang="en-US">
                <a:solidFill>
                  <a:srgbClr val="000000"/>
                </a:solidFill>
              </a:rPr>
              <a:pPr/>
              <a:t>29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30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495800"/>
            <a:ext cx="4800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18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Garamond" panose="02020404030301010803" pitchFamily="18" charset="0"/>
              </a:rPr>
              <a:t>Cartographic Scale:</a:t>
            </a:r>
            <a:endParaRPr lang="en-US" sz="40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scale:</a:t>
            </a:r>
          </a:p>
          <a:p>
            <a:r>
              <a:rPr lang="en-US" dirty="0" smtClean="0"/>
              <a:t>Different type of cartographic scale</a:t>
            </a:r>
          </a:p>
          <a:p>
            <a:pPr lvl="1"/>
            <a:r>
              <a:rPr lang="en-US" dirty="0" smtClean="0"/>
              <a:t>Nominal scale</a:t>
            </a:r>
          </a:p>
          <a:p>
            <a:pPr lvl="1"/>
            <a:r>
              <a:rPr lang="en-US" dirty="0" smtClean="0"/>
              <a:t>Representative fraction</a:t>
            </a:r>
          </a:p>
          <a:p>
            <a:pPr lvl="1"/>
            <a:r>
              <a:rPr lang="en-US" dirty="0" smtClean="0"/>
              <a:t>Graphical scale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6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88987"/>
          </a:xfrm>
        </p:spPr>
        <p:txBody>
          <a:bodyPr/>
          <a:lstStyle/>
          <a:p>
            <a:r>
              <a:rPr lang="en-US" b="1"/>
              <a:t>Generalisation: built-up areas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1"/>
            <a:ext cx="8229600" cy="4911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b="1"/>
              <a:t>points to watch in graphic representation</a:t>
            </a:r>
          </a:p>
          <a:p>
            <a:r>
              <a:rPr lang="en-US"/>
              <a:t>Minimum dimension and distances</a:t>
            </a:r>
          </a:p>
          <a:p>
            <a:r>
              <a:rPr lang="en-US"/>
              <a:t>Shapes</a:t>
            </a:r>
          </a:p>
          <a:p>
            <a:r>
              <a:rPr lang="en-US"/>
              <a:t>Special buildings</a:t>
            </a:r>
          </a:p>
          <a:p>
            <a:r>
              <a:rPr lang="en-US"/>
              <a:t>Maintain structure: density, size differences, orientation, characteristic shapes</a:t>
            </a:r>
          </a:p>
          <a:p>
            <a:r>
              <a:rPr lang="en-US"/>
              <a:t>Displacement of buildings along roads</a:t>
            </a:r>
          </a:p>
          <a:p>
            <a:r>
              <a:rPr lang="en-US"/>
              <a:t>Maintain relative location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E549-5E49-4FCA-B634-B8DAC102434A}" type="slidenum">
              <a:rPr lang="en-US" altLang="en-US">
                <a:solidFill>
                  <a:srgbClr val="000000"/>
                </a:solidFill>
              </a:rPr>
              <a:pPr/>
              <a:t>30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5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88987"/>
          </a:xfrm>
        </p:spPr>
        <p:txBody>
          <a:bodyPr/>
          <a:lstStyle/>
          <a:p>
            <a:r>
              <a:rPr lang="en-US" b="1"/>
              <a:t>Minimum dimension and distances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BD2B-2D11-42F4-84FD-0F20FA3DE1DC}" type="slidenum">
              <a:rPr lang="en-US" altLang="en-US">
                <a:solidFill>
                  <a:srgbClr val="000000"/>
                </a:solidFill>
              </a:rPr>
              <a:pPr/>
              <a:t>31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32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"/>
          <a:stretch>
            <a:fillRect/>
          </a:stretch>
        </p:blipFill>
        <p:spPr bwMode="auto">
          <a:xfrm>
            <a:off x="2057400" y="1828800"/>
            <a:ext cx="7848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10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Structure: characteristic shapes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AA83-0D93-4C1E-AEA8-4A0BB479F6F3}" type="slidenum">
              <a:rPr lang="en-US" altLang="en-US">
                <a:solidFill>
                  <a:srgbClr val="000000"/>
                </a:solidFill>
              </a:rPr>
              <a:pPr/>
              <a:t>32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33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0"/>
            <a:ext cx="8077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7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/>
              <a:t>Sequence of map generalization activities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Conceptual generalisation:</a:t>
            </a:r>
          </a:p>
          <a:p>
            <a:pPr lvl="1"/>
            <a:r>
              <a:rPr lang="en-US" b="1"/>
              <a:t>Conceptual selection: </a:t>
            </a:r>
            <a:r>
              <a:rPr lang="en-US"/>
              <a:t>extraction of purpose and scale adapted objects or group of objects based on database attributes.</a:t>
            </a:r>
          </a:p>
          <a:p>
            <a:pPr lvl="1"/>
            <a:r>
              <a:rPr lang="en-US" b="1"/>
              <a:t>Reclassification: </a:t>
            </a:r>
            <a:r>
              <a:rPr lang="en-US"/>
              <a:t>reclassify objects into another category to enable aggregation with objects having the same class.</a:t>
            </a:r>
          </a:p>
          <a:p>
            <a:pPr lvl="1"/>
            <a:r>
              <a:rPr lang="en-US" b="1"/>
              <a:t>Re-symbolisation: </a:t>
            </a:r>
            <a:r>
              <a:rPr lang="en-US"/>
              <a:t>geometry type change (includes collapses a polygon either to a line or to a point)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F9EA-6B87-40FC-8A55-C4225E775125}" type="slidenum">
              <a:rPr lang="en-US" altLang="en-US">
                <a:solidFill>
                  <a:srgbClr val="000000"/>
                </a:solidFill>
              </a:rPr>
              <a:pPr/>
              <a:t>33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87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Graphic generalisation:</a:t>
            </a:r>
          </a:p>
          <a:p>
            <a:pPr lvl="1"/>
            <a:r>
              <a:rPr lang="en-US" b="1"/>
              <a:t>Aggregation: </a:t>
            </a:r>
            <a:r>
              <a:rPr lang="en-US"/>
              <a:t>combine objects of the same or a similar class to a new object</a:t>
            </a:r>
          </a:p>
          <a:p>
            <a:pPr lvl="1"/>
            <a:r>
              <a:rPr lang="en-US" b="1"/>
              <a:t>Exaggeration: </a:t>
            </a:r>
            <a:r>
              <a:rPr lang="en-US"/>
              <a:t>enlarges objects</a:t>
            </a:r>
          </a:p>
          <a:p>
            <a:pPr lvl="1"/>
            <a:r>
              <a:rPr lang="en-US" b="1"/>
              <a:t>Displacement: </a:t>
            </a:r>
            <a:r>
              <a:rPr lang="en-US"/>
              <a:t>displace objects in conflict situations</a:t>
            </a:r>
          </a:p>
          <a:p>
            <a:pPr lvl="1"/>
            <a:r>
              <a:rPr lang="en-US" b="1"/>
              <a:t>Deletion: </a:t>
            </a:r>
            <a:r>
              <a:rPr lang="en-US"/>
              <a:t>removes an objects</a:t>
            </a:r>
          </a:p>
          <a:p>
            <a:pPr lvl="1"/>
            <a:r>
              <a:rPr lang="en-US" b="1"/>
              <a:t>Simplification: </a:t>
            </a:r>
            <a:r>
              <a:rPr lang="en-US"/>
              <a:t>form of the lines and area outline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874C-CE0D-47B1-A12D-CC2E16762D5B}" type="slidenum">
              <a:rPr lang="en-US" altLang="en-US">
                <a:solidFill>
                  <a:srgbClr val="000000"/>
                </a:solidFill>
              </a:rPr>
              <a:pPr/>
              <a:t>34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90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88987"/>
          </a:xfrm>
        </p:spPr>
        <p:txBody>
          <a:bodyPr/>
          <a:lstStyle/>
          <a:p>
            <a:r>
              <a:rPr lang="en-US" sz="3800" b="1" dirty="0"/>
              <a:t>Example: </a:t>
            </a:r>
            <a:r>
              <a:rPr lang="en-US" sz="3800" b="1" dirty="0" err="1"/>
              <a:t>generalisation</a:t>
            </a:r>
            <a:r>
              <a:rPr lang="en-US" sz="3800" b="1" dirty="0"/>
              <a:t> </a:t>
            </a:r>
            <a:r>
              <a:rPr lang="en-US" sz="3800" b="1" dirty="0" smtClean="0"/>
              <a:t>flow</a:t>
            </a:r>
            <a:endParaRPr lang="en-US" sz="3800" b="1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066801"/>
            <a:ext cx="8229600" cy="50641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0002-B322-4EB6-A98D-FFA8D3470F1F}" type="slidenum">
              <a:rPr lang="en-US" altLang="en-US">
                <a:solidFill>
                  <a:srgbClr val="000000"/>
                </a:solidFill>
              </a:rPr>
              <a:pPr/>
              <a:t>35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25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09664"/>
            <a:ext cx="7315200" cy="468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3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255" y="3011344"/>
            <a:ext cx="10515600" cy="1325563"/>
          </a:xfrm>
        </p:spPr>
        <p:txBody>
          <a:bodyPr>
            <a:noAutofit/>
          </a:bodyPr>
          <a:lstStyle/>
          <a:p>
            <a:r>
              <a:rPr lang="en-US" sz="9600" b="1" dirty="0" smtClean="0"/>
              <a:t>Thank You</a:t>
            </a:r>
            <a:endParaRPr lang="en-US" sz="9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563" y="5056909"/>
            <a:ext cx="10515600" cy="344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8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Garamond" panose="02020404030301010803" pitchFamily="18" charset="0"/>
              </a:rPr>
              <a:t>Geographic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Geographic scale: This refers to the size and scope of the study area. </a:t>
            </a:r>
          </a:p>
          <a:p>
            <a:r>
              <a:rPr lang="en-US" dirty="0" smtClean="0"/>
              <a:t>Examples: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If you study poverty scenario in the Nepal you will come up with different conclusions than if you study poverty scenario in </a:t>
            </a:r>
            <a:r>
              <a:rPr lang="en-US" dirty="0" err="1" smtClean="0"/>
              <a:t>Lamjung</a:t>
            </a:r>
            <a:r>
              <a:rPr lang="en-US" dirty="0" smtClean="0"/>
              <a:t> district because the scale is different. In this case scale refers to both the size of the land area and the scope of the data and variables.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 smtClean="0"/>
              <a:t>You want to look at a specific demographic. You have to choose how you want to look at them.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dirty="0" smtClean="0"/>
              <a:t>Global level:	the entire population of world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dirty="0" smtClean="0"/>
              <a:t>National level:	the entire demographic in a country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dirty="0" smtClean="0"/>
              <a:t>Regional level:	the demographic in region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dirty="0" smtClean="0"/>
              <a:t>Local level:	the demographic In a city or town</a:t>
            </a:r>
          </a:p>
          <a:p>
            <a:pPr marL="457200" lvl="1" indent="0" algn="just">
              <a:buNone/>
            </a:pPr>
            <a:r>
              <a:rPr lang="en-US" dirty="0" smtClean="0"/>
              <a:t>Each of these is a geographic scale, each provides a specific view and level of data and interrelationship.</a:t>
            </a:r>
          </a:p>
          <a:p>
            <a:pPr marL="457200" lvl="1" indent="0" algn="just">
              <a:buNone/>
            </a:pPr>
            <a:r>
              <a:rPr lang="en-US" dirty="0" smtClean="0"/>
              <a:t>Geographic scale is more of a concept, that things and phenomenon are looked at varying scales.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865187"/>
          </a:xfrm>
        </p:spPr>
        <p:txBody>
          <a:bodyPr/>
          <a:lstStyle/>
          <a:p>
            <a:r>
              <a:rPr lang="en-US"/>
              <a:t>Map generalization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1"/>
            <a:ext cx="8229600" cy="49117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600"/>
              <a:t>Map generalisation</a:t>
            </a:r>
          </a:p>
          <a:p>
            <a:pPr lvl="1"/>
            <a:r>
              <a:rPr lang="en-US"/>
              <a:t>Introduction</a:t>
            </a:r>
          </a:p>
          <a:p>
            <a:pPr lvl="1"/>
            <a:r>
              <a:rPr lang="en-US"/>
              <a:t>Conceptual and graphic generalization</a:t>
            </a:r>
          </a:p>
          <a:p>
            <a:r>
              <a:rPr lang="en-US" sz="2600"/>
              <a:t>Guidelines for map generalisation</a:t>
            </a:r>
          </a:p>
          <a:p>
            <a:pPr lvl="1"/>
            <a:r>
              <a:rPr lang="en-US"/>
              <a:t>General guidelines:</a:t>
            </a:r>
          </a:p>
          <a:p>
            <a:pPr lvl="1"/>
            <a:r>
              <a:rPr lang="en-US"/>
              <a:t>Detailed Guidelines: built-up areas</a:t>
            </a:r>
          </a:p>
          <a:p>
            <a:r>
              <a:rPr lang="en-US" sz="2600"/>
              <a:t>Map Generalisation process</a:t>
            </a:r>
          </a:p>
          <a:p>
            <a:pPr lvl="1"/>
            <a:r>
              <a:rPr lang="en-US"/>
              <a:t>Sequence of map generalisation activities</a:t>
            </a:r>
          </a:p>
          <a:p>
            <a:pPr lvl="1"/>
            <a:r>
              <a:rPr lang="en-US"/>
              <a:t>Interrelation of map generalisation activities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E4FA-0E2C-4C96-8753-CEC2440C47EC}" type="slidenum">
              <a:rPr lang="en-US" altLang="en-US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1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865187"/>
          </a:xfrm>
        </p:spPr>
        <p:txBody>
          <a:bodyPr/>
          <a:lstStyle/>
          <a:p>
            <a:r>
              <a:rPr lang="en-US" sz="3200" b="1">
                <a:latin typeface="Arial" panose="020B0604020202020204" pitchFamily="34" charset="0"/>
              </a:rPr>
              <a:t>What is generalization?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371601"/>
            <a:ext cx="8763000" cy="4759325"/>
          </a:xfrm>
        </p:spPr>
        <p:txBody>
          <a:bodyPr/>
          <a:lstStyle/>
          <a:p>
            <a:r>
              <a:rPr lang="en-US" b="1"/>
              <a:t>The process of reducing the amount of detail in a map (or database) in a meaningful way.</a:t>
            </a:r>
          </a:p>
          <a:p>
            <a:pPr lvl="1"/>
            <a:r>
              <a:rPr lang="en-US" b="1"/>
              <a:t>Generalization related to the map purpose</a:t>
            </a:r>
          </a:p>
          <a:p>
            <a:pPr lvl="1"/>
            <a:r>
              <a:rPr lang="en-US" b="1"/>
              <a:t>Generalisation is scale related</a:t>
            </a:r>
          </a:p>
          <a:p>
            <a:pPr lvl="1"/>
            <a:r>
              <a:rPr lang="en-US" b="1"/>
              <a:t>Generalization is partly subjective</a:t>
            </a:r>
          </a:p>
          <a:p>
            <a:pPr lvl="1"/>
            <a:r>
              <a:rPr lang="en-US" b="1"/>
              <a:t>Generalization is output related</a:t>
            </a:r>
          </a:p>
          <a:p>
            <a:endParaRPr lang="en-US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80D1-FB30-487E-8E8B-E6A1DCE29762}" type="slidenum">
              <a:rPr lang="en-US" altLang="en-US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82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generalization ?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b="1"/>
              <a:t>If a map is produced from a database ( or a map ) at a scale smaller than intended the map might become illegible.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28ED-953E-43A3-8104-2F68BF838317}" type="slidenum">
              <a:rPr lang="en-US" altLang="en-US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02788" name="AutoShape 4"/>
          <p:cNvSpPr>
            <a:spLocks noChangeArrowheads="1"/>
          </p:cNvSpPr>
          <p:nvPr/>
        </p:nvSpPr>
        <p:spPr bwMode="auto">
          <a:xfrm>
            <a:off x="5334000" y="3200400"/>
            <a:ext cx="1447800" cy="1371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99FF"/>
          </a:solidFill>
          <a:ln w="9525" algn="ctr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lang="en-US" sz="2100" b="1">
              <a:solidFill>
                <a:srgbClr val="000000"/>
              </a:solidFill>
            </a:endParaRPr>
          </a:p>
        </p:txBody>
      </p:sp>
      <p:sp>
        <p:nvSpPr>
          <p:cNvPr id="502789" name="Text Box 5"/>
          <p:cNvSpPr txBox="1">
            <a:spLocks noChangeArrowheads="1"/>
          </p:cNvSpPr>
          <p:nvPr/>
        </p:nvSpPr>
        <p:spPr bwMode="auto">
          <a:xfrm>
            <a:off x="3733800" y="5181600"/>
            <a:ext cx="5334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</a:pPr>
            <a:r>
              <a:rPr lang="en-US" sz="2100" b="1">
                <a:solidFill>
                  <a:srgbClr val="000000"/>
                </a:solidFill>
              </a:rPr>
              <a:t>The data ( map ) require </a:t>
            </a:r>
            <a:r>
              <a:rPr lang="en-US" sz="2100" b="1">
                <a:solidFill>
                  <a:srgbClr val="0099FF"/>
                </a:solidFill>
              </a:rPr>
              <a:t>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259090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/>
              <a:t>Scale reduction without generalisation</a:t>
            </a:r>
          </a:p>
        </p:txBody>
      </p:sp>
      <p:sp>
        <p:nvSpPr>
          <p:cNvPr id="504844" name="Text Box 12"/>
          <p:cNvSpPr txBox="1"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b="1"/>
              <a:t>1:25000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560-DED8-4D0B-9DA3-1FE58079A397}" type="slidenum">
              <a:rPr lang="en-US" altLang="en-US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048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3886200" cy="293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48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3248025"/>
            <a:ext cx="2133600" cy="175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48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288" y="4514850"/>
            <a:ext cx="1066800" cy="83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4843" name="Text Box 11"/>
          <p:cNvSpPr txBox="1">
            <a:spLocks noChangeArrowheads="1"/>
          </p:cNvSpPr>
          <p:nvPr/>
        </p:nvSpPr>
        <p:spPr bwMode="auto">
          <a:xfrm>
            <a:off x="2743200" y="4876800"/>
            <a:ext cx="129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</a:pPr>
            <a:r>
              <a:rPr lang="en-US" sz="2100" b="1">
                <a:solidFill>
                  <a:srgbClr val="000000"/>
                </a:solidFill>
              </a:rPr>
              <a:t>1:25000</a:t>
            </a:r>
          </a:p>
        </p:txBody>
      </p:sp>
      <p:sp>
        <p:nvSpPr>
          <p:cNvPr id="504845" name="Text Box 13"/>
          <p:cNvSpPr txBox="1">
            <a:spLocks noChangeArrowheads="1"/>
          </p:cNvSpPr>
          <p:nvPr/>
        </p:nvSpPr>
        <p:spPr bwMode="auto">
          <a:xfrm>
            <a:off x="6172200" y="5410200"/>
            <a:ext cx="129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</a:pPr>
            <a:r>
              <a:rPr lang="en-US" sz="2100" b="1">
                <a:solidFill>
                  <a:srgbClr val="000000"/>
                </a:solidFill>
              </a:rPr>
              <a:t>1:50000</a:t>
            </a:r>
          </a:p>
        </p:txBody>
      </p:sp>
      <p:sp>
        <p:nvSpPr>
          <p:cNvPr id="504846" name="Text Box 14"/>
          <p:cNvSpPr txBox="1">
            <a:spLocks noChangeArrowheads="1"/>
          </p:cNvSpPr>
          <p:nvPr/>
        </p:nvSpPr>
        <p:spPr bwMode="auto">
          <a:xfrm>
            <a:off x="8148638" y="5562600"/>
            <a:ext cx="1524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</a:pPr>
            <a:r>
              <a:rPr lang="en-US" sz="2100" b="1">
                <a:solidFill>
                  <a:srgbClr val="000000"/>
                </a:solidFill>
              </a:rPr>
              <a:t>1:100000</a:t>
            </a:r>
          </a:p>
        </p:txBody>
      </p:sp>
      <p:sp>
        <p:nvSpPr>
          <p:cNvPr id="504847" name="Freeform 15"/>
          <p:cNvSpPr>
            <a:spLocks/>
          </p:cNvSpPr>
          <p:nvPr/>
        </p:nvSpPr>
        <p:spPr bwMode="auto">
          <a:xfrm>
            <a:off x="5867400" y="1600200"/>
            <a:ext cx="3944938" cy="2928938"/>
          </a:xfrm>
          <a:custGeom>
            <a:avLst/>
            <a:gdLst>
              <a:gd name="T0" fmla="*/ 0 w 2485"/>
              <a:gd name="T1" fmla="*/ 0 h 1845"/>
              <a:gd name="T2" fmla="*/ 2485 w 2485"/>
              <a:gd name="T3" fmla="*/ 1845 h 18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85" h="1845">
                <a:moveTo>
                  <a:pt x="0" y="0"/>
                </a:moveTo>
                <a:lnTo>
                  <a:pt x="2485" y="1845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lang="en-US" sz="2100" b="1">
              <a:solidFill>
                <a:srgbClr val="000000"/>
              </a:solidFill>
            </a:endParaRPr>
          </a:p>
        </p:txBody>
      </p:sp>
      <p:sp>
        <p:nvSpPr>
          <p:cNvPr id="504848" name="Line 16"/>
          <p:cNvSpPr>
            <a:spLocks noChangeShapeType="1"/>
          </p:cNvSpPr>
          <p:nvPr/>
        </p:nvSpPr>
        <p:spPr bwMode="auto">
          <a:xfrm>
            <a:off x="1981200" y="4495800"/>
            <a:ext cx="6781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lang="en-US" sz="21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4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12787"/>
          </a:xfrm>
        </p:spPr>
        <p:txBody>
          <a:bodyPr/>
          <a:lstStyle/>
          <a:p>
            <a:r>
              <a:rPr lang="en-US" sz="3800" b="1"/>
              <a:t>Scale reduction with generalisation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143001"/>
            <a:ext cx="8229600" cy="49879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44BA-416F-4A16-A9D0-BED738D5EBCC}" type="slidenum">
              <a:rPr lang="en-US" altLang="en-US">
                <a:solidFill>
                  <a:srgbClr val="000000"/>
                </a:solidFill>
              </a:rPr>
              <a:pPr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058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1"/>
            <a:ext cx="4114800" cy="311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58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00400"/>
            <a:ext cx="2133600" cy="174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58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4433889"/>
            <a:ext cx="1066800" cy="85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5863" name="Freeform 7"/>
          <p:cNvSpPr>
            <a:spLocks/>
          </p:cNvSpPr>
          <p:nvPr/>
        </p:nvSpPr>
        <p:spPr bwMode="auto">
          <a:xfrm>
            <a:off x="6096001" y="1143000"/>
            <a:ext cx="3643313" cy="3341688"/>
          </a:xfrm>
          <a:custGeom>
            <a:avLst/>
            <a:gdLst>
              <a:gd name="T0" fmla="*/ 0 w 2295"/>
              <a:gd name="T1" fmla="*/ 0 h 2105"/>
              <a:gd name="T2" fmla="*/ 2295 w 2295"/>
              <a:gd name="T3" fmla="*/ 2105 h 210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95" h="2105">
                <a:moveTo>
                  <a:pt x="0" y="0"/>
                </a:moveTo>
                <a:lnTo>
                  <a:pt x="2295" y="2105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lang="en-US" sz="2100" b="1">
              <a:solidFill>
                <a:srgbClr val="000000"/>
              </a:solidFill>
            </a:endParaRPr>
          </a:p>
        </p:txBody>
      </p:sp>
      <p:sp>
        <p:nvSpPr>
          <p:cNvPr id="505864" name="Freeform 8"/>
          <p:cNvSpPr>
            <a:spLocks/>
          </p:cNvSpPr>
          <p:nvPr/>
        </p:nvSpPr>
        <p:spPr bwMode="auto">
          <a:xfrm>
            <a:off x="1981200" y="4267200"/>
            <a:ext cx="6713538" cy="1030288"/>
          </a:xfrm>
          <a:custGeom>
            <a:avLst/>
            <a:gdLst>
              <a:gd name="T0" fmla="*/ 0 w 4229"/>
              <a:gd name="T1" fmla="*/ 0 h 649"/>
              <a:gd name="T2" fmla="*/ 4229 w 4229"/>
              <a:gd name="T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29" h="649">
                <a:moveTo>
                  <a:pt x="0" y="0"/>
                </a:moveTo>
                <a:lnTo>
                  <a:pt x="4229" y="64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lang="en-US" sz="2100" b="1">
              <a:solidFill>
                <a:srgbClr val="000000"/>
              </a:solidFill>
            </a:endParaRPr>
          </a:p>
        </p:txBody>
      </p:sp>
      <p:sp>
        <p:nvSpPr>
          <p:cNvPr id="505867" name="Text Box 11"/>
          <p:cNvSpPr txBox="1">
            <a:spLocks noChangeArrowheads="1"/>
          </p:cNvSpPr>
          <p:nvPr/>
        </p:nvSpPr>
        <p:spPr bwMode="auto">
          <a:xfrm>
            <a:off x="2209800" y="4648200"/>
            <a:ext cx="129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</a:pPr>
            <a:r>
              <a:rPr lang="en-US" sz="2100" b="1">
                <a:solidFill>
                  <a:srgbClr val="000000"/>
                </a:solidFill>
              </a:rPr>
              <a:t>1:25000</a:t>
            </a:r>
          </a:p>
        </p:txBody>
      </p:sp>
      <p:sp>
        <p:nvSpPr>
          <p:cNvPr id="505869" name="Text Box 13"/>
          <p:cNvSpPr txBox="1">
            <a:spLocks noChangeArrowheads="1"/>
          </p:cNvSpPr>
          <p:nvPr/>
        </p:nvSpPr>
        <p:spPr bwMode="auto">
          <a:xfrm>
            <a:off x="6629400" y="5257800"/>
            <a:ext cx="129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</a:pPr>
            <a:r>
              <a:rPr lang="en-US" sz="2100" b="1">
                <a:solidFill>
                  <a:srgbClr val="000000"/>
                </a:solidFill>
              </a:rPr>
              <a:t>1:50000</a:t>
            </a:r>
          </a:p>
        </p:txBody>
      </p:sp>
      <p:sp>
        <p:nvSpPr>
          <p:cNvPr id="505870" name="Text Box 14"/>
          <p:cNvSpPr txBox="1">
            <a:spLocks noChangeArrowheads="1"/>
          </p:cNvSpPr>
          <p:nvPr/>
        </p:nvSpPr>
        <p:spPr bwMode="auto">
          <a:xfrm>
            <a:off x="8305800" y="5410200"/>
            <a:ext cx="1524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</a:pPr>
            <a:r>
              <a:rPr lang="en-US" sz="2100" b="1">
                <a:solidFill>
                  <a:srgbClr val="000000"/>
                </a:solidFill>
              </a:rPr>
              <a:t>1:100000</a:t>
            </a:r>
          </a:p>
        </p:txBody>
      </p:sp>
    </p:spTree>
    <p:extLst>
      <p:ext uri="{BB962C8B-B14F-4D97-AF65-F5344CB8AC3E}">
        <p14:creationId xmlns:p14="http://schemas.microsoft.com/office/powerpoint/2010/main" val="108313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DD9D38004B034AAF8DAAB306C8368C" ma:contentTypeVersion="0" ma:contentTypeDescription="Create a new document." ma:contentTypeScope="" ma:versionID="3d95688005c0359f6d775579f3101f2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7F84B7-5419-4FD6-BD90-8F9F8C456878}"/>
</file>

<file path=customXml/itemProps2.xml><?xml version="1.0" encoding="utf-8"?>
<ds:datastoreItem xmlns:ds="http://schemas.openxmlformats.org/officeDocument/2006/customXml" ds:itemID="{A306F364-5148-43DC-B3D9-C1543B877B8E}"/>
</file>

<file path=customXml/itemProps3.xml><?xml version="1.0" encoding="utf-8"?>
<ds:datastoreItem xmlns:ds="http://schemas.openxmlformats.org/officeDocument/2006/customXml" ds:itemID="{5E3E39BA-B85C-4589-B247-126DFF5BBC92}"/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1060</Words>
  <Application>Microsoft Office PowerPoint</Application>
  <PresentationFormat>Widescreen</PresentationFormat>
  <Paragraphs>188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Garamond</vt:lpstr>
      <vt:lpstr>Wingdings</vt:lpstr>
      <vt:lpstr>Office Theme</vt:lpstr>
      <vt:lpstr>Scale And Generalization</vt:lpstr>
      <vt:lpstr>Scale</vt:lpstr>
      <vt:lpstr>Cartographic Scale:</vt:lpstr>
      <vt:lpstr>Geographic scale</vt:lpstr>
      <vt:lpstr>Map generalization</vt:lpstr>
      <vt:lpstr>What is generalization?</vt:lpstr>
      <vt:lpstr>Why generalization ?</vt:lpstr>
      <vt:lpstr>Scale reduction without generalisation</vt:lpstr>
      <vt:lpstr>Scale reduction with generalisation</vt:lpstr>
      <vt:lpstr>PowerPoint Presentation</vt:lpstr>
      <vt:lpstr>PowerPoint Presentation</vt:lpstr>
      <vt:lpstr>Why is generalisation necessary?</vt:lpstr>
      <vt:lpstr>Generalisation activities are scale related</vt:lpstr>
      <vt:lpstr>Generalizing activities are scale related</vt:lpstr>
      <vt:lpstr>Generalizing activities are scale related</vt:lpstr>
      <vt:lpstr>Generalization is partly subjective </vt:lpstr>
      <vt:lpstr>Conceptual and graphic generalisation</vt:lpstr>
      <vt:lpstr>Conceptual &amp; Graphic generalization</vt:lpstr>
      <vt:lpstr>Match the following</vt:lpstr>
      <vt:lpstr>PowerPoint Presentation</vt:lpstr>
      <vt:lpstr>General guidelines (I)</vt:lpstr>
      <vt:lpstr>Important and less important features</vt:lpstr>
      <vt:lpstr>Priority rules for the displacement  </vt:lpstr>
      <vt:lpstr>Minimum sizes of point symbols: white Paper (example)</vt:lpstr>
      <vt:lpstr>Minimum sizes of point symbols: screen (example)</vt:lpstr>
      <vt:lpstr>General guidelines (II)</vt:lpstr>
      <vt:lpstr>PowerPoint Presentation</vt:lpstr>
      <vt:lpstr>General guidelines (III)</vt:lpstr>
      <vt:lpstr>Change of symbol typification</vt:lpstr>
      <vt:lpstr>Generalisation: built-up areas</vt:lpstr>
      <vt:lpstr>Minimum dimension and distances</vt:lpstr>
      <vt:lpstr>Structure: characteristic shapes</vt:lpstr>
      <vt:lpstr>Sequence of map generalization activities</vt:lpstr>
      <vt:lpstr> </vt:lpstr>
      <vt:lpstr>Example: generalisation flow</vt:lpstr>
      <vt:lpstr>Thank You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Shanker KC</dc:creator>
  <cp:lastModifiedBy>Pradip Aryal</cp:lastModifiedBy>
  <cp:revision>17</cp:revision>
  <dcterms:created xsi:type="dcterms:W3CDTF">2016-06-09T10:55:11Z</dcterms:created>
  <dcterms:modified xsi:type="dcterms:W3CDTF">2019-06-06T11:53:09Z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0x0101006DDD9D38004B034AAF8DAAB306C8368C</vt:lpwstr>
  </property>
</Properties>
</file>