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A0B8ADF-6626-4194-B19F-BE428F8649A3}"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68E815-E7E2-428C-9497-24FF1D34DC82}" type="slidenum">
              <a:rPr lang="en-US" smtClean="0"/>
              <a:t>‹#›</a:t>
            </a:fld>
            <a:endParaRPr lang="en-US"/>
          </a:p>
        </p:txBody>
      </p:sp>
    </p:spTree>
    <p:extLst>
      <p:ext uri="{BB962C8B-B14F-4D97-AF65-F5344CB8AC3E}">
        <p14:creationId xmlns:p14="http://schemas.microsoft.com/office/powerpoint/2010/main" val="30229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A0B8ADF-6626-4194-B19F-BE428F8649A3}"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68E815-E7E2-428C-9497-24FF1D34DC82}" type="slidenum">
              <a:rPr lang="en-US" smtClean="0"/>
              <a:t>‹#›</a:t>
            </a:fld>
            <a:endParaRPr lang="en-US"/>
          </a:p>
        </p:txBody>
      </p:sp>
    </p:spTree>
    <p:extLst>
      <p:ext uri="{BB962C8B-B14F-4D97-AF65-F5344CB8AC3E}">
        <p14:creationId xmlns:p14="http://schemas.microsoft.com/office/powerpoint/2010/main" val="3954370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A0B8ADF-6626-4194-B19F-BE428F8649A3}"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68E815-E7E2-428C-9497-24FF1D34DC8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6381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A0B8ADF-6626-4194-B19F-BE428F8649A3}"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68E815-E7E2-428C-9497-24FF1D34DC82}" type="slidenum">
              <a:rPr lang="en-US" smtClean="0"/>
              <a:t>‹#›</a:t>
            </a:fld>
            <a:endParaRPr lang="en-US"/>
          </a:p>
        </p:txBody>
      </p:sp>
    </p:spTree>
    <p:extLst>
      <p:ext uri="{BB962C8B-B14F-4D97-AF65-F5344CB8AC3E}">
        <p14:creationId xmlns:p14="http://schemas.microsoft.com/office/powerpoint/2010/main" val="2331256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A0B8ADF-6626-4194-B19F-BE428F8649A3}"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68E815-E7E2-428C-9497-24FF1D34DC8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67080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A0B8ADF-6626-4194-B19F-BE428F8649A3}"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68E815-E7E2-428C-9497-24FF1D34DC82}" type="slidenum">
              <a:rPr lang="en-US" smtClean="0"/>
              <a:t>‹#›</a:t>
            </a:fld>
            <a:endParaRPr lang="en-US"/>
          </a:p>
        </p:txBody>
      </p:sp>
    </p:spTree>
    <p:extLst>
      <p:ext uri="{BB962C8B-B14F-4D97-AF65-F5344CB8AC3E}">
        <p14:creationId xmlns:p14="http://schemas.microsoft.com/office/powerpoint/2010/main" val="3333235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0B8ADF-6626-4194-B19F-BE428F8649A3}"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68E815-E7E2-428C-9497-24FF1D34DC82}" type="slidenum">
              <a:rPr lang="en-US" smtClean="0"/>
              <a:t>‹#›</a:t>
            </a:fld>
            <a:endParaRPr lang="en-US"/>
          </a:p>
        </p:txBody>
      </p:sp>
    </p:spTree>
    <p:extLst>
      <p:ext uri="{BB962C8B-B14F-4D97-AF65-F5344CB8AC3E}">
        <p14:creationId xmlns:p14="http://schemas.microsoft.com/office/powerpoint/2010/main" val="8774635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0B8ADF-6626-4194-B19F-BE428F8649A3}"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68E815-E7E2-428C-9497-24FF1D34DC82}" type="slidenum">
              <a:rPr lang="en-US" smtClean="0"/>
              <a:t>‹#›</a:t>
            </a:fld>
            <a:endParaRPr lang="en-US"/>
          </a:p>
        </p:txBody>
      </p:sp>
    </p:spTree>
    <p:extLst>
      <p:ext uri="{BB962C8B-B14F-4D97-AF65-F5344CB8AC3E}">
        <p14:creationId xmlns:p14="http://schemas.microsoft.com/office/powerpoint/2010/main" val="2779079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0B8ADF-6626-4194-B19F-BE428F8649A3}"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68E815-E7E2-428C-9497-24FF1D34DC82}" type="slidenum">
              <a:rPr lang="en-US" smtClean="0"/>
              <a:t>‹#›</a:t>
            </a:fld>
            <a:endParaRPr lang="en-US"/>
          </a:p>
        </p:txBody>
      </p:sp>
    </p:spTree>
    <p:extLst>
      <p:ext uri="{BB962C8B-B14F-4D97-AF65-F5344CB8AC3E}">
        <p14:creationId xmlns:p14="http://schemas.microsoft.com/office/powerpoint/2010/main" val="2080356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A0B8ADF-6626-4194-B19F-BE428F8649A3}"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68E815-E7E2-428C-9497-24FF1D34DC82}" type="slidenum">
              <a:rPr lang="en-US" smtClean="0"/>
              <a:t>‹#›</a:t>
            </a:fld>
            <a:endParaRPr lang="en-US"/>
          </a:p>
        </p:txBody>
      </p:sp>
    </p:spTree>
    <p:extLst>
      <p:ext uri="{BB962C8B-B14F-4D97-AF65-F5344CB8AC3E}">
        <p14:creationId xmlns:p14="http://schemas.microsoft.com/office/powerpoint/2010/main" val="2874838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0B8ADF-6626-4194-B19F-BE428F8649A3}" type="datetimeFigureOut">
              <a:rPr lang="en-US" smtClean="0"/>
              <a:t>6/12/2019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68E815-E7E2-428C-9497-24FF1D34DC82}" type="slidenum">
              <a:rPr lang="en-US" smtClean="0"/>
              <a:t>‹#›</a:t>
            </a:fld>
            <a:endParaRPr lang="en-US"/>
          </a:p>
        </p:txBody>
      </p:sp>
    </p:spTree>
    <p:extLst>
      <p:ext uri="{BB962C8B-B14F-4D97-AF65-F5344CB8AC3E}">
        <p14:creationId xmlns:p14="http://schemas.microsoft.com/office/powerpoint/2010/main" val="3989612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A0B8ADF-6626-4194-B19F-BE428F8649A3}" type="datetimeFigureOut">
              <a:rPr lang="en-US" smtClean="0"/>
              <a:t>6/12/2019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68E815-E7E2-428C-9497-24FF1D34DC82}" type="slidenum">
              <a:rPr lang="en-US" smtClean="0"/>
              <a:t>‹#›</a:t>
            </a:fld>
            <a:endParaRPr lang="en-US"/>
          </a:p>
        </p:txBody>
      </p:sp>
    </p:spTree>
    <p:extLst>
      <p:ext uri="{BB962C8B-B14F-4D97-AF65-F5344CB8AC3E}">
        <p14:creationId xmlns:p14="http://schemas.microsoft.com/office/powerpoint/2010/main" val="4198904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A0B8ADF-6626-4194-B19F-BE428F8649A3}" type="datetimeFigureOut">
              <a:rPr lang="en-US" smtClean="0"/>
              <a:t>6/12/2019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68E815-E7E2-428C-9497-24FF1D34DC82}" type="slidenum">
              <a:rPr lang="en-US" smtClean="0"/>
              <a:t>‹#›</a:t>
            </a:fld>
            <a:endParaRPr lang="en-US"/>
          </a:p>
        </p:txBody>
      </p:sp>
    </p:spTree>
    <p:extLst>
      <p:ext uri="{BB962C8B-B14F-4D97-AF65-F5344CB8AC3E}">
        <p14:creationId xmlns:p14="http://schemas.microsoft.com/office/powerpoint/2010/main" val="1883844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0B8ADF-6626-4194-B19F-BE428F8649A3}" type="datetimeFigureOut">
              <a:rPr lang="en-US" smtClean="0"/>
              <a:t>6/12/2019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68E815-E7E2-428C-9497-24FF1D34DC82}" type="slidenum">
              <a:rPr lang="en-US" smtClean="0"/>
              <a:t>‹#›</a:t>
            </a:fld>
            <a:endParaRPr lang="en-US"/>
          </a:p>
        </p:txBody>
      </p:sp>
    </p:spTree>
    <p:extLst>
      <p:ext uri="{BB962C8B-B14F-4D97-AF65-F5344CB8AC3E}">
        <p14:creationId xmlns:p14="http://schemas.microsoft.com/office/powerpoint/2010/main" val="1087078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A0B8ADF-6626-4194-B19F-BE428F8649A3}" type="datetimeFigureOut">
              <a:rPr lang="en-US" smtClean="0"/>
              <a:t>6/12/2019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68E815-E7E2-428C-9497-24FF1D34DC82}" type="slidenum">
              <a:rPr lang="en-US" smtClean="0"/>
              <a:t>‹#›</a:t>
            </a:fld>
            <a:endParaRPr lang="en-US"/>
          </a:p>
        </p:txBody>
      </p:sp>
    </p:spTree>
    <p:extLst>
      <p:ext uri="{BB962C8B-B14F-4D97-AF65-F5344CB8AC3E}">
        <p14:creationId xmlns:p14="http://schemas.microsoft.com/office/powerpoint/2010/main" val="2769059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A0B8ADF-6626-4194-B19F-BE428F8649A3}" type="datetimeFigureOut">
              <a:rPr lang="en-US" smtClean="0"/>
              <a:t>6/12/2019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68E815-E7E2-428C-9497-24FF1D34DC82}" type="slidenum">
              <a:rPr lang="en-US" smtClean="0"/>
              <a:t>‹#›</a:t>
            </a:fld>
            <a:endParaRPr lang="en-US"/>
          </a:p>
        </p:txBody>
      </p:sp>
    </p:spTree>
    <p:extLst>
      <p:ext uri="{BB962C8B-B14F-4D97-AF65-F5344CB8AC3E}">
        <p14:creationId xmlns:p14="http://schemas.microsoft.com/office/powerpoint/2010/main" val="3375141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A0B8ADF-6626-4194-B19F-BE428F8649A3}" type="datetimeFigureOut">
              <a:rPr lang="en-US" smtClean="0"/>
              <a:t>6/12/2019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D68E815-E7E2-428C-9497-24FF1D34DC82}" type="slidenum">
              <a:rPr lang="en-US" smtClean="0"/>
              <a:t>‹#›</a:t>
            </a:fld>
            <a:endParaRPr lang="en-US"/>
          </a:p>
        </p:txBody>
      </p:sp>
    </p:spTree>
    <p:extLst>
      <p:ext uri="{BB962C8B-B14F-4D97-AF65-F5344CB8AC3E}">
        <p14:creationId xmlns:p14="http://schemas.microsoft.com/office/powerpoint/2010/main" val="36136168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Lettering Basics</a:t>
            </a:r>
            <a:br>
              <a:rPr lang="en-US" dirty="0" smtClean="0"/>
            </a:br>
            <a:endParaRPr lang="en-US" dirty="0"/>
          </a:p>
        </p:txBody>
      </p:sp>
      <p:sp>
        <p:nvSpPr>
          <p:cNvPr id="3" name="Subtitle 2"/>
          <p:cNvSpPr>
            <a:spLocks noGrp="1"/>
          </p:cNvSpPr>
          <p:nvPr>
            <p:ph type="subTitle" idx="1"/>
          </p:nvPr>
        </p:nvSpPr>
        <p:spPr/>
        <p:txBody>
          <a:bodyPr/>
          <a:lstStyle/>
          <a:p>
            <a:r>
              <a:rPr lang="en-US" dirty="0" smtClean="0"/>
              <a:t> </a:t>
            </a:r>
          </a:p>
          <a:p>
            <a:endParaRPr lang="en-US" dirty="0"/>
          </a:p>
        </p:txBody>
      </p:sp>
    </p:spTree>
    <p:extLst>
      <p:ext uri="{BB962C8B-B14F-4D97-AF65-F5344CB8AC3E}">
        <p14:creationId xmlns:p14="http://schemas.microsoft.com/office/powerpoint/2010/main" val="326627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677334" y="1930400"/>
            <a:ext cx="8596668" cy="3880773"/>
          </a:xfrm>
        </p:spPr>
        <p:txBody>
          <a:bodyPr>
            <a:normAutofit/>
          </a:bodyPr>
          <a:lstStyle/>
          <a:p>
            <a:pPr algn="just"/>
            <a:r>
              <a:rPr lang="en-US" sz="2400" b="1" dirty="0" smtClean="0">
                <a:latin typeface="Cambria" panose="02040503050406030204" pitchFamily="18" charset="0"/>
              </a:rPr>
              <a:t>Typography</a:t>
            </a:r>
            <a:r>
              <a:rPr lang="en-US" sz="2400" dirty="0">
                <a:latin typeface="Cambria" panose="02040503050406030204" pitchFamily="18" charset="0"/>
              </a:rPr>
              <a:t> is the art and technique of arranging type to make written language legible, readable, and appealing when displayed. The arrangement of type involves selecting typefaces, point size, line length, line-spacing (leading), letter-spacing (tracking), and adjusting the space </a:t>
            </a:r>
            <a:r>
              <a:rPr lang="en-US" sz="2400" dirty="0" smtClean="0">
                <a:latin typeface="Cambria" panose="02040503050406030204" pitchFamily="18" charset="0"/>
              </a:rPr>
              <a:t>within </a:t>
            </a:r>
            <a:r>
              <a:rPr lang="en-US" sz="2400" dirty="0">
                <a:latin typeface="Cambria" panose="02040503050406030204" pitchFamily="18" charset="0"/>
              </a:rPr>
              <a:t>letters pairs (kerning</a:t>
            </a:r>
            <a:r>
              <a:rPr lang="en-US" sz="2400" dirty="0" smtClean="0">
                <a:latin typeface="Cambria" panose="02040503050406030204" pitchFamily="18" charset="0"/>
              </a:rPr>
              <a:t>).(Wikipedia)</a:t>
            </a:r>
            <a:endParaRPr lang="en-US" sz="2400" dirty="0">
              <a:latin typeface="Cambria" panose="02040503050406030204" pitchFamily="18" charset="0"/>
            </a:endParaRPr>
          </a:p>
        </p:txBody>
      </p:sp>
    </p:spTree>
    <p:extLst>
      <p:ext uri="{BB962C8B-B14F-4D97-AF65-F5344CB8AC3E}">
        <p14:creationId xmlns:p14="http://schemas.microsoft.com/office/powerpoint/2010/main" val="808064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3" name="Rectangle 3"/>
          <p:cNvSpPr>
            <a:spLocks noGrp="1" noChangeArrowheads="1"/>
          </p:cNvSpPr>
          <p:nvPr>
            <p:ph idx="1"/>
          </p:nvPr>
        </p:nvSpPr>
        <p:spPr>
          <a:xfrm>
            <a:off x="702732" y="304800"/>
            <a:ext cx="8229600" cy="4343400"/>
          </a:xfrm>
        </p:spPr>
        <p:txBody>
          <a:bodyPr>
            <a:normAutofit fontScale="92500" lnSpcReduction="20000"/>
          </a:bodyPr>
          <a:lstStyle/>
          <a:p>
            <a:r>
              <a:rPr lang="en-US" sz="2400" dirty="0">
                <a:latin typeface="Cambria" panose="02040503050406030204" pitchFamily="18" charset="0"/>
              </a:rPr>
              <a:t>More rules  </a:t>
            </a:r>
          </a:p>
          <a:p>
            <a:pPr lvl="1"/>
            <a:r>
              <a:rPr lang="en-US" sz="2400" dirty="0">
                <a:latin typeface="Cambria" panose="02040503050406030204" pitchFamily="18" charset="0"/>
              </a:rPr>
              <a:t>The reading and quality of any map is greatly affected by the positioning of the names and lettering used upon it. When it is properly placed, the lettering will clearly identify the feature to which it refers without ambiguity.</a:t>
            </a:r>
          </a:p>
          <a:p>
            <a:pPr lvl="1"/>
            <a:r>
              <a:rPr lang="en-US" sz="2400" dirty="0">
                <a:latin typeface="Cambria" panose="02040503050406030204" pitchFamily="18" charset="0"/>
              </a:rPr>
              <a:t>Linear features - are named close to, parallel to, and normally on top of the feature. Lengthy features - more than once rather than relying on excessive letter spacing;</a:t>
            </a:r>
          </a:p>
          <a:p>
            <a:pPr lvl="1"/>
            <a:r>
              <a:rPr lang="en-US" sz="2400" dirty="0">
                <a:latin typeface="Cambria" panose="02040503050406030204" pitchFamily="18" charset="0"/>
              </a:rPr>
              <a:t>Lettering should not be placed in a straight line on any diagonal, unless it parallels a linear feature. It is excessively obvious and visually disruptive, interfering with the readability of the rest of the product;</a:t>
            </a:r>
          </a:p>
          <a:p>
            <a:pPr lvl="1"/>
            <a:r>
              <a:rPr lang="en-US" sz="2400" dirty="0">
                <a:latin typeface="Cambria" panose="02040503050406030204" pitchFamily="18" charset="0"/>
              </a:rPr>
              <a:t>Priority rule for point object:</a:t>
            </a:r>
          </a:p>
          <a:p>
            <a:pPr lvl="1"/>
            <a:endParaRPr lang="en-US" sz="2000" dirty="0"/>
          </a:p>
          <a:p>
            <a:pPr lvl="1">
              <a:buFont typeface="Wingdings" panose="05000000000000000000" pitchFamily="2" charset="2"/>
              <a:buNone/>
            </a:pPr>
            <a:endParaRPr lang="en-US" sz="2000" dirty="0"/>
          </a:p>
        </p:txBody>
      </p:sp>
      <p:sp>
        <p:nvSpPr>
          <p:cNvPr id="6" name="Slide Number Placeholder 5"/>
          <p:cNvSpPr>
            <a:spLocks noGrp="1"/>
          </p:cNvSpPr>
          <p:nvPr>
            <p:ph type="sldNum" sz="quarter" idx="12"/>
          </p:nvPr>
        </p:nvSpPr>
        <p:spPr/>
        <p:txBody>
          <a:bodyPr/>
          <a:lstStyle/>
          <a:p>
            <a:fld id="{C269211C-D67C-4999-B733-D17C2B820B3D}" type="slidenum">
              <a:rPr lang="en-US" altLang="en-US">
                <a:solidFill>
                  <a:srgbClr val="000000"/>
                </a:solidFill>
              </a:rPr>
              <a:pPr/>
              <a:t>3</a:t>
            </a:fld>
            <a:endParaRPr lang="en-US" altLang="en-US">
              <a:solidFill>
                <a:srgbClr val="000000"/>
              </a:solidFill>
            </a:endParaRPr>
          </a:p>
        </p:txBody>
      </p:sp>
      <p:pic>
        <p:nvPicPr>
          <p:cNvPr id="593942"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4648200"/>
            <a:ext cx="26289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9427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3" name="Rectangle 3"/>
          <p:cNvSpPr>
            <a:spLocks noGrp="1" noChangeArrowheads="1"/>
          </p:cNvSpPr>
          <p:nvPr>
            <p:ph idx="1"/>
          </p:nvPr>
        </p:nvSpPr>
        <p:spPr>
          <a:xfrm>
            <a:off x="581891" y="291437"/>
            <a:ext cx="8229600" cy="5749925"/>
          </a:xfrm>
        </p:spPr>
        <p:txBody>
          <a:bodyPr>
            <a:normAutofit/>
          </a:bodyPr>
          <a:lstStyle/>
          <a:p>
            <a:pPr lvl="1" algn="just">
              <a:lnSpc>
                <a:spcPct val="90000"/>
              </a:lnSpc>
            </a:pPr>
            <a:r>
              <a:rPr lang="en-US" sz="2400" dirty="0">
                <a:latin typeface="Cambria" panose="02040503050406030204" pitchFamily="18" charset="0"/>
              </a:rPr>
              <a:t>The naming of adjacent features at angles close to the vertical needs particular attention. Frequent changes of direction should be avoided wherever possible;</a:t>
            </a:r>
          </a:p>
          <a:p>
            <a:pPr lvl="1" algn="just">
              <a:lnSpc>
                <a:spcPct val="90000"/>
              </a:lnSpc>
            </a:pPr>
            <a:r>
              <a:rPr lang="en-US" sz="2400" dirty="0">
                <a:latin typeface="Cambria" panose="02040503050406030204" pitchFamily="18" charset="0"/>
              </a:rPr>
              <a:t>In naming areas (lakes, estuaries, basins, mountains, counties, regions, etc.) the name is placed within the feature if at all possible. Letter spacing is often used to better indicate the extent of the feature named. Short names which apply to long areas may have to be repeated;</a:t>
            </a:r>
          </a:p>
          <a:p>
            <a:pPr lvl="1" algn="just">
              <a:lnSpc>
                <a:spcPct val="90000"/>
              </a:lnSpc>
            </a:pPr>
            <a:r>
              <a:rPr lang="en-US" sz="2500" dirty="0">
                <a:latin typeface="Cambria" panose="02040503050406030204" pitchFamily="18" charset="0"/>
              </a:rPr>
              <a:t>Names should be placed so that they do not interrupt other map information. </a:t>
            </a:r>
          </a:p>
          <a:p>
            <a:pPr lvl="1" algn="just">
              <a:lnSpc>
                <a:spcPct val="90000"/>
              </a:lnSpc>
            </a:pPr>
            <a:r>
              <a:rPr lang="en-US" sz="2500" dirty="0">
                <a:latin typeface="Cambria" panose="02040503050406030204" pitchFamily="18" charset="0"/>
              </a:rPr>
              <a:t>Aligning a name precisely with any point symbol should be avoided as this can often create visual confusion, especially on those maps with unfamiliar names or terminology;</a:t>
            </a:r>
          </a:p>
          <a:p>
            <a:pPr lvl="1">
              <a:lnSpc>
                <a:spcPct val="90000"/>
              </a:lnSpc>
            </a:pPr>
            <a:endParaRPr lang="en-US" sz="2400" dirty="0">
              <a:latin typeface="Cambria" panose="02040503050406030204" pitchFamily="18" charset="0"/>
            </a:endParaRPr>
          </a:p>
        </p:txBody>
      </p:sp>
      <p:sp>
        <p:nvSpPr>
          <p:cNvPr id="5" name="Slide Number Placeholder 5"/>
          <p:cNvSpPr>
            <a:spLocks noGrp="1"/>
          </p:cNvSpPr>
          <p:nvPr>
            <p:ph type="sldNum" sz="quarter" idx="12"/>
          </p:nvPr>
        </p:nvSpPr>
        <p:spPr/>
        <p:txBody>
          <a:bodyPr/>
          <a:lstStyle/>
          <a:p>
            <a:fld id="{4DCAB3C2-5FE2-4C84-A828-65537B1F5C37}" type="slidenum">
              <a:rPr lang="en-US" altLang="en-US">
                <a:solidFill>
                  <a:srgbClr val="000000"/>
                </a:solidFill>
              </a:rPr>
              <a:pPr/>
              <a:t>4</a:t>
            </a:fld>
            <a:endParaRPr lang="en-US" altLang="en-US">
              <a:solidFill>
                <a:srgbClr val="000000"/>
              </a:solidFill>
            </a:endParaRPr>
          </a:p>
        </p:txBody>
      </p:sp>
    </p:spTree>
    <p:extLst>
      <p:ext uri="{BB962C8B-B14F-4D97-AF65-F5344CB8AC3E}">
        <p14:creationId xmlns:p14="http://schemas.microsoft.com/office/powerpoint/2010/main" val="23697143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7" name="Rectangle 3"/>
          <p:cNvSpPr>
            <a:spLocks noGrp="1" noChangeArrowheads="1"/>
          </p:cNvSpPr>
          <p:nvPr>
            <p:ph idx="1"/>
          </p:nvPr>
        </p:nvSpPr>
        <p:spPr>
          <a:xfrm>
            <a:off x="858982" y="187037"/>
            <a:ext cx="8229600" cy="5749925"/>
          </a:xfrm>
        </p:spPr>
        <p:txBody>
          <a:bodyPr>
            <a:normAutofit/>
          </a:bodyPr>
          <a:lstStyle/>
          <a:p>
            <a:pPr algn="just"/>
            <a:r>
              <a:rPr lang="en-US" sz="2400" dirty="0">
                <a:latin typeface="Cambria" panose="02040503050406030204" pitchFamily="18" charset="0"/>
              </a:rPr>
              <a:t>There must never be any doubt as to which point or feature a name refers. Names for point symbols should be placed a distance approximately equivalent to half the height of a capital letter from the symbol name. </a:t>
            </a:r>
          </a:p>
          <a:p>
            <a:pPr algn="just"/>
            <a:r>
              <a:rPr lang="en-US" sz="2400" dirty="0">
                <a:latin typeface="Cambria" panose="02040503050406030204" pitchFamily="18" charset="0"/>
              </a:rPr>
              <a:t>Names should not cross one another unless no other solution is possible;</a:t>
            </a:r>
          </a:p>
          <a:p>
            <a:pPr algn="just"/>
            <a:r>
              <a:rPr lang="en-US" sz="2400" dirty="0">
                <a:latin typeface="Cambria" panose="02040503050406030204" pitchFamily="18" charset="0"/>
              </a:rPr>
              <a:t>Names which must cross each other must be clearly differentiated by either the use of letter spacing or a change in the style or size of lettering that is used;</a:t>
            </a:r>
          </a:p>
          <a:p>
            <a:pPr algn="just"/>
            <a:r>
              <a:rPr lang="en-US" sz="2400" dirty="0">
                <a:latin typeface="Cambria" panose="02040503050406030204" pitchFamily="18" charset="0"/>
              </a:rPr>
              <a:t>In general, use letter spacing as little as possible;</a:t>
            </a:r>
          </a:p>
          <a:p>
            <a:pPr algn="just"/>
            <a:r>
              <a:rPr lang="en-US" sz="2400" dirty="0">
                <a:latin typeface="Cambria" panose="02040503050406030204" pitchFamily="18" charset="0"/>
              </a:rPr>
              <a:t>All letter-spaced names must have equal-appearing intervals or spaces, according to the visual perception of the cartographer. </a:t>
            </a:r>
          </a:p>
        </p:txBody>
      </p:sp>
      <p:sp>
        <p:nvSpPr>
          <p:cNvPr id="5" name="Slide Number Placeholder 5"/>
          <p:cNvSpPr>
            <a:spLocks noGrp="1"/>
          </p:cNvSpPr>
          <p:nvPr>
            <p:ph type="sldNum" sz="quarter" idx="12"/>
          </p:nvPr>
        </p:nvSpPr>
        <p:spPr/>
        <p:txBody>
          <a:bodyPr/>
          <a:lstStyle/>
          <a:p>
            <a:fld id="{07811DC8-D488-44D0-A285-8D17F2D30EA8}" type="slidenum">
              <a:rPr lang="en-US" altLang="en-US">
                <a:solidFill>
                  <a:srgbClr val="000000"/>
                </a:solidFill>
              </a:rPr>
              <a:pPr/>
              <a:t>5</a:t>
            </a:fld>
            <a:endParaRPr lang="en-US" altLang="en-US">
              <a:solidFill>
                <a:srgbClr val="000000"/>
              </a:solidFill>
            </a:endParaRPr>
          </a:p>
        </p:txBody>
      </p:sp>
    </p:spTree>
    <p:extLst>
      <p:ext uri="{BB962C8B-B14F-4D97-AF65-F5344CB8AC3E}">
        <p14:creationId xmlns:p14="http://schemas.microsoft.com/office/powerpoint/2010/main" val="40925194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a:xfrm>
            <a:off x="361063" y="0"/>
            <a:ext cx="8229600" cy="484187"/>
          </a:xfrm>
        </p:spPr>
        <p:txBody>
          <a:bodyPr>
            <a:normAutofit fontScale="90000"/>
          </a:bodyPr>
          <a:lstStyle/>
          <a:p>
            <a:r>
              <a:rPr lang="en-US" sz="3800" dirty="0"/>
              <a:t> Lettering basics </a:t>
            </a:r>
          </a:p>
        </p:txBody>
      </p:sp>
      <p:sp>
        <p:nvSpPr>
          <p:cNvPr id="595971" name="Rectangle 3"/>
          <p:cNvSpPr>
            <a:spLocks noGrp="1" noChangeArrowheads="1"/>
          </p:cNvSpPr>
          <p:nvPr>
            <p:ph idx="1"/>
          </p:nvPr>
        </p:nvSpPr>
        <p:spPr>
          <a:xfrm>
            <a:off x="387927" y="748147"/>
            <a:ext cx="9144000" cy="59436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lgn="just"/>
            <a:r>
              <a:rPr lang="en-US" sz="2400" dirty="0">
                <a:latin typeface="Cambria" panose="02040503050406030204" pitchFamily="18" charset="0"/>
              </a:rPr>
              <a:t>Lower case letters are the norm and communicate more effectively than upper case letters;</a:t>
            </a:r>
          </a:p>
          <a:p>
            <a:pPr algn="just"/>
            <a:r>
              <a:rPr lang="en-US" sz="2400" dirty="0">
                <a:latin typeface="Cambria" panose="02040503050406030204" pitchFamily="18" charset="0"/>
              </a:rPr>
              <a:t>Identifying land features by upright letters and water features by italic or slanted lettering has become a widespread convention. </a:t>
            </a:r>
          </a:p>
          <a:p>
            <a:pPr algn="just"/>
            <a:r>
              <a:rPr lang="en-US" sz="2400" dirty="0">
                <a:latin typeface="Cambria" panose="02040503050406030204" pitchFamily="18" charset="0"/>
              </a:rPr>
              <a:t>The size and visual weight of a name should reflect the importance of that features on the map. The smallest and least important information must be easily read and </a:t>
            </a:r>
            <a:r>
              <a:rPr lang="en-US" sz="2400" dirty="0" err="1">
                <a:latin typeface="Cambria" panose="02040503050406030204" pitchFamily="18" charset="0"/>
              </a:rPr>
              <a:t>reproduceable</a:t>
            </a:r>
            <a:r>
              <a:rPr lang="en-US" sz="2400" dirty="0">
                <a:latin typeface="Cambria" panose="02040503050406030204" pitchFamily="18" charset="0"/>
              </a:rPr>
              <a:t>. The remaining class sizes are chosen with the subsequent smallest increment in size and weight of letter that will be clearly seen by the average reader;</a:t>
            </a:r>
          </a:p>
          <a:p>
            <a:pPr algn="just"/>
            <a:r>
              <a:rPr lang="en-US" sz="2400" dirty="0">
                <a:latin typeface="Cambria" panose="02040503050406030204" pitchFamily="18" charset="0"/>
              </a:rPr>
              <a:t>Most punctuation marks are omitted from the face of a map for simplicity and to avoid confusion with other map symbols. </a:t>
            </a:r>
          </a:p>
        </p:txBody>
      </p:sp>
      <p:sp>
        <p:nvSpPr>
          <p:cNvPr id="6" name="Slide Number Placeholder 5"/>
          <p:cNvSpPr>
            <a:spLocks noGrp="1"/>
          </p:cNvSpPr>
          <p:nvPr>
            <p:ph type="sldNum" sz="quarter" idx="12"/>
          </p:nvPr>
        </p:nvSpPr>
        <p:spPr/>
        <p:txBody>
          <a:bodyPr/>
          <a:lstStyle/>
          <a:p>
            <a:fld id="{5C5631D2-3C22-405B-88A5-A21F8D9AEDF8}" type="slidenum">
              <a:rPr lang="en-US" altLang="en-US">
                <a:solidFill>
                  <a:srgbClr val="000000"/>
                </a:solidFill>
              </a:rPr>
              <a:pPr/>
              <a:t>6</a:t>
            </a:fld>
            <a:endParaRPr lang="en-US" altLang="en-US">
              <a:solidFill>
                <a:srgbClr val="000000"/>
              </a:solidFill>
            </a:endParaRPr>
          </a:p>
        </p:txBody>
      </p:sp>
    </p:spTree>
    <p:extLst>
      <p:ext uri="{BB962C8B-B14F-4D97-AF65-F5344CB8AC3E}">
        <p14:creationId xmlns:p14="http://schemas.microsoft.com/office/powerpoint/2010/main" val="30822943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98233" y="2219189"/>
            <a:ext cx="4434227" cy="1446550"/>
          </a:xfrm>
          <a:prstGeom prst="rect">
            <a:avLst/>
          </a:prstGeom>
          <a:noFill/>
        </p:spPr>
        <p:txBody>
          <a:bodyPr wrap="none" lIns="91440" tIns="45720" rIns="91440" bIns="45720">
            <a:spAutoFit/>
          </a:bodyPr>
          <a:lstStyle/>
          <a:p>
            <a:pPr algn="ctr"/>
            <a:r>
              <a:rPr lang="en-US" sz="8800" b="1" cap="none" spc="0" dirty="0" smtClean="0">
                <a:ln w="22225">
                  <a:solidFill>
                    <a:schemeClr val="accent2"/>
                  </a:solidFill>
                  <a:prstDash val="solid"/>
                </a:ln>
                <a:solidFill>
                  <a:schemeClr val="accent2">
                    <a:lumMod val="40000"/>
                    <a:lumOff val="60000"/>
                  </a:schemeClr>
                </a:solidFill>
                <a:effectLst/>
                <a:latin typeface="Cambria" panose="02040503050406030204" pitchFamily="18" charset="0"/>
              </a:rPr>
              <a:t>The End</a:t>
            </a:r>
            <a:endParaRPr lang="en-US" sz="8800" b="1" cap="none" spc="0" dirty="0">
              <a:ln w="22225">
                <a:solidFill>
                  <a:schemeClr val="accent2"/>
                </a:solidFill>
                <a:prstDash val="solid"/>
              </a:ln>
              <a:solidFill>
                <a:schemeClr val="accent2">
                  <a:lumMod val="40000"/>
                  <a:lumOff val="60000"/>
                </a:schemeClr>
              </a:solidFill>
              <a:effectLst/>
              <a:latin typeface="Cambria" panose="02040503050406030204" pitchFamily="18" charset="0"/>
            </a:endParaRPr>
          </a:p>
        </p:txBody>
      </p:sp>
    </p:spTree>
    <p:extLst>
      <p:ext uri="{BB962C8B-B14F-4D97-AF65-F5344CB8AC3E}">
        <p14:creationId xmlns:p14="http://schemas.microsoft.com/office/powerpoint/2010/main" val="13394369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DD9D38004B034AAF8DAAB306C8368C" ma:contentTypeVersion="0" ma:contentTypeDescription="Create a new document." ma:contentTypeScope="" ma:versionID="3d95688005c0359f6d775579f3101f2d">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2CD1E75-C8D1-43B6-80CD-FEF6470A038F}"/>
</file>

<file path=customXml/itemProps2.xml><?xml version="1.0" encoding="utf-8"?>
<ds:datastoreItem xmlns:ds="http://schemas.openxmlformats.org/officeDocument/2006/customXml" ds:itemID="{01F85D7D-F6EF-4599-BB2C-862393369413}"/>
</file>

<file path=customXml/itemProps3.xml><?xml version="1.0" encoding="utf-8"?>
<ds:datastoreItem xmlns:ds="http://schemas.openxmlformats.org/officeDocument/2006/customXml" ds:itemID="{91074603-DF0B-429E-9423-A9209550F76C}"/>
</file>

<file path=docProps/app.xml><?xml version="1.0" encoding="utf-8"?>
<Properties xmlns="http://schemas.openxmlformats.org/officeDocument/2006/extended-properties" xmlns:vt="http://schemas.openxmlformats.org/officeDocument/2006/docPropsVTypes">
  <Template>Facet</Template>
  <TotalTime>4</TotalTime>
  <Words>489</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Cambria</vt:lpstr>
      <vt:lpstr>Trebuchet MS</vt:lpstr>
      <vt:lpstr>Wingdings</vt:lpstr>
      <vt:lpstr>Wingdings 3</vt:lpstr>
      <vt:lpstr>Facet</vt:lpstr>
      <vt:lpstr>Lettering Basics </vt:lpstr>
      <vt:lpstr> </vt:lpstr>
      <vt:lpstr>PowerPoint Presentation</vt:lpstr>
      <vt:lpstr>PowerPoint Presentation</vt:lpstr>
      <vt:lpstr>PowerPoint Presentation</vt:lpstr>
      <vt:lpstr> Lettering basics </vt:lpstr>
      <vt:lpstr>PowerPoint Presentation</vt:lpstr>
    </vt:vector>
  </TitlesOfParts>
  <Company>Deftones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Shanker KC</dc:creator>
  <cp:lastModifiedBy>Pradip Aryal</cp:lastModifiedBy>
  <cp:revision>4</cp:revision>
  <dcterms:created xsi:type="dcterms:W3CDTF">2016-06-02T16:45:42Z</dcterms:created>
  <dcterms:modified xsi:type="dcterms:W3CDTF">2019-06-12T01:58:56Z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0x0101006DDD9D38004B034AAF8DAAB306C8368C</vt:lpwstr>
  </property>
</Properties>
</file>