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48"/>
  </p:notesMasterIdLst>
  <p:sldIdLst>
    <p:sldId id="319" r:id="rId3"/>
    <p:sldId id="293" r:id="rId4"/>
    <p:sldId id="292" r:id="rId5"/>
    <p:sldId id="294" r:id="rId6"/>
    <p:sldId id="295" r:id="rId7"/>
    <p:sldId id="296" r:id="rId8"/>
    <p:sldId id="297" r:id="rId9"/>
    <p:sldId id="298" r:id="rId10"/>
    <p:sldId id="299" r:id="rId11"/>
    <p:sldId id="314" r:id="rId12"/>
    <p:sldId id="315"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6" r:id="rId28"/>
    <p:sldId id="317" r:id="rId29"/>
    <p:sldId id="268" r:id="rId30"/>
    <p:sldId id="270" r:id="rId31"/>
    <p:sldId id="271" r:id="rId32"/>
    <p:sldId id="272" r:id="rId33"/>
    <p:sldId id="273" r:id="rId34"/>
    <p:sldId id="279" r:id="rId35"/>
    <p:sldId id="280" r:id="rId36"/>
    <p:sldId id="284" r:id="rId37"/>
    <p:sldId id="285" r:id="rId38"/>
    <p:sldId id="286" r:id="rId39"/>
    <p:sldId id="287" r:id="rId40"/>
    <p:sldId id="288" r:id="rId41"/>
    <p:sldId id="289" r:id="rId42"/>
    <p:sldId id="290" r:id="rId43"/>
    <p:sldId id="291" r:id="rId44"/>
    <p:sldId id="282" r:id="rId45"/>
    <p:sldId id="283" r:id="rId46"/>
    <p:sldId id="318"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ip Aryal" initials="PA" lastIdx="1" clrIdx="0">
    <p:extLst>
      <p:ext uri="{19B8F6BF-5375-455C-9EA6-DF929625EA0E}">
        <p15:presenceInfo xmlns:p15="http://schemas.microsoft.com/office/powerpoint/2012/main" userId="96d13dde6d13c3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20"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C255405E-F267-4C48-8483-78E8CB7F55B8}" type="datetimeFigureOut">
              <a:rPr lang="en-US"/>
              <a:pPr>
                <a:defRPr/>
              </a:pPr>
              <a:t>6/17/2019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08FCF81-CBB3-42DE-A572-2A843103CAD3}" type="slidenum">
              <a:rPr lang="en-US" altLang="en-US"/>
              <a:pPr/>
              <a:t>‹#›</a:t>
            </a:fld>
            <a:endParaRPr lang="en-US" altLang="en-US"/>
          </a:p>
        </p:txBody>
      </p:sp>
    </p:spTree>
    <p:extLst>
      <p:ext uri="{BB962C8B-B14F-4D97-AF65-F5344CB8AC3E}">
        <p14:creationId xmlns:p14="http://schemas.microsoft.com/office/powerpoint/2010/main" val="39618747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FCF81-CBB3-42DE-A572-2A843103CAD3}" type="slidenum">
              <a:rPr lang="en-US" altLang="en-US" smtClean="0"/>
              <a:pPr/>
              <a:t>5</a:t>
            </a:fld>
            <a:endParaRPr lang="en-US" altLang="en-US"/>
          </a:p>
        </p:txBody>
      </p:sp>
    </p:spTree>
    <p:extLst>
      <p:ext uri="{BB962C8B-B14F-4D97-AF65-F5344CB8AC3E}">
        <p14:creationId xmlns:p14="http://schemas.microsoft.com/office/powerpoint/2010/main" val="93448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8FCF81-CBB3-42DE-A572-2A843103CAD3}" type="slidenum">
              <a:rPr lang="en-US" altLang="en-US" smtClean="0"/>
              <a:pPr/>
              <a:t>31</a:t>
            </a:fld>
            <a:endParaRPr lang="en-US" altLang="en-US"/>
          </a:p>
        </p:txBody>
      </p:sp>
    </p:spTree>
    <p:extLst>
      <p:ext uri="{BB962C8B-B14F-4D97-AF65-F5344CB8AC3E}">
        <p14:creationId xmlns:p14="http://schemas.microsoft.com/office/powerpoint/2010/main" val="131319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0E5033-30EC-4C49-B312-1AC92DED55C5}" type="datetime1">
              <a:rPr lang="en-US" smtClean="0">
                <a:solidFill>
                  <a:prstClr val="black">
                    <a:tint val="75000"/>
                  </a:prstClr>
                </a:solidFill>
              </a:rPr>
              <a:t>6/17/2019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241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A89DF3-183F-4A0D-8AFA-18B896CB2503}" type="datetime1">
              <a:rPr lang="en-US" smtClean="0">
                <a:solidFill>
                  <a:prstClr val="black">
                    <a:tint val="75000"/>
                  </a:prstClr>
                </a:solidFill>
              </a:rPr>
              <a:t>6/17/2019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41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7D46D-9567-42A3-9052-A3104187CE45}" type="datetime1">
              <a:rPr lang="en-US" smtClean="0">
                <a:solidFill>
                  <a:prstClr val="black">
                    <a:tint val="75000"/>
                  </a:prstClr>
                </a:solidFill>
              </a:rPr>
              <a:t>6/17/2019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132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5B37667-FA26-4D7F-B20C-D0AA16C2D025}"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21ED6822-8046-4FAD-AAC0-E651F7D949BA}" type="slidenum">
              <a:rPr lang="en-US" altLang="en-US" smtClean="0"/>
              <a:pPr/>
              <a:t>‹#›</a:t>
            </a:fld>
            <a:endParaRPr lang="en-US" altLang="en-US"/>
          </a:p>
        </p:txBody>
      </p:sp>
    </p:spTree>
    <p:extLst>
      <p:ext uri="{BB962C8B-B14F-4D97-AF65-F5344CB8AC3E}">
        <p14:creationId xmlns:p14="http://schemas.microsoft.com/office/powerpoint/2010/main" val="306977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6E22878-9C68-4F8A-8D2C-1E16F4B5E03C}"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7BEDD673-25A8-4D88-A830-99C83AA93046}" type="slidenum">
              <a:rPr lang="en-US" altLang="en-US" smtClean="0"/>
              <a:pPr/>
              <a:t>‹#›</a:t>
            </a:fld>
            <a:endParaRPr lang="en-US" altLang="en-US"/>
          </a:p>
        </p:txBody>
      </p:sp>
    </p:spTree>
    <p:extLst>
      <p:ext uri="{BB962C8B-B14F-4D97-AF65-F5344CB8AC3E}">
        <p14:creationId xmlns:p14="http://schemas.microsoft.com/office/powerpoint/2010/main" val="2379140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4BC5B9F-F457-4904-BB82-D4C385FB3E92}"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9643ACD4-70F1-436F-9D17-F46C79CD3A38}" type="slidenum">
              <a:rPr lang="en-US" altLang="en-US" smtClean="0"/>
              <a:pPr/>
              <a:t>‹#›</a:t>
            </a:fld>
            <a:endParaRPr lang="en-US" altLang="en-US"/>
          </a:p>
        </p:txBody>
      </p:sp>
    </p:spTree>
    <p:extLst>
      <p:ext uri="{BB962C8B-B14F-4D97-AF65-F5344CB8AC3E}">
        <p14:creationId xmlns:p14="http://schemas.microsoft.com/office/powerpoint/2010/main" val="4250910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EEAD339B-45EF-484C-8038-D8D9A85E63D9}"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Tanka Dahal (Instructor) LMTC</a:t>
            </a:r>
            <a:endParaRPr lang="en-US"/>
          </a:p>
        </p:txBody>
      </p:sp>
      <p:sp>
        <p:nvSpPr>
          <p:cNvPr id="7" name="Slide Number Placeholder 6"/>
          <p:cNvSpPr>
            <a:spLocks noGrp="1"/>
          </p:cNvSpPr>
          <p:nvPr>
            <p:ph type="sldNum" sz="quarter" idx="12"/>
          </p:nvPr>
        </p:nvSpPr>
        <p:spPr/>
        <p:txBody>
          <a:bodyPr/>
          <a:lstStyle/>
          <a:p>
            <a:fld id="{3E333A80-FB89-4851-8098-88426612A6CB}" type="slidenum">
              <a:rPr lang="en-US" altLang="en-US" smtClean="0"/>
              <a:pPr/>
              <a:t>‹#›</a:t>
            </a:fld>
            <a:endParaRPr lang="en-US" altLang="en-US"/>
          </a:p>
        </p:txBody>
      </p:sp>
    </p:spTree>
    <p:extLst>
      <p:ext uri="{BB962C8B-B14F-4D97-AF65-F5344CB8AC3E}">
        <p14:creationId xmlns:p14="http://schemas.microsoft.com/office/powerpoint/2010/main" val="3758138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4EC0ADE-E572-441A-A696-6A33A7E2241D}" type="datetime1">
              <a:rPr lang="en-US" smtClean="0"/>
              <a:t>6/17/2019</a:t>
            </a:fld>
            <a:endParaRPr lang="en-US"/>
          </a:p>
        </p:txBody>
      </p:sp>
      <p:sp>
        <p:nvSpPr>
          <p:cNvPr id="8" name="Footer Placeholder 7"/>
          <p:cNvSpPr>
            <a:spLocks noGrp="1"/>
          </p:cNvSpPr>
          <p:nvPr>
            <p:ph type="ftr" sz="quarter" idx="11"/>
          </p:nvPr>
        </p:nvSpPr>
        <p:spPr/>
        <p:txBody>
          <a:bodyPr/>
          <a:lstStyle/>
          <a:p>
            <a:pPr>
              <a:defRPr/>
            </a:pPr>
            <a:r>
              <a:rPr lang="en-US" smtClean="0"/>
              <a:t>Tanka Dahal (Instructor) LMTC</a:t>
            </a:r>
            <a:endParaRPr lang="en-US"/>
          </a:p>
        </p:txBody>
      </p:sp>
      <p:sp>
        <p:nvSpPr>
          <p:cNvPr id="9" name="Slide Number Placeholder 8"/>
          <p:cNvSpPr>
            <a:spLocks noGrp="1"/>
          </p:cNvSpPr>
          <p:nvPr>
            <p:ph type="sldNum" sz="quarter" idx="12"/>
          </p:nvPr>
        </p:nvSpPr>
        <p:spPr/>
        <p:txBody>
          <a:bodyPr/>
          <a:lstStyle/>
          <a:p>
            <a:fld id="{35E7FB8B-495C-4790-9492-E1B9C2AC7495}" type="slidenum">
              <a:rPr lang="en-US" altLang="en-US" smtClean="0"/>
              <a:pPr/>
              <a:t>‹#›</a:t>
            </a:fld>
            <a:endParaRPr lang="en-US" altLang="en-US"/>
          </a:p>
        </p:txBody>
      </p:sp>
    </p:spTree>
    <p:extLst>
      <p:ext uri="{BB962C8B-B14F-4D97-AF65-F5344CB8AC3E}">
        <p14:creationId xmlns:p14="http://schemas.microsoft.com/office/powerpoint/2010/main" val="424540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FE82F26-1425-49A9-A05C-DD1782CADE4B}" type="datetime1">
              <a:rPr lang="en-US" smtClean="0"/>
              <a:t>6/17/2019</a:t>
            </a:fld>
            <a:endParaRPr lang="en-US"/>
          </a:p>
        </p:txBody>
      </p:sp>
      <p:sp>
        <p:nvSpPr>
          <p:cNvPr id="4" name="Footer Placeholder 3"/>
          <p:cNvSpPr>
            <a:spLocks noGrp="1"/>
          </p:cNvSpPr>
          <p:nvPr>
            <p:ph type="ftr" sz="quarter" idx="11"/>
          </p:nvPr>
        </p:nvSpPr>
        <p:spPr/>
        <p:txBody>
          <a:bodyPr/>
          <a:lstStyle/>
          <a:p>
            <a:pPr>
              <a:defRPr/>
            </a:pPr>
            <a:r>
              <a:rPr lang="en-US" smtClean="0"/>
              <a:t>Tanka Dahal (Instructor) LMTC</a:t>
            </a:r>
            <a:endParaRPr lang="en-US"/>
          </a:p>
        </p:txBody>
      </p:sp>
      <p:sp>
        <p:nvSpPr>
          <p:cNvPr id="5" name="Slide Number Placeholder 4"/>
          <p:cNvSpPr>
            <a:spLocks noGrp="1"/>
          </p:cNvSpPr>
          <p:nvPr>
            <p:ph type="sldNum" sz="quarter" idx="12"/>
          </p:nvPr>
        </p:nvSpPr>
        <p:spPr/>
        <p:txBody>
          <a:bodyPr/>
          <a:lstStyle/>
          <a:p>
            <a:fld id="{A6105ED4-018F-4104-B281-4D72241282A5}" type="slidenum">
              <a:rPr lang="en-US" altLang="en-US" smtClean="0"/>
              <a:pPr/>
              <a:t>‹#›</a:t>
            </a:fld>
            <a:endParaRPr lang="en-US" altLang="en-US"/>
          </a:p>
        </p:txBody>
      </p:sp>
    </p:spTree>
    <p:extLst>
      <p:ext uri="{BB962C8B-B14F-4D97-AF65-F5344CB8AC3E}">
        <p14:creationId xmlns:p14="http://schemas.microsoft.com/office/powerpoint/2010/main" val="2576280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C777F4-2EA1-450A-A760-7EADA1FAB195}" type="datetime1">
              <a:rPr lang="en-US" smtClean="0"/>
              <a:t>6/17/2019</a:t>
            </a:fld>
            <a:endParaRPr lang="en-US"/>
          </a:p>
        </p:txBody>
      </p:sp>
      <p:sp>
        <p:nvSpPr>
          <p:cNvPr id="3" name="Footer Placeholder 2"/>
          <p:cNvSpPr>
            <a:spLocks noGrp="1"/>
          </p:cNvSpPr>
          <p:nvPr>
            <p:ph type="ftr" sz="quarter" idx="11"/>
          </p:nvPr>
        </p:nvSpPr>
        <p:spPr/>
        <p:txBody>
          <a:bodyPr/>
          <a:lstStyle/>
          <a:p>
            <a:pPr>
              <a:defRPr/>
            </a:pPr>
            <a:r>
              <a:rPr lang="en-US" smtClean="0"/>
              <a:t>Tanka Dahal (Instructor) LMTC</a:t>
            </a:r>
            <a:endParaRPr lang="en-US"/>
          </a:p>
        </p:txBody>
      </p:sp>
      <p:sp>
        <p:nvSpPr>
          <p:cNvPr id="4" name="Slide Number Placeholder 3"/>
          <p:cNvSpPr>
            <a:spLocks noGrp="1"/>
          </p:cNvSpPr>
          <p:nvPr>
            <p:ph type="sldNum" sz="quarter" idx="12"/>
          </p:nvPr>
        </p:nvSpPr>
        <p:spPr/>
        <p:txBody>
          <a:bodyPr/>
          <a:lstStyle/>
          <a:p>
            <a:fld id="{EA456B88-1D14-42A6-AEAD-565430851066}" type="slidenum">
              <a:rPr lang="en-US" altLang="en-US" smtClean="0"/>
              <a:pPr/>
              <a:t>‹#›</a:t>
            </a:fld>
            <a:endParaRPr lang="en-US" altLang="en-US"/>
          </a:p>
        </p:txBody>
      </p:sp>
    </p:spTree>
    <p:extLst>
      <p:ext uri="{BB962C8B-B14F-4D97-AF65-F5344CB8AC3E}">
        <p14:creationId xmlns:p14="http://schemas.microsoft.com/office/powerpoint/2010/main" val="2661929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508EB26-6A34-4513-93DD-BB13D3D61FF1}"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Tanka Dahal (Instructor) LMTC</a:t>
            </a:r>
            <a:endParaRPr lang="en-US"/>
          </a:p>
        </p:txBody>
      </p:sp>
      <p:sp>
        <p:nvSpPr>
          <p:cNvPr id="7" name="Slide Number Placeholder 6"/>
          <p:cNvSpPr>
            <a:spLocks noGrp="1"/>
          </p:cNvSpPr>
          <p:nvPr>
            <p:ph type="sldNum" sz="quarter" idx="12"/>
          </p:nvPr>
        </p:nvSpPr>
        <p:spPr/>
        <p:txBody>
          <a:bodyPr/>
          <a:lstStyle/>
          <a:p>
            <a:fld id="{A9B67246-B41A-4094-8EC1-35BFC5FB5AEC}" type="slidenum">
              <a:rPr lang="en-US" altLang="en-US" smtClean="0"/>
              <a:pPr/>
              <a:t>‹#›</a:t>
            </a:fld>
            <a:endParaRPr lang="en-US" altLang="en-US"/>
          </a:p>
        </p:txBody>
      </p:sp>
    </p:spTree>
    <p:extLst>
      <p:ext uri="{BB962C8B-B14F-4D97-AF65-F5344CB8AC3E}">
        <p14:creationId xmlns:p14="http://schemas.microsoft.com/office/powerpoint/2010/main" val="316171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FE567-A582-46B6-8E00-D63DA122DCE0}" type="datetime1">
              <a:rPr lang="en-US" smtClean="0">
                <a:solidFill>
                  <a:prstClr val="black">
                    <a:tint val="75000"/>
                  </a:prstClr>
                </a:solidFill>
              </a:rPr>
              <a:t>6/17/2019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2047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7B46536C-1688-45E4-9D44-D0CCA74946C0}"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Tanka Dahal (Instructor) LMTC</a:t>
            </a:r>
            <a:endParaRPr lang="en-US"/>
          </a:p>
        </p:txBody>
      </p:sp>
      <p:sp>
        <p:nvSpPr>
          <p:cNvPr id="7" name="Slide Number Placeholder 6"/>
          <p:cNvSpPr>
            <a:spLocks noGrp="1"/>
          </p:cNvSpPr>
          <p:nvPr>
            <p:ph type="sldNum" sz="quarter" idx="12"/>
          </p:nvPr>
        </p:nvSpPr>
        <p:spPr/>
        <p:txBody>
          <a:bodyPr/>
          <a:lstStyle/>
          <a:p>
            <a:fld id="{F79A8ED3-2ECF-47A6-BADC-94AD85776D5B}" type="slidenum">
              <a:rPr lang="en-US" altLang="en-US" smtClean="0"/>
              <a:pPr/>
              <a:t>‹#›</a:t>
            </a:fld>
            <a:endParaRPr lang="en-US" altLang="en-US"/>
          </a:p>
        </p:txBody>
      </p:sp>
    </p:spTree>
    <p:extLst>
      <p:ext uri="{BB962C8B-B14F-4D97-AF65-F5344CB8AC3E}">
        <p14:creationId xmlns:p14="http://schemas.microsoft.com/office/powerpoint/2010/main" val="138492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9E5A587-60B5-41C4-81FF-13A670A4B549}"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8BFEC080-2B72-4B78-949A-B7EED8DD3773}" type="slidenum">
              <a:rPr lang="en-US" altLang="en-US" smtClean="0"/>
              <a:pPr/>
              <a:t>‹#›</a:t>
            </a:fld>
            <a:endParaRPr lang="en-US" altLang="en-US"/>
          </a:p>
        </p:txBody>
      </p:sp>
    </p:spTree>
    <p:extLst>
      <p:ext uri="{BB962C8B-B14F-4D97-AF65-F5344CB8AC3E}">
        <p14:creationId xmlns:p14="http://schemas.microsoft.com/office/powerpoint/2010/main" val="104927728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9E5A587-60B5-41C4-81FF-13A670A4B549}"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8BFEC080-2B72-4B78-949A-B7EED8DD3773}"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19588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9E5A587-60B5-41C4-81FF-13A670A4B549}"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8BFEC080-2B72-4B78-949A-B7EED8DD3773}" type="slidenum">
              <a:rPr lang="en-US" altLang="en-US" smtClean="0"/>
              <a:pPr/>
              <a:t>‹#›</a:t>
            </a:fld>
            <a:endParaRPr lang="en-US" altLang="en-US"/>
          </a:p>
        </p:txBody>
      </p:sp>
    </p:spTree>
    <p:extLst>
      <p:ext uri="{BB962C8B-B14F-4D97-AF65-F5344CB8AC3E}">
        <p14:creationId xmlns:p14="http://schemas.microsoft.com/office/powerpoint/2010/main" val="193631071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9E5A587-60B5-41C4-81FF-13A670A4B549}"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8BFEC080-2B72-4B78-949A-B7EED8DD3773}"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169387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9E5A587-60B5-41C4-81FF-13A670A4B549}"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8BFEC080-2B72-4B78-949A-B7EED8DD3773}" type="slidenum">
              <a:rPr lang="en-US" altLang="en-US" smtClean="0"/>
              <a:pPr/>
              <a:t>‹#›</a:t>
            </a:fld>
            <a:endParaRPr lang="en-US" altLang="en-US"/>
          </a:p>
        </p:txBody>
      </p:sp>
    </p:spTree>
    <p:extLst>
      <p:ext uri="{BB962C8B-B14F-4D97-AF65-F5344CB8AC3E}">
        <p14:creationId xmlns:p14="http://schemas.microsoft.com/office/powerpoint/2010/main" val="232485440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9ACC247-5C88-4EBD-A7BE-2FED9F00E3F2}"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B34B75CE-E271-428B-BA0E-28E8DE585E1D}" type="slidenum">
              <a:rPr lang="en-US" altLang="en-US" smtClean="0"/>
              <a:pPr/>
              <a:t>‹#›</a:t>
            </a:fld>
            <a:endParaRPr lang="en-US" altLang="en-US"/>
          </a:p>
        </p:txBody>
      </p:sp>
    </p:spTree>
    <p:extLst>
      <p:ext uri="{BB962C8B-B14F-4D97-AF65-F5344CB8AC3E}">
        <p14:creationId xmlns:p14="http://schemas.microsoft.com/office/powerpoint/2010/main" val="2896176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FCFD284-B260-4C68-89B8-7D585268EED2}"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Tanka Dahal (Instructor) LMTC</a:t>
            </a:r>
            <a:endParaRPr lang="en-US"/>
          </a:p>
        </p:txBody>
      </p:sp>
      <p:sp>
        <p:nvSpPr>
          <p:cNvPr id="6" name="Slide Number Placeholder 5"/>
          <p:cNvSpPr>
            <a:spLocks noGrp="1"/>
          </p:cNvSpPr>
          <p:nvPr>
            <p:ph type="sldNum" sz="quarter" idx="12"/>
          </p:nvPr>
        </p:nvSpPr>
        <p:spPr/>
        <p:txBody>
          <a:bodyPr/>
          <a:lstStyle/>
          <a:p>
            <a:fld id="{94925416-F73C-4CD3-A90B-856F7A0A21F8}" type="slidenum">
              <a:rPr lang="en-US" altLang="en-US" smtClean="0"/>
              <a:pPr/>
              <a:t>‹#›</a:t>
            </a:fld>
            <a:endParaRPr lang="en-US" altLang="en-US"/>
          </a:p>
        </p:txBody>
      </p:sp>
    </p:spTree>
    <p:extLst>
      <p:ext uri="{BB962C8B-B14F-4D97-AF65-F5344CB8AC3E}">
        <p14:creationId xmlns:p14="http://schemas.microsoft.com/office/powerpoint/2010/main" val="147550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377E9-337C-42B3-BCB1-DEE724CF4B9B}" type="datetime1">
              <a:rPr lang="en-US" smtClean="0">
                <a:solidFill>
                  <a:prstClr val="black">
                    <a:tint val="75000"/>
                  </a:prstClr>
                </a:solidFill>
              </a:rPr>
              <a:t>6/17/2019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92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1B4A0-00A6-4F5E-BA78-74221906A147}" type="datetime1">
              <a:rPr lang="en-US" smtClean="0">
                <a:solidFill>
                  <a:prstClr val="black">
                    <a:tint val="75000"/>
                  </a:prstClr>
                </a:solidFill>
              </a:rPr>
              <a:t>6/17/2019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554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C00A2F-FE03-4262-AC32-BA13021FE5F7}" type="datetime1">
              <a:rPr lang="en-US" smtClean="0">
                <a:solidFill>
                  <a:prstClr val="black">
                    <a:tint val="75000"/>
                  </a:prstClr>
                </a:solidFill>
              </a:rPr>
              <a:t>6/17/2019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458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F6B0BB-CFF7-474C-A44A-A066C3A024A1}" type="datetime1">
              <a:rPr lang="en-US" smtClean="0">
                <a:solidFill>
                  <a:prstClr val="black">
                    <a:tint val="75000"/>
                  </a:prstClr>
                </a:solidFill>
              </a:rPr>
              <a:t>6/17/2019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400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81B2-D177-4409-B228-574598BDC6D9}" type="datetime1">
              <a:rPr lang="en-US" smtClean="0">
                <a:solidFill>
                  <a:prstClr val="black">
                    <a:tint val="75000"/>
                  </a:prstClr>
                </a:solidFill>
              </a:rPr>
              <a:t>6/17/2019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428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CA0B6-E705-42C1-ABAA-1F163423164C}" type="datetime1">
              <a:rPr lang="en-US" smtClean="0">
                <a:solidFill>
                  <a:prstClr val="black">
                    <a:tint val="75000"/>
                  </a:prstClr>
                </a:solidFill>
              </a:rPr>
              <a:t>6/17/2019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94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6BBE2-EB8D-4D53-8B06-DC41ED292B4D}" type="datetime1">
              <a:rPr lang="en-US" smtClean="0">
                <a:solidFill>
                  <a:prstClr val="black">
                    <a:tint val="75000"/>
                  </a:prstClr>
                </a:solidFill>
              </a:rPr>
              <a:t>6/17/2019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Tanka Dahal (Instructor) LMTC</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BD3FE2-7743-4030-9724-E6DEC1F9DC4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61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3DE7A2C6-B387-4F2C-B4C9-703AFA52D032}" type="datetime1">
              <a:rPr lang="en-US" smtClean="0">
                <a:solidFill>
                  <a:prstClr val="black">
                    <a:tint val="75000"/>
                  </a:prstClr>
                </a:solidFill>
                <a:latin typeface="Calibri" panose="020F0502020204030204"/>
                <a:cs typeface="+mn-cs"/>
              </a:rPr>
              <a:t>6/17/2019</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r>
              <a:rPr lang="en-US" smtClean="0">
                <a:solidFill>
                  <a:prstClr val="black">
                    <a:tint val="75000"/>
                  </a:prstClr>
                </a:solidFill>
                <a:latin typeface="Calibri" panose="020F0502020204030204"/>
                <a:cs typeface="+mn-cs"/>
              </a:rPr>
              <a:t>Tanka Dahal (Instructor) LMTC</a:t>
            </a: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C9BD3FE2-7743-4030-9724-E6DEC1F9DC42}" type="slidenum">
              <a:rPr lang="en-US" smtClean="0">
                <a:solidFill>
                  <a:prstClr val="black">
                    <a:tint val="75000"/>
                  </a:prstClr>
                </a:solidFill>
                <a:latin typeface="Calibri" panose="020F0502020204030204"/>
                <a:cs typeface="+mn-cs"/>
              </a:rPr>
              <a:pPr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8246663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9E5A587-60B5-41C4-81FF-13A670A4B549}" type="datetime1">
              <a:rPr lang="en-US" smtClean="0"/>
              <a:t>6/17/2019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smtClean="0"/>
              <a:t>Tanka Dahal (Instructor) LMTC</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BFEC080-2B72-4B78-949A-B7EED8DD3773}" type="slidenum">
              <a:rPr lang="en-US" altLang="en-US" smtClean="0"/>
              <a:pPr/>
              <a:t>‹#›</a:t>
            </a:fld>
            <a:endParaRPr lang="en-US" altLang="en-US"/>
          </a:p>
        </p:txBody>
      </p:sp>
    </p:spTree>
    <p:extLst>
      <p:ext uri="{BB962C8B-B14F-4D97-AF65-F5344CB8AC3E}">
        <p14:creationId xmlns:p14="http://schemas.microsoft.com/office/powerpoint/2010/main" val="39313226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514600"/>
            <a:ext cx="7378944"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Basic of Color Theory</a:t>
            </a:r>
            <a:endPar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9408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6494085"/>
          </a:xfrm>
          <a:prstGeom prst="rect">
            <a:avLst/>
          </a:prstGeom>
          <a:noFill/>
        </p:spPr>
        <p:txBody>
          <a:bodyPr wrap="square" rtlCol="0">
            <a:spAutoFit/>
          </a:bodyPr>
          <a:lstStyle/>
          <a:p>
            <a:r>
              <a:rPr lang="en-US" sz="3200" dirty="0" err="1">
                <a:solidFill>
                  <a:schemeClr val="accent6">
                    <a:lumMod val="75000"/>
                  </a:schemeClr>
                </a:solidFill>
                <a:latin typeface="Cambria" panose="02040503050406030204" pitchFamily="18" charset="0"/>
              </a:rPr>
              <a:t>Munsell</a:t>
            </a:r>
            <a:r>
              <a:rPr lang="en-US" sz="3200" dirty="0">
                <a:solidFill>
                  <a:schemeClr val="accent6">
                    <a:lumMod val="75000"/>
                  </a:schemeClr>
                </a:solidFill>
                <a:latin typeface="Cambria" panose="02040503050406030204" pitchFamily="18" charset="0"/>
              </a:rPr>
              <a:t> color system </a:t>
            </a:r>
            <a:endParaRPr lang="en-US" sz="3200" dirty="0" smtClean="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a:t>
            </a:r>
            <a:r>
              <a:rPr lang="en-US" sz="2400" dirty="0">
                <a:latin typeface="Cambria" panose="02040503050406030204" pitchFamily="18" charset="0"/>
              </a:rPr>
              <a:t> </a:t>
            </a:r>
            <a:r>
              <a:rPr lang="en-US" sz="2400" dirty="0" err="1">
                <a:latin typeface="Cambria" panose="02040503050406030204" pitchFamily="18" charset="0"/>
              </a:rPr>
              <a:t>Munsell</a:t>
            </a:r>
            <a:r>
              <a:rPr lang="en-US" sz="2400" dirty="0">
                <a:latin typeface="Cambria" panose="02040503050406030204" pitchFamily="18" charset="0"/>
              </a:rPr>
              <a:t> color system is a color space that specifies colors based on three color dimensions: hue, value (lightness), and </a:t>
            </a:r>
            <a:r>
              <a:rPr lang="en-US" sz="2400" dirty="0" err="1">
                <a:latin typeface="Cambria" panose="02040503050406030204" pitchFamily="18" charset="0"/>
              </a:rPr>
              <a:t>chroma</a:t>
            </a:r>
            <a:r>
              <a:rPr lang="en-US" sz="2400" dirty="0">
                <a:latin typeface="Cambria" panose="02040503050406030204" pitchFamily="18" charset="0"/>
              </a:rPr>
              <a:t> (color purity).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It </a:t>
            </a:r>
            <a:r>
              <a:rPr lang="en-US" sz="2400" dirty="0">
                <a:latin typeface="Cambria" panose="02040503050406030204" pitchFamily="18" charset="0"/>
              </a:rPr>
              <a:t>was created by Professor Albert H. </a:t>
            </a:r>
            <a:r>
              <a:rPr lang="en-US" sz="2400" dirty="0" err="1">
                <a:latin typeface="Cambria" panose="02040503050406030204" pitchFamily="18" charset="0"/>
              </a:rPr>
              <a:t>Munsell</a:t>
            </a:r>
            <a:r>
              <a:rPr lang="en-US" sz="2400" dirty="0">
                <a:latin typeface="Cambria" panose="02040503050406030204" pitchFamily="18" charset="0"/>
              </a:rPr>
              <a:t> in the first decade of the 20th century</a:t>
            </a:r>
            <a:r>
              <a:rPr lang="en-US" sz="2400" dirty="0" smtClean="0">
                <a:latin typeface="Cambria" panose="02040503050406030204" pitchFamily="18" charset="0"/>
              </a:rPr>
              <a:t>.</a:t>
            </a:r>
          </a:p>
          <a:p>
            <a:pPr marL="342900" indent="-342900">
              <a:buFont typeface="Wingdings" panose="05000000000000000000" pitchFamily="2" charset="2"/>
              <a:buChar char="Ø"/>
            </a:pPr>
            <a:r>
              <a:rPr lang="en-US" sz="2400" dirty="0">
                <a:latin typeface="Cambria" panose="02040503050406030204" pitchFamily="18" charset="0"/>
              </a:rPr>
              <a:t>The system consists of three independent dimensions which can be represented cylindrically in three dimensions as an irregular color solid: </a:t>
            </a:r>
            <a:endParaRPr lang="en-US" sz="2400" dirty="0" smtClean="0">
              <a:latin typeface="Cambria" panose="02040503050406030204" pitchFamily="18" charset="0"/>
            </a:endParaRPr>
          </a:p>
          <a:p>
            <a:pPr marL="342900" indent="-342900">
              <a:buFont typeface="Wingdings" panose="05000000000000000000" pitchFamily="2" charset="2"/>
              <a:buChar char="v"/>
            </a:pPr>
            <a:r>
              <a:rPr lang="en-US" sz="2400" i="1" dirty="0" smtClean="0">
                <a:latin typeface="Cambria" panose="02040503050406030204" pitchFamily="18" charset="0"/>
              </a:rPr>
              <a:t>hue</a:t>
            </a:r>
            <a:r>
              <a:rPr lang="en-US" sz="2400" dirty="0">
                <a:latin typeface="Cambria" panose="02040503050406030204" pitchFamily="18" charset="0"/>
              </a:rPr>
              <a:t>, measured by degrees around horizontal circles; </a:t>
            </a:r>
            <a:endParaRPr lang="en-US" sz="2400" dirty="0" smtClean="0">
              <a:latin typeface="Cambria" panose="02040503050406030204" pitchFamily="18" charset="0"/>
            </a:endParaRPr>
          </a:p>
          <a:p>
            <a:pPr marL="342900" indent="-342900">
              <a:buFont typeface="Wingdings" panose="05000000000000000000" pitchFamily="2" charset="2"/>
              <a:buChar char="v"/>
            </a:pPr>
            <a:r>
              <a:rPr lang="en-US" sz="2400" i="1" dirty="0" err="1" smtClean="0">
                <a:latin typeface="Cambria" panose="02040503050406030204" pitchFamily="18" charset="0"/>
              </a:rPr>
              <a:t>chroma</a:t>
            </a:r>
            <a:r>
              <a:rPr lang="en-US" sz="2400" dirty="0">
                <a:latin typeface="Cambria" panose="02040503050406030204" pitchFamily="18" charset="0"/>
              </a:rPr>
              <a:t>, measured radially outward from the neutral (gray) vertical axis; </a:t>
            </a:r>
            <a:r>
              <a:rPr lang="en-US" sz="2400" dirty="0" smtClean="0">
                <a:latin typeface="Cambria" panose="02040503050406030204" pitchFamily="18" charset="0"/>
              </a:rPr>
              <a:t>and</a:t>
            </a:r>
          </a:p>
          <a:p>
            <a:pPr marL="342900" indent="-342900">
              <a:buFont typeface="Wingdings" panose="05000000000000000000" pitchFamily="2" charset="2"/>
              <a:buChar char="v"/>
            </a:pPr>
            <a:r>
              <a:rPr lang="en-US" sz="2400" dirty="0">
                <a:latin typeface="Cambria" panose="02040503050406030204" pitchFamily="18" charset="0"/>
              </a:rPr>
              <a:t> </a:t>
            </a:r>
            <a:r>
              <a:rPr lang="en-US" sz="2400" i="1" dirty="0">
                <a:latin typeface="Cambria" panose="02040503050406030204" pitchFamily="18" charset="0"/>
              </a:rPr>
              <a:t>value</a:t>
            </a:r>
            <a:r>
              <a:rPr lang="en-US" sz="2400" dirty="0">
                <a:latin typeface="Cambria" panose="02040503050406030204" pitchFamily="18" charset="0"/>
              </a:rPr>
              <a:t>, measured vertically from 0 (black) to 10 (white</a:t>
            </a:r>
            <a:r>
              <a:rPr lang="en-US" sz="2400" dirty="0" smtClean="0">
                <a:latin typeface="Cambria" panose="02040503050406030204" pitchFamily="18" charset="0"/>
              </a:rPr>
              <a:t>).</a:t>
            </a:r>
          </a:p>
          <a:p>
            <a:pPr marL="342900" indent="-342900">
              <a:buFont typeface="Wingdings" panose="05000000000000000000" pitchFamily="2" charset="2"/>
              <a:buChar char="Ø"/>
            </a:pPr>
            <a:r>
              <a:rPr lang="en-US" sz="2400" dirty="0" err="1" smtClean="0">
                <a:latin typeface="Cambria" panose="02040503050406030204" pitchFamily="18" charset="0"/>
              </a:rPr>
              <a:t>Munsell</a:t>
            </a:r>
            <a:r>
              <a:rPr lang="en-US" sz="2400" dirty="0" smtClean="0">
                <a:latin typeface="Cambria" panose="02040503050406030204" pitchFamily="18" charset="0"/>
              </a:rPr>
              <a:t> </a:t>
            </a:r>
            <a:r>
              <a:rPr lang="en-US" sz="2400" dirty="0">
                <a:latin typeface="Cambria" panose="02040503050406030204" pitchFamily="18" charset="0"/>
              </a:rPr>
              <a:t>determined the spacing of colors along these dimensions by taking measurements of human visual responses. </a:t>
            </a:r>
            <a:endParaRPr lang="en-US" sz="2400" dirty="0" smtClean="0">
              <a:latin typeface="Cambria" panose="02040503050406030204" pitchFamily="18" charset="0"/>
            </a:endParaRPr>
          </a:p>
          <a:p>
            <a:pPr marL="342900" indent="-342900">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151123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067800"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Cambria" panose="02040503050406030204" pitchFamily="18" charset="0"/>
              </a:rPr>
              <a:t>In each dimension, </a:t>
            </a:r>
            <a:r>
              <a:rPr lang="en-US" sz="2400" dirty="0" err="1">
                <a:latin typeface="Cambria" panose="02040503050406030204" pitchFamily="18" charset="0"/>
              </a:rPr>
              <a:t>Munsell</a:t>
            </a:r>
            <a:r>
              <a:rPr lang="en-US" sz="2400" dirty="0">
                <a:latin typeface="Cambria" panose="02040503050406030204" pitchFamily="18" charset="0"/>
              </a:rPr>
              <a:t> colors are as close to perceptually uniform as he could make them, which makes the resulting shape quite irregular.</a:t>
            </a:r>
          </a:p>
          <a:p>
            <a:pPr marL="342900" indent="-342900">
              <a:buFont typeface="Wingdings" panose="05000000000000000000" pitchFamily="2" charset="2"/>
              <a:buChar char="Ø"/>
            </a:pPr>
            <a:endParaRPr lang="en-US" sz="2400" dirty="0">
              <a:latin typeface="Cambria" panose="020405030504060302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86200" y="1295400"/>
            <a:ext cx="4791075" cy="55626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57200" y="2209800"/>
            <a:ext cx="3038475" cy="3581400"/>
          </a:xfrm>
          <a:prstGeom prst="rect">
            <a:avLst/>
          </a:prstGeom>
        </p:spPr>
      </p:pic>
    </p:spTree>
    <p:extLst>
      <p:ext uri="{BB962C8B-B14F-4D97-AF65-F5344CB8AC3E}">
        <p14:creationId xmlns:p14="http://schemas.microsoft.com/office/powerpoint/2010/main" val="20231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686800" cy="2339102"/>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Color </a:t>
            </a:r>
            <a:r>
              <a:rPr lang="en-US" sz="3200" b="1" dirty="0" smtClean="0">
                <a:solidFill>
                  <a:schemeClr val="accent6">
                    <a:lumMod val="75000"/>
                  </a:schemeClr>
                </a:solidFill>
                <a:latin typeface="Cambria" panose="02040503050406030204" pitchFamily="18" charset="0"/>
              </a:rPr>
              <a:t>dimension</a:t>
            </a:r>
            <a:endParaRPr lang="en-US" sz="3200" dirty="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rPr>
              <a:t>The perception of color is often described by referring to three dimensions of the color experiences: </a:t>
            </a:r>
            <a:r>
              <a:rPr lang="en-US" sz="2400" i="1" dirty="0">
                <a:latin typeface="Cambria" panose="02040503050406030204" pitchFamily="18" charset="0"/>
              </a:rPr>
              <a:t>hue, saturation, and brightness</a:t>
            </a:r>
            <a:r>
              <a:rPr lang="en-US" sz="2400" i="1" dirty="0" smtClean="0">
                <a:latin typeface="Cambria" panose="02040503050406030204" pitchFamily="18" charset="0"/>
              </a:rPr>
              <a:t>.</a:t>
            </a:r>
          </a:p>
          <a:p>
            <a:pPr marL="342900" indent="-342900">
              <a:buFont typeface="Wingdings" panose="05000000000000000000" pitchFamily="2" charset="2"/>
              <a:buChar char="Ø"/>
            </a:pPr>
            <a:endParaRPr lang="en-US" sz="2400" dirty="0" smtClean="0">
              <a:latin typeface="Cambria" panose="02040503050406030204" pitchFamily="18" charset="0"/>
            </a:endParaRPr>
          </a:p>
          <a:p>
            <a:pPr marL="285750" indent="-285750">
              <a:buFont typeface="Wingdings" panose="05000000000000000000" pitchFamily="2" charset="2"/>
              <a:buChar char="Ø"/>
            </a:pPr>
            <a:endParaRPr lang="en-US" dirty="0"/>
          </a:p>
        </p:txBody>
      </p:sp>
      <p:pic>
        <p:nvPicPr>
          <p:cNvPr id="3" name="Content Placeholder 3"/>
          <p:cNvPicPr/>
          <p:nvPr/>
        </p:nvPicPr>
        <p:blipFill rotWithShape="1">
          <a:blip r:embed="rId2"/>
          <a:srcRect t="12255"/>
          <a:stretch/>
        </p:blipFill>
        <p:spPr>
          <a:xfrm>
            <a:off x="152400" y="1905000"/>
            <a:ext cx="8610600" cy="4581526"/>
          </a:xfrm>
          <a:prstGeom prst="rect">
            <a:avLst/>
          </a:prstGeom>
        </p:spPr>
      </p:pic>
    </p:spTree>
    <p:extLst>
      <p:ext uri="{BB962C8B-B14F-4D97-AF65-F5344CB8AC3E}">
        <p14:creationId xmlns:p14="http://schemas.microsoft.com/office/powerpoint/2010/main" val="413235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534400" cy="4585871"/>
          </a:xfrm>
          <a:prstGeom prst="rect">
            <a:avLst/>
          </a:prstGeom>
          <a:noFill/>
        </p:spPr>
        <p:txBody>
          <a:bodyPr wrap="square" rtlCol="0">
            <a:spAutoFit/>
          </a:bodyPr>
          <a:lstStyle/>
          <a:p>
            <a:r>
              <a:rPr lang="en-US" sz="2800" b="1" dirty="0">
                <a:solidFill>
                  <a:schemeClr val="accent6">
                    <a:lumMod val="75000"/>
                  </a:schemeClr>
                </a:solidFill>
                <a:latin typeface="Cambria" panose="02040503050406030204" pitchFamily="18" charset="0"/>
              </a:rPr>
              <a:t>Hue</a:t>
            </a:r>
            <a:r>
              <a:rPr lang="en-US" sz="2000" dirty="0">
                <a:solidFill>
                  <a:schemeClr val="accent6">
                    <a:lumMod val="75000"/>
                  </a:schemeClr>
                </a:solidFill>
                <a:latin typeface="Cambria" panose="02040503050406030204" pitchFamily="18" charset="0"/>
              </a:rPr>
              <a:t> </a:t>
            </a:r>
          </a:p>
          <a:p>
            <a:pPr marL="342900" indent="-342900">
              <a:buFont typeface="Wingdings" panose="05000000000000000000" pitchFamily="2" charset="2"/>
              <a:buChar char="Ø"/>
            </a:pPr>
            <a:r>
              <a:rPr lang="en-US" sz="2400" dirty="0">
                <a:latin typeface="Cambria" panose="02040503050406030204" pitchFamily="18" charset="0"/>
              </a:rPr>
              <a:t>Refers to the color quality of the light and corresponds to the color names that we use, such as orange, purple, green, indigo, yellow, cyan, etc. </a:t>
            </a:r>
          </a:p>
          <a:p>
            <a:pPr marL="342900" indent="-342900">
              <a:buFont typeface="Wingdings" panose="05000000000000000000" pitchFamily="2" charset="2"/>
              <a:buChar char="Ø"/>
            </a:pPr>
            <a:r>
              <a:rPr lang="en-US" sz="2400" dirty="0">
                <a:latin typeface="Cambria" panose="02040503050406030204" pitchFamily="18" charset="0"/>
              </a:rPr>
              <a:t>In fact, hue is the quality of color. </a:t>
            </a:r>
          </a:p>
          <a:p>
            <a:pPr marL="342900" indent="-342900">
              <a:buFont typeface="Wingdings" panose="05000000000000000000" pitchFamily="2" charset="2"/>
              <a:buChar char="Ø"/>
            </a:pPr>
            <a:r>
              <a:rPr lang="en-US" sz="2400" dirty="0">
                <a:latin typeface="Cambria" panose="02040503050406030204" pitchFamily="18" charset="0"/>
              </a:rPr>
              <a:t>A quality is a value that changes, but it does not make the value larger or smaller. </a:t>
            </a:r>
          </a:p>
          <a:p>
            <a:pPr marL="342900" indent="-342900">
              <a:buFont typeface="Wingdings" panose="05000000000000000000" pitchFamily="2" charset="2"/>
              <a:buChar char="Ø"/>
            </a:pPr>
            <a:r>
              <a:rPr lang="en-US" sz="2400" dirty="0">
                <a:latin typeface="Cambria" panose="02040503050406030204" pitchFamily="18" charset="0"/>
              </a:rPr>
              <a:t>When hue or color changes, it does not make sense to say that red has more or less hue than green.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This </a:t>
            </a:r>
            <a:r>
              <a:rPr lang="en-US" sz="2400" dirty="0">
                <a:latin typeface="Cambria" panose="02040503050406030204" pitchFamily="18" charset="0"/>
              </a:rPr>
              <a:t>is because color is a quality, not an amount.</a:t>
            </a:r>
          </a:p>
          <a:p>
            <a:pPr marL="342900" indent="-342900">
              <a:buFont typeface="Wingdings" panose="05000000000000000000" pitchFamily="2" charset="2"/>
              <a:buChar char="Ø"/>
            </a:pPr>
            <a:endParaRPr lang="en-US" sz="2400" dirty="0">
              <a:latin typeface="Cambria" panose="02040503050406030204" pitchFamily="18" charset="0"/>
            </a:endParaRPr>
          </a:p>
          <a:p>
            <a:endParaRPr lang="en-US" sz="2400" dirty="0"/>
          </a:p>
        </p:txBody>
      </p:sp>
    </p:spTree>
    <p:extLst>
      <p:ext uri="{BB962C8B-B14F-4D97-AF65-F5344CB8AC3E}">
        <p14:creationId xmlns:p14="http://schemas.microsoft.com/office/powerpoint/2010/main" val="177250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4493538"/>
          </a:xfrm>
          <a:prstGeom prst="rect">
            <a:avLst/>
          </a:prstGeom>
          <a:noFill/>
        </p:spPr>
        <p:txBody>
          <a:bodyPr wrap="square" rtlCol="0">
            <a:spAutoFit/>
          </a:bodyPr>
          <a:lstStyle/>
          <a:p>
            <a:r>
              <a:rPr lang="en-US" sz="2800" b="1" dirty="0">
                <a:solidFill>
                  <a:schemeClr val="accent6">
                    <a:lumMod val="75000"/>
                  </a:schemeClr>
                </a:solidFill>
                <a:latin typeface="Cambria" panose="02040503050406030204" pitchFamily="18" charset="0"/>
              </a:rPr>
              <a:t>Saturation</a:t>
            </a:r>
            <a:r>
              <a:rPr lang="en-US" sz="2800" dirty="0">
                <a:solidFill>
                  <a:schemeClr val="accent6">
                    <a:lumMod val="75000"/>
                  </a:schemeClr>
                </a:solidFill>
                <a:latin typeface="Cambria" panose="02040503050406030204" pitchFamily="18" charset="0"/>
              </a:rPr>
              <a:t> </a:t>
            </a:r>
            <a:endParaRPr lang="en-US" sz="2800" dirty="0" smtClean="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rPr>
              <a:t>R</a:t>
            </a:r>
            <a:r>
              <a:rPr lang="en-US" sz="2400" dirty="0" smtClean="0">
                <a:latin typeface="Cambria" panose="02040503050406030204" pitchFamily="18" charset="0"/>
              </a:rPr>
              <a:t>efers </a:t>
            </a:r>
            <a:r>
              <a:rPr lang="en-US" sz="2400" dirty="0">
                <a:latin typeface="Cambria" panose="02040503050406030204" pitchFamily="18" charset="0"/>
              </a:rPr>
              <a:t>to the purity of the light.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more saturated the stimulus, the stronger the color experience, and the less saturated, the more it appears white or gray or black—that is, achromatic.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classic example of saturation differences concerns the continuum from red to pink.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Pink </a:t>
            </a:r>
            <a:r>
              <a:rPr lang="en-US" sz="2400" dirty="0">
                <a:latin typeface="Cambria" panose="02040503050406030204" pitchFamily="18" charset="0"/>
              </a:rPr>
              <a:t>is a combination of red light and white light.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more white light is added, the less “red” the pink is.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Eventually</a:t>
            </a:r>
            <a:r>
              <a:rPr lang="en-US" sz="2400" dirty="0">
                <a:latin typeface="Cambria" panose="02040503050406030204" pitchFamily="18" charset="0"/>
              </a:rPr>
              <a:t>, the red may be so overwhelmed by the white that we barely notice the pink at all.</a:t>
            </a:r>
          </a:p>
          <a:p>
            <a:endParaRPr lang="en-US" dirty="0"/>
          </a:p>
        </p:txBody>
      </p:sp>
    </p:spTree>
    <p:extLst>
      <p:ext uri="{BB962C8B-B14F-4D97-AF65-F5344CB8AC3E}">
        <p14:creationId xmlns:p14="http://schemas.microsoft.com/office/powerpoint/2010/main" val="308038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rPr>
              <a:t>Hue and saturation can be represented as a color circle </a:t>
            </a:r>
            <a:r>
              <a:rPr lang="en-US" sz="2400" dirty="0" smtClean="0">
                <a:latin typeface="Cambria" panose="02040503050406030204" pitchFamily="18" charset="0"/>
              </a:rPr>
              <a:t>below. </a:t>
            </a:r>
          </a:p>
          <a:p>
            <a:pPr marL="342900" indent="-342900">
              <a:buFont typeface="Wingdings" panose="05000000000000000000" pitchFamily="2" charset="2"/>
              <a:buChar char="Ø"/>
            </a:pPr>
            <a:r>
              <a:rPr lang="en-US" sz="2400" dirty="0" smtClean="0">
                <a:latin typeface="Cambria" panose="02040503050406030204" pitchFamily="18" charset="0"/>
              </a:rPr>
              <a:t>Along </a:t>
            </a:r>
            <a:r>
              <a:rPr lang="en-US" sz="2400" dirty="0">
                <a:latin typeface="Cambria" panose="02040503050406030204" pitchFamily="18" charset="0"/>
              </a:rPr>
              <a:t>the perimeter of the circle, we find the monochromatic hues—red, orange, yellow, green, blue, indigo, and violet.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As </a:t>
            </a:r>
            <a:r>
              <a:rPr lang="en-US" sz="2400" dirty="0">
                <a:latin typeface="Cambria" panose="02040503050406030204" pitchFamily="18" charset="0"/>
              </a:rPr>
              <a:t>we head toward the center of the circle, we get less and less saturated colors.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Thus</a:t>
            </a:r>
            <a:r>
              <a:rPr lang="en-US" sz="2400" dirty="0">
                <a:latin typeface="Cambria" panose="02040503050406030204" pitchFamily="18" charset="0"/>
              </a:rPr>
              <a:t>, a deep red and a deep blue exist on the perimeter, but pink and baby blue exist toward the center.</a:t>
            </a:r>
          </a:p>
          <a:p>
            <a:endParaRPr lang="en-US" sz="2400" dirty="0">
              <a:latin typeface="Cambria" panose="02040503050406030204" pitchFamily="18" charset="0"/>
            </a:endParaRPr>
          </a:p>
        </p:txBody>
      </p:sp>
      <p:pic>
        <p:nvPicPr>
          <p:cNvPr id="3" name="Picture 2"/>
          <p:cNvPicPr/>
          <p:nvPr/>
        </p:nvPicPr>
        <p:blipFill>
          <a:blip r:embed="rId2"/>
          <a:stretch>
            <a:fillRect/>
          </a:stretch>
        </p:blipFill>
        <p:spPr>
          <a:xfrm>
            <a:off x="2514600" y="3644920"/>
            <a:ext cx="3581400" cy="2984480"/>
          </a:xfrm>
          <a:prstGeom prst="rect">
            <a:avLst/>
          </a:prstGeom>
        </p:spPr>
      </p:pic>
    </p:spTree>
    <p:extLst>
      <p:ext uri="{BB962C8B-B14F-4D97-AF65-F5344CB8AC3E}">
        <p14:creationId xmlns:p14="http://schemas.microsoft.com/office/powerpoint/2010/main" val="371147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839200" cy="3385542"/>
          </a:xfrm>
          <a:prstGeom prst="rect">
            <a:avLst/>
          </a:prstGeom>
          <a:noFill/>
        </p:spPr>
        <p:txBody>
          <a:bodyPr wrap="square" rtlCol="0">
            <a:spAutoFit/>
          </a:bodyPr>
          <a:lstStyle/>
          <a:p>
            <a:r>
              <a:rPr lang="en-US" sz="2800" b="1" dirty="0">
                <a:solidFill>
                  <a:schemeClr val="accent6">
                    <a:lumMod val="75000"/>
                  </a:schemeClr>
                </a:solidFill>
                <a:latin typeface="Cambria" panose="02040503050406030204" pitchFamily="18" charset="0"/>
              </a:rPr>
              <a:t>Brightness </a:t>
            </a:r>
            <a:r>
              <a:rPr lang="en-US" sz="2800" b="1" dirty="0" smtClean="0">
                <a:solidFill>
                  <a:schemeClr val="accent6">
                    <a:lumMod val="75000"/>
                  </a:schemeClr>
                </a:solidFill>
                <a:latin typeface="Cambria" panose="02040503050406030204" pitchFamily="18" charset="0"/>
              </a:rPr>
              <a:t>(Value)</a:t>
            </a:r>
          </a:p>
          <a:p>
            <a:pPr marL="342900" indent="-342900">
              <a:buFont typeface="Wingdings" panose="05000000000000000000" pitchFamily="2" charset="2"/>
              <a:buChar char="Ø"/>
            </a:pPr>
            <a:r>
              <a:rPr lang="en-US" sz="2400" dirty="0">
                <a:latin typeface="Cambria" panose="02040503050406030204" pitchFamily="18" charset="0"/>
              </a:rPr>
              <a:t>R</a:t>
            </a:r>
            <a:r>
              <a:rPr lang="en-US" sz="2400" dirty="0" smtClean="0">
                <a:latin typeface="Cambria" panose="02040503050406030204" pitchFamily="18" charset="0"/>
              </a:rPr>
              <a:t>efers </a:t>
            </a:r>
            <a:r>
              <a:rPr lang="en-US" sz="2400" dirty="0">
                <a:latin typeface="Cambria" panose="02040503050406030204" pitchFamily="18" charset="0"/>
              </a:rPr>
              <a:t>to the amount of light present.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more bright an object is, the easier it is to see and to notice the </a:t>
            </a:r>
            <a:r>
              <a:rPr lang="en-US" sz="2400" dirty="0" smtClean="0">
                <a:latin typeface="Cambria" panose="02040503050406030204" pitchFamily="18" charset="0"/>
              </a:rPr>
              <a:t>colors.</a:t>
            </a:r>
          </a:p>
          <a:p>
            <a:pPr marL="342900" indent="-342900">
              <a:buFont typeface="Wingdings" panose="05000000000000000000" pitchFamily="2" charset="2"/>
              <a:buChar char="Ø"/>
            </a:pPr>
            <a:r>
              <a:rPr lang="en-US" sz="2400" dirty="0" smtClean="0">
                <a:latin typeface="Cambria" panose="02040503050406030204" pitchFamily="18" charset="0"/>
              </a:rPr>
              <a:t>Brightness </a:t>
            </a:r>
            <a:r>
              <a:rPr lang="en-US" sz="2400" dirty="0">
                <a:latin typeface="Cambria" panose="02040503050406030204" pitchFamily="18" charset="0"/>
              </a:rPr>
              <a:t>is the dimension that now goes vertically through the color </a:t>
            </a:r>
            <a:r>
              <a:rPr lang="en-US" sz="2400" dirty="0" smtClean="0">
                <a:latin typeface="Cambria" panose="02040503050406030204" pitchFamily="18" charset="0"/>
              </a:rPr>
              <a:t>circle.</a:t>
            </a:r>
          </a:p>
          <a:p>
            <a:pPr marL="342900" indent="-342900">
              <a:buFont typeface="Wingdings" panose="05000000000000000000" pitchFamily="2" charset="2"/>
              <a:buChar char="Ø"/>
            </a:pPr>
            <a:r>
              <a:rPr lang="en-US" sz="2400" dirty="0" smtClean="0">
                <a:latin typeface="Cambria" panose="02040503050406030204" pitchFamily="18" charset="0"/>
              </a:rPr>
              <a:t>Brightness </a:t>
            </a:r>
            <a:r>
              <a:rPr lang="en-US" sz="2400" dirty="0">
                <a:latin typeface="Cambria" panose="02040503050406030204" pitchFamily="18" charset="0"/>
              </a:rPr>
              <a:t>does have a relation to color—it is easier to see color at higher brightness values.</a:t>
            </a:r>
          </a:p>
          <a:p>
            <a:endParaRPr lang="en-US" dirty="0"/>
          </a:p>
        </p:txBody>
      </p:sp>
      <p:pic>
        <p:nvPicPr>
          <p:cNvPr id="3" name="Content Placeholder 3"/>
          <p:cNvPicPr/>
          <p:nvPr/>
        </p:nvPicPr>
        <p:blipFill>
          <a:blip r:embed="rId2"/>
          <a:stretch>
            <a:fillRect/>
          </a:stretch>
        </p:blipFill>
        <p:spPr>
          <a:xfrm>
            <a:off x="2286000" y="3200400"/>
            <a:ext cx="4800600" cy="3657600"/>
          </a:xfrm>
          <a:prstGeom prst="rect">
            <a:avLst/>
          </a:prstGeom>
        </p:spPr>
      </p:pic>
    </p:spTree>
    <p:extLst>
      <p:ext uri="{BB962C8B-B14F-4D97-AF65-F5344CB8AC3E}">
        <p14:creationId xmlns:p14="http://schemas.microsoft.com/office/powerpoint/2010/main" val="3431014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8600" y="691993"/>
            <a:ext cx="9149195" cy="98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094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accent6">
                    <a:lumMod val="75000"/>
                  </a:schemeClr>
                </a:solidFill>
                <a:effectLst/>
                <a:latin typeface="Cambria" panose="02040503050406030204" pitchFamily="18" charset="0"/>
                <a:ea typeface="Times New Roman" panose="02020603050405020304" pitchFamily="18" charset="0"/>
              </a:rPr>
              <a:t>Trichromatic Theory</a:t>
            </a:r>
            <a:endParaRPr kumimoji="0" lang="en-US" altLang="en-US" sz="3200" b="0" i="0" u="none" strike="noStrike" cap="none" normalizeH="0" baseline="0" dirty="0" smtClean="0">
              <a:ln>
                <a:noFill/>
              </a:ln>
              <a:solidFill>
                <a:schemeClr val="accent6">
                  <a:lumMod val="75000"/>
                </a:schemeClr>
              </a:solidFill>
              <a:effectLst/>
              <a:latin typeface="Cambria" panose="02040503050406030204" pitchFamily="18" charset="0"/>
              <a:ea typeface="Times New Roman" panose="02020603050405020304" pitchFamily="18"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2" descr="http://psych.ucalgary.ca/PACE/VA-Lab/colourperceptionweb/trichromat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4494173"/>
            <a:ext cx="3227488" cy="2211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07818" y="1314832"/>
            <a:ext cx="7620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smtClean="0">
                <a:ln>
                  <a:noFill/>
                </a:ln>
                <a:solidFill>
                  <a:srgbClr val="666666"/>
                </a:solidFill>
                <a:effectLst/>
                <a:latin typeface="Cambria" panose="02040503050406030204" pitchFamily="18" charset="0"/>
                <a:ea typeface="Times New Roman" panose="02020603050405020304" pitchFamily="18" charset="0"/>
              </a:rPr>
              <a:t>According to the trichromatic theory of color vision, also known as the Young-Helmholtz theory of color vision, there are three receptors in the retina that are responsible for the perception of color.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smtClean="0">
                <a:ln>
                  <a:noFill/>
                </a:ln>
                <a:solidFill>
                  <a:srgbClr val="666666"/>
                </a:solidFill>
                <a:effectLst/>
                <a:latin typeface="Cambria" panose="02040503050406030204" pitchFamily="18" charset="0"/>
                <a:ea typeface="Times New Roman" panose="02020603050405020304" pitchFamily="18" charset="0"/>
              </a:rPr>
              <a:t>One receptor is sensitive to the color green, another to the color blue and a third to the color red. These three colors can then be combined to form any visible color in the spectrum</a:t>
            </a:r>
            <a:r>
              <a:rPr kumimoji="0" lang="en-US" altLang="en-US" sz="2400" b="0" i="0" u="none" strike="noStrike" cap="none" normalizeH="0" baseline="0" dirty="0" smtClean="0">
                <a:ln>
                  <a:noFill/>
                </a:ln>
                <a:solidFill>
                  <a:srgbClr val="222222"/>
                </a:solidFill>
                <a:effectLst/>
                <a:latin typeface="Cambria" panose="02040503050406030204" pitchFamily="18" charset="0"/>
                <a:ea typeface="Times New Roman" panose="02020603050405020304" pitchFamily="18" charset="0"/>
              </a:rPr>
              <a:t>.</a:t>
            </a:r>
            <a:endParaRPr kumimoji="0" lang="en-US" altLang="en-US" sz="2400" b="0" i="0" u="none" strike="noStrike" cap="none" normalizeH="0" baseline="0" dirty="0" smtClean="0">
              <a:ln>
                <a:noFill/>
              </a:ln>
              <a:solidFill>
                <a:schemeClr val="tx1"/>
              </a:solidFill>
              <a:effectLst/>
              <a:latin typeface="Cambria" panose="02040503050406030204" pitchFamily="18" charset="0"/>
            </a:endParaRPr>
          </a:p>
        </p:txBody>
      </p:sp>
      <p:sp>
        <p:nvSpPr>
          <p:cNvPr id="5" name="TextBox 4"/>
          <p:cNvSpPr txBox="1"/>
          <p:nvPr/>
        </p:nvSpPr>
        <p:spPr>
          <a:xfrm>
            <a:off x="0" y="107218"/>
            <a:ext cx="5811982" cy="584775"/>
          </a:xfrm>
          <a:prstGeom prst="rect">
            <a:avLst/>
          </a:prstGeom>
          <a:noFill/>
        </p:spPr>
        <p:txBody>
          <a:bodyPr wrap="square" rtlCol="0">
            <a:spAutoFit/>
          </a:bodyPr>
          <a:lstStyle/>
          <a:p>
            <a:r>
              <a:rPr lang="en-US" sz="3200" b="1" dirty="0" smtClean="0">
                <a:solidFill>
                  <a:schemeClr val="accent6">
                    <a:lumMod val="75000"/>
                  </a:schemeClr>
                </a:solidFill>
                <a:latin typeface="Cambria" panose="02040503050406030204" pitchFamily="18" charset="0"/>
              </a:rPr>
              <a:t>Theories of Color Perception</a:t>
            </a:r>
            <a:endParaRPr lang="en-US" sz="3200" b="1" dirty="0">
              <a:solidFill>
                <a:schemeClr val="accent6">
                  <a:lumMod val="75000"/>
                </a:schemeClr>
              </a:solidFill>
              <a:latin typeface="Cambria" panose="02040503050406030204" pitchFamily="18" charset="0"/>
            </a:endParaRPr>
          </a:p>
        </p:txBody>
      </p:sp>
    </p:spTree>
    <p:extLst>
      <p:ext uri="{BB962C8B-B14F-4D97-AF65-F5344CB8AC3E}">
        <p14:creationId xmlns:p14="http://schemas.microsoft.com/office/powerpoint/2010/main" val="178656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763000" cy="637097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rPr>
              <a:t>The theory began when Thomas Young proposed that color vision results from the actions of three different receptors.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As </a:t>
            </a:r>
            <a:r>
              <a:rPr lang="en-US" sz="2400" dirty="0">
                <a:latin typeface="Cambria" panose="02040503050406030204" pitchFamily="18" charset="0"/>
              </a:rPr>
              <a:t>early as 1802, Young suggested that the eye contained different photoreceptor cells that were sensitive to different wavelengths of light in the visible </a:t>
            </a:r>
            <a:r>
              <a:rPr lang="en-US" sz="2400" dirty="0" smtClean="0">
                <a:latin typeface="Cambria" panose="02040503050406030204" pitchFamily="18" charset="0"/>
              </a:rPr>
              <a:t>spectrum.</a:t>
            </a:r>
            <a:endParaRPr lang="en-US" sz="2400" dirty="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It </a:t>
            </a:r>
            <a:r>
              <a:rPr lang="en-US" sz="2400" dirty="0">
                <a:latin typeface="Cambria" panose="02040503050406030204" pitchFamily="18" charset="0"/>
              </a:rPr>
              <a:t>was later in the mid-1800s that researcher Hermann von Helmholtz expanded upon Young's original theory and suggested that the cone receptors of the eye were either short-wavelength (blue), medium-wavelength (green) or long-wavelength (red).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He </a:t>
            </a:r>
            <a:r>
              <a:rPr lang="en-US" sz="2400" dirty="0">
                <a:latin typeface="Cambria" panose="02040503050406030204" pitchFamily="18" charset="0"/>
              </a:rPr>
              <a:t>also proposed that it was the strength of the signals detected by the receptor cells that determined how the brain interpreted color in the </a:t>
            </a:r>
            <a:r>
              <a:rPr lang="en-US" sz="2400" dirty="0" smtClean="0">
                <a:latin typeface="Cambria" panose="02040503050406030204" pitchFamily="18" charset="0"/>
              </a:rPr>
              <a:t>environment.</a:t>
            </a:r>
          </a:p>
          <a:p>
            <a:pPr marL="342900" indent="-342900">
              <a:buFont typeface="Wingdings" panose="05000000000000000000" pitchFamily="2" charset="2"/>
              <a:buChar char="Ø"/>
            </a:pPr>
            <a:r>
              <a:rPr lang="en-US" sz="2400" dirty="0" smtClean="0">
                <a:latin typeface="Cambria" panose="02040503050406030204" pitchFamily="18" charset="0"/>
              </a:rPr>
              <a:t>Helmholtz </a:t>
            </a:r>
            <a:r>
              <a:rPr lang="en-US" sz="2400" dirty="0">
                <a:latin typeface="Cambria" panose="02040503050406030204" pitchFamily="18" charset="0"/>
              </a:rPr>
              <a:t>discovered that people with normal color vision need three wavelengths of light to create different colors through a series of experiments.</a:t>
            </a:r>
          </a:p>
          <a:p>
            <a:pPr marL="342900" indent="-342900">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53160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0"/>
            <a:ext cx="9220200" cy="7632859"/>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The opponent Process Theory</a:t>
            </a:r>
            <a:endParaRPr lang="en-US" sz="3200" dirty="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200" dirty="0">
                <a:latin typeface="Cambria" panose="02040503050406030204" pitchFamily="18" charset="0"/>
              </a:rPr>
              <a:t>The opponent-process theory of color vision suggests that our ability to perceive color is controlled by three receptor complexes with opposing actions. </a:t>
            </a:r>
            <a:endParaRPr lang="en-US" sz="2200" dirty="0" smtClean="0">
              <a:latin typeface="Cambria" panose="02040503050406030204" pitchFamily="18" charset="0"/>
            </a:endParaRPr>
          </a:p>
          <a:p>
            <a:pPr marL="342900" indent="-342900">
              <a:buFont typeface="Wingdings" panose="05000000000000000000" pitchFamily="2" charset="2"/>
              <a:buChar char="Ø"/>
            </a:pPr>
            <a:r>
              <a:rPr lang="en-US" sz="2200" dirty="0" smtClean="0">
                <a:latin typeface="Cambria" panose="02040503050406030204" pitchFamily="18" charset="0"/>
              </a:rPr>
              <a:t>These </a:t>
            </a:r>
            <a:r>
              <a:rPr lang="en-US" sz="2200" dirty="0">
                <a:latin typeface="Cambria" panose="02040503050406030204" pitchFamily="18" charset="0"/>
              </a:rPr>
              <a:t>three receptors complexes are the red-green complex, the blue-yellow complex and the black-white </a:t>
            </a:r>
            <a:r>
              <a:rPr lang="en-US" sz="2200" dirty="0" smtClean="0">
                <a:latin typeface="Cambria" panose="02040503050406030204" pitchFamily="18" charset="0"/>
              </a:rPr>
              <a:t>complex.</a:t>
            </a:r>
          </a:p>
          <a:p>
            <a:pPr marL="342900" indent="-342900">
              <a:buFont typeface="Wingdings" panose="05000000000000000000" pitchFamily="2" charset="2"/>
              <a:buChar char="Ø"/>
            </a:pPr>
            <a:r>
              <a:rPr lang="en-US" sz="2200" dirty="0" smtClean="0">
                <a:latin typeface="Cambria" panose="02040503050406030204" pitchFamily="18" charset="0"/>
              </a:rPr>
              <a:t>According </a:t>
            </a:r>
            <a:r>
              <a:rPr lang="en-US" sz="2200" dirty="0">
                <a:latin typeface="Cambria" panose="02040503050406030204" pitchFamily="18" charset="0"/>
              </a:rPr>
              <a:t>to the opponent-process theory, these cells can only detect the presence of one color at a time because the two colors oppose one </a:t>
            </a:r>
            <a:r>
              <a:rPr lang="en-US" sz="2200" dirty="0" smtClean="0">
                <a:latin typeface="Cambria" panose="02040503050406030204" pitchFamily="18" charset="0"/>
              </a:rPr>
              <a:t>another.</a:t>
            </a:r>
          </a:p>
          <a:p>
            <a:pPr marL="342900" indent="-342900">
              <a:buFont typeface="Wingdings" panose="05000000000000000000" pitchFamily="2" charset="2"/>
              <a:buChar char="Ø"/>
            </a:pPr>
            <a:r>
              <a:rPr lang="en-US" sz="2200" dirty="0" smtClean="0">
                <a:latin typeface="Cambria" panose="02040503050406030204" pitchFamily="18" charset="0"/>
              </a:rPr>
              <a:t>We </a:t>
            </a:r>
            <a:r>
              <a:rPr lang="en-US" sz="2200" dirty="0">
                <a:latin typeface="Cambria" panose="02040503050406030204" pitchFamily="18" charset="0"/>
              </a:rPr>
              <a:t>do not see greenish-red because the opponent cells can only detect one of these colors at a time</a:t>
            </a:r>
            <a:r>
              <a:rPr lang="en-US" sz="2200" dirty="0" smtClean="0">
                <a:latin typeface="Cambria" panose="02040503050406030204" pitchFamily="18" charset="0"/>
              </a:rPr>
              <a:t>.</a:t>
            </a:r>
          </a:p>
          <a:p>
            <a:pPr marL="342900" indent="-342900">
              <a:buFont typeface="Wingdings" panose="05000000000000000000" pitchFamily="2" charset="2"/>
              <a:buChar char="Ø"/>
            </a:pPr>
            <a:r>
              <a:rPr lang="en-US" sz="2200" dirty="0">
                <a:latin typeface="Cambria" panose="02040503050406030204" pitchFamily="18" charset="0"/>
              </a:rPr>
              <a:t>The opponent color process works through a process of excitatory and inhibitory responses, with the two components of each mechanism opposing each other.</a:t>
            </a:r>
          </a:p>
          <a:p>
            <a:pPr marL="342900" indent="-342900">
              <a:buFont typeface="Wingdings" panose="05000000000000000000" pitchFamily="2" charset="2"/>
              <a:buChar char="Ø"/>
            </a:pPr>
            <a:r>
              <a:rPr lang="en-US" sz="2200" dirty="0">
                <a:latin typeface="Cambria" panose="02040503050406030204" pitchFamily="18" charset="0"/>
              </a:rPr>
              <a:t>For example, red creates a positive (or excitatory) response while green creates a negative (or inhibitory) </a:t>
            </a:r>
            <a:r>
              <a:rPr lang="en-US" sz="2200" dirty="0" smtClean="0">
                <a:latin typeface="Cambria" panose="02040503050406030204" pitchFamily="18" charset="0"/>
              </a:rPr>
              <a:t>response.</a:t>
            </a:r>
          </a:p>
          <a:p>
            <a:pPr marL="342900" indent="-342900">
              <a:buFont typeface="Wingdings" panose="05000000000000000000" pitchFamily="2" charset="2"/>
              <a:buChar char="Ø"/>
            </a:pPr>
            <a:r>
              <a:rPr lang="en-US" sz="2200" dirty="0" smtClean="0">
                <a:latin typeface="Cambria" panose="02040503050406030204" pitchFamily="18" charset="0"/>
              </a:rPr>
              <a:t>These </a:t>
            </a:r>
            <a:r>
              <a:rPr lang="en-US" sz="2200" dirty="0">
                <a:latin typeface="Cambria" panose="02040503050406030204" pitchFamily="18" charset="0"/>
              </a:rPr>
              <a:t>responses are controlled by </a:t>
            </a:r>
            <a:r>
              <a:rPr lang="en-US" sz="2200" b="1" dirty="0">
                <a:latin typeface="Cambria" panose="02040503050406030204" pitchFamily="18" charset="0"/>
              </a:rPr>
              <a:t>opponent neurons</a:t>
            </a:r>
            <a:r>
              <a:rPr lang="en-US" sz="2200" dirty="0">
                <a:latin typeface="Cambria" panose="02040503050406030204" pitchFamily="18" charset="0"/>
              </a:rPr>
              <a:t>, which are neurons that have an excitatory response to some wavelengths and an inhibitory response to wavelengths in the opponent part of the spectrum.</a:t>
            </a:r>
          </a:p>
          <a:p>
            <a:pPr marL="342900" indent="-342900">
              <a:buFont typeface="Wingdings" panose="05000000000000000000" pitchFamily="2" charset="2"/>
              <a:buChar char="Ø"/>
            </a:pPr>
            <a:endParaRPr lang="en-US" sz="2000" dirty="0">
              <a:latin typeface="Cambria" panose="02040503050406030204" pitchFamily="18" charset="0"/>
            </a:endParaRPr>
          </a:p>
          <a:p>
            <a:endParaRPr lang="en-US" sz="2000" dirty="0"/>
          </a:p>
        </p:txBody>
      </p:sp>
    </p:spTree>
    <p:extLst>
      <p:ext uri="{BB962C8B-B14F-4D97-AF65-F5344CB8AC3E}">
        <p14:creationId xmlns:p14="http://schemas.microsoft.com/office/powerpoint/2010/main" val="308839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8839200" cy="6124754"/>
          </a:xfrm>
          <a:prstGeom prst="rect">
            <a:avLst/>
          </a:prstGeom>
          <a:noFill/>
        </p:spPr>
        <p:txBody>
          <a:bodyPr wrap="square" rtlCol="0">
            <a:spAutoFit/>
          </a:bodyPr>
          <a:lstStyle/>
          <a:p>
            <a:r>
              <a:rPr lang="en-US" altLang="en-US" sz="3200" b="1" dirty="0">
                <a:solidFill>
                  <a:schemeClr val="accent6">
                    <a:lumMod val="75000"/>
                  </a:schemeClr>
                </a:solidFill>
                <a:latin typeface="Cambria" panose="02040503050406030204" pitchFamily="18" charset="0"/>
                <a:ea typeface="Times New Roman" panose="02020603050405020304" pitchFamily="18" charset="0"/>
              </a:rPr>
              <a:t>Understanding </a:t>
            </a:r>
            <a:r>
              <a:rPr lang="en-US" altLang="en-US" sz="3200" b="1" dirty="0" smtClean="0">
                <a:solidFill>
                  <a:schemeClr val="accent6">
                    <a:lumMod val="75000"/>
                  </a:schemeClr>
                </a:solidFill>
                <a:latin typeface="Cambria" panose="02040503050406030204" pitchFamily="18" charset="0"/>
                <a:ea typeface="Times New Roman" panose="02020603050405020304" pitchFamily="18" charset="0"/>
              </a:rPr>
              <a:t>Color</a:t>
            </a:r>
            <a:endParaRPr lang="en-US" sz="32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Color </a:t>
            </a:r>
            <a:r>
              <a:rPr lang="en-US" sz="2400" dirty="0">
                <a:latin typeface="Cambria" panose="02040503050406030204" pitchFamily="18" charset="0"/>
              </a:rPr>
              <a:t>is all around us</a:t>
            </a:r>
            <a:r>
              <a:rPr lang="en-US" sz="2400" dirty="0" smtClean="0">
                <a:latin typeface="Cambria" panose="02040503050406030204" pitchFamily="18" charset="0"/>
              </a:rPr>
              <a:t>.</a:t>
            </a:r>
          </a:p>
          <a:p>
            <a:pPr marL="285750" indent="-285750">
              <a:buFont typeface="Wingdings" panose="05000000000000000000" pitchFamily="2" charset="2"/>
              <a:buChar char="Ø"/>
            </a:pPr>
            <a:r>
              <a:rPr lang="en-US" sz="2400" dirty="0" smtClean="0">
                <a:latin typeface="Cambria" panose="02040503050406030204" pitchFamily="18" charset="0"/>
              </a:rPr>
              <a:t>It </a:t>
            </a:r>
            <a:r>
              <a:rPr lang="en-US" sz="2400" dirty="0">
                <a:latin typeface="Cambria" panose="02040503050406030204" pitchFamily="18" charset="0"/>
              </a:rPr>
              <a:t>is a sensation that adds excitement and emotion to our lives.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Everything </a:t>
            </a:r>
            <a:r>
              <a:rPr lang="en-US" sz="2400" dirty="0">
                <a:latin typeface="Cambria" panose="02040503050406030204" pitchFamily="18" charset="0"/>
              </a:rPr>
              <a:t>from the cloths we wear, to the pictures we paint revolves around color.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Without </a:t>
            </a:r>
            <a:r>
              <a:rPr lang="en-US" sz="2400" dirty="0">
                <a:latin typeface="Cambria" panose="02040503050406030204" pitchFamily="18" charset="0"/>
              </a:rPr>
              <a:t>color; the world (especially RGB World) would be a much less beautiful place.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Color </a:t>
            </a:r>
            <a:r>
              <a:rPr lang="en-US" sz="2400" dirty="0">
                <a:latin typeface="Cambria" panose="02040503050406030204" pitchFamily="18" charset="0"/>
              </a:rPr>
              <a:t>can also be used to describe emotions; we can be red hot, feeling blue, or be green with envy.</a:t>
            </a:r>
          </a:p>
          <a:p>
            <a:pPr marL="285750" indent="-285750">
              <a:buFont typeface="Wingdings" panose="05000000000000000000" pitchFamily="2" charset="2"/>
              <a:buChar char="Ø"/>
            </a:pPr>
            <a:r>
              <a:rPr lang="en-US" sz="2400" dirty="0">
                <a:latin typeface="Cambria" panose="02040503050406030204" pitchFamily="18" charset="0"/>
              </a:rPr>
              <a:t>Light is made up of energy waves which are grouped together in what is called a spectrum.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Light </a:t>
            </a:r>
            <a:r>
              <a:rPr lang="en-US" sz="2400" dirty="0">
                <a:latin typeface="Cambria" panose="02040503050406030204" pitchFamily="18" charset="0"/>
              </a:rPr>
              <a:t>that appears white to us, such as light from the sun, is actually composed of many colors.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wavelengths of light are not colored, but produce the sensation of color.</a:t>
            </a:r>
          </a:p>
          <a:p>
            <a:pPr marL="285750" indent="-285750">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127119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 y="6927"/>
            <a:ext cx="9109364" cy="6247864"/>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Color Constancy </a:t>
            </a:r>
            <a:endParaRPr lang="en-US" sz="3200" b="1" dirty="0" smtClean="0">
              <a:solidFill>
                <a:schemeClr val="accent6">
                  <a:lumMod val="75000"/>
                </a:schemeClr>
              </a:solidFill>
              <a:latin typeface="Cambria" panose="02040503050406030204" pitchFamily="18" charset="0"/>
            </a:endParaRPr>
          </a:p>
          <a:p>
            <a:endParaRPr lang="en-US" sz="3200" b="1" dirty="0" smtClean="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I</a:t>
            </a:r>
            <a:r>
              <a:rPr lang="en-US" sz="2400" dirty="0" smtClean="0">
                <a:latin typeface="Cambria" panose="02040503050406030204" pitchFamily="18" charset="0"/>
              </a:rPr>
              <a:t>s </a:t>
            </a:r>
            <a:r>
              <a:rPr lang="en-US" sz="2400" dirty="0">
                <a:latin typeface="Cambria" panose="02040503050406030204" pitchFamily="18" charset="0"/>
              </a:rPr>
              <a:t>the ability to perceive colors of objects, invariant to the color of the light source.</a:t>
            </a:r>
            <a:endParaRPr lang="en-US" sz="2400" b="1" dirty="0">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Color constancy refers to the observation that we see the same color despite changes in the composition of the wavelengths of light that is striking that </a:t>
            </a:r>
            <a:r>
              <a:rPr lang="en-US" sz="2400" dirty="0" smtClean="0">
                <a:latin typeface="Cambria" panose="02040503050406030204" pitchFamily="18" charset="0"/>
              </a:rPr>
              <a:t>object.</a:t>
            </a:r>
          </a:p>
          <a:p>
            <a:pPr marL="285750" indent="-285750">
              <a:buFont typeface="Wingdings" panose="05000000000000000000" pitchFamily="2" charset="2"/>
              <a:buChar char="Ø"/>
            </a:pPr>
            <a:r>
              <a:rPr lang="en-US" sz="2400" dirty="0" smtClean="0">
                <a:latin typeface="Cambria" panose="02040503050406030204" pitchFamily="18" charset="0"/>
              </a:rPr>
              <a:t>Thus</a:t>
            </a:r>
            <a:r>
              <a:rPr lang="en-US" sz="2400" dirty="0">
                <a:latin typeface="Cambria" panose="02040503050406030204" pitchFamily="18" charset="0"/>
              </a:rPr>
              <a:t>, a green mug appears to be the same color regardless of whether the light illuminating it is natural sunlight, a fluorescent lightbulb, or an incandescent lightbulb. </a:t>
            </a:r>
            <a:endParaRPr lang="en-US" sz="2400" b="1" dirty="0">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This is true even though the object is now reflecting different absolute amounts of light at different wavelengths under each illumination condition.</a:t>
            </a:r>
            <a:endParaRPr lang="en-US" sz="2400" b="1" dirty="0">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 Color constancy serves an important perceptual function—the properties of objects seldom change as a function of changes in the source of illumination. </a:t>
            </a:r>
            <a:endParaRPr lang="en-US" sz="2400" b="1" dirty="0">
              <a:latin typeface="Cambria" panose="02040503050406030204" pitchFamily="18" charset="0"/>
            </a:endParaRPr>
          </a:p>
        </p:txBody>
      </p:sp>
    </p:spTree>
    <p:extLst>
      <p:ext uri="{BB962C8B-B14F-4D97-AF65-F5344CB8AC3E}">
        <p14:creationId xmlns:p14="http://schemas.microsoft.com/office/powerpoint/2010/main" val="103443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86800" cy="4401205"/>
          </a:xfrm>
          <a:prstGeom prst="rect">
            <a:avLst/>
          </a:prstGeom>
          <a:noFill/>
        </p:spPr>
        <p:txBody>
          <a:bodyPr wrap="square" rtlCol="0">
            <a:spAutoFit/>
          </a:bodyPr>
          <a:lstStyle/>
          <a:p>
            <a:r>
              <a:rPr lang="en-US" sz="2800" dirty="0" smtClean="0">
                <a:solidFill>
                  <a:schemeClr val="accent6">
                    <a:lumMod val="75000"/>
                  </a:schemeClr>
                </a:solidFill>
                <a:latin typeface="Cambria" panose="02040503050406030204" pitchFamily="18" charset="0"/>
              </a:rPr>
              <a:t>Cont..</a:t>
            </a:r>
            <a:endParaRPr lang="en-US" sz="2800" dirty="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Thus</a:t>
            </a:r>
            <a:r>
              <a:rPr lang="en-US" sz="2400" dirty="0">
                <a:latin typeface="Cambria" panose="02040503050406030204" pitchFamily="18" charset="0"/>
              </a:rPr>
              <a:t>, a system that sees an object as a constant color across such changes leads to accurate perception.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Interestingly</a:t>
            </a:r>
            <a:r>
              <a:rPr lang="en-US" sz="2400" dirty="0">
                <a:latin typeface="Cambria" panose="02040503050406030204" pitchFamily="18" charset="0"/>
              </a:rPr>
              <a:t>, the distribution of wavelengths in sunlight changes across the day. </a:t>
            </a:r>
            <a:endParaRPr lang="en-US" sz="2400" b="1" dirty="0">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Evening light has more long wavelength light than light earlier in the day.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Although </a:t>
            </a:r>
            <a:r>
              <a:rPr lang="en-US" sz="2400" dirty="0">
                <a:latin typeface="Cambria" panose="02040503050406030204" pitchFamily="18" charset="0"/>
              </a:rPr>
              <a:t>we might enjoy the colors of twilight, we do not normally see objects as changing colors, though we are aware of general changes in illumination when we attend to them.</a:t>
            </a:r>
            <a:endParaRPr lang="en-US" sz="2400" b="1" dirty="0">
              <a:latin typeface="Cambria" panose="02040503050406030204" pitchFamily="18" charset="0"/>
            </a:endParaRPr>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58670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610600" cy="6924973"/>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Color Vision Impairment:</a:t>
            </a:r>
            <a:endParaRPr lang="en-US" sz="3200" dirty="0">
              <a:solidFill>
                <a:schemeClr val="accent6">
                  <a:lumMod val="75000"/>
                </a:schemeClr>
              </a:solidFill>
              <a:latin typeface="Cambria" panose="02040503050406030204" pitchFamily="18" charset="0"/>
            </a:endParaRPr>
          </a:p>
          <a:p>
            <a:r>
              <a:rPr lang="en-US" sz="2800" b="1" dirty="0" err="1">
                <a:solidFill>
                  <a:schemeClr val="accent6">
                    <a:lumMod val="75000"/>
                  </a:schemeClr>
                </a:solidFill>
                <a:latin typeface="Cambria" panose="02040503050406030204" pitchFamily="18" charset="0"/>
              </a:rPr>
              <a:t>Trichromacy</a:t>
            </a:r>
            <a:endParaRPr lang="en-US" sz="2800" dirty="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Normal </a:t>
            </a:r>
            <a:r>
              <a:rPr lang="en-US" sz="2400" dirty="0" smtClean="0">
                <a:latin typeface="Cambria" panose="02040503050406030204" pitchFamily="18" charset="0"/>
              </a:rPr>
              <a:t>color </a:t>
            </a:r>
            <a:r>
              <a:rPr lang="en-US" sz="2400" dirty="0">
                <a:latin typeface="Cambria" panose="02040503050406030204" pitchFamily="18" charset="0"/>
              </a:rPr>
              <a:t>vision uses all three types of light cones correctly and is known as </a:t>
            </a:r>
            <a:r>
              <a:rPr lang="en-US" sz="2400" dirty="0" err="1">
                <a:latin typeface="Cambria" panose="02040503050406030204" pitchFamily="18" charset="0"/>
              </a:rPr>
              <a:t>trichromacy</a:t>
            </a:r>
            <a:r>
              <a:rPr lang="en-US" sz="2400" dirty="0">
                <a:latin typeface="Cambria" panose="02040503050406030204" pitchFamily="18" charset="0"/>
              </a:rPr>
              <a:t>.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People </a:t>
            </a:r>
            <a:r>
              <a:rPr lang="en-US" sz="2400" dirty="0">
                <a:latin typeface="Cambria" panose="02040503050406030204" pitchFamily="18" charset="0"/>
              </a:rPr>
              <a:t>with normal </a:t>
            </a:r>
            <a:r>
              <a:rPr lang="en-US" sz="2400" dirty="0" smtClean="0">
                <a:latin typeface="Cambria" panose="02040503050406030204" pitchFamily="18" charset="0"/>
              </a:rPr>
              <a:t>color </a:t>
            </a:r>
            <a:r>
              <a:rPr lang="en-US" sz="2400" dirty="0">
                <a:latin typeface="Cambria" panose="02040503050406030204" pitchFamily="18" charset="0"/>
              </a:rPr>
              <a:t>vision are known as </a:t>
            </a:r>
            <a:r>
              <a:rPr lang="en-US" sz="2400" dirty="0" err="1">
                <a:latin typeface="Cambria" panose="02040503050406030204" pitchFamily="18" charset="0"/>
              </a:rPr>
              <a:t>trichromats</a:t>
            </a:r>
            <a:r>
              <a:rPr lang="en-US" sz="2400" dirty="0">
                <a:latin typeface="Cambria" panose="02040503050406030204" pitchFamily="18" charset="0"/>
              </a:rPr>
              <a:t>.</a:t>
            </a:r>
          </a:p>
          <a:p>
            <a:r>
              <a:rPr lang="en-US" sz="2600" b="1" dirty="0">
                <a:solidFill>
                  <a:schemeClr val="accent6">
                    <a:lumMod val="75000"/>
                  </a:schemeClr>
                </a:solidFill>
                <a:latin typeface="Cambria" panose="02040503050406030204" pitchFamily="18" charset="0"/>
              </a:rPr>
              <a:t>Anomalous </a:t>
            </a:r>
            <a:r>
              <a:rPr lang="en-US" sz="2600" b="1" dirty="0" err="1">
                <a:solidFill>
                  <a:schemeClr val="accent6">
                    <a:lumMod val="75000"/>
                  </a:schemeClr>
                </a:solidFill>
                <a:latin typeface="Cambria" panose="02040503050406030204" pitchFamily="18" charset="0"/>
              </a:rPr>
              <a:t>Trichromacy</a:t>
            </a:r>
            <a:r>
              <a:rPr lang="en-US" sz="2600" b="1" dirty="0">
                <a:solidFill>
                  <a:schemeClr val="accent6">
                    <a:lumMod val="75000"/>
                  </a:schemeClr>
                </a:solidFill>
                <a:latin typeface="Cambria" panose="02040503050406030204" pitchFamily="18" charset="0"/>
              </a:rPr>
              <a:t>: </a:t>
            </a:r>
            <a:endParaRPr lang="en-US" sz="2600" dirty="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200" dirty="0">
                <a:latin typeface="Cambria" panose="02040503050406030204" pitchFamily="18" charset="0"/>
              </a:rPr>
              <a:t>People with ‘faulty’ trichromatic vision will be </a:t>
            </a:r>
            <a:r>
              <a:rPr lang="en-US" sz="2200" dirty="0" smtClean="0">
                <a:latin typeface="Cambria" panose="02040503050406030204" pitchFamily="18" charset="0"/>
              </a:rPr>
              <a:t>color </a:t>
            </a:r>
            <a:r>
              <a:rPr lang="en-US" sz="2200" dirty="0">
                <a:latin typeface="Cambria" panose="02040503050406030204" pitchFamily="18" charset="0"/>
              </a:rPr>
              <a:t>blind to some extent and are known as anomalous </a:t>
            </a:r>
            <a:r>
              <a:rPr lang="en-US" sz="2200" dirty="0" err="1">
                <a:latin typeface="Cambria" panose="02040503050406030204" pitchFamily="18" charset="0"/>
              </a:rPr>
              <a:t>trichromats</a:t>
            </a:r>
            <a:r>
              <a:rPr lang="en-US" sz="2200" dirty="0">
                <a:latin typeface="Cambria" panose="02040503050406030204" pitchFamily="18" charset="0"/>
              </a:rPr>
              <a:t>. </a:t>
            </a:r>
          </a:p>
          <a:p>
            <a:pPr marL="342900" indent="-342900">
              <a:buFont typeface="Wingdings" panose="05000000000000000000" pitchFamily="2" charset="2"/>
              <a:buChar char="Ø"/>
            </a:pPr>
            <a:r>
              <a:rPr lang="en-US" sz="2200" dirty="0">
                <a:latin typeface="Cambria" panose="02040503050406030204" pitchFamily="18" charset="0"/>
              </a:rPr>
              <a:t>In people with this condition all of their three cone types are used to perceive light </a:t>
            </a:r>
            <a:r>
              <a:rPr lang="en-US" sz="2200" dirty="0" smtClean="0">
                <a:latin typeface="Cambria" panose="02040503050406030204" pitchFamily="18" charset="0"/>
              </a:rPr>
              <a:t>colors </a:t>
            </a:r>
            <a:r>
              <a:rPr lang="en-US" sz="2200" dirty="0">
                <a:latin typeface="Cambria" panose="02040503050406030204" pitchFamily="18" charset="0"/>
              </a:rPr>
              <a:t>but one type of cone perceives light slightly out of alignment, so that there are three different types of effect produced depending upon which cone type is ‘faulty</a:t>
            </a:r>
            <a:r>
              <a:rPr lang="en-US" sz="2200" dirty="0" smtClean="0">
                <a:latin typeface="Cambria" panose="02040503050406030204" pitchFamily="18" charset="0"/>
              </a:rPr>
              <a:t>’.</a:t>
            </a:r>
          </a:p>
          <a:p>
            <a:pPr marL="342900" indent="-342900">
              <a:buFont typeface="Wingdings" panose="05000000000000000000" pitchFamily="2" charset="2"/>
              <a:buChar char="Ø"/>
            </a:pPr>
            <a:r>
              <a:rPr lang="en-US" sz="2200" dirty="0">
                <a:latin typeface="Cambria" panose="02040503050406030204" pitchFamily="18" charset="0"/>
              </a:rPr>
              <a:t>Three different anomalous conditions are:</a:t>
            </a:r>
          </a:p>
          <a:p>
            <a:pPr marL="342900" lvl="0" indent="-342900">
              <a:buFont typeface="Wingdings" panose="05000000000000000000" pitchFamily="2" charset="2"/>
              <a:buChar char="v"/>
            </a:pPr>
            <a:r>
              <a:rPr lang="en-US" sz="2200" dirty="0" err="1">
                <a:latin typeface="Cambria" panose="02040503050406030204" pitchFamily="18" charset="0"/>
              </a:rPr>
              <a:t>Protanomaly</a:t>
            </a:r>
            <a:r>
              <a:rPr lang="en-US" sz="2200" dirty="0">
                <a:latin typeface="Cambria" panose="02040503050406030204" pitchFamily="18" charset="0"/>
              </a:rPr>
              <a:t>:	</a:t>
            </a:r>
            <a:r>
              <a:rPr lang="en-US" sz="2200" dirty="0" smtClean="0">
                <a:latin typeface="Cambria" panose="02040503050406030204" pitchFamily="18" charset="0"/>
              </a:rPr>
              <a:t>reduced </a:t>
            </a:r>
            <a:r>
              <a:rPr lang="en-US" sz="2200" dirty="0">
                <a:latin typeface="Cambria" panose="02040503050406030204" pitchFamily="18" charset="0"/>
              </a:rPr>
              <a:t>sensitivity to red light</a:t>
            </a:r>
          </a:p>
          <a:p>
            <a:pPr marL="342900" lvl="0" indent="-342900">
              <a:buFont typeface="Wingdings" panose="05000000000000000000" pitchFamily="2" charset="2"/>
              <a:buChar char="v"/>
            </a:pPr>
            <a:r>
              <a:rPr lang="en-US" sz="2200" dirty="0">
                <a:latin typeface="Cambria" panose="02040503050406030204" pitchFamily="18" charset="0"/>
              </a:rPr>
              <a:t>Deuteranomaly:	reduced sensitivity to green light, most </a:t>
            </a:r>
            <a:r>
              <a:rPr lang="en-US" sz="2200" dirty="0" smtClean="0">
                <a:latin typeface="Cambria" panose="02040503050406030204" pitchFamily="18" charset="0"/>
              </a:rPr>
              <a:t>				common </a:t>
            </a:r>
            <a:r>
              <a:rPr lang="en-US" sz="2200" dirty="0">
                <a:latin typeface="Cambria" panose="02040503050406030204" pitchFamily="18" charset="0"/>
              </a:rPr>
              <a:t>form of color blindness.</a:t>
            </a:r>
          </a:p>
          <a:p>
            <a:pPr marL="342900" lvl="0" indent="-342900">
              <a:buFont typeface="Wingdings" panose="05000000000000000000" pitchFamily="2" charset="2"/>
              <a:buChar char="v"/>
            </a:pPr>
            <a:r>
              <a:rPr lang="en-US" sz="2200" dirty="0" err="1">
                <a:latin typeface="Cambria" panose="02040503050406030204" pitchFamily="18" charset="0"/>
              </a:rPr>
              <a:t>Triatanomaly</a:t>
            </a:r>
            <a:r>
              <a:rPr lang="en-US" sz="2200" dirty="0">
                <a:latin typeface="Cambria" panose="02040503050406030204" pitchFamily="18" charset="0"/>
              </a:rPr>
              <a:t>:	</a:t>
            </a:r>
            <a:r>
              <a:rPr lang="en-US" sz="2200" dirty="0" smtClean="0">
                <a:latin typeface="Cambria" panose="02040503050406030204" pitchFamily="18" charset="0"/>
              </a:rPr>
              <a:t>reduced </a:t>
            </a:r>
            <a:r>
              <a:rPr lang="en-US" sz="2200" dirty="0">
                <a:latin typeface="Cambria" panose="02040503050406030204" pitchFamily="18" charset="0"/>
              </a:rPr>
              <a:t>sensitivity to blue light, is </a:t>
            </a:r>
            <a:endParaRPr lang="en-US" sz="2200" dirty="0">
              <a:latin typeface="Cambria" panose="02040503050406030204" pitchFamily="18" charset="0"/>
            </a:endParaRPr>
          </a:p>
          <a:p>
            <a:pPr lvl="0"/>
            <a:r>
              <a:rPr lang="en-US" sz="2200" dirty="0" smtClean="0">
                <a:latin typeface="Cambria" panose="02040503050406030204" pitchFamily="18" charset="0"/>
              </a:rPr>
              <a:t>			extremely </a:t>
            </a:r>
            <a:r>
              <a:rPr lang="en-US" sz="2200" dirty="0">
                <a:latin typeface="Cambria" panose="02040503050406030204" pitchFamily="18" charset="0"/>
              </a:rPr>
              <a:t>rarely.</a:t>
            </a:r>
          </a:p>
          <a:p>
            <a:pPr marL="342900" indent="-342900">
              <a:buFont typeface="Wingdings" panose="05000000000000000000" pitchFamily="2" charset="2"/>
              <a:buChar char="Ø"/>
            </a:pPr>
            <a:endParaRPr lang="en-US" sz="2200" dirty="0">
              <a:latin typeface="Cambria" panose="02040503050406030204" pitchFamily="18" charset="0"/>
            </a:endParaRPr>
          </a:p>
        </p:txBody>
      </p:sp>
    </p:spTree>
    <p:extLst>
      <p:ext uri="{BB962C8B-B14F-4D97-AF65-F5344CB8AC3E}">
        <p14:creationId xmlns:p14="http://schemas.microsoft.com/office/powerpoint/2010/main" val="1312666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763000" cy="5262979"/>
          </a:xfrm>
          <a:prstGeom prst="rect">
            <a:avLst/>
          </a:prstGeom>
          <a:noFill/>
        </p:spPr>
        <p:txBody>
          <a:bodyPr wrap="square" rtlCol="0">
            <a:spAutoFit/>
          </a:bodyPr>
          <a:lstStyle/>
          <a:p>
            <a:r>
              <a:rPr lang="en-US" sz="2400" dirty="0" smtClean="0">
                <a:solidFill>
                  <a:schemeClr val="accent6">
                    <a:lumMod val="75000"/>
                  </a:schemeClr>
                </a:solidFill>
                <a:latin typeface="Cambria" panose="02040503050406030204" pitchFamily="18" charset="0"/>
              </a:rPr>
              <a:t>Cont..</a:t>
            </a: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effects of anomalous trichromatic vision can range from almost normal color perception to almost total absence of perception of the ‘faulty’ color.</a:t>
            </a:r>
          </a:p>
          <a:p>
            <a:pPr marL="342900" indent="-342900">
              <a:buFont typeface="Wingdings" panose="05000000000000000000" pitchFamily="2" charset="2"/>
              <a:buChar char="Ø"/>
            </a:pPr>
            <a:r>
              <a:rPr lang="en-US" sz="2400" dirty="0">
                <a:latin typeface="Cambria" panose="02040503050406030204" pitchFamily="18" charset="0"/>
              </a:rPr>
              <a:t>People with deuteranomaly and </a:t>
            </a:r>
            <a:r>
              <a:rPr lang="en-US" sz="2400" dirty="0" err="1">
                <a:latin typeface="Cambria" panose="02040503050406030204" pitchFamily="18" charset="0"/>
              </a:rPr>
              <a:t>protanomaly</a:t>
            </a:r>
            <a:r>
              <a:rPr lang="en-US" sz="2400" dirty="0">
                <a:latin typeface="Cambria" panose="02040503050406030204" pitchFamily="18" charset="0"/>
              </a:rPr>
              <a:t> are collectively known as red-green color blind and they generally have difficulty distinguishing between reds, greens, browns and oranges.</a:t>
            </a:r>
          </a:p>
          <a:p>
            <a:pPr marL="342900" indent="-342900">
              <a:buFont typeface="Wingdings" panose="05000000000000000000" pitchFamily="2" charset="2"/>
              <a:buChar char="Ø"/>
            </a:pPr>
            <a:r>
              <a:rPr lang="en-US" sz="2400" dirty="0">
                <a:latin typeface="Cambria" panose="02040503050406030204" pitchFamily="18" charset="0"/>
              </a:rPr>
              <a:t>People with reduced blue sensitivity have difficulty identifying differences between blue and yellow, violet and red and blue and green.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To </a:t>
            </a:r>
            <a:r>
              <a:rPr lang="en-US" sz="2400" dirty="0">
                <a:latin typeface="Cambria" panose="02040503050406030204" pitchFamily="18" charset="0"/>
              </a:rPr>
              <a:t>these people the world appears as generally red, pink, black, white, grey.</a:t>
            </a:r>
          </a:p>
          <a:p>
            <a:pPr marL="342900" indent="-342900">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661500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915400" cy="4278094"/>
          </a:xfrm>
          <a:prstGeom prst="rect">
            <a:avLst/>
          </a:prstGeom>
          <a:noFill/>
        </p:spPr>
        <p:txBody>
          <a:bodyPr wrap="square" rtlCol="0">
            <a:spAutoFit/>
          </a:bodyPr>
          <a:lstStyle/>
          <a:p>
            <a:r>
              <a:rPr lang="en-US" sz="3200" b="1" dirty="0" err="1" smtClean="0">
                <a:solidFill>
                  <a:schemeClr val="accent6">
                    <a:lumMod val="75000"/>
                  </a:schemeClr>
                </a:solidFill>
                <a:latin typeface="Cambria" panose="02040503050406030204" pitchFamily="18" charset="0"/>
              </a:rPr>
              <a:t>Dichromacy</a:t>
            </a:r>
            <a:endParaRPr lang="en-US" sz="3200" dirty="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a:latin typeface="Cambria" panose="02040503050406030204" pitchFamily="18" charset="0"/>
              </a:rPr>
              <a:t>People with dichromatic color vision have only two types of cones which are able to perceive color i.e. they have a total absence of function of one cone type.</a:t>
            </a:r>
          </a:p>
          <a:p>
            <a:pPr marL="285750" indent="-285750">
              <a:buFont typeface="Wingdings" panose="05000000000000000000" pitchFamily="2" charset="2"/>
              <a:buChar char="Ø"/>
            </a:pPr>
            <a:r>
              <a:rPr lang="en-US" sz="2400" dirty="0">
                <a:latin typeface="Cambria" panose="02040503050406030204" pitchFamily="18" charset="0"/>
              </a:rPr>
              <a:t>Lack of ability to see color is the easiest way to explain dichromatic condition but in actual fact it is a specific section of the light spectrum which can’t be perceived.</a:t>
            </a:r>
          </a:p>
          <a:p>
            <a:pPr marL="285750" indent="-285750">
              <a:buFont typeface="Wingdings" panose="05000000000000000000" pitchFamily="2" charset="2"/>
              <a:buChar char="Ø"/>
            </a:pPr>
            <a:r>
              <a:rPr lang="en-US" sz="2400" dirty="0">
                <a:latin typeface="Cambria" panose="02040503050406030204" pitchFamily="18" charset="0"/>
              </a:rPr>
              <a:t>Different dichromatic conditions:</a:t>
            </a:r>
          </a:p>
          <a:p>
            <a:pPr marL="285750" lvl="0" indent="-285750">
              <a:buFont typeface="Wingdings" panose="05000000000000000000" pitchFamily="2" charset="2"/>
              <a:buChar char="v"/>
            </a:pPr>
            <a:r>
              <a:rPr lang="en-US" sz="2400" dirty="0" err="1">
                <a:latin typeface="Cambria" panose="02040503050406030204" pitchFamily="18" charset="0"/>
              </a:rPr>
              <a:t>Protanopia</a:t>
            </a:r>
            <a:r>
              <a:rPr lang="en-US" sz="2400" dirty="0">
                <a:latin typeface="Cambria" panose="02040503050406030204" pitchFamily="18" charset="0"/>
              </a:rPr>
              <a:t>:	unable to perceive any red light.</a:t>
            </a:r>
          </a:p>
          <a:p>
            <a:pPr marL="285750" lvl="0" indent="-285750">
              <a:buFont typeface="Wingdings" panose="05000000000000000000" pitchFamily="2" charset="2"/>
              <a:buChar char="v"/>
            </a:pPr>
            <a:r>
              <a:rPr lang="en-US" sz="2400" dirty="0" err="1">
                <a:latin typeface="Cambria" panose="02040503050406030204" pitchFamily="18" charset="0"/>
              </a:rPr>
              <a:t>Deuteranopia</a:t>
            </a:r>
            <a:r>
              <a:rPr lang="en-US" sz="2400" dirty="0">
                <a:latin typeface="Cambria" panose="02040503050406030204" pitchFamily="18" charset="0"/>
              </a:rPr>
              <a:t>:	unable to perceive green light.</a:t>
            </a:r>
          </a:p>
          <a:p>
            <a:pPr marL="285750" indent="-285750">
              <a:buFont typeface="Wingdings" panose="05000000000000000000" pitchFamily="2" charset="2"/>
              <a:buChar char="v"/>
            </a:pPr>
            <a:r>
              <a:rPr lang="en-US" sz="2400" dirty="0" err="1">
                <a:latin typeface="Cambria" panose="02040503050406030204" pitchFamily="18" charset="0"/>
              </a:rPr>
              <a:t>Tritanopia</a:t>
            </a:r>
            <a:r>
              <a:rPr lang="en-US" sz="2400" dirty="0">
                <a:latin typeface="Cambria" panose="02040503050406030204" pitchFamily="18" charset="0"/>
              </a:rPr>
              <a:t>:	</a:t>
            </a:r>
            <a:r>
              <a:rPr lang="en-US" sz="2400" dirty="0" smtClean="0">
                <a:latin typeface="Cambria" panose="02040503050406030204" pitchFamily="18" charset="0"/>
              </a:rPr>
              <a:t>unable </a:t>
            </a:r>
            <a:r>
              <a:rPr lang="en-US" sz="2400" dirty="0">
                <a:latin typeface="Cambria" panose="02040503050406030204" pitchFamily="18" charset="0"/>
              </a:rPr>
              <a:t>to perceive blue light</a:t>
            </a:r>
            <a:endParaRPr lang="en-US" sz="2400" dirty="0">
              <a:latin typeface="Cambria" panose="02040503050406030204" pitchFamily="18" charset="0"/>
            </a:endParaRPr>
          </a:p>
        </p:txBody>
      </p:sp>
    </p:spTree>
    <p:extLst>
      <p:ext uri="{BB962C8B-B14F-4D97-AF65-F5344CB8AC3E}">
        <p14:creationId xmlns:p14="http://schemas.microsoft.com/office/powerpoint/2010/main" val="1614639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2339102"/>
          </a:xfrm>
          <a:prstGeom prst="rect">
            <a:avLst/>
          </a:prstGeom>
          <a:noFill/>
        </p:spPr>
        <p:txBody>
          <a:bodyPr wrap="square" rtlCol="0">
            <a:spAutoFit/>
          </a:bodyPr>
          <a:lstStyle/>
          <a:p>
            <a:r>
              <a:rPr lang="en-US" sz="3200" b="1" dirty="0" err="1">
                <a:solidFill>
                  <a:schemeClr val="accent6">
                    <a:lumMod val="75000"/>
                  </a:schemeClr>
                </a:solidFill>
                <a:latin typeface="Cambria" panose="02040503050406030204" pitchFamily="18" charset="0"/>
              </a:rPr>
              <a:t>Monochromacy</a:t>
            </a:r>
            <a:r>
              <a:rPr lang="en-US" sz="3200" b="1" dirty="0">
                <a:solidFill>
                  <a:schemeClr val="accent6">
                    <a:lumMod val="75000"/>
                  </a:schemeClr>
                </a:solidFill>
                <a:latin typeface="Cambria" panose="02040503050406030204" pitchFamily="18" charset="0"/>
              </a:rPr>
              <a:t>:</a:t>
            </a:r>
            <a:endParaRPr lang="en-US" sz="3200" dirty="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400" dirty="0">
                <a:latin typeface="Cambria" panose="02040503050406030204" pitchFamily="18" charset="0"/>
              </a:rPr>
              <a:t>People with monochromatic vision can see no </a:t>
            </a:r>
            <a:r>
              <a:rPr lang="en-US" sz="2400" dirty="0" err="1">
                <a:latin typeface="Cambria" panose="02040503050406030204" pitchFamily="18" charset="0"/>
              </a:rPr>
              <a:t>colour</a:t>
            </a:r>
            <a:r>
              <a:rPr lang="en-US" sz="2400" dirty="0">
                <a:latin typeface="Cambria" panose="02040503050406030204" pitchFamily="18" charset="0"/>
              </a:rPr>
              <a:t> at all and their world consists of different shades of grey ranging from black to white, rather like only seeing the world on an old black and white television set.</a:t>
            </a:r>
          </a:p>
          <a:p>
            <a:endParaRPr lang="en-US" dirty="0"/>
          </a:p>
        </p:txBody>
      </p:sp>
    </p:spTree>
    <p:extLst>
      <p:ext uri="{BB962C8B-B14F-4D97-AF65-F5344CB8AC3E}">
        <p14:creationId xmlns:p14="http://schemas.microsoft.com/office/powerpoint/2010/main" val="395712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10600" cy="5755422"/>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C</a:t>
            </a:r>
            <a:r>
              <a:rPr lang="en-US" sz="3200" b="1" dirty="0" smtClean="0">
                <a:solidFill>
                  <a:schemeClr val="accent6">
                    <a:lumMod val="75000"/>
                  </a:schemeClr>
                </a:solidFill>
                <a:latin typeface="Cambria" panose="02040503050406030204" pitchFamily="18" charset="0"/>
              </a:rPr>
              <a:t>olor </a:t>
            </a:r>
            <a:r>
              <a:rPr lang="en-US" sz="3200" b="1" dirty="0">
                <a:solidFill>
                  <a:schemeClr val="accent6">
                    <a:lumMod val="75000"/>
                  </a:schemeClr>
                </a:solidFill>
                <a:latin typeface="Cambria" panose="02040503050406030204" pitchFamily="18" charset="0"/>
              </a:rPr>
              <a:t>management system (CMS) </a:t>
            </a:r>
            <a:endParaRPr lang="en-US" sz="3200" b="1" dirty="0" smtClean="0">
              <a:solidFill>
                <a:schemeClr val="accent6">
                  <a:lumMod val="75000"/>
                </a:schemeClr>
              </a:solidFill>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challenge of color publishing is to reproduce colors the eye sees on a series of devices that have progressively diminishing color capabilities.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Even </a:t>
            </a:r>
            <a:r>
              <a:rPr lang="en-US" sz="2400" dirty="0">
                <a:latin typeface="Cambria" panose="02040503050406030204" pitchFamily="18" charset="0"/>
              </a:rPr>
              <a:t>the best photographic film can capture only a small portion of the colors discernible to the human eye.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A </a:t>
            </a:r>
            <a:r>
              <a:rPr lang="en-US" sz="2400" dirty="0">
                <a:latin typeface="Cambria" panose="02040503050406030204" pitchFamily="18" charset="0"/>
              </a:rPr>
              <a:t>computer monitor can display only a small fraction of those colors, and a printing press can reproduce fewer colors still.</a:t>
            </a:r>
          </a:p>
          <a:p>
            <a:pPr marL="342900" indent="-342900">
              <a:buFont typeface="Wingdings" panose="05000000000000000000" pitchFamily="2" charset="2"/>
              <a:buChar char="Ø"/>
            </a:pPr>
            <a:r>
              <a:rPr lang="en-US" sz="2400" dirty="0">
                <a:latin typeface="Cambria" panose="02040503050406030204" pitchFamily="18" charset="0"/>
              </a:rPr>
              <a:t>A color management system (CMS) is a collection of software tools designed to reconcile the different color capabilities of scanners, monitors, printers, </a:t>
            </a:r>
            <a:r>
              <a:rPr lang="en-US" sz="2400" dirty="0" err="1">
                <a:latin typeface="Cambria" panose="02040503050406030204" pitchFamily="18" charset="0"/>
              </a:rPr>
              <a:t>imagesetters</a:t>
            </a:r>
            <a:r>
              <a:rPr lang="en-US" sz="2400" dirty="0">
                <a:latin typeface="Cambria" panose="02040503050406030204" pitchFamily="18" charset="0"/>
              </a:rPr>
              <a:t>, and printing presses to ensure consistent color throughout the print production process.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Ideally</a:t>
            </a:r>
            <a:r>
              <a:rPr lang="en-US" sz="2400" dirty="0">
                <a:latin typeface="Cambria" panose="02040503050406030204" pitchFamily="18" charset="0"/>
              </a:rPr>
              <a:t>, this means that the colors displayed on your monitor accurately represent the colors of the final output. </a:t>
            </a:r>
            <a:endParaRPr lang="en-US" sz="2400" dirty="0" smtClean="0">
              <a:latin typeface="Cambria" panose="02040503050406030204" pitchFamily="18" charset="0"/>
            </a:endParaRPr>
          </a:p>
        </p:txBody>
      </p:sp>
    </p:spTree>
    <p:extLst>
      <p:ext uri="{BB962C8B-B14F-4D97-AF65-F5344CB8AC3E}">
        <p14:creationId xmlns:p14="http://schemas.microsoft.com/office/powerpoint/2010/main" val="136892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534400" cy="4770537"/>
          </a:xfrm>
          <a:prstGeom prst="rect">
            <a:avLst/>
          </a:prstGeom>
          <a:noFill/>
        </p:spPr>
        <p:txBody>
          <a:bodyPr wrap="square" rtlCol="0">
            <a:spAutoFit/>
          </a:bodyPr>
          <a:lstStyle/>
          <a:p>
            <a:r>
              <a:rPr lang="en-US" sz="2800" b="1" dirty="0" smtClean="0">
                <a:solidFill>
                  <a:schemeClr val="accent6">
                    <a:lumMod val="75000"/>
                  </a:schemeClr>
                </a:solidFill>
                <a:latin typeface="Cambria" panose="02040503050406030204" pitchFamily="18" charset="0"/>
              </a:rPr>
              <a:t>Cont..</a:t>
            </a:r>
          </a:p>
          <a:p>
            <a:pPr marL="342900" indent="-342900">
              <a:buFont typeface="Wingdings" panose="05000000000000000000" pitchFamily="2" charset="2"/>
              <a:buChar char="Ø"/>
            </a:pPr>
            <a:r>
              <a:rPr lang="en-US" sz="2400" dirty="0" smtClean="0">
                <a:latin typeface="Cambria" panose="02040503050406030204" pitchFamily="18" charset="0"/>
              </a:rPr>
              <a:t>It </a:t>
            </a:r>
            <a:r>
              <a:rPr lang="en-US" sz="2400" dirty="0">
                <a:latin typeface="Cambria" panose="02040503050406030204" pitchFamily="18" charset="0"/>
              </a:rPr>
              <a:t>also means that different applications, monitors, and operating systems will display colors consistently.</a:t>
            </a:r>
          </a:p>
          <a:p>
            <a:pPr marL="342900" indent="-342900">
              <a:buFont typeface="Wingdings" panose="05000000000000000000" pitchFamily="2" charset="2"/>
              <a:buChar char="Ø"/>
            </a:pPr>
            <a:r>
              <a:rPr lang="en-US" sz="2400" dirty="0">
                <a:latin typeface="Cambria" panose="02040503050406030204" pitchFamily="18" charset="0"/>
              </a:rPr>
              <a:t>A CMS is most beneficial when designing publications for output devices with small color </a:t>
            </a:r>
            <a:r>
              <a:rPr lang="en-US" sz="2400" dirty="0" err="1">
                <a:latin typeface="Cambria" panose="02040503050406030204" pitchFamily="18" charset="0"/>
              </a:rPr>
              <a:t>gamuts</a:t>
            </a:r>
            <a:r>
              <a:rPr lang="en-US" sz="2400" dirty="0">
                <a:latin typeface="Cambria" panose="02040503050406030204" pitchFamily="18" charset="0"/>
              </a:rPr>
              <a:t>, such as printing presses, proofers, and desktop printers. </a:t>
            </a:r>
          </a:p>
          <a:p>
            <a:pPr marL="342900" indent="-342900">
              <a:buFont typeface="Wingdings" panose="05000000000000000000" pitchFamily="2" charset="2"/>
              <a:buChar char="Ø"/>
            </a:pPr>
            <a:r>
              <a:rPr lang="en-US" sz="2400" dirty="0">
                <a:latin typeface="Cambria" panose="02040503050406030204" pitchFamily="18" charset="0"/>
              </a:rPr>
              <a:t>A CMS maps colors from a device with a large color gamut, such as a monitor, to a device with a smaller color gamut, such as a proofer or printing press; consequently, all colors on the monitor represent colors that the output device can reproduce.</a:t>
            </a:r>
          </a:p>
          <a:p>
            <a:endParaRPr lang="en-US" dirty="0"/>
          </a:p>
          <a:p>
            <a:endParaRPr lang="en-US" dirty="0"/>
          </a:p>
        </p:txBody>
      </p:sp>
    </p:spTree>
    <p:extLst>
      <p:ext uri="{BB962C8B-B14F-4D97-AF65-F5344CB8AC3E}">
        <p14:creationId xmlns:p14="http://schemas.microsoft.com/office/powerpoint/2010/main" val="369578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7886700" cy="777874"/>
          </a:xfrm>
        </p:spPr>
        <p:txBody>
          <a:bodyPr>
            <a:normAutofit/>
          </a:bodyPr>
          <a:lstStyle/>
          <a:p>
            <a:pPr algn="ctr" eaLnBrk="1" fontAlgn="auto" hangingPunct="1">
              <a:spcAft>
                <a:spcPts val="0"/>
              </a:spcAft>
              <a:defRPr/>
            </a:pPr>
            <a:r>
              <a:rPr lang="en-US" sz="3200" b="1" dirty="0" err="1" smtClean="0">
                <a:solidFill>
                  <a:schemeClr val="accent6">
                    <a:lumMod val="75000"/>
                  </a:schemeClr>
                </a:solidFill>
                <a:latin typeface="Cambria" panose="02040503050406030204" pitchFamily="18" charset="0"/>
              </a:rPr>
              <a:t>Colour</a:t>
            </a:r>
            <a:r>
              <a:rPr lang="en-US" sz="3200" b="1" dirty="0" smtClean="0">
                <a:solidFill>
                  <a:schemeClr val="accent6">
                    <a:lumMod val="75000"/>
                  </a:schemeClr>
                </a:solidFill>
                <a:latin typeface="Cambria" panose="02040503050406030204" pitchFamily="18" charset="0"/>
              </a:rPr>
              <a:t> use in map</a:t>
            </a:r>
            <a:endParaRPr lang="en-US" sz="3200" b="1" dirty="0">
              <a:solidFill>
                <a:schemeClr val="accent6">
                  <a:lumMod val="75000"/>
                </a:schemeClr>
              </a:solidFill>
              <a:latin typeface="Cambria" panose="02040503050406030204" pitchFamily="18" charset="0"/>
            </a:endParaRPr>
          </a:p>
        </p:txBody>
      </p:sp>
      <p:pic>
        <p:nvPicPr>
          <p:cNvPr id="194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76" t="63242" r="54208" b="8138"/>
          <a:stretch>
            <a:fillRect/>
          </a:stretch>
        </p:blipFill>
        <p:spPr>
          <a:xfrm>
            <a:off x="320811" y="1371600"/>
            <a:ext cx="8502378" cy="4984751"/>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473074"/>
          </a:xfrm>
        </p:spPr>
        <p:txBody>
          <a:bodyPr>
            <a:noAutofit/>
          </a:bodyPr>
          <a:lstStyle/>
          <a:p>
            <a:pPr eaLnBrk="1" fontAlgn="auto" hangingPunct="1">
              <a:spcAft>
                <a:spcPts val="0"/>
              </a:spcAft>
              <a:defRPr/>
            </a:pPr>
            <a:r>
              <a:rPr lang="en-US" sz="3200" b="1" dirty="0" err="1" smtClean="0">
                <a:solidFill>
                  <a:schemeClr val="accent6">
                    <a:lumMod val="75000"/>
                  </a:schemeClr>
                </a:solidFill>
                <a:latin typeface="Cambria" panose="02040503050406030204" pitchFamily="18" charset="0"/>
              </a:rPr>
              <a:t>Colour</a:t>
            </a:r>
            <a:r>
              <a:rPr lang="en-US" sz="3200" b="1" dirty="0" smtClean="0">
                <a:solidFill>
                  <a:schemeClr val="accent6">
                    <a:lumMod val="75000"/>
                  </a:schemeClr>
                </a:solidFill>
                <a:latin typeface="Cambria" panose="02040503050406030204" pitchFamily="18" charset="0"/>
              </a:rPr>
              <a:t> use in map………….Hue/</a:t>
            </a:r>
            <a:r>
              <a:rPr lang="en-US" sz="3200" b="1" dirty="0" err="1" smtClean="0">
                <a:solidFill>
                  <a:schemeClr val="accent6">
                    <a:lumMod val="75000"/>
                  </a:schemeClr>
                </a:solidFill>
                <a:latin typeface="Cambria" panose="02040503050406030204" pitchFamily="18" charset="0"/>
              </a:rPr>
              <a:t>colour</a:t>
            </a:r>
            <a:endParaRPr lang="en-US" sz="3200" b="1" dirty="0">
              <a:solidFill>
                <a:schemeClr val="accent6">
                  <a:lumMod val="75000"/>
                </a:schemeClr>
              </a:solidFill>
              <a:latin typeface="Cambria" panose="02040503050406030204" pitchFamily="18" charset="0"/>
            </a:endParaRPr>
          </a:p>
        </p:txBody>
      </p:sp>
      <p:pic>
        <p:nvPicPr>
          <p:cNvPr id="215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76" t="54823" r="53157" b="16556"/>
          <a:stretch>
            <a:fillRect/>
          </a:stretch>
        </p:blipFill>
        <p:spPr>
          <a:xfrm>
            <a:off x="-27710" y="990600"/>
            <a:ext cx="9144001" cy="5181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Sun-Prism-Colors"/>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 name="Rectangle 4" descr="Sun-Prism-Colors"/>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 name="Rectangle 5" descr="Sun-Prism-Colors"/>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 name="AutoShape 22" descr="Sun-Prism-Colors"/>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102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9600"/>
            <a:ext cx="9013991"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69273" y="-29150"/>
            <a:ext cx="42594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accent6">
                    <a:lumMod val="75000"/>
                  </a:schemeClr>
                </a:solidFill>
                <a:effectLst/>
                <a:latin typeface="Arial" panose="020B0604020202020204" pitchFamily="34" charset="0"/>
                <a:ea typeface="Times New Roman" panose="02020603050405020304" pitchFamily="18" charset="0"/>
              </a:rPr>
              <a:t>Understanding Color</a:t>
            </a:r>
            <a:endParaRPr kumimoji="0" lang="en-US" altLang="en-US" sz="3200" b="1" i="0" u="none" strike="noStrike" cap="none" normalizeH="0" baseline="0" dirty="0" smtClean="0">
              <a:ln>
                <a:noFill/>
              </a:ln>
              <a:solidFill>
                <a:schemeClr val="accent6">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152661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488948"/>
          </a:xfrm>
        </p:spPr>
        <p:txBody>
          <a:bodyPr>
            <a:noAutofit/>
          </a:bodyPr>
          <a:lstStyle/>
          <a:p>
            <a:pPr eaLnBrk="1" fontAlgn="auto" hangingPunct="1">
              <a:spcAft>
                <a:spcPts val="0"/>
              </a:spcAft>
              <a:defRPr/>
            </a:pPr>
            <a:r>
              <a:rPr lang="en-US" sz="3200" b="1" dirty="0" err="1" smtClean="0">
                <a:solidFill>
                  <a:schemeClr val="accent6">
                    <a:lumMod val="75000"/>
                  </a:schemeClr>
                </a:solidFill>
                <a:latin typeface="Cambria" panose="02040503050406030204" pitchFamily="18" charset="0"/>
              </a:rPr>
              <a:t>Colour</a:t>
            </a:r>
            <a:r>
              <a:rPr lang="en-US" sz="3200" b="1" dirty="0" smtClean="0">
                <a:solidFill>
                  <a:schemeClr val="accent6">
                    <a:lumMod val="75000"/>
                  </a:schemeClr>
                </a:solidFill>
                <a:latin typeface="Cambria" panose="02040503050406030204" pitchFamily="18" charset="0"/>
              </a:rPr>
              <a:t> use in map………….lightness</a:t>
            </a:r>
            <a:endParaRPr lang="en-US" sz="3200" b="1" dirty="0">
              <a:solidFill>
                <a:schemeClr val="accent6">
                  <a:lumMod val="75000"/>
                </a:schemeClr>
              </a:solidFill>
              <a:latin typeface="Cambria" panose="02040503050406030204" pitchFamily="18" charset="0"/>
            </a:endParaRPr>
          </a:p>
        </p:txBody>
      </p:sp>
      <p:pic>
        <p:nvPicPr>
          <p:cNvPr id="225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5661" t="41994" r="13171" b="25400"/>
          <a:stretch>
            <a:fillRect/>
          </a:stretch>
        </p:blipFill>
        <p:spPr>
          <a:xfrm>
            <a:off x="268576" y="854075"/>
            <a:ext cx="8832060" cy="577532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1752" y="152400"/>
            <a:ext cx="7886700" cy="473073"/>
          </a:xfrm>
        </p:spPr>
        <p:txBody>
          <a:bodyPr>
            <a:noAutofit/>
          </a:bodyPr>
          <a:lstStyle/>
          <a:p>
            <a:pPr eaLnBrk="1" fontAlgn="auto" hangingPunct="1">
              <a:spcAft>
                <a:spcPts val="0"/>
              </a:spcAft>
              <a:defRPr/>
            </a:pPr>
            <a:r>
              <a:rPr lang="en-US" sz="3200" b="1" dirty="0" err="1" smtClean="0">
                <a:solidFill>
                  <a:schemeClr val="accent6">
                    <a:lumMod val="75000"/>
                  </a:schemeClr>
                </a:solidFill>
                <a:latin typeface="Cambria" panose="02040503050406030204" pitchFamily="18" charset="0"/>
              </a:rPr>
              <a:t>Colour</a:t>
            </a:r>
            <a:r>
              <a:rPr lang="en-US" sz="3200" b="1" dirty="0" smtClean="0">
                <a:solidFill>
                  <a:schemeClr val="accent6">
                    <a:lumMod val="75000"/>
                  </a:schemeClr>
                </a:solidFill>
                <a:latin typeface="Cambria" panose="02040503050406030204" pitchFamily="18" charset="0"/>
              </a:rPr>
              <a:t> use in map………….saturation</a:t>
            </a:r>
            <a:endParaRPr lang="en-US" sz="3200" b="1" dirty="0">
              <a:solidFill>
                <a:schemeClr val="accent6">
                  <a:lumMod val="75000"/>
                </a:schemeClr>
              </a:solidFill>
              <a:latin typeface="Cambria" panose="02040503050406030204" pitchFamily="18" charset="0"/>
            </a:endParaRPr>
          </a:p>
        </p:txBody>
      </p:sp>
      <p:pic>
        <p:nvPicPr>
          <p:cNvPr id="2355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5942" t="41354" r="14223" b="25340"/>
          <a:stretch>
            <a:fillRect/>
          </a:stretch>
        </p:blipFill>
        <p:spPr>
          <a:xfrm>
            <a:off x="124631" y="516611"/>
            <a:ext cx="9040151" cy="630675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sz="3200" dirty="0" err="1" smtClean="0">
                <a:solidFill>
                  <a:schemeClr val="accent6">
                    <a:lumMod val="75000"/>
                  </a:schemeClr>
                </a:solidFill>
                <a:latin typeface="Cambria" panose="02040503050406030204" pitchFamily="18" charset="0"/>
              </a:rPr>
              <a:t>Colour</a:t>
            </a:r>
            <a:r>
              <a:rPr lang="en-US" sz="3200" dirty="0" smtClean="0">
                <a:solidFill>
                  <a:schemeClr val="accent6">
                    <a:lumMod val="75000"/>
                  </a:schemeClr>
                </a:solidFill>
                <a:latin typeface="Cambria" panose="02040503050406030204" pitchFamily="18" charset="0"/>
              </a:rPr>
              <a:t> use in map………….Systematic use</a:t>
            </a:r>
            <a:endParaRPr lang="en-US" sz="3200" dirty="0">
              <a:solidFill>
                <a:schemeClr val="accent6">
                  <a:lumMod val="75000"/>
                </a:schemeClr>
              </a:solidFill>
              <a:latin typeface="Cambria" panose="02040503050406030204" pitchFamily="18" charset="0"/>
            </a:endParaRPr>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76" t="44333" r="53157" b="24973"/>
          <a:stretch>
            <a:fillRect/>
          </a:stretch>
        </p:blipFill>
        <p:spPr>
          <a:xfrm>
            <a:off x="26346" y="1371600"/>
            <a:ext cx="8660454" cy="5263736"/>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sz="3200" dirty="0" smtClean="0">
                <a:solidFill>
                  <a:schemeClr val="accent6">
                    <a:lumMod val="75000"/>
                  </a:schemeClr>
                </a:solidFill>
                <a:latin typeface="Cambria" panose="02040503050406030204" pitchFamily="18" charset="0"/>
              </a:rPr>
              <a:t>Color </a:t>
            </a:r>
            <a:r>
              <a:rPr lang="en-US" sz="3200" dirty="0" smtClean="0">
                <a:solidFill>
                  <a:schemeClr val="accent6">
                    <a:lumMod val="75000"/>
                  </a:schemeClr>
                </a:solidFill>
                <a:latin typeface="Cambria" panose="02040503050406030204" pitchFamily="18" charset="0"/>
              </a:rPr>
              <a:t>Charts….</a:t>
            </a:r>
            <a:endParaRPr lang="en-US" sz="3200" dirty="0">
              <a:solidFill>
                <a:schemeClr val="accent6">
                  <a:lumMod val="75000"/>
                </a:schemeClr>
              </a:solidFill>
              <a:latin typeface="Cambria" panose="02040503050406030204" pitchFamily="18" charset="0"/>
            </a:endParaRPr>
          </a:p>
        </p:txBody>
      </p:sp>
      <p:pic>
        <p:nvPicPr>
          <p:cNvPr id="337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5261" t="26201" r="13171" b="45177"/>
          <a:stretch>
            <a:fillRect/>
          </a:stretch>
        </p:blipFill>
        <p:spPr>
          <a:xfrm>
            <a:off x="132284" y="1295399"/>
            <a:ext cx="8929532" cy="5060951"/>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473074"/>
          </a:xfrm>
        </p:spPr>
        <p:txBody>
          <a:bodyPr>
            <a:noAutofit/>
          </a:bodyPr>
          <a:lstStyle/>
          <a:p>
            <a:pPr eaLnBrk="1" fontAlgn="auto" hangingPunct="1">
              <a:spcAft>
                <a:spcPts val="0"/>
              </a:spcAft>
              <a:defRPr/>
            </a:pPr>
            <a:r>
              <a:rPr lang="en-US" sz="3200" b="1" dirty="0" smtClean="0">
                <a:solidFill>
                  <a:schemeClr val="accent6">
                    <a:lumMod val="75000"/>
                  </a:schemeClr>
                </a:solidFill>
                <a:latin typeface="Cambria" panose="02040503050406030204" pitchFamily="18" charset="0"/>
              </a:rPr>
              <a:t>Color </a:t>
            </a:r>
            <a:r>
              <a:rPr lang="en-US" sz="3200" b="1" dirty="0" smtClean="0">
                <a:solidFill>
                  <a:schemeClr val="accent6">
                    <a:lumMod val="75000"/>
                  </a:schemeClr>
                </a:solidFill>
                <a:latin typeface="Cambria" panose="02040503050406030204" pitchFamily="18" charset="0"/>
              </a:rPr>
              <a:t>chart…..</a:t>
            </a:r>
            <a:endParaRPr lang="en-US" sz="3200" b="1" dirty="0">
              <a:solidFill>
                <a:schemeClr val="accent6">
                  <a:lumMod val="75000"/>
                </a:schemeClr>
              </a:solidFill>
              <a:latin typeface="Cambria" panose="02040503050406030204" pitchFamily="18" charset="0"/>
            </a:endParaRPr>
          </a:p>
        </p:txBody>
      </p:sp>
      <p:pic>
        <p:nvPicPr>
          <p:cNvPr id="348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76" t="44720" r="53157" b="22926"/>
          <a:stretch>
            <a:fillRect/>
          </a:stretch>
        </p:blipFill>
        <p:spPr>
          <a:xfrm>
            <a:off x="156131" y="1066801"/>
            <a:ext cx="8258564" cy="52895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13855"/>
            <a:ext cx="7886700" cy="549274"/>
          </a:xfrm>
        </p:spPr>
        <p:txBody>
          <a:bodyPr/>
          <a:lstStyle/>
          <a:p>
            <a:r>
              <a:rPr lang="en-US" dirty="0" smtClean="0"/>
              <a:t>Different color schemes</a:t>
            </a:r>
            <a:endParaRPr lang="en-US" dirty="0"/>
          </a:p>
        </p:txBody>
      </p:sp>
      <p:pic>
        <p:nvPicPr>
          <p:cNvPr id="4" name="Content Placeholder 3"/>
          <p:cNvPicPr>
            <a:picLocks noGrp="1" noChangeAspect="1"/>
          </p:cNvPicPr>
          <p:nvPr>
            <p:ph idx="1"/>
          </p:nvPr>
        </p:nvPicPr>
        <p:blipFill>
          <a:blip r:embed="rId2"/>
          <a:stretch>
            <a:fillRect/>
          </a:stretch>
        </p:blipFill>
        <p:spPr>
          <a:xfrm>
            <a:off x="6927" y="551816"/>
            <a:ext cx="9027672" cy="6306184"/>
          </a:xfrm>
          <a:prstGeom prst="rect">
            <a:avLst/>
          </a:prstGeom>
        </p:spPr>
      </p:pic>
    </p:spTree>
    <p:extLst>
      <p:ext uri="{BB962C8B-B14F-4D97-AF65-F5344CB8AC3E}">
        <p14:creationId xmlns:p14="http://schemas.microsoft.com/office/powerpoint/2010/main" val="903659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01326" y="177945"/>
            <a:ext cx="8941347" cy="6019800"/>
          </a:xfrm>
          <a:prstGeom prst="rect">
            <a:avLst/>
          </a:prstGeom>
        </p:spPr>
      </p:pic>
    </p:spTree>
    <p:extLst>
      <p:ext uri="{BB962C8B-B14F-4D97-AF65-F5344CB8AC3E}">
        <p14:creationId xmlns:p14="http://schemas.microsoft.com/office/powerpoint/2010/main" val="3821018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0" y="365126"/>
            <a:ext cx="9044557" cy="6451705"/>
          </a:xfrm>
          <a:prstGeom prst="rect">
            <a:avLst/>
          </a:prstGeom>
        </p:spPr>
      </p:pic>
    </p:spTree>
    <p:extLst>
      <p:ext uri="{BB962C8B-B14F-4D97-AF65-F5344CB8AC3E}">
        <p14:creationId xmlns:p14="http://schemas.microsoft.com/office/powerpoint/2010/main" val="387265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81000" y="365126"/>
            <a:ext cx="8473690" cy="5862816"/>
          </a:xfrm>
          <a:prstGeom prst="rect">
            <a:avLst/>
          </a:prstGeom>
        </p:spPr>
      </p:pic>
    </p:spTree>
    <p:extLst>
      <p:ext uri="{BB962C8B-B14F-4D97-AF65-F5344CB8AC3E}">
        <p14:creationId xmlns:p14="http://schemas.microsoft.com/office/powerpoint/2010/main" val="106939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4621" y="152400"/>
            <a:ext cx="9089379" cy="6400800"/>
          </a:xfrm>
          <a:prstGeom prst="rect">
            <a:avLst/>
          </a:prstGeom>
        </p:spPr>
      </p:pic>
    </p:spTree>
    <p:extLst>
      <p:ext uri="{BB962C8B-B14F-4D97-AF65-F5344CB8AC3E}">
        <p14:creationId xmlns:p14="http://schemas.microsoft.com/office/powerpoint/2010/main" val="262594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8763000" cy="5386090"/>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Visible light</a:t>
            </a:r>
            <a:r>
              <a:rPr lang="en-US" sz="3200" dirty="0">
                <a:solidFill>
                  <a:schemeClr val="accent6">
                    <a:lumMod val="75000"/>
                  </a:schemeClr>
                </a:solidFill>
                <a:latin typeface="Cambria" panose="02040503050406030204" pitchFamily="18" charset="0"/>
              </a:rPr>
              <a:t> </a:t>
            </a:r>
            <a:endParaRPr lang="en-US" sz="3200" dirty="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wavelengths our eyes can detect is only a small portion of the electromagnetic energy </a:t>
            </a:r>
            <a:r>
              <a:rPr lang="en-US" sz="2400" dirty="0" smtClean="0">
                <a:latin typeface="Cambria" panose="02040503050406030204" pitchFamily="18" charset="0"/>
              </a:rPr>
              <a:t>spectrum which wee </a:t>
            </a:r>
            <a:r>
              <a:rPr lang="en-US" sz="2400" dirty="0">
                <a:latin typeface="Cambria" panose="02040503050406030204" pitchFamily="18" charset="0"/>
              </a:rPr>
              <a:t>call </a:t>
            </a:r>
            <a:r>
              <a:rPr lang="en-US" sz="2400" dirty="0" smtClean="0">
                <a:latin typeface="Cambria" panose="02040503050406030204" pitchFamily="18" charset="0"/>
              </a:rPr>
              <a:t>the </a:t>
            </a:r>
            <a:r>
              <a:rPr lang="en-US" sz="2400" dirty="0">
                <a:latin typeface="Cambria" panose="02040503050406030204" pitchFamily="18" charset="0"/>
              </a:rPr>
              <a:t>visible light spectrum.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At </a:t>
            </a:r>
            <a:r>
              <a:rPr lang="en-US" sz="2400" dirty="0">
                <a:latin typeface="Cambria" panose="02040503050406030204" pitchFamily="18" charset="0"/>
              </a:rPr>
              <a:t>one end of the visible spectrum are the short wavelengths of light we perceive as blue.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At </a:t>
            </a:r>
            <a:r>
              <a:rPr lang="en-US" sz="2400" dirty="0">
                <a:latin typeface="Cambria" panose="02040503050406030204" pitchFamily="18" charset="0"/>
              </a:rPr>
              <a:t>the other end of the visible spectrum are the longer wavelengths of light we perceive as red.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All </a:t>
            </a:r>
            <a:r>
              <a:rPr lang="en-US" sz="2400" dirty="0">
                <a:latin typeface="Cambria" panose="02040503050406030204" pitchFamily="18" charset="0"/>
              </a:rPr>
              <a:t>the other colors we can see in nature are found somewhere along the spectrum between blue and red.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Beyond </a:t>
            </a:r>
            <a:r>
              <a:rPr lang="en-US" sz="2400" dirty="0">
                <a:latin typeface="Cambria" panose="02040503050406030204" pitchFamily="18" charset="0"/>
              </a:rPr>
              <a:t>the limits at each end of the visible spectrum are the short wavelengths of ultraviolet light and </a:t>
            </a:r>
            <a:r>
              <a:rPr lang="en-US" sz="2400" dirty="0" err="1">
                <a:latin typeface="Cambria" panose="02040503050406030204" pitchFamily="18" charset="0"/>
              </a:rPr>
              <a:t>Xrays</a:t>
            </a:r>
            <a:r>
              <a:rPr lang="en-US" sz="2400" dirty="0">
                <a:latin typeface="Cambria" panose="02040503050406030204" pitchFamily="18" charset="0"/>
              </a:rPr>
              <a:t> and the long wavelengths of infrared radiation and radio waves, which are not visible to the human eye.</a:t>
            </a:r>
            <a:endParaRPr lang="en-US" sz="2400" dirty="0">
              <a:latin typeface="Cambria" panose="02040503050406030204" pitchFamily="18" charset="0"/>
            </a:endParaRPr>
          </a:p>
        </p:txBody>
      </p:sp>
    </p:spTree>
    <p:extLst>
      <p:ext uri="{BB962C8B-B14F-4D97-AF65-F5344CB8AC3E}">
        <p14:creationId xmlns:p14="http://schemas.microsoft.com/office/powerpoint/2010/main" val="2144989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4171" y="152400"/>
            <a:ext cx="9103684" cy="6172200"/>
          </a:xfrm>
          <a:prstGeom prst="rect">
            <a:avLst/>
          </a:prstGeom>
        </p:spPr>
      </p:pic>
    </p:spTree>
    <p:extLst>
      <p:ext uri="{BB962C8B-B14F-4D97-AF65-F5344CB8AC3E}">
        <p14:creationId xmlns:p14="http://schemas.microsoft.com/office/powerpoint/2010/main" val="2624199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52400" y="365126"/>
            <a:ext cx="8825445" cy="5962184"/>
          </a:xfrm>
          <a:prstGeom prst="rect">
            <a:avLst/>
          </a:prstGeom>
        </p:spPr>
      </p:pic>
    </p:spTree>
    <p:extLst>
      <p:ext uri="{BB962C8B-B14F-4D97-AF65-F5344CB8AC3E}">
        <p14:creationId xmlns:p14="http://schemas.microsoft.com/office/powerpoint/2010/main" val="3117925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41094" y="305919"/>
            <a:ext cx="8521906" cy="5942481"/>
          </a:xfrm>
          <a:prstGeom prst="rect">
            <a:avLst/>
          </a:prstGeom>
        </p:spPr>
      </p:pic>
    </p:spTree>
    <p:extLst>
      <p:ext uri="{BB962C8B-B14F-4D97-AF65-F5344CB8AC3E}">
        <p14:creationId xmlns:p14="http://schemas.microsoft.com/office/powerpoint/2010/main" val="2702480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endParaRPr lang="en-US" sz="2800" dirty="0"/>
          </a:p>
        </p:txBody>
      </p:sp>
      <p:pic>
        <p:nvPicPr>
          <p:cNvPr id="358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4223" t="48088" r="54208" b="14873"/>
          <a:stretch>
            <a:fillRect/>
          </a:stretch>
        </p:blipFill>
        <p:spPr>
          <a:xfrm>
            <a:off x="121227" y="192599"/>
            <a:ext cx="8901545" cy="6528877"/>
          </a:xfrm>
        </p:spPr>
      </p:pic>
      <p:sp>
        <p:nvSpPr>
          <p:cNvPr id="5" name="Rectangle 4"/>
          <p:cNvSpPr/>
          <p:nvPr/>
        </p:nvSpPr>
        <p:spPr>
          <a:xfrm>
            <a:off x="1295400" y="5029200"/>
            <a:ext cx="1905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sz="2800" dirty="0" smtClean="0"/>
              <a:t>ITC chart</a:t>
            </a:r>
            <a:endParaRPr lang="en-US" sz="2800" dirty="0"/>
          </a:p>
        </p:txBody>
      </p:sp>
      <p:pic>
        <p:nvPicPr>
          <p:cNvPr id="368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5276" t="44720" r="54208" b="16556"/>
          <a:stretch>
            <a:fillRect/>
          </a:stretch>
        </p:blipFill>
        <p:spPr>
          <a:xfrm>
            <a:off x="33026" y="76200"/>
            <a:ext cx="9046078" cy="6645276"/>
          </a:xfrm>
        </p:spPr>
      </p:pic>
      <p:sp>
        <p:nvSpPr>
          <p:cNvPr id="5" name="Rectangle 4"/>
          <p:cNvSpPr/>
          <p:nvPr/>
        </p:nvSpPr>
        <p:spPr>
          <a:xfrm>
            <a:off x="1295400" y="5410200"/>
            <a:ext cx="213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0735" y="2967335"/>
            <a:ext cx="4802533" cy="1323439"/>
          </a:xfrm>
          <a:prstGeom prst="rect">
            <a:avLst/>
          </a:prstGeom>
          <a:noFill/>
        </p:spPr>
        <p:txBody>
          <a:bodyPr wrap="none" lIns="91440" tIns="45720" rIns="91440" bIns="45720">
            <a:spAutoFit/>
          </a:bodyPr>
          <a:lstStyle/>
          <a:p>
            <a:pPr algn="ctr"/>
            <a:r>
              <a:rPr lang="en-US"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anose="02040503050406030204" pitchFamily="18" charset="0"/>
              </a:rPr>
              <a:t>Thank You</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anose="02040503050406030204" pitchFamily="18" charset="0"/>
            </a:endParaRPr>
          </a:p>
        </p:txBody>
      </p:sp>
    </p:spTree>
    <p:extLst>
      <p:ext uri="{BB962C8B-B14F-4D97-AF65-F5344CB8AC3E}">
        <p14:creationId xmlns:p14="http://schemas.microsoft.com/office/powerpoint/2010/main" val="71725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8915400" cy="4278094"/>
          </a:xfrm>
          <a:prstGeom prst="rect">
            <a:avLst/>
          </a:prstGeom>
          <a:noFill/>
        </p:spPr>
        <p:txBody>
          <a:bodyPr wrap="square" rtlCol="0">
            <a:spAutoFit/>
          </a:bodyPr>
          <a:lstStyle/>
          <a:p>
            <a:r>
              <a:rPr lang="en-US" sz="3200" dirty="0" smtClean="0">
                <a:solidFill>
                  <a:schemeClr val="accent6">
                    <a:lumMod val="75000"/>
                  </a:schemeClr>
                </a:solidFill>
                <a:latin typeface="Cambria" panose="02040503050406030204" pitchFamily="18" charset="0"/>
              </a:rPr>
              <a:t>Primary Color</a:t>
            </a:r>
          </a:p>
          <a:p>
            <a:pPr marL="342900" indent="-342900">
              <a:buFont typeface="Wingdings" panose="05000000000000000000" pitchFamily="2" charset="2"/>
              <a:buChar char="Ø"/>
            </a:pPr>
            <a:r>
              <a:rPr lang="en-US" sz="2400" dirty="0" smtClean="0">
                <a:latin typeface="Cambria" panose="02040503050406030204" pitchFamily="18" charset="0"/>
              </a:rPr>
              <a:t>If </a:t>
            </a:r>
            <a:r>
              <a:rPr lang="en-US" sz="2400" dirty="0">
                <a:latin typeface="Cambria" panose="02040503050406030204" pitchFamily="18" charset="0"/>
              </a:rPr>
              <a:t>the visible portion of the light spectrum is divided into thirds, the predominant colors are red, green and blue.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These </a:t>
            </a:r>
            <a:r>
              <a:rPr lang="en-US" sz="2400" dirty="0">
                <a:latin typeface="Cambria" panose="02040503050406030204" pitchFamily="18" charset="0"/>
              </a:rPr>
              <a:t>three colors are considered the primary colors of the visible light </a:t>
            </a:r>
            <a:r>
              <a:rPr lang="en-US" sz="2400" dirty="0" smtClean="0">
                <a:latin typeface="Cambria" panose="02040503050406030204" pitchFamily="18" charset="0"/>
              </a:rPr>
              <a:t>spectrum.</a:t>
            </a:r>
          </a:p>
          <a:p>
            <a:pPr marL="285750" indent="-285750">
              <a:buFont typeface="Wingdings" panose="05000000000000000000" pitchFamily="2" charset="2"/>
              <a:buChar char="Ø"/>
            </a:pPr>
            <a:r>
              <a:rPr lang="en-US" sz="2400" dirty="0" smtClean="0">
                <a:latin typeface="Cambria" panose="02040503050406030204" pitchFamily="18" charset="0"/>
              </a:rPr>
              <a:t>Primary </a:t>
            </a:r>
            <a:r>
              <a:rPr lang="en-US" sz="2400" dirty="0">
                <a:latin typeface="Cambria" panose="02040503050406030204" pitchFamily="18" charset="0"/>
              </a:rPr>
              <a:t>colors can be arranged in a circle, commonly referred to as a color </a:t>
            </a:r>
            <a:r>
              <a:rPr lang="en-US" sz="2400" dirty="0" smtClean="0">
                <a:latin typeface="Cambria" panose="02040503050406030204" pitchFamily="18" charset="0"/>
              </a:rPr>
              <a:t>wheel.</a:t>
            </a:r>
          </a:p>
          <a:p>
            <a:pPr marL="285750" indent="-285750">
              <a:buFont typeface="Wingdings" panose="05000000000000000000" pitchFamily="2" charset="2"/>
              <a:buChar char="Ø"/>
            </a:pPr>
            <a:r>
              <a:rPr lang="en-US" sz="2400" dirty="0" smtClean="0">
                <a:latin typeface="Cambria" panose="02040503050406030204" pitchFamily="18" charset="0"/>
              </a:rPr>
              <a:t>Red</a:t>
            </a:r>
            <a:r>
              <a:rPr lang="en-US" sz="2400" dirty="0">
                <a:latin typeface="Cambria" panose="02040503050406030204" pitchFamily="18" charset="0"/>
              </a:rPr>
              <a:t>, green and blue (RGB) form a triangle on the color </a:t>
            </a:r>
            <a:r>
              <a:rPr lang="en-US" sz="2400" dirty="0" smtClean="0">
                <a:latin typeface="Cambria" panose="02040503050406030204" pitchFamily="18" charset="0"/>
              </a:rPr>
              <a:t>wheel.</a:t>
            </a:r>
          </a:p>
          <a:p>
            <a:pPr marL="285750" indent="-285750">
              <a:buFont typeface="Wingdings" panose="05000000000000000000" pitchFamily="2" charset="2"/>
              <a:buChar char="Ø"/>
            </a:pPr>
            <a:r>
              <a:rPr lang="en-US" sz="2400" dirty="0" smtClean="0">
                <a:latin typeface="Cambria" panose="02040503050406030204" pitchFamily="18" charset="0"/>
              </a:rPr>
              <a:t>In </a:t>
            </a:r>
            <a:r>
              <a:rPr lang="en-US" sz="2400" dirty="0">
                <a:latin typeface="Cambria" panose="02040503050406030204" pitchFamily="18" charset="0"/>
              </a:rPr>
              <a:t>between the primary colors are the secondary colors, cyan, magenta and yellow (CMY), which form another triangle.</a:t>
            </a:r>
          </a:p>
          <a:p>
            <a:pPr marL="285750" indent="-285750">
              <a:buFont typeface="Wingdings" panose="05000000000000000000" pitchFamily="2" charset="2"/>
              <a:buChar char="Ø"/>
            </a:pPr>
            <a:endParaRPr lang="en-US" sz="2400" dirty="0">
              <a:latin typeface="Cambria" panose="02040503050406030204" pitchFamily="18" charset="0"/>
            </a:endParaRPr>
          </a:p>
        </p:txBody>
      </p:sp>
      <p:pic>
        <p:nvPicPr>
          <p:cNvPr id="3" name="Picture 2"/>
          <p:cNvPicPr/>
          <p:nvPr/>
        </p:nvPicPr>
        <p:blipFill>
          <a:blip r:embed="rId3"/>
          <a:stretch>
            <a:fillRect/>
          </a:stretch>
        </p:blipFill>
        <p:spPr>
          <a:xfrm>
            <a:off x="762000" y="4354294"/>
            <a:ext cx="7772400" cy="2275106"/>
          </a:xfrm>
          <a:prstGeom prst="rect">
            <a:avLst/>
          </a:prstGeom>
        </p:spPr>
      </p:pic>
    </p:spTree>
    <p:extLst>
      <p:ext uri="{BB962C8B-B14F-4D97-AF65-F5344CB8AC3E}">
        <p14:creationId xmlns:p14="http://schemas.microsoft.com/office/powerpoint/2010/main" val="379953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5" y="0"/>
            <a:ext cx="8915400" cy="5663089"/>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Additive Color System (RGB)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additive color system involves light emitted directly from a source, before an object reflects the light.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additive reproduction process mixes various amounts of red, green and blue light to produce other colors.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Combining </a:t>
            </a:r>
            <a:r>
              <a:rPr lang="en-US" sz="2400" dirty="0">
                <a:latin typeface="Cambria" panose="02040503050406030204" pitchFamily="18" charset="0"/>
              </a:rPr>
              <a:t>one of these additive primary colors with another produces the additive secondary colors cyan, magenta, yellow.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Combining </a:t>
            </a:r>
            <a:r>
              <a:rPr lang="en-US" sz="2400" dirty="0">
                <a:latin typeface="Cambria" panose="02040503050406030204" pitchFamily="18" charset="0"/>
              </a:rPr>
              <a:t>all three primary colors produces white.</a:t>
            </a:r>
          </a:p>
          <a:p>
            <a:pPr marL="342900" indent="-342900">
              <a:buFont typeface="Wingdings" panose="05000000000000000000" pitchFamily="2" charset="2"/>
              <a:buChar char="Ø"/>
            </a:pPr>
            <a:r>
              <a:rPr lang="en-US" sz="2400" dirty="0">
                <a:latin typeface="Cambria" panose="02040503050406030204" pitchFamily="18" charset="0"/>
              </a:rPr>
              <a:t>Television and computer monitors create color using the primary colors of light.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Each </a:t>
            </a:r>
            <a:r>
              <a:rPr lang="en-US" sz="2400" dirty="0">
                <a:latin typeface="Cambria" panose="02040503050406030204" pitchFamily="18" charset="0"/>
              </a:rPr>
              <a:t>pixel on a monitor screen starts out as black.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When </a:t>
            </a:r>
            <a:r>
              <a:rPr lang="en-US" sz="2400" dirty="0">
                <a:latin typeface="Cambria" panose="02040503050406030204" pitchFamily="18" charset="0"/>
              </a:rPr>
              <a:t>the red, green and blue phosphors of a pixel are illuminated simultaneously, that pixel becomes white. This phenomenon is called additive color.</a:t>
            </a:r>
          </a:p>
          <a:p>
            <a:endParaRPr lang="en-US" dirty="0"/>
          </a:p>
        </p:txBody>
      </p:sp>
      <p:pic>
        <p:nvPicPr>
          <p:cNvPr id="3" name="Picture 2"/>
          <p:cNvPicPr/>
          <p:nvPr/>
        </p:nvPicPr>
        <p:blipFill>
          <a:blip r:embed="rId2"/>
          <a:stretch>
            <a:fillRect/>
          </a:stretch>
        </p:blipFill>
        <p:spPr>
          <a:xfrm>
            <a:off x="381000" y="5257800"/>
            <a:ext cx="7620000" cy="1752600"/>
          </a:xfrm>
          <a:prstGeom prst="rect">
            <a:avLst/>
          </a:prstGeom>
        </p:spPr>
      </p:pic>
    </p:spTree>
    <p:extLst>
      <p:ext uri="{BB962C8B-B14F-4D97-AF65-F5344CB8AC3E}">
        <p14:creationId xmlns:p14="http://schemas.microsoft.com/office/powerpoint/2010/main" val="183177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991600" cy="6124754"/>
          </a:xfrm>
          <a:prstGeom prst="rect">
            <a:avLst/>
          </a:prstGeom>
          <a:noFill/>
        </p:spPr>
        <p:txBody>
          <a:bodyPr wrap="square" rtlCol="0">
            <a:spAutoFit/>
          </a:bodyPr>
          <a:lstStyle/>
          <a:p>
            <a:r>
              <a:rPr lang="en-US" sz="3200" b="1" dirty="0">
                <a:solidFill>
                  <a:schemeClr val="accent6">
                    <a:lumMod val="75000"/>
                  </a:schemeClr>
                </a:solidFill>
                <a:latin typeface="Cambria" panose="02040503050406030204" pitchFamily="18" charset="0"/>
              </a:rPr>
              <a:t>Subtractive Color System (CMY) </a:t>
            </a:r>
            <a:endParaRPr lang="en-US" sz="3200" dirty="0" smtClean="0">
              <a:solidFill>
                <a:schemeClr val="accent6">
                  <a:lumMod val="75000"/>
                </a:schemeClr>
              </a:solidFill>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Photographs</a:t>
            </a:r>
            <a:r>
              <a:rPr lang="en-US" sz="2400" dirty="0">
                <a:latin typeface="Cambria" panose="02040503050406030204" pitchFamily="18" charset="0"/>
              </a:rPr>
              <a:t>, magazines and other objects of nature such as an apple; create color by subtracting or absorbing certain wavelengths of color while reflecting other wavelengths back to the viewer. This phenomenon is called subtractive </a:t>
            </a:r>
            <a:r>
              <a:rPr lang="en-US" sz="2400" dirty="0" smtClean="0">
                <a:latin typeface="Cambria" panose="02040503050406030204" pitchFamily="18" charset="0"/>
              </a:rPr>
              <a:t>color.</a:t>
            </a:r>
          </a:p>
          <a:p>
            <a:pPr marL="285750" indent="-28575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subtractive color system involves colorants and reflected light.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Subtractive </a:t>
            </a:r>
            <a:r>
              <a:rPr lang="en-US" sz="2400" dirty="0">
                <a:latin typeface="Cambria" panose="02040503050406030204" pitchFamily="18" charset="0"/>
              </a:rPr>
              <a:t>color starts with an object (often a substrate such as paper or canvas) that reflects light and uses colorants (such as pigments or dyes) to subtract portions of the white light illuminating an object to produce other colors. </a:t>
            </a:r>
            <a:endParaRPr lang="en-US" sz="2400" dirty="0" smtClean="0">
              <a:latin typeface="Cambria" panose="02040503050406030204" pitchFamily="18" charset="0"/>
            </a:endParaRPr>
          </a:p>
          <a:p>
            <a:pPr marL="285750" indent="-285750">
              <a:buFont typeface="Wingdings" panose="05000000000000000000" pitchFamily="2" charset="2"/>
              <a:buChar char="Ø"/>
            </a:pPr>
            <a:r>
              <a:rPr lang="en-US" sz="2400" dirty="0" smtClean="0">
                <a:latin typeface="Cambria" panose="02040503050406030204" pitchFamily="18" charset="0"/>
              </a:rPr>
              <a:t>If </a:t>
            </a:r>
            <a:r>
              <a:rPr lang="en-US" sz="2400" dirty="0">
                <a:latin typeface="Cambria" panose="02040503050406030204" pitchFamily="18" charset="0"/>
              </a:rPr>
              <a:t>an object reflects all the white light back to the viewer, it appears white. If an object absorbs (subtracts) all the light illuminating it, no light is reflected back to the viewer and it appears black. It is the subtractive process that allows everyday objects around us to show color</a:t>
            </a:r>
            <a:r>
              <a:rPr lang="en-US" sz="2400" dirty="0" smtClean="0">
                <a:latin typeface="Cambria" panose="02040503050406030204" pitchFamily="18" charset="0"/>
              </a:rPr>
              <a:t>.</a:t>
            </a:r>
            <a:endParaRPr lang="en-US" sz="2400" dirty="0">
              <a:latin typeface="Cambria" panose="02040503050406030204" pitchFamily="18" charset="0"/>
            </a:endParaRPr>
          </a:p>
        </p:txBody>
      </p:sp>
    </p:spTree>
    <p:extLst>
      <p:ext uri="{BB962C8B-B14F-4D97-AF65-F5344CB8AC3E}">
        <p14:creationId xmlns:p14="http://schemas.microsoft.com/office/powerpoint/2010/main" val="380175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9200" y="2133600"/>
            <a:ext cx="5715000" cy="1676400"/>
          </a:xfrm>
          <a:prstGeom prst="rect">
            <a:avLst/>
          </a:prstGeom>
        </p:spPr>
      </p:pic>
      <p:sp>
        <p:nvSpPr>
          <p:cNvPr id="3" name="TextBox 2"/>
          <p:cNvSpPr txBox="1"/>
          <p:nvPr/>
        </p:nvSpPr>
        <p:spPr>
          <a:xfrm>
            <a:off x="0" y="523220"/>
            <a:ext cx="845820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latin typeface="Cambria" panose="02040503050406030204" pitchFamily="18" charset="0"/>
              </a:rPr>
              <a:t>Color paintings, color photography and all color printing processes use the subtractive process to reproduce color. In these cases, the reflective substrate is canvas (paintings) or paper (photographs, prints), which is usually white.</a:t>
            </a:r>
          </a:p>
          <a:p>
            <a:pPr algn="just"/>
            <a:endParaRPr lang="en-US" sz="2400" dirty="0">
              <a:latin typeface="Cambria" panose="02040503050406030204" pitchFamily="18" charset="0"/>
            </a:endParaRPr>
          </a:p>
          <a:p>
            <a:endParaRPr lang="en-US" sz="2400" dirty="0">
              <a:latin typeface="Cambria" panose="02040503050406030204" pitchFamily="18" charset="0"/>
            </a:endParaRPr>
          </a:p>
        </p:txBody>
      </p:sp>
      <p:sp>
        <p:nvSpPr>
          <p:cNvPr id="4" name="TextBox 3"/>
          <p:cNvSpPr txBox="1"/>
          <p:nvPr/>
        </p:nvSpPr>
        <p:spPr>
          <a:xfrm>
            <a:off x="6927" y="0"/>
            <a:ext cx="2286000" cy="523220"/>
          </a:xfrm>
          <a:prstGeom prst="rect">
            <a:avLst/>
          </a:prstGeom>
          <a:noFill/>
        </p:spPr>
        <p:txBody>
          <a:bodyPr wrap="square" rtlCol="0">
            <a:spAutoFit/>
          </a:bodyPr>
          <a:lstStyle/>
          <a:p>
            <a:r>
              <a:rPr lang="en-US" sz="2800" dirty="0" smtClean="0">
                <a:solidFill>
                  <a:schemeClr val="accent6">
                    <a:lumMod val="75000"/>
                  </a:schemeClr>
                </a:solidFill>
                <a:latin typeface="Cambria" panose="02040503050406030204" pitchFamily="18" charset="0"/>
              </a:rPr>
              <a:t>Cont..</a:t>
            </a:r>
            <a:endParaRPr lang="en-US" sz="2800" dirty="0">
              <a:solidFill>
                <a:schemeClr val="accent6">
                  <a:lumMod val="75000"/>
                </a:schemeClr>
              </a:solidFill>
              <a:latin typeface="Cambria" panose="02040503050406030204" pitchFamily="18" charset="0"/>
            </a:endParaRPr>
          </a:p>
        </p:txBody>
      </p:sp>
      <p:sp>
        <p:nvSpPr>
          <p:cNvPr id="5" name="TextBox 4"/>
          <p:cNvSpPr txBox="1"/>
          <p:nvPr/>
        </p:nvSpPr>
        <p:spPr>
          <a:xfrm>
            <a:off x="13854" y="3657600"/>
            <a:ext cx="8686800" cy="295465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rPr>
              <a:t>Printing presses use color inks that act as filters and subtract portions of the white light striking the image on paper to produce other colors.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Printing </a:t>
            </a:r>
            <a:r>
              <a:rPr lang="en-US" sz="2400" dirty="0">
                <a:latin typeface="Cambria" panose="02040503050406030204" pitchFamily="18" charset="0"/>
              </a:rPr>
              <a:t>inks are transparent, which allows light to pass through to and reflect off of the paper base.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It </a:t>
            </a:r>
            <a:r>
              <a:rPr lang="en-US" sz="2400" dirty="0">
                <a:latin typeface="Cambria" panose="02040503050406030204" pitchFamily="18" charset="0"/>
              </a:rPr>
              <a:t>is the paper that reflects any unabsorbed light back to the viewer. </a:t>
            </a:r>
            <a:endParaRPr lang="en-US" sz="2400" dirty="0" smtClean="0">
              <a:latin typeface="Cambria" panose="02040503050406030204" pitchFamily="18" charset="0"/>
            </a:endParaRPr>
          </a:p>
          <a:p>
            <a:endParaRPr lang="en-US" dirty="0"/>
          </a:p>
        </p:txBody>
      </p:sp>
    </p:spTree>
    <p:extLst>
      <p:ext uri="{BB962C8B-B14F-4D97-AF65-F5344CB8AC3E}">
        <p14:creationId xmlns:p14="http://schemas.microsoft.com/office/powerpoint/2010/main" val="22733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523220"/>
            <a:ext cx="838200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Cambria" panose="02040503050406030204" pitchFamily="18" charset="0"/>
              </a:rPr>
              <a:t>The offset printing process uses cyan, magenta and yellow (CMY) process color inks and a fourth ink, black.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The </a:t>
            </a:r>
            <a:r>
              <a:rPr lang="en-US" sz="2400" dirty="0">
                <a:latin typeface="Cambria" panose="02040503050406030204" pitchFamily="18" charset="0"/>
              </a:rPr>
              <a:t>black printing ink is designated K to avoid confusion with B for blue.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Overprinting </a:t>
            </a:r>
            <a:r>
              <a:rPr lang="en-US" sz="2400" dirty="0">
                <a:latin typeface="Cambria" panose="02040503050406030204" pitchFamily="18" charset="0"/>
              </a:rPr>
              <a:t>one transparent printing ink with another produces the subtractive secondary colors, red, green, blue.</a:t>
            </a:r>
          </a:p>
          <a:p>
            <a:pPr marL="342900" indent="-342900">
              <a:buFont typeface="Wingdings" panose="05000000000000000000" pitchFamily="2" charset="2"/>
              <a:buChar char="Ø"/>
            </a:pPr>
            <a:r>
              <a:rPr lang="en-US" sz="2400" dirty="0">
                <a:latin typeface="Cambria" panose="02040503050406030204" pitchFamily="18" charset="0"/>
              </a:rPr>
              <a:t>To be reproducible on press, an original color image, such as a photograph, must first be converted into a pattern of small dots for each of the four colors (CMYK). </a:t>
            </a:r>
            <a:endParaRPr lang="en-US" sz="2400" dirty="0" smtClean="0">
              <a:latin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rPr>
              <a:t>When </a:t>
            </a:r>
            <a:r>
              <a:rPr lang="en-US" sz="2400" dirty="0">
                <a:latin typeface="Cambria" panose="02040503050406030204" pitchFamily="18" charset="0"/>
              </a:rPr>
              <a:t>printed with ink on paper, the small dots fool the eye and give the visual appearance of the original Image.</a:t>
            </a:r>
          </a:p>
          <a:p>
            <a:endParaRPr lang="en-US" sz="2400" dirty="0">
              <a:latin typeface="Cambria" panose="02040503050406030204" pitchFamily="18" charset="0"/>
            </a:endParaRPr>
          </a:p>
        </p:txBody>
      </p:sp>
      <p:sp>
        <p:nvSpPr>
          <p:cNvPr id="4" name="Rectangle 3"/>
          <p:cNvSpPr/>
          <p:nvPr/>
        </p:nvSpPr>
        <p:spPr>
          <a:xfrm>
            <a:off x="228600" y="0"/>
            <a:ext cx="1052339" cy="523220"/>
          </a:xfrm>
          <a:prstGeom prst="rect">
            <a:avLst/>
          </a:prstGeom>
        </p:spPr>
        <p:txBody>
          <a:bodyPr wrap="none">
            <a:spAutoFit/>
          </a:bodyPr>
          <a:lstStyle/>
          <a:p>
            <a:r>
              <a:rPr lang="en-US" sz="2800" dirty="0">
                <a:solidFill>
                  <a:schemeClr val="accent6">
                    <a:lumMod val="75000"/>
                  </a:schemeClr>
                </a:solidFill>
                <a:latin typeface="Cambria" panose="02040503050406030204" pitchFamily="18" charset="0"/>
              </a:rPr>
              <a:t>Cont..</a:t>
            </a:r>
            <a:endParaRPr lang="en-US" sz="2800" dirty="0">
              <a:solidFill>
                <a:schemeClr val="accent6">
                  <a:lumMod val="75000"/>
                </a:schemeClr>
              </a:solidFill>
              <a:latin typeface="Cambria" panose="02040503050406030204" pitchFamily="18" charset="0"/>
            </a:endParaRPr>
          </a:p>
        </p:txBody>
      </p:sp>
    </p:spTree>
    <p:extLst>
      <p:ext uri="{BB962C8B-B14F-4D97-AF65-F5344CB8AC3E}">
        <p14:creationId xmlns:p14="http://schemas.microsoft.com/office/powerpoint/2010/main" val="41622361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D9D38004B034AAF8DAAB306C8368C" ma:contentTypeVersion="0" ma:contentTypeDescription="Create a new document." ma:contentTypeScope="" ma:versionID="3d95688005c0359f6d775579f3101f2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C92E95-03DE-41F5-95D0-18EB2A5909E3}"/>
</file>

<file path=customXml/itemProps2.xml><?xml version="1.0" encoding="utf-8"?>
<ds:datastoreItem xmlns:ds="http://schemas.openxmlformats.org/officeDocument/2006/customXml" ds:itemID="{D4D11A7D-F8A5-410A-A647-E0619F93FC13}"/>
</file>

<file path=customXml/itemProps3.xml><?xml version="1.0" encoding="utf-8"?>
<ds:datastoreItem xmlns:ds="http://schemas.openxmlformats.org/officeDocument/2006/customXml" ds:itemID="{275940CA-B85C-4527-AFC7-C9ED107DEB63}"/>
</file>

<file path=docProps/app.xml><?xml version="1.0" encoding="utf-8"?>
<Properties xmlns="http://schemas.openxmlformats.org/officeDocument/2006/extended-properties" xmlns:vt="http://schemas.openxmlformats.org/officeDocument/2006/docPropsVTypes">
  <Template/>
  <TotalTime>120</TotalTime>
  <Words>2304</Words>
  <Application>Microsoft Office PowerPoint</Application>
  <PresentationFormat>On-screen Show (4:3)</PresentationFormat>
  <Paragraphs>165</Paragraphs>
  <Slides>45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45</vt:i4>
      </vt:variant>
    </vt:vector>
  </HeadingPairs>
  <TitlesOfParts>
    <vt:vector size="56" baseType="lpstr">
      <vt:lpstr>Arial</vt:lpstr>
      <vt:lpstr>Calibri</vt:lpstr>
      <vt:lpstr>Calibri Light</vt:lpstr>
      <vt:lpstr>Cambria</vt:lpstr>
      <vt:lpstr>Mangal</vt:lpstr>
      <vt:lpstr>Times New Roman</vt:lpstr>
      <vt:lpstr>Trebuchet MS</vt:lpstr>
      <vt:lpstr>Wingdings</vt:lpstr>
      <vt:lpstr>Wingdings 3</vt:lpstr>
      <vt:lpstr>1_Office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Colour use in map</vt:lpstr>
      <vt:lpstr>Colour use in map………….Hue/colour</vt:lpstr>
      <vt:lpstr>Colour use in map………….lightness</vt:lpstr>
      <vt:lpstr>Colour use in map………….saturation</vt:lpstr>
      <vt:lpstr>Colour use in map………….Systematic use</vt:lpstr>
      <vt:lpstr>Color Charts….</vt:lpstr>
      <vt:lpstr>Color chart…..</vt:lpstr>
      <vt:lpstr>Different color schemes</vt:lpstr>
      <vt:lpstr> </vt:lpstr>
      <vt:lpstr> </vt:lpstr>
      <vt:lpstr> </vt:lpstr>
      <vt:lpstr> </vt:lpstr>
      <vt:lpstr> </vt:lpstr>
      <vt:lpstr> </vt:lpstr>
      <vt:lpstr> </vt:lpstr>
      <vt:lpstr>PowerPoint Presentation</vt:lpstr>
      <vt:lpstr>ITC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Cartography II BE Geomatics III</dc:title>
  <dc:creator>TANKA DAHAL</dc:creator>
  <cp:lastModifiedBy>Pradip Aryal</cp:lastModifiedBy>
  <cp:revision>82</cp:revision>
  <dcterms:created xsi:type="dcterms:W3CDTF">2006-08-16T00:00:00Z</dcterms:created>
  <dcterms:modified xsi:type="dcterms:W3CDTF">2019-06-17T16:03:41Z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0x0101006DDD9D38004B034AAF8DAAB306C8368C</vt:lpwstr>
  </property>
</Properties>
</file>