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0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03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7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52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5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47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2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1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8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9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E25E-0DA0-4EFE-AEF9-148942DC3E8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2E09F8-ADA8-4428-A1F9-D3E8433A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4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38348" y="1789699"/>
            <a:ext cx="632737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>Map Design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8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19" y="235527"/>
            <a:ext cx="70104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Natural Breaks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With natural breaks classification (Jenks</a:t>
            </a:r>
            <a:r>
              <a:rPr lang="en-US" sz="2400" dirty="0" smtClean="0">
                <a:latin typeface="Cambria" panose="02040503050406030204" pitchFamily="18" charset="0"/>
              </a:rPr>
              <a:t>)</a:t>
            </a:r>
            <a:r>
              <a:rPr lang="en-US" sz="2400" dirty="0">
                <a:latin typeface="Cambria" panose="02040503050406030204" pitchFamily="18" charset="0"/>
              </a:rPr>
              <a:t> classes are based on natural groupings inherent in the data.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Class </a:t>
            </a:r>
            <a:r>
              <a:rPr lang="en-US" sz="2400" dirty="0">
                <a:latin typeface="Cambria" panose="02040503050406030204" pitchFamily="18" charset="0"/>
              </a:rPr>
              <a:t>breaks are identified that best group similar values and that maximize the differences between classes.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The </a:t>
            </a:r>
            <a:r>
              <a:rPr lang="en-US" sz="2400" dirty="0">
                <a:latin typeface="Cambria" panose="02040503050406030204" pitchFamily="18" charset="0"/>
              </a:rPr>
              <a:t>features are divided into classes whose boundaries are set where there are relatively big differences in the data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Natural breaks are data-specific classifications and not useful for comparing multiple maps built from different underlying 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This classification is based on the Jenks Natural Breaks algorithm.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291" y="1801091"/>
            <a:ext cx="4415886" cy="359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0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5" y="207818"/>
            <a:ext cx="11208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Defined Interval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Defined class value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A</a:t>
            </a:r>
            <a:r>
              <a:rPr lang="en-US" sz="2400" dirty="0" smtClean="0">
                <a:latin typeface="Cambria" panose="02040503050406030204" pitchFamily="18" charset="0"/>
              </a:rPr>
              <a:t>llows us </a:t>
            </a:r>
            <a:r>
              <a:rPr lang="en-US" sz="2400" dirty="0">
                <a:latin typeface="Cambria" panose="02040503050406030204" pitchFamily="18" charset="0"/>
              </a:rPr>
              <a:t>to specify an interval by which to equally divide a range of attribute </a:t>
            </a:r>
            <a:r>
              <a:rPr lang="en-US" sz="2400" dirty="0" smtClean="0">
                <a:latin typeface="Cambria" panose="02040503050406030204" pitchFamily="18" charset="0"/>
              </a:rPr>
              <a:t>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Rather than specifying the number of intervals as in the equal interval classification scheme, with this scheme, you specify the interval value.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ArcMap </a:t>
            </a:r>
            <a:r>
              <a:rPr lang="en-US" sz="2400" dirty="0">
                <a:latin typeface="Cambria" panose="02040503050406030204" pitchFamily="18" charset="0"/>
              </a:rPr>
              <a:t>automatically determines the number of classes based on the interval</a:t>
            </a:r>
            <a:endParaRPr lang="en-US" sz="2400" dirty="0" smtClean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3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568" y="2967335"/>
            <a:ext cx="8476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>To be Continued..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8" y="526473"/>
            <a:ext cx="92132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Thematic Data :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</a:rPr>
              <a:t>Features of one type that are generally placed together in a single </a:t>
            </a:r>
            <a:r>
              <a:rPr lang="en-US" sz="2800" dirty="0" smtClean="0">
                <a:latin typeface="Cambria" panose="02040503050406030204" pitchFamily="18" charset="0"/>
              </a:rPr>
              <a:t>layer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mbria" panose="02040503050406030204" pitchFamily="18" charset="0"/>
              </a:rPr>
              <a:t>Data of any specific topic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mbria" panose="02040503050406030204" pitchFamily="18" charset="0"/>
              </a:rPr>
              <a:t>Only information about same theme over the range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mbria" panose="02040503050406030204" pitchFamily="18" charset="0"/>
              </a:rPr>
              <a:t>Building block for thematic maps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mbria" panose="02040503050406030204" pitchFamily="18" charset="0"/>
              </a:rPr>
              <a:t>All data are of same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mbria" panose="02040503050406030204" pitchFamily="18" charset="0"/>
              </a:rPr>
              <a:t>Overall collected information are finally grouped or generalized with some specific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70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5" y="221673"/>
            <a:ext cx="1101436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Data Classification :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is broadly defined as the process of organizing data by relevant categories so that it may be used and protected more efficiently.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According to Horace </a:t>
            </a:r>
            <a:r>
              <a:rPr lang="en-US" sz="2400" dirty="0" err="1">
                <a:latin typeface="Cambria" panose="02040503050406030204" pitchFamily="18" charset="0"/>
              </a:rPr>
              <a:t>Secrist</a:t>
            </a:r>
            <a:r>
              <a:rPr lang="en-US" sz="2400" dirty="0">
                <a:latin typeface="Cambria" panose="02040503050406030204" pitchFamily="18" charset="0"/>
              </a:rPr>
              <a:t>, "Classification is the process of arranging data into sequence and groups according to their common characteristics or separating them into different but related parts.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On </a:t>
            </a:r>
            <a:r>
              <a:rPr lang="en-US" sz="2400" dirty="0">
                <a:latin typeface="Cambria" panose="02040503050406030204" pitchFamily="18" charset="0"/>
              </a:rPr>
              <a:t>a basic level, the classification </a:t>
            </a:r>
            <a:r>
              <a:rPr lang="en-US" sz="2400" dirty="0" smtClean="0">
                <a:latin typeface="Cambria" panose="02040503050406030204" pitchFamily="18" charset="0"/>
              </a:rPr>
              <a:t>process makes </a:t>
            </a:r>
            <a:r>
              <a:rPr lang="en-US" sz="2400" dirty="0">
                <a:latin typeface="Cambria" panose="02040503050406030204" pitchFamily="18" charset="0"/>
              </a:rPr>
              <a:t>data easier to locate and retrieve.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Data </a:t>
            </a:r>
            <a:r>
              <a:rPr lang="en-US" sz="2400" dirty="0">
                <a:latin typeface="Cambria" panose="02040503050406030204" pitchFamily="18" charset="0"/>
              </a:rPr>
              <a:t>classification is of particular importance when it comes to risk management, compliance, and data security.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Data classification involves tagging data to make it easily searchable and trackable.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It </a:t>
            </a:r>
            <a:r>
              <a:rPr lang="en-US" sz="2400" dirty="0">
                <a:latin typeface="Cambria" panose="02040503050406030204" pitchFamily="18" charset="0"/>
              </a:rPr>
              <a:t>also eliminates multiple duplications of data, which can reduce storage and backup costs while speeding up the search process. 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5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27" y="166255"/>
            <a:ext cx="99891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Importance of Data Classification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222222"/>
                </a:solidFill>
                <a:latin typeface="Cambria" panose="02040503050406030204" pitchFamily="18" charset="0"/>
              </a:rPr>
              <a:t>To make the data simple and brief </a:t>
            </a:r>
            <a:r>
              <a:rPr lang="en-US" altLang="en-US" sz="2400" dirty="0">
                <a:solidFill>
                  <a:srgbClr val="222222"/>
                </a:solidFill>
                <a:latin typeface="Cambria" panose="02040503050406030204" pitchFamily="18" charset="0"/>
              </a:rPr>
              <a:t>: The main objective of classification is to condense the large data to make them easily </a:t>
            </a:r>
            <a:r>
              <a:rPr lang="en-US" altLang="en-US" sz="2400" dirty="0" smtClean="0">
                <a:solidFill>
                  <a:srgbClr val="222222"/>
                </a:solidFill>
                <a:latin typeface="Cambria" panose="02040503050406030204" pitchFamily="18" charset="0"/>
              </a:rPr>
              <a:t>understood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222222"/>
                </a:solidFill>
                <a:latin typeface="Cambria" panose="02040503050406030204" pitchFamily="18" charset="0"/>
              </a:rPr>
              <a:t>Helps in Comparison</a:t>
            </a:r>
            <a:r>
              <a:rPr lang="en-US" sz="2400" dirty="0" smtClean="0">
                <a:solidFill>
                  <a:srgbClr val="222222"/>
                </a:solidFill>
                <a:latin typeface="Cambria" panose="02040503050406030204" pitchFamily="18" charset="0"/>
              </a:rPr>
              <a:t>: it facilitates comparison. Ungrouped and shapeless data cannot be computed.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222222"/>
                </a:solidFill>
                <a:latin typeface="Cambria" panose="02040503050406030204" pitchFamily="18" charset="0"/>
              </a:rPr>
              <a:t>To reveal the basis tabulation</a:t>
            </a:r>
            <a:r>
              <a:rPr lang="en-US" sz="2400" dirty="0" smtClean="0">
                <a:solidFill>
                  <a:srgbClr val="222222"/>
                </a:solidFill>
                <a:latin typeface="Cambria" panose="02040503050406030204" pitchFamily="18" charset="0"/>
              </a:rPr>
              <a:t>: Classification provides basis for tabulation. No tabulation is possible without classification.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222222"/>
                </a:solidFill>
                <a:latin typeface="Cambria" panose="02040503050406030204" pitchFamily="18" charset="0"/>
              </a:rPr>
              <a:t>To bring out points of similarities and dissimilarities </a:t>
            </a:r>
            <a:r>
              <a:rPr lang="en-US" sz="2400" dirty="0" smtClean="0">
                <a:solidFill>
                  <a:srgbClr val="222222"/>
                </a:solidFill>
                <a:latin typeface="Cambria" panose="02040503050406030204" pitchFamily="18" charset="0"/>
              </a:rPr>
              <a:t>: Classification reveals clearly the points of similarities and dissimilarities in the statistical data.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055" y="595745"/>
            <a:ext cx="1066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Common Method of data classification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mbria" panose="02040503050406030204" pitchFamily="18" charset="0"/>
              </a:rPr>
              <a:t>Equal Intervals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mbria" panose="02040503050406030204" pitchFamily="18" charset="0"/>
              </a:rPr>
              <a:t>Quantiles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mbria" panose="02040503050406030204" pitchFamily="18" charset="0"/>
              </a:rPr>
              <a:t>Mean-Standard Deviation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mbria" panose="02040503050406030204" pitchFamily="18" charset="0"/>
              </a:rPr>
              <a:t>Geometric Interval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mbria" panose="02040503050406030204" pitchFamily="18" charset="0"/>
              </a:rPr>
              <a:t>Natural Breaks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mbria" panose="02040503050406030204" pitchFamily="18" charset="0"/>
              </a:rPr>
              <a:t>Defined Interval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7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473" y="387927"/>
            <a:ext cx="10668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Equal Interval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Use equal </a:t>
            </a:r>
            <a:r>
              <a:rPr lang="en-US" sz="2400" dirty="0" smtClean="0">
                <a:latin typeface="Cambria" panose="02040503050406030204" pitchFamily="18" charset="0"/>
              </a:rPr>
              <a:t>interval is</a:t>
            </a:r>
            <a:r>
              <a:rPr lang="en-US" sz="2400" dirty="0">
                <a:latin typeface="Cambria" panose="02040503050406030204" pitchFamily="18" charset="0"/>
              </a:rPr>
              <a:t> to divide the range of attribute values into equal-sized subranges.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This </a:t>
            </a:r>
            <a:r>
              <a:rPr lang="en-US" sz="2400" dirty="0">
                <a:latin typeface="Cambria" panose="02040503050406030204" pitchFamily="18" charset="0"/>
              </a:rPr>
              <a:t>allows you to specify the number of intervals, and the class breaks based on the value range are automatically determined.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Equal </a:t>
            </a:r>
            <a:r>
              <a:rPr lang="en-US" sz="2400" dirty="0">
                <a:latin typeface="Cambria" panose="02040503050406030204" pitchFamily="18" charset="0"/>
              </a:rPr>
              <a:t>interval is best applied to familiar data ranges, such as percentages and temperature.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This </a:t>
            </a:r>
            <a:r>
              <a:rPr lang="en-US" sz="2400" dirty="0">
                <a:latin typeface="Cambria" panose="02040503050406030204" pitchFamily="18" charset="0"/>
              </a:rPr>
              <a:t>method emphasizes the amount of an attribute value relative to other values.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For </a:t>
            </a:r>
            <a:r>
              <a:rPr lang="en-US" sz="2400" dirty="0">
                <a:latin typeface="Cambria" panose="02040503050406030204" pitchFamily="18" charset="0"/>
              </a:rPr>
              <a:t>example, it shows that a shop is part of the group of shops that make up the top one-third of all sales.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3" y="166255"/>
            <a:ext cx="7169041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Quantiles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In a quantile </a:t>
            </a:r>
            <a:r>
              <a:rPr lang="en-US" sz="2400" dirty="0" smtClean="0">
                <a:latin typeface="Cambria" panose="02040503050406030204" pitchFamily="18" charset="0"/>
              </a:rPr>
              <a:t>classification each </a:t>
            </a:r>
            <a:r>
              <a:rPr lang="en-US" sz="2400" dirty="0">
                <a:latin typeface="Cambria" panose="02040503050406030204" pitchFamily="18" charset="0"/>
              </a:rPr>
              <a:t>class contains an equal number of features.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A </a:t>
            </a:r>
            <a:r>
              <a:rPr lang="en-US" sz="2400" dirty="0">
                <a:latin typeface="Cambria" panose="02040503050406030204" pitchFamily="18" charset="0"/>
              </a:rPr>
              <a:t>quantile classification is well suited to linearly distributed data.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Quantile </a:t>
            </a:r>
            <a:r>
              <a:rPr lang="en-US" sz="2400" dirty="0">
                <a:latin typeface="Cambria" panose="02040503050406030204" pitchFamily="18" charset="0"/>
              </a:rPr>
              <a:t>assigns the same number of data values to each class.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There </a:t>
            </a:r>
            <a:r>
              <a:rPr lang="en-US" sz="2400" dirty="0">
                <a:latin typeface="Cambria" panose="02040503050406030204" pitchFamily="18" charset="0"/>
              </a:rPr>
              <a:t>are no empty classes or classes with too few or too many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Because features are grouped in equal numbers in each class using quantile classification, the resulting map can often be misleading.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Similar </a:t>
            </a:r>
            <a:r>
              <a:rPr lang="en-US" sz="2400" dirty="0">
                <a:latin typeface="Cambria" panose="02040503050406030204" pitchFamily="18" charset="0"/>
              </a:rPr>
              <a:t>features can be placed in adjacent classes, or features with widely different values can be put in the same class.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We can </a:t>
            </a:r>
            <a:r>
              <a:rPr lang="en-US" sz="2400" dirty="0">
                <a:latin typeface="Cambria" panose="02040503050406030204" pitchFamily="18" charset="0"/>
              </a:rPr>
              <a:t>minimize this distortion by increasing the number of classes.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3076" name="Picture 4" descr="http://wiki.gis.com/wiki/images/thumb/9/90/Quantile.png/300px-Quant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24" y="1317191"/>
            <a:ext cx="4773576" cy="342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4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9" y="263236"/>
            <a:ext cx="616527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Mean Standard Deviation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The standard deviation classification </a:t>
            </a:r>
            <a:r>
              <a:rPr lang="en-US" sz="2400" dirty="0" smtClean="0">
                <a:latin typeface="Cambria" panose="02040503050406030204" pitchFamily="18" charset="0"/>
              </a:rPr>
              <a:t>method </a:t>
            </a:r>
            <a:r>
              <a:rPr lang="en-US" sz="2400" dirty="0">
                <a:latin typeface="Cambria" panose="02040503050406030204" pitchFamily="18" charset="0"/>
              </a:rPr>
              <a:t>shows you how much a feature's attribute value varies from the mean.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The </a:t>
            </a:r>
            <a:r>
              <a:rPr lang="en-US" sz="2400" dirty="0">
                <a:latin typeface="Cambria" panose="02040503050406030204" pitchFamily="18" charset="0"/>
              </a:rPr>
              <a:t>mean and standard deviation are calculated automatically.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Class </a:t>
            </a:r>
            <a:r>
              <a:rPr lang="en-US" sz="2400" dirty="0">
                <a:latin typeface="Cambria" panose="02040503050406030204" pitchFamily="18" charset="0"/>
              </a:rPr>
              <a:t>breaks are created with equal value ranges that are a proportion of the standard deviation—usually at intervals of one, one-half, one-third, or one-fourth standard deviations using mean values and the standard deviations from the mean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79" y="1327871"/>
            <a:ext cx="5920221" cy="31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3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836" y="0"/>
            <a:ext cx="10986654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Geometrical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Interval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Geometrical </a:t>
            </a:r>
            <a:r>
              <a:rPr lang="en-US" sz="2400" dirty="0">
                <a:latin typeface="Cambria" panose="02040503050406030204" pitchFamily="18" charset="0"/>
              </a:rPr>
              <a:t>interval classification is a type of classification scheme for classifying a range of values based on a geometric progression.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In </a:t>
            </a:r>
            <a:r>
              <a:rPr lang="en-US" sz="2400" dirty="0">
                <a:latin typeface="Cambria" panose="02040503050406030204" pitchFamily="18" charset="0"/>
              </a:rPr>
              <a:t>this classification scheme, class breaks are based on class intervals that have a geometrical series.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This </a:t>
            </a:r>
            <a:r>
              <a:rPr lang="en-US" sz="2400" dirty="0">
                <a:latin typeface="Cambria" panose="02040503050406030204" pitchFamily="18" charset="0"/>
              </a:rPr>
              <a:t>classification method is useful for visualizing data that is not distributed normally, or when the distribution is extremely skewed.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The Geometrical intervals classification is better than quantiles for visualizing prediction surfaces, which often do not have a normal data distribution.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Geometric </a:t>
            </a:r>
            <a:r>
              <a:rPr lang="en-US" sz="2400" dirty="0">
                <a:latin typeface="Cambria" panose="02040503050406030204" pitchFamily="18" charset="0"/>
              </a:rPr>
              <a:t>interval works best when the data is spread over a large area and is not well distributed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The </a:t>
            </a:r>
            <a:r>
              <a:rPr lang="en-US" sz="2400" dirty="0">
                <a:latin typeface="Cambria" panose="02040503050406030204" pitchFamily="18" charset="0"/>
              </a:rPr>
              <a:t>geometrical interval method is similar to a progression classification (binary, geometric, logarithmic, etc.), but it adds a coefficient.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Since </a:t>
            </a:r>
            <a:r>
              <a:rPr lang="en-US" sz="2400" dirty="0">
                <a:latin typeface="Cambria" panose="02040503050406030204" pitchFamily="18" charset="0"/>
              </a:rPr>
              <a:t>this method is really intended to be used as part of a data visualization process, it should be noted that it may not be very useful as a data presentation method unless there is a compelling quantitative reason.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Best </a:t>
            </a:r>
            <a:r>
              <a:rPr lang="en-US" sz="2400" dirty="0">
                <a:latin typeface="Cambria" panose="02040503050406030204" pitchFamily="18" charset="0"/>
              </a:rPr>
              <a:t>practices may include using a histogram with the class breaks overlaid to show the map audience what the classes mean relative to the data's distribution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29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9D38004B034AAF8DAAB306C8368C" ma:contentTypeVersion="2" ma:contentTypeDescription="Create a new document." ma:contentTypeScope="" ma:versionID="922f88fec90a18794d81aa8ea911f081">
  <xsd:schema xmlns:xsd="http://www.w3.org/2001/XMLSchema" xmlns:xs="http://www.w3.org/2001/XMLSchema" xmlns:p="http://schemas.microsoft.com/office/2006/metadata/properties" xmlns:ns2="36d5a2e1-ba91-4d3b-9728-84f7a7ebf13a" targetNamespace="http://schemas.microsoft.com/office/2006/metadata/properties" ma:root="true" ma:fieldsID="a49b1c19fbdd6fba64c3616029d9c0ac" ns2:_="">
    <xsd:import namespace="36d5a2e1-ba91-4d3b-9728-84f7a7ebf1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5a2e1-ba91-4d3b-9728-84f7a7ebf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CF2A8E-117F-424D-B598-371C788EAE5A}"/>
</file>

<file path=customXml/itemProps2.xml><?xml version="1.0" encoding="utf-8"?>
<ds:datastoreItem xmlns:ds="http://schemas.openxmlformats.org/officeDocument/2006/customXml" ds:itemID="{B93B37A1-ABDE-4CF6-8FD6-AEB9E0586B9A}"/>
</file>

<file path=customXml/itemProps3.xml><?xml version="1.0" encoding="utf-8"?>
<ds:datastoreItem xmlns:ds="http://schemas.openxmlformats.org/officeDocument/2006/customXml" ds:itemID="{59DA3C23-A254-42D4-998B-53610DEDB70B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557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Pradip Aryal</dc:creator>
  <cp:lastModifiedBy>Pradip Aryal</cp:lastModifiedBy>
  <cp:revision>17</cp:revision>
  <dcterms:created xsi:type="dcterms:W3CDTF">2019-06-03T12:08:59Z</dcterms:created>
  <dcterms:modified xsi:type="dcterms:W3CDTF">2019-07-01T18:52:39Z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0x0101006DDD9D38004B034AAF8DAAB306C8368C</vt:lpwstr>
  </property>
</Properties>
</file>