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09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31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8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9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5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7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F0F9A-5A6E-4C01-AD7A-01B46D86F42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99D286-946A-46EC-8F69-2899F4BD9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9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6532" y="2676389"/>
            <a:ext cx="708206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Types of Maps</a:t>
            </a:r>
          </a:p>
        </p:txBody>
      </p:sp>
    </p:spTree>
    <p:extLst>
      <p:ext uri="{BB962C8B-B14F-4D97-AF65-F5344CB8AC3E}">
        <p14:creationId xmlns:p14="http://schemas.microsoft.com/office/powerpoint/2010/main" val="409198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19467" r="17380" b="14873"/>
          <a:stretch>
            <a:fillRect/>
          </a:stretch>
        </p:blipFill>
        <p:spPr>
          <a:xfrm>
            <a:off x="6518564" y="519546"/>
            <a:ext cx="5181600" cy="481171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0" t="29568" r="30006" b="23289"/>
          <a:stretch>
            <a:fillRect/>
          </a:stretch>
        </p:blipFill>
        <p:spPr>
          <a:xfrm>
            <a:off x="62345" y="1201882"/>
            <a:ext cx="6061364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673" y="832550"/>
            <a:ext cx="6162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Choropleth Map Production Steps 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4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" y="180109"/>
            <a:ext cx="111667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Problems of Choropleth Maps </a:t>
            </a:r>
          </a:p>
          <a:p>
            <a:pPr marL="623888" indent="-514350">
              <a:buFont typeface="Lucida Sans Unicode" panose="020B0602030504020204" pitchFamily="34" charset="0"/>
              <a:buAutoNum type="arabicPeriod"/>
            </a:pPr>
            <a:r>
              <a:rPr lang="en-US" altLang="en-US" sz="2400" dirty="0" smtClean="0">
                <a:latin typeface="Cambria" panose="02040503050406030204" pitchFamily="18" charset="0"/>
              </a:rPr>
              <a:t>Application of visual variable values</a:t>
            </a:r>
          </a:p>
          <a:p>
            <a:pPr marL="623888" indent="-514350">
              <a:buFont typeface="Lucida Sans Unicode" panose="020B0602030504020204" pitchFamily="34" charset="0"/>
              <a:buAutoNum type="arabicPeriod"/>
            </a:pPr>
            <a:r>
              <a:rPr lang="en-US" altLang="en-US" sz="2400" dirty="0" smtClean="0">
                <a:latin typeface="Cambria" panose="02040503050406030204" pitchFamily="18" charset="0"/>
              </a:rPr>
              <a:t>Effect of data class- difficult to decide class number and breaks of class (natural break, equal etc.)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7" t="27885" r="21590" b="35075"/>
          <a:stretch>
            <a:fillRect/>
          </a:stretch>
        </p:blipFill>
        <p:spPr>
          <a:xfrm>
            <a:off x="0" y="1884218"/>
            <a:ext cx="7810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5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346363" y="1162483"/>
            <a:ext cx="8229600" cy="45259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>
              <a:buFont typeface="Wingdings 3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Continuous fields: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dirty="0" smtClean="0"/>
              <a:t>extend over space without interruptions,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dirty="0" smtClean="0"/>
              <a:t>gradual changes in field values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i="1" dirty="0" smtClean="0"/>
              <a:t>	e.g. air temperature, barometric pressure, elevation, ..</a:t>
            </a:r>
            <a:r>
              <a:rPr lang="en-US" b="1" i="1" dirty="0" smtClean="0"/>
              <a:t>.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Discrete fields / objects:</a:t>
            </a:r>
          </a:p>
          <a:p>
            <a:pPr indent="-17463">
              <a:buFont typeface="Wingdings 3"/>
              <a:buNone/>
              <a:defRPr/>
            </a:pPr>
            <a:r>
              <a:rPr lang="en-US" dirty="0" smtClean="0"/>
              <a:t>distinguishable individual entities, bounded parts</a:t>
            </a:r>
          </a:p>
          <a:p>
            <a:pPr indent="-17463">
              <a:buFont typeface="Wingdings 3"/>
              <a:buNone/>
              <a:defRPr/>
            </a:pPr>
            <a:r>
              <a:rPr lang="en-US" dirty="0" smtClean="0"/>
              <a:t>e.g. land use types, vegetation types, …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Select map type with corresponding impression:</a:t>
            </a:r>
          </a:p>
          <a:p>
            <a:pPr marL="685800" indent="-457200">
              <a:buFont typeface="Wingdings" panose="05000000000000000000" pitchFamily="2" charset="2"/>
              <a:buChar char="Ø"/>
              <a:defRPr/>
            </a:pPr>
            <a:r>
              <a:rPr lang="en-US" i="1" dirty="0" smtClean="0"/>
              <a:t> continuous fields : </a:t>
            </a:r>
            <a:r>
              <a:rPr lang="en-US" i="1" dirty="0" err="1" smtClean="0"/>
              <a:t>isoline</a:t>
            </a:r>
            <a:r>
              <a:rPr lang="en-US" i="1" dirty="0" smtClean="0"/>
              <a:t> maps</a:t>
            </a:r>
          </a:p>
          <a:p>
            <a:pPr marL="685800" indent="-457200">
              <a:buFont typeface="Wingdings" panose="05000000000000000000" pitchFamily="2" charset="2"/>
              <a:buChar char="Ø"/>
              <a:defRPr/>
            </a:pPr>
            <a:r>
              <a:rPr lang="en-US" i="1" dirty="0" smtClean="0"/>
              <a:t>discrete fields/ objects : most other map types</a:t>
            </a:r>
            <a:endParaRPr lang="en-US" i="1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599" y="274638"/>
            <a:ext cx="930332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Geographic phenomena: continuous fields / objects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5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457199" y="2514600"/>
            <a:ext cx="9684327" cy="164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57199" y="274638"/>
            <a:ext cx="913014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Isopleths maps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Cambria" panose="02040503050406030204" pitchFamily="18" charset="0"/>
              </a:rPr>
              <a:t>combination of a choropleth and an </a:t>
            </a:r>
            <a:r>
              <a:rPr lang="en-US" altLang="en-US" sz="2400" dirty="0" err="1">
                <a:latin typeface="Cambria" panose="02040503050406030204" pitchFamily="18" charset="0"/>
              </a:rPr>
              <a:t>Isoline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</a:rPr>
              <a:t>map, in </a:t>
            </a:r>
            <a:r>
              <a:rPr lang="en-US" altLang="en-US" sz="2400" dirty="0" smtClean="0">
                <a:latin typeface="Cambria" panose="02040503050406030204" pitchFamily="18" charset="0"/>
              </a:rPr>
              <a:t>which the </a:t>
            </a:r>
            <a:r>
              <a:rPr lang="en-US" altLang="en-US" sz="2400" dirty="0" err="1">
                <a:latin typeface="Cambria" panose="02040503050406030204" pitchFamily="18" charset="0"/>
              </a:rPr>
              <a:t>isolines</a:t>
            </a:r>
            <a:r>
              <a:rPr lang="en-US" altLang="en-US" sz="2400" dirty="0">
                <a:latin typeface="Cambria" panose="02040503050406030204" pitchFamily="18" charset="0"/>
              </a:rPr>
              <a:t> form the boundaries of the areal units</a:t>
            </a:r>
          </a:p>
          <a:p>
            <a:pPr>
              <a:defRPr/>
            </a:pPr>
            <a:endParaRPr lang="en-US" sz="32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8" t="49773" r="53157" b="19923"/>
          <a:stretch>
            <a:fillRect/>
          </a:stretch>
        </p:blipFill>
        <p:spPr>
          <a:xfrm>
            <a:off x="0" y="1828799"/>
            <a:ext cx="6599238" cy="409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2582" y="2133600"/>
            <a:ext cx="53894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Steps to form isopleth Map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Cambria" panose="02040503050406030204" pitchFamily="18" charset="0"/>
              </a:rPr>
              <a:t>Mapping of data </a:t>
            </a:r>
            <a:r>
              <a:rPr lang="en-US" alt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points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Cambria" panose="02040503050406030204" pitchFamily="18" charset="0"/>
              </a:rPr>
              <a:t>Determination of class </a:t>
            </a:r>
            <a:r>
              <a:rPr lang="en-US" alt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intervals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Interpolation</a:t>
            </a:r>
            <a:r>
              <a:rPr lang="en-US" altLang="en-US" sz="2400" dirty="0" smtClean="0">
                <a:latin typeface="Cambria" panose="02040503050406030204" pitchFamily="18" charset="0"/>
              </a:rPr>
              <a:t> between the points to create </a:t>
            </a:r>
            <a:r>
              <a:rPr lang="en-US" altLang="en-US" sz="2400" dirty="0" err="1" smtClean="0">
                <a:latin typeface="Cambria" panose="02040503050406030204" pitchFamily="18" charset="0"/>
              </a:rPr>
              <a:t>isolines</a:t>
            </a:r>
            <a:endParaRPr lang="en-US" alt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Shading</a:t>
            </a:r>
            <a:r>
              <a:rPr lang="en-US" altLang="en-US" sz="2400" dirty="0" smtClean="0">
                <a:latin typeface="Cambria" panose="02040503050406030204" pitchFamily="18" charset="0"/>
              </a:rPr>
              <a:t> of zones between the </a:t>
            </a:r>
            <a:r>
              <a:rPr lang="en-US" altLang="en-US" sz="2400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isolines</a:t>
            </a:r>
            <a:r>
              <a:rPr lang="en-US" altLang="en-US" sz="2400" dirty="0" smtClean="0">
                <a:latin typeface="Cambria" panose="02040503050406030204" pitchFamily="18" charset="0"/>
              </a:rPr>
              <a:t>(usually with value)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1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27" y="290945"/>
            <a:ext cx="114715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Isoline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Maps</a:t>
            </a:r>
          </a:p>
          <a:p>
            <a:pPr marL="452628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Cambria" panose="02040503050406030204" pitchFamily="18" charset="0"/>
              </a:rPr>
              <a:t>Continuous data (usually at interval or </a:t>
            </a:r>
            <a:r>
              <a:rPr lang="en-US" sz="2400" dirty="0" smtClean="0">
                <a:latin typeface="Cambria" panose="02040503050406030204" pitchFamily="18" charset="0"/>
              </a:rPr>
              <a:t>ratio level</a:t>
            </a:r>
            <a:r>
              <a:rPr lang="en-US" sz="2400" dirty="0">
                <a:latin typeface="Cambria" panose="02040503050406030204" pitchFamily="18" charset="0"/>
              </a:rPr>
              <a:t>) are displayed by lines connecting </a:t>
            </a:r>
            <a:r>
              <a:rPr lang="en-US" sz="2400" dirty="0" smtClean="0">
                <a:latin typeface="Cambria" panose="02040503050406030204" pitchFamily="18" charset="0"/>
              </a:rPr>
              <a:t>points with </a:t>
            </a:r>
            <a:r>
              <a:rPr lang="en-US" sz="2400" dirty="0">
                <a:latin typeface="Cambria" panose="02040503050406030204" pitchFamily="18" charset="0"/>
              </a:rPr>
              <a:t>equal, </a:t>
            </a:r>
            <a:r>
              <a:rPr lang="en-US" sz="2400" dirty="0" smtClean="0">
                <a:latin typeface="Cambria" panose="02040503050406030204" pitchFamily="18" charset="0"/>
              </a:rPr>
              <a:t>representative values </a:t>
            </a:r>
            <a:r>
              <a:rPr lang="en-US" sz="2400" dirty="0">
                <a:latin typeface="Cambria" panose="02040503050406030204" pitchFamily="18" charset="0"/>
              </a:rPr>
              <a:t>in the data set</a:t>
            </a:r>
          </a:p>
          <a:p>
            <a:pPr>
              <a:defRPr/>
            </a:pPr>
            <a:r>
              <a:rPr lang="en-US" sz="2400" i="1" dirty="0" smtClean="0">
                <a:latin typeface="Cambria" panose="02040503050406030204" pitchFamily="18" charset="0"/>
              </a:rPr>
              <a:t>    E.g</a:t>
            </a:r>
            <a:r>
              <a:rPr lang="en-US" sz="2400" i="1" dirty="0">
                <a:latin typeface="Cambria" panose="02040503050406030204" pitchFamily="18" charset="0"/>
              </a:rPr>
              <a:t>.: </a:t>
            </a:r>
            <a:r>
              <a:rPr lang="en-US" sz="2400" b="1" dirty="0" smtClean="0">
                <a:latin typeface="Cambria" panose="02040503050406030204" pitchFamily="18" charset="0"/>
              </a:rPr>
              <a:t>contours </a:t>
            </a:r>
            <a:r>
              <a:rPr lang="en-US" sz="2400" i="1" dirty="0">
                <a:latin typeface="Cambria" panose="02040503050406030204" pitchFamily="18" charset="0"/>
              </a:rPr>
              <a:t>: equal elevation</a:t>
            </a:r>
          </a:p>
          <a:p>
            <a:pPr>
              <a:defRPr/>
            </a:pPr>
            <a:r>
              <a:rPr lang="en-US" sz="2400" i="1" dirty="0">
                <a:latin typeface="Cambria" panose="02040503050406030204" pitchFamily="18" charset="0"/>
              </a:rPr>
              <a:t>	</a:t>
            </a:r>
            <a:r>
              <a:rPr lang="en-US" sz="2400" b="1" dirty="0" smtClean="0">
                <a:latin typeface="Cambria" panose="02040503050406030204" pitchFamily="18" charset="0"/>
              </a:rPr>
              <a:t>isotherms </a:t>
            </a:r>
            <a:r>
              <a:rPr lang="en-US" sz="2400" i="1" dirty="0">
                <a:latin typeface="Cambria" panose="02040503050406030204" pitchFamily="18" charset="0"/>
              </a:rPr>
              <a:t>: equal temperature</a:t>
            </a:r>
          </a:p>
          <a:p>
            <a:pPr>
              <a:defRPr/>
            </a:pPr>
            <a:r>
              <a:rPr lang="en-US" sz="2400" i="1" dirty="0">
                <a:latin typeface="Cambria" panose="02040503050406030204" pitchFamily="18" charset="0"/>
              </a:rPr>
              <a:t>	</a:t>
            </a:r>
            <a:r>
              <a:rPr lang="en-US" sz="2400" b="1" dirty="0" smtClean="0">
                <a:latin typeface="Cambria" panose="02040503050406030204" pitchFamily="18" charset="0"/>
              </a:rPr>
              <a:t>isochrones </a:t>
            </a:r>
            <a:r>
              <a:rPr lang="en-US" sz="2400" i="1" dirty="0">
                <a:latin typeface="Cambria" panose="02040503050406030204" pitchFamily="18" charset="0"/>
              </a:rPr>
              <a:t>: equal (travelling) time</a:t>
            </a:r>
          </a:p>
          <a:p>
            <a:pPr marL="452628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Cambria" panose="02040503050406030204" pitchFamily="18" charset="0"/>
              </a:rPr>
              <a:t>Continuity can be emphasized by application </a:t>
            </a:r>
            <a:r>
              <a:rPr lang="en-US" sz="2400" dirty="0" smtClean="0">
                <a:latin typeface="Cambria" panose="02040503050406030204" pitchFamily="18" charset="0"/>
              </a:rPr>
              <a:t>of the </a:t>
            </a:r>
            <a:r>
              <a:rPr lang="en-US" sz="2400" dirty="0">
                <a:latin typeface="Cambria" panose="02040503050406030204" pitchFamily="18" charset="0"/>
              </a:rPr>
              <a:t>visual variable value (ordered </a:t>
            </a:r>
            <a:r>
              <a:rPr lang="en-US" sz="2400" dirty="0" smtClean="0">
                <a:latin typeface="Cambria" panose="02040503050406030204" pitchFamily="18" charset="0"/>
              </a:rPr>
              <a:t>perception property</a:t>
            </a:r>
            <a:r>
              <a:rPr lang="en-US" sz="2400" dirty="0">
                <a:latin typeface="Cambria" panose="02040503050406030204" pitchFamily="18" charset="0"/>
              </a:rPr>
              <a:t>) between the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</a:rPr>
              <a:t>isolines</a:t>
            </a:r>
            <a:r>
              <a:rPr lang="en-US" sz="2400" dirty="0">
                <a:latin typeface="Cambria" panose="02040503050406030204" pitchFamily="18" charset="0"/>
              </a:rPr>
              <a:t> &gt;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isopleth 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0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964" y="401782"/>
            <a:ext cx="100861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Proportional Symbol Map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mbria" panose="02040503050406030204" pitchFamily="18" charset="0"/>
              </a:rPr>
              <a:t>T</a:t>
            </a:r>
            <a:r>
              <a:rPr lang="en-US" altLang="en-US" sz="2400" dirty="0" smtClean="0">
                <a:latin typeface="Cambria" panose="02040503050406030204" pitchFamily="18" charset="0"/>
              </a:rPr>
              <a:t>ype of thematic map in which absolute quantitative (</a:t>
            </a:r>
            <a:r>
              <a:rPr lang="en-US" altLang="en-US" sz="2400" i="1" dirty="0" smtClean="0">
                <a:latin typeface="Cambria" panose="02040503050406030204" pitchFamily="18" charset="0"/>
              </a:rPr>
              <a:t>ratio) point or area data are </a:t>
            </a:r>
            <a:r>
              <a:rPr lang="en-US" altLang="en-US" sz="2400" dirty="0" smtClean="0">
                <a:latin typeface="Cambria" panose="02040503050406030204" pitchFamily="18" charset="0"/>
              </a:rPr>
              <a:t>represented by means of a </a:t>
            </a:r>
            <a:r>
              <a:rPr lang="en-US" altLang="en-US" sz="2400" i="1" dirty="0" smtClean="0">
                <a:latin typeface="Cambria" panose="02040503050406030204" pitchFamily="18" charset="0"/>
              </a:rPr>
              <a:t>point symbol </a:t>
            </a:r>
            <a:r>
              <a:rPr lang="en-US" altLang="en-US" sz="2400" dirty="0" smtClean="0">
                <a:latin typeface="Cambria" panose="02040503050406030204" pitchFamily="18" charset="0"/>
              </a:rPr>
              <a:t>the </a:t>
            </a:r>
            <a:r>
              <a:rPr lang="en-US" altLang="en-US" sz="2400" i="1" dirty="0" smtClean="0">
                <a:latin typeface="Cambria" panose="02040503050406030204" pitchFamily="18" charset="0"/>
              </a:rPr>
              <a:t>size of which varies with the data </a:t>
            </a:r>
            <a:r>
              <a:rPr lang="en-US" altLang="en-US" sz="2400" dirty="0" smtClean="0">
                <a:latin typeface="Cambria" panose="02040503050406030204" pitchFamily="18" charset="0"/>
              </a:rPr>
              <a:t>values</a:t>
            </a:r>
          </a:p>
          <a:p>
            <a:endParaRPr lang="en-US" alt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0" t="16100" r="16328" b="11505"/>
          <a:stretch>
            <a:fillRect/>
          </a:stretch>
        </p:blipFill>
        <p:spPr>
          <a:xfrm>
            <a:off x="7121237" y="1802165"/>
            <a:ext cx="4495800" cy="4295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1" y="289824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indent="-256032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Range graded</a:t>
            </a:r>
            <a:endParaRPr lang="en-US" sz="2400" i="1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indent="258763">
              <a:defRPr/>
            </a:pPr>
            <a:r>
              <a:rPr lang="en-US" sz="2400" dirty="0">
                <a:latin typeface="Cambria" panose="02040503050406030204" pitchFamily="18" charset="0"/>
              </a:rPr>
              <a:t>data classified and values represented</a:t>
            </a:r>
          </a:p>
          <a:p>
            <a:pPr indent="258763">
              <a:defRPr/>
            </a:pPr>
            <a:r>
              <a:rPr lang="en-US" sz="2400" dirty="0">
                <a:latin typeface="Cambria" panose="02040503050406030204" pitchFamily="18" charset="0"/>
              </a:rPr>
              <a:t>by the appropriate mid-class values</a:t>
            </a:r>
          </a:p>
          <a:p>
            <a:pPr indent="258763">
              <a:defRPr/>
            </a:pPr>
            <a:r>
              <a:rPr lang="en-US" sz="2400" dirty="0">
                <a:latin typeface="Cambria" panose="02040503050406030204" pitchFamily="18" charset="0"/>
              </a:rPr>
              <a:t>(as many symbol sizes as classes)</a:t>
            </a:r>
          </a:p>
          <a:p>
            <a:pPr marL="365760" indent="-256032">
              <a:defRPr/>
            </a:pP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Graduated</a:t>
            </a:r>
          </a:p>
          <a:p>
            <a:pPr indent="317500">
              <a:defRPr/>
            </a:pPr>
            <a:r>
              <a:rPr lang="en-US" sz="2400" dirty="0">
                <a:latin typeface="Cambria" panose="02040503050406030204" pitchFamily="18" charset="0"/>
              </a:rPr>
              <a:t>data not classified</a:t>
            </a:r>
          </a:p>
          <a:p>
            <a:pPr indent="317500">
              <a:defRPr/>
            </a:pPr>
            <a:r>
              <a:rPr lang="en-US" sz="2400" dirty="0">
                <a:latin typeface="Cambria" panose="02040503050406030204" pitchFamily="18" charset="0"/>
              </a:rPr>
              <a:t>(as many symbol sizes as data values)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1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84909"/>
            <a:ext cx="459970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Proportional Symbol: Unit Value</a:t>
            </a:r>
          </a:p>
          <a:p>
            <a:pPr marL="365760" indent="-256032">
              <a:defRPr/>
            </a:pPr>
            <a:r>
              <a:rPr lang="en-US" sz="2400" dirty="0" smtClean="0">
                <a:latin typeface="Cambria" panose="02040503050406030204" pitchFamily="18" charset="0"/>
              </a:rPr>
              <a:t>Unit </a:t>
            </a:r>
            <a:r>
              <a:rPr lang="en-US" sz="2400" dirty="0">
                <a:latin typeface="Cambria" panose="02040503050406030204" pitchFamily="18" charset="0"/>
              </a:rPr>
              <a:t>value of proportional circles / squares </a:t>
            </a:r>
            <a:r>
              <a:rPr lang="en-US" sz="2400" dirty="0" smtClean="0">
                <a:latin typeface="Cambria" panose="02040503050406030204" pitchFamily="18" charset="0"/>
              </a:rPr>
              <a:t>can be </a:t>
            </a:r>
            <a:r>
              <a:rPr lang="en-US" sz="2400" dirty="0">
                <a:latin typeface="Cambria" panose="02040503050406030204" pitchFamily="18" charset="0"/>
              </a:rPr>
              <a:t>derived after a decision </a:t>
            </a:r>
            <a:r>
              <a:rPr lang="en-US" sz="2400" dirty="0" smtClean="0">
                <a:latin typeface="Cambria" panose="02040503050406030204" pitchFamily="18" charset="0"/>
              </a:rPr>
              <a:t>on:      </a:t>
            </a:r>
          </a:p>
          <a:p>
            <a:pPr marL="365760" indent="-256032">
              <a:defRPr/>
            </a:pPr>
            <a:r>
              <a:rPr lang="en-US" sz="2400" dirty="0" smtClean="0">
                <a:latin typeface="Cambria" panose="02040503050406030204" pitchFamily="18" charset="0"/>
              </a:rPr>
              <a:t>1.the </a:t>
            </a:r>
            <a:r>
              <a:rPr lang="en-US" sz="2400" dirty="0">
                <a:latin typeface="Cambria" panose="02040503050406030204" pitchFamily="18" charset="0"/>
              </a:rPr>
              <a:t>size of the smallest </a:t>
            </a:r>
            <a:r>
              <a:rPr lang="en-US" sz="2400" dirty="0" smtClean="0">
                <a:latin typeface="Cambria" panose="02040503050406030204" pitchFamily="18" charset="0"/>
              </a:rPr>
              <a:t>symbol or </a:t>
            </a:r>
          </a:p>
          <a:p>
            <a:pPr marL="365760" indent="-256032">
              <a:defRPr/>
            </a:pPr>
            <a:r>
              <a:rPr lang="en-US" sz="2400" dirty="0" smtClean="0">
                <a:latin typeface="Cambria" panose="02040503050406030204" pitchFamily="18" charset="0"/>
              </a:rPr>
              <a:t>2. the </a:t>
            </a:r>
            <a:r>
              <a:rPr lang="en-US" sz="2400" dirty="0">
                <a:latin typeface="Cambria" panose="02040503050406030204" pitchFamily="18" charset="0"/>
              </a:rPr>
              <a:t>size of the </a:t>
            </a:r>
            <a:r>
              <a:rPr lang="en-US" sz="2400" dirty="0" smtClean="0">
                <a:latin typeface="Cambria" panose="02040503050406030204" pitchFamily="18" charset="0"/>
              </a:rPr>
              <a:t>largest symbol </a:t>
            </a:r>
          </a:p>
          <a:p>
            <a:pPr marL="365760" indent="-256032">
              <a:defRPr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or</a:t>
            </a:r>
            <a:endParaRPr lang="en-US" sz="2400" i="1" dirty="0" smtClean="0">
              <a:latin typeface="Cambria" panose="02040503050406030204" pitchFamily="18" charset="0"/>
            </a:endParaRPr>
          </a:p>
          <a:p>
            <a:pPr marL="365760" indent="-256032">
              <a:defRPr/>
            </a:pPr>
            <a:r>
              <a:rPr lang="en-US" sz="2400" dirty="0" smtClean="0">
                <a:latin typeface="Cambria" panose="02040503050406030204" pitchFamily="18" charset="0"/>
              </a:rPr>
              <a:t>3. the </a:t>
            </a:r>
            <a:r>
              <a:rPr lang="en-US" sz="2400" dirty="0">
                <a:latin typeface="Cambria" panose="02040503050406030204" pitchFamily="18" charset="0"/>
              </a:rPr>
              <a:t>total area to be occupied by all symbols together (10-15% of map area)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9568" r="24747" b="13188"/>
          <a:stretch>
            <a:fillRect/>
          </a:stretch>
        </p:blipFill>
        <p:spPr>
          <a:xfrm>
            <a:off x="5334000" y="763952"/>
            <a:ext cx="633730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28" y="401782"/>
            <a:ext cx="47798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>
              <a:defRPr/>
            </a:pP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Flowline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Map</a:t>
            </a: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Cambria" panose="02040503050406030204" pitchFamily="18" charset="0"/>
              </a:rPr>
              <a:t>thematic </a:t>
            </a:r>
            <a:r>
              <a:rPr lang="en-US" sz="2400" dirty="0">
                <a:latin typeface="Cambria" panose="02040503050406030204" pitchFamily="18" charset="0"/>
              </a:rPr>
              <a:t>map type in which directions and/or routes of movement are represented by lines / arrows of varying </a:t>
            </a:r>
            <a:r>
              <a:rPr lang="en-US" sz="2400" i="1" dirty="0" smtClean="0">
                <a:latin typeface="Cambria" panose="02040503050406030204" pitchFamily="18" charset="0"/>
              </a:rPr>
              <a:t>widths</a:t>
            </a:r>
            <a:endParaRPr lang="en-US" sz="2400" i="1" dirty="0">
              <a:latin typeface="Cambria" panose="02040503050406030204" pitchFamily="18" charset="0"/>
            </a:endParaRP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2400" dirty="0">
                <a:latin typeface="Cambria" panose="02040503050406030204" pitchFamily="18" charset="0"/>
              </a:rPr>
              <a:t>the width of each line / arrow is proportional to the statistical value of the movement along it </a:t>
            </a:r>
            <a:r>
              <a:rPr lang="en-US" sz="2400" i="1" dirty="0">
                <a:latin typeface="Cambria" panose="02040503050406030204" pitchFamily="18" charset="0"/>
              </a:rPr>
              <a:t>(e.g. number of vehicles, volume of freight, monetary value of trade</a:t>
            </a:r>
            <a:r>
              <a:rPr lang="en-US" sz="2400" i="1" dirty="0" smtClean="0">
                <a:latin typeface="Cambria" panose="02040503050406030204" pitchFamily="18" charset="0"/>
              </a:rPr>
              <a:t>)</a:t>
            </a:r>
            <a:endParaRPr lang="en-US" sz="2400" i="1" dirty="0">
              <a:latin typeface="Cambria" panose="02040503050406030204" pitchFamily="18" charset="0"/>
            </a:endParaRPr>
          </a:p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2400" dirty="0">
                <a:latin typeface="Cambria" panose="02040503050406030204" pitchFamily="18" charset="0"/>
              </a:rPr>
              <a:t>application of the visual variable </a:t>
            </a:r>
            <a:r>
              <a:rPr lang="en-US" sz="2400" i="1" dirty="0">
                <a:latin typeface="Cambria" panose="02040503050406030204" pitchFamily="18" charset="0"/>
              </a:rPr>
              <a:t>size to </a:t>
            </a:r>
            <a:r>
              <a:rPr lang="en-US" sz="2400" dirty="0">
                <a:latin typeface="Cambria" panose="02040503050406030204" pitchFamily="18" charset="0"/>
              </a:rPr>
              <a:t>represent absolute ratio data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9568" r="20537" b="9821"/>
          <a:stretch>
            <a:fillRect/>
          </a:stretch>
        </p:blipFill>
        <p:spPr>
          <a:xfrm>
            <a:off x="5103117" y="958483"/>
            <a:ext cx="6881065" cy="47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5" y="318655"/>
            <a:ext cx="74953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Prism Maps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A </a:t>
            </a:r>
            <a:r>
              <a:rPr lang="en-US" sz="2400" i="1" dirty="0">
                <a:latin typeface="Cambria" panose="02040503050406030204" pitchFamily="18" charset="0"/>
              </a:rPr>
              <a:t>Prism Map</a:t>
            </a:r>
            <a:r>
              <a:rPr lang="en-US" sz="2400" dirty="0">
                <a:latin typeface="Cambria" panose="02040503050406030204" pitchFamily="18" charset="0"/>
              </a:rPr>
              <a:t> is a 3d map that uses color and height to indicate a single value data field.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These </a:t>
            </a:r>
            <a:r>
              <a:rPr lang="en-US" sz="2400" dirty="0">
                <a:latin typeface="Cambria" panose="02040503050406030204" pitchFamily="18" charset="0"/>
              </a:rPr>
              <a:t>are often considered as Themes, but Prism Maps are plotted in their own window and do not auto-update when the underlying data changes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marL="465138" indent="-3556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ambria" panose="02040503050406030204" pitchFamily="18" charset="0"/>
              </a:rPr>
              <a:t>Areas are represented as elevated spatial units (2.5 / 3D) or prisms</a:t>
            </a:r>
          </a:p>
          <a:p>
            <a:pPr marL="465138" indent="-3556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ambria" panose="02040503050406030204" pitchFamily="18" charset="0"/>
              </a:rPr>
              <a:t>Elevation is proportional to the data values: absolute ratio data, aggregated over areas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5" t="17000" r="18750" b="10001"/>
          <a:stretch>
            <a:fillRect/>
          </a:stretch>
        </p:blipFill>
        <p:spPr bwMode="auto">
          <a:xfrm>
            <a:off x="7897091" y="457200"/>
            <a:ext cx="3904095" cy="606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51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19564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Cartograms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A cartogram is a </a:t>
            </a:r>
            <a:r>
              <a:rPr lang="en-US" sz="2400" dirty="0" smtClean="0">
                <a:latin typeface="Cambria" panose="02040503050406030204" pitchFamily="18" charset="0"/>
              </a:rPr>
              <a:t>map in </a:t>
            </a:r>
            <a:r>
              <a:rPr lang="en-US" sz="2400" dirty="0">
                <a:latin typeface="Cambria" panose="02040503050406030204" pitchFamily="18" charset="0"/>
              </a:rPr>
              <a:t>which some thematic mapping variable – such as travel time, population, or </a:t>
            </a:r>
            <a:r>
              <a:rPr lang="en-US" sz="2400" dirty="0" smtClean="0">
                <a:latin typeface="Cambria" panose="02040503050406030204" pitchFamily="18" charset="0"/>
              </a:rPr>
              <a:t>GNP– </a:t>
            </a:r>
            <a:r>
              <a:rPr lang="en-US" sz="2400" dirty="0">
                <a:latin typeface="Cambria" panose="02040503050406030204" pitchFamily="18" charset="0"/>
              </a:rPr>
              <a:t>is substituted for land area or distance.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geometry or space of the map is distorted, sometimes extremely, in order to convey the information of this alternate variable.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They </a:t>
            </a:r>
            <a:r>
              <a:rPr lang="en-US" sz="2400" dirty="0">
                <a:latin typeface="Cambria" panose="02040503050406030204" pitchFamily="18" charset="0"/>
              </a:rPr>
              <a:t>are primarily used to display emphasis and for analysis as </a:t>
            </a:r>
            <a:r>
              <a:rPr lang="en-US" sz="2400" dirty="0" err="1" smtClean="0">
                <a:latin typeface="Cambria" panose="02040503050406030204" pitchFamily="18" charset="0"/>
              </a:rPr>
              <a:t>nomographs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Two common types of cartograms are area and distance cartograms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https://upload.wikimedia.org/wikipedia/commons/thumb/d/d1/PaullHennig2016WorldMap.OAha.CC-BY-4.0.jpg/1280px-PaullHennig2016WorldMap.OAha.CC-BY-4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39" y="2905049"/>
            <a:ext cx="7990898" cy="38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33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65167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Topographic Map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T</a:t>
            </a:r>
            <a:r>
              <a:rPr lang="en-US" sz="2400" dirty="0" smtClean="0">
                <a:latin typeface="Cambria" panose="02040503050406030204" pitchFamily="18" charset="0"/>
              </a:rPr>
              <a:t>opographic </a:t>
            </a:r>
            <a:r>
              <a:rPr lang="en-US" sz="2400" dirty="0">
                <a:latin typeface="Cambria" panose="02040503050406030204" pitchFamily="18" charset="0"/>
              </a:rPr>
              <a:t>map is a type of map characterized by large-scale detail and quantitative representation of relief, usually using contour lines, but historically using a variety of </a:t>
            </a:r>
            <a:r>
              <a:rPr lang="en-US" sz="2400" dirty="0" smtClean="0">
                <a:latin typeface="Cambria" panose="02040503050406030204" pitchFamily="18" charset="0"/>
              </a:rPr>
              <a:t>methods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Traditional </a:t>
            </a:r>
            <a:r>
              <a:rPr lang="en-US" sz="2400" dirty="0">
                <a:latin typeface="Cambria" panose="02040503050406030204" pitchFamily="18" charset="0"/>
              </a:rPr>
              <a:t>definitions require a topographic map to show both natural and man-made </a:t>
            </a:r>
            <a:r>
              <a:rPr lang="en-US" sz="2400" dirty="0" smtClean="0">
                <a:latin typeface="Cambria" panose="02040503050406030204" pitchFamily="18" charset="0"/>
              </a:rPr>
              <a:t>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A </a:t>
            </a:r>
            <a:r>
              <a:rPr lang="en-US" sz="2400" dirty="0">
                <a:latin typeface="Cambria" panose="02040503050406030204" pitchFamily="18" charset="0"/>
              </a:rPr>
              <a:t>topographic survey is typically published as a map series, made up of two or more map sheets that combine to form the whole </a:t>
            </a:r>
            <a:r>
              <a:rPr lang="en-US" sz="2400" dirty="0" smtClean="0">
                <a:latin typeface="Cambria" panose="02040503050406030204" pitchFamily="18" charset="0"/>
              </a:rPr>
              <a:t>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Topographic maps are based on topographical </a:t>
            </a:r>
            <a:r>
              <a:rPr lang="en-US" sz="2400" dirty="0" smtClean="0">
                <a:latin typeface="Cambria" panose="02040503050406030204" pitchFamily="18" charset="0"/>
              </a:rPr>
              <a:t>surveys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Performed </a:t>
            </a:r>
            <a:r>
              <a:rPr lang="en-US" sz="2400" dirty="0">
                <a:latin typeface="Cambria" panose="02040503050406030204" pitchFamily="18" charset="0"/>
              </a:rPr>
              <a:t>at large scales, these surveys are called topographical in the old sense of topography, showing a variety of elevations and </a:t>
            </a:r>
            <a:r>
              <a:rPr lang="en-US" sz="2400" dirty="0" smtClean="0">
                <a:latin typeface="Cambria" panose="02040503050406030204" pitchFamily="18" charset="0"/>
              </a:rPr>
              <a:t>landforms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The first multi-sheet topographic map series of an entire country, the </a:t>
            </a:r>
            <a:r>
              <a:rPr lang="en-US" sz="2400" i="1" dirty="0">
                <a:latin typeface="Cambria" panose="02040503050406030204" pitchFamily="18" charset="0"/>
              </a:rPr>
              <a:t>Carte </a:t>
            </a:r>
            <a:r>
              <a:rPr lang="en-US" sz="2400" i="1" dirty="0" err="1">
                <a:latin typeface="Cambria" panose="02040503050406030204" pitchFamily="18" charset="0"/>
              </a:rPr>
              <a:t>géométrique</a:t>
            </a:r>
            <a:r>
              <a:rPr lang="en-US" sz="2400" i="1" dirty="0">
                <a:latin typeface="Cambria" panose="02040503050406030204" pitchFamily="18" charset="0"/>
              </a:rPr>
              <a:t> de la France</a:t>
            </a:r>
            <a:r>
              <a:rPr lang="en-US" sz="2400" dirty="0">
                <a:latin typeface="Cambria" panose="02040503050406030204" pitchFamily="18" charset="0"/>
              </a:rPr>
              <a:t>, was completed in </a:t>
            </a:r>
            <a:r>
              <a:rPr lang="en-US" sz="2400" dirty="0" smtClean="0">
                <a:latin typeface="Cambria" panose="02040503050406030204" pitchFamily="18" charset="0"/>
              </a:rPr>
              <a:t>1789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Topographic surveys were prepared by the military to assist in planning for battle and for defensive </a:t>
            </a:r>
            <a:r>
              <a:rPr lang="en-US" sz="2400" dirty="0" smtClean="0">
                <a:latin typeface="Cambria" panose="02040503050406030204" pitchFamily="18" charset="0"/>
              </a:rPr>
              <a:t>emplacements as </a:t>
            </a:r>
            <a:r>
              <a:rPr lang="en-US" sz="2400" dirty="0">
                <a:latin typeface="Cambria" panose="02040503050406030204" pitchFamily="18" charset="0"/>
              </a:rPr>
              <a:t>such, elevation information was of vital </a:t>
            </a:r>
            <a:r>
              <a:rPr lang="en-US" sz="2400" dirty="0" smtClean="0">
                <a:latin typeface="Cambria" panose="02040503050406030204" pitchFamily="18" charset="0"/>
              </a:rPr>
              <a:t>importance</a:t>
            </a:r>
            <a:endParaRPr lang="en-US" sz="2400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As they evolved, topographic map series became a national resource in modern nations in planning infrastructure and resource exploitation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3614" y="2967335"/>
            <a:ext cx="526477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Thank You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7/79/Topographic_map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" y="568037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4/4c/Topographic-Relief-perspective-sample.jpg/310px-Topographic-Relief-perspective-s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19" y="846137"/>
            <a:ext cx="4541117" cy="407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2524" y="6283037"/>
            <a:ext cx="324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Topographic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9" y="207818"/>
            <a:ext cx="577237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Thematic 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sz="2400" dirty="0" smtClean="0">
                <a:latin typeface="Cambria" panose="02040503050406030204" pitchFamily="18" charset="0"/>
              </a:rPr>
              <a:t>Thematic </a:t>
            </a:r>
            <a:r>
              <a:rPr lang="en-US" sz="2400" dirty="0">
                <a:latin typeface="Cambria" panose="02040503050406030204" pitchFamily="18" charset="0"/>
              </a:rPr>
              <a:t>map is designed to show the distribution of human or natural features or </a:t>
            </a:r>
            <a:r>
              <a:rPr lang="en-US" sz="2400" dirty="0" smtClean="0">
                <a:latin typeface="Cambria" panose="02040503050406030204" pitchFamily="18" charset="0"/>
              </a:rPr>
              <a:t>data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information may or may not be related to </a:t>
            </a:r>
            <a:r>
              <a:rPr lang="en-US" sz="2400" dirty="0" smtClean="0">
                <a:latin typeface="Cambria" panose="02040503050406030204" pitchFamily="18" charset="0"/>
              </a:rPr>
              <a:t>geography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Thematic maps are called so because they show features relating to a particular theme or aspect of </a:t>
            </a:r>
            <a:r>
              <a:rPr lang="en-US" sz="2400" dirty="0" smtClean="0">
                <a:latin typeface="Cambria" panose="02040503050406030204" pitchFamily="18" charset="0"/>
              </a:rPr>
              <a:t>geography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John Snow’s </a:t>
            </a:r>
            <a:r>
              <a:rPr lang="en-US" sz="2400" dirty="0">
                <a:latin typeface="Cambria" panose="02040503050406030204" pitchFamily="18" charset="0"/>
              </a:rPr>
              <a:t>cholera map of 1854 is the best known example of using thematic maps for analysis of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86" y="488508"/>
            <a:ext cx="6239513" cy="418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655" y="304800"/>
            <a:ext cx="1003069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/>
            <a:r>
              <a:rPr lang="en-US" alt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Components of Thematic Maps</a:t>
            </a:r>
          </a:p>
          <a:p>
            <a:pPr marL="109538"/>
            <a:r>
              <a:rPr lang="en-US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1. Primary contents- </a:t>
            </a:r>
            <a:r>
              <a:rPr lang="en-US" alt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                     </a:t>
            </a:r>
          </a:p>
          <a:p>
            <a:pPr marL="109538"/>
            <a:r>
              <a:rPr lang="en-US" alt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             </a:t>
            </a:r>
            <a:r>
              <a:rPr lang="en-US" altLang="en-US" sz="2400" dirty="0" smtClean="0">
                <a:latin typeface="Cambria" panose="02040503050406030204" pitchFamily="18" charset="0"/>
              </a:rPr>
              <a:t>Main theme</a:t>
            </a:r>
          </a:p>
          <a:p>
            <a:pPr marL="109538"/>
            <a:r>
              <a:rPr lang="en-US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2. Secondary contents-                      </a:t>
            </a:r>
          </a:p>
          <a:p>
            <a:pPr marL="109538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 smtClean="0">
                <a:latin typeface="Cambria" panose="02040503050406030204" pitchFamily="18" charset="0"/>
              </a:rPr>
              <a:t>Topographic Base map</a:t>
            </a:r>
          </a:p>
          <a:p>
            <a:pPr marL="109538"/>
            <a:r>
              <a:rPr lang="en-US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3. Supportive contents-       </a:t>
            </a:r>
          </a:p>
          <a:p>
            <a:pPr marL="109538"/>
            <a:r>
              <a:rPr lang="en-US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             </a:t>
            </a:r>
            <a:r>
              <a:rPr lang="en-US" altLang="en-US" sz="2400" dirty="0" smtClean="0">
                <a:latin typeface="Cambria" panose="02040503050406030204" pitchFamily="18" charset="0"/>
              </a:rPr>
              <a:t>Marginal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1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96982"/>
            <a:ext cx="101830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Nominal Map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89420"/>
            <a:ext cx="4045527" cy="2675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403471"/>
            <a:ext cx="4329092" cy="2847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210" y="3164688"/>
            <a:ext cx="7042790" cy="3281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3422073"/>
            <a:ext cx="515389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 panose="02040503050406030204" pitchFamily="18" charset="0"/>
              </a:rPr>
              <a:t>Relates to name or existence of a class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mbria" panose="02040503050406030204" pitchFamily="18" charset="0"/>
              </a:rPr>
              <a:t>Place </a:t>
            </a:r>
            <a:r>
              <a:rPr lang="en-US" sz="2100" dirty="0">
                <a:latin typeface="Cambria" panose="02040503050406030204" pitchFamily="18" charset="0"/>
              </a:rPr>
              <a:t>names and legends important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mbria" panose="02040503050406030204" pitchFamily="18" charset="0"/>
              </a:rPr>
              <a:t>Point</a:t>
            </a:r>
            <a:r>
              <a:rPr lang="en-US" sz="2100" dirty="0">
                <a:latin typeface="Cambria" panose="02040503050406030204" pitchFamily="18" charset="0"/>
              </a:rPr>
              <a:t>: labels at locations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mbria" panose="02040503050406030204" pitchFamily="18" charset="0"/>
              </a:rPr>
              <a:t>Lines</a:t>
            </a:r>
            <a:r>
              <a:rPr lang="en-US" sz="2100" dirty="0">
                <a:latin typeface="Cambria" panose="02040503050406030204" pitchFamily="18" charset="0"/>
              </a:rPr>
              <a:t>: Network shown with symbols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mbria" panose="02040503050406030204" pitchFamily="18" charset="0"/>
              </a:rPr>
              <a:t>Areas</a:t>
            </a:r>
            <a:r>
              <a:rPr lang="en-US" sz="2100" dirty="0">
                <a:latin typeface="Cambria" panose="02040503050406030204" pitchFamily="18" charset="0"/>
              </a:rPr>
              <a:t>: Classes shown by color and pattern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mbria" panose="02040503050406030204" pitchFamily="18" charset="0"/>
              </a:rPr>
              <a:t>Simplest </a:t>
            </a:r>
            <a:r>
              <a:rPr lang="en-US" sz="2100" dirty="0">
                <a:latin typeface="Cambria" panose="02040503050406030204" pitchFamily="18" charset="0"/>
              </a:rPr>
              <a:t>data level, no real quantitative analysis possible</a:t>
            </a:r>
          </a:p>
          <a:p>
            <a:endParaRPr lang="en-US" sz="2100" dirty="0"/>
          </a:p>
        </p:txBody>
      </p:sp>
      <p:sp>
        <p:nvSpPr>
          <p:cNvPr id="8" name="TextBox 7"/>
          <p:cNvSpPr txBox="1"/>
          <p:nvPr/>
        </p:nvSpPr>
        <p:spPr>
          <a:xfrm>
            <a:off x="1122218" y="3250637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 Nominal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51627" y="6184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Nominal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5382" y="6234545"/>
            <a:ext cx="23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Nominal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5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9" y="193964"/>
            <a:ext cx="1162396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Dot Density Map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A dot distribution map, or dot density map, is a </a:t>
            </a:r>
            <a:r>
              <a:rPr lang="en-US" sz="2400" dirty="0" smtClean="0">
                <a:latin typeface="Cambria" panose="02040503050406030204" pitchFamily="18" charset="0"/>
              </a:rPr>
              <a:t>map type </a:t>
            </a:r>
            <a:r>
              <a:rPr lang="en-US" sz="2400" dirty="0">
                <a:latin typeface="Cambria" panose="02040503050406030204" pitchFamily="18" charset="0"/>
              </a:rPr>
              <a:t>that uses a dot symbol to show the presence of a feature or a phenomenon.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Dot </a:t>
            </a:r>
            <a:r>
              <a:rPr lang="en-US" sz="2400" dirty="0">
                <a:latin typeface="Cambria" panose="02040503050406030204" pitchFamily="18" charset="0"/>
              </a:rPr>
              <a:t>maps rely on a visual scatter to show spatial </a:t>
            </a:r>
            <a:r>
              <a:rPr lang="en-US" sz="2400" dirty="0" smtClean="0">
                <a:latin typeface="Cambria" panose="02040503050406030204" pitchFamily="18" charset="0"/>
              </a:rPr>
              <a:t>pattern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Main advantages: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latin typeface="Cambria" panose="02040503050406030204" pitchFamily="18" charset="0"/>
              </a:rPr>
              <a:t>easy </a:t>
            </a:r>
            <a:r>
              <a:rPr lang="en-US" sz="2400" dirty="0">
                <a:latin typeface="Cambria" panose="02040503050406030204" pitchFamily="18" charset="0"/>
              </a:rPr>
              <a:t>to understand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latin typeface="Cambria" panose="02040503050406030204" pitchFamily="18" charset="0"/>
              </a:rPr>
              <a:t>best </a:t>
            </a:r>
            <a:r>
              <a:rPr lang="en-US" sz="2400" dirty="0">
                <a:latin typeface="Cambria" panose="02040503050406030204" pitchFamily="18" charset="0"/>
              </a:rPr>
              <a:t>map to show spatial distribution (and density) of discrete features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Disadvantages: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latin typeface="Cambria" panose="02040503050406030204" pitchFamily="18" charset="0"/>
              </a:rPr>
              <a:t>time-consuming </a:t>
            </a:r>
            <a:r>
              <a:rPr lang="en-US" sz="2400" dirty="0">
                <a:latin typeface="Cambria" panose="02040503050406030204" pitchFamily="18" charset="0"/>
              </a:rPr>
              <a:t>/ costly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latin typeface="Cambria" panose="02040503050406030204" pitchFamily="18" charset="0"/>
              </a:rPr>
              <a:t>difficult </a:t>
            </a:r>
            <a:r>
              <a:rPr lang="en-US" sz="2400" dirty="0">
                <a:latin typeface="Cambria" panose="02040503050406030204" pitchFamily="18" charset="0"/>
              </a:rPr>
              <a:t>to </a:t>
            </a:r>
            <a:r>
              <a:rPr lang="en-US" sz="2400" dirty="0" smtClean="0">
                <a:latin typeface="Cambria" panose="02040503050406030204" pitchFamily="18" charset="0"/>
              </a:rPr>
              <a:t>automate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Dot Map Construction Problem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Cambria" panose="02040503050406030204" pitchFamily="18" charset="0"/>
              </a:rPr>
              <a:t>selection of </a:t>
            </a:r>
            <a:r>
              <a:rPr lang="en-US" altLang="en-US" sz="2400" i="1" dirty="0" smtClean="0">
                <a:latin typeface="Cambria" panose="02040503050406030204" pitchFamily="18" charset="0"/>
              </a:rPr>
              <a:t>unit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Cambria" panose="02040503050406030204" pitchFamily="18" charset="0"/>
              </a:rPr>
              <a:t>determination of </a:t>
            </a:r>
            <a:r>
              <a:rPr lang="en-US" altLang="en-US" sz="2400" i="1" dirty="0" smtClean="0">
                <a:latin typeface="Cambria" panose="02040503050406030204" pitchFamily="18" charset="0"/>
              </a:rPr>
              <a:t>dot size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Cambria" panose="02040503050406030204" pitchFamily="18" charset="0"/>
              </a:rPr>
              <a:t>dot </a:t>
            </a:r>
            <a:r>
              <a:rPr lang="en-US" altLang="en-US" sz="2400" i="1" dirty="0" smtClean="0">
                <a:latin typeface="Cambria" panose="02040503050406030204" pitchFamily="18" charset="0"/>
              </a:rPr>
              <a:t>location</a:t>
            </a:r>
            <a:endParaRPr lang="en-US" alt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2833" r="2647" b="16556"/>
          <a:stretch>
            <a:fillRect/>
          </a:stretch>
        </p:blipFill>
        <p:spPr>
          <a:xfrm>
            <a:off x="4959927" y="3071675"/>
            <a:ext cx="59880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0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964" y="249382"/>
            <a:ext cx="116793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Chorochromatic Map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Greek word </a:t>
            </a:r>
            <a:r>
              <a:rPr lang="en-US" sz="2400" i="1" dirty="0" err="1" smtClean="0">
                <a:latin typeface="Cambria" panose="02040503050406030204" pitchFamily="18" charset="0"/>
              </a:rPr>
              <a:t>Choros</a:t>
            </a:r>
            <a:r>
              <a:rPr lang="en-US" sz="2400" dirty="0" smtClean="0">
                <a:latin typeface="Cambria" panose="02040503050406030204" pitchFamily="18" charset="0"/>
              </a:rPr>
              <a:t>: Area </a:t>
            </a:r>
            <a:r>
              <a:rPr lang="en-US" sz="2400" i="1" dirty="0" smtClean="0">
                <a:latin typeface="Cambria" panose="02040503050406030204" pitchFamily="18" charset="0"/>
              </a:rPr>
              <a:t>Chroma</a:t>
            </a:r>
            <a:r>
              <a:rPr lang="en-US" sz="2400" dirty="0" smtClean="0">
                <a:latin typeface="Cambria" panose="02040503050406030204" pitchFamily="18" charset="0"/>
              </a:rPr>
              <a:t> : Color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Shows nominal values for area through different colors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The map readers get impression of nominal, qualitative differences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This type of map can be prepared easily by using different colors or black and white pattern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Special type of chorochromatic map is grid map in which the dominant phenomenon within each grid cell would determine the assignment of a particular color.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Remote Sensing imagery can be taken as a type of (grid) chorochromatic map.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Also called Mosaic Maps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8" t="20235" r="15625" b="14766"/>
          <a:stretch>
            <a:fillRect/>
          </a:stretch>
        </p:blipFill>
        <p:spPr>
          <a:xfrm>
            <a:off x="1288473" y="4083187"/>
            <a:ext cx="2881745" cy="277481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9467" r="22641" b="13188"/>
          <a:stretch>
            <a:fillRect/>
          </a:stretch>
        </p:blipFill>
        <p:spPr>
          <a:xfrm>
            <a:off x="6705600" y="3875369"/>
            <a:ext cx="2272145" cy="27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836" y="193964"/>
            <a:ext cx="11499273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Choropleth Map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ambria" panose="02040503050406030204" pitchFamily="18" charset="0"/>
              </a:rPr>
              <a:t>Greek words : </a:t>
            </a:r>
            <a:r>
              <a:rPr lang="en-US" altLang="en-US" sz="2400" i="1" dirty="0" err="1" smtClean="0">
                <a:latin typeface="Cambria" panose="02040503050406030204" pitchFamily="18" charset="0"/>
              </a:rPr>
              <a:t>C</a:t>
            </a:r>
            <a:r>
              <a:rPr lang="en-US" altLang="en-US" sz="2400" i="1" dirty="0" err="1" smtClean="0">
                <a:latin typeface="Cambria" panose="02040503050406030204" pitchFamily="18" charset="0"/>
              </a:rPr>
              <a:t>horos</a:t>
            </a:r>
            <a:r>
              <a:rPr lang="en-US" altLang="en-US" sz="2400" i="1" dirty="0" smtClean="0">
                <a:latin typeface="Cambria" panose="02040503050406030204" pitchFamily="18" charset="0"/>
              </a:rPr>
              <a:t> </a:t>
            </a:r>
            <a:r>
              <a:rPr lang="en-US" altLang="en-US" sz="2400" dirty="0" smtClean="0">
                <a:latin typeface="Cambria" panose="02040503050406030204" pitchFamily="18" charset="0"/>
              </a:rPr>
              <a:t>= area	</a:t>
            </a:r>
            <a:r>
              <a:rPr lang="en-US" altLang="en-US" sz="2400" i="1" dirty="0" err="1" smtClean="0">
                <a:latin typeface="Cambria" panose="02040503050406030204" pitchFamily="18" charset="0"/>
              </a:rPr>
              <a:t>Plethos</a:t>
            </a:r>
            <a:r>
              <a:rPr lang="en-US" altLang="en-US" sz="2400" i="1" dirty="0" smtClean="0">
                <a:latin typeface="Cambria" panose="02040503050406030204" pitchFamily="18" charset="0"/>
              </a:rPr>
              <a:t> </a:t>
            </a:r>
            <a:r>
              <a:rPr lang="en-US" altLang="en-US" sz="2400" dirty="0" smtClean="0">
                <a:latin typeface="Cambria" panose="02040503050406030204" pitchFamily="18" charset="0"/>
              </a:rPr>
              <a:t>= Value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ambria" panose="02040503050406030204" pitchFamily="18" charset="0"/>
              </a:rPr>
              <a:t>Ordinal, interval, relative ratio data in aerial unit can be represented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ambria" panose="02040503050406030204" pitchFamily="18" charset="0"/>
              </a:rPr>
              <a:t>Values that are used to represent area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ambria" panose="02040503050406030204" pitchFamily="18" charset="0"/>
              </a:rPr>
              <a:t>The values are calculated for the areas and expressed as a stepped surface, showing a series of discrete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ambria" panose="02040503050406030204" pitchFamily="18" charset="0"/>
              </a:rPr>
              <a:t>As these values are represented through area symbols they can only be relative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ambria" panose="02040503050406030204" pitchFamily="18" charset="0"/>
              </a:rPr>
              <a:t>Generally the darker the grey values, the more intense or the higher the densities of the phenomenon.</a:t>
            </a:r>
          </a:p>
          <a:p>
            <a:r>
              <a:rPr lang="en-US" altLang="en-US" sz="2400" dirty="0" smtClean="0">
                <a:latin typeface="Cambria" panose="02040503050406030204" pitchFamily="18" charset="0"/>
              </a:rPr>
              <a:t>	</a:t>
            </a:r>
            <a:r>
              <a:rPr lang="en-US" altLang="en-US" sz="2400" dirty="0" err="1" smtClean="0">
                <a:latin typeface="Cambria" panose="02040503050406030204" pitchFamily="18" charset="0"/>
              </a:rPr>
              <a:t>Eg</a:t>
            </a:r>
            <a:r>
              <a:rPr lang="en-US" altLang="en-US" sz="2400" dirty="0" smtClean="0">
                <a:latin typeface="Cambria" panose="02040503050406030204" pitchFamily="18" charset="0"/>
              </a:rPr>
              <a:t>: population densities per districts,</a:t>
            </a:r>
          </a:p>
          <a:p>
            <a:pPr marL="973138" lvl="1" indent="-581025"/>
            <a:r>
              <a:rPr lang="en-US" altLang="en-US" sz="2700" dirty="0" smtClean="0"/>
              <a:t> </a:t>
            </a:r>
            <a:r>
              <a:rPr lang="en-US" altLang="en-US" sz="2400" dirty="0" smtClean="0">
                <a:latin typeface="Cambria" panose="02040503050406030204" pitchFamily="18" charset="0"/>
              </a:rPr>
              <a:t>percentages of literates in the population by ward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78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9D38004B034AAF8DAAB306C8368C" ma:contentTypeVersion="2" ma:contentTypeDescription="Create a new document." ma:contentTypeScope="" ma:versionID="922f88fec90a18794d81aa8ea911f081">
  <xsd:schema xmlns:xsd="http://www.w3.org/2001/XMLSchema" xmlns:xs="http://www.w3.org/2001/XMLSchema" xmlns:p="http://schemas.microsoft.com/office/2006/metadata/properties" xmlns:ns2="36d5a2e1-ba91-4d3b-9728-84f7a7ebf13a" targetNamespace="http://schemas.microsoft.com/office/2006/metadata/properties" ma:root="true" ma:fieldsID="a49b1c19fbdd6fba64c3616029d9c0ac" ns2:_="">
    <xsd:import namespace="36d5a2e1-ba91-4d3b-9728-84f7a7ebf1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5a2e1-ba91-4d3b-9728-84f7a7ebf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9D5657-C425-4904-8E89-53A63FB242A5}"/>
</file>

<file path=customXml/itemProps2.xml><?xml version="1.0" encoding="utf-8"?>
<ds:datastoreItem xmlns:ds="http://schemas.openxmlformats.org/officeDocument/2006/customXml" ds:itemID="{B602F469-C241-495C-B922-594D84A0C1B8}"/>
</file>

<file path=customXml/itemProps3.xml><?xml version="1.0" encoding="utf-8"?>
<ds:datastoreItem xmlns:ds="http://schemas.openxmlformats.org/officeDocument/2006/customXml" ds:itemID="{C57DFE50-B6E5-4559-8427-9EB0E69F988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494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</vt:lpstr>
      <vt:lpstr>Lucida Sans Unicode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Pradip Aryal</dc:creator>
  <cp:lastModifiedBy>Pradip Aryal</cp:lastModifiedBy>
  <cp:revision>17</cp:revision>
  <dcterms:created xsi:type="dcterms:W3CDTF">2019-07-02T14:06:39Z</dcterms:created>
  <dcterms:modified xsi:type="dcterms:W3CDTF">2019-07-02T18:18:37Z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0x0101006DDD9D38004B034AAF8DAAB306C8368C</vt:lpwstr>
  </property>
</Properties>
</file>