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5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6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7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073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3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1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60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765" y="313385"/>
            <a:ext cx="842446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5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3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1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2395220"/>
            <a:ext cx="6771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1F487C"/>
                </a:solidFill>
                <a:latin typeface="Times New Roman"/>
                <a:cs typeface="Times New Roman"/>
              </a:rPr>
              <a:t>MAP</a:t>
            </a:r>
            <a:r>
              <a:rPr sz="5400" spc="-5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5400" spc="-90" dirty="0">
                <a:solidFill>
                  <a:srgbClr val="1F487C"/>
                </a:solidFill>
                <a:latin typeface="Times New Roman"/>
                <a:cs typeface="Times New Roman"/>
              </a:rPr>
              <a:t>REPRODUCTION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4190963"/>
            <a:ext cx="4572000" cy="2566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1524000"/>
            <a:ext cx="4572000" cy="2361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392681"/>
            <a:ext cx="3927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Mechanical arrangement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Xerography</a:t>
            </a:r>
            <a:r>
              <a:rPr sz="2800" spc="-10" dirty="0">
                <a:latin typeface="Times New Roman"/>
                <a:cs typeface="Times New Roman"/>
              </a:rPr>
              <a:t> machine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13786"/>
            <a:ext cx="310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  <a:tab pos="2835275" algn="l"/>
              </a:tabLst>
            </a:pPr>
            <a:r>
              <a:rPr sz="2400" dirty="0">
                <a:latin typeface="Times New Roman"/>
                <a:cs typeface="Times New Roman"/>
              </a:rPr>
              <a:t>The	c</a:t>
            </a:r>
            <a:r>
              <a:rPr sz="2400" spc="-10" dirty="0">
                <a:latin typeface="Times New Roman"/>
                <a:cs typeface="Times New Roman"/>
              </a:rPr>
              <a:t>ha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ging	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659" y="2613786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979546"/>
            <a:ext cx="3883025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photoconductor (selenium) </a:t>
            </a:r>
            <a:r>
              <a:rPr sz="2400" dirty="0">
                <a:latin typeface="Times New Roman"/>
                <a:cs typeface="Times New Roman"/>
              </a:rPr>
              <a:t>and  exposing </a:t>
            </a:r>
            <a:r>
              <a:rPr sz="2400" spc="-5" dirty="0">
                <a:latin typeface="Times New Roman"/>
                <a:cs typeface="Times New Roman"/>
              </a:rPr>
              <a:t>the photoconductor 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exposure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latent  image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transferring </a:t>
            </a:r>
            <a:r>
              <a:rPr sz="2400" dirty="0">
                <a:latin typeface="Times New Roman"/>
                <a:cs typeface="Times New Roman"/>
              </a:rPr>
              <a:t>the  newly </a:t>
            </a:r>
            <a:r>
              <a:rPr sz="2400" spc="-5" dirty="0">
                <a:latin typeface="Times New Roman"/>
                <a:cs typeface="Times New Roman"/>
              </a:rPr>
              <a:t>formed image from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photoconductor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sheet </a:t>
            </a:r>
            <a:r>
              <a:rPr sz="2400" dirty="0">
                <a:latin typeface="Times New Roman"/>
                <a:cs typeface="Times New Roman"/>
              </a:rPr>
              <a:t>of  paper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3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Methods for </a:t>
            </a:r>
            <a:r>
              <a:rPr sz="2400" spc="-5" dirty="0">
                <a:latin typeface="Times New Roman"/>
                <a:cs typeface="Times New Roman"/>
              </a:rPr>
              <a:t>low-volume print reproduction such as laser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ink-jet printing become </a:t>
            </a:r>
            <a:r>
              <a:rPr sz="2400" dirty="0">
                <a:latin typeface="Times New Roman"/>
                <a:cs typeface="Times New Roman"/>
              </a:rPr>
              <a:t>too costly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consuming </a:t>
            </a:r>
            <a:r>
              <a:rPr sz="2400" dirty="0">
                <a:latin typeface="Times New Roman"/>
                <a:cs typeface="Times New Roman"/>
              </a:rPr>
              <a:t>when  reproducing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numbers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8" y="0"/>
            <a:ext cx="6347713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636954"/>
            <a:ext cx="8077200" cy="554318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many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copies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Modern high speed printing press produce thousand of copies per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cost </a:t>
            </a:r>
            <a:r>
              <a:rPr sz="2400" dirty="0">
                <a:latin typeface="Times New Roman"/>
                <a:cs typeface="Times New Roman"/>
              </a:rPr>
              <a:t>of each copy is as cheaply as first copy or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cheaper</a:t>
            </a:r>
          </a:p>
          <a:p>
            <a:pPr marL="354965" marR="6985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copy </a:t>
            </a:r>
            <a:r>
              <a:rPr sz="2400" spc="-5" dirty="0">
                <a:latin typeface="Times New Roman"/>
                <a:cs typeface="Times New Roman"/>
              </a:rPr>
              <a:t>methods become more economical </a:t>
            </a:r>
            <a:r>
              <a:rPr sz="2400" dirty="0">
                <a:latin typeface="Times New Roman"/>
                <a:cs typeface="Times New Roman"/>
              </a:rPr>
              <a:t>as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copies  grows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most economical </a:t>
            </a:r>
            <a:r>
              <a:rPr sz="2400" dirty="0">
                <a:latin typeface="Times New Roman"/>
                <a:cs typeface="Times New Roman"/>
              </a:rPr>
              <a:t>way to produce </a:t>
            </a:r>
            <a:r>
              <a:rPr sz="2400" spc="-5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numbers is from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 plate using </a:t>
            </a:r>
            <a:r>
              <a:rPr sz="2400" spc="-5" dirty="0">
                <a:latin typeface="Times New Roman"/>
                <a:cs typeface="Times New Roman"/>
              </a:rPr>
              <a:t>mechanical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Three approaches for creating </a:t>
            </a:r>
            <a:r>
              <a:rPr sz="2400" spc="-5" dirty="0">
                <a:latin typeface="Times New Roman"/>
                <a:cs typeface="Times New Roman"/>
              </a:rPr>
              <a:t>plates </a:t>
            </a:r>
            <a:r>
              <a:rPr sz="2400" dirty="0">
                <a:latin typeface="Times New Roman"/>
                <a:cs typeface="Times New Roman"/>
              </a:rPr>
              <a:t>for reproduction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</a:p>
          <a:p>
            <a:pPr marL="62865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Relief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</a:p>
          <a:p>
            <a:pPr marL="628650" lvl="1" indent="-342900">
              <a:lnSpc>
                <a:spcPct val="100000"/>
              </a:lnSpc>
              <a:spcBef>
                <a:spcPts val="484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Intaglio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endParaRPr lang="en-GB"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484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lang="en-GB" sz="2400" dirty="0" err="1">
                <a:latin typeface="Times New Roman"/>
                <a:cs typeface="Times New Roman"/>
              </a:rPr>
              <a:t>Stanciling</a:t>
            </a:r>
            <a:r>
              <a:rPr lang="en-GB" sz="2400" dirty="0">
                <a:latin typeface="Times New Roman"/>
                <a:cs typeface="Times New Roman"/>
              </a:rPr>
              <a:t> printing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Lithography</a:t>
            </a:r>
          </a:p>
        </p:txBody>
      </p:sp>
      <p:sp>
        <p:nvSpPr>
          <p:cNvPr id="4" name="object 4"/>
          <p:cNvSpPr/>
          <p:nvPr/>
        </p:nvSpPr>
        <p:spPr>
          <a:xfrm>
            <a:off x="4593102" y="4870557"/>
            <a:ext cx="4114800" cy="1981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470"/>
            <a:ext cx="8072755" cy="45599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Relief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63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Method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printing </a:t>
            </a:r>
            <a:r>
              <a:rPr sz="2400" dirty="0">
                <a:latin typeface="Times New Roman"/>
                <a:cs typeface="Times New Roman"/>
              </a:rPr>
              <a:t>block, </a:t>
            </a:r>
            <a:r>
              <a:rPr sz="2400" spc="-10" dirty="0">
                <a:latin typeface="Times New Roman"/>
                <a:cs typeface="Times New Roman"/>
              </a:rPr>
              <a:t>plate </a:t>
            </a:r>
            <a:r>
              <a:rPr sz="2400" spc="-5" dirty="0">
                <a:latin typeface="Times New Roman"/>
                <a:cs typeface="Times New Roman"/>
              </a:rPr>
              <a:t>or matrix that has </a:t>
            </a:r>
            <a:r>
              <a:rPr sz="2400" dirty="0">
                <a:latin typeface="Times New Roman"/>
                <a:cs typeface="Times New Roman"/>
              </a:rPr>
              <a:t>had </a:t>
            </a:r>
            <a:r>
              <a:rPr sz="2400" spc="-5" dirty="0">
                <a:latin typeface="Times New Roman"/>
                <a:cs typeface="Times New Roman"/>
              </a:rPr>
              <a:t>ink  applied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surface, but not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any recessed areas,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brought  </a:t>
            </a:r>
            <a:r>
              <a:rPr sz="2400" dirty="0">
                <a:latin typeface="Times New Roman"/>
                <a:cs typeface="Times New Roman"/>
              </a:rPr>
              <a:t>into contact with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paper.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54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Paper receive ink directly from the </a:t>
            </a:r>
            <a:r>
              <a:rPr sz="2400" spc="-5" dirty="0">
                <a:latin typeface="Times New Roman"/>
                <a:cs typeface="Times New Roman"/>
              </a:rPr>
              <a:t>surface </a:t>
            </a:r>
            <a:r>
              <a:rPr sz="2400" dirty="0">
                <a:latin typeface="Times New Roman"/>
                <a:cs typeface="Times New Roman"/>
              </a:rPr>
              <a:t>standing in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relief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735"/>
              </a:lnSpc>
              <a:spcBef>
                <a:spcPts val="29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Early period block of wood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now replaced by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photographic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transfer and </a:t>
            </a:r>
            <a:r>
              <a:rPr sz="2400" spc="-5" dirty="0">
                <a:latin typeface="Times New Roman"/>
                <a:cs typeface="Times New Roman"/>
              </a:rPr>
              <a:t>chemical </a:t>
            </a:r>
            <a:r>
              <a:rPr sz="2400" dirty="0">
                <a:latin typeface="Times New Roman"/>
                <a:cs typeface="Times New Roman"/>
              </a:rPr>
              <a:t>etching of plastic or </a:t>
            </a:r>
            <a:r>
              <a:rPr sz="2400" spc="-5" dirty="0">
                <a:latin typeface="Times New Roman"/>
                <a:cs typeface="Times New Roman"/>
              </a:rPr>
              <a:t>metal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plates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61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areas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printing plate with </a:t>
            </a:r>
            <a:r>
              <a:rPr sz="2400" dirty="0">
                <a:latin typeface="Times New Roman"/>
                <a:cs typeface="Times New Roman"/>
              </a:rPr>
              <a:t>ink </a:t>
            </a:r>
            <a:r>
              <a:rPr sz="2400" spc="-5" dirty="0">
                <a:latin typeface="Times New Roman"/>
                <a:cs typeface="Times New Roman"/>
              </a:rPr>
              <a:t>will leave </a:t>
            </a:r>
            <a:r>
              <a:rPr sz="2400" dirty="0">
                <a:latin typeface="Times New Roman"/>
                <a:cs typeface="Times New Roman"/>
              </a:rPr>
              <a:t>ink on the  </a:t>
            </a:r>
            <a:r>
              <a:rPr sz="2400" spc="-15" dirty="0">
                <a:latin typeface="Times New Roman"/>
                <a:cs typeface="Times New Roman"/>
              </a:rPr>
              <a:t>paper,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735"/>
              </a:lnSpc>
              <a:spcBef>
                <a:spcPts val="254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recessed </a:t>
            </a:r>
            <a:r>
              <a:rPr sz="2400" dirty="0">
                <a:latin typeface="Times New Roman"/>
                <a:cs typeface="Times New Roman"/>
              </a:rPr>
              <a:t>areas </a:t>
            </a:r>
            <a:r>
              <a:rPr sz="2400" spc="-5" dirty="0">
                <a:latin typeface="Times New Roman"/>
                <a:cs typeface="Times New Roman"/>
              </a:rPr>
              <a:t>of the printing plate </a:t>
            </a:r>
            <a:r>
              <a:rPr sz="2400" spc="-1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leave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paper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ink-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free.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: rubber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1665" y="381000"/>
            <a:ext cx="4712334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5199" y="1729739"/>
            <a:ext cx="9022146" cy="3080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5208270"/>
            <a:ext cx="688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Traditional </a:t>
            </a:r>
            <a:r>
              <a:rPr sz="1800" dirty="0">
                <a:latin typeface="Times New Roman"/>
                <a:cs typeface="Times New Roman"/>
              </a:rPr>
              <a:t>Manual approach in printing a) Relief b) Intaglio and C)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447800"/>
            <a:ext cx="3730625" cy="2278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6575" y="1545158"/>
            <a:ext cx="4415155" cy="137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basic concept of relief printing. </a:t>
            </a:r>
            <a:r>
              <a:rPr sz="1800" dirty="0">
                <a:latin typeface="Times New Roman"/>
                <a:cs typeface="Times New Roman"/>
              </a:rPr>
              <a:t>A is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block or </a:t>
            </a:r>
            <a:r>
              <a:rPr sz="1800" spc="-5" dirty="0">
                <a:latin typeface="Times New Roman"/>
                <a:cs typeface="Times New Roman"/>
              </a:rPr>
              <a:t>matrix; </a:t>
            </a:r>
            <a:r>
              <a:rPr sz="1800" dirty="0">
                <a:latin typeface="Times New Roman"/>
                <a:cs typeface="Times New Roman"/>
              </a:rPr>
              <a:t>B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paper;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thick black  </a:t>
            </a:r>
            <a:r>
              <a:rPr sz="1800" dirty="0">
                <a:latin typeface="Times New Roman"/>
                <a:cs typeface="Times New Roman"/>
              </a:rPr>
              <a:t>lines are the inked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endParaRPr sz="1800">
              <a:latin typeface="Times New Roman"/>
              <a:cs typeface="Times New Roman"/>
            </a:endParaRPr>
          </a:p>
          <a:p>
            <a:pPr marL="12700" marR="33020" algn="just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48ED4"/>
                </a:solidFill>
                <a:latin typeface="Times New Roman"/>
                <a:cs typeface="Times New Roman"/>
              </a:rPr>
              <a:t>By </a:t>
            </a:r>
            <a:r>
              <a:rPr sz="1400" spc="-5" dirty="0">
                <a:solidFill>
                  <a:srgbClr val="548ED4"/>
                </a:solidFill>
                <a:latin typeface="Times New Roman"/>
                <a:cs typeface="Times New Roman"/>
              </a:rPr>
              <a:t>Lithoderm </a:t>
            </a:r>
            <a:r>
              <a:rPr sz="1400" dirty="0">
                <a:solidFill>
                  <a:srgbClr val="548ED4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548ED4"/>
                </a:solidFill>
                <a:latin typeface="Times New Roman"/>
                <a:cs typeface="Times New Roman"/>
              </a:rPr>
              <a:t>Own </a:t>
            </a:r>
            <a:r>
              <a:rPr sz="1400" dirty="0">
                <a:solidFill>
                  <a:srgbClr val="548ED4"/>
                </a:solidFill>
                <a:latin typeface="Times New Roman"/>
                <a:cs typeface="Times New Roman"/>
              </a:rPr>
              <a:t>work, CC </a:t>
            </a:r>
            <a:r>
              <a:rPr sz="1400" spc="-30" dirty="0">
                <a:solidFill>
                  <a:srgbClr val="548ED4"/>
                </a:solidFill>
                <a:latin typeface="Times New Roman"/>
                <a:cs typeface="Times New Roman"/>
              </a:rPr>
              <a:t>BY-SA </a:t>
            </a:r>
            <a:r>
              <a:rPr sz="1400" dirty="0">
                <a:solidFill>
                  <a:srgbClr val="548ED4"/>
                </a:solidFill>
                <a:latin typeface="Times New Roman"/>
                <a:cs typeface="Times New Roman"/>
              </a:rPr>
              <a:t>3.0,  </a:t>
            </a:r>
            <a:r>
              <a:rPr sz="1400" spc="-5" dirty="0">
                <a:solidFill>
                  <a:srgbClr val="548ED4"/>
                </a:solidFill>
                <a:latin typeface="Times New Roman"/>
                <a:cs typeface="Times New Roman"/>
              </a:rPr>
              <a:t>https://commons.wikimedia.org/w/index.php?curid=5078581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3806418"/>
            <a:ext cx="7239000" cy="261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498" y="6456375"/>
            <a:ext cx="850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Relief printing: the lower surface does not print because it does not contact with ink or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paper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16" y="235181"/>
            <a:ext cx="6347713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925" y="895581"/>
            <a:ext cx="3502660" cy="596124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Intaglio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incised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surface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incised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sunken area holds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ink.</a:t>
            </a: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direct opposite of a </a:t>
            </a:r>
            <a:r>
              <a:rPr sz="2400" spc="-5" dirty="0">
                <a:latin typeface="Times New Roman"/>
                <a:cs typeface="Times New Roman"/>
              </a:rPr>
              <a:t>relief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print.</a:t>
            </a: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400" spc="-20" dirty="0">
                <a:latin typeface="Times New Roman"/>
                <a:cs typeface="Times New Roman"/>
              </a:rPr>
              <a:t>Normally,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copper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zinc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plates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surface</a:t>
            </a:r>
            <a:endParaRPr sz="240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endParaRPr sz="2400" dirty="0">
              <a:latin typeface="Times New Roman"/>
              <a:cs typeface="Times New Roman"/>
            </a:endParaRPr>
          </a:p>
          <a:p>
            <a:pPr marL="194945" marR="5715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incisions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created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etching, engraving, </a:t>
            </a:r>
            <a:r>
              <a:rPr sz="2400" dirty="0">
                <a:latin typeface="Times New Roman"/>
                <a:cs typeface="Times New Roman"/>
              </a:rPr>
              <a:t>dry  point, aquatint or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mezzotint.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1192780"/>
            <a:ext cx="4416303" cy="566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249"/>
            <a:ext cx="8074025" cy="4234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Lithography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5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Lithography </a:t>
            </a:r>
            <a:r>
              <a:rPr sz="2200" dirty="0">
                <a:latin typeface="Times New Roman"/>
                <a:cs typeface="Times New Roman"/>
              </a:rPr>
              <a:t>(from </a:t>
            </a:r>
            <a:r>
              <a:rPr sz="2200" spc="-5" dirty="0">
                <a:latin typeface="Times New Roman"/>
                <a:cs typeface="Times New Roman"/>
              </a:rPr>
              <a:t>Ancient Greek lithos, meaning </a:t>
            </a:r>
            <a:r>
              <a:rPr sz="2200" spc="-10" dirty="0">
                <a:latin typeface="Times New Roman"/>
                <a:cs typeface="Times New Roman"/>
              </a:rPr>
              <a:t>'stone',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94945" algn="just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graphein, </a:t>
            </a:r>
            <a:r>
              <a:rPr sz="2200" spc="-5" dirty="0">
                <a:latin typeface="Times New Roman"/>
                <a:cs typeface="Times New Roman"/>
              </a:rPr>
              <a:t>meaning </a:t>
            </a:r>
            <a:r>
              <a:rPr sz="2200" spc="-10" dirty="0">
                <a:latin typeface="Times New Roman"/>
                <a:cs typeface="Times New Roman"/>
              </a:rPr>
              <a:t>'to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write')</a:t>
            </a:r>
            <a:endParaRPr sz="2200">
              <a:latin typeface="Times New Roman"/>
              <a:cs typeface="Times New Roman"/>
            </a:endParaRPr>
          </a:p>
          <a:p>
            <a:pPr marL="194945" marR="8255" indent="-182880" algn="just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printing is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stone </a:t>
            </a:r>
            <a:r>
              <a:rPr sz="2200" spc="-5" dirty="0">
                <a:latin typeface="Times New Roman"/>
                <a:cs typeface="Times New Roman"/>
              </a:rPr>
              <a:t>(lithographic limestone)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a metal plate  with a smooth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surface.</a:t>
            </a:r>
            <a:endParaRPr sz="22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Lithography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printing </a:t>
            </a:r>
            <a:r>
              <a:rPr sz="2200" spc="-5" dirty="0">
                <a:latin typeface="Times New Roman"/>
                <a:cs typeface="Times New Roman"/>
              </a:rPr>
              <a:t>process in which ink is made to stick only </a:t>
            </a:r>
            <a:r>
              <a:rPr sz="2200" spc="-20" dirty="0">
                <a:latin typeface="Times New Roman"/>
                <a:cs typeface="Times New Roman"/>
              </a:rPr>
              <a:t>to  </a:t>
            </a:r>
            <a:r>
              <a:rPr sz="2200" spc="-5" dirty="0">
                <a:latin typeface="Times New Roman"/>
                <a:cs typeface="Times New Roman"/>
              </a:rPr>
              <a:t>certain areas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printing surface </a:t>
            </a:r>
            <a:r>
              <a:rPr sz="2200" dirty="0">
                <a:latin typeface="Times New Roman"/>
                <a:cs typeface="Times New Roman"/>
              </a:rPr>
              <a:t>(through </a:t>
            </a:r>
            <a:r>
              <a:rPr sz="2200" spc="-5" dirty="0">
                <a:latin typeface="Times New Roman"/>
                <a:cs typeface="Times New Roman"/>
              </a:rPr>
              <a:t>chemical means), and is  subsequently transferred to a print medium (e.g.,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paper).</a:t>
            </a:r>
            <a:endParaRPr sz="2200">
              <a:latin typeface="Times New Roman"/>
              <a:cs typeface="Times New Roman"/>
            </a:endParaRPr>
          </a:p>
          <a:p>
            <a:pPr marL="194945" marR="6985" indent="-18288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In modern </a:t>
            </a:r>
            <a:r>
              <a:rPr sz="2200" spc="-15" dirty="0">
                <a:latin typeface="Times New Roman"/>
                <a:cs typeface="Times New Roman"/>
              </a:rPr>
              <a:t>lithography,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image is made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polymer coating  applied to a flexible plastic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metal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plate.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Originally based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immiscibility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oil and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water.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972" y="1310005"/>
            <a:ext cx="9006027" cy="4023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5436819"/>
            <a:ext cx="8239759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77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Lithography stone and </a:t>
            </a:r>
            <a:r>
              <a:rPr sz="1800" spc="-5" dirty="0">
                <a:latin typeface="Times New Roman"/>
                <a:cs typeface="Times New Roman"/>
              </a:rPr>
              <a:t>mirror </a:t>
            </a:r>
            <a:r>
              <a:rPr sz="1800" dirty="0">
                <a:latin typeface="Times New Roman"/>
                <a:cs typeface="Times New Roman"/>
              </a:rPr>
              <a:t>image print of a </a:t>
            </a:r>
            <a:r>
              <a:rPr sz="1800" spc="-5" dirty="0">
                <a:latin typeface="Times New Roman"/>
                <a:cs typeface="Times New Roman"/>
              </a:rPr>
              <a:t>map </a:t>
            </a:r>
            <a:r>
              <a:rPr sz="1800" dirty="0">
                <a:latin typeface="Times New Roman"/>
                <a:cs typeface="Times New Roman"/>
              </a:rPr>
              <a:t>of Munich with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Lithography  negative stone (Left) and </a:t>
            </a:r>
            <a:r>
              <a:rPr sz="1800" spc="-5" dirty="0">
                <a:latin typeface="Times New Roman"/>
                <a:cs typeface="Times New Roman"/>
              </a:rPr>
              <a:t>positive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paper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733675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By Chris 73 / </a:t>
            </a:r>
            <a:r>
              <a:rPr sz="1800" spc="-10" dirty="0">
                <a:latin typeface="Times New Roman"/>
                <a:cs typeface="Times New Roman"/>
              </a:rPr>
              <a:t>Wikimedia </a:t>
            </a:r>
            <a:r>
              <a:rPr sz="1800" spc="-5" dirty="0">
                <a:latin typeface="Times New Roman"/>
                <a:cs typeface="Times New Roman"/>
              </a:rPr>
              <a:t>Commons, </a:t>
            </a:r>
            <a:r>
              <a:rPr sz="1800" dirty="0">
                <a:latin typeface="Times New Roman"/>
                <a:cs typeface="Times New Roman"/>
              </a:rPr>
              <a:t>CC </a:t>
            </a:r>
            <a:r>
              <a:rPr sz="1800" spc="-40" dirty="0">
                <a:latin typeface="Times New Roman"/>
                <a:cs typeface="Times New Roman"/>
              </a:rPr>
              <a:t>BY-SA </a:t>
            </a:r>
            <a:r>
              <a:rPr sz="1800" dirty="0">
                <a:latin typeface="Times New Roman"/>
                <a:cs typeface="Times New Roman"/>
              </a:rPr>
              <a:t>3.0,  </a:t>
            </a:r>
            <a:r>
              <a:rPr sz="1800" spc="-5" dirty="0">
                <a:latin typeface="Times New Roman"/>
                <a:cs typeface="Times New Roman"/>
              </a:rPr>
              <a:t>https://commons.wikimedia.org/w/index.php?curid=600368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3390" cy="4200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lithography or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of mass-produced </a:t>
            </a:r>
            <a:r>
              <a:rPr sz="2400" spc="-10" dirty="0">
                <a:latin typeface="Times New Roman"/>
                <a:cs typeface="Times New Roman"/>
              </a:rPr>
              <a:t>maps </a:t>
            </a:r>
            <a:r>
              <a:rPr sz="2400" dirty="0">
                <a:latin typeface="Times New Roman"/>
                <a:cs typeface="Times New Roman"/>
              </a:rPr>
              <a:t>are the result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offset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lithography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Characterized </a:t>
            </a:r>
            <a:r>
              <a:rPr sz="2400" dirty="0">
                <a:latin typeface="Times New Roman"/>
                <a:cs typeface="Times New Roman"/>
              </a:rPr>
              <a:t>by excellent print </a:t>
            </a:r>
            <a:r>
              <a:rPr sz="2400" spc="-20" dirty="0">
                <a:latin typeface="Times New Roman"/>
                <a:cs typeface="Times New Roman"/>
              </a:rPr>
              <a:t>quality, </a:t>
            </a:r>
            <a:r>
              <a:rPr sz="2400" dirty="0">
                <a:latin typeface="Times New Roman"/>
                <a:cs typeface="Times New Roman"/>
              </a:rPr>
              <a:t>high printing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Significant decrease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cost </a:t>
            </a:r>
            <a:r>
              <a:rPr sz="2400" spc="-5" dirty="0">
                <a:latin typeface="Times New Roman"/>
                <a:cs typeface="Times New Roman"/>
              </a:rPr>
              <a:t>per unit 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copies 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presses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mechanical printing </a:t>
            </a:r>
            <a:r>
              <a:rPr sz="2400" dirty="0">
                <a:latin typeface="Times New Roman"/>
                <a:cs typeface="Times New Roman"/>
              </a:rPr>
              <a:t>devices </a:t>
            </a:r>
            <a:r>
              <a:rPr sz="2400" spc="-5" dirty="0">
                <a:latin typeface="Times New Roman"/>
                <a:cs typeface="Times New Roman"/>
              </a:rPr>
              <a:t>that incorporate  </a:t>
            </a:r>
            <a:r>
              <a:rPr sz="2400" dirty="0">
                <a:latin typeface="Times New Roman"/>
                <a:cs typeface="Times New Roman"/>
              </a:rPr>
              <a:t>aspects of </a:t>
            </a:r>
            <a:r>
              <a:rPr sz="2400" i="1" dirty="0">
                <a:latin typeface="Times New Roman"/>
                <a:cs typeface="Times New Roman"/>
              </a:rPr>
              <a:t>photographic and digital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printing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transferred, or </a:t>
            </a:r>
            <a:r>
              <a:rPr sz="2400" spc="-15" dirty="0">
                <a:latin typeface="Times New Roman"/>
                <a:cs typeface="Times New Roman"/>
              </a:rPr>
              <a:t>offset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rubber </a:t>
            </a:r>
            <a:r>
              <a:rPr sz="2400" spc="-5" dirty="0">
                <a:latin typeface="Times New Roman"/>
                <a:cs typeface="Times New Roman"/>
              </a:rPr>
              <a:t>blanket cylinder (</a:t>
            </a:r>
            <a:r>
              <a:rPr sz="2400" i="1" spc="-5" dirty="0">
                <a:latin typeface="Times New Roman"/>
                <a:cs typeface="Times New Roman"/>
              </a:rPr>
              <a:t>intermediate printing </a:t>
            </a:r>
            <a:r>
              <a:rPr sz="2400" i="1" dirty="0">
                <a:latin typeface="Times New Roman"/>
                <a:cs typeface="Times New Roman"/>
              </a:rPr>
              <a:t>surface </a:t>
            </a:r>
            <a:r>
              <a:rPr sz="2400" dirty="0">
                <a:latin typeface="Times New Roman"/>
                <a:cs typeface="Times New Roman"/>
              </a:rPr>
              <a:t>) and  then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is transferred to the print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medium.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3390" cy="4200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Map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Reproduction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maps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duplicated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928369" algn="l"/>
                <a:tab pos="2759075" algn="l"/>
                <a:tab pos="3136900" algn="l"/>
                <a:tab pos="4342765" algn="l"/>
                <a:tab pos="4872990" algn="l"/>
                <a:tab pos="6196330" algn="l"/>
                <a:tab pos="7484109" algn="l"/>
              </a:tabLst>
            </a:pPr>
            <a:r>
              <a:rPr sz="2400" dirty="0">
                <a:latin typeface="Times New Roman"/>
                <a:cs typeface="Times New Roman"/>
              </a:rPr>
              <a:t>Map	Repr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duction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hods	for	ob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dup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	pr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  copies from a original picture,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drawing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inks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paper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electronic duplication of a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 digital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050290" algn="l"/>
                <a:tab pos="1781810" algn="l"/>
                <a:tab pos="2960370" algn="l"/>
                <a:tab pos="3344545" algn="l"/>
                <a:tab pos="4115435" algn="l"/>
                <a:tab pos="4617085" algn="l"/>
                <a:tab pos="5760085" algn="l"/>
                <a:tab pos="6618605" algn="l"/>
                <a:tab pos="7000875" algn="l"/>
                <a:tab pos="7621270" algn="l"/>
              </a:tabLst>
            </a:pP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hen	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	n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aps</a:t>
            </a:r>
            <a:r>
              <a:rPr sz="2400" dirty="0">
                <a:latin typeface="Times New Roman"/>
                <a:cs typeface="Times New Roman"/>
              </a:rPr>
              <a:t>	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req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ed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ues</a:t>
            </a:r>
            <a:r>
              <a:rPr sz="2400" dirty="0">
                <a:latin typeface="Times New Roman"/>
                <a:cs typeface="Times New Roman"/>
              </a:rPr>
              <a:t>	of	cost	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5" dirty="0">
                <a:latin typeface="Times New Roman"/>
                <a:cs typeface="Times New Roman"/>
              </a:rPr>
              <a:t>time become </a:t>
            </a:r>
            <a:r>
              <a:rPr sz="2400" dirty="0">
                <a:latin typeface="Times New Roman"/>
                <a:cs typeface="Times New Roman"/>
              </a:rPr>
              <a:t>critical.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2012314" algn="l"/>
                <a:tab pos="3119120" algn="l"/>
                <a:tab pos="3362960" algn="l"/>
                <a:tab pos="4824730" algn="l"/>
                <a:tab pos="5457190" algn="l"/>
                <a:tab pos="6106795" algn="l"/>
                <a:tab pos="6807834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Reproduction	concept	</a:t>
            </a:r>
            <a:r>
              <a:rPr sz="2400" dirty="0">
                <a:latin typeface="Times New Roman"/>
                <a:cs typeface="Times New Roman"/>
              </a:rPr>
              <a:t>:	decreasing	</a:t>
            </a:r>
            <a:r>
              <a:rPr sz="2400" spc="-5" dirty="0">
                <a:latin typeface="Times New Roman"/>
                <a:cs typeface="Times New Roman"/>
              </a:rPr>
              <a:t>unit	</a:t>
            </a:r>
            <a:r>
              <a:rPr sz="2400" dirty="0">
                <a:latin typeface="Times New Roman"/>
                <a:cs typeface="Times New Roman"/>
              </a:rPr>
              <a:t>cost	with	</a:t>
            </a:r>
            <a:r>
              <a:rPr sz="2400" spc="-5" dirty="0">
                <a:latin typeface="Times New Roman"/>
                <a:cs typeface="Times New Roman"/>
              </a:rPr>
              <a:t>increasing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6144" y="4938217"/>
            <a:ext cx="3736975" cy="41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 printing unit (Simplified) of an </a:t>
            </a:r>
            <a:r>
              <a:rPr sz="1400" spc="-5" dirty="0">
                <a:latin typeface="Times New Roman"/>
                <a:cs typeface="Times New Roman"/>
              </a:rPr>
              <a:t>offset</a:t>
            </a:r>
            <a:r>
              <a:rPr sz="1400" spc="-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lithographic</a:t>
            </a:r>
            <a:endParaRPr sz="1400">
              <a:latin typeface="Times New Roman"/>
              <a:cs typeface="Times New Roman"/>
            </a:endParaRPr>
          </a:p>
          <a:p>
            <a:pPr marL="3175" algn="ctr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printing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6229"/>
            <a:ext cx="260159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4945" marR="5080" indent="-182880" algn="just">
              <a:lnSpc>
                <a:spcPct val="90100"/>
              </a:lnSpc>
              <a:spcBef>
                <a:spcPts val="3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three  cylinders in </a:t>
            </a:r>
            <a:r>
              <a:rPr sz="2400" dirty="0">
                <a:latin typeface="Times New Roman"/>
                <a:cs typeface="Times New Roman"/>
              </a:rPr>
              <a:t>each  unit: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1403" y="1586229"/>
            <a:ext cx="98996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27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 p</a:t>
            </a:r>
            <a:r>
              <a:rPr sz="2400" spc="-10" dirty="0">
                <a:latin typeface="Times New Roman"/>
                <a:cs typeface="Times New Roman"/>
              </a:rPr>
              <a:t>ri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47315"/>
            <a:ext cx="3805554" cy="1781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080" indent="-182880" algn="just">
              <a:lnSpc>
                <a:spcPts val="2590"/>
              </a:lnSpc>
              <a:spcBef>
                <a:spcPts val="42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plate cylinder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to which  a printing plate 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mounted.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5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blanket cylinder</a:t>
            </a:r>
            <a:r>
              <a:rPr sz="2400" spc="-5" dirty="0">
                <a:latin typeface="Times New Roman"/>
                <a:cs typeface="Times New Roman"/>
              </a:rPr>
              <a:t>, which  receives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from a  </a:t>
            </a:r>
            <a:r>
              <a:rPr sz="2400" spc="-5" dirty="0">
                <a:latin typeface="Times New Roman"/>
                <a:cs typeface="Times New Roman"/>
              </a:rPr>
              <a:t>printing </a:t>
            </a:r>
            <a:r>
              <a:rPr sz="2400" dirty="0">
                <a:latin typeface="Times New Roman"/>
                <a:cs typeface="Times New Roman"/>
              </a:rPr>
              <a:t>plate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819" y="4366641"/>
            <a:ext cx="36233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786255" algn="l"/>
                <a:tab pos="3020060" algn="l"/>
                <a:tab pos="3371850" algn="l"/>
              </a:tabLst>
            </a:pPr>
            <a:r>
              <a:rPr sz="2400" spc="-5" dirty="0">
                <a:latin typeface="Times New Roman"/>
                <a:cs typeface="Times New Roman"/>
              </a:rPr>
              <a:t>subsequent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ansfers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the print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medium.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098541"/>
            <a:ext cx="3805554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080" indent="-182880" algn="just">
              <a:lnSpc>
                <a:spcPts val="2590"/>
              </a:lnSpc>
              <a:spcBef>
                <a:spcPts val="42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impression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cylinder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helps move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print  medium </a:t>
            </a:r>
            <a:r>
              <a:rPr sz="2400" dirty="0">
                <a:latin typeface="Times New Roman"/>
                <a:cs typeface="Times New Roman"/>
              </a:rPr>
              <a:t>through 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1722120"/>
            <a:ext cx="4419600" cy="304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1484" cy="41281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offset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lithographic reproduction of maps </a:t>
            </a:r>
            <a:r>
              <a:rPr sz="2400" dirty="0">
                <a:latin typeface="Times New Roman"/>
                <a:cs typeface="Times New Roman"/>
              </a:rPr>
              <a:t>consists </a:t>
            </a:r>
            <a:r>
              <a:rPr sz="2400" spc="-5" dirty="0">
                <a:latin typeface="Times New Roman"/>
                <a:cs typeface="Times New Roman"/>
              </a:rPr>
              <a:t>of  various technologies, several steps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procedures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make  offset </a:t>
            </a:r>
            <a:r>
              <a:rPr sz="2400" spc="-5" dirty="0">
                <a:latin typeface="Times New Roman"/>
                <a:cs typeface="Times New Roman"/>
              </a:rPr>
              <a:t>lithographic printing possible </a:t>
            </a:r>
            <a:r>
              <a:rPr sz="2400" dirty="0">
                <a:latin typeface="Times New Roman"/>
                <a:cs typeface="Times New Roman"/>
              </a:rPr>
              <a:t>in a single </a:t>
            </a:r>
            <a:r>
              <a:rPr sz="2400" spc="-5" dirty="0">
                <a:latin typeface="Times New Roman"/>
                <a:cs typeface="Times New Roman"/>
              </a:rPr>
              <a:t>color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15" dirty="0">
                <a:latin typeface="Times New Roman"/>
                <a:cs typeface="Times New Roman"/>
              </a:rPr>
              <a:t>multicolor.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Generally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-15" dirty="0">
                <a:latin typeface="Times New Roman"/>
                <a:cs typeface="Times New Roman"/>
              </a:rPr>
              <a:t>offset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endParaRPr sz="2400">
              <a:latin typeface="Times New Roman"/>
              <a:cs typeface="Times New Roman"/>
            </a:endParaRPr>
          </a:p>
          <a:p>
            <a:pPr marL="629920" lvl="1" indent="-344170">
              <a:lnSpc>
                <a:spcPct val="100000"/>
              </a:lnSpc>
              <a:spcBef>
                <a:spcPts val="535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629920" algn="l"/>
                <a:tab pos="630555" algn="l"/>
              </a:tabLst>
            </a:pPr>
            <a:r>
              <a:rPr sz="2200" spc="-5" dirty="0">
                <a:latin typeface="Times New Roman"/>
                <a:cs typeface="Times New Roman"/>
              </a:rPr>
              <a:t>Preparation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digital </a:t>
            </a:r>
            <a:r>
              <a:rPr sz="2200" spc="-10" dirty="0">
                <a:latin typeface="Times New Roman"/>
                <a:cs typeface="Times New Roman"/>
              </a:rPr>
              <a:t>map </a:t>
            </a:r>
            <a:r>
              <a:rPr sz="2200" spc="-5" dirty="0">
                <a:latin typeface="Times New Roman"/>
                <a:cs typeface="Times New Roman"/>
              </a:rPr>
              <a:t>file </a:t>
            </a:r>
            <a:r>
              <a:rPr sz="2200" spc="-10" dirty="0">
                <a:latin typeface="Times New Roman"/>
                <a:cs typeface="Times New Roman"/>
              </a:rPr>
              <a:t>(map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original)</a:t>
            </a:r>
            <a:endParaRPr sz="2200">
              <a:latin typeface="Times New Roman"/>
              <a:cs typeface="Times New Roman"/>
            </a:endParaRPr>
          </a:p>
          <a:p>
            <a:pPr marL="629920" lvl="1" indent="-344170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629920" algn="l"/>
                <a:tab pos="630555" algn="l"/>
              </a:tabLst>
            </a:pPr>
            <a:r>
              <a:rPr sz="2200" spc="-5" dirty="0">
                <a:latin typeface="Times New Roman"/>
                <a:cs typeface="Times New Roman"/>
              </a:rPr>
              <a:t>Producing Printing plates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Plate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Making</a:t>
            </a:r>
            <a:endParaRPr sz="2200">
              <a:latin typeface="Times New Roman"/>
              <a:cs typeface="Times New Roman"/>
            </a:endParaRPr>
          </a:p>
          <a:p>
            <a:pPr marL="629920" lvl="1" indent="-344170">
              <a:lnSpc>
                <a:spcPct val="100000"/>
              </a:lnSpc>
              <a:spcBef>
                <a:spcPts val="535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629920" algn="l"/>
                <a:tab pos="630555" algn="l"/>
              </a:tabLst>
            </a:pPr>
            <a:r>
              <a:rPr sz="2200" dirty="0">
                <a:latin typeface="Times New Roman"/>
                <a:cs typeface="Times New Roman"/>
              </a:rPr>
              <a:t>Proofs</a:t>
            </a:r>
            <a:r>
              <a:rPr sz="2200" spc="-5" dirty="0">
                <a:latin typeface="Times New Roman"/>
                <a:cs typeface="Times New Roman"/>
              </a:rPr>
              <a:t> making</a:t>
            </a:r>
            <a:endParaRPr sz="2200">
              <a:latin typeface="Times New Roman"/>
              <a:cs typeface="Times New Roman"/>
            </a:endParaRPr>
          </a:p>
          <a:p>
            <a:pPr marL="629920" lvl="1" indent="-344170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629920" algn="l"/>
                <a:tab pos="630555" algn="l"/>
              </a:tabLst>
            </a:pPr>
            <a:r>
              <a:rPr sz="2200" spc="-5" dirty="0">
                <a:latin typeface="Times New Roman"/>
                <a:cs typeface="Times New Roman"/>
              </a:rPr>
              <a:t>Map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566"/>
            <a:ext cx="8073390" cy="45408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100" spc="-5" dirty="0">
                <a:solidFill>
                  <a:srgbClr val="FF0000"/>
                </a:solidFill>
                <a:latin typeface="Times New Roman"/>
                <a:cs typeface="Times New Roman"/>
              </a:rPr>
              <a:t>Preparation of </a:t>
            </a:r>
            <a:r>
              <a:rPr sz="3100" dirty="0">
                <a:solidFill>
                  <a:srgbClr val="FF0000"/>
                </a:solidFill>
                <a:latin typeface="Times New Roman"/>
                <a:cs typeface="Times New Roman"/>
              </a:rPr>
              <a:t>digital </a:t>
            </a:r>
            <a:r>
              <a:rPr sz="31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endParaRPr sz="31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64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more attractive option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deliver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digital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 a  portable </a:t>
            </a:r>
            <a:r>
              <a:rPr sz="2400" spc="-5" dirty="0">
                <a:latin typeface="Times New Roman"/>
                <a:cs typeface="Times New Roman"/>
              </a:rPr>
              <a:t>document </a:t>
            </a:r>
            <a:r>
              <a:rPr sz="2400" spc="-10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Encapsulated PostScript  (EPS) </a:t>
            </a:r>
            <a:r>
              <a:rPr sz="2400" dirty="0">
                <a:latin typeface="Times New Roman"/>
                <a:cs typeface="Times New Roman"/>
              </a:rPr>
              <a:t>or Portable </a:t>
            </a:r>
            <a:r>
              <a:rPr sz="2400" spc="-5" dirty="0">
                <a:latin typeface="Times New Roman"/>
                <a:cs typeface="Times New Roman"/>
              </a:rPr>
              <a:t>Document Format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(PDF).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ct val="90000"/>
              </a:lnSpc>
              <a:spcBef>
                <a:spcPts val="54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EPS </a:t>
            </a:r>
            <a:r>
              <a:rPr sz="2400" dirty="0">
                <a:latin typeface="Times New Roman"/>
                <a:cs typeface="Times New Roman"/>
              </a:rPr>
              <a:t>file is a </a:t>
            </a:r>
            <a:r>
              <a:rPr sz="2400" spc="-5" dirty="0">
                <a:latin typeface="Times New Roman"/>
                <a:cs typeface="Times New Roman"/>
              </a:rPr>
              <a:t>subset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PostScript page description  language that allows digital </a:t>
            </a:r>
            <a:r>
              <a:rPr sz="2400" spc="-10" dirty="0">
                <a:latin typeface="Times New Roman"/>
                <a:cs typeface="Times New Roman"/>
              </a:rPr>
              <a:t>maps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other documents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transported between </a:t>
            </a:r>
            <a:r>
              <a:rPr sz="2400" spc="-5" dirty="0">
                <a:latin typeface="Times New Roman"/>
                <a:cs typeface="Times New Roman"/>
              </a:rPr>
              <a:t>software applications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spc="-10" dirty="0">
                <a:latin typeface="Times New Roman"/>
                <a:cs typeface="Times New Roman"/>
              </a:rPr>
              <a:t>different  </a:t>
            </a:r>
            <a:r>
              <a:rPr sz="2400" dirty="0">
                <a:latin typeface="Times New Roman"/>
                <a:cs typeface="Times New Roman"/>
              </a:rPr>
              <a:t>types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EPS </a:t>
            </a:r>
            <a:r>
              <a:rPr sz="2400" dirty="0">
                <a:latin typeface="Times New Roman"/>
                <a:cs typeface="Times New Roman"/>
              </a:rPr>
              <a:t>files also have the ability to </a:t>
            </a:r>
            <a:r>
              <a:rPr sz="2400" spc="-5" dirty="0">
                <a:latin typeface="Times New Roman"/>
                <a:cs typeface="Times New Roman"/>
              </a:rPr>
              <a:t>embed </a:t>
            </a:r>
            <a:r>
              <a:rPr sz="2400" dirty="0">
                <a:latin typeface="Times New Roman"/>
                <a:cs typeface="Times New Roman"/>
              </a:rPr>
              <a:t>related data and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fonts.</a:t>
            </a:r>
            <a:endParaRPr sz="2400">
              <a:latin typeface="Times New Roman"/>
              <a:cs typeface="Times New Roman"/>
            </a:endParaRPr>
          </a:p>
          <a:p>
            <a:pPr marL="254635" indent="-242570" algn="just">
              <a:lnSpc>
                <a:spcPts val="2735"/>
              </a:lnSpc>
              <a:spcBef>
                <a:spcPts val="29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55270" algn="l"/>
              </a:tabLst>
            </a:pPr>
            <a:r>
              <a:rPr sz="2400" dirty="0">
                <a:latin typeface="Times New Roman"/>
                <a:cs typeface="Times New Roman"/>
              </a:rPr>
              <a:t>A PDF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to an </a:t>
            </a:r>
            <a:r>
              <a:rPr sz="2400" spc="-5" dirty="0">
                <a:latin typeface="Times New Roman"/>
                <a:cs typeface="Times New Roman"/>
              </a:rPr>
              <a:t>EPS file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that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PostScript but is </a:t>
            </a:r>
            <a:r>
              <a:rPr sz="2400" spc="-5" dirty="0">
                <a:latin typeface="Times New Roman"/>
                <a:cs typeface="Times New Roman"/>
              </a:rPr>
              <a:t>“smarter”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efficient.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addition to being able to </a:t>
            </a:r>
            <a:r>
              <a:rPr sz="2400" spc="-5" dirty="0">
                <a:latin typeface="Times New Roman"/>
                <a:cs typeface="Times New Roman"/>
              </a:rPr>
              <a:t>embed </a:t>
            </a:r>
            <a:r>
              <a:rPr sz="2400" dirty="0">
                <a:latin typeface="Times New Roman"/>
                <a:cs typeface="Times New Roman"/>
              </a:rPr>
              <a:t>related data and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3390" cy="4566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Producing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plates or Plate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Making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printing works </a:t>
            </a:r>
            <a:r>
              <a:rPr sz="2400" spc="5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transferring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onto a </a:t>
            </a:r>
            <a:r>
              <a:rPr sz="2400" spc="-5" dirty="0">
                <a:latin typeface="Times New Roman"/>
                <a:cs typeface="Times New Roman"/>
              </a:rPr>
              <a:t>metal  sheet known as </a:t>
            </a:r>
            <a:r>
              <a:rPr sz="2400" b="1" i="1" spc="-5" dirty="0">
                <a:latin typeface="Times New Roman"/>
                <a:cs typeface="Times New Roman"/>
              </a:rPr>
              <a:t>printing plates </a:t>
            </a:r>
            <a:r>
              <a:rPr sz="2400" spc="-5" dirty="0">
                <a:latin typeface="Times New Roman"/>
                <a:cs typeface="Times New Roman"/>
              </a:rPr>
              <a:t>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photomechanical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photochemical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Printing </a:t>
            </a:r>
            <a:r>
              <a:rPr sz="2400" spc="-5" dirty="0">
                <a:latin typeface="Times New Roman"/>
                <a:cs typeface="Times New Roman"/>
              </a:rPr>
              <a:t>plates are thin, </a:t>
            </a:r>
            <a:r>
              <a:rPr sz="2400" dirty="0">
                <a:latin typeface="Times New Roman"/>
                <a:cs typeface="Times New Roman"/>
              </a:rPr>
              <a:t>flat </a:t>
            </a:r>
            <a:r>
              <a:rPr sz="2400" spc="-5" dirty="0">
                <a:latin typeface="Times New Roman"/>
                <a:cs typeface="Times New Roman"/>
              </a:rPr>
              <a:t>sheets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metal commonly made 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aluminum.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first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spc="-5" dirty="0">
                <a:latin typeface="Times New Roman"/>
                <a:cs typeface="Times New Roman"/>
              </a:rPr>
              <a:t>original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processed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transmission film  </a:t>
            </a:r>
            <a:r>
              <a:rPr sz="2400" dirty="0">
                <a:latin typeface="Times New Roman"/>
                <a:cs typeface="Times New Roman"/>
              </a:rPr>
              <a:t>or digital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Next step is plate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making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Modern </a:t>
            </a:r>
            <a:r>
              <a:rPr sz="2400" spc="-5" dirty="0">
                <a:latin typeface="Times New Roman"/>
                <a:cs typeface="Times New Roman"/>
              </a:rPr>
              <a:t>printing plates have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brushed </a:t>
            </a:r>
            <a:r>
              <a:rPr sz="2400" dirty="0">
                <a:latin typeface="Times New Roman"/>
                <a:cs typeface="Times New Roman"/>
              </a:rPr>
              <a:t>or roughened </a:t>
            </a:r>
            <a:r>
              <a:rPr sz="2400" spc="-5" dirty="0">
                <a:latin typeface="Times New Roman"/>
                <a:cs typeface="Times New Roman"/>
              </a:rPr>
              <a:t>texture </a:t>
            </a:r>
            <a:r>
              <a:rPr sz="2400" dirty="0">
                <a:latin typeface="Times New Roman"/>
                <a:cs typeface="Times New Roman"/>
              </a:rPr>
              <a:t>and  are covered with a photosensitive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emulsion.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1270000"/>
            <a:ext cx="7467600" cy="4394793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2400" b="1" spc="-5" dirty="0"/>
              <a:t>Plate</a:t>
            </a:r>
            <a:r>
              <a:rPr sz="2400" b="1" spc="-10" dirty="0"/>
              <a:t> </a:t>
            </a:r>
            <a:r>
              <a:rPr sz="2400" b="1" spc="-5" dirty="0"/>
              <a:t>Making</a:t>
            </a:r>
          </a:p>
          <a:p>
            <a:pPr marL="194945" marR="5715" indent="-182880" algn="just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0000"/>
                </a:solidFill>
              </a:rPr>
              <a:t>One method </a:t>
            </a:r>
            <a:r>
              <a:rPr sz="2400" dirty="0">
                <a:solidFill>
                  <a:srgbClr val="000000"/>
                </a:solidFill>
              </a:rPr>
              <a:t>of </a:t>
            </a:r>
            <a:r>
              <a:rPr sz="2400" spc="-5" dirty="0">
                <a:solidFill>
                  <a:srgbClr val="000000"/>
                </a:solidFill>
              </a:rPr>
              <a:t>plate making </a:t>
            </a:r>
            <a:r>
              <a:rPr sz="2400" dirty="0">
                <a:solidFill>
                  <a:srgbClr val="000000"/>
                </a:solidFill>
              </a:rPr>
              <a:t>is </a:t>
            </a:r>
            <a:r>
              <a:rPr sz="2400" spc="-5" dirty="0">
                <a:solidFill>
                  <a:srgbClr val="000000"/>
                </a:solidFill>
              </a:rPr>
              <a:t>that </a:t>
            </a:r>
            <a:r>
              <a:rPr sz="2400" dirty="0">
                <a:solidFill>
                  <a:srgbClr val="000000"/>
                </a:solidFill>
              </a:rPr>
              <a:t>a </a:t>
            </a:r>
            <a:r>
              <a:rPr sz="2400" spc="-5" dirty="0">
                <a:solidFill>
                  <a:srgbClr val="000000"/>
                </a:solidFill>
              </a:rPr>
              <a:t>photographic negative </a:t>
            </a:r>
            <a:r>
              <a:rPr sz="2400" dirty="0">
                <a:solidFill>
                  <a:srgbClr val="000000"/>
                </a:solidFill>
              </a:rPr>
              <a:t>of  the </a:t>
            </a:r>
            <a:r>
              <a:rPr sz="2400" spc="-5" dirty="0">
                <a:solidFill>
                  <a:srgbClr val="000000"/>
                </a:solidFill>
              </a:rPr>
              <a:t>desired </a:t>
            </a:r>
            <a:r>
              <a:rPr sz="2400" spc="-10" dirty="0">
                <a:solidFill>
                  <a:srgbClr val="000000"/>
                </a:solidFill>
              </a:rPr>
              <a:t>image </a:t>
            </a:r>
            <a:r>
              <a:rPr sz="2400" dirty="0">
                <a:solidFill>
                  <a:srgbClr val="000000"/>
                </a:solidFill>
              </a:rPr>
              <a:t>is </a:t>
            </a:r>
            <a:r>
              <a:rPr sz="2400" spc="-5" dirty="0">
                <a:solidFill>
                  <a:srgbClr val="000000"/>
                </a:solidFill>
              </a:rPr>
              <a:t>placed </a:t>
            </a:r>
            <a:r>
              <a:rPr sz="2400" dirty="0">
                <a:solidFill>
                  <a:srgbClr val="000000"/>
                </a:solidFill>
              </a:rPr>
              <a:t>in </a:t>
            </a:r>
            <a:r>
              <a:rPr sz="2400" spc="-5" dirty="0">
                <a:solidFill>
                  <a:srgbClr val="000000"/>
                </a:solidFill>
              </a:rPr>
              <a:t>contact with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emulsion </a:t>
            </a:r>
            <a:r>
              <a:rPr sz="2400" dirty="0">
                <a:solidFill>
                  <a:srgbClr val="000000"/>
                </a:solidFill>
              </a:rPr>
              <a:t>and </a:t>
            </a:r>
            <a:r>
              <a:rPr sz="2400" spc="-5" dirty="0">
                <a:solidFill>
                  <a:srgbClr val="000000"/>
                </a:solidFill>
              </a:rPr>
              <a:t>the  </a:t>
            </a:r>
            <a:r>
              <a:rPr sz="2400" dirty="0">
                <a:solidFill>
                  <a:srgbClr val="000000"/>
                </a:solidFill>
              </a:rPr>
              <a:t>plate is exposed to ultraviolet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light.</a:t>
            </a:r>
            <a:endParaRPr sz="2400" dirty="0"/>
          </a:p>
          <a:p>
            <a:pPr marL="194945" marR="5715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0000"/>
                </a:solidFill>
              </a:rPr>
              <a:t>After development, the emulsion shows </a:t>
            </a:r>
            <a:r>
              <a:rPr sz="2400" dirty="0">
                <a:solidFill>
                  <a:srgbClr val="000000"/>
                </a:solidFill>
              </a:rPr>
              <a:t>a </a:t>
            </a:r>
            <a:r>
              <a:rPr sz="2400" spc="-5" dirty="0">
                <a:solidFill>
                  <a:srgbClr val="000000"/>
                </a:solidFill>
              </a:rPr>
              <a:t>reverse </a:t>
            </a:r>
            <a:r>
              <a:rPr sz="2400" dirty="0">
                <a:solidFill>
                  <a:srgbClr val="000000"/>
                </a:solidFill>
              </a:rPr>
              <a:t>of the  </a:t>
            </a:r>
            <a:r>
              <a:rPr sz="2400" spc="-5" dirty="0">
                <a:solidFill>
                  <a:srgbClr val="000000"/>
                </a:solidFill>
              </a:rPr>
              <a:t>negative image, which </a:t>
            </a:r>
            <a:r>
              <a:rPr sz="2400" dirty="0">
                <a:solidFill>
                  <a:srgbClr val="000000"/>
                </a:solidFill>
              </a:rPr>
              <a:t>is thus a </a:t>
            </a:r>
            <a:r>
              <a:rPr sz="2400" spc="-5" dirty="0">
                <a:solidFill>
                  <a:srgbClr val="000000"/>
                </a:solidFill>
              </a:rPr>
              <a:t>duplicate of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original  </a:t>
            </a:r>
            <a:r>
              <a:rPr sz="2400" dirty="0">
                <a:solidFill>
                  <a:srgbClr val="000000"/>
                </a:solidFill>
              </a:rPr>
              <a:t>(positive)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image</a:t>
            </a:r>
            <a:endParaRPr sz="2400" dirty="0"/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00000"/>
                </a:solidFill>
              </a:rPr>
              <a:t>Other </a:t>
            </a:r>
            <a:r>
              <a:rPr sz="2400" spc="-5" dirty="0">
                <a:solidFill>
                  <a:srgbClr val="000000"/>
                </a:solidFill>
              </a:rPr>
              <a:t>process </a:t>
            </a:r>
            <a:r>
              <a:rPr sz="2400" dirty="0">
                <a:solidFill>
                  <a:srgbClr val="000000"/>
                </a:solidFill>
              </a:rPr>
              <a:t>is now </a:t>
            </a:r>
            <a:r>
              <a:rPr sz="2400" spc="-5" dirty="0">
                <a:solidFill>
                  <a:srgbClr val="000000"/>
                </a:solidFill>
              </a:rPr>
              <a:t>possible </a:t>
            </a:r>
            <a:r>
              <a:rPr sz="2400" dirty="0">
                <a:solidFill>
                  <a:srgbClr val="000000"/>
                </a:solidFill>
              </a:rPr>
              <a:t>to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eliminate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photographic  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process 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making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film color-separates </a:t>
            </a:r>
            <a:r>
              <a:rPr sz="2400" dirty="0">
                <a:solidFill>
                  <a:srgbClr val="000000"/>
                </a:solidFill>
              </a:rPr>
              <a:t>by </a:t>
            </a:r>
            <a:r>
              <a:rPr sz="2400" spc="-5" dirty="0">
                <a:solidFill>
                  <a:srgbClr val="000000"/>
                </a:solidFill>
              </a:rPr>
              <a:t>taking </a:t>
            </a:r>
            <a:r>
              <a:rPr sz="2400" spc="-5" dirty="0"/>
              <a:t>digital data  </a:t>
            </a:r>
            <a:r>
              <a:rPr sz="2400" dirty="0"/>
              <a:t>directly to</a:t>
            </a:r>
            <a:r>
              <a:rPr sz="2400" spc="-45" dirty="0"/>
              <a:t> </a:t>
            </a:r>
            <a:r>
              <a:rPr sz="2400" dirty="0"/>
              <a:t>plate.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79722"/>
            <a:ext cx="3657600" cy="2978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3830192"/>
            <a:ext cx="3567811" cy="3027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1275333"/>
            <a:ext cx="3581399" cy="2323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975" y="2511933"/>
            <a:ext cx="157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Scriber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5309412"/>
            <a:ext cx="187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Map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original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321942"/>
            <a:ext cx="3657600" cy="2403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47713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2400" y="914400"/>
            <a:ext cx="7924800" cy="402546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2400" b="1" spc="-10" dirty="0">
                <a:solidFill>
                  <a:srgbClr val="FF0000"/>
                </a:solidFill>
              </a:rPr>
              <a:t>Computer-to-Plate and</a:t>
            </a:r>
            <a:r>
              <a:rPr sz="2400" b="1" spc="10" dirty="0">
                <a:solidFill>
                  <a:srgbClr val="FF0000"/>
                </a:solidFill>
              </a:rPr>
              <a:t> </a:t>
            </a:r>
            <a:r>
              <a:rPr sz="2400" b="1" spc="-5" dirty="0">
                <a:solidFill>
                  <a:srgbClr val="FF0000"/>
                </a:solidFill>
              </a:rPr>
              <a:t>Direct-to-Press</a:t>
            </a:r>
          </a:p>
          <a:p>
            <a:pPr marL="194945" marR="5715" indent="-182880" algn="just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000000"/>
                </a:solidFill>
              </a:rPr>
              <a:t>Computer-to-plate </a:t>
            </a:r>
            <a:r>
              <a:rPr sz="2400" dirty="0">
                <a:solidFill>
                  <a:srgbClr val="000000"/>
                </a:solidFill>
              </a:rPr>
              <a:t>(CTP) is </a:t>
            </a:r>
            <a:r>
              <a:rPr sz="2400" spc="-5" dirty="0">
                <a:solidFill>
                  <a:srgbClr val="000000"/>
                </a:solidFill>
              </a:rPr>
              <a:t>newer method </a:t>
            </a:r>
            <a:r>
              <a:rPr sz="2400" dirty="0">
                <a:solidFill>
                  <a:srgbClr val="000000"/>
                </a:solidFill>
              </a:rPr>
              <a:t>also </a:t>
            </a:r>
            <a:r>
              <a:rPr sz="2400" spc="-5" dirty="0">
                <a:solidFill>
                  <a:srgbClr val="000000"/>
                </a:solidFill>
              </a:rPr>
              <a:t>known as direct-  </a:t>
            </a:r>
            <a:r>
              <a:rPr sz="2400" dirty="0">
                <a:solidFill>
                  <a:srgbClr val="000000"/>
                </a:solidFill>
              </a:rPr>
              <a:t>to-plate, increasing in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popularity</a:t>
            </a:r>
            <a:endParaRPr sz="2400" dirty="0"/>
          </a:p>
          <a:p>
            <a:pPr marL="194945" marR="889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00000"/>
                </a:solidFill>
              </a:rPr>
              <a:t>CTP is the </a:t>
            </a:r>
            <a:r>
              <a:rPr sz="2400" spc="-5" dirty="0">
                <a:solidFill>
                  <a:srgbClr val="000000"/>
                </a:solidFill>
              </a:rPr>
              <a:t>ability </a:t>
            </a:r>
            <a:r>
              <a:rPr sz="2400" dirty="0">
                <a:solidFill>
                  <a:srgbClr val="000000"/>
                </a:solidFill>
              </a:rPr>
              <a:t>to </a:t>
            </a:r>
            <a:r>
              <a:rPr sz="2400" spc="-5" dirty="0">
                <a:solidFill>
                  <a:srgbClr val="000000"/>
                </a:solidFill>
              </a:rPr>
              <a:t>output text and images directly from </a:t>
            </a:r>
            <a:r>
              <a:rPr sz="2400" dirty="0">
                <a:solidFill>
                  <a:srgbClr val="000000"/>
                </a:solidFill>
              </a:rPr>
              <a:t>a  digital file to </a:t>
            </a:r>
            <a:r>
              <a:rPr sz="2400" spc="-5" dirty="0">
                <a:solidFill>
                  <a:srgbClr val="000000"/>
                </a:solidFill>
              </a:rPr>
              <a:t>press </a:t>
            </a:r>
            <a:r>
              <a:rPr sz="2400" dirty="0">
                <a:solidFill>
                  <a:srgbClr val="000000"/>
                </a:solidFill>
              </a:rPr>
              <a:t>plate</a:t>
            </a:r>
            <a:r>
              <a:rPr sz="2400" spc="-8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material</a:t>
            </a:r>
            <a:endParaRPr sz="2400" dirty="0"/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printing plate </a:t>
            </a:r>
            <a:r>
              <a:rPr sz="2400" dirty="0">
                <a:solidFill>
                  <a:srgbClr val="000000"/>
                </a:solidFill>
              </a:rPr>
              <a:t>is </a:t>
            </a:r>
            <a:r>
              <a:rPr sz="2400" spc="-5" dirty="0">
                <a:solidFill>
                  <a:srgbClr val="000000"/>
                </a:solidFill>
              </a:rPr>
              <a:t>normally coated with </a:t>
            </a:r>
            <a:r>
              <a:rPr sz="2400" dirty="0">
                <a:solidFill>
                  <a:srgbClr val="000000"/>
                </a:solidFill>
              </a:rPr>
              <a:t>a </a:t>
            </a:r>
            <a:r>
              <a:rPr sz="2400" spc="-5" dirty="0">
                <a:solidFill>
                  <a:srgbClr val="000000"/>
                </a:solidFill>
              </a:rPr>
              <a:t>photosensitive  material and </a:t>
            </a:r>
            <a:r>
              <a:rPr sz="2400" dirty="0">
                <a:solidFill>
                  <a:srgbClr val="000000"/>
                </a:solidFill>
              </a:rPr>
              <a:t>is </a:t>
            </a:r>
            <a:r>
              <a:rPr sz="2400" spc="-5" dirty="0">
                <a:solidFill>
                  <a:srgbClr val="000000"/>
                </a:solidFill>
              </a:rPr>
              <a:t>photographically </a:t>
            </a:r>
            <a:r>
              <a:rPr sz="2400" dirty="0">
                <a:solidFill>
                  <a:srgbClr val="000000"/>
                </a:solidFill>
              </a:rPr>
              <a:t>etched when </a:t>
            </a:r>
            <a:r>
              <a:rPr sz="2400" spc="-5" dirty="0">
                <a:solidFill>
                  <a:srgbClr val="000000"/>
                </a:solidFill>
              </a:rPr>
              <a:t>selectively  </a:t>
            </a:r>
            <a:r>
              <a:rPr sz="2400" dirty="0">
                <a:solidFill>
                  <a:srgbClr val="000000"/>
                </a:solidFill>
              </a:rPr>
              <a:t>exposed to </a:t>
            </a:r>
            <a:r>
              <a:rPr sz="2400" spc="-5" dirty="0">
                <a:solidFill>
                  <a:srgbClr val="000000"/>
                </a:solidFill>
              </a:rPr>
              <a:t>laser light within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plate </a:t>
            </a:r>
            <a:r>
              <a:rPr sz="2400" spc="-20" dirty="0">
                <a:solidFill>
                  <a:srgbClr val="000000"/>
                </a:solidFill>
              </a:rPr>
              <a:t>setter, </a:t>
            </a:r>
            <a:r>
              <a:rPr sz="2400" spc="-5" dirty="0">
                <a:solidFill>
                  <a:srgbClr val="000000"/>
                </a:solidFill>
              </a:rPr>
              <a:t>although </a:t>
            </a:r>
            <a:r>
              <a:rPr sz="2400" spc="-10" dirty="0">
                <a:solidFill>
                  <a:srgbClr val="000000"/>
                </a:solidFill>
              </a:rPr>
              <a:t>some  </a:t>
            </a:r>
            <a:r>
              <a:rPr sz="2400" dirty="0">
                <a:solidFill>
                  <a:srgbClr val="000000"/>
                </a:solidFill>
              </a:rPr>
              <a:t>plate setters </a:t>
            </a:r>
            <a:r>
              <a:rPr sz="2400" spc="-5" dirty="0">
                <a:solidFill>
                  <a:srgbClr val="000000"/>
                </a:solidFill>
              </a:rPr>
              <a:t>use thermal </a:t>
            </a:r>
            <a:r>
              <a:rPr sz="2400" dirty="0">
                <a:solidFill>
                  <a:srgbClr val="000000"/>
                </a:solidFill>
              </a:rPr>
              <a:t>technology for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imaging.</a:t>
            </a:r>
            <a:endParaRPr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589"/>
            <a:ext cx="8072120" cy="15703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Computer-to-Plate and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Direct-to-Press</a:t>
            </a:r>
            <a:endParaRPr sz="2800" b="1" dirty="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100" spc="-5" dirty="0">
                <a:latin typeface="Times New Roman"/>
                <a:cs typeface="Times New Roman"/>
              </a:rPr>
              <a:t>This </a:t>
            </a:r>
            <a:r>
              <a:rPr sz="2100" dirty="0">
                <a:latin typeface="Times New Roman"/>
                <a:cs typeface="Times New Roman"/>
              </a:rPr>
              <a:t>method </a:t>
            </a:r>
            <a:r>
              <a:rPr sz="2100" spc="-5" dirty="0">
                <a:latin typeface="Times New Roman"/>
                <a:cs typeface="Times New Roman"/>
              </a:rPr>
              <a:t>is similar </a:t>
            </a:r>
            <a:r>
              <a:rPr sz="2100" dirty="0">
                <a:latin typeface="Times New Roman"/>
                <a:cs typeface="Times New Roman"/>
              </a:rPr>
              <a:t>to traditional </a:t>
            </a:r>
            <a:r>
              <a:rPr sz="2100" spc="-10" dirty="0">
                <a:latin typeface="Times New Roman"/>
                <a:cs typeface="Times New Roman"/>
              </a:rPr>
              <a:t>offset </a:t>
            </a:r>
            <a:r>
              <a:rPr sz="2100" spc="-15" dirty="0">
                <a:latin typeface="Times New Roman"/>
                <a:cs typeface="Times New Roman"/>
              </a:rPr>
              <a:t>lithography, </a:t>
            </a:r>
            <a:r>
              <a:rPr sz="2100" dirty="0">
                <a:latin typeface="Times New Roman"/>
                <a:cs typeface="Times New Roman"/>
              </a:rPr>
              <a:t>except that </a:t>
            </a:r>
            <a:r>
              <a:rPr sz="2100" spc="-5" dirty="0">
                <a:latin typeface="Times New Roman"/>
                <a:cs typeface="Times New Roman"/>
              </a:rPr>
              <a:t>the  </a:t>
            </a:r>
            <a:r>
              <a:rPr sz="2100" dirty="0">
                <a:latin typeface="Times New Roman"/>
                <a:cs typeface="Times New Roman"/>
              </a:rPr>
              <a:t>film negative component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bypassed </a:t>
            </a:r>
            <a:r>
              <a:rPr sz="2100" spc="-5" dirty="0">
                <a:latin typeface="Times New Roman"/>
                <a:cs typeface="Times New Roman"/>
              </a:rPr>
              <a:t>entirely; </a:t>
            </a:r>
            <a:r>
              <a:rPr sz="2100" dirty="0">
                <a:latin typeface="Times New Roman"/>
                <a:cs typeface="Times New Roman"/>
              </a:rPr>
              <a:t>instead, the printing plate 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digitally </a:t>
            </a:r>
            <a:r>
              <a:rPr sz="2100" spc="-5" dirty="0">
                <a:latin typeface="Times New Roman"/>
                <a:cs typeface="Times New Roman"/>
              </a:rPr>
              <a:t>imaged </a:t>
            </a:r>
            <a:r>
              <a:rPr sz="2100" dirty="0">
                <a:latin typeface="Times New Roman"/>
                <a:cs typeface="Times New Roman"/>
              </a:rPr>
              <a:t>by a plate </a:t>
            </a:r>
            <a:r>
              <a:rPr sz="2100" spc="-15" dirty="0">
                <a:latin typeface="Times New Roman"/>
                <a:cs typeface="Times New Roman"/>
              </a:rPr>
              <a:t>setter, </a:t>
            </a:r>
            <a:r>
              <a:rPr sz="2100" dirty="0">
                <a:latin typeface="Times New Roman"/>
                <a:cs typeface="Times New Roman"/>
              </a:rPr>
              <a:t>directly </a:t>
            </a:r>
            <a:r>
              <a:rPr sz="2100" spc="-5" dirty="0">
                <a:latin typeface="Times New Roman"/>
                <a:cs typeface="Times New Roman"/>
              </a:rPr>
              <a:t>from </a:t>
            </a:r>
            <a:r>
              <a:rPr sz="2100" dirty="0">
                <a:latin typeface="Times New Roman"/>
                <a:cs typeface="Times New Roman"/>
              </a:rPr>
              <a:t>a digital </a:t>
            </a:r>
            <a:r>
              <a:rPr sz="2100" spc="-10" dirty="0">
                <a:latin typeface="Times New Roman"/>
                <a:cs typeface="Times New Roman"/>
              </a:rPr>
              <a:t>map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910966"/>
            <a:ext cx="446849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  <a:tab pos="2035175" algn="l"/>
                <a:tab pos="3173730" algn="l"/>
                <a:tab pos="3736340" algn="l"/>
              </a:tabLst>
            </a:pPr>
            <a:r>
              <a:rPr sz="2100" dirty="0">
                <a:latin typeface="Times New Roman"/>
                <a:cs typeface="Times New Roman"/>
              </a:rPr>
              <a:t>Direct-to-press	</a:t>
            </a:r>
            <a:r>
              <a:rPr sz="2100" spc="-5" dirty="0">
                <a:latin typeface="Times New Roman"/>
                <a:cs typeface="Times New Roman"/>
              </a:rPr>
              <a:t>methods	</a:t>
            </a:r>
            <a:r>
              <a:rPr sz="2100" dirty="0">
                <a:latin typeface="Times New Roman"/>
                <a:cs typeface="Times New Roman"/>
              </a:rPr>
              <a:t>are	based  technology </a:t>
            </a:r>
            <a:r>
              <a:rPr sz="2100" spc="-5" dirty="0">
                <a:latin typeface="Times New Roman"/>
                <a:cs typeface="Times New Roman"/>
              </a:rPr>
              <a:t>(direct </a:t>
            </a:r>
            <a:r>
              <a:rPr sz="2100" dirty="0">
                <a:latin typeface="Times New Roman"/>
                <a:cs typeface="Times New Roman"/>
              </a:rPr>
              <a:t>imaging </a:t>
            </a:r>
            <a:r>
              <a:rPr sz="2100" spc="-5" dirty="0">
                <a:latin typeface="Times New Roman"/>
                <a:cs typeface="Times New Roman"/>
              </a:rPr>
              <a:t>presses) </a:t>
            </a:r>
            <a:r>
              <a:rPr sz="2100" spc="5" dirty="0">
                <a:latin typeface="Times New Roman"/>
                <a:cs typeface="Times New Roman"/>
              </a:rPr>
              <a:t>or  </a:t>
            </a:r>
            <a:r>
              <a:rPr sz="2100" dirty="0">
                <a:latin typeface="Times New Roman"/>
                <a:cs typeface="Times New Roman"/>
              </a:rPr>
              <a:t>(digital </a:t>
            </a:r>
            <a:r>
              <a:rPr sz="2100" spc="-5" dirty="0">
                <a:latin typeface="Times New Roman"/>
                <a:cs typeface="Times New Roman"/>
              </a:rPr>
              <a:t>toner-based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printing)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4257" y="2910966"/>
            <a:ext cx="35039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359535" algn="l"/>
                <a:tab pos="2199640" algn="l"/>
              </a:tabLst>
            </a:pPr>
            <a:r>
              <a:rPr sz="2100" spc="-10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	e</a:t>
            </a:r>
            <a:r>
              <a:rPr sz="2100" spc="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er	o</a:t>
            </a:r>
            <a:r>
              <a:rPr sz="2100" spc="-35" dirty="0">
                <a:latin typeface="Times New Roman"/>
                <a:cs typeface="Times New Roman"/>
              </a:rPr>
              <a:t>f</a:t>
            </a:r>
            <a:r>
              <a:rPr sz="2100" spc="-5" dirty="0">
                <a:latin typeface="Times New Roman"/>
                <a:cs typeface="Times New Roman"/>
              </a:rPr>
              <a:t>fset</a:t>
            </a:r>
            <a:r>
              <a:rPr sz="2100" dirty="0">
                <a:latin typeface="Times New Roman"/>
                <a:cs typeface="Times New Roman"/>
              </a:rPr>
              <a:t>	l</a:t>
            </a:r>
            <a:r>
              <a:rPr sz="2100" spc="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tho</a:t>
            </a:r>
            <a:r>
              <a:rPr sz="2100" spc="5" dirty="0">
                <a:latin typeface="Times New Roman"/>
                <a:cs typeface="Times New Roman"/>
              </a:rPr>
              <a:t>g</a:t>
            </a:r>
            <a:r>
              <a:rPr sz="2100" dirty="0">
                <a:latin typeface="Times New Roman"/>
                <a:cs typeface="Times New Roman"/>
              </a:rPr>
              <a:t>raphic  </a:t>
            </a:r>
            <a:r>
              <a:rPr sz="2100" spc="-5" dirty="0">
                <a:latin typeface="Times New Roman"/>
                <a:cs typeface="Times New Roman"/>
              </a:rPr>
              <a:t>color </a:t>
            </a:r>
            <a:r>
              <a:rPr sz="2100" dirty="0">
                <a:latin typeface="Times New Roman"/>
                <a:cs typeface="Times New Roman"/>
              </a:rPr>
              <a:t>laser printing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technology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4454" y="4244911"/>
            <a:ext cx="5218430" cy="2551430"/>
            <a:chOff x="584454" y="4244911"/>
            <a:chExt cx="5218430" cy="2551430"/>
          </a:xfrm>
        </p:grpSpPr>
        <p:sp>
          <p:nvSpPr>
            <p:cNvPr id="7" name="object 7"/>
            <p:cNvSpPr/>
            <p:nvPr/>
          </p:nvSpPr>
          <p:spPr>
            <a:xfrm>
              <a:off x="1002315" y="4634441"/>
              <a:ext cx="4491701" cy="1728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9216" y="4330636"/>
              <a:ext cx="5208905" cy="2329180"/>
            </a:xfrm>
            <a:custGeom>
              <a:avLst/>
              <a:gdLst/>
              <a:ahLst/>
              <a:cxnLst/>
              <a:rect l="l" t="t" r="r" b="b"/>
              <a:pathLst>
                <a:path w="5208905" h="2329179">
                  <a:moveTo>
                    <a:pt x="0" y="2328926"/>
                  </a:moveTo>
                  <a:lnTo>
                    <a:pt x="5208524" y="2328926"/>
                  </a:lnTo>
                  <a:lnTo>
                    <a:pt x="5208524" y="0"/>
                  </a:lnTo>
                  <a:lnTo>
                    <a:pt x="0" y="0"/>
                  </a:lnTo>
                  <a:lnTo>
                    <a:pt x="0" y="23289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903" y="4259198"/>
              <a:ext cx="1943100" cy="2522855"/>
            </a:xfrm>
            <a:custGeom>
              <a:avLst/>
              <a:gdLst/>
              <a:ahLst/>
              <a:cxnLst/>
              <a:rect l="l" t="t" r="r" b="b"/>
              <a:pathLst>
                <a:path w="1943100" h="2522854">
                  <a:moveTo>
                    <a:pt x="44069" y="1261364"/>
                  </a:moveTo>
                  <a:lnTo>
                    <a:pt x="44946" y="1206651"/>
                  </a:lnTo>
                  <a:lnTo>
                    <a:pt x="47553" y="1152533"/>
                  </a:lnTo>
                  <a:lnTo>
                    <a:pt x="51856" y="1099058"/>
                  </a:lnTo>
                  <a:lnTo>
                    <a:pt x="57818" y="1046273"/>
                  </a:lnTo>
                  <a:lnTo>
                    <a:pt x="65404" y="994225"/>
                  </a:lnTo>
                  <a:lnTo>
                    <a:pt x="74579" y="942961"/>
                  </a:lnTo>
                  <a:lnTo>
                    <a:pt x="85305" y="892529"/>
                  </a:lnTo>
                  <a:lnTo>
                    <a:pt x="97549" y="842977"/>
                  </a:lnTo>
                  <a:lnTo>
                    <a:pt x="111274" y="794350"/>
                  </a:lnTo>
                  <a:lnTo>
                    <a:pt x="126445" y="746698"/>
                  </a:lnTo>
                  <a:lnTo>
                    <a:pt x="143026" y="700066"/>
                  </a:lnTo>
                  <a:lnTo>
                    <a:pt x="160981" y="654504"/>
                  </a:lnTo>
                  <a:lnTo>
                    <a:pt x="180276" y="610057"/>
                  </a:lnTo>
                  <a:lnTo>
                    <a:pt x="200874" y="566773"/>
                  </a:lnTo>
                  <a:lnTo>
                    <a:pt x="222739" y="524700"/>
                  </a:lnTo>
                  <a:lnTo>
                    <a:pt x="245837" y="483884"/>
                  </a:lnTo>
                  <a:lnTo>
                    <a:pt x="270131" y="444374"/>
                  </a:lnTo>
                  <a:lnTo>
                    <a:pt x="295586" y="406216"/>
                  </a:lnTo>
                  <a:lnTo>
                    <a:pt x="322167" y="369458"/>
                  </a:lnTo>
                  <a:lnTo>
                    <a:pt x="349837" y="334148"/>
                  </a:lnTo>
                  <a:lnTo>
                    <a:pt x="378561" y="300332"/>
                  </a:lnTo>
                  <a:lnTo>
                    <a:pt x="408304" y="268058"/>
                  </a:lnTo>
                  <a:lnTo>
                    <a:pt x="439029" y="237373"/>
                  </a:lnTo>
                  <a:lnTo>
                    <a:pt x="470702" y="208324"/>
                  </a:lnTo>
                  <a:lnTo>
                    <a:pt x="503287" y="180960"/>
                  </a:lnTo>
                  <a:lnTo>
                    <a:pt x="536747" y="155327"/>
                  </a:lnTo>
                  <a:lnTo>
                    <a:pt x="571049" y="131472"/>
                  </a:lnTo>
                  <a:lnTo>
                    <a:pt x="606154" y="109444"/>
                  </a:lnTo>
                  <a:lnTo>
                    <a:pt x="642030" y="89288"/>
                  </a:lnTo>
                  <a:lnTo>
                    <a:pt x="678638" y="71054"/>
                  </a:lnTo>
                  <a:lnTo>
                    <a:pt x="715945" y="54787"/>
                  </a:lnTo>
                  <a:lnTo>
                    <a:pt x="753915" y="40536"/>
                  </a:lnTo>
                  <a:lnTo>
                    <a:pt x="792511" y="28347"/>
                  </a:lnTo>
                  <a:lnTo>
                    <a:pt x="831698" y="18268"/>
                  </a:lnTo>
                  <a:lnTo>
                    <a:pt x="871441" y="10347"/>
                  </a:lnTo>
                  <a:lnTo>
                    <a:pt x="911704" y="4630"/>
                  </a:lnTo>
                  <a:lnTo>
                    <a:pt x="952451" y="1165"/>
                  </a:lnTo>
                  <a:lnTo>
                    <a:pt x="993648" y="0"/>
                  </a:lnTo>
                  <a:lnTo>
                    <a:pt x="1034834" y="1165"/>
                  </a:lnTo>
                  <a:lnTo>
                    <a:pt x="1075572" y="4630"/>
                  </a:lnTo>
                  <a:lnTo>
                    <a:pt x="1115826" y="10347"/>
                  </a:lnTo>
                  <a:lnTo>
                    <a:pt x="1155561" y="18268"/>
                  </a:lnTo>
                  <a:lnTo>
                    <a:pt x="1194740" y="28347"/>
                  </a:lnTo>
                  <a:lnTo>
                    <a:pt x="1233329" y="40536"/>
                  </a:lnTo>
                  <a:lnTo>
                    <a:pt x="1271292" y="54787"/>
                  </a:lnTo>
                  <a:lnTo>
                    <a:pt x="1308592" y="71054"/>
                  </a:lnTo>
                  <a:lnTo>
                    <a:pt x="1345195" y="89288"/>
                  </a:lnTo>
                  <a:lnTo>
                    <a:pt x="1381064" y="109444"/>
                  </a:lnTo>
                  <a:lnTo>
                    <a:pt x="1416165" y="131472"/>
                  </a:lnTo>
                  <a:lnTo>
                    <a:pt x="1450461" y="155327"/>
                  </a:lnTo>
                  <a:lnTo>
                    <a:pt x="1483917" y="180960"/>
                  </a:lnTo>
                  <a:lnTo>
                    <a:pt x="1516498" y="208324"/>
                  </a:lnTo>
                  <a:lnTo>
                    <a:pt x="1548167" y="237373"/>
                  </a:lnTo>
                  <a:lnTo>
                    <a:pt x="1578889" y="268058"/>
                  </a:lnTo>
                  <a:lnTo>
                    <a:pt x="1608628" y="300332"/>
                  </a:lnTo>
                  <a:lnTo>
                    <a:pt x="1637350" y="334148"/>
                  </a:lnTo>
                  <a:lnTo>
                    <a:pt x="1665017" y="369458"/>
                  </a:lnTo>
                  <a:lnTo>
                    <a:pt x="1691595" y="406216"/>
                  </a:lnTo>
                  <a:lnTo>
                    <a:pt x="1717048" y="444374"/>
                  </a:lnTo>
                  <a:lnTo>
                    <a:pt x="1741340" y="483884"/>
                  </a:lnTo>
                  <a:lnTo>
                    <a:pt x="1764436" y="524700"/>
                  </a:lnTo>
                  <a:lnTo>
                    <a:pt x="1786301" y="566773"/>
                  </a:lnTo>
                  <a:lnTo>
                    <a:pt x="1806897" y="610057"/>
                  </a:lnTo>
                  <a:lnTo>
                    <a:pt x="1826191" y="654504"/>
                  </a:lnTo>
                  <a:lnTo>
                    <a:pt x="1844145" y="700066"/>
                  </a:lnTo>
                  <a:lnTo>
                    <a:pt x="1860725" y="746698"/>
                  </a:lnTo>
                  <a:lnTo>
                    <a:pt x="1875896" y="794350"/>
                  </a:lnTo>
                  <a:lnTo>
                    <a:pt x="1889620" y="842977"/>
                  </a:lnTo>
                  <a:lnTo>
                    <a:pt x="1901864" y="892529"/>
                  </a:lnTo>
                  <a:lnTo>
                    <a:pt x="1912590" y="942961"/>
                  </a:lnTo>
                  <a:lnTo>
                    <a:pt x="1921764" y="994225"/>
                  </a:lnTo>
                  <a:lnTo>
                    <a:pt x="1929350" y="1046273"/>
                  </a:lnTo>
                  <a:lnTo>
                    <a:pt x="1935312" y="1099058"/>
                  </a:lnTo>
                  <a:lnTo>
                    <a:pt x="1939615" y="1152533"/>
                  </a:lnTo>
                  <a:lnTo>
                    <a:pt x="1942222" y="1206651"/>
                  </a:lnTo>
                  <a:lnTo>
                    <a:pt x="1943100" y="1261364"/>
                  </a:lnTo>
                  <a:lnTo>
                    <a:pt x="1942222" y="1316072"/>
                  </a:lnTo>
                  <a:lnTo>
                    <a:pt x="1939615" y="1370185"/>
                  </a:lnTo>
                  <a:lnTo>
                    <a:pt x="1935312" y="1423656"/>
                  </a:lnTo>
                  <a:lnTo>
                    <a:pt x="1929350" y="1476437"/>
                  </a:lnTo>
                  <a:lnTo>
                    <a:pt x="1921764" y="1528481"/>
                  </a:lnTo>
                  <a:lnTo>
                    <a:pt x="1912590" y="1579740"/>
                  </a:lnTo>
                  <a:lnTo>
                    <a:pt x="1901864" y="1630168"/>
                  </a:lnTo>
                  <a:lnTo>
                    <a:pt x="1889620" y="1679716"/>
                  </a:lnTo>
                  <a:lnTo>
                    <a:pt x="1875896" y="1728338"/>
                  </a:lnTo>
                  <a:lnTo>
                    <a:pt x="1860725" y="1775985"/>
                  </a:lnTo>
                  <a:lnTo>
                    <a:pt x="1844145" y="1822612"/>
                  </a:lnTo>
                  <a:lnTo>
                    <a:pt x="1826191" y="1868171"/>
                  </a:lnTo>
                  <a:lnTo>
                    <a:pt x="1806897" y="1912613"/>
                  </a:lnTo>
                  <a:lnTo>
                    <a:pt x="1786301" y="1955892"/>
                  </a:lnTo>
                  <a:lnTo>
                    <a:pt x="1764436" y="1997961"/>
                  </a:lnTo>
                  <a:lnTo>
                    <a:pt x="1741340" y="2038772"/>
                  </a:lnTo>
                  <a:lnTo>
                    <a:pt x="1717048" y="2078278"/>
                  </a:lnTo>
                  <a:lnTo>
                    <a:pt x="1691595" y="2116432"/>
                  </a:lnTo>
                  <a:lnTo>
                    <a:pt x="1665017" y="2153185"/>
                  </a:lnTo>
                  <a:lnTo>
                    <a:pt x="1637350" y="2188492"/>
                  </a:lnTo>
                  <a:lnTo>
                    <a:pt x="1608628" y="2222304"/>
                  </a:lnTo>
                  <a:lnTo>
                    <a:pt x="1578889" y="2254575"/>
                  </a:lnTo>
                  <a:lnTo>
                    <a:pt x="1548167" y="2285256"/>
                  </a:lnTo>
                  <a:lnTo>
                    <a:pt x="1516498" y="2314301"/>
                  </a:lnTo>
                  <a:lnTo>
                    <a:pt x="1483917" y="2341662"/>
                  </a:lnTo>
                  <a:lnTo>
                    <a:pt x="1450461" y="2367292"/>
                  </a:lnTo>
                  <a:lnTo>
                    <a:pt x="1416165" y="2391143"/>
                  </a:lnTo>
                  <a:lnTo>
                    <a:pt x="1381064" y="2413169"/>
                  </a:lnTo>
                  <a:lnTo>
                    <a:pt x="1345195" y="2433322"/>
                  </a:lnTo>
                  <a:lnTo>
                    <a:pt x="1308592" y="2451554"/>
                  </a:lnTo>
                  <a:lnTo>
                    <a:pt x="1271292" y="2467819"/>
                  </a:lnTo>
                  <a:lnTo>
                    <a:pt x="1233329" y="2482069"/>
                  </a:lnTo>
                  <a:lnTo>
                    <a:pt x="1194740" y="2494256"/>
                  </a:lnTo>
                  <a:lnTo>
                    <a:pt x="1155561" y="2504333"/>
                  </a:lnTo>
                  <a:lnTo>
                    <a:pt x="1115826" y="2512254"/>
                  </a:lnTo>
                  <a:lnTo>
                    <a:pt x="1075572" y="2517970"/>
                  </a:lnTo>
                  <a:lnTo>
                    <a:pt x="1034834" y="2521434"/>
                  </a:lnTo>
                  <a:lnTo>
                    <a:pt x="993648" y="2522599"/>
                  </a:lnTo>
                  <a:lnTo>
                    <a:pt x="952451" y="2521434"/>
                  </a:lnTo>
                  <a:lnTo>
                    <a:pt x="911704" y="2517970"/>
                  </a:lnTo>
                  <a:lnTo>
                    <a:pt x="871441" y="2512254"/>
                  </a:lnTo>
                  <a:lnTo>
                    <a:pt x="831698" y="2504333"/>
                  </a:lnTo>
                  <a:lnTo>
                    <a:pt x="792511" y="2494256"/>
                  </a:lnTo>
                  <a:lnTo>
                    <a:pt x="753915" y="2482069"/>
                  </a:lnTo>
                  <a:lnTo>
                    <a:pt x="715945" y="2467819"/>
                  </a:lnTo>
                  <a:lnTo>
                    <a:pt x="678638" y="2451554"/>
                  </a:lnTo>
                  <a:lnTo>
                    <a:pt x="642030" y="2433322"/>
                  </a:lnTo>
                  <a:lnTo>
                    <a:pt x="606154" y="2413169"/>
                  </a:lnTo>
                  <a:lnTo>
                    <a:pt x="571049" y="2391143"/>
                  </a:lnTo>
                  <a:lnTo>
                    <a:pt x="536747" y="2367292"/>
                  </a:lnTo>
                  <a:lnTo>
                    <a:pt x="503287" y="2341662"/>
                  </a:lnTo>
                  <a:lnTo>
                    <a:pt x="470702" y="2314301"/>
                  </a:lnTo>
                  <a:lnTo>
                    <a:pt x="439029" y="2285256"/>
                  </a:lnTo>
                  <a:lnTo>
                    <a:pt x="408304" y="2254575"/>
                  </a:lnTo>
                  <a:lnTo>
                    <a:pt x="378561" y="2222304"/>
                  </a:lnTo>
                  <a:lnTo>
                    <a:pt x="349837" y="2188492"/>
                  </a:lnTo>
                  <a:lnTo>
                    <a:pt x="322167" y="2153185"/>
                  </a:lnTo>
                  <a:lnTo>
                    <a:pt x="295586" y="2116432"/>
                  </a:lnTo>
                  <a:lnTo>
                    <a:pt x="270131" y="2078278"/>
                  </a:lnTo>
                  <a:lnTo>
                    <a:pt x="245837" y="2038772"/>
                  </a:lnTo>
                  <a:lnTo>
                    <a:pt x="222739" y="1997961"/>
                  </a:lnTo>
                  <a:lnTo>
                    <a:pt x="200874" y="1955892"/>
                  </a:lnTo>
                  <a:lnTo>
                    <a:pt x="180276" y="1912613"/>
                  </a:lnTo>
                  <a:lnTo>
                    <a:pt x="160981" y="1868171"/>
                  </a:lnTo>
                  <a:lnTo>
                    <a:pt x="143026" y="1822612"/>
                  </a:lnTo>
                  <a:lnTo>
                    <a:pt x="126445" y="1775985"/>
                  </a:lnTo>
                  <a:lnTo>
                    <a:pt x="111274" y="1728338"/>
                  </a:lnTo>
                  <a:lnTo>
                    <a:pt x="97549" y="1679716"/>
                  </a:lnTo>
                  <a:lnTo>
                    <a:pt x="85305" y="1630168"/>
                  </a:lnTo>
                  <a:lnTo>
                    <a:pt x="74579" y="1579740"/>
                  </a:lnTo>
                  <a:lnTo>
                    <a:pt x="65404" y="1528481"/>
                  </a:lnTo>
                  <a:lnTo>
                    <a:pt x="57818" y="1476437"/>
                  </a:lnTo>
                  <a:lnTo>
                    <a:pt x="51856" y="1423656"/>
                  </a:lnTo>
                  <a:lnTo>
                    <a:pt x="47553" y="1370185"/>
                  </a:lnTo>
                  <a:lnTo>
                    <a:pt x="44946" y="1316072"/>
                  </a:lnTo>
                  <a:lnTo>
                    <a:pt x="44069" y="1261364"/>
                  </a:lnTo>
                  <a:close/>
                </a:path>
                <a:path w="1943100" h="2522854">
                  <a:moveTo>
                    <a:pt x="0" y="2443492"/>
                  </a:moveTo>
                  <a:lnTo>
                    <a:pt x="1881632" y="123062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23228" y="4301490"/>
            <a:ext cx="21348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Traditionally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from film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593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Replaced by  Co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Pla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  (CTP)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404874"/>
            <a:ext cx="5135880" cy="5116195"/>
            <a:chOff x="304800" y="1404874"/>
            <a:chExt cx="5135880" cy="5116195"/>
          </a:xfrm>
        </p:grpSpPr>
        <p:sp>
          <p:nvSpPr>
            <p:cNvPr id="4" name="object 4"/>
            <p:cNvSpPr/>
            <p:nvPr/>
          </p:nvSpPr>
          <p:spPr>
            <a:xfrm>
              <a:off x="2057400" y="3957561"/>
              <a:ext cx="3383279" cy="2563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404874"/>
              <a:ext cx="4495800" cy="2528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4445889"/>
            <a:ext cx="170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Making </a:t>
            </a:r>
            <a:r>
              <a:rPr sz="1800" spc="-5" dirty="0">
                <a:latin typeface="Times New Roman"/>
                <a:cs typeface="Times New Roman"/>
              </a:rPr>
              <a:t>CTP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808" y="609600"/>
            <a:ext cx="3886200" cy="5412740"/>
            <a:chOff x="5067808" y="609600"/>
            <a:chExt cx="3886200" cy="5412740"/>
          </a:xfrm>
        </p:grpSpPr>
        <p:sp>
          <p:nvSpPr>
            <p:cNvPr id="8" name="object 8"/>
            <p:cNvSpPr/>
            <p:nvPr/>
          </p:nvSpPr>
          <p:spPr>
            <a:xfrm>
              <a:off x="5067808" y="609600"/>
              <a:ext cx="3886199" cy="2190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7667" y="3539045"/>
              <a:ext cx="3130041" cy="2483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25515" y="3074034"/>
            <a:ext cx="294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offset </a:t>
            </a:r>
            <a:r>
              <a:rPr sz="1800" dirty="0">
                <a:latin typeface="Times New Roman"/>
                <a:cs typeface="Times New Roman"/>
              </a:rPr>
              <a:t>printing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228" y="6178397"/>
            <a:ext cx="346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Printing plates in </a:t>
            </a:r>
            <a:r>
              <a:rPr sz="1800" spc="-10" dirty="0">
                <a:latin typeface="Times New Roman"/>
                <a:cs typeface="Times New Roman"/>
              </a:rPr>
              <a:t>offset </a:t>
            </a:r>
            <a:r>
              <a:rPr sz="1800" dirty="0">
                <a:latin typeface="Times New Roman"/>
                <a:cs typeface="Times New Roman"/>
              </a:rPr>
              <a:t>printing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14"/>
            <a:ext cx="8072755" cy="4818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CTP 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attractive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735"/>
              </a:lnSpc>
              <a:spcBef>
                <a:spcPts val="2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Printers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will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longer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dispose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chemicals </a:t>
            </a:r>
            <a:r>
              <a:rPr sz="2400" dirty="0">
                <a:latin typeface="Times New Roman"/>
                <a:cs typeface="Times New Roman"/>
              </a:rPr>
              <a:t>associated with film and developing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Print quality is also </a:t>
            </a:r>
            <a:r>
              <a:rPr sz="2400" spc="-5" dirty="0">
                <a:latin typeface="Times New Roman"/>
                <a:cs typeface="Times New Roman"/>
              </a:rPr>
              <a:t>improved </a:t>
            </a:r>
            <a:r>
              <a:rPr sz="2400" dirty="0">
                <a:latin typeface="Times New Roman"/>
                <a:cs typeface="Times New Roman"/>
              </a:rPr>
              <a:t>in the CTP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61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Because </a:t>
            </a:r>
            <a:r>
              <a:rPr sz="2400" spc="-5" dirty="0">
                <a:latin typeface="Times New Roman"/>
                <a:cs typeface="Times New Roman"/>
              </a:rPr>
              <a:t>the digital data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generated straight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plate  without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intermediate steps required for film separates,  </a:t>
            </a:r>
            <a:r>
              <a:rPr sz="2400" dirty="0">
                <a:latin typeface="Times New Roman"/>
                <a:cs typeface="Times New Roman"/>
              </a:rPr>
              <a:t>potential errors are reduced 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eliminated.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59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positive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emulsion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remains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imaging.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90100"/>
              </a:lnSpc>
              <a:spcBef>
                <a:spcPts val="57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Elimination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photographic process cuts production costs  by reducing personnel, cutting out expensive film </a:t>
            </a:r>
            <a:r>
              <a:rPr sz="2400" dirty="0">
                <a:latin typeface="Times New Roman"/>
                <a:cs typeface="Times New Roman"/>
              </a:rPr>
              <a:t>and  photographic </a:t>
            </a:r>
            <a:r>
              <a:rPr sz="2400" spc="-5" dirty="0">
                <a:latin typeface="Times New Roman"/>
                <a:cs typeface="Times New Roman"/>
              </a:rPr>
              <a:t>chemicals, </a:t>
            </a:r>
            <a:r>
              <a:rPr sz="2400" dirty="0">
                <a:latin typeface="Times New Roman"/>
                <a:cs typeface="Times New Roman"/>
              </a:rPr>
              <a:t>and speeding </a:t>
            </a:r>
            <a:r>
              <a:rPr sz="2400" spc="-10" dirty="0">
                <a:latin typeface="Times New Roman"/>
                <a:cs typeface="Times New Roman"/>
              </a:rPr>
              <a:t>map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production.</a:t>
            </a:r>
            <a:endParaRPr sz="2400">
              <a:latin typeface="Times New Roman"/>
              <a:cs typeface="Times New Roman"/>
            </a:endParaRPr>
          </a:p>
          <a:p>
            <a:pPr marL="194945" marR="7620" indent="-182880" algn="just">
              <a:lnSpc>
                <a:spcPts val="2590"/>
              </a:lnSpc>
              <a:spcBef>
                <a:spcPts val="61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CTP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spc="-10" dirty="0">
                <a:latin typeface="Times New Roman"/>
                <a:cs typeface="Times New Roman"/>
              </a:rPr>
              <a:t>offer </a:t>
            </a:r>
            <a:r>
              <a:rPr sz="2400" dirty="0">
                <a:latin typeface="Times New Roman"/>
                <a:cs typeface="Times New Roman"/>
              </a:rPr>
              <a:t>shorter </a:t>
            </a:r>
            <a:r>
              <a:rPr sz="2400" spc="-5" dirty="0">
                <a:latin typeface="Times New Roman"/>
                <a:cs typeface="Times New Roman"/>
              </a:rPr>
              <a:t>prepress </a:t>
            </a:r>
            <a:r>
              <a:rPr sz="2400" spc="-10" dirty="0">
                <a:latin typeface="Times New Roman"/>
                <a:cs typeface="Times New Roman"/>
              </a:rPr>
              <a:t>times,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fewer  registration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7693660" cy="51328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Map reproduction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involves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205868"/>
                </a:solidFill>
                <a:latin typeface="Times New Roman"/>
                <a:cs typeface="Times New Roman"/>
              </a:rPr>
              <a:t>A.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The printing </a:t>
            </a:r>
            <a:r>
              <a:rPr sz="2400" spc="-5" dirty="0">
                <a:solidFill>
                  <a:srgbClr val="205868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05868"/>
                </a:solidFill>
                <a:latin typeface="Times New Roman"/>
                <a:cs typeface="Times New Roman"/>
              </a:rPr>
              <a:t>map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(print</a:t>
            </a:r>
            <a:r>
              <a:rPr sz="2400" spc="-85" dirty="0">
                <a:solidFill>
                  <a:srgbClr val="20586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reproduction)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small 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copies,</a:t>
            </a:r>
          </a:p>
          <a:p>
            <a:pPr marL="1085850" lvl="2" indent="-342900">
              <a:spcBef>
                <a:spcPts val="575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Personal </a:t>
            </a:r>
            <a:r>
              <a:rPr sz="2400" dirty="0">
                <a:latin typeface="Times New Roman"/>
                <a:cs typeface="Times New Roman"/>
              </a:rPr>
              <a:t>printers or </a:t>
            </a:r>
            <a:r>
              <a:rPr sz="2400" spc="-5" dirty="0">
                <a:latin typeface="Times New Roman"/>
                <a:cs typeface="Times New Roman"/>
              </a:rPr>
              <a:t>large-format </a:t>
            </a:r>
            <a:r>
              <a:rPr sz="2400" dirty="0">
                <a:latin typeface="Times New Roman"/>
                <a:cs typeface="Times New Roman"/>
              </a:rPr>
              <a:t>inkjet printers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suffice.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80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quantity </a:t>
            </a:r>
            <a:r>
              <a:rPr sz="2400" spc="-5" dirty="0">
                <a:latin typeface="Times New Roman"/>
                <a:cs typeface="Times New Roman"/>
              </a:rPr>
              <a:t>or for </a:t>
            </a:r>
            <a:r>
              <a:rPr sz="2400" dirty="0">
                <a:latin typeface="Times New Roman"/>
                <a:cs typeface="Times New Roman"/>
              </a:rPr>
              <a:t>high-quality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printing,</a:t>
            </a:r>
          </a:p>
          <a:p>
            <a:pPr marL="927100" lvl="2" indent="-184150"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spc="-15" dirty="0">
                <a:latin typeface="Times New Roman"/>
                <a:cs typeface="Times New Roman"/>
              </a:rPr>
              <a:t>Offset </a:t>
            </a:r>
            <a:r>
              <a:rPr sz="2400" dirty="0">
                <a:latin typeface="Times New Roman"/>
                <a:cs typeface="Times New Roman"/>
              </a:rPr>
              <a:t>printing is typically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12700" marR="63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205868"/>
                </a:solidFill>
                <a:latin typeface="Times New Roman"/>
                <a:cs typeface="Times New Roman"/>
              </a:rPr>
              <a:t>B.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05868"/>
                </a:solidFill>
                <a:latin typeface="Times New Roman"/>
                <a:cs typeface="Times New Roman"/>
              </a:rPr>
              <a:t>electronic duplication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of a map in </a:t>
            </a:r>
            <a:r>
              <a:rPr sz="2400" spc="-10" dirty="0">
                <a:solidFill>
                  <a:srgbClr val="205868"/>
                </a:solidFill>
                <a:latin typeface="Times New Roman"/>
                <a:cs typeface="Times New Roman"/>
              </a:rPr>
              <a:t>digital </a:t>
            </a:r>
            <a:r>
              <a:rPr sz="2400" dirty="0">
                <a:solidFill>
                  <a:srgbClr val="205868"/>
                </a:solidFill>
                <a:latin typeface="Times New Roman"/>
                <a:cs typeface="Times New Roman"/>
              </a:rPr>
              <a:t>form (</a:t>
            </a:r>
            <a:r>
              <a:rPr sz="2400" i="1" dirty="0">
                <a:solidFill>
                  <a:srgbClr val="205868"/>
                </a:solidFill>
                <a:latin typeface="Times New Roman"/>
                <a:cs typeface="Times New Roman"/>
              </a:rPr>
              <a:t>non print  </a:t>
            </a:r>
            <a:r>
              <a:rPr sz="2400" i="1" spc="-15" dirty="0">
                <a:solidFill>
                  <a:srgbClr val="205868"/>
                </a:solidFill>
                <a:latin typeface="Times New Roman"/>
                <a:cs typeface="Times New Roman"/>
              </a:rPr>
              <a:t>reproduction</a:t>
            </a:r>
            <a:r>
              <a:rPr sz="2400" spc="-15" dirty="0">
                <a:solidFill>
                  <a:srgbClr val="205868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80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  <a:tab pos="760730" algn="l"/>
                <a:tab pos="2207260" algn="l"/>
                <a:tab pos="3332479" algn="l"/>
                <a:tab pos="3782060" algn="l"/>
                <a:tab pos="4618990" algn="l"/>
                <a:tab pos="5185410" algn="l"/>
                <a:tab pos="6055995" algn="l"/>
                <a:tab pos="76200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ber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aps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reprodu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ed	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05868"/>
                </a:solidFill>
                <a:latin typeface="Times New Roman"/>
                <a:cs typeface="Times New Roman"/>
              </a:rPr>
              <a:t>disseminated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electronic </a:t>
            </a:r>
            <a:r>
              <a:rPr sz="2400" spc="-5" dirty="0">
                <a:latin typeface="Times New Roman"/>
                <a:cs typeface="Times New Roman"/>
              </a:rPr>
              <a:t>media and via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8074025" cy="2320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initial cost </a:t>
            </a:r>
            <a:r>
              <a:rPr sz="2400" spc="-5" dirty="0">
                <a:latin typeface="Times New Roman"/>
                <a:cs typeface="Times New Roman"/>
              </a:rPr>
              <a:t>of CTP equipment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Proofing </a:t>
            </a:r>
            <a:r>
              <a:rPr sz="2400" spc="-5" dirty="0">
                <a:latin typeface="Times New Roman"/>
                <a:cs typeface="Times New Roman"/>
              </a:rPr>
              <a:t>remains </a:t>
            </a:r>
            <a:r>
              <a:rPr sz="2400" dirty="0">
                <a:latin typeface="Times New Roman"/>
                <a:cs typeface="Times New Roman"/>
              </a:rPr>
              <a:t>a problem with </a:t>
            </a:r>
            <a:r>
              <a:rPr sz="2400" spc="-5" dirty="0">
                <a:latin typeface="Times New Roman"/>
                <a:cs typeface="Times New Roman"/>
              </a:rPr>
              <a:t>offset-oriented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469900" marR="5080" lvl="1" indent="-183515" algn="just">
              <a:lnSpc>
                <a:spcPct val="100000"/>
              </a:lnSpc>
              <a:spcBef>
                <a:spcPts val="49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15" dirty="0">
                <a:latin typeface="Times New Roman"/>
                <a:cs typeface="Times New Roman"/>
              </a:rPr>
              <a:t>High-quality, </a:t>
            </a:r>
            <a:r>
              <a:rPr sz="2000" spc="-5" dirty="0">
                <a:latin typeface="Times New Roman"/>
                <a:cs typeface="Times New Roman"/>
              </a:rPr>
              <a:t>separation-based </a:t>
            </a:r>
            <a:r>
              <a:rPr sz="2000" dirty="0">
                <a:latin typeface="Times New Roman"/>
                <a:cs typeface="Times New Roman"/>
              </a:rPr>
              <a:t>proofs </a:t>
            </a:r>
            <a:r>
              <a:rPr sz="2000" spc="-5" dirty="0">
                <a:latin typeface="Times New Roman"/>
                <a:cs typeface="Times New Roman"/>
              </a:rPr>
              <a:t>are created directly from </a:t>
            </a:r>
            <a:r>
              <a:rPr sz="2000" dirty="0">
                <a:latin typeface="Times New Roman"/>
                <a:cs typeface="Times New Roman"/>
              </a:rPr>
              <a:t>film  </a:t>
            </a:r>
            <a:r>
              <a:rPr sz="2000" spc="-5" dirty="0">
                <a:latin typeface="Times New Roman"/>
                <a:cs typeface="Times New Roman"/>
              </a:rPr>
              <a:t>negatives; without negatives, alternative, </a:t>
            </a:r>
            <a:r>
              <a:rPr sz="2000" spc="-10" dirty="0">
                <a:latin typeface="Times New Roman"/>
                <a:cs typeface="Times New Roman"/>
              </a:rPr>
              <a:t>lower-quality forms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proofing  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4025" cy="4419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making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477010" algn="l"/>
                <a:tab pos="2045335" algn="l"/>
                <a:tab pos="3274060" algn="l"/>
                <a:tab pos="4448175" algn="l"/>
                <a:tab pos="5337810" algn="l"/>
                <a:tab pos="5720715" algn="l"/>
                <a:tab pos="6629400" algn="l"/>
                <a:tab pos="7281545" algn="l"/>
              </a:tabLst>
            </a:pPr>
            <a:r>
              <a:rPr sz="2400" spc="-35" dirty="0">
                <a:latin typeface="Times New Roman"/>
                <a:cs typeface="Times New Roman"/>
              </a:rPr>
              <a:t>Verifying	</a:t>
            </a:r>
            <a:r>
              <a:rPr sz="2400" spc="-5" dirty="0">
                <a:latin typeface="Times New Roman"/>
                <a:cs typeface="Times New Roman"/>
              </a:rPr>
              <a:t>and	checking	</a:t>
            </a:r>
            <a:r>
              <a:rPr sz="2400" spc="-10" dirty="0">
                <a:latin typeface="Times New Roman"/>
                <a:cs typeface="Times New Roman"/>
              </a:rPr>
              <a:t>different	</a:t>
            </a:r>
            <a:r>
              <a:rPr sz="2400" spc="-5" dirty="0">
                <a:latin typeface="Times New Roman"/>
                <a:cs typeface="Times New Roman"/>
              </a:rPr>
              <a:t>aspect	of	output	</a:t>
            </a:r>
            <a:r>
              <a:rPr sz="2400" spc="-10" dirty="0">
                <a:latin typeface="Times New Roman"/>
                <a:cs typeface="Times New Roman"/>
              </a:rPr>
              <a:t>map	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printing in huge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9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Checking of color quality and color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balance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Registration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plates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Final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of output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6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essential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prepress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phase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print reproduction, the correction </a:t>
            </a:r>
            <a:r>
              <a:rPr sz="2400" dirty="0">
                <a:latin typeface="Times New Roman"/>
                <a:cs typeface="Times New Roman"/>
              </a:rPr>
              <a:t>of errors during </a:t>
            </a:r>
            <a:r>
              <a:rPr sz="2400" spc="-5" dirty="0">
                <a:latin typeface="Times New Roman"/>
                <a:cs typeface="Times New Roman"/>
              </a:rPr>
              <a:t>editing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generally cheapest when working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crude proofing methods, 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becomes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increasingly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expensive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sophisticated 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proofing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12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Proofs </a:t>
            </a:r>
            <a:r>
              <a:rPr sz="2400" dirty="0">
                <a:latin typeface="Times New Roman"/>
                <a:cs typeface="Times New Roman"/>
              </a:rPr>
              <a:t>are useful in both </a:t>
            </a:r>
            <a:r>
              <a:rPr sz="2400" spc="-5" dirty="0">
                <a:latin typeface="Times New Roman"/>
                <a:cs typeface="Times New Roman"/>
              </a:rPr>
              <a:t>low-volume and high-volume  reproduction, but the emphasis 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on proofing for high-  volume </a:t>
            </a:r>
            <a:r>
              <a:rPr sz="2400" dirty="0">
                <a:latin typeface="Times New Roman"/>
                <a:cs typeface="Times New Roman"/>
              </a:rPr>
              <a:t>reproduction using an </a:t>
            </a:r>
            <a:r>
              <a:rPr sz="2400" spc="-15" dirty="0">
                <a:latin typeface="Times New Roman"/>
                <a:cs typeface="Times New Roman"/>
              </a:rPr>
              <a:t>offset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press.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Proofing can be done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On-screen </a:t>
            </a:r>
            <a:r>
              <a:rPr sz="2400" dirty="0">
                <a:latin typeface="Times New Roman"/>
                <a:cs typeface="Times New Roman"/>
              </a:rPr>
              <a:t>display (or </a:t>
            </a:r>
            <a:r>
              <a:rPr sz="2400" spc="-5" dirty="0">
                <a:latin typeface="Times New Roman"/>
                <a:cs typeface="Times New Roman"/>
              </a:rPr>
              <a:t>soft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proofing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monochromatic composites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Color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composites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Separation-based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Proofs </a:t>
            </a:r>
            <a:r>
              <a:rPr sz="2400" dirty="0">
                <a:latin typeface="Times New Roman"/>
                <a:cs typeface="Times New Roman"/>
              </a:rPr>
              <a:t>are created using various technologies and are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produced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by individuals, service bureaus, and </a:t>
            </a:r>
            <a:r>
              <a:rPr sz="2400" spc="-5" dirty="0">
                <a:latin typeface="Times New Roman"/>
                <a:cs typeface="Times New Roman"/>
              </a:rPr>
              <a:t>press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508"/>
            <a:ext cx="8073390" cy="45326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lithography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working</a:t>
            </a:r>
            <a:r>
              <a:rPr sz="3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procedure</a:t>
            </a:r>
            <a:endParaRPr sz="30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plate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maps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plate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every color in </a:t>
            </a:r>
            <a:r>
              <a:rPr sz="2400" spc="-5" dirty="0">
                <a:latin typeface="Times New Roman"/>
                <a:cs typeface="Times New Roman"/>
              </a:rPr>
              <a:t>multiple </a:t>
            </a:r>
            <a:r>
              <a:rPr sz="2400" dirty="0">
                <a:latin typeface="Times New Roman"/>
                <a:cs typeface="Times New Roman"/>
              </a:rPr>
              <a:t>color </a:t>
            </a:r>
            <a:r>
              <a:rPr sz="2400" spc="-10" dirty="0">
                <a:latin typeface="Times New Roman"/>
                <a:cs typeface="Times New Roman"/>
              </a:rPr>
              <a:t>maps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design to be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printed.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printing </a:t>
            </a:r>
            <a:r>
              <a:rPr sz="2400" dirty="0">
                <a:latin typeface="Times New Roman"/>
                <a:cs typeface="Times New Roman"/>
              </a:rPr>
              <a:t>plates </a:t>
            </a:r>
            <a:r>
              <a:rPr sz="2400" spc="-5" dirty="0">
                <a:latin typeface="Times New Roman"/>
                <a:cs typeface="Times New Roman"/>
              </a:rPr>
              <a:t>are attached to cylindrical plate holders  where </a:t>
            </a:r>
            <a:r>
              <a:rPr sz="2400" dirty="0">
                <a:latin typeface="Times New Roman"/>
                <a:cs typeface="Times New Roman"/>
              </a:rPr>
              <a:t>ink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water are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as the </a:t>
            </a:r>
            <a:r>
              <a:rPr sz="2400" spc="-5" dirty="0">
                <a:latin typeface="Times New Roman"/>
                <a:cs typeface="Times New Roman"/>
              </a:rPr>
              <a:t>paper material passes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through.</a:t>
            </a:r>
            <a:endParaRPr sz="2400">
              <a:latin typeface="Times New Roman"/>
              <a:cs typeface="Times New Roman"/>
            </a:endParaRPr>
          </a:p>
          <a:p>
            <a:pPr marL="194945" marR="762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Dampening rollers apply </a:t>
            </a:r>
            <a:r>
              <a:rPr sz="2400" spc="-15" dirty="0">
                <a:latin typeface="Times New Roman"/>
                <a:cs typeface="Times New Roman"/>
              </a:rPr>
              <a:t>water,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covers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blank </a:t>
            </a:r>
            <a:r>
              <a:rPr sz="2400" spc="-5" dirty="0">
                <a:latin typeface="Times New Roman"/>
                <a:cs typeface="Times New Roman"/>
              </a:rPr>
              <a:t>portions  </a:t>
            </a:r>
            <a:r>
              <a:rPr sz="2400" dirty="0">
                <a:latin typeface="Times New Roman"/>
                <a:cs typeface="Times New Roman"/>
              </a:rPr>
              <a:t>of the plate but is repelled by the </a:t>
            </a:r>
            <a:r>
              <a:rPr sz="2400" spc="-5" dirty="0">
                <a:latin typeface="Times New Roman"/>
                <a:cs typeface="Times New Roman"/>
              </a:rPr>
              <a:t>emulsion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Hydrophobic ink,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repelled by </a:t>
            </a:r>
            <a:r>
              <a:rPr sz="2400" dirty="0">
                <a:latin typeface="Times New Roman"/>
                <a:cs typeface="Times New Roman"/>
              </a:rPr>
              <a:t>the water and </a:t>
            </a:r>
            <a:r>
              <a:rPr sz="2400" spc="-5" dirty="0">
                <a:latin typeface="Times New Roman"/>
                <a:cs typeface="Times New Roman"/>
              </a:rPr>
              <a:t>only  adheres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emulsion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image area,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dirty="0">
                <a:latin typeface="Times New Roman"/>
                <a:cs typeface="Times New Roman"/>
              </a:rPr>
              <a:t>applied by the  inking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rollers.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65" y="313385"/>
            <a:ext cx="3662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5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3746" y="4721733"/>
            <a:ext cx="3587115" cy="83629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20"/>
              </a:spcBef>
            </a:pPr>
            <a:r>
              <a:rPr sz="1900" spc="-10" dirty="0">
                <a:latin typeface="Times New Roman"/>
                <a:cs typeface="Times New Roman"/>
              </a:rPr>
              <a:t>Transformation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-10" dirty="0">
                <a:latin typeface="Times New Roman"/>
                <a:cs typeface="Times New Roman"/>
              </a:rPr>
              <a:t>image </a:t>
            </a:r>
            <a:r>
              <a:rPr sz="1900" spc="-5" dirty="0">
                <a:latin typeface="Times New Roman"/>
                <a:cs typeface="Times New Roman"/>
              </a:rPr>
              <a:t>from the  printing plate to the blanket </a:t>
            </a:r>
            <a:r>
              <a:rPr sz="1900" spc="-10" dirty="0">
                <a:latin typeface="Times New Roman"/>
                <a:cs typeface="Times New Roman"/>
              </a:rPr>
              <a:t>cylinder,  </a:t>
            </a:r>
            <a:r>
              <a:rPr sz="1900" spc="-5" dirty="0">
                <a:latin typeface="Times New Roman"/>
                <a:cs typeface="Times New Roman"/>
              </a:rPr>
              <a:t>and onto the paper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767" y="1295400"/>
            <a:ext cx="4953000" cy="5562600"/>
            <a:chOff x="148767" y="1295400"/>
            <a:chExt cx="4953000" cy="5562600"/>
          </a:xfrm>
        </p:grpSpPr>
        <p:sp>
          <p:nvSpPr>
            <p:cNvPr id="5" name="object 5"/>
            <p:cNvSpPr/>
            <p:nvPr/>
          </p:nvSpPr>
          <p:spPr>
            <a:xfrm>
              <a:off x="148767" y="1295400"/>
              <a:ext cx="4953000" cy="2944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599" y="4210176"/>
              <a:ext cx="4800600" cy="2647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7428" y="2041652"/>
            <a:ext cx="321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Mechanical </a:t>
            </a:r>
            <a:r>
              <a:rPr sz="1800" spc="-5" dirty="0">
                <a:latin typeface="Times New Roman"/>
                <a:cs typeface="Times New Roman"/>
              </a:rPr>
              <a:t>Arrangement of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Offset  </a:t>
            </a:r>
            <a:r>
              <a:rPr sz="1800" dirty="0">
                <a:latin typeface="Times New Roman"/>
                <a:cs typeface="Times New Roman"/>
              </a:rPr>
              <a:t>Lithographic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219"/>
            <a:ext cx="8072755" cy="4526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lithography working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procedure</a:t>
            </a:r>
            <a:endParaRPr sz="28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510"/>
              </a:lnSpc>
              <a:spcBef>
                <a:spcPts val="29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this image were transferred </a:t>
            </a:r>
            <a:r>
              <a:rPr sz="2200" dirty="0">
                <a:latin typeface="Times New Roman"/>
                <a:cs typeface="Times New Roman"/>
              </a:rPr>
              <a:t>directly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5" dirty="0">
                <a:latin typeface="Times New Roman"/>
                <a:cs typeface="Times New Roman"/>
              </a:rPr>
              <a:t>paper, </a:t>
            </a:r>
            <a:r>
              <a:rPr sz="2200" spc="-5" dirty="0">
                <a:latin typeface="Times New Roman"/>
                <a:cs typeface="Times New Roman"/>
              </a:rPr>
              <a:t>it would create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94945" algn="just">
              <a:lnSpc>
                <a:spcPts val="2510"/>
              </a:lnSpc>
            </a:pPr>
            <a:r>
              <a:rPr sz="2200" spc="-10" dirty="0">
                <a:latin typeface="Times New Roman"/>
                <a:cs typeface="Times New Roman"/>
              </a:rPr>
              <a:t>mirror-type image </a:t>
            </a:r>
            <a:r>
              <a:rPr sz="2200" spc="-5" dirty="0">
                <a:latin typeface="Times New Roman"/>
                <a:cs typeface="Times New Roman"/>
              </a:rPr>
              <a:t>and the paper would become too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wet.</a:t>
            </a:r>
            <a:endParaRPr sz="22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380"/>
              </a:lnSpc>
              <a:spcBef>
                <a:spcPts val="56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Instead, the plate rolls against a cylinder covered with a rubber  blanket, which squeezes away the </a:t>
            </a:r>
            <a:r>
              <a:rPr sz="2200" spc="-20" dirty="0">
                <a:latin typeface="Times New Roman"/>
                <a:cs typeface="Times New Roman"/>
              </a:rPr>
              <a:t>water, </a:t>
            </a:r>
            <a:r>
              <a:rPr sz="2200" spc="-5" dirty="0">
                <a:latin typeface="Times New Roman"/>
                <a:cs typeface="Times New Roman"/>
              </a:rPr>
              <a:t>picks </a:t>
            </a:r>
            <a:r>
              <a:rPr sz="2200" dirty="0">
                <a:latin typeface="Times New Roman"/>
                <a:cs typeface="Times New Roman"/>
              </a:rPr>
              <a:t>up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ink </a:t>
            </a:r>
            <a:r>
              <a:rPr sz="2200" spc="-10" dirty="0">
                <a:latin typeface="Times New Roman"/>
                <a:cs typeface="Times New Roman"/>
              </a:rPr>
              <a:t>and  </a:t>
            </a:r>
            <a:r>
              <a:rPr sz="2200" spc="-5" dirty="0">
                <a:latin typeface="Times New Roman"/>
                <a:cs typeface="Times New Roman"/>
              </a:rPr>
              <a:t>transfers it to the paper with </a:t>
            </a:r>
            <a:r>
              <a:rPr sz="2200" dirty="0">
                <a:latin typeface="Times New Roman"/>
                <a:cs typeface="Times New Roman"/>
              </a:rPr>
              <a:t>uniform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pressure.</a:t>
            </a:r>
            <a:endParaRPr sz="22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ts val="2380"/>
              </a:lnSpc>
              <a:spcBef>
                <a:spcPts val="51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paper passes between the blanket cylinder and a counter-pressure 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impression </a:t>
            </a:r>
            <a:r>
              <a:rPr sz="2200" dirty="0">
                <a:latin typeface="Times New Roman"/>
                <a:cs typeface="Times New Roman"/>
              </a:rPr>
              <a:t>cylinder </a:t>
            </a:r>
            <a:r>
              <a:rPr sz="2200" spc="-5" dirty="0">
                <a:latin typeface="Times New Roman"/>
                <a:cs typeface="Times New Roman"/>
              </a:rPr>
              <a:t>and the </a:t>
            </a:r>
            <a:r>
              <a:rPr sz="2200" spc="-10" dirty="0">
                <a:latin typeface="Times New Roman"/>
                <a:cs typeface="Times New Roman"/>
              </a:rPr>
              <a:t>image </a:t>
            </a:r>
            <a:r>
              <a:rPr sz="2200" spc="-5" dirty="0">
                <a:latin typeface="Times New Roman"/>
                <a:cs typeface="Times New Roman"/>
              </a:rPr>
              <a:t>is transferred to the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paper.</a:t>
            </a:r>
            <a:endParaRPr sz="2200">
              <a:latin typeface="Times New Roman"/>
              <a:cs typeface="Times New Roman"/>
            </a:endParaRPr>
          </a:p>
          <a:p>
            <a:pPr marL="194945" marR="8255" indent="-182880" algn="just">
              <a:lnSpc>
                <a:spcPts val="2380"/>
              </a:lnSpc>
              <a:spcBef>
                <a:spcPts val="52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Multicolor print jobs </a:t>
            </a:r>
            <a:r>
              <a:rPr sz="2200" spc="-10" dirty="0">
                <a:latin typeface="Times New Roman"/>
                <a:cs typeface="Times New Roman"/>
              </a:rPr>
              <a:t>employ </a:t>
            </a:r>
            <a:r>
              <a:rPr sz="2200" spc="-5" dirty="0">
                <a:latin typeface="Times New Roman"/>
                <a:cs typeface="Times New Roman"/>
              </a:rPr>
              <a:t>multiple printing units,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each  </a:t>
            </a:r>
            <a:r>
              <a:rPr sz="2200" spc="-5" dirty="0">
                <a:latin typeface="Times New Roman"/>
                <a:cs typeface="Times New Roman"/>
              </a:rPr>
              <a:t>base color</a:t>
            </a:r>
            <a:endParaRPr sz="2200">
              <a:latin typeface="Times New Roman"/>
              <a:cs typeface="Times New Roman"/>
            </a:endParaRPr>
          </a:p>
          <a:p>
            <a:pPr marL="194945" marR="8255" indent="-182880" algn="just">
              <a:lnSpc>
                <a:spcPts val="238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print medium receives a </a:t>
            </a:r>
            <a:r>
              <a:rPr sz="2200" spc="-10" dirty="0">
                <a:latin typeface="Times New Roman"/>
                <a:cs typeface="Times New Roman"/>
              </a:rPr>
              <a:t>different </a:t>
            </a:r>
            <a:r>
              <a:rPr sz="2200" spc="-5" dirty="0">
                <a:latin typeface="Times New Roman"/>
                <a:cs typeface="Times New Roman"/>
              </a:rPr>
              <a:t>color ink from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printing  unit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 passing through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unit final </a:t>
            </a:r>
            <a:r>
              <a:rPr sz="2200" spc="-10" dirty="0">
                <a:latin typeface="Times New Roman"/>
                <a:cs typeface="Times New Roman"/>
              </a:rPr>
              <a:t>map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prepared.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65" y="313385"/>
            <a:ext cx="3662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5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4749165"/>
            <a:ext cx="39966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Mechanical arrangement of </a:t>
            </a:r>
            <a:r>
              <a:rPr sz="2000" spc="-5" dirty="0">
                <a:latin typeface="Times New Roman"/>
                <a:cs typeface="Times New Roman"/>
              </a:rPr>
              <a:t>multicolor  Offset </a:t>
            </a:r>
            <a:r>
              <a:rPr sz="2000" dirty="0">
                <a:latin typeface="Times New Roman"/>
                <a:cs typeface="Times New Roman"/>
              </a:rPr>
              <a:t>Lithographic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Printing</a:t>
            </a:r>
            <a:endParaRPr sz="2000">
              <a:latin typeface="Times New Roman"/>
              <a:cs typeface="Times New Roman"/>
            </a:endParaRPr>
          </a:p>
          <a:p>
            <a:pPr marL="12700" marR="14033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The print </a:t>
            </a:r>
            <a:r>
              <a:rPr sz="2000" spc="-5" dirty="0">
                <a:latin typeface="Times New Roman"/>
                <a:cs typeface="Times New Roman"/>
              </a:rPr>
              <a:t>medium </a:t>
            </a:r>
            <a:r>
              <a:rPr sz="2000" dirty="0">
                <a:latin typeface="Times New Roman"/>
                <a:cs typeface="Times New Roman"/>
              </a:rPr>
              <a:t>receives 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dirty="0">
                <a:latin typeface="Times New Roman"/>
                <a:cs typeface="Times New Roman"/>
              </a:rPr>
              <a:t>color ink from each printing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1005205"/>
            <a:ext cx="8972550" cy="5857875"/>
            <a:chOff x="152400" y="1005205"/>
            <a:chExt cx="8972550" cy="5857875"/>
          </a:xfrm>
        </p:grpSpPr>
        <p:sp>
          <p:nvSpPr>
            <p:cNvPr id="5" name="object 5"/>
            <p:cNvSpPr/>
            <p:nvPr/>
          </p:nvSpPr>
          <p:spPr>
            <a:xfrm>
              <a:off x="4754371" y="3733799"/>
              <a:ext cx="4360672" cy="3124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9546" y="3729036"/>
              <a:ext cx="4370705" cy="3129280"/>
            </a:xfrm>
            <a:custGeom>
              <a:avLst/>
              <a:gdLst/>
              <a:ahLst/>
              <a:cxnLst/>
              <a:rect l="l" t="t" r="r" b="b"/>
              <a:pathLst>
                <a:path w="4370705" h="3129279">
                  <a:moveTo>
                    <a:pt x="4370197" y="3128960"/>
                  </a:moveTo>
                  <a:lnTo>
                    <a:pt x="4370197" y="0"/>
                  </a:lnTo>
                  <a:lnTo>
                    <a:pt x="0" y="0"/>
                  </a:lnTo>
                  <a:lnTo>
                    <a:pt x="0" y="31289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005205"/>
              <a:ext cx="5528437" cy="3109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6745605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849370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Important factors</a:t>
            </a:r>
            <a:r>
              <a:rPr sz="28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map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map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reproduction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Screening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print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reproduction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Color in Map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Reproduction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28"/>
            <a:ext cx="8072755" cy="2996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Screening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15"/>
              </a:spcBef>
            </a:pPr>
            <a:r>
              <a:rPr sz="2000" b="1" spc="-5" dirty="0">
                <a:latin typeface="Times New Roman"/>
                <a:cs typeface="Times New Roman"/>
              </a:rPr>
              <a:t>Screening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technique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most print reproduction methods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which  colors are made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appear </a:t>
            </a:r>
            <a:r>
              <a:rPr sz="2000" spc="-10" dirty="0">
                <a:latin typeface="Times New Roman"/>
                <a:cs typeface="Times New Roman"/>
              </a:rPr>
              <a:t>lighter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reducing the amount of ink or toner  </a:t>
            </a:r>
            <a:r>
              <a:rPr sz="2000" dirty="0">
                <a:latin typeface="Times New Roman"/>
                <a:cs typeface="Times New Roman"/>
              </a:rPr>
              <a:t>applied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dirty="0">
                <a:latin typeface="Times New Roman"/>
                <a:cs typeface="Times New Roman"/>
              </a:rPr>
              <a:t>print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medium.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2200" spc="-5" dirty="0">
                <a:latin typeface="Times New Roman"/>
                <a:cs typeface="Times New Roman"/>
              </a:rPr>
              <a:t>Screening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(printing)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represents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lighter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shades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tiny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dots, </a:t>
            </a:r>
            <a:r>
              <a:rPr sz="2200" spc="-5" dirty="0">
                <a:latin typeface="Times New Roman"/>
                <a:cs typeface="Times New Roman"/>
              </a:rPr>
              <a:t>rather than solid areas, of ink by passing ink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through.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Used to create tints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base </a:t>
            </a:r>
            <a:r>
              <a:rPr sz="2200" spc="-15" dirty="0">
                <a:latin typeface="Times New Roman"/>
                <a:cs typeface="Times New Roman"/>
              </a:rPr>
              <a:t>color,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to represent continuous tone  surfaces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3411" y="4333905"/>
            <a:ext cx="4133850" cy="2469515"/>
            <a:chOff x="4943411" y="4333905"/>
            <a:chExt cx="4133850" cy="2469515"/>
          </a:xfrm>
        </p:grpSpPr>
        <p:sp>
          <p:nvSpPr>
            <p:cNvPr id="5" name="object 5"/>
            <p:cNvSpPr/>
            <p:nvPr/>
          </p:nvSpPr>
          <p:spPr>
            <a:xfrm>
              <a:off x="4952999" y="4343430"/>
              <a:ext cx="4114800" cy="2450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8173" y="4338668"/>
              <a:ext cx="4124325" cy="2459990"/>
            </a:xfrm>
            <a:custGeom>
              <a:avLst/>
              <a:gdLst/>
              <a:ahLst/>
              <a:cxnLst/>
              <a:rect l="l" t="t" r="r" b="b"/>
              <a:pathLst>
                <a:path w="4124325" h="2459990">
                  <a:moveTo>
                    <a:pt x="0" y="2459863"/>
                  </a:moveTo>
                  <a:lnTo>
                    <a:pt x="4124325" y="2459863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459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339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tint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lighter version </a:t>
            </a:r>
            <a:r>
              <a:rPr sz="2400" dirty="0">
                <a:latin typeface="Times New Roman"/>
                <a:cs typeface="Times New Roman"/>
              </a:rPr>
              <a:t>of a base </a:t>
            </a:r>
            <a:r>
              <a:rPr sz="2400" spc="-5" dirty="0">
                <a:latin typeface="Times New Roman"/>
                <a:cs typeface="Times New Roman"/>
              </a:rPr>
              <a:t>color: </a:t>
            </a:r>
            <a:r>
              <a:rPr sz="2400" dirty="0">
                <a:latin typeface="Times New Roman"/>
                <a:cs typeface="Times New Roman"/>
              </a:rPr>
              <a:t>Gray is a tint of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base color black, and pink is a tint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base color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continuous </a:t>
            </a:r>
            <a:r>
              <a:rPr sz="2400" dirty="0">
                <a:latin typeface="Times New Roman"/>
                <a:cs typeface="Times New Roman"/>
              </a:rPr>
              <a:t>tone </a:t>
            </a:r>
            <a:r>
              <a:rPr sz="2400" spc="-5" dirty="0">
                <a:latin typeface="Times New Roman"/>
                <a:cs typeface="Times New Roman"/>
              </a:rPr>
              <a:t>surface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tints </a:t>
            </a:r>
            <a:r>
              <a:rPr sz="2400" spc="-5" dirty="0">
                <a:latin typeface="Times New Roman"/>
                <a:cs typeface="Times New Roman"/>
              </a:rPr>
              <a:t>that  </a:t>
            </a:r>
            <a:r>
              <a:rPr sz="2400" dirty="0">
                <a:latin typeface="Times New Roman"/>
                <a:cs typeface="Times New Roman"/>
              </a:rPr>
              <a:t>continuously vary in lightness within a given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human </a:t>
            </a:r>
            <a:r>
              <a:rPr sz="2400" dirty="0">
                <a:latin typeface="Times New Roman"/>
                <a:cs typeface="Times New Roman"/>
              </a:rPr>
              <a:t>eye is </a:t>
            </a:r>
            <a:r>
              <a:rPr sz="2400" spc="-5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combining the color </a:t>
            </a:r>
            <a:r>
              <a:rPr sz="2400" dirty="0">
                <a:latin typeface="Times New Roman"/>
                <a:cs typeface="Times New Roman"/>
              </a:rPr>
              <a:t>of the  </a:t>
            </a:r>
            <a:r>
              <a:rPr sz="2400" spc="-5" dirty="0">
                <a:latin typeface="Times New Roman"/>
                <a:cs typeface="Times New Roman"/>
              </a:rPr>
              <a:t>individual </a:t>
            </a:r>
            <a:r>
              <a:rPr sz="2400" dirty="0">
                <a:latin typeface="Times New Roman"/>
                <a:cs typeface="Times New Roman"/>
              </a:rPr>
              <a:t>dark green </a:t>
            </a:r>
            <a:r>
              <a:rPr sz="2400" spc="-5" dirty="0">
                <a:latin typeface="Times New Roman"/>
                <a:cs typeface="Times New Roman"/>
              </a:rPr>
              <a:t>dots </a:t>
            </a:r>
            <a:r>
              <a:rPr sz="2400" dirty="0">
                <a:latin typeface="Times New Roman"/>
                <a:cs typeface="Times New Roman"/>
              </a:rPr>
              <a:t>with the white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underlying </a:t>
            </a:r>
            <a:r>
              <a:rPr sz="2400" spc="-10" dirty="0">
                <a:latin typeface="Times New Roman"/>
                <a:cs typeface="Times New Roman"/>
              </a:rPr>
              <a:t>print  </a:t>
            </a:r>
            <a:r>
              <a:rPr sz="2400" spc="-5" dirty="0">
                <a:latin typeface="Times New Roman"/>
                <a:cs typeface="Times New Roman"/>
              </a:rPr>
              <a:t>medium.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allows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the map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perceive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light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green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instead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dark 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green;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the pattern itself typically goes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unnoticed.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categories 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screening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 algn="just">
              <a:lnSpc>
                <a:spcPct val="100000"/>
              </a:lnSpc>
              <a:spcBef>
                <a:spcPts val="535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470534" algn="l"/>
              </a:tabLst>
            </a:pPr>
            <a:r>
              <a:rPr sz="2200" spc="-5" dirty="0">
                <a:latin typeface="Times New Roman"/>
                <a:cs typeface="Times New Roman"/>
              </a:rPr>
              <a:t>Halftone</a:t>
            </a:r>
            <a:endParaRPr sz="2200">
              <a:latin typeface="Times New Roman"/>
              <a:cs typeface="Times New Roman"/>
            </a:endParaRPr>
          </a:p>
          <a:p>
            <a:pPr marL="469900" lvl="1" indent="-18415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8636"/>
              <a:buFont typeface="Arial"/>
              <a:buChar char="•"/>
              <a:tabLst>
                <a:tab pos="470534" algn="l"/>
              </a:tabLst>
            </a:pPr>
            <a:r>
              <a:rPr sz="2200" spc="-5" dirty="0">
                <a:latin typeface="Times New Roman"/>
                <a:cs typeface="Times New Roman"/>
              </a:rPr>
              <a:t>Stochastic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755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715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Map </a:t>
            </a:r>
            <a:r>
              <a:rPr sz="2400" i="1" spc="-5" dirty="0">
                <a:latin typeface="Times New Roman"/>
                <a:cs typeface="Times New Roman"/>
              </a:rPr>
              <a:t>dissemination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distribution </a:t>
            </a:r>
            <a:r>
              <a:rPr sz="2400" dirty="0">
                <a:latin typeface="Times New Roman"/>
                <a:cs typeface="Times New Roman"/>
              </a:rPr>
              <a:t>of reproduced </a:t>
            </a:r>
            <a:r>
              <a:rPr sz="2400" spc="-10" dirty="0">
                <a:latin typeface="Times New Roman"/>
                <a:cs typeface="Times New Roman"/>
              </a:rPr>
              <a:t>maps  </a:t>
            </a:r>
            <a:r>
              <a:rPr sz="2400" dirty="0">
                <a:latin typeface="Times New Roman"/>
                <a:cs typeface="Times New Roman"/>
              </a:rPr>
              <a:t>in physical </a:t>
            </a:r>
            <a:r>
              <a:rPr sz="2400" spc="-5" dirty="0">
                <a:latin typeface="Times New Roman"/>
                <a:cs typeface="Times New Roman"/>
              </a:rPr>
              <a:t>or electronic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2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470534" algn="l"/>
                <a:tab pos="3426460" algn="l"/>
              </a:tabLst>
            </a:pPr>
            <a:r>
              <a:rPr sz="2100" dirty="0">
                <a:latin typeface="Times New Roman"/>
                <a:cs typeface="Times New Roman"/>
              </a:rPr>
              <a:t>Electronic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duplication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	Electronic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distribution,</a:t>
            </a:r>
            <a:endParaRPr sz="21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0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470534" algn="l"/>
              </a:tabLst>
            </a:pPr>
            <a:r>
              <a:rPr sz="2100" dirty="0">
                <a:latin typeface="Times New Roman"/>
                <a:cs typeface="Times New Roman"/>
              </a:rPr>
              <a:t>Maps are duplicated and distributed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simultaneously.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Non print reproduction and </a:t>
            </a:r>
            <a:r>
              <a:rPr sz="2400" spc="-5" dirty="0">
                <a:latin typeface="Times New Roman"/>
                <a:cs typeface="Times New Roman"/>
              </a:rPr>
              <a:t>dissemination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2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470534" algn="l"/>
              </a:tabLst>
            </a:pPr>
            <a:r>
              <a:rPr sz="2100" spc="-5" dirty="0">
                <a:latin typeface="Times New Roman"/>
                <a:cs typeface="Times New Roman"/>
              </a:rPr>
              <a:t>Computer-based</a:t>
            </a:r>
            <a:endParaRPr sz="21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0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470534" algn="l"/>
              </a:tabLst>
            </a:pPr>
            <a:r>
              <a:rPr sz="2100" dirty="0">
                <a:latin typeface="Times New Roman"/>
                <a:cs typeface="Times New Roman"/>
              </a:rPr>
              <a:t>Local area network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(LAN)</a:t>
            </a:r>
            <a:endParaRPr sz="21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05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470534" algn="l"/>
              </a:tabLst>
            </a:pPr>
            <a:r>
              <a:rPr sz="2100" dirty="0">
                <a:latin typeface="Times New Roman"/>
                <a:cs typeface="Times New Roman"/>
              </a:rPr>
              <a:t>Internet- 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web-based</a:t>
            </a: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70"/>
              </a:spcBef>
            </a:pPr>
            <a:r>
              <a:rPr sz="2400" i="1" spc="-5" dirty="0">
                <a:latin typeface="Times New Roman"/>
                <a:cs typeface="Times New Roman"/>
              </a:rPr>
              <a:t>Duplicate copies </a:t>
            </a:r>
            <a:r>
              <a:rPr sz="2400" i="1" spc="-10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maps </a:t>
            </a:r>
            <a:r>
              <a:rPr sz="2400" i="1" spc="-25" dirty="0">
                <a:latin typeface="Times New Roman"/>
                <a:cs typeface="Times New Roman"/>
              </a:rPr>
              <a:t>were </a:t>
            </a:r>
            <a:r>
              <a:rPr sz="2400" i="1" spc="-5" dirty="0">
                <a:latin typeface="Times New Roman"/>
                <a:cs typeface="Times New Roman"/>
              </a:rPr>
              <a:t>made by hand </a:t>
            </a:r>
            <a:r>
              <a:rPr sz="2400" i="1" spc="-15" dirty="0">
                <a:latin typeface="Times New Roman"/>
                <a:cs typeface="Times New Roman"/>
              </a:rPr>
              <a:t>before </a:t>
            </a:r>
            <a:r>
              <a:rPr sz="2400" i="1" spc="-5" dirty="0">
                <a:latin typeface="Times New Roman"/>
                <a:cs typeface="Times New Roman"/>
              </a:rPr>
              <a:t>development 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number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i="1" spc="-20" dirty="0">
                <a:latin typeface="Times New Roman"/>
                <a:cs typeface="Times New Roman"/>
              </a:rPr>
              <a:t>reproduction </a:t>
            </a:r>
            <a:r>
              <a:rPr sz="2400" i="1" spc="-5" dirty="0">
                <a:latin typeface="Times New Roman"/>
                <a:cs typeface="Times New Roman"/>
              </a:rPr>
              <a:t>technologies (mechanical,  </a:t>
            </a:r>
            <a:r>
              <a:rPr sz="2400" i="1" dirty="0">
                <a:latin typeface="Times New Roman"/>
                <a:cs typeface="Times New Roman"/>
              </a:rPr>
              <a:t>photomechanical and </a:t>
            </a:r>
            <a:r>
              <a:rPr sz="2400" i="1" spc="-10" dirty="0">
                <a:latin typeface="Times New Roman"/>
                <a:cs typeface="Times New Roman"/>
              </a:rPr>
              <a:t>electronic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reproduction).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4" y="0"/>
            <a:ext cx="6347713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9888" y="895042"/>
            <a:ext cx="8458200" cy="3208712"/>
          </a:xfrm>
          <a:prstGeom prst="rect">
            <a:avLst/>
          </a:prstGeom>
        </p:spPr>
        <p:txBody>
          <a:bodyPr vert="horz" wrap="square" lIns="0" tIns="243472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400" spc="-5" dirty="0"/>
              <a:t>Halftone</a:t>
            </a:r>
            <a:r>
              <a:rPr sz="2400" spc="-10" dirty="0"/>
              <a:t> </a:t>
            </a:r>
            <a:r>
              <a:rPr sz="2400" spc="-5" dirty="0"/>
              <a:t>screening</a:t>
            </a:r>
          </a:p>
          <a:p>
            <a:pPr marL="194945" marR="5080" indent="-182880" algn="just">
              <a:lnSpc>
                <a:spcPct val="8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0000"/>
                </a:solidFill>
              </a:rPr>
              <a:t>Halftone is the reprographic technique that simulates  continuous-tone imagery </a:t>
            </a:r>
            <a:r>
              <a:rPr sz="2400" dirty="0">
                <a:solidFill>
                  <a:srgbClr val="000000"/>
                </a:solidFill>
              </a:rPr>
              <a:t>through </a:t>
            </a:r>
            <a:r>
              <a:rPr sz="2400" spc="-5" dirty="0">
                <a:solidFill>
                  <a:srgbClr val="000000"/>
                </a:solidFill>
              </a:rPr>
              <a:t>the application </a:t>
            </a:r>
            <a:r>
              <a:rPr sz="2400" dirty="0">
                <a:solidFill>
                  <a:srgbClr val="000000"/>
                </a:solidFill>
              </a:rPr>
              <a:t>of ink or toner  in a pattern of equally spaced dots of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sz="2400" i="1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size,</a:t>
            </a:r>
            <a:endParaRPr sz="2400" dirty="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ct val="8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size </a:t>
            </a:r>
            <a:r>
              <a:rPr sz="2400" dirty="0">
                <a:solidFill>
                  <a:srgbClr val="000000"/>
                </a:solidFill>
              </a:rPr>
              <a:t>of each dot </a:t>
            </a:r>
            <a:r>
              <a:rPr sz="2400" spc="-5" dirty="0">
                <a:solidFill>
                  <a:srgbClr val="000000"/>
                </a:solidFill>
              </a:rPr>
              <a:t>determines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degree </a:t>
            </a:r>
            <a:r>
              <a:rPr sz="2400" dirty="0">
                <a:solidFill>
                  <a:srgbClr val="000000"/>
                </a:solidFill>
              </a:rPr>
              <a:t>of </a:t>
            </a:r>
            <a:r>
              <a:rPr sz="2400" spc="-5" dirty="0">
                <a:solidFill>
                  <a:srgbClr val="000000"/>
                </a:solidFill>
              </a:rPr>
              <a:t>lightness </a:t>
            </a:r>
            <a:r>
              <a:rPr sz="2400" dirty="0">
                <a:solidFill>
                  <a:srgbClr val="000000"/>
                </a:solidFill>
              </a:rPr>
              <a:t>that </a:t>
            </a:r>
            <a:r>
              <a:rPr sz="2400" spc="-15" dirty="0">
                <a:solidFill>
                  <a:srgbClr val="000000"/>
                </a:solidFill>
              </a:rPr>
              <a:t>is  </a:t>
            </a:r>
            <a:r>
              <a:rPr sz="2400" dirty="0">
                <a:solidFill>
                  <a:srgbClr val="000000"/>
                </a:solidFill>
              </a:rPr>
              <a:t>achieved; the </a:t>
            </a:r>
            <a:r>
              <a:rPr sz="2400" spc="-5" dirty="0">
                <a:solidFill>
                  <a:srgbClr val="000000"/>
                </a:solidFill>
              </a:rPr>
              <a:t>smaller </a:t>
            </a:r>
            <a:r>
              <a:rPr sz="2400" dirty="0">
                <a:solidFill>
                  <a:srgbClr val="000000"/>
                </a:solidFill>
              </a:rPr>
              <a:t>the dot, the lighter the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result,</a:t>
            </a:r>
            <a:endParaRPr sz="2400" dirty="0"/>
          </a:p>
          <a:p>
            <a:pPr marL="194945" marR="5715" indent="-182880" algn="just">
              <a:lnSpc>
                <a:spcPts val="2300"/>
              </a:lnSpc>
              <a:spcBef>
                <a:spcPts val="56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000000"/>
                </a:solidFill>
              </a:rPr>
              <a:t>Color </a:t>
            </a:r>
            <a:r>
              <a:rPr sz="2400" spc="-5" dirty="0">
                <a:solidFill>
                  <a:srgbClr val="000000"/>
                </a:solidFill>
              </a:rPr>
              <a:t>printing </a:t>
            </a:r>
            <a:r>
              <a:rPr sz="2400" dirty="0">
                <a:solidFill>
                  <a:srgbClr val="000000"/>
                </a:solidFill>
              </a:rPr>
              <a:t>is </a:t>
            </a:r>
            <a:r>
              <a:rPr sz="2400" spc="-5" dirty="0">
                <a:solidFill>
                  <a:srgbClr val="000000"/>
                </a:solidFill>
              </a:rPr>
              <a:t>made possible </a:t>
            </a:r>
            <a:r>
              <a:rPr sz="2400" dirty="0">
                <a:solidFill>
                  <a:srgbClr val="000000"/>
                </a:solidFill>
              </a:rPr>
              <a:t>by </a:t>
            </a:r>
            <a:r>
              <a:rPr sz="2400" spc="-5" dirty="0">
                <a:solidFill>
                  <a:srgbClr val="000000"/>
                </a:solidFill>
              </a:rPr>
              <a:t>repeating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halftone  process </a:t>
            </a:r>
            <a:r>
              <a:rPr sz="2400" dirty="0">
                <a:solidFill>
                  <a:srgbClr val="000000"/>
                </a:solidFill>
              </a:rPr>
              <a:t>for each </a:t>
            </a:r>
            <a:r>
              <a:rPr sz="2400" spc="-5" dirty="0">
                <a:solidFill>
                  <a:srgbClr val="000000"/>
                </a:solidFill>
              </a:rPr>
              <a:t>subtractive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color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4232529"/>
            <a:ext cx="471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870585" algn="l"/>
                <a:tab pos="2628265" algn="l"/>
                <a:tab pos="3859529" algn="l"/>
                <a:tab pos="4314190" algn="l"/>
              </a:tabLst>
            </a:pPr>
            <a:r>
              <a:rPr sz="2400" dirty="0">
                <a:latin typeface="Times New Roman"/>
                <a:cs typeface="Times New Roman"/>
              </a:rPr>
              <a:t>The	se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paque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rope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ty	of	ink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4296" y="4232529"/>
            <a:ext cx="318643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2540">
              <a:lnSpc>
                <a:spcPct val="80000"/>
              </a:lnSpc>
              <a:spcBef>
                <a:spcPts val="675"/>
              </a:spcBef>
              <a:tabLst>
                <a:tab pos="1012190" algn="l"/>
                <a:tab pos="2210435" algn="l"/>
                <a:tab pos="2919095" algn="l"/>
              </a:tabLst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ows</a:t>
            </a:r>
            <a:r>
              <a:rPr sz="2400" dirty="0">
                <a:latin typeface="Times New Roman"/>
                <a:cs typeface="Times New Roman"/>
              </a:rPr>
              <a:t>	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lftone	d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	of  </a:t>
            </a:r>
            <a:r>
              <a:rPr sz="2400" spc="-5" dirty="0">
                <a:latin typeface="Times New Roman"/>
                <a:cs typeface="Times New Roman"/>
              </a:rPr>
              <a:t>optical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0616" y="4525136"/>
            <a:ext cx="214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85" algn="l"/>
              </a:tabLst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fect,	fu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8819" y="4525136"/>
            <a:ext cx="4523740" cy="684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50"/>
              </a:spcBef>
              <a:tabLst>
                <a:tab pos="1263650" algn="l"/>
                <a:tab pos="2216785" algn="l"/>
                <a:tab pos="2663190" algn="l"/>
                <a:tab pos="3597275" algn="l"/>
              </a:tabLst>
            </a:pP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ferent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	an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ther  </a:t>
            </a:r>
            <a:r>
              <a:rPr sz="2400" spc="-25" dirty="0">
                <a:latin typeface="Times New Roman"/>
                <a:cs typeface="Times New Roman"/>
              </a:rPr>
              <a:t>imagery.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183885"/>
            <a:ext cx="528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300 line per inch or 120-150 line per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inch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1" y="5032633"/>
            <a:ext cx="3200399" cy="1739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79" y="148027"/>
            <a:ext cx="3662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Map</a:t>
            </a:r>
            <a:r>
              <a:rPr sz="4000" spc="-2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95" dirty="0">
                <a:solidFill>
                  <a:srgbClr val="1F487C"/>
                </a:solidFill>
                <a:latin typeface="Times New Roman"/>
                <a:cs typeface="Times New Roman"/>
              </a:rPr>
              <a:t>Reproduction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70537" y="3689350"/>
            <a:ext cx="2973705" cy="2962275"/>
            <a:chOff x="5570537" y="3689350"/>
            <a:chExt cx="2973705" cy="2962275"/>
          </a:xfrm>
        </p:grpSpPr>
        <p:sp>
          <p:nvSpPr>
            <p:cNvPr id="4" name="object 4"/>
            <p:cNvSpPr/>
            <p:nvPr/>
          </p:nvSpPr>
          <p:spPr>
            <a:xfrm>
              <a:off x="5580125" y="3698875"/>
              <a:ext cx="2954274" cy="2943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300" y="3694112"/>
              <a:ext cx="2964180" cy="2952750"/>
            </a:xfrm>
            <a:custGeom>
              <a:avLst/>
              <a:gdLst/>
              <a:ahLst/>
              <a:cxnLst/>
              <a:rect l="l" t="t" r="r" b="b"/>
              <a:pathLst>
                <a:path w="2964179" h="2952750">
                  <a:moveTo>
                    <a:pt x="0" y="2952750"/>
                  </a:moveTo>
                  <a:lnTo>
                    <a:pt x="2963799" y="2952750"/>
                  </a:lnTo>
                  <a:lnTo>
                    <a:pt x="2963799" y="0"/>
                  </a:lnTo>
                  <a:lnTo>
                    <a:pt x="0" y="0"/>
                  </a:lnTo>
                  <a:lnTo>
                    <a:pt x="0" y="2952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8983" y="6316471"/>
            <a:ext cx="3126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Amplitude </a:t>
            </a:r>
            <a:r>
              <a:rPr sz="2000" dirty="0">
                <a:latin typeface="Times New Roman"/>
                <a:cs typeface="Times New Roman"/>
              </a:rPr>
              <a:t>Modulation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(A.M.)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075" y="4522787"/>
            <a:ext cx="4943475" cy="1778000"/>
            <a:chOff x="219075" y="4522787"/>
            <a:chExt cx="4943475" cy="1778000"/>
          </a:xfrm>
        </p:grpSpPr>
        <p:sp>
          <p:nvSpPr>
            <p:cNvPr id="8" name="object 8"/>
            <p:cNvSpPr/>
            <p:nvPr/>
          </p:nvSpPr>
          <p:spPr>
            <a:xfrm>
              <a:off x="228600" y="4532312"/>
              <a:ext cx="4924425" cy="1758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837" y="4527550"/>
              <a:ext cx="4933950" cy="1768475"/>
            </a:xfrm>
            <a:custGeom>
              <a:avLst/>
              <a:gdLst/>
              <a:ahLst/>
              <a:cxnLst/>
              <a:rect l="l" t="t" r="r" b="b"/>
              <a:pathLst>
                <a:path w="4933950" h="1768475">
                  <a:moveTo>
                    <a:pt x="0" y="1768475"/>
                  </a:moveTo>
                  <a:lnTo>
                    <a:pt x="4933950" y="1768475"/>
                  </a:lnTo>
                  <a:lnTo>
                    <a:pt x="4933950" y="0"/>
                  </a:lnTo>
                  <a:lnTo>
                    <a:pt x="0" y="0"/>
                  </a:lnTo>
                  <a:lnTo>
                    <a:pt x="0" y="1768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03200" y="838200"/>
            <a:ext cx="3468116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3175" y="2235834"/>
            <a:ext cx="41103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Left: </a:t>
            </a:r>
            <a:r>
              <a:rPr sz="1800" spc="-5" dirty="0">
                <a:latin typeface="Times New Roman"/>
                <a:cs typeface="Times New Roman"/>
              </a:rPr>
              <a:t>Halftone dots. Right: 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human  </a:t>
            </a:r>
            <a:r>
              <a:rPr sz="1800" dirty="0">
                <a:latin typeface="Times New Roman"/>
                <a:cs typeface="Times New Roman"/>
              </a:rPr>
              <a:t>eye would </a:t>
            </a:r>
            <a:r>
              <a:rPr sz="1800" spc="-10" dirty="0">
                <a:latin typeface="Times New Roman"/>
                <a:cs typeface="Times New Roman"/>
              </a:rPr>
              <a:t>see </a:t>
            </a:r>
            <a:r>
              <a:rPr sz="1800" spc="-5" dirty="0">
                <a:latin typeface="Times New Roman"/>
                <a:cs typeface="Times New Roman"/>
              </a:rPr>
              <a:t>this sort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arrangement </a:t>
            </a:r>
            <a:r>
              <a:rPr sz="1800" dirty="0">
                <a:latin typeface="Times New Roman"/>
                <a:cs typeface="Times New Roman"/>
              </a:rPr>
              <a:t>from  a </a:t>
            </a:r>
            <a:r>
              <a:rPr sz="1800" spc="-5" dirty="0">
                <a:latin typeface="Times New Roman"/>
                <a:cs typeface="Times New Roman"/>
              </a:rPr>
              <a:t>sufficient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distance.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508"/>
            <a:ext cx="8074025" cy="48983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Halftone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screening</a:t>
            </a:r>
            <a:endParaRPr sz="30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continuous </a:t>
            </a:r>
            <a:r>
              <a:rPr sz="2400" spc="-35" dirty="0">
                <a:latin typeface="Times New Roman"/>
                <a:cs typeface="Times New Roman"/>
              </a:rPr>
              <a:t>copy,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relief </a:t>
            </a:r>
            <a:r>
              <a:rPr sz="2400" dirty="0">
                <a:latin typeface="Times New Roman"/>
                <a:cs typeface="Times New Roman"/>
              </a:rPr>
              <a:t>shading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photographic  image, </a:t>
            </a:r>
            <a:r>
              <a:rPr sz="2400" spc="-1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converted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halftone negative prior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printing.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This </a:t>
            </a:r>
            <a:r>
              <a:rPr sz="2400" i="1" spc="-15" dirty="0">
                <a:latin typeface="Times New Roman"/>
                <a:cs typeface="Times New Roman"/>
              </a:rPr>
              <a:t>reproduction relies </a:t>
            </a:r>
            <a:r>
              <a:rPr sz="2400" i="1" dirty="0">
                <a:latin typeface="Times New Roman"/>
                <a:cs typeface="Times New Roman"/>
              </a:rPr>
              <a:t>on a basic optical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illusion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Halftone </a:t>
            </a:r>
            <a:r>
              <a:rPr sz="2400" spc="-5" dirty="0">
                <a:latin typeface="Times New Roman"/>
                <a:cs typeface="Times New Roman"/>
              </a:rPr>
              <a:t>screening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sometimes referred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i="1" dirty="0">
                <a:latin typeface="Times New Roman"/>
                <a:cs typeface="Times New Roman"/>
              </a:rPr>
              <a:t>amplitude  modulation (AM) </a:t>
            </a:r>
            <a:r>
              <a:rPr sz="2400" dirty="0">
                <a:latin typeface="Times New Roman"/>
                <a:cs typeface="Times New Roman"/>
              </a:rPr>
              <a:t>screening </a:t>
            </a:r>
            <a:r>
              <a:rPr sz="2400" spc="-5" dirty="0">
                <a:latin typeface="Times New Roman"/>
                <a:cs typeface="Times New Roman"/>
              </a:rPr>
              <a:t>because variations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lightness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achieved </a:t>
            </a:r>
            <a:r>
              <a:rPr sz="2400" dirty="0">
                <a:latin typeface="Times New Roman"/>
                <a:cs typeface="Times New Roman"/>
              </a:rPr>
              <a:t>through the </a:t>
            </a:r>
            <a:r>
              <a:rPr sz="2400" spc="-5" dirty="0">
                <a:latin typeface="Times New Roman"/>
                <a:cs typeface="Times New Roman"/>
              </a:rPr>
              <a:t>alteration </a:t>
            </a:r>
            <a:r>
              <a:rPr sz="2400" dirty="0">
                <a:latin typeface="Times New Roman"/>
                <a:cs typeface="Times New Roman"/>
              </a:rPr>
              <a:t>of the size, or </a:t>
            </a:r>
            <a:r>
              <a:rPr sz="2400" spc="-5" dirty="0">
                <a:latin typeface="Times New Roman"/>
                <a:cs typeface="Times New Roman"/>
              </a:rPr>
              <a:t>amplitude, </a:t>
            </a:r>
            <a:r>
              <a:rPr sz="2400" dirty="0">
                <a:latin typeface="Times New Roman"/>
                <a:cs typeface="Times New Roman"/>
              </a:rPr>
              <a:t>of each  </a:t>
            </a:r>
            <a:r>
              <a:rPr sz="2400" spc="-5" dirty="0">
                <a:latin typeface="Times New Roman"/>
                <a:cs typeface="Times New Roman"/>
              </a:rPr>
              <a:t>dot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Halftone </a:t>
            </a:r>
            <a:r>
              <a:rPr sz="2400" spc="-5" dirty="0">
                <a:latin typeface="Times New Roman"/>
                <a:cs typeface="Times New Roman"/>
              </a:rPr>
              <a:t>screening </a:t>
            </a:r>
            <a:r>
              <a:rPr sz="2400" dirty="0">
                <a:latin typeface="Times New Roman"/>
                <a:cs typeface="Times New Roman"/>
              </a:rPr>
              <a:t>is used in </a:t>
            </a:r>
            <a:r>
              <a:rPr sz="2400" spc="-10" dirty="0">
                <a:latin typeface="Times New Roman"/>
                <a:cs typeface="Times New Roman"/>
              </a:rPr>
              <a:t>almost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print reproduction  methods, </a:t>
            </a:r>
            <a:r>
              <a:rPr sz="2400" dirty="0">
                <a:latin typeface="Times New Roman"/>
                <a:cs typeface="Times New Roman"/>
              </a:rPr>
              <a:t>with the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inkjet printing, which normally  employs </a:t>
            </a:r>
            <a:r>
              <a:rPr sz="2400" i="1" dirty="0">
                <a:latin typeface="Times New Roman"/>
                <a:cs typeface="Times New Roman"/>
              </a:rPr>
              <a:t>stochastic</a:t>
            </a:r>
            <a:r>
              <a:rPr sz="2400" i="1" spc="-10" dirty="0">
                <a:latin typeface="Times New Roman"/>
                <a:cs typeface="Times New Roman"/>
              </a:rPr>
              <a:t> screening.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362838"/>
            <a:ext cx="3648075" cy="634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5937"/>
            <a:ext cx="4644390" cy="501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Halftone Screening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Parameters</a:t>
            </a:r>
            <a:endParaRPr sz="28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ts val="2110"/>
              </a:lnSpc>
              <a:spcBef>
                <a:spcPts val="54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b="1" dirty="0">
                <a:latin typeface="Times New Roman"/>
                <a:cs typeface="Times New Roman"/>
              </a:rPr>
              <a:t>tint </a:t>
            </a:r>
            <a:r>
              <a:rPr sz="2200" b="1" spc="-5" dirty="0">
                <a:latin typeface="Times New Roman"/>
                <a:cs typeface="Times New Roman"/>
              </a:rPr>
              <a:t>percentage </a:t>
            </a:r>
            <a:r>
              <a:rPr sz="2200" dirty="0">
                <a:latin typeface="Times New Roman"/>
                <a:cs typeface="Times New Roman"/>
              </a:rPr>
              <a:t>controls </a:t>
            </a:r>
            <a:r>
              <a:rPr sz="2200" spc="-5" dirty="0">
                <a:latin typeface="Times New Roman"/>
                <a:cs typeface="Times New Roman"/>
              </a:rPr>
              <a:t>the  degree to which the appearance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an  </a:t>
            </a:r>
            <a:r>
              <a:rPr sz="2200" spc="-5" dirty="0">
                <a:latin typeface="Times New Roman"/>
                <a:cs typeface="Times New Roman"/>
              </a:rPr>
              <a:t>ink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toner 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lightened</a:t>
            </a:r>
            <a:endParaRPr sz="22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80000"/>
              </a:lnSpc>
              <a:spcBef>
                <a:spcPts val="55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cell type </a:t>
            </a:r>
            <a:r>
              <a:rPr sz="2200" spc="-5" dirty="0">
                <a:latin typeface="Times New Roman"/>
                <a:cs typeface="Times New Roman"/>
              </a:rPr>
              <a:t>refers to the shape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individual </a:t>
            </a:r>
            <a:r>
              <a:rPr sz="2200" spc="-10" dirty="0">
                <a:latin typeface="Times New Roman"/>
                <a:cs typeface="Times New Roman"/>
              </a:rPr>
              <a:t>mark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halftone  </a:t>
            </a:r>
            <a:r>
              <a:rPr sz="2200" dirty="0">
                <a:latin typeface="Times New Roman"/>
                <a:cs typeface="Times New Roman"/>
              </a:rPr>
              <a:t>pattern; </a:t>
            </a:r>
            <a:r>
              <a:rPr sz="2200" spc="-5" dirty="0">
                <a:latin typeface="Times New Roman"/>
                <a:cs typeface="Times New Roman"/>
              </a:rPr>
              <a:t>the circle </a:t>
            </a:r>
            <a:r>
              <a:rPr sz="2200" dirty="0">
                <a:latin typeface="Times New Roman"/>
                <a:cs typeface="Times New Roman"/>
              </a:rPr>
              <a:t>(dot) </a:t>
            </a:r>
            <a:r>
              <a:rPr sz="2200" spc="-5" dirty="0">
                <a:latin typeface="Times New Roman"/>
                <a:cs typeface="Times New Roman"/>
              </a:rPr>
              <a:t>is the </a:t>
            </a:r>
            <a:r>
              <a:rPr sz="2200" spc="-10" dirty="0">
                <a:latin typeface="Times New Roman"/>
                <a:cs typeface="Times New Roman"/>
              </a:rPr>
              <a:t>most  </a:t>
            </a:r>
            <a:r>
              <a:rPr sz="2200" spc="-5" dirty="0">
                <a:latin typeface="Times New Roman"/>
                <a:cs typeface="Times New Roman"/>
              </a:rPr>
              <a:t>widely used shape,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the line </a:t>
            </a:r>
            <a:r>
              <a:rPr sz="2200" spc="-10" dirty="0">
                <a:latin typeface="Times New Roman"/>
                <a:cs typeface="Times New Roman"/>
              </a:rPr>
              <a:t>and  </a:t>
            </a:r>
            <a:r>
              <a:rPr sz="2200" spc="-5" dirty="0">
                <a:latin typeface="Times New Roman"/>
                <a:cs typeface="Times New Roman"/>
              </a:rPr>
              <a:t>other shapes are also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endParaRPr sz="22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8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Screen </a:t>
            </a:r>
            <a:r>
              <a:rPr sz="2200" b="1" spc="-20" dirty="0">
                <a:latin typeface="Times New Roman"/>
                <a:cs typeface="Times New Roman"/>
              </a:rPr>
              <a:t>frequency,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screen ruling,  refers to the spacing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halftone dots  within a </a:t>
            </a:r>
            <a:r>
              <a:rPr sz="2200" dirty="0">
                <a:latin typeface="Times New Roman"/>
                <a:cs typeface="Times New Roman"/>
              </a:rPr>
              <a:t>given </a:t>
            </a:r>
            <a:r>
              <a:rPr sz="2200" spc="-5" dirty="0">
                <a:latin typeface="Times New Roman"/>
                <a:cs typeface="Times New Roman"/>
              </a:rPr>
              <a:t>area, </a:t>
            </a:r>
            <a:r>
              <a:rPr sz="2200" spc="-30" dirty="0">
                <a:latin typeface="Times New Roman"/>
                <a:cs typeface="Times New Roman"/>
              </a:rPr>
              <a:t>or, </a:t>
            </a:r>
            <a:r>
              <a:rPr sz="2200" spc="-5" dirty="0">
                <a:latin typeface="Times New Roman"/>
                <a:cs typeface="Times New Roman"/>
              </a:rPr>
              <a:t>more  </a:t>
            </a:r>
            <a:r>
              <a:rPr sz="2200" spc="-15" dirty="0">
                <a:latin typeface="Times New Roman"/>
                <a:cs typeface="Times New Roman"/>
              </a:rPr>
              <a:t>specifically,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spacing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lines  </a:t>
            </a:r>
            <a:r>
              <a:rPr sz="2200" spc="-5" dirty="0">
                <a:latin typeface="Times New Roman"/>
                <a:cs typeface="Times New Roman"/>
              </a:rPr>
              <a:t>that the dots 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arranged</a:t>
            </a:r>
            <a:endParaRPr sz="2200">
              <a:latin typeface="Times New Roman"/>
              <a:cs typeface="Times New Roman"/>
            </a:endParaRPr>
          </a:p>
          <a:p>
            <a:pPr marL="194945" marR="6985" indent="-182880" algn="just">
              <a:lnSpc>
                <a:spcPct val="8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b="1" spc="-10" dirty="0">
                <a:latin typeface="Times New Roman"/>
                <a:cs typeface="Times New Roman"/>
              </a:rPr>
              <a:t>screen </a:t>
            </a:r>
            <a:r>
              <a:rPr sz="2200" b="1" spc="-5" dirty="0">
                <a:latin typeface="Times New Roman"/>
                <a:cs typeface="Times New Roman"/>
              </a:rPr>
              <a:t>angle </a:t>
            </a:r>
            <a:r>
              <a:rPr sz="2200" spc="-5" dirty="0">
                <a:latin typeface="Times New Roman"/>
                <a:cs typeface="Times New Roman"/>
              </a:rPr>
              <a:t>parameter controls  the angle at which the lines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halftone  </a:t>
            </a:r>
            <a:r>
              <a:rPr sz="2200" dirty="0">
                <a:latin typeface="Times New Roman"/>
                <a:cs typeface="Times New Roman"/>
              </a:rPr>
              <a:t>dots </a:t>
            </a:r>
            <a:r>
              <a:rPr sz="2200" spc="-5" dirty="0">
                <a:latin typeface="Times New Roman"/>
                <a:cs typeface="Times New Roman"/>
              </a:rPr>
              <a:t>are oriented, as illustrated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3390" cy="40538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Stochastic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screening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Stochastic screening involves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 of </a:t>
            </a:r>
            <a:r>
              <a:rPr sz="2400" dirty="0">
                <a:latin typeface="Times New Roman"/>
                <a:cs typeface="Times New Roman"/>
              </a:rPr>
              <a:t>ink </a:t>
            </a:r>
            <a:r>
              <a:rPr sz="2400" spc="-5" dirty="0">
                <a:latin typeface="Times New Roman"/>
                <a:cs typeface="Times New Roman"/>
              </a:rPr>
              <a:t>or toner </a:t>
            </a:r>
            <a:r>
              <a:rPr sz="2400" dirty="0">
                <a:latin typeface="Times New Roman"/>
                <a:cs typeface="Times New Roman"/>
              </a:rPr>
              <a:t>in a  </a:t>
            </a:r>
            <a:r>
              <a:rPr sz="2400" spc="-5" dirty="0">
                <a:latin typeface="Times New Roman"/>
                <a:cs typeface="Times New Roman"/>
              </a:rPr>
              <a:t>pattern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very small, pseudorandomly </a:t>
            </a:r>
            <a:r>
              <a:rPr sz="2400" dirty="0">
                <a:latin typeface="Times New Roman"/>
                <a:cs typeface="Times New Roman"/>
              </a:rPr>
              <a:t>spaced dots of </a:t>
            </a:r>
            <a:r>
              <a:rPr sz="2400" i="1" spc="-5" dirty="0">
                <a:latin typeface="Times New Roman"/>
                <a:cs typeface="Times New Roman"/>
              </a:rPr>
              <a:t>uniform  </a:t>
            </a:r>
            <a:r>
              <a:rPr sz="2400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density of dots </a:t>
            </a:r>
            <a:r>
              <a:rPr sz="2400" spc="-5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area </a:t>
            </a:r>
            <a:r>
              <a:rPr sz="2400" spc="-5" dirty="0">
                <a:latin typeface="Times New Roman"/>
                <a:cs typeface="Times New Roman"/>
              </a:rPr>
              <a:t>determines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degree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lightness that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achieved. </a:t>
            </a:r>
            <a:r>
              <a:rPr sz="2400" dirty="0">
                <a:latin typeface="Times New Roman"/>
                <a:cs typeface="Times New Roman"/>
              </a:rPr>
              <a:t>(dots </a:t>
            </a:r>
            <a:r>
              <a:rPr sz="2400" spc="-5" dirty="0">
                <a:latin typeface="Times New Roman"/>
                <a:cs typeface="Times New Roman"/>
              </a:rPr>
              <a:t>spaced farther </a:t>
            </a:r>
            <a:r>
              <a:rPr sz="2400" dirty="0">
                <a:latin typeface="Times New Roman"/>
                <a:cs typeface="Times New Roman"/>
              </a:rPr>
              <a:t>apart </a:t>
            </a:r>
            <a:r>
              <a:rPr sz="2400" spc="-5" dirty="0">
                <a:latin typeface="Times New Roman"/>
                <a:cs typeface="Times New Roman"/>
              </a:rPr>
              <a:t>produce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lighter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results.)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Stochastic screening </a:t>
            </a:r>
            <a:r>
              <a:rPr sz="2400" dirty="0">
                <a:latin typeface="Times New Roman"/>
                <a:cs typeface="Times New Roman"/>
              </a:rPr>
              <a:t>is also </a:t>
            </a:r>
            <a:r>
              <a:rPr sz="2400" spc="-5" dirty="0">
                <a:latin typeface="Times New Roman"/>
                <a:cs typeface="Times New Roman"/>
              </a:rPr>
              <a:t>referred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i="1" spc="-15" dirty="0">
                <a:latin typeface="Times New Roman"/>
                <a:cs typeface="Times New Roman"/>
              </a:rPr>
              <a:t>frequency </a:t>
            </a:r>
            <a:r>
              <a:rPr sz="2400" i="1" spc="-5" dirty="0">
                <a:latin typeface="Times New Roman"/>
                <a:cs typeface="Times New Roman"/>
              </a:rPr>
              <a:t>modulation  </a:t>
            </a:r>
            <a:r>
              <a:rPr sz="2400" i="1" dirty="0">
                <a:latin typeface="Times New Roman"/>
                <a:cs typeface="Times New Roman"/>
              </a:rPr>
              <a:t>(FM) </a:t>
            </a:r>
            <a:r>
              <a:rPr sz="2400" spc="-5" dirty="0">
                <a:latin typeface="Times New Roman"/>
                <a:cs typeface="Times New Roman"/>
              </a:rPr>
              <a:t>screening because variations of lightness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achieved  </a:t>
            </a:r>
            <a:r>
              <a:rPr sz="2400" dirty="0">
                <a:latin typeface="Times New Roman"/>
                <a:cs typeface="Times New Roman"/>
              </a:rPr>
              <a:t>through the alteration of the </a:t>
            </a:r>
            <a:r>
              <a:rPr sz="2400" i="1" dirty="0">
                <a:latin typeface="Times New Roman"/>
                <a:cs typeface="Times New Roman"/>
              </a:rPr>
              <a:t>spacing</a:t>
            </a:r>
            <a:r>
              <a:rPr sz="2400" dirty="0">
                <a:latin typeface="Times New Roman"/>
                <a:cs typeface="Times New Roman"/>
              </a:rPr>
              <a:t>, or </a:t>
            </a:r>
            <a:r>
              <a:rPr sz="2400" spc="-20" dirty="0">
                <a:latin typeface="Times New Roman"/>
                <a:cs typeface="Times New Roman"/>
              </a:rPr>
              <a:t>frequency, </a:t>
            </a:r>
            <a:r>
              <a:rPr sz="2400" dirty="0">
                <a:latin typeface="Times New Roman"/>
                <a:cs typeface="Times New Roman"/>
              </a:rPr>
              <a:t>of each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75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term </a:t>
            </a:r>
            <a:r>
              <a:rPr sz="2400" i="1" dirty="0">
                <a:latin typeface="Times New Roman"/>
                <a:cs typeface="Times New Roman"/>
              </a:rPr>
              <a:t>stochastic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pseudorandom </a:t>
            </a: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5" dirty="0">
                <a:latin typeface="Times New Roman"/>
                <a:cs typeface="Times New Roman"/>
              </a:rPr>
              <a:t>used  </a:t>
            </a:r>
            <a:r>
              <a:rPr sz="2400" dirty="0">
                <a:latin typeface="Times New Roman"/>
                <a:cs typeface="Times New Roman"/>
              </a:rPr>
              <a:t>to place dots within a given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588135" algn="l"/>
                <a:tab pos="2894965" algn="l"/>
                <a:tab pos="3237865" algn="l"/>
                <a:tab pos="4443730" algn="l"/>
                <a:tab pos="5817870" algn="l"/>
                <a:tab pos="6261735" algn="l"/>
                <a:tab pos="6842759" algn="l"/>
              </a:tabLst>
            </a:pPr>
            <a:r>
              <a:rPr sz="2400" dirty="0">
                <a:latin typeface="Times New Roman"/>
                <a:cs typeface="Times New Roman"/>
              </a:rPr>
              <a:t>Stocha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tic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ty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ica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ly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lled	by	one	para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ter  only: tint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percentage.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5" dirty="0">
                <a:latin typeface="Times New Roman"/>
                <a:cs typeface="Times New Roman"/>
              </a:rPr>
              <a:t>Tint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specified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percentage,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resulting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598545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lighter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4488" y="3809998"/>
            <a:ext cx="2992755" cy="2962275"/>
            <a:chOff x="3654488" y="3809998"/>
            <a:chExt cx="2992755" cy="2962275"/>
          </a:xfrm>
        </p:grpSpPr>
        <p:sp>
          <p:nvSpPr>
            <p:cNvPr id="6" name="object 6"/>
            <p:cNvSpPr/>
            <p:nvPr/>
          </p:nvSpPr>
          <p:spPr>
            <a:xfrm>
              <a:off x="3663950" y="3819523"/>
              <a:ext cx="2973324" cy="2943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9251" y="3814761"/>
              <a:ext cx="2983230" cy="2952750"/>
            </a:xfrm>
            <a:custGeom>
              <a:avLst/>
              <a:gdLst/>
              <a:ahLst/>
              <a:cxnLst/>
              <a:rect l="l" t="t" r="r" b="b"/>
              <a:pathLst>
                <a:path w="2983229" h="2952750">
                  <a:moveTo>
                    <a:pt x="0" y="2952749"/>
                  </a:moveTo>
                  <a:lnTo>
                    <a:pt x="2982849" y="2952749"/>
                  </a:lnTo>
                  <a:lnTo>
                    <a:pt x="2982849" y="0"/>
                  </a:lnTo>
                  <a:lnTo>
                    <a:pt x="0" y="0"/>
                  </a:lnTo>
                  <a:lnTo>
                    <a:pt x="0" y="2952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17283" y="3758565"/>
            <a:ext cx="1212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Frequency  Modulat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 </a:t>
            </a:r>
            <a:r>
              <a:rPr sz="2000" spc="-25" dirty="0">
                <a:latin typeface="Times New Roman"/>
                <a:cs typeface="Times New Roman"/>
              </a:rPr>
              <a:t>(F.M.)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249"/>
            <a:ext cx="8074025" cy="27584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colors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5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more common method of </a:t>
            </a:r>
            <a:r>
              <a:rPr sz="2200" spc="-10" dirty="0">
                <a:latin typeface="Times New Roman"/>
                <a:cs typeface="Times New Roman"/>
              </a:rPr>
              <a:t>offset </a:t>
            </a:r>
            <a:r>
              <a:rPr sz="2200" dirty="0">
                <a:latin typeface="Times New Roman"/>
                <a:cs typeface="Times New Roman"/>
              </a:rPr>
              <a:t>printing </a:t>
            </a:r>
            <a:r>
              <a:rPr sz="2200" spc="-5" dirty="0">
                <a:latin typeface="Times New Roman"/>
                <a:cs typeface="Times New Roman"/>
              </a:rPr>
              <a:t>involves process  colors; these colors are produced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combination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cyan,  magenta, </a:t>
            </a:r>
            <a:r>
              <a:rPr sz="2200" spc="-25" dirty="0">
                <a:latin typeface="Times New Roman"/>
                <a:cs typeface="Times New Roman"/>
              </a:rPr>
              <a:t>yellow, </a:t>
            </a:r>
            <a:r>
              <a:rPr sz="2200" spc="-5" dirty="0">
                <a:latin typeface="Times New Roman"/>
                <a:cs typeface="Times New Roman"/>
              </a:rPr>
              <a:t>and key (black)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CMYK color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color.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color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comprised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percentages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cyan,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magenta,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Times New Roman"/>
                <a:cs typeface="Times New Roman"/>
              </a:rPr>
              <a:t>yellow, </a:t>
            </a:r>
            <a:r>
              <a:rPr sz="2200" spc="-5" dirty="0">
                <a:latin typeface="Times New Roman"/>
                <a:cs typeface="Times New Roman"/>
              </a:rPr>
              <a:t>and black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inks.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Mixed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page </a:t>
            </a:r>
            <a:r>
              <a:rPr sz="2200" dirty="0">
                <a:latin typeface="Times New Roman"/>
                <a:cs typeface="Times New Roman"/>
              </a:rPr>
              <a:t>by applying </a:t>
            </a:r>
            <a:r>
              <a:rPr sz="2200" spc="-10" dirty="0">
                <a:latin typeface="Times New Roman"/>
                <a:cs typeface="Times New Roman"/>
              </a:rPr>
              <a:t>them, </a:t>
            </a:r>
            <a:r>
              <a:rPr sz="2200" spc="-5" dirty="0">
                <a:latin typeface="Times New Roman"/>
                <a:cs typeface="Times New Roman"/>
              </a:rPr>
              <a:t>in sequence, to the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780" y="4867275"/>
            <a:ext cx="1986914" cy="1619250"/>
            <a:chOff x="352780" y="4867275"/>
            <a:chExt cx="1986914" cy="1619250"/>
          </a:xfrm>
        </p:grpSpPr>
        <p:sp>
          <p:nvSpPr>
            <p:cNvPr id="5" name="object 5"/>
            <p:cNvSpPr/>
            <p:nvPr/>
          </p:nvSpPr>
          <p:spPr>
            <a:xfrm>
              <a:off x="464449" y="4968765"/>
              <a:ext cx="1757947" cy="1430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543" y="4872037"/>
              <a:ext cx="1977389" cy="1609725"/>
            </a:xfrm>
            <a:custGeom>
              <a:avLst/>
              <a:gdLst/>
              <a:ahLst/>
              <a:cxnLst/>
              <a:rect l="l" t="t" r="r" b="b"/>
              <a:pathLst>
                <a:path w="1977389" h="1609725">
                  <a:moveTo>
                    <a:pt x="0" y="1609725"/>
                  </a:moveTo>
                  <a:lnTo>
                    <a:pt x="1977136" y="1609725"/>
                  </a:lnTo>
                  <a:lnTo>
                    <a:pt x="1977136" y="0"/>
                  </a:lnTo>
                  <a:lnTo>
                    <a:pt x="0" y="0"/>
                  </a:lnTo>
                  <a:lnTo>
                    <a:pt x="0" y="160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3713" y="5434380"/>
            <a:ext cx="49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32" y="620522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Mag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nta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5289" y="6218021"/>
            <a:ext cx="66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Yellow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794" y="5441696"/>
            <a:ext cx="1623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+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Black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4025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6985" indent="-18288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Inks and </a:t>
            </a:r>
            <a:r>
              <a:rPr sz="2400" spc="-5" dirty="0">
                <a:latin typeface="Times New Roman"/>
                <a:cs typeface="Times New Roman"/>
              </a:rPr>
              <a:t>toners based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process colors are </a:t>
            </a:r>
            <a:r>
              <a:rPr sz="2400" spc="-15" dirty="0">
                <a:latin typeface="Times New Roman"/>
                <a:cs typeface="Times New Roman"/>
              </a:rPr>
              <a:t>semi </a:t>
            </a:r>
            <a:r>
              <a:rPr sz="2400" dirty="0">
                <a:latin typeface="Times New Roman"/>
                <a:cs typeface="Times New Roman"/>
              </a:rPr>
              <a:t>opaque, or  </a:t>
            </a:r>
            <a:r>
              <a:rPr sz="2400" spc="-5" dirty="0">
                <a:latin typeface="Times New Roman"/>
                <a:cs typeface="Times New Roman"/>
              </a:rPr>
              <a:t>translucent, allowing them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combine on the page; new colors  </a:t>
            </a:r>
            <a:r>
              <a:rPr sz="2400" dirty="0">
                <a:latin typeface="Times New Roman"/>
                <a:cs typeface="Times New Roman"/>
              </a:rPr>
              <a:t>are created where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overlap.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mixed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page, </a:t>
            </a:r>
            <a:r>
              <a:rPr sz="2400" spc="-5" dirty="0">
                <a:latin typeface="Times New Roman"/>
                <a:cs typeface="Times New Roman"/>
              </a:rPr>
              <a:t>tints </a:t>
            </a:r>
            <a:r>
              <a:rPr sz="2400" dirty="0">
                <a:latin typeface="Times New Roman"/>
                <a:cs typeface="Times New Roman"/>
              </a:rPr>
              <a:t>of each base </a:t>
            </a:r>
            <a:r>
              <a:rPr sz="2400" spc="-5" dirty="0">
                <a:latin typeface="Times New Roman"/>
                <a:cs typeface="Times New Roman"/>
              </a:rPr>
              <a:t>color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halftone patterns, </a:t>
            </a:r>
            <a:r>
              <a:rPr sz="2400" dirty="0">
                <a:latin typeface="Times New Roman"/>
                <a:cs typeface="Times New Roman"/>
              </a:rPr>
              <a:t>each with a unique screen  angle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875" y="3945508"/>
            <a:ext cx="5726430" cy="2917825"/>
            <a:chOff x="142875" y="3945508"/>
            <a:chExt cx="5726430" cy="2917825"/>
          </a:xfrm>
        </p:grpSpPr>
        <p:sp>
          <p:nvSpPr>
            <p:cNvPr id="5" name="object 5"/>
            <p:cNvSpPr/>
            <p:nvPr/>
          </p:nvSpPr>
          <p:spPr>
            <a:xfrm>
              <a:off x="342083" y="4161210"/>
              <a:ext cx="5278149" cy="2490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37" y="3950270"/>
              <a:ext cx="5716905" cy="2908300"/>
            </a:xfrm>
            <a:custGeom>
              <a:avLst/>
              <a:gdLst/>
              <a:ahLst/>
              <a:cxnLst/>
              <a:rect l="l" t="t" r="r" b="b"/>
              <a:pathLst>
                <a:path w="5716905" h="2908300">
                  <a:moveTo>
                    <a:pt x="5716524" y="2907726"/>
                  </a:moveTo>
                  <a:lnTo>
                    <a:pt x="5716524" y="0"/>
                  </a:lnTo>
                  <a:lnTo>
                    <a:pt x="0" y="0"/>
                  </a:lnTo>
                  <a:lnTo>
                    <a:pt x="0" y="29077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09281" y="5663895"/>
            <a:ext cx="1570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Rosette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569" y="3406876"/>
            <a:ext cx="3133090" cy="405239"/>
          </a:xfrm>
          <a:prstGeom prst="rect">
            <a:avLst/>
          </a:prstGeom>
          <a:solidFill>
            <a:srgbClr val="4F81BC"/>
          </a:solidFill>
          <a:ln w="26424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CFED7-D8C9-43EF-9F82-F416D6C2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" y="241854"/>
            <a:ext cx="8846264" cy="633004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7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Screen </a:t>
            </a:r>
            <a:r>
              <a:rPr sz="2400" spc="-5" dirty="0">
                <a:latin typeface="Times New Roman"/>
                <a:cs typeface="Times New Roman"/>
              </a:rPr>
              <a:t>angle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screening techniques, allows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creation  of </a:t>
            </a:r>
            <a:r>
              <a:rPr sz="2400" dirty="0">
                <a:latin typeface="Times New Roman"/>
                <a:cs typeface="Times New Roman"/>
              </a:rPr>
              <a:t>a wide </a:t>
            </a:r>
            <a:r>
              <a:rPr sz="2400" spc="-5" dirty="0">
                <a:latin typeface="Times New Roman"/>
                <a:cs typeface="Times New Roman"/>
              </a:rPr>
              <a:t>variety of </a:t>
            </a:r>
            <a:r>
              <a:rPr sz="2400" dirty="0">
                <a:latin typeface="Times New Roman"/>
                <a:cs typeface="Times New Roman"/>
              </a:rPr>
              <a:t>colors and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referred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four-color 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printing.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process </a:t>
            </a:r>
            <a:r>
              <a:rPr sz="2400" dirty="0">
                <a:latin typeface="Times New Roman"/>
                <a:cs typeface="Times New Roman"/>
              </a:rPr>
              <a:t>colors are </a:t>
            </a:r>
            <a:r>
              <a:rPr sz="2400" spc="-5" dirty="0">
                <a:latin typeface="Times New Roman"/>
                <a:cs typeface="Times New Roman"/>
              </a:rPr>
              <a:t>mixed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page, tints </a:t>
            </a:r>
            <a:r>
              <a:rPr sz="2400" dirty="0">
                <a:latin typeface="Times New Roman"/>
                <a:cs typeface="Times New Roman"/>
              </a:rPr>
              <a:t>of each </a:t>
            </a:r>
            <a:r>
              <a:rPr sz="2400" spc="-5" dirty="0">
                <a:latin typeface="Times New Roman"/>
                <a:cs typeface="Times New Roman"/>
              </a:rPr>
              <a:t>base  color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halftone patterns, each </a:t>
            </a:r>
            <a:r>
              <a:rPr sz="2400" dirty="0">
                <a:latin typeface="Times New Roman"/>
                <a:cs typeface="Times New Roman"/>
              </a:rPr>
              <a:t>with a </a:t>
            </a:r>
            <a:r>
              <a:rPr sz="2400" spc="-5" dirty="0">
                <a:latin typeface="Times New Roman"/>
                <a:cs typeface="Times New Roman"/>
              </a:rPr>
              <a:t>unique  </a:t>
            </a:r>
            <a:r>
              <a:rPr sz="2400" dirty="0">
                <a:latin typeface="Times New Roman"/>
                <a:cs typeface="Times New Roman"/>
              </a:rPr>
              <a:t>screen angle to avoid </a:t>
            </a:r>
            <a:r>
              <a:rPr sz="2400" spc="-5" dirty="0">
                <a:latin typeface="Times New Roman"/>
                <a:cs typeface="Times New Roman"/>
              </a:rPr>
              <a:t>moiré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patterns.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Four-color </a:t>
            </a:r>
            <a:r>
              <a:rPr sz="2400" spc="-5" dirty="0">
                <a:latin typeface="Times New Roman"/>
                <a:cs typeface="Times New Roman"/>
              </a:rPr>
              <a:t>process printing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producing  many </a:t>
            </a:r>
            <a:r>
              <a:rPr sz="2400" dirty="0">
                <a:latin typeface="Times New Roman"/>
                <a:cs typeface="Times New Roman"/>
              </a:rPr>
              <a:t>colors from four base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7551420" cy="40389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2880" marR="1992630" indent="-182880" algn="r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82880" algn="l"/>
              </a:tabLst>
            </a:pPr>
            <a:r>
              <a:rPr sz="2400" dirty="0">
                <a:latin typeface="Times New Roman"/>
                <a:cs typeface="Times New Roman"/>
              </a:rPr>
              <a:t>Selection of duplication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lang="en-GB" sz="2400" dirty="0">
              <a:latin typeface="Times New Roman"/>
              <a:cs typeface="Times New Roman"/>
            </a:endParaRPr>
          </a:p>
          <a:p>
            <a:pPr marL="342900" marR="1992630" indent="-342900" algn="r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182880" algn="l"/>
              </a:tabLst>
            </a:pPr>
            <a:r>
              <a:rPr sz="2400" dirty="0">
                <a:latin typeface="Times New Roman"/>
                <a:cs typeface="Times New Roman"/>
              </a:rPr>
              <a:t>Intended audience and purpose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</a:t>
            </a: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Desired quality of output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 size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</a:t>
            </a: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Cost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9583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Material to 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9583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Color print ,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color or gray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tones</a:t>
            </a: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9583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……………….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3390" cy="4200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Spot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colors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alternative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mixing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solid colors, or spot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4965" algn="l"/>
                <a:tab pos="355600" algn="l"/>
                <a:tab pos="1049020" algn="l"/>
                <a:tab pos="1926589" algn="l"/>
                <a:tab pos="2567305" algn="l"/>
                <a:tab pos="3073400" algn="l"/>
                <a:tab pos="3797300" algn="l"/>
                <a:tab pos="4184650" algn="l"/>
                <a:tab pos="5200650" algn="l"/>
                <a:tab pos="5842635" algn="l"/>
                <a:tab pos="6431280" algn="l"/>
                <a:tab pos="6937375" algn="l"/>
              </a:tabLst>
            </a:pPr>
            <a:r>
              <a:rPr sz="2400" dirty="0">
                <a:latin typeface="Times New Roman"/>
                <a:cs typeface="Times New Roman"/>
              </a:rPr>
              <a:t>Spot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e	the	form	of	opa</a:t>
            </a:r>
            <a:r>
              <a:rPr sz="2400" spc="10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ue	inks	t</a:t>
            </a:r>
            <a:r>
              <a:rPr sz="2400" spc="-10" dirty="0">
                <a:latin typeface="Times New Roman"/>
                <a:cs typeface="Times New Roman"/>
              </a:rPr>
              <a:t>ha</a:t>
            </a:r>
            <a:r>
              <a:rPr sz="2400" dirty="0">
                <a:latin typeface="Times New Roman"/>
                <a:cs typeface="Times New Roman"/>
              </a:rPr>
              <a:t>t	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em</a:t>
            </a:r>
            <a:r>
              <a:rPr sz="2400" i="1" spc="-15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before </a:t>
            </a:r>
            <a:r>
              <a:rPr sz="2400" dirty="0">
                <a:latin typeface="Times New Roman"/>
                <a:cs typeface="Times New Roman"/>
              </a:rPr>
              <a:t>they reach the printing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printing, </a:t>
            </a:r>
            <a:r>
              <a:rPr sz="2400" dirty="0">
                <a:latin typeface="Times New Roman"/>
                <a:cs typeface="Times New Roman"/>
              </a:rPr>
              <a:t>spot </a:t>
            </a:r>
            <a:r>
              <a:rPr sz="2400" spc="-5" dirty="0">
                <a:latin typeface="Times New Roman"/>
                <a:cs typeface="Times New Roman"/>
              </a:rPr>
              <a:t>colors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produced </a:t>
            </a:r>
            <a:r>
              <a:rPr sz="2400" dirty="0">
                <a:latin typeface="Times New Roman"/>
                <a:cs typeface="Times New Roman"/>
              </a:rPr>
              <a:t>when inks are </a:t>
            </a:r>
            <a:r>
              <a:rPr sz="2400" spc="-5" dirty="0">
                <a:latin typeface="Times New Roman"/>
                <a:cs typeface="Times New Roman"/>
              </a:rPr>
              <a:t>laid  </a:t>
            </a:r>
            <a:r>
              <a:rPr sz="2400" dirty="0">
                <a:latin typeface="Times New Roman"/>
                <a:cs typeface="Times New Roman"/>
              </a:rPr>
              <a:t>down in a 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Tints </a:t>
            </a:r>
            <a:r>
              <a:rPr sz="2400" dirty="0">
                <a:latin typeface="Times New Roman"/>
                <a:cs typeface="Times New Roman"/>
              </a:rPr>
              <a:t>can be created through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Exact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matches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easier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achieve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rely on the printing device for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mixing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5011" y="207200"/>
            <a:ext cx="2632075" cy="1876425"/>
            <a:chOff x="6315011" y="207200"/>
            <a:chExt cx="2632075" cy="1876425"/>
          </a:xfrm>
        </p:grpSpPr>
        <p:sp>
          <p:nvSpPr>
            <p:cNvPr id="5" name="object 5"/>
            <p:cNvSpPr/>
            <p:nvPr/>
          </p:nvSpPr>
          <p:spPr>
            <a:xfrm>
              <a:off x="6324599" y="216662"/>
              <a:ext cx="2612644" cy="1857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9773" y="211963"/>
              <a:ext cx="2622550" cy="1866900"/>
            </a:xfrm>
            <a:custGeom>
              <a:avLst/>
              <a:gdLst/>
              <a:ahLst/>
              <a:cxnLst/>
              <a:rect l="l" t="t" r="r" b="b"/>
              <a:pathLst>
                <a:path w="2622550" h="1866900">
                  <a:moveTo>
                    <a:pt x="0" y="1866899"/>
                  </a:moveTo>
                  <a:lnTo>
                    <a:pt x="2622169" y="1866899"/>
                  </a:lnTo>
                  <a:lnTo>
                    <a:pt x="2622169" y="0"/>
                  </a:lnTo>
                  <a:lnTo>
                    <a:pt x="0" y="0"/>
                  </a:lnTo>
                  <a:lnTo>
                    <a:pt x="0" y="18668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8035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229235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Pantone Matching System </a:t>
            </a:r>
            <a:r>
              <a:rPr sz="2400" spc="-5" dirty="0">
                <a:latin typeface="Times New Roman"/>
                <a:cs typeface="Times New Roman"/>
              </a:rPr>
              <a:t>(PMS) 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universally  accepted spot-color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94945" marR="76200" indent="-18288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disadvantage of using spot colors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cost of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reproduction  when a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spc="-5" dirty="0">
                <a:latin typeface="Times New Roman"/>
                <a:cs typeface="Times New Roman"/>
              </a:rPr>
              <a:t>has many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Unlike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colors, which can produce a wide variety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colors through </a:t>
            </a:r>
            <a:r>
              <a:rPr sz="2400" spc="-5" dirty="0">
                <a:latin typeface="Times New Roman"/>
                <a:cs typeface="Times New Roman"/>
              </a:rPr>
              <a:t>mixing, </a:t>
            </a:r>
            <a:r>
              <a:rPr sz="2400" dirty="0">
                <a:latin typeface="Times New Roman"/>
                <a:cs typeface="Times New Roman"/>
              </a:rPr>
              <a:t>spot colors require separate inks to be  used for each </a:t>
            </a:r>
            <a:r>
              <a:rPr sz="2400" spc="-15" dirty="0">
                <a:latin typeface="Times New Roman"/>
                <a:cs typeface="Times New Roman"/>
              </a:rPr>
              <a:t>color, </a:t>
            </a:r>
            <a:r>
              <a:rPr sz="2400" dirty="0">
                <a:latin typeface="Times New Roman"/>
                <a:cs typeface="Times New Roman"/>
              </a:rPr>
              <a:t>increasing the cost 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reproduction.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470"/>
            <a:ext cx="8073390" cy="48158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Times New Roman"/>
                <a:cs typeface="Times New Roman"/>
              </a:rPr>
              <a:t>Continuous </a:t>
            </a:r>
            <a:r>
              <a:rPr sz="2800" spc="-55" dirty="0">
                <a:latin typeface="Times New Roman"/>
                <a:cs typeface="Times New Roman"/>
              </a:rPr>
              <a:t>Tone </a:t>
            </a:r>
            <a:r>
              <a:rPr sz="2800" spc="-5" dirty="0">
                <a:latin typeface="Times New Roman"/>
                <a:cs typeface="Times New Roman"/>
              </a:rPr>
              <a:t>Color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30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 printing devices are capable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producing continuous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tone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  <a:p>
            <a:pPr marL="194945" marR="5715" indent="-182880">
              <a:lnSpc>
                <a:spcPts val="2590"/>
              </a:lnSpc>
              <a:spcBef>
                <a:spcPts val="6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Full </a:t>
            </a:r>
            <a:r>
              <a:rPr sz="2400" spc="-5" dirty="0">
                <a:latin typeface="Times New Roman"/>
                <a:cs typeface="Times New Roman"/>
              </a:rPr>
              <a:t>color prints </a:t>
            </a:r>
            <a:r>
              <a:rPr sz="2400" dirty="0">
                <a:latin typeface="Times New Roman"/>
                <a:cs typeface="Times New Roman"/>
              </a:rPr>
              <a:t>that are </a:t>
            </a:r>
            <a:r>
              <a:rPr sz="2400" spc="-5" dirty="0">
                <a:latin typeface="Times New Roman"/>
                <a:cs typeface="Times New Roman"/>
              </a:rPr>
              <a:t>achieved </a:t>
            </a:r>
            <a:r>
              <a:rPr sz="2400" dirty="0">
                <a:latin typeface="Times New Roman"/>
                <a:cs typeface="Times New Roman"/>
              </a:rPr>
              <a:t>without the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screening  </a:t>
            </a:r>
            <a:r>
              <a:rPr sz="2400" dirty="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25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960755" algn="l"/>
                <a:tab pos="1481455" algn="l"/>
                <a:tab pos="2509520" algn="l"/>
                <a:tab pos="3606800" algn="l"/>
                <a:tab pos="4484370" algn="l"/>
                <a:tab pos="5835015" algn="l"/>
                <a:tab pos="6221095" algn="l"/>
                <a:tab pos="6743700" algn="l"/>
                <a:tab pos="7806055" algn="l"/>
              </a:tabLst>
            </a:pP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ts	are	cre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ted	thro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gh	subtle	va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	in	the	volu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density </a:t>
            </a:r>
            <a:r>
              <a:rPr sz="2400" spc="-5" dirty="0">
                <a:latin typeface="Times New Roman"/>
                <a:cs typeface="Times New Roman"/>
              </a:rPr>
              <a:t>of ink or </a:t>
            </a:r>
            <a:r>
              <a:rPr sz="2400" dirty="0">
                <a:latin typeface="Times New Roman"/>
                <a:cs typeface="Times New Roman"/>
              </a:rPr>
              <a:t>toner applied to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  <a:p>
            <a:pPr marL="194945" marR="7620" indent="-182880" algn="just">
              <a:lnSpc>
                <a:spcPts val="2590"/>
              </a:lnSpc>
              <a:spcBef>
                <a:spcPts val="6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Best </a:t>
            </a:r>
            <a:r>
              <a:rPr sz="2400" spc="-5" dirty="0">
                <a:latin typeface="Times New Roman"/>
                <a:cs typeface="Times New Roman"/>
              </a:rPr>
              <a:t>suited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printing images </a:t>
            </a:r>
            <a:r>
              <a:rPr sz="2400" dirty="0">
                <a:latin typeface="Times New Roman"/>
                <a:cs typeface="Times New Roman"/>
              </a:rPr>
              <a:t>of continuous tone </a:t>
            </a:r>
            <a:r>
              <a:rPr sz="2400" spc="-5" dirty="0">
                <a:latin typeface="Times New Roman"/>
                <a:cs typeface="Times New Roman"/>
              </a:rPr>
              <a:t>such as  </a:t>
            </a:r>
            <a:r>
              <a:rPr sz="2400" dirty="0">
                <a:latin typeface="Times New Roman"/>
                <a:cs typeface="Times New Roman"/>
              </a:rPr>
              <a:t>photographs.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term </a:t>
            </a:r>
            <a:r>
              <a:rPr sz="2400" dirty="0">
                <a:latin typeface="Times New Roman"/>
                <a:cs typeface="Times New Roman"/>
              </a:rPr>
              <a:t>contone </a:t>
            </a:r>
            <a:r>
              <a:rPr sz="2400" spc="-5" dirty="0">
                <a:latin typeface="Times New Roman"/>
                <a:cs typeface="Times New Roman"/>
              </a:rPr>
              <a:t>refers either </a:t>
            </a:r>
            <a:r>
              <a:rPr sz="2400" dirty="0">
                <a:latin typeface="Times New Roman"/>
                <a:cs typeface="Times New Roman"/>
              </a:rPr>
              <a:t>to true </a:t>
            </a:r>
            <a:r>
              <a:rPr sz="2400" spc="-5" dirty="0">
                <a:latin typeface="Times New Roman"/>
                <a:cs typeface="Times New Roman"/>
              </a:rPr>
              <a:t>continuous </a:t>
            </a:r>
            <a:r>
              <a:rPr sz="2400" dirty="0">
                <a:latin typeface="Times New Roman"/>
                <a:cs typeface="Times New Roman"/>
              </a:rPr>
              <a:t>tone </a:t>
            </a:r>
            <a:r>
              <a:rPr sz="2400" spc="-5" dirty="0">
                <a:latin typeface="Times New Roman"/>
                <a:cs typeface="Times New Roman"/>
              </a:rPr>
              <a:t>printing  </a:t>
            </a:r>
            <a:r>
              <a:rPr sz="2400" dirty="0">
                <a:latin typeface="Times New Roman"/>
                <a:cs typeface="Times New Roman"/>
              </a:rPr>
              <a:t>or to 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hybrid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incorporate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limited </a:t>
            </a:r>
            <a:r>
              <a:rPr sz="2400" spc="-10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 continuous </a:t>
            </a:r>
            <a:r>
              <a:rPr sz="2400" spc="-5" dirty="0">
                <a:latin typeface="Times New Roman"/>
                <a:cs typeface="Times New Roman"/>
              </a:rPr>
              <a:t>tone methods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screening, producing results </a:t>
            </a:r>
            <a:r>
              <a:rPr sz="2400" dirty="0">
                <a:latin typeface="Times New Roman"/>
                <a:cs typeface="Times New Roman"/>
              </a:rPr>
              <a:t>that  approach true continuous tone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7808"/>
            <a:ext cx="6347713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03" y="457200"/>
            <a:ext cx="8073390" cy="352532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Screen</a:t>
            </a:r>
            <a:r>
              <a:rPr sz="28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Angle</a:t>
            </a:r>
            <a:endParaRPr sz="28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5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mixed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halftone</a:t>
            </a:r>
            <a:endParaRPr sz="200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patterns, each with a unique screen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angle</a:t>
            </a:r>
          </a:p>
          <a:p>
            <a:pPr marL="194945" marR="5080" indent="-182880">
              <a:lnSpc>
                <a:spcPct val="100000"/>
              </a:lnSpc>
              <a:spcBef>
                <a:spcPts val="43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offset </a:t>
            </a:r>
            <a:r>
              <a:rPr sz="2000" spc="-5" dirty="0">
                <a:latin typeface="Times New Roman"/>
                <a:cs typeface="Times New Roman"/>
              </a:rPr>
              <a:t>printing, </a:t>
            </a:r>
            <a:r>
              <a:rPr sz="2000" dirty="0">
                <a:latin typeface="Times New Roman"/>
                <a:cs typeface="Times New Roman"/>
              </a:rPr>
              <a:t>the screen </a:t>
            </a:r>
            <a:r>
              <a:rPr sz="2000" spc="-5" dirty="0">
                <a:latin typeface="Times New Roman"/>
                <a:cs typeface="Times New Roman"/>
              </a:rPr>
              <a:t>angle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angle </a:t>
            </a:r>
            <a:r>
              <a:rPr sz="2000" dirty="0">
                <a:latin typeface="Times New Roman"/>
                <a:cs typeface="Times New Roman"/>
              </a:rPr>
              <a:t>at which the </a:t>
            </a:r>
            <a:r>
              <a:rPr sz="2000" spc="-5" dirty="0">
                <a:latin typeface="Times New Roman"/>
                <a:cs typeface="Times New Roman"/>
              </a:rPr>
              <a:t>halftones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separated  </a:t>
            </a:r>
            <a:r>
              <a:rPr sz="2000" dirty="0">
                <a:latin typeface="Times New Roman"/>
                <a:cs typeface="Times New Roman"/>
              </a:rPr>
              <a:t>color </a:t>
            </a:r>
            <a:r>
              <a:rPr sz="2000" spc="-5" dirty="0">
                <a:latin typeface="Times New Roman"/>
                <a:cs typeface="Times New Roman"/>
              </a:rPr>
              <a:t>is made </a:t>
            </a:r>
            <a:r>
              <a:rPr sz="2000" dirty="0">
                <a:latin typeface="Times New Roman"/>
                <a:cs typeface="Times New Roman"/>
              </a:rPr>
              <a:t>output to a lithographic </a:t>
            </a:r>
            <a:r>
              <a:rPr sz="2000" spc="-5" dirty="0">
                <a:latin typeface="Times New Roman"/>
                <a:cs typeface="Times New Roman"/>
              </a:rPr>
              <a:t>film, </a:t>
            </a:r>
            <a:r>
              <a:rPr sz="2000" dirty="0">
                <a:latin typeface="Times New Roman"/>
                <a:cs typeface="Times New Roman"/>
              </a:rPr>
              <a:t>hence, printed on final product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media.</a:t>
            </a:r>
          </a:p>
          <a:p>
            <a:pPr marL="194945" marR="5080" indent="-182880">
              <a:lnSpc>
                <a:spcPct val="100000"/>
              </a:lnSpc>
              <a:spcBef>
                <a:spcPts val="434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Incorrect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angles to output </a:t>
            </a: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dirty="0">
                <a:latin typeface="Times New Roman"/>
                <a:cs typeface="Times New Roman"/>
              </a:rPr>
              <a:t>color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lead to a </a:t>
            </a:r>
            <a:r>
              <a:rPr sz="2000" spc="-5" dirty="0">
                <a:latin typeface="Times New Roman"/>
                <a:cs typeface="Times New Roman"/>
              </a:rPr>
              <a:t>sort </a:t>
            </a:r>
            <a:r>
              <a:rPr sz="2000" dirty="0">
                <a:latin typeface="Times New Roman"/>
                <a:cs typeface="Times New Roman"/>
              </a:rPr>
              <a:t>of optical </a:t>
            </a:r>
            <a:r>
              <a:rPr sz="2000" spc="-5" dirty="0">
                <a:latin typeface="Times New Roman"/>
                <a:cs typeface="Times New Roman"/>
              </a:rPr>
              <a:t>noise </a:t>
            </a:r>
            <a:r>
              <a:rPr sz="2000" dirty="0">
                <a:latin typeface="Times New Roman"/>
                <a:cs typeface="Times New Roman"/>
              </a:rPr>
              <a:t>called  a </a:t>
            </a:r>
            <a:r>
              <a:rPr sz="2000" i="1" spc="-5" dirty="0">
                <a:latin typeface="Times New Roman"/>
                <a:cs typeface="Times New Roman"/>
              </a:rPr>
              <a:t>moiré </a:t>
            </a:r>
            <a:r>
              <a:rPr sz="2000" i="1" dirty="0">
                <a:latin typeface="Times New Roman"/>
                <a:cs typeface="Times New Roman"/>
              </a:rPr>
              <a:t>pattern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appear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bands or </a:t>
            </a:r>
            <a:r>
              <a:rPr sz="2000" spc="-5" dirty="0">
                <a:latin typeface="Times New Roman"/>
                <a:cs typeface="Times New Roman"/>
              </a:rPr>
              <a:t>waves </a:t>
            </a:r>
            <a:r>
              <a:rPr sz="2000" dirty="0">
                <a:latin typeface="Times New Roman"/>
                <a:cs typeface="Times New Roman"/>
              </a:rPr>
              <a:t>in the final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print.</a:t>
            </a: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4F81BC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Incorrect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angle values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look  colors </a:t>
            </a:r>
            <a:r>
              <a:rPr sz="2000" spc="-5" dirty="0">
                <a:latin typeface="Times New Roman"/>
                <a:cs typeface="Times New Roman"/>
              </a:rPr>
              <a:t>dimmer </a:t>
            </a:r>
            <a:r>
              <a:rPr sz="2000" dirty="0">
                <a:latin typeface="Times New Roman"/>
                <a:cs typeface="Times New Roman"/>
              </a:rPr>
              <a:t>due 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overlapping.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4267199"/>
            <a:ext cx="3489198" cy="2581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8300" y="4445889"/>
            <a:ext cx="927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  typical  </a:t>
            </a:r>
            <a:r>
              <a:rPr sz="1800" dirty="0">
                <a:latin typeface="Times New Roman"/>
                <a:cs typeface="Times New Roman"/>
              </a:rPr>
              <a:t>halftone  angles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184" y="4445889"/>
            <a:ext cx="709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33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CM</a:t>
            </a:r>
            <a:r>
              <a:rPr sz="1800" spc="-2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scre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4800549"/>
            <a:ext cx="1871979" cy="187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3900" y="4489830"/>
            <a:ext cx="127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moiré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pattern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470"/>
            <a:ext cx="8074659" cy="44869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735"/>
              </a:lnSpc>
              <a:spcBef>
                <a:spcPts val="30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Modern </a:t>
            </a:r>
            <a:r>
              <a:rPr sz="2400" spc="-5" dirty="0">
                <a:latin typeface="Times New Roman"/>
                <a:cs typeface="Times New Roman"/>
              </a:rPr>
              <a:t>method that covers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variety of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including inkjet printing 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laser.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ts val="2590"/>
              </a:lnSpc>
              <a:spcBef>
                <a:spcPts val="6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digital printing, images are sent directly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printer using  </a:t>
            </a:r>
            <a:r>
              <a:rPr sz="2400" dirty="0">
                <a:latin typeface="Times New Roman"/>
                <a:cs typeface="Times New Roman"/>
              </a:rPr>
              <a:t>digital files such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PDFs.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ts val="259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eliminates the need 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printing plate, which </a:t>
            </a:r>
            <a:r>
              <a:rPr sz="2400" dirty="0">
                <a:latin typeface="Times New Roman"/>
                <a:cs typeface="Times New Roman"/>
              </a:rPr>
              <a:t>is used in  other </a:t>
            </a:r>
            <a:r>
              <a:rPr sz="2400" spc="-5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printing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spc="-20" dirty="0">
                <a:latin typeface="Times New Roman"/>
                <a:cs typeface="Times New Roman"/>
              </a:rPr>
              <a:t>lithography,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can save </a:t>
            </a:r>
            <a:r>
              <a:rPr sz="2400" spc="-10" dirty="0">
                <a:latin typeface="Times New Roman"/>
                <a:cs typeface="Times New Roman"/>
              </a:rPr>
              <a:t>time 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money </a:t>
            </a:r>
            <a:r>
              <a:rPr sz="2400" dirty="0">
                <a:latin typeface="Times New Roman"/>
                <a:cs typeface="Times New Roman"/>
              </a:rPr>
              <a:t>(unless </a:t>
            </a:r>
            <a:r>
              <a:rPr sz="2400" spc="-5" dirty="0">
                <a:latin typeface="Times New Roman"/>
                <a:cs typeface="Times New Roman"/>
              </a:rPr>
              <a:t>you're </a:t>
            </a:r>
            <a:r>
              <a:rPr sz="2400" dirty="0">
                <a:latin typeface="Times New Roman"/>
                <a:cs typeface="Times New Roman"/>
              </a:rPr>
              <a:t>printing in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numbers).</a:t>
            </a:r>
            <a:endParaRPr sz="2400">
              <a:latin typeface="Times New Roman"/>
              <a:cs typeface="Times New Roman"/>
            </a:endParaRPr>
          </a:p>
          <a:p>
            <a:pPr marL="194945" marR="8255" indent="-182880" algn="just">
              <a:lnSpc>
                <a:spcPts val="259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Digital printing allows </a:t>
            </a:r>
            <a:r>
              <a:rPr sz="2400" dirty="0">
                <a:latin typeface="Times New Roman"/>
                <a:cs typeface="Times New Roman"/>
              </a:rPr>
              <a:t>for quick </a:t>
            </a:r>
            <a:r>
              <a:rPr sz="2400" spc="-5" dirty="0">
                <a:latin typeface="Times New Roman"/>
                <a:cs typeface="Times New Roman"/>
              </a:rPr>
              <a:t>turnaround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allows  </a:t>
            </a:r>
            <a:r>
              <a:rPr sz="2400" dirty="0">
                <a:latin typeface="Times New Roman"/>
                <a:cs typeface="Times New Roman"/>
              </a:rPr>
              <a:t>businesses to print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demand.</a:t>
            </a:r>
            <a:endParaRPr sz="2400">
              <a:latin typeface="Times New Roman"/>
              <a:cs typeface="Times New Roman"/>
            </a:endParaRPr>
          </a:p>
          <a:p>
            <a:pPr marL="194945" marR="6985" indent="-182880" algn="just">
              <a:lnSpc>
                <a:spcPts val="2590"/>
              </a:lnSpc>
              <a:spcBef>
                <a:spcPts val="5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It's </a:t>
            </a:r>
            <a:r>
              <a:rPr sz="2400" dirty="0">
                <a:latin typeface="Times New Roman"/>
                <a:cs typeface="Times New Roman"/>
              </a:rPr>
              <a:t>also great for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run jobs - </a:t>
            </a:r>
            <a:r>
              <a:rPr sz="2400" spc="-5" dirty="0">
                <a:latin typeface="Times New Roman"/>
                <a:cs typeface="Times New Roman"/>
              </a:rPr>
              <a:t>requests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8073390" cy="3317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Digital printing </a:t>
            </a:r>
            <a:r>
              <a:rPr sz="2400" spc="-5" dirty="0">
                <a:latin typeface="Times New Roman"/>
                <a:cs typeface="Times New Roman"/>
              </a:rPr>
              <a:t>best </a:t>
            </a:r>
            <a:r>
              <a:rPr sz="2400" dirty="0">
                <a:latin typeface="Times New Roman"/>
                <a:cs typeface="Times New Roman"/>
              </a:rPr>
              <a:t>serves </a:t>
            </a:r>
            <a:r>
              <a:rPr sz="2400" spc="-5" dirty="0">
                <a:latin typeface="Times New Roman"/>
                <a:cs typeface="Times New Roman"/>
              </a:rPr>
              <a:t>the demand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for: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variable 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printing,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personalization, customization, </a:t>
            </a:r>
            <a:r>
              <a:rPr sz="2400" dirty="0">
                <a:latin typeface="Times New Roman"/>
                <a:cs typeface="Times New Roman"/>
              </a:rPr>
              <a:t>less spoilage, </a:t>
            </a:r>
            <a:r>
              <a:rPr sz="2400" spc="-5" dirty="0">
                <a:latin typeface="Times New Roman"/>
                <a:cs typeface="Times New Roman"/>
              </a:rPr>
              <a:t>faster </a:t>
            </a:r>
            <a:r>
              <a:rPr sz="2400" dirty="0">
                <a:latin typeface="Times New Roman"/>
                <a:cs typeface="Times New Roman"/>
              </a:rPr>
              <a:t>proof cycle,  </a:t>
            </a:r>
            <a:r>
              <a:rPr sz="2400" spc="-5" dirty="0">
                <a:latin typeface="Times New Roman"/>
                <a:cs typeface="Times New Roman"/>
              </a:rPr>
              <a:t>smaller archival storage, </a:t>
            </a:r>
            <a:r>
              <a:rPr sz="2400" dirty="0">
                <a:latin typeface="Times New Roman"/>
                <a:cs typeface="Times New Roman"/>
              </a:rPr>
              <a:t>quick </a:t>
            </a:r>
            <a:r>
              <a:rPr sz="2400" spc="-5" dirty="0">
                <a:latin typeface="Times New Roman"/>
                <a:cs typeface="Times New Roman"/>
              </a:rPr>
              <a:t>response, just-in-time </a:t>
            </a:r>
            <a:r>
              <a:rPr sz="2400" spc="-25" dirty="0">
                <a:latin typeface="Times New Roman"/>
                <a:cs typeface="Times New Roman"/>
              </a:rPr>
              <a:t>delivery,  </a:t>
            </a:r>
            <a:r>
              <a:rPr sz="2400" spc="-5" dirty="0">
                <a:latin typeface="Times New Roman"/>
                <a:cs typeface="Times New Roman"/>
              </a:rPr>
              <a:t>and short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medium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runs.</a:t>
            </a:r>
            <a:endParaRPr sz="2400">
              <a:latin typeface="Times New Roman"/>
              <a:cs typeface="Times New Roman"/>
            </a:endParaRPr>
          </a:p>
          <a:p>
            <a:pPr marL="194945" marR="7620" indent="-182880" algn="just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important advantages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Digital </a:t>
            </a:r>
            <a:r>
              <a:rPr sz="2400" spc="-5" dirty="0">
                <a:latin typeface="Times New Roman"/>
                <a:cs typeface="Times New Roman"/>
              </a:rPr>
              <a:t>printing  </a:t>
            </a:r>
            <a:r>
              <a:rPr sz="2400" spc="-15" dirty="0">
                <a:latin typeface="Times New Roman"/>
                <a:cs typeface="Times New Roman"/>
              </a:rPr>
              <a:t>offers </a:t>
            </a:r>
            <a:r>
              <a:rPr sz="2400" dirty="0">
                <a:latin typeface="Times New Roman"/>
                <a:cs typeface="Times New Roman"/>
              </a:rPr>
              <a:t>is a quicker </a:t>
            </a:r>
            <a:r>
              <a:rPr sz="2400" spc="-5" dirty="0">
                <a:latin typeface="Times New Roman"/>
                <a:cs typeface="Times New Roman"/>
              </a:rPr>
              <a:t>response time </a:t>
            </a:r>
            <a:r>
              <a:rPr sz="2400" dirty="0">
                <a:latin typeface="Times New Roman"/>
                <a:cs typeface="Times New Roman"/>
              </a:rPr>
              <a:t>due to its </a:t>
            </a:r>
            <a:r>
              <a:rPr sz="2400" spc="-5" dirty="0">
                <a:latin typeface="Times New Roman"/>
                <a:cs typeface="Times New Roman"/>
              </a:rPr>
              <a:t>minimal press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setup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Built in </a:t>
            </a:r>
            <a:r>
              <a:rPr sz="2400" spc="-5" dirty="0">
                <a:latin typeface="Times New Roman"/>
                <a:cs typeface="Times New Roman"/>
              </a:rPr>
              <a:t>multicolor </a:t>
            </a:r>
            <a:r>
              <a:rPr sz="2400" dirty="0">
                <a:latin typeface="Times New Roman"/>
                <a:cs typeface="Times New Roman"/>
              </a:rPr>
              <a:t>registration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005"/>
            <a:ext cx="3695700" cy="8699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4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Superior image </a:t>
            </a:r>
            <a:r>
              <a:rPr sz="2200" dirty="0">
                <a:latin typeface="Times New Roman"/>
                <a:cs typeface="Times New Roman"/>
              </a:rPr>
              <a:t>quality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3014"/>
            <a:ext cx="3881754" cy="183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6985" indent="-182880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Count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10" dirty="0">
                <a:latin typeface="Times New Roman"/>
                <a:cs typeface="Times New Roman"/>
              </a:rPr>
              <a:t>offset </a:t>
            </a:r>
            <a:r>
              <a:rPr sz="2200" spc="-5" dirty="0">
                <a:latin typeface="Times New Roman"/>
                <a:cs typeface="Times New Roman"/>
              </a:rPr>
              <a:t>printing for  clean, distinct type </a:t>
            </a:r>
            <a:r>
              <a:rPr sz="2200" spc="-10" dirty="0">
                <a:latin typeface="Times New Roman"/>
                <a:cs typeface="Times New Roman"/>
              </a:rPr>
              <a:t>and images  </a:t>
            </a:r>
            <a:r>
              <a:rPr sz="2200" spc="-5" dirty="0">
                <a:latin typeface="Times New Roman"/>
                <a:cs typeface="Times New Roman"/>
              </a:rPr>
              <a:t>without streaks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spots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Better color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reliability,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40" dirty="0">
                <a:latin typeface="Times New Roman"/>
                <a:cs typeface="Times New Roman"/>
              </a:rPr>
              <a:t>Works </a:t>
            </a:r>
            <a:r>
              <a:rPr sz="2200" spc="-5" dirty="0">
                <a:latin typeface="Times New Roman"/>
                <a:cs typeface="Times New Roman"/>
              </a:rPr>
              <a:t>equally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well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4343780"/>
            <a:ext cx="3165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almost </a:t>
            </a:r>
            <a:r>
              <a:rPr sz="2200" spc="-5" dirty="0">
                <a:latin typeface="Times New Roman"/>
                <a:cs typeface="Times New Roman"/>
              </a:rPr>
              <a:t>any kind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material.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46116"/>
            <a:ext cx="3878579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  <a:tab pos="1384300" algn="l"/>
                <a:tab pos="2423795" algn="l"/>
              </a:tabLst>
            </a:pPr>
            <a:r>
              <a:rPr sz="2200" spc="-18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orld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ntional  process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Reprint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easy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Less expensive per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1621125"/>
            <a:ext cx="3881120" cy="15049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High cost of low-volume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Longer </a:t>
            </a:r>
            <a:r>
              <a:rPr sz="2000" spc="-5" dirty="0">
                <a:latin typeface="Times New Roman"/>
                <a:cs typeface="Times New Roman"/>
              </a:rPr>
              <a:t>timetable since plates need 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828" y="3160902"/>
            <a:ext cx="388112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  <a:tab pos="1001394" algn="l"/>
                <a:tab pos="1825625" algn="l"/>
                <a:tab pos="2188845" algn="l"/>
                <a:tab pos="2789555" algn="l"/>
                <a:tab pos="3627754" algn="l"/>
              </a:tabLst>
            </a:pPr>
            <a:r>
              <a:rPr sz="2000" spc="-15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se	fal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out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c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se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Numerous </a:t>
            </a:r>
            <a:r>
              <a:rPr sz="2000" spc="-5" dirty="0">
                <a:latin typeface="Times New Roman"/>
                <a:cs typeface="Times New Roman"/>
              </a:rPr>
              <a:t>steps,complex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Expensive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equipment's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50" dirty="0">
                <a:latin typeface="Times New Roman"/>
                <a:cs typeface="Times New Roman"/>
              </a:rPr>
              <a:t>Too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Product </a:t>
            </a:r>
            <a:r>
              <a:rPr sz="2000" spc="-5" dirty="0">
                <a:latin typeface="Times New Roman"/>
                <a:cs typeface="Times New Roman"/>
              </a:rPr>
              <a:t>can 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customized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specific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5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Slow response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195580" algn="l"/>
                <a:tab pos="913130" algn="l"/>
                <a:tab pos="1541145" algn="l"/>
                <a:tab pos="2030730" algn="l"/>
                <a:tab pos="3056255" algn="l"/>
                <a:tab pos="3671570" algn="l"/>
              </a:tabLst>
            </a:pPr>
            <a:r>
              <a:rPr sz="2000" dirty="0">
                <a:latin typeface="Times New Roman"/>
                <a:cs typeface="Times New Roman"/>
              </a:rPr>
              <a:t>Long	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	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twe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	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art	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finish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147856"/>
            <a:ext cx="683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Offset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9382"/>
            <a:ext cx="154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61794"/>
            <a:ext cx="388112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245235" algn="l"/>
                <a:tab pos="2954020" algn="l"/>
              </a:tabLst>
            </a:pPr>
            <a:r>
              <a:rPr sz="2400" dirty="0">
                <a:latin typeface="Times New Roman"/>
                <a:cs typeface="Times New Roman"/>
              </a:rPr>
              <a:t>Less	</a:t>
            </a:r>
            <a:r>
              <a:rPr sz="2400" spc="-5" dirty="0">
                <a:latin typeface="Times New Roman"/>
                <a:cs typeface="Times New Roman"/>
              </a:rPr>
              <a:t>expensive	process</a:t>
            </a:r>
            <a:endParaRPr sz="2400" dirty="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low volume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</a:p>
          <a:p>
            <a:pPr marL="194945" marR="6350" indent="-182880">
              <a:lnSpc>
                <a:spcPts val="2590"/>
              </a:lnSpc>
              <a:spcBef>
                <a:spcPts val="61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109980" algn="l"/>
                <a:tab pos="1717675" algn="l"/>
                <a:tab pos="2801620" algn="l"/>
              </a:tabLst>
            </a:pPr>
            <a:r>
              <a:rPr sz="2400" dirty="0">
                <a:latin typeface="Times New Roman"/>
                <a:cs typeface="Times New Roman"/>
              </a:rPr>
              <a:t>Quick	and	quic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er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ponse  </a:t>
            </a:r>
            <a:r>
              <a:rPr sz="2400" dirty="0">
                <a:latin typeface="Times New Roman"/>
                <a:cs typeface="Times New Roman"/>
              </a:rPr>
              <a:t>to change 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25088"/>
            <a:ext cx="38804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2062480" algn="l"/>
                <a:tab pos="3176905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sto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ize	size,	col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features,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20336"/>
            <a:ext cx="2733675" cy="1160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Printed 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600"/>
              </a:lnSpc>
              <a:spcBef>
                <a:spcPts val="61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2466340" algn="l"/>
              </a:tabLst>
            </a:pP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rans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of  </a:t>
            </a:r>
            <a:r>
              <a:rPr sz="2400" spc="-5" dirty="0">
                <a:latin typeface="Times New Roman"/>
                <a:cs typeface="Times New Roman"/>
              </a:rPr>
              <a:t>electronically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4803" y="4659248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391099"/>
            <a:ext cx="354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risk of </a:t>
            </a:r>
            <a:r>
              <a:rPr sz="2400" spc="-10" dirty="0">
                <a:latin typeface="Times New Roman"/>
                <a:cs typeface="Times New Roman"/>
              </a:rPr>
              <a:t>miss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828" y="1622766"/>
            <a:ext cx="3881754" cy="2769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Material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longevity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meet customer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need?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590"/>
              </a:lnSpc>
              <a:spcBef>
                <a:spcPts val="61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Fewer options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yo  u can print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color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fidelity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7828" y="4403217"/>
            <a:ext cx="38830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2880">
              <a:lnSpc>
                <a:spcPts val="2590"/>
              </a:lnSpc>
              <a:spcBef>
                <a:spcPts val="42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  <a:tab pos="1467485" algn="l"/>
                <a:tab pos="2383790" algn="l"/>
                <a:tab pos="3164205" algn="l"/>
              </a:tabLst>
            </a:pPr>
            <a:r>
              <a:rPr sz="2400" dirty="0">
                <a:latin typeface="Times New Roman"/>
                <a:cs typeface="Times New Roman"/>
              </a:rPr>
              <a:t>Higher	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	for	la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ge-  </a:t>
            </a:r>
            <a:r>
              <a:rPr sz="2400" spc="-5" dirty="0">
                <a:latin typeface="Times New Roman"/>
                <a:cs typeface="Times New Roman"/>
              </a:rPr>
              <a:t>volume </a:t>
            </a:r>
            <a:r>
              <a:rPr sz="2400" dirty="0">
                <a:latin typeface="Times New Roman"/>
                <a:cs typeface="Times New Roman"/>
              </a:rPr>
              <a:t>jobs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828" y="5135117"/>
            <a:ext cx="140906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2880">
              <a:lnSpc>
                <a:spcPts val="2590"/>
              </a:lnSpc>
              <a:spcBef>
                <a:spcPts val="42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Presu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  </a:t>
            </a:r>
            <a:r>
              <a:rPr sz="2400" spc="-25" dirty="0">
                <a:latin typeface="Times New Roman"/>
                <a:cs typeface="Times New Roman"/>
              </a:rPr>
              <a:t>quality,  </a:t>
            </a:r>
            <a:r>
              <a:rPr sz="2400" dirty="0">
                <a:latin typeface="Times New Roman"/>
                <a:cs typeface="Times New Roman"/>
              </a:rPr>
              <a:t>crispness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4416" y="5135117"/>
            <a:ext cx="12115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6002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slightly  sha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pness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8985" y="5135117"/>
            <a:ext cx="72009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lower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697" y="1173154"/>
            <a:ext cx="70180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of </a:t>
            </a:r>
            <a:r>
              <a:rPr lang="en-GB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igital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3662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54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533"/>
            <a:ext cx="5282565" cy="40972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Map reproduction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latin typeface="Times New Roman"/>
                <a:cs typeface="Times New Roman"/>
              </a:rPr>
              <a:t>Depends on quantity of </a:t>
            </a:r>
            <a:r>
              <a:rPr sz="2600" spc="-5" dirty="0">
                <a:latin typeface="Times New Roman"/>
                <a:cs typeface="Times New Roman"/>
              </a:rPr>
              <a:t>map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production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4F81BC"/>
              </a:buClr>
              <a:buSzPct val="84615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Methods for few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copies</a:t>
            </a:r>
          </a:p>
          <a:p>
            <a:pPr marL="628650" lvl="1" indent="-342900">
              <a:lnSpc>
                <a:spcPct val="100000"/>
              </a:lnSpc>
              <a:spcBef>
                <a:spcPts val="545"/>
              </a:spcBef>
              <a:buClr>
                <a:srgbClr val="4F81BC"/>
              </a:buClr>
              <a:buSzPct val="84090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sz="2200" spc="-5" dirty="0">
                <a:latin typeface="Times New Roman"/>
                <a:cs typeface="Times New Roman"/>
              </a:rPr>
              <a:t>Xerography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lr>
                <a:srgbClr val="4F81BC"/>
              </a:buClr>
              <a:buSzPct val="84615"/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Methods for </a:t>
            </a:r>
            <a:r>
              <a:rPr sz="2600" spc="-5" dirty="0">
                <a:latin typeface="Times New Roman"/>
                <a:cs typeface="Times New Roman"/>
              </a:rPr>
              <a:t>many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copies</a:t>
            </a:r>
          </a:p>
          <a:p>
            <a:pPr marL="628650" lvl="1" indent="-342900">
              <a:lnSpc>
                <a:spcPct val="100000"/>
              </a:lnSpc>
              <a:spcBef>
                <a:spcPts val="500"/>
              </a:spcBef>
              <a:buClr>
                <a:srgbClr val="4F81BC"/>
              </a:buClr>
              <a:buSzPct val="85000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Relief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</a:p>
          <a:p>
            <a:pPr marL="62865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Intaglio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endParaRPr lang="en-GB"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GB" sz="2400" dirty="0" err="1">
                <a:latin typeface="Times New Roman"/>
                <a:cs typeface="Times New Roman"/>
              </a:rPr>
              <a:t>Stenciling</a:t>
            </a:r>
            <a:r>
              <a:rPr lang="en-GB" sz="2400" dirty="0">
                <a:latin typeface="Times New Roman"/>
                <a:cs typeface="Times New Roman"/>
              </a:rPr>
              <a:t> printing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SzPct val="85000"/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Lithography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3662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54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8150860" cy="48359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few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copies</a:t>
            </a:r>
            <a:endParaRPr sz="28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Xerography</a:t>
            </a:r>
            <a:endParaRPr sz="28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Most commonly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small scale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  <a:tab pos="1350645" algn="l"/>
              </a:tabLst>
            </a:pPr>
            <a:r>
              <a:rPr sz="2400" spc="-5" dirty="0">
                <a:latin typeface="Times New Roman"/>
                <a:cs typeface="Times New Roman"/>
              </a:rPr>
              <a:t>Xeros	</a:t>
            </a:r>
            <a:r>
              <a:rPr sz="2400" dirty="0">
                <a:latin typeface="Times New Roman"/>
                <a:cs typeface="Times New Roman"/>
              </a:rPr>
              <a:t>and Graphos </a:t>
            </a:r>
            <a:r>
              <a:rPr sz="2400" spc="-5" dirty="0">
                <a:latin typeface="Times New Roman"/>
                <a:cs typeface="Times New Roman"/>
              </a:rPr>
              <a:t>mean </a:t>
            </a:r>
            <a:r>
              <a:rPr sz="2400" dirty="0">
                <a:latin typeface="Times New Roman"/>
                <a:cs typeface="Times New Roman"/>
              </a:rPr>
              <a:t>“ </a:t>
            </a:r>
            <a:r>
              <a:rPr sz="2400" spc="-5" dirty="0">
                <a:latin typeface="Times New Roman"/>
                <a:cs typeface="Times New Roman"/>
              </a:rPr>
              <a:t>Dry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writing”.</a:t>
            </a: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  <a:tab pos="2106295" algn="l"/>
                <a:tab pos="2542540" algn="l"/>
                <a:tab pos="5091430" algn="l"/>
                <a:tab pos="5476875" algn="l"/>
                <a:tab pos="5793740" algn="l"/>
                <a:tab pos="6382385" algn="l"/>
              </a:tabLst>
            </a:pPr>
            <a:r>
              <a:rPr sz="2400" dirty="0">
                <a:latin typeface="Times New Roman"/>
                <a:cs typeface="Times New Roman"/>
              </a:rPr>
              <a:t>Xerography	</a:t>
            </a:r>
            <a:r>
              <a:rPr sz="2400" spc="-5" dirty="0">
                <a:latin typeface="Times New Roman"/>
                <a:cs typeface="Times New Roman"/>
              </a:rPr>
              <a:t>or	electrophotography	</a:t>
            </a:r>
            <a:r>
              <a:rPr sz="2400" dirty="0">
                <a:latin typeface="Times New Roman"/>
                <a:cs typeface="Times New Roman"/>
              </a:rPr>
              <a:t>is	a	dry	</a:t>
            </a:r>
            <a:r>
              <a:rPr sz="2400" spc="-5" dirty="0">
                <a:latin typeface="Times New Roman"/>
                <a:cs typeface="Times New Roman"/>
              </a:rPr>
              <a:t>photocopying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technique.</a:t>
            </a:r>
          </a:p>
          <a:p>
            <a:pPr marL="629285" marR="5080" lvl="1" indent="-34290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for producing </a:t>
            </a:r>
            <a:r>
              <a:rPr sz="2400" spc="-5" dirty="0">
                <a:latin typeface="Times New Roman"/>
                <a:cs typeface="Times New Roman"/>
              </a:rPr>
              <a:t>copies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text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graphic material </a:t>
            </a:r>
            <a:r>
              <a:rPr sz="2400" dirty="0">
                <a:latin typeface="Times New Roman"/>
                <a:cs typeface="Times New Roman"/>
              </a:rPr>
              <a:t>by  the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light, heat, </a:t>
            </a:r>
            <a:r>
              <a:rPr sz="2400" spc="-5" dirty="0">
                <a:latin typeface="Times New Roman"/>
                <a:cs typeface="Times New Roman"/>
              </a:rPr>
              <a:t>chemicals, </a:t>
            </a:r>
            <a:r>
              <a:rPr sz="2400" dirty="0">
                <a:latin typeface="Times New Roman"/>
                <a:cs typeface="Times New Roman"/>
              </a:rPr>
              <a:t>or electrostatic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charges.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No chemical reactions</a:t>
            </a:r>
            <a:endParaRPr sz="2400" dirty="0">
              <a:latin typeface="Times New Roman"/>
              <a:cs typeface="Times New Roman"/>
            </a:endParaRPr>
          </a:p>
          <a:p>
            <a:pPr marL="629285" marR="7620" lvl="1" indent="-342900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85416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An electrostatic process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involves photoconductivity and  surface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electrification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Map</a:t>
            </a:r>
            <a:r>
              <a:rPr spc="-260" dirty="0"/>
              <a:t> </a:t>
            </a:r>
            <a:r>
              <a:rPr spc="-95" dirty="0"/>
              <a:t>Reproduction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572"/>
            <a:ext cx="8074025" cy="468653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Xerography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process:</a:t>
            </a:r>
            <a:endParaRPr sz="28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Basis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xerographic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or electrophotography relies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following fundamental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steps.</a:t>
            </a:r>
          </a:p>
          <a:p>
            <a:pPr marL="628650" lvl="1" indent="-342900">
              <a:lnSpc>
                <a:spcPct val="100000"/>
              </a:lnSpc>
              <a:spcBef>
                <a:spcPts val="535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charging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 photoconductor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(selenium)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Exposing the photoconductor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image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exposure,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development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latent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image,</a:t>
            </a:r>
            <a:endParaRPr sz="2400" dirty="0">
              <a:latin typeface="Times New Roman"/>
              <a:cs typeface="Times New Roman"/>
            </a:endParaRPr>
          </a:p>
          <a:p>
            <a:pPr marL="629285" marR="5080" lvl="1" indent="-342900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Transferring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newly formed image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photoconductor to a  sheet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paper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medium,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35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Fusing </a:t>
            </a:r>
            <a:r>
              <a:rPr sz="2400" spc="-5" dirty="0">
                <a:latin typeface="Times New Roman"/>
                <a:cs typeface="Times New Roman"/>
              </a:rPr>
              <a:t>or permanently </a:t>
            </a:r>
            <a:r>
              <a:rPr sz="2400" dirty="0">
                <a:latin typeface="Times New Roman"/>
                <a:cs typeface="Times New Roman"/>
              </a:rPr>
              <a:t>fixing </a:t>
            </a:r>
            <a:r>
              <a:rPr sz="2400" spc="-5" dirty="0">
                <a:latin typeface="Times New Roman"/>
                <a:cs typeface="Times New Roman"/>
              </a:rPr>
              <a:t>the image to the medium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342900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SzPct val="84090"/>
              <a:buFont typeface="Wingdings" panose="05000000000000000000" pitchFamily="2" charset="2"/>
              <a:buChar char="Ø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Finally cleaning and restoring the photoconductor for future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4690"/>
            <a:ext cx="3661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Map</a:t>
            </a:r>
            <a:r>
              <a:rPr sz="4000" spc="-2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95" dirty="0">
                <a:solidFill>
                  <a:srgbClr val="1F487C"/>
                </a:solidFill>
                <a:latin typeface="Times New Roman"/>
                <a:cs typeface="Times New Roman"/>
              </a:rPr>
              <a:t>Reproduction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725929"/>
            <a:ext cx="7280909" cy="472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1492122"/>
            <a:ext cx="451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Mechanical </a:t>
            </a:r>
            <a:r>
              <a:rPr sz="1800" spc="-5" dirty="0">
                <a:latin typeface="Times New Roman"/>
                <a:cs typeface="Times New Roman"/>
              </a:rPr>
              <a:t>arrangement of </a:t>
            </a:r>
            <a:r>
              <a:rPr sz="1800" dirty="0">
                <a:latin typeface="Times New Roman"/>
                <a:cs typeface="Times New Roman"/>
              </a:rPr>
              <a:t>Xerography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2" ma:contentTypeDescription="Create a new document." ma:contentTypeScope="" ma:versionID="922f88fec90a18794d81aa8ea911f081">
  <xsd:schema xmlns:xsd="http://www.w3.org/2001/XMLSchema" xmlns:xs="http://www.w3.org/2001/XMLSchema" xmlns:p="http://schemas.microsoft.com/office/2006/metadata/properties" xmlns:ns2="36d5a2e1-ba91-4d3b-9728-84f7a7ebf13a" targetNamespace="http://schemas.microsoft.com/office/2006/metadata/properties" ma:root="true" ma:fieldsID="a49b1c19fbdd6fba64c3616029d9c0ac" ns2:_="">
    <xsd:import namespace="36d5a2e1-ba91-4d3b-9728-84f7a7ebf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a2e1-ba91-4d3b-9728-84f7a7ebf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82616-D189-4D7E-ADF0-E7EB8BBBE602}"/>
</file>

<file path=customXml/itemProps2.xml><?xml version="1.0" encoding="utf-8"?>
<ds:datastoreItem xmlns:ds="http://schemas.openxmlformats.org/officeDocument/2006/customXml" ds:itemID="{04CD89E9-744F-4D93-9364-7F577F705235}"/>
</file>

<file path=customXml/itemProps3.xml><?xml version="1.0" encoding="utf-8"?>
<ds:datastoreItem xmlns:ds="http://schemas.openxmlformats.org/officeDocument/2006/customXml" ds:itemID="{ED649C5B-33C7-4D76-B2D9-E1F9D5418FC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3954</Words>
  <Application>Microsoft Office PowerPoint</Application>
  <PresentationFormat>On-screen Show (4:3)</PresentationFormat>
  <Paragraphs>411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PowerPoint Presentation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PowerPoint Presentation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PowerPoint Presentation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  <vt:lpstr>Map Reproduction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Reproduction</dc:title>
  <dc:creator>Sudip Shrestha</dc:creator>
  <cp:lastModifiedBy>Pradip Aryal</cp:lastModifiedBy>
  <cp:revision>8</cp:revision>
  <dcterms:created xsi:type="dcterms:W3CDTF">2020-11-03T16:28:54Z</dcterms:created>
  <dcterms:modified xsi:type="dcterms:W3CDTF">2020-11-10T14:27:17Z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0x0101006DDD9D38004B034AAF8DAAB306C8368C</vt:lpwstr>
  </property>
</Properties>
</file>