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1695-0A9D-4318-B852-A4C09831B809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B06AE-2A45-46C4-B03E-D95A3186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2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B06AE-2A45-46C4-B03E-D95A3186EE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BF-4200-4CA0-8B8A-DC34CA82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1ABE-5217-46DA-BEE1-05AA9C69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C426-1C9C-4FB4-9A97-D8DAFF2F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50D8-EEDA-4E6B-BFB9-22661C24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8E7D-1796-472F-816A-D686778F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8A1-B211-4A5D-88D3-A7A1FC25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700CA-79AC-403B-9060-94737DA6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93CE-5D3B-4883-8BEB-78718F69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7C65-5308-4ECF-86E3-B689DAE0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E7C2-7F83-4661-BDCE-D475BB31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A3786-E6BD-4A3E-B189-BD4B4BFFF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AB35D-919B-4CDF-90BA-A537FC74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3030-B3AF-4710-B3D0-52A2D788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91B6-F174-4A34-8478-68D202BA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CA27-6E59-4F32-96A9-944B630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A0A-D9D9-428B-A246-B2528895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1371-9B1C-4C98-89DE-FCD7464D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0471-7538-46D7-A142-EA0EAAD5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2D0D-60D4-4982-AAA4-0AED1FAD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F4D0-0CA3-4EC3-BFAE-578CBB13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73FA-10DF-4FE0-A1A5-F908E64C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1DD1-58FB-4D9F-A3CB-2F61B537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20B1-7E07-4B1E-AAB9-90C52C05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2122-C1C3-4409-A9F0-8AE61DFE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87E3-062D-4128-B761-315DA13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7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EF9D-6997-45ED-A37F-E29F19B9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2D8C-72E7-406A-945C-C7F9BCF3D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6ADF3-D3E4-4CC4-9C75-E1BADE18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B485-F702-49EF-BD3C-09CA02F2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704B-84B6-4793-8B75-4773B9A5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88A1-56C0-4B46-A8F7-F9A62C4B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28AB-42BA-4312-A76C-435D0455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8035-0ABA-4DB4-BD1C-F907D9A2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B0FA-2E10-4503-ABFD-21E3333D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6DFB-E17B-41D9-B605-DEA8251C9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F2E26-334E-4BB4-A407-EC050FBC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825AC-3865-4914-A6C3-7AC64307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00A0-3FBC-4C3C-AF1B-F54C32D3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C433A-CA3A-46D2-8B42-B6CC90D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C19B-B2BA-41A7-8D7D-85D5EC4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F2EBB-2D98-46F3-B958-33BD3567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B0FF-D48A-4491-80CC-B3FCEE5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68779-65C8-4529-9996-73A08B28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8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E133E-0128-480F-8DD1-C7063E7C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FD5E-7AFF-47F2-8B55-DA792D3D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C326-E711-4FA5-B1D7-B84B5A1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5F70-34EC-4FD8-A4E9-A9D7B201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D42B-1D11-432A-B4AC-BC75538D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3226-178A-4FA5-8B83-AB6E3B42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6C35-B827-4C4C-86A5-199B7A3A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0C1A-5E1A-4227-86BA-1EF1E45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0847F-E8CD-4440-8F20-08072E28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4A78-022D-4956-8B41-30FAADE5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38720-20DC-4623-BA1C-B3D41BAF4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83871-5D6C-4E6E-BA99-A6D5355D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8770-60B9-4335-808F-EB25FBB0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118E-B427-44A3-9C8F-7A4F0C37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4745-8F11-4A0D-B974-082D0A13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667A6-D634-4D25-85C1-3A11BFAE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8512-9BEB-4CF1-A6BF-ADA8D87C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3549-91C7-413B-81BA-0EE46DD8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52E9-2F33-49FC-8F00-3B45BBBA4D93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7D4B-2DB1-4F91-A0E2-E41240C2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C3F9-E793-4B3D-BFC4-D00146AFF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D3B0-1881-4D8C-94FE-393E5D155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4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ghtradar24.com/27.71,85.32/1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D5EC32-DC4A-4E2B-8D4A-9748386C58AF}"/>
              </a:ext>
            </a:extLst>
          </p:cNvPr>
          <p:cNvSpPr/>
          <p:nvPr/>
        </p:nvSpPr>
        <p:spPr>
          <a:xfrm>
            <a:off x="2570489" y="2705725"/>
            <a:ext cx="67696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Mapping</a:t>
            </a:r>
          </a:p>
        </p:txBody>
      </p:sp>
    </p:spTree>
    <p:extLst>
      <p:ext uri="{BB962C8B-B14F-4D97-AF65-F5344CB8AC3E}">
        <p14:creationId xmlns:p14="http://schemas.microsoft.com/office/powerpoint/2010/main" val="175122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9CE18-9796-4ABC-8BAD-B8CD0512C887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Interactive Web Maps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Interactive mapping involves using maps that allow zooming in and out, panning around, identifying specific features, querying underlying data such as by topic or a specific indicator (e.g., socioeconomic status), generating reports and other means of using or visualising select information in the map.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Interactive mapping uses the GIS (Global Information System) to show pinpoint data on a map.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Unlike static maps, interactive maps have the advantage of a number of features designed to improve the display of a large amount of complex data. 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C942F-D4A3-4764-9981-40DC6DAD8F80}"/>
              </a:ext>
            </a:extLst>
          </p:cNvPr>
          <p:cNvSpPr txBox="1"/>
          <p:nvPr/>
        </p:nvSpPr>
        <p:spPr>
          <a:xfrm>
            <a:off x="22860" y="0"/>
            <a:ext cx="104927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accent5">
                    <a:lumMod val="75000"/>
                  </a:schemeClr>
                </a:solidFill>
              </a:rPr>
              <a:t>Colabrative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 Web Map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Collective approach of mapping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Data and layers are collected and updated from various users and developers.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OS Maps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9544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7AAC4-6C2D-4E1C-85CC-22DDF96494D0}"/>
              </a:ext>
            </a:extLst>
          </p:cNvPr>
          <p:cNvSpPr/>
          <p:nvPr/>
        </p:nvSpPr>
        <p:spPr>
          <a:xfrm>
            <a:off x="2574721" y="2967335"/>
            <a:ext cx="7042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Server Technology</a:t>
            </a:r>
          </a:p>
        </p:txBody>
      </p:sp>
    </p:spTree>
    <p:extLst>
      <p:ext uri="{BB962C8B-B14F-4D97-AF65-F5344CB8AC3E}">
        <p14:creationId xmlns:p14="http://schemas.microsoft.com/office/powerpoint/2010/main" val="27617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37DFD-7FCF-41AC-BA19-45F075D94DB8}"/>
              </a:ext>
            </a:extLst>
          </p:cNvPr>
          <p:cNvSpPr txBox="1"/>
          <p:nvPr/>
        </p:nvSpPr>
        <p:spPr>
          <a:xfrm>
            <a:off x="0" y="0"/>
            <a:ext cx="119294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Client Server Technology: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Client/ Server technology is a means for separating the functions of an application into two or more distinct parts.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Client/ server describes the relationship between two computer programs in which one program, the client, makes a service request from another program, the server, which fulfils the request.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The client presents and manipulates data on the desktop computer.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</a:rPr>
              <a:t>Mainly two types 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Thin</a:t>
            </a:r>
            <a:r>
              <a:rPr lang="en-GB" sz="2800" dirty="0">
                <a:solidFill>
                  <a:srgbClr val="000000"/>
                </a:solidFill>
              </a:rPr>
              <a:t> and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Thick</a:t>
            </a:r>
            <a:endParaRPr lang="en-GB" sz="2800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7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85B09-80A1-452B-936A-A82940A1F12C}"/>
              </a:ext>
            </a:extLst>
          </p:cNvPr>
          <p:cNvSpPr txBox="1"/>
          <p:nvPr/>
        </p:nvSpPr>
        <p:spPr>
          <a:xfrm>
            <a:off x="0" y="154745"/>
            <a:ext cx="12192000" cy="545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" marR="12446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GB" sz="4000" spc="-5" dirty="0">
                <a:solidFill>
                  <a:schemeClr val="accent5">
                    <a:lumMod val="75000"/>
                  </a:schemeClr>
                </a:solidFill>
              </a:rPr>
              <a:t>Server-side </a:t>
            </a:r>
            <a:r>
              <a:rPr lang="en-GB" sz="4000" spc="-10" dirty="0">
                <a:solidFill>
                  <a:schemeClr val="accent5">
                    <a:lumMod val="75000"/>
                  </a:schemeClr>
                </a:solidFill>
              </a:rPr>
              <a:t>Application (Thin</a:t>
            </a:r>
            <a:r>
              <a:rPr lang="en-GB" sz="4000" spc="-4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4000" spc="-10" dirty="0">
                <a:solidFill>
                  <a:schemeClr val="accent5">
                    <a:lumMod val="75000"/>
                  </a:schemeClr>
                </a:solidFill>
              </a:rPr>
              <a:t>client)</a:t>
            </a:r>
          </a:p>
          <a:p>
            <a:pPr marL="470535" marR="124460" indent="-457200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GB" sz="2800" spc="-10" dirty="0"/>
              <a:t>End </a:t>
            </a:r>
            <a:r>
              <a:rPr lang="en-GB" sz="2800" spc="-20" dirty="0"/>
              <a:t>users </a:t>
            </a:r>
            <a:r>
              <a:rPr lang="en-GB" sz="2800" spc="-10" dirty="0"/>
              <a:t>submit </a:t>
            </a:r>
            <a:r>
              <a:rPr lang="en-GB" sz="2800" spc="-15" dirty="0"/>
              <a:t>request </a:t>
            </a:r>
            <a:r>
              <a:rPr lang="en-GB" sz="2800" spc="-25" dirty="0"/>
              <a:t>for </a:t>
            </a:r>
            <a:r>
              <a:rPr lang="en-GB" sz="2800" spc="-20" dirty="0"/>
              <a:t>data </a:t>
            </a:r>
            <a:r>
              <a:rPr lang="en-GB" sz="2800" spc="-5" dirty="0"/>
              <a:t>and </a:t>
            </a:r>
            <a:r>
              <a:rPr lang="en-GB" sz="2800" spc="-10" dirty="0"/>
              <a:t>analysis </a:t>
            </a:r>
            <a:r>
              <a:rPr lang="en-GB" sz="2800" spc="-20" dirty="0"/>
              <a:t>to </a:t>
            </a:r>
            <a:r>
              <a:rPr lang="en-GB" sz="2800" spc="-5" dirty="0"/>
              <a:t>a </a:t>
            </a:r>
            <a:r>
              <a:rPr lang="en-GB" sz="2800" spc="-15" dirty="0"/>
              <a:t>web </a:t>
            </a:r>
            <a:r>
              <a:rPr lang="en-GB" sz="2800" spc="-50" dirty="0"/>
              <a:t>server. </a:t>
            </a:r>
            <a:r>
              <a:rPr lang="en-GB" sz="2800" spc="-5" dirty="0"/>
              <a:t>The </a:t>
            </a:r>
            <a:r>
              <a:rPr lang="en-GB" sz="2800" spc="-10" dirty="0"/>
              <a:t>server  </a:t>
            </a:r>
            <a:r>
              <a:rPr lang="en-GB" sz="2800" spc="-15" dirty="0"/>
              <a:t>processes </a:t>
            </a:r>
            <a:r>
              <a:rPr lang="en-GB" sz="2800" spc="-5" dirty="0"/>
              <a:t>the </a:t>
            </a:r>
            <a:r>
              <a:rPr lang="en-GB" sz="2800" spc="-15" dirty="0"/>
              <a:t>requests </a:t>
            </a:r>
            <a:r>
              <a:rPr lang="en-GB" sz="2800" spc="-5" dirty="0"/>
              <a:t>and </a:t>
            </a:r>
            <a:r>
              <a:rPr lang="en-GB" sz="2800" spc="-15" dirty="0"/>
              <a:t>returns </a:t>
            </a:r>
            <a:r>
              <a:rPr lang="en-GB" sz="2800" spc="-20" dirty="0"/>
              <a:t>data </a:t>
            </a:r>
            <a:r>
              <a:rPr lang="en-GB" sz="2800" spc="-5" dirty="0"/>
              <a:t>or a solution </a:t>
            </a:r>
            <a:r>
              <a:rPr lang="en-GB" sz="2800" spc="-20" dirty="0"/>
              <a:t>to </a:t>
            </a:r>
            <a:r>
              <a:rPr lang="en-GB" sz="2800" spc="-5" dirty="0"/>
              <a:t>the </a:t>
            </a:r>
            <a:r>
              <a:rPr lang="en-GB" sz="2800" spc="-15" dirty="0"/>
              <a:t>remote</a:t>
            </a:r>
            <a:r>
              <a:rPr lang="en-GB" sz="2800" spc="285" dirty="0"/>
              <a:t> </a:t>
            </a:r>
            <a:r>
              <a:rPr lang="en-GB" sz="2800" spc="-10" dirty="0"/>
              <a:t>client.</a:t>
            </a:r>
          </a:p>
          <a:p>
            <a:pPr marL="470535" marR="21590" indent="-457200">
              <a:lnSpc>
                <a:spcPts val="3030"/>
              </a:lnSpc>
              <a:spcBef>
                <a:spcPts val="1005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GB" sz="2800" spc="-5" dirty="0"/>
              <a:t>These </a:t>
            </a:r>
            <a:r>
              <a:rPr lang="en-GB" sz="2800" spc="-10" dirty="0"/>
              <a:t>applications </a:t>
            </a:r>
            <a:r>
              <a:rPr lang="en-GB" sz="2800" spc="-5" dirty="0"/>
              <a:t>do not </a:t>
            </a:r>
            <a:r>
              <a:rPr lang="en-GB" sz="2800" spc="-20" dirty="0"/>
              <a:t>require any </a:t>
            </a:r>
            <a:r>
              <a:rPr lang="en-GB" sz="2800" spc="-15" dirty="0"/>
              <a:t>installation </a:t>
            </a:r>
            <a:r>
              <a:rPr lang="en-GB" sz="2800" spc="-5" dirty="0"/>
              <a:t>of </a:t>
            </a:r>
            <a:r>
              <a:rPr lang="en-GB" sz="2800" spc="-15" dirty="0"/>
              <a:t>software </a:t>
            </a:r>
            <a:r>
              <a:rPr lang="en-GB" sz="2800" spc="-5" dirty="0"/>
              <a:t>on the client-  </a:t>
            </a:r>
            <a:r>
              <a:rPr lang="en-GB" sz="2800" spc="-10" dirty="0"/>
              <a:t>side.</a:t>
            </a:r>
          </a:p>
          <a:p>
            <a:pPr marL="470535" indent="-457200">
              <a:lnSpc>
                <a:spcPct val="100000"/>
              </a:lnSpc>
              <a:spcBef>
                <a:spcPts val="61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GB" sz="2800" spc="-10" dirty="0">
                <a:solidFill>
                  <a:srgbClr val="212121"/>
                </a:solidFill>
              </a:rPr>
              <a:t>The </a:t>
            </a:r>
            <a:r>
              <a:rPr lang="en-GB" sz="2800" spc="-15" dirty="0">
                <a:solidFill>
                  <a:srgbClr val="212121"/>
                </a:solidFill>
              </a:rPr>
              <a:t>complete processing </a:t>
            </a:r>
            <a:r>
              <a:rPr lang="en-GB" sz="2800" spc="-10" dirty="0">
                <a:solidFill>
                  <a:srgbClr val="212121"/>
                </a:solidFill>
              </a:rPr>
              <a:t>is carried out </a:t>
            </a:r>
            <a:r>
              <a:rPr lang="en-GB" sz="2800" spc="-5" dirty="0">
                <a:solidFill>
                  <a:srgbClr val="212121"/>
                </a:solidFill>
              </a:rPr>
              <a:t>on the</a:t>
            </a:r>
            <a:r>
              <a:rPr lang="en-GB" sz="2800" spc="180" dirty="0">
                <a:solidFill>
                  <a:srgbClr val="212121"/>
                </a:solidFill>
              </a:rPr>
              <a:t> </a:t>
            </a:r>
            <a:r>
              <a:rPr lang="en-GB" sz="2800" spc="-45" dirty="0">
                <a:solidFill>
                  <a:srgbClr val="212121"/>
                </a:solidFill>
              </a:rPr>
              <a:t>server.</a:t>
            </a:r>
          </a:p>
          <a:p>
            <a:pPr marL="470535" indent="-45720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lang="en-GB" sz="2800" spc="-15" dirty="0">
                <a:solidFill>
                  <a:srgbClr val="212121"/>
                </a:solidFill>
              </a:rPr>
              <a:t>Lightweight </a:t>
            </a:r>
            <a:r>
              <a:rPr lang="en-GB" sz="2800" spc="-5" dirty="0">
                <a:solidFill>
                  <a:srgbClr val="212121"/>
                </a:solidFill>
              </a:rPr>
              <a:t>and </a:t>
            </a:r>
            <a:r>
              <a:rPr lang="en-GB" sz="2800" spc="-10" dirty="0">
                <a:solidFill>
                  <a:srgbClr val="212121"/>
                </a:solidFill>
              </a:rPr>
              <a:t>do </a:t>
            </a:r>
            <a:r>
              <a:rPr lang="en-GB" sz="2800" spc="-5" dirty="0">
                <a:solidFill>
                  <a:srgbClr val="212121"/>
                </a:solidFill>
              </a:rPr>
              <a:t>not </a:t>
            </a:r>
            <a:r>
              <a:rPr lang="en-GB" sz="2800" spc="-10" dirty="0">
                <a:solidFill>
                  <a:srgbClr val="212121"/>
                </a:solidFill>
              </a:rPr>
              <a:t>occupy </a:t>
            </a:r>
            <a:r>
              <a:rPr lang="en-GB" sz="2800" spc="-20" dirty="0">
                <a:solidFill>
                  <a:srgbClr val="212121"/>
                </a:solidFill>
              </a:rPr>
              <a:t>any </a:t>
            </a:r>
            <a:r>
              <a:rPr lang="en-GB" sz="2800" spc="-5" dirty="0">
                <a:solidFill>
                  <a:srgbClr val="212121"/>
                </a:solidFill>
              </a:rPr>
              <a:t>space on the</a:t>
            </a:r>
            <a:r>
              <a:rPr lang="en-GB" sz="2800" spc="150" dirty="0">
                <a:solidFill>
                  <a:srgbClr val="212121"/>
                </a:solidFill>
              </a:rPr>
              <a:t> </a:t>
            </a:r>
            <a:r>
              <a:rPr lang="en-GB" sz="2800" spc="-10" dirty="0">
                <a:solidFill>
                  <a:srgbClr val="212121"/>
                </a:solidFill>
              </a:rPr>
              <a:t>client-side.</a:t>
            </a:r>
          </a:p>
          <a:p>
            <a:pPr marL="470535" marR="5080" indent="-457200">
              <a:lnSpc>
                <a:spcPts val="3020"/>
              </a:lnSpc>
              <a:spcBef>
                <a:spcPts val="1060"/>
              </a:spcBef>
              <a:buFont typeface="Wingdings" panose="05000000000000000000" pitchFamily="2" charset="2"/>
              <a:buChar char="Ø"/>
              <a:tabLst>
                <a:tab pos="241935" algn="l"/>
                <a:tab pos="958215" algn="l"/>
                <a:tab pos="1491615" algn="l"/>
                <a:tab pos="2954655" algn="l"/>
                <a:tab pos="3471545" algn="l"/>
                <a:tab pos="4152900" algn="l"/>
                <a:tab pos="5733415" algn="l"/>
                <a:tab pos="6216650" algn="l"/>
                <a:tab pos="7383780" algn="l"/>
                <a:tab pos="8485505" algn="l"/>
                <a:tab pos="9248140" algn="l"/>
                <a:tab pos="9914255" algn="l"/>
              </a:tabLst>
            </a:pPr>
            <a:r>
              <a:rPr lang="en-GB" sz="2800" spc="-10" dirty="0">
                <a:solidFill>
                  <a:srgbClr val="212121"/>
                </a:solidFill>
              </a:rPr>
              <a:t>Ca</a:t>
            </a:r>
            <a:r>
              <a:rPr lang="en-GB" sz="2800" spc="-5" dirty="0">
                <a:solidFill>
                  <a:srgbClr val="212121"/>
                </a:solidFill>
              </a:rPr>
              <a:t>n </a:t>
            </a:r>
            <a:r>
              <a:rPr lang="en-GB" sz="2800" spc="-10" dirty="0">
                <a:solidFill>
                  <a:srgbClr val="212121"/>
                </a:solidFill>
              </a:rPr>
              <a:t>b</a:t>
            </a:r>
            <a:r>
              <a:rPr lang="en-GB" sz="2800" spc="-5" dirty="0">
                <a:solidFill>
                  <a:srgbClr val="212121"/>
                </a:solidFill>
              </a:rPr>
              <a:t>e </a:t>
            </a:r>
            <a:r>
              <a:rPr lang="en-GB" sz="2800" spc="5" dirty="0">
                <a:solidFill>
                  <a:srgbClr val="212121"/>
                </a:solidFill>
              </a:rPr>
              <a:t>a</a:t>
            </a:r>
            <a:r>
              <a:rPr lang="en-GB" sz="2800" spc="-5" dirty="0">
                <a:solidFill>
                  <a:srgbClr val="212121"/>
                </a:solidFill>
              </a:rPr>
              <a:t>c</a:t>
            </a:r>
            <a:r>
              <a:rPr lang="en-GB" sz="2800" dirty="0">
                <a:solidFill>
                  <a:srgbClr val="212121"/>
                </a:solidFill>
              </a:rPr>
              <a:t>c</a:t>
            </a:r>
            <a:r>
              <a:rPr lang="en-GB" sz="2800" spc="-5" dirty="0">
                <a:solidFill>
                  <a:srgbClr val="212121"/>
                </a:solidFill>
              </a:rPr>
              <a:t>essed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b</a:t>
            </a:r>
            <a:r>
              <a:rPr lang="en-GB" sz="2800" spc="-5" dirty="0">
                <a:solidFill>
                  <a:srgbClr val="212121"/>
                </a:solidFill>
              </a:rPr>
              <a:t>y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a</a:t>
            </a:r>
            <a:r>
              <a:rPr lang="en-GB" sz="2800" spc="-55" dirty="0">
                <a:solidFill>
                  <a:srgbClr val="212121"/>
                </a:solidFill>
              </a:rPr>
              <a:t>n</a:t>
            </a:r>
            <a:r>
              <a:rPr lang="en-GB" sz="2800" spc="-5" dirty="0">
                <a:solidFill>
                  <a:srgbClr val="212121"/>
                </a:solidFill>
              </a:rPr>
              <a:t>y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25" dirty="0">
                <a:solidFill>
                  <a:srgbClr val="212121"/>
                </a:solidFill>
              </a:rPr>
              <a:t>c</a:t>
            </a:r>
            <a:r>
              <a:rPr lang="en-GB" sz="2800" spc="5" dirty="0">
                <a:solidFill>
                  <a:srgbClr val="212121"/>
                </a:solidFill>
              </a:rPr>
              <a:t>o</a:t>
            </a:r>
            <a:r>
              <a:rPr lang="en-GB" sz="2800" spc="-5" dirty="0">
                <a:solidFill>
                  <a:srgbClr val="212121"/>
                </a:solidFill>
              </a:rPr>
              <a:t>mpu</a:t>
            </a:r>
            <a:r>
              <a:rPr lang="en-GB" sz="2800" spc="-30" dirty="0">
                <a:solidFill>
                  <a:srgbClr val="212121"/>
                </a:solidFill>
              </a:rPr>
              <a:t>t</a:t>
            </a:r>
            <a:r>
              <a:rPr lang="en-GB" sz="2800" spc="-5" dirty="0">
                <a:solidFill>
                  <a:srgbClr val="212121"/>
                </a:solidFill>
              </a:rPr>
              <a:t>er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or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mo</a:t>
            </a:r>
            <a:r>
              <a:rPr lang="en-GB" sz="2800" dirty="0">
                <a:solidFill>
                  <a:srgbClr val="212121"/>
                </a:solidFill>
              </a:rPr>
              <a:t>b</a:t>
            </a:r>
            <a:r>
              <a:rPr lang="en-GB" sz="2800" spc="-5" dirty="0">
                <a:solidFill>
                  <a:srgbClr val="212121"/>
                </a:solidFill>
              </a:rPr>
              <a:t>i</a:t>
            </a:r>
            <a:r>
              <a:rPr lang="en-GB" sz="2800" spc="-20" dirty="0">
                <a:solidFill>
                  <a:srgbClr val="212121"/>
                </a:solidFill>
              </a:rPr>
              <a:t>l</a:t>
            </a:r>
            <a:r>
              <a:rPr lang="en-GB" sz="2800" spc="-5" dirty="0">
                <a:solidFill>
                  <a:srgbClr val="212121"/>
                </a:solidFill>
              </a:rPr>
              <a:t>e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dev</a:t>
            </a:r>
            <a:r>
              <a:rPr lang="en-GB" sz="2800" spc="-25" dirty="0">
                <a:solidFill>
                  <a:srgbClr val="212121"/>
                </a:solidFill>
              </a:rPr>
              <a:t>i</a:t>
            </a:r>
            <a:r>
              <a:rPr lang="en-GB" sz="2800" spc="-5" dirty="0">
                <a:solidFill>
                  <a:srgbClr val="212121"/>
                </a:solidFill>
              </a:rPr>
              <a:t>ce th</a:t>
            </a:r>
            <a:r>
              <a:rPr lang="en-GB" sz="2800" spc="-25" dirty="0">
                <a:solidFill>
                  <a:srgbClr val="212121"/>
                </a:solidFill>
              </a:rPr>
              <a:t>a</a:t>
            </a:r>
            <a:r>
              <a:rPr lang="en-GB" sz="2800" spc="-5" dirty="0">
                <a:solidFill>
                  <a:srgbClr val="212121"/>
                </a:solidFill>
              </a:rPr>
              <a:t>t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ha</a:t>
            </a:r>
            <a:r>
              <a:rPr lang="en-GB" sz="2800" spc="-5" dirty="0">
                <a:solidFill>
                  <a:srgbClr val="212121"/>
                </a:solidFill>
              </a:rPr>
              <a:t>s i</a:t>
            </a:r>
            <a:r>
              <a:rPr lang="en-GB" sz="2800" spc="-30" dirty="0">
                <a:solidFill>
                  <a:srgbClr val="212121"/>
                </a:solidFill>
              </a:rPr>
              <a:t>n</a:t>
            </a:r>
            <a:r>
              <a:rPr lang="en-GB" sz="2800" spc="-35" dirty="0">
                <a:solidFill>
                  <a:srgbClr val="212121"/>
                </a:solidFill>
              </a:rPr>
              <a:t>t</a:t>
            </a:r>
            <a:r>
              <a:rPr lang="en-GB" sz="2800" spc="-5" dirty="0">
                <a:solidFill>
                  <a:srgbClr val="212121"/>
                </a:solidFill>
              </a:rPr>
              <a:t>ern</a:t>
            </a:r>
            <a:r>
              <a:rPr lang="en-GB" sz="2800" spc="-15" dirty="0">
                <a:solidFill>
                  <a:srgbClr val="212121"/>
                </a:solidFill>
              </a:rPr>
              <a:t>e</a:t>
            </a:r>
            <a:r>
              <a:rPr lang="en-GB" sz="2800" spc="-5" dirty="0">
                <a:solidFill>
                  <a:srgbClr val="212121"/>
                </a:solidFill>
              </a:rPr>
              <a:t>t  access, making them </a:t>
            </a:r>
            <a:r>
              <a:rPr lang="en-GB" sz="2800" spc="-10" dirty="0">
                <a:solidFill>
                  <a:srgbClr val="212121"/>
                </a:solidFill>
              </a:rPr>
              <a:t>very</a:t>
            </a:r>
            <a:r>
              <a:rPr lang="en-GB" sz="2800" spc="55" dirty="0">
                <a:solidFill>
                  <a:srgbClr val="212121"/>
                </a:solidFill>
              </a:rPr>
              <a:t> </a:t>
            </a:r>
            <a:r>
              <a:rPr lang="en-GB" sz="2800" spc="-10" dirty="0">
                <a:solidFill>
                  <a:srgbClr val="212121"/>
                </a:solidFill>
              </a:rPr>
              <a:t>portable.</a:t>
            </a:r>
          </a:p>
          <a:p>
            <a:pPr marL="470535" indent="-457200">
              <a:lnSpc>
                <a:spcPts val="3190"/>
              </a:lnSpc>
              <a:spcBef>
                <a:spcPts val="620"/>
              </a:spcBef>
              <a:buFont typeface="Wingdings" panose="05000000000000000000" pitchFamily="2" charset="2"/>
              <a:buChar char="Ø"/>
              <a:tabLst>
                <a:tab pos="241935" algn="l"/>
                <a:tab pos="586105" algn="l"/>
                <a:tab pos="1299210" algn="l"/>
                <a:tab pos="2230755" algn="l"/>
                <a:tab pos="3966845" algn="l"/>
                <a:tab pos="4326255" algn="l"/>
                <a:tab pos="5082540" algn="l"/>
                <a:tab pos="5530215" algn="l"/>
                <a:tab pos="6196965" algn="l"/>
                <a:tab pos="6879590" algn="l"/>
                <a:tab pos="8091170" algn="l"/>
                <a:tab pos="9091295" algn="l"/>
                <a:tab pos="9603105" algn="l"/>
                <a:tab pos="10226675" algn="l"/>
              </a:tabLst>
            </a:pPr>
            <a:r>
              <a:rPr lang="en-GB" sz="2800" spc="-5" dirty="0">
                <a:solidFill>
                  <a:srgbClr val="212121"/>
                </a:solidFill>
              </a:rPr>
              <a:t>A	</a:t>
            </a:r>
            <a:r>
              <a:rPr lang="en-GB" sz="2800" dirty="0">
                <a:solidFill>
                  <a:srgbClr val="212121"/>
                </a:solidFill>
              </a:rPr>
              <a:t>t</a:t>
            </a:r>
            <a:r>
              <a:rPr lang="en-GB" sz="2800" spc="-10" dirty="0">
                <a:solidFill>
                  <a:srgbClr val="212121"/>
                </a:solidFill>
              </a:rPr>
              <a:t>hi</a:t>
            </a:r>
            <a:r>
              <a:rPr lang="en-GB" sz="2800" spc="-5" dirty="0">
                <a:solidFill>
                  <a:srgbClr val="212121"/>
                </a:solidFill>
              </a:rPr>
              <a:t>n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cl</a:t>
            </a:r>
            <a:r>
              <a:rPr lang="en-GB" sz="2800" spc="-15" dirty="0">
                <a:solidFill>
                  <a:srgbClr val="212121"/>
                </a:solidFill>
              </a:rPr>
              <a:t>i</a:t>
            </a:r>
            <a:r>
              <a:rPr lang="en-GB" sz="2800" dirty="0">
                <a:solidFill>
                  <a:srgbClr val="212121"/>
                </a:solidFill>
              </a:rPr>
              <a:t>e</a:t>
            </a:r>
            <a:r>
              <a:rPr lang="en-GB" sz="2800" spc="-35" dirty="0">
                <a:solidFill>
                  <a:srgbClr val="212121"/>
                </a:solidFill>
              </a:rPr>
              <a:t>n</a:t>
            </a:r>
            <a:r>
              <a:rPr lang="en-GB" sz="2800" spc="-5" dirty="0">
                <a:solidFill>
                  <a:srgbClr val="212121"/>
                </a:solidFill>
              </a:rPr>
              <a:t>t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5" dirty="0">
                <a:solidFill>
                  <a:srgbClr val="212121"/>
                </a:solidFill>
              </a:rPr>
              <a:t>a</a:t>
            </a:r>
            <a:r>
              <a:rPr lang="en-GB" sz="2800" spc="-10" dirty="0">
                <a:solidFill>
                  <a:srgbClr val="212121"/>
                </a:solidFill>
              </a:rPr>
              <a:t>ppl</a:t>
            </a:r>
            <a:r>
              <a:rPr lang="en-GB" sz="2800" spc="-20" dirty="0">
                <a:solidFill>
                  <a:srgbClr val="212121"/>
                </a:solidFill>
              </a:rPr>
              <a:t>i</a:t>
            </a:r>
            <a:r>
              <a:rPr lang="en-GB" sz="2800" spc="-25" dirty="0">
                <a:solidFill>
                  <a:srgbClr val="212121"/>
                </a:solidFill>
              </a:rPr>
              <a:t>ca</a:t>
            </a:r>
            <a:r>
              <a:rPr lang="en-GB" sz="2800" spc="-5" dirty="0">
                <a:solidFill>
                  <a:srgbClr val="212121"/>
                </a:solidFill>
              </a:rPr>
              <a:t>tion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5" dirty="0">
                <a:solidFill>
                  <a:srgbClr val="212121"/>
                </a:solidFill>
              </a:rPr>
              <a:t>i</a:t>
            </a:r>
            <a:r>
              <a:rPr lang="en-GB" sz="2800" spc="-5" dirty="0">
                <a:solidFill>
                  <a:srgbClr val="212121"/>
                </a:solidFill>
              </a:rPr>
              <a:t>s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o</a:t>
            </a:r>
            <a:r>
              <a:rPr lang="en-GB" sz="2800" dirty="0">
                <a:solidFill>
                  <a:srgbClr val="212121"/>
                </a:solidFill>
              </a:rPr>
              <a:t>n</a:t>
            </a:r>
            <a:r>
              <a:rPr lang="en-GB" sz="2800" spc="-5" dirty="0">
                <a:solidFill>
                  <a:srgbClr val="212121"/>
                </a:solidFill>
              </a:rPr>
              <a:t>ly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as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70" dirty="0">
                <a:solidFill>
                  <a:srgbClr val="212121"/>
                </a:solidFill>
              </a:rPr>
              <a:t>f</a:t>
            </a:r>
            <a:r>
              <a:rPr lang="en-GB" sz="2800" spc="5" dirty="0">
                <a:solidFill>
                  <a:srgbClr val="212121"/>
                </a:solidFill>
              </a:rPr>
              <a:t>a</a:t>
            </a:r>
            <a:r>
              <a:rPr lang="en-GB" sz="2800" spc="-45" dirty="0">
                <a:solidFill>
                  <a:srgbClr val="212121"/>
                </a:solidFill>
              </a:rPr>
              <a:t>s</a:t>
            </a:r>
            <a:r>
              <a:rPr lang="en-GB" sz="2800" spc="-5" dirty="0">
                <a:solidFill>
                  <a:srgbClr val="212121"/>
                </a:solidFill>
              </a:rPr>
              <a:t>t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and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45" dirty="0">
                <a:solidFill>
                  <a:srgbClr val="212121"/>
                </a:solidFill>
              </a:rPr>
              <a:t>r</a:t>
            </a:r>
            <a:r>
              <a:rPr lang="en-GB" sz="2800" spc="-5" dirty="0">
                <a:solidFill>
                  <a:srgbClr val="212121"/>
                </a:solidFill>
              </a:rPr>
              <a:t>el</a:t>
            </a:r>
            <a:r>
              <a:rPr lang="en-GB" sz="2800" spc="-20" dirty="0">
                <a:solidFill>
                  <a:srgbClr val="212121"/>
                </a:solidFill>
              </a:rPr>
              <a:t>i</a:t>
            </a:r>
            <a:r>
              <a:rPr lang="en-GB" sz="2800" spc="-5" dirty="0">
                <a:solidFill>
                  <a:srgbClr val="212121"/>
                </a:solidFill>
              </a:rPr>
              <a:t>a</a:t>
            </a:r>
            <a:r>
              <a:rPr lang="en-GB" sz="2800" spc="5" dirty="0">
                <a:solidFill>
                  <a:srgbClr val="212121"/>
                </a:solidFill>
              </a:rPr>
              <a:t>b</a:t>
            </a:r>
            <a:r>
              <a:rPr lang="en-GB" sz="2800" spc="-5" dirty="0">
                <a:solidFill>
                  <a:srgbClr val="212121"/>
                </a:solidFill>
              </a:rPr>
              <a:t>le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bas</a:t>
            </a:r>
            <a:r>
              <a:rPr lang="en-GB" sz="2800" dirty="0">
                <a:solidFill>
                  <a:srgbClr val="212121"/>
                </a:solidFill>
              </a:rPr>
              <a:t>e</a:t>
            </a:r>
            <a:r>
              <a:rPr lang="en-GB" sz="2800" spc="-5" dirty="0">
                <a:solidFill>
                  <a:srgbClr val="212121"/>
                </a:solidFill>
              </a:rPr>
              <a:t>d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5" dirty="0">
                <a:solidFill>
                  <a:srgbClr val="212121"/>
                </a:solidFill>
              </a:rPr>
              <a:t>on</a:t>
            </a:r>
            <a:r>
              <a:rPr lang="en-GB" sz="2800" dirty="0">
                <a:solidFill>
                  <a:srgbClr val="212121"/>
                </a:solidFill>
              </a:rPr>
              <a:t>	t</a:t>
            </a:r>
            <a:r>
              <a:rPr lang="en-GB" sz="2800" spc="-10" dirty="0">
                <a:solidFill>
                  <a:srgbClr val="212121"/>
                </a:solidFill>
              </a:rPr>
              <a:t>h</a:t>
            </a:r>
            <a:r>
              <a:rPr lang="en-GB" sz="2800" spc="-5" dirty="0">
                <a:solidFill>
                  <a:srgbClr val="212121"/>
                </a:solidFill>
              </a:rPr>
              <a:t>e</a:t>
            </a:r>
            <a:r>
              <a:rPr lang="en-GB" sz="2800" dirty="0">
                <a:solidFill>
                  <a:srgbClr val="212121"/>
                </a:solidFill>
              </a:rPr>
              <a:t>	</a:t>
            </a:r>
            <a:r>
              <a:rPr lang="en-GB" sz="2800" spc="-10" dirty="0">
                <a:solidFill>
                  <a:srgbClr val="212121"/>
                </a:solidFill>
              </a:rPr>
              <a:t>u</a:t>
            </a:r>
            <a:r>
              <a:rPr lang="en-GB" sz="2800" spc="10" dirty="0">
                <a:solidFill>
                  <a:srgbClr val="212121"/>
                </a:solidFill>
              </a:rPr>
              <a:t>s</a:t>
            </a:r>
            <a:r>
              <a:rPr lang="en-GB" sz="2800" spc="-5" dirty="0">
                <a:solidFill>
                  <a:srgbClr val="212121"/>
                </a:solidFill>
              </a:rPr>
              <a:t>e</a:t>
            </a:r>
            <a:r>
              <a:rPr lang="en-GB" sz="2800" spc="105" dirty="0">
                <a:solidFill>
                  <a:srgbClr val="212121"/>
                </a:solidFill>
              </a:rPr>
              <a:t>r</a:t>
            </a:r>
            <a:r>
              <a:rPr lang="en-GB" sz="2800" spc="-175" dirty="0">
                <a:solidFill>
                  <a:srgbClr val="212121"/>
                </a:solidFill>
              </a:rPr>
              <a:t>’</a:t>
            </a:r>
            <a:r>
              <a:rPr lang="en-GB" sz="2800" spc="-5" dirty="0">
                <a:solidFill>
                  <a:srgbClr val="212121"/>
                </a:solidFill>
              </a:rPr>
              <a:t>s </a:t>
            </a:r>
            <a:r>
              <a:rPr lang="en-GB" sz="2800" spc="-15" dirty="0">
                <a:solidFill>
                  <a:srgbClr val="212121"/>
                </a:solidFill>
              </a:rPr>
              <a:t>internet </a:t>
            </a:r>
            <a:r>
              <a:rPr lang="en-GB" sz="2800" spc="-10" dirty="0">
                <a:solidFill>
                  <a:srgbClr val="212121"/>
                </a:solidFill>
              </a:rPr>
              <a:t>connection </a:t>
            </a:r>
            <a:r>
              <a:rPr lang="en-GB" sz="2800" spc="-5" dirty="0">
                <a:solidFill>
                  <a:srgbClr val="212121"/>
                </a:solidFill>
              </a:rPr>
              <a:t>and the </a:t>
            </a:r>
            <a:r>
              <a:rPr lang="en-GB" sz="2800" spc="-15" dirty="0">
                <a:solidFill>
                  <a:srgbClr val="212121"/>
                </a:solidFill>
              </a:rPr>
              <a:t>server’s</a:t>
            </a:r>
            <a:r>
              <a:rPr lang="en-GB" sz="2800" spc="120" dirty="0">
                <a:solidFill>
                  <a:srgbClr val="212121"/>
                </a:solidFill>
              </a:rPr>
              <a:t> </a:t>
            </a:r>
            <a:r>
              <a:rPr lang="en-GB" sz="2800" spc="-10" dirty="0">
                <a:solidFill>
                  <a:srgbClr val="212121"/>
                </a:solidFill>
              </a:rPr>
              <a:t>bandwidth.</a:t>
            </a:r>
          </a:p>
        </p:txBody>
      </p:sp>
    </p:spTree>
    <p:extLst>
      <p:ext uri="{BB962C8B-B14F-4D97-AF65-F5344CB8AC3E}">
        <p14:creationId xmlns:p14="http://schemas.microsoft.com/office/powerpoint/2010/main" val="21186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1175C-BC3A-4808-8C38-C0FEAB0B9742}"/>
              </a:ext>
            </a:extLst>
          </p:cNvPr>
          <p:cNvSpPr txBox="1"/>
          <p:nvPr/>
        </p:nvSpPr>
        <p:spPr>
          <a:xfrm>
            <a:off x="0" y="126609"/>
            <a:ext cx="12192000" cy="427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75640" lvl="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>
                <a:tab pos="241300" algn="l"/>
              </a:tabLst>
              <a:defRPr/>
            </a:pPr>
            <a:r>
              <a:rPr lang="en-GB" sz="4000" spc="-10" dirty="0">
                <a:solidFill>
                  <a:schemeClr val="accent5">
                    <a:lumMod val="75000"/>
                  </a:schemeClr>
                </a:solidFill>
              </a:rPr>
              <a:t>Client-side Application (Thick</a:t>
            </a:r>
            <a:r>
              <a:rPr lang="en-GB" sz="4000" spc="-2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4000" spc="-15" dirty="0">
                <a:solidFill>
                  <a:schemeClr val="accent5">
                    <a:lumMod val="75000"/>
                  </a:schemeClr>
                </a:solidFill>
              </a:rPr>
              <a:t>Client)</a:t>
            </a:r>
            <a:endParaRPr kumimoji="0" lang="en-GB" sz="4000" b="0" i="0" u="none" strike="noStrike" kern="1200" cap="none" spc="-1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+mn-ea"/>
              <a:cs typeface="Carlito"/>
            </a:endParaRPr>
          </a:p>
          <a:p>
            <a:pPr marL="469900" marR="675640" lvl="0" indent="-4572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41300" algn="l"/>
              </a:tabLst>
              <a:defRPr/>
            </a:pP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End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users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can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perform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some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data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manipulation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and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analysis locally on 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their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own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machines. (Thick</a:t>
            </a:r>
            <a:r>
              <a:rPr kumimoji="0" lang="en-GB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rlito"/>
              </a:rPr>
              <a:t>Client)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rlito"/>
            </a:endParaRPr>
          </a:p>
          <a:p>
            <a:pPr marL="469900" marR="5080" lvl="0" indent="-457200" algn="l" defTabSz="914400" rtl="0" eaLnBrk="1" fontAlgn="auto" latinLnBrk="0" hangingPunct="1">
              <a:lnSpc>
                <a:spcPts val="302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41300" algn="l"/>
              </a:tabLst>
              <a:defRPr/>
            </a:pP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The major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processing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is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done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at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the client-side and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involves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only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periodic  connection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to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the</a:t>
            </a:r>
            <a:r>
              <a:rPr kumimoji="0" lang="en-GB" sz="2800" b="0" i="0" u="none" strike="noStrike" kern="120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server.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rlito"/>
            </a:endParaRPr>
          </a:p>
          <a:p>
            <a:pPr marL="469900" marR="79375" lvl="0" indent="-457200" algn="l" defTabSz="914400" rtl="0" eaLnBrk="1" fontAlgn="auto" latinLnBrk="0" hangingPunct="1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41300" algn="l"/>
              </a:tabLst>
              <a:defRPr/>
            </a:pP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Thick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clients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have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several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advantages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–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good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architecture,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decoupled  design,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offline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access,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increased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flexibility,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higher server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capacity (allowing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support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for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multiple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users),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and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improved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performance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for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multimedia  applications that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lead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to better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structure,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modular caching,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separating 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responsibilities,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and </a:t>
            </a:r>
            <a:r>
              <a:rPr kumimoji="0" lang="en-GB" sz="2800" b="0" i="0" u="none" strike="noStrike" kern="120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creating more </a:t>
            </a: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static</a:t>
            </a:r>
            <a:r>
              <a:rPr kumimoji="0" lang="en-GB" sz="2800" b="0" i="0" u="none" strike="noStrike" kern="1200" cap="none" spc="1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+mn-ea"/>
                <a:cs typeface="Carlito"/>
              </a:rPr>
              <a:t>assets.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525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BC51D-7E6E-43FE-8777-FB1ED0070538}"/>
              </a:ext>
            </a:extLst>
          </p:cNvPr>
          <p:cNvSpPr txBox="1"/>
          <p:nvPr/>
        </p:nvSpPr>
        <p:spPr>
          <a:xfrm>
            <a:off x="-2344" y="0"/>
            <a:ext cx="12194344" cy="1861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241300" algn="l"/>
              </a:tabLst>
            </a:pPr>
            <a:r>
              <a:rPr lang="en-GB" sz="4000" spc="-10" dirty="0">
                <a:solidFill>
                  <a:schemeClr val="accent5">
                    <a:lumMod val="75000"/>
                  </a:schemeClr>
                </a:solidFill>
              </a:rPr>
              <a:t>OGC Geospatial </a:t>
            </a:r>
            <a:r>
              <a:rPr lang="en-GB" sz="4000" spc="-55" dirty="0">
                <a:solidFill>
                  <a:schemeClr val="accent5">
                    <a:lumMod val="75000"/>
                  </a:schemeClr>
                </a:solidFill>
              </a:rPr>
              <a:t>Web</a:t>
            </a:r>
            <a:r>
              <a:rPr lang="en-GB" sz="4000" spc="-1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4000" spc="-5" dirty="0">
                <a:solidFill>
                  <a:schemeClr val="accent5">
                    <a:lumMod val="75000"/>
                  </a:schemeClr>
                </a:solidFill>
              </a:rPr>
              <a:t>Services</a:t>
            </a:r>
            <a:endParaRPr lang="en-GB" sz="4000" spc="-10" dirty="0">
              <a:solidFill>
                <a:schemeClr val="accent5">
                  <a:lumMod val="75000"/>
                </a:schemeClr>
              </a:solidFill>
              <a:cs typeface="Carlito"/>
            </a:endParaRPr>
          </a:p>
          <a:p>
            <a:pPr marL="298450" marR="5080" indent="-285750">
              <a:lnSpc>
                <a:spcPct val="90000"/>
              </a:lnSpc>
              <a:spcBef>
                <a:spcPts val="43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GB" sz="2800" spc="-10" dirty="0">
                <a:cs typeface="Carlito"/>
              </a:rPr>
              <a:t>Open </a:t>
            </a:r>
            <a:r>
              <a:rPr lang="en-GB" sz="2800" spc="-5" dirty="0">
                <a:cs typeface="Carlito"/>
              </a:rPr>
              <a:t>Geospatial </a:t>
            </a:r>
            <a:r>
              <a:rPr lang="en-GB" sz="2800" spc="-10" dirty="0">
                <a:cs typeface="Carlito"/>
              </a:rPr>
              <a:t>Consortium </a:t>
            </a:r>
            <a:r>
              <a:rPr lang="en-GB" sz="2800" spc="-5" dirty="0">
                <a:cs typeface="Carlito"/>
              </a:rPr>
              <a:t>– 500 </a:t>
            </a:r>
            <a:r>
              <a:rPr lang="en-GB" sz="2800" spc="-10" dirty="0">
                <a:cs typeface="Carlito"/>
              </a:rPr>
              <a:t>plus </a:t>
            </a:r>
            <a:r>
              <a:rPr lang="en-GB" sz="2800" spc="-5" dirty="0">
                <a:cs typeface="Carlito"/>
              </a:rPr>
              <a:t>businesses, </a:t>
            </a:r>
            <a:r>
              <a:rPr lang="en-GB" sz="2800" spc="-15" dirty="0">
                <a:cs typeface="Carlito"/>
              </a:rPr>
              <a:t>governments  </a:t>
            </a:r>
            <a:r>
              <a:rPr lang="en-GB" sz="2800" spc="-5" dirty="0">
                <a:cs typeface="Carlito"/>
              </a:rPr>
              <a:t>agencies, </a:t>
            </a:r>
            <a:r>
              <a:rPr lang="en-GB" sz="2800" spc="-15" dirty="0">
                <a:cs typeface="Carlito"/>
              </a:rPr>
              <a:t>research </a:t>
            </a:r>
            <a:r>
              <a:rPr lang="en-GB" sz="2800" spc="-20" dirty="0">
                <a:cs typeface="Carlito"/>
              </a:rPr>
              <a:t>organizations </a:t>
            </a:r>
            <a:r>
              <a:rPr lang="en-GB" sz="2800" spc="-5" dirty="0">
                <a:cs typeface="Carlito"/>
              </a:rPr>
              <a:t>and </a:t>
            </a:r>
            <a:r>
              <a:rPr lang="en-GB" sz="2800" spc="-15" dirty="0">
                <a:cs typeface="Carlito"/>
              </a:rPr>
              <a:t>universities </a:t>
            </a:r>
            <a:r>
              <a:rPr lang="en-GB" sz="2800" spc="-10" dirty="0">
                <a:cs typeface="Carlito"/>
              </a:rPr>
              <a:t>united </a:t>
            </a:r>
            <a:r>
              <a:rPr lang="en-GB" sz="2800" spc="-5" dirty="0">
                <a:cs typeface="Carlito"/>
              </a:rPr>
              <a:t>with a </a:t>
            </a:r>
            <a:r>
              <a:rPr lang="en-GB" sz="2800" spc="-15" dirty="0">
                <a:cs typeface="Carlito"/>
              </a:rPr>
              <a:t>desire </a:t>
            </a:r>
            <a:r>
              <a:rPr lang="en-GB" sz="2800" spc="-20" dirty="0">
                <a:cs typeface="Carlito"/>
              </a:rPr>
              <a:t>to  </a:t>
            </a:r>
            <a:r>
              <a:rPr lang="en-GB" sz="2800" spc="-25" dirty="0">
                <a:cs typeface="Carlito"/>
              </a:rPr>
              <a:t>make </a:t>
            </a:r>
            <a:r>
              <a:rPr lang="en-GB" sz="2800" spc="-10" dirty="0">
                <a:cs typeface="Carlito"/>
              </a:rPr>
              <a:t>location </a:t>
            </a:r>
            <a:r>
              <a:rPr lang="en-GB" sz="2800" spc="-15" dirty="0">
                <a:cs typeface="Carlito"/>
              </a:rPr>
              <a:t>information </a:t>
            </a:r>
            <a:r>
              <a:rPr lang="en-GB" sz="2800" spc="-45" dirty="0">
                <a:cs typeface="Carlito"/>
              </a:rPr>
              <a:t>FAIR </a:t>
            </a:r>
            <a:r>
              <a:rPr lang="en-GB" sz="2800" spc="-5" dirty="0">
                <a:cs typeface="Carlito"/>
              </a:rPr>
              <a:t>– </a:t>
            </a:r>
            <a:r>
              <a:rPr lang="en-GB" sz="2800" spc="-10" dirty="0">
                <a:cs typeface="Carlito"/>
              </a:rPr>
              <a:t>Findable, </a:t>
            </a:r>
            <a:r>
              <a:rPr lang="en-GB" sz="2800" spc="-5" dirty="0">
                <a:cs typeface="Carlito"/>
              </a:rPr>
              <a:t>Accessible, </a:t>
            </a:r>
            <a:r>
              <a:rPr lang="en-GB" sz="2800" spc="-20" dirty="0">
                <a:cs typeface="Carlito"/>
              </a:rPr>
              <a:t>Interoperable, </a:t>
            </a:r>
            <a:r>
              <a:rPr lang="en-GB" sz="2800" spc="-5" dirty="0">
                <a:cs typeface="Carlito"/>
              </a:rPr>
              <a:t>and  </a:t>
            </a:r>
            <a:r>
              <a:rPr lang="en-GB" sz="2800" spc="-10" dirty="0">
                <a:cs typeface="Carlito"/>
              </a:rPr>
              <a:t>Reusable.</a:t>
            </a:r>
            <a:endParaRPr lang="en-GB" sz="2800" dirty="0"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9BEE3-455A-4CD5-8AB6-637E8469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" y="1976511"/>
            <a:ext cx="11688356" cy="48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0D000-4527-4437-9C90-B8DAAB4398C5}"/>
              </a:ext>
            </a:extLst>
          </p:cNvPr>
          <p:cNvSpPr txBox="1"/>
          <p:nvPr/>
        </p:nvSpPr>
        <p:spPr>
          <a:xfrm>
            <a:off x="-1" y="0"/>
            <a:ext cx="12192001" cy="489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GB" sz="2800" spc="-45" dirty="0">
                <a:solidFill>
                  <a:srgbClr val="006FC0"/>
                </a:solidFill>
                <a:latin typeface="Carlito"/>
                <a:cs typeface="Carlito"/>
              </a:rPr>
              <a:t>Web </a:t>
            </a:r>
            <a:r>
              <a:rPr lang="en-GB" sz="2800" spc="-5" dirty="0">
                <a:solidFill>
                  <a:srgbClr val="006FC0"/>
                </a:solidFill>
                <a:latin typeface="Carlito"/>
                <a:cs typeface="Carlito"/>
              </a:rPr>
              <a:t>Map:</a:t>
            </a:r>
          </a:p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lang="en-GB" sz="1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lang="en-GB" sz="2800" spc="-5" dirty="0">
                <a:latin typeface="Carlito"/>
                <a:cs typeface="Carlito"/>
              </a:rPr>
              <a:t>A map </a:t>
            </a:r>
            <a:r>
              <a:rPr lang="en-GB" sz="2800" spc="-10" dirty="0">
                <a:latin typeface="Carlito"/>
                <a:cs typeface="Carlito"/>
              </a:rPr>
              <a:t>that </a:t>
            </a:r>
            <a:r>
              <a:rPr lang="en-GB" sz="2800" spc="-5" dirty="0">
                <a:latin typeface="Carlito"/>
                <a:cs typeface="Carlito"/>
              </a:rPr>
              <a:t>is  </a:t>
            </a:r>
            <a:r>
              <a:rPr lang="en-GB" sz="2800" spc="-10" dirty="0">
                <a:latin typeface="Carlito"/>
                <a:cs typeface="Carlito"/>
              </a:rPr>
              <a:t>published </a:t>
            </a:r>
            <a:r>
              <a:rPr lang="en-GB" sz="2800" spc="-5" dirty="0">
                <a:latin typeface="Carlito"/>
                <a:cs typeface="Carlito"/>
              </a:rPr>
              <a:t>and accessed </a:t>
            </a:r>
            <a:r>
              <a:rPr lang="en-GB" sz="2800" spc="-10" dirty="0">
                <a:latin typeface="Carlito"/>
                <a:cs typeface="Carlito"/>
              </a:rPr>
              <a:t>via </a:t>
            </a:r>
            <a:r>
              <a:rPr lang="en-GB" sz="2800" spc="-5" dirty="0">
                <a:latin typeface="Carlito"/>
                <a:cs typeface="Carlito"/>
              </a:rPr>
              <a:t>the  </a:t>
            </a:r>
            <a:r>
              <a:rPr lang="en-GB" sz="2800" spc="-15" dirty="0">
                <a:latin typeface="Carlito"/>
                <a:cs typeface="Carlito"/>
              </a:rPr>
              <a:t>internet, </a:t>
            </a:r>
            <a:r>
              <a:rPr lang="en-GB" sz="2800" spc="-10" dirty="0">
                <a:latin typeface="Carlito"/>
                <a:cs typeface="Carlito"/>
              </a:rPr>
              <a:t>usually </a:t>
            </a:r>
            <a:r>
              <a:rPr lang="en-GB" sz="2800" spc="-5" dirty="0">
                <a:latin typeface="Carlito"/>
                <a:cs typeface="Carlito"/>
              </a:rPr>
              <a:t>as part of </a:t>
            </a:r>
            <a:r>
              <a:rPr lang="en-GB" sz="2800" spc="-10" dirty="0">
                <a:latin typeface="Carlito"/>
                <a:cs typeface="Carlito"/>
              </a:rPr>
              <a:t>web  page.</a:t>
            </a:r>
          </a:p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endParaRPr lang="en-GB" sz="2800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GB" sz="2800" spc="-30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World </a:t>
            </a:r>
            <a:r>
              <a:rPr lang="en-GB" sz="2800" spc="-10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Wide </a:t>
            </a:r>
            <a:r>
              <a:rPr lang="en-GB" sz="2800" spc="-45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Web </a:t>
            </a:r>
            <a:r>
              <a:rPr lang="en-GB" sz="2800" spc="-10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(WWW) </a:t>
            </a:r>
            <a:r>
              <a:rPr lang="en-GB" sz="2800" spc="-5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/</a:t>
            </a:r>
            <a:r>
              <a:rPr lang="en-GB" sz="2800" spc="130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GB" sz="2800" spc="-45" dirty="0">
                <a:solidFill>
                  <a:schemeClr val="accent5">
                    <a:lumMod val="75000"/>
                  </a:schemeClr>
                </a:solidFill>
                <a:latin typeface="Carlito"/>
                <a:cs typeface="Carlito"/>
              </a:rPr>
              <a:t>Web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GB" sz="2800" spc="-15" dirty="0">
                <a:latin typeface="Carlito"/>
                <a:cs typeface="Carlito"/>
              </a:rPr>
              <a:t>Defined </a:t>
            </a:r>
            <a:r>
              <a:rPr lang="en-GB" sz="2800" spc="-5" dirty="0">
                <a:latin typeface="Carlito"/>
                <a:cs typeface="Carlito"/>
              </a:rPr>
              <a:t>as </a:t>
            </a:r>
            <a:r>
              <a:rPr lang="en-GB" sz="2800" dirty="0">
                <a:latin typeface="Carlito"/>
                <a:cs typeface="Carlito"/>
              </a:rPr>
              <a:t>an </a:t>
            </a:r>
            <a:r>
              <a:rPr lang="en-GB" sz="2800" spc="-15" dirty="0">
                <a:solidFill>
                  <a:srgbClr val="FF0000"/>
                </a:solidFill>
                <a:latin typeface="Carlito"/>
                <a:cs typeface="Carlito"/>
              </a:rPr>
              <a:t>information </a:t>
            </a:r>
            <a:r>
              <a:rPr lang="en-GB" sz="2800" spc="-30" dirty="0">
                <a:solidFill>
                  <a:srgbClr val="FF0000"/>
                </a:solidFill>
                <a:latin typeface="Carlito"/>
                <a:cs typeface="Carlito"/>
              </a:rPr>
              <a:t>system </a:t>
            </a:r>
            <a:r>
              <a:rPr lang="en-GB" sz="2800" spc="-15" dirty="0">
                <a:latin typeface="Carlito"/>
                <a:cs typeface="Carlito"/>
              </a:rPr>
              <a:t>where </a:t>
            </a:r>
            <a:r>
              <a:rPr lang="en-GB" sz="28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lang="en-GB" sz="2800" spc="-10" dirty="0">
                <a:latin typeface="Carlito"/>
                <a:cs typeface="Carlito"/>
              </a:rPr>
              <a:t>can </a:t>
            </a:r>
            <a:r>
              <a:rPr lang="en-GB" sz="2800" spc="-5" dirty="0">
                <a:latin typeface="Carlito"/>
                <a:cs typeface="Carlito"/>
              </a:rPr>
              <a:t>be </a:t>
            </a:r>
            <a:r>
              <a:rPr lang="en-GB" sz="2800" spc="-5" dirty="0">
                <a:solidFill>
                  <a:srgbClr val="FF0000"/>
                </a:solidFill>
                <a:latin typeface="Carlito"/>
                <a:cs typeface="Carlito"/>
              </a:rPr>
              <a:t>access </a:t>
            </a:r>
            <a:r>
              <a:rPr lang="en-GB" sz="2800" spc="-10" dirty="0">
                <a:latin typeface="Carlito"/>
                <a:cs typeface="Carlito"/>
              </a:rPr>
              <a:t>via </a:t>
            </a:r>
            <a:r>
              <a:rPr lang="en-GB" sz="2800" spc="-5" dirty="0">
                <a:latin typeface="Carlito"/>
                <a:cs typeface="Carlito"/>
              </a:rPr>
              <a:t>the</a:t>
            </a:r>
            <a:r>
              <a:rPr lang="en-GB" sz="2800" spc="285" dirty="0">
                <a:latin typeface="Carlito"/>
                <a:cs typeface="Carlito"/>
              </a:rPr>
              <a:t> </a:t>
            </a:r>
            <a:r>
              <a:rPr lang="en-GB" sz="2800" spc="-15">
                <a:solidFill>
                  <a:srgbClr val="FF0000"/>
                </a:solidFill>
                <a:latin typeface="Carlito"/>
                <a:cs typeface="Carlito"/>
              </a:rPr>
              <a:t>internet</a:t>
            </a:r>
            <a:r>
              <a:rPr lang="en-GB" sz="2800" spc="-15">
                <a:latin typeface="Carlito"/>
                <a:cs typeface="Carlito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endParaRPr lang="en-GB" sz="2800" spc="-15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</a:pPr>
            <a:r>
              <a:rPr lang="en-GB" sz="2800" spc="-15" dirty="0">
                <a:latin typeface="Carlito"/>
                <a:cs typeface="Carlito"/>
              </a:rPr>
              <a:t>Huge change in communication sector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</a:pPr>
            <a:r>
              <a:rPr lang="en-GB" sz="2800" spc="-15" dirty="0">
                <a:latin typeface="Carlito"/>
                <a:cs typeface="Carlito"/>
              </a:rPr>
              <a:t>Advancement in computers and </a:t>
            </a:r>
            <a:r>
              <a:rPr lang="en-GB" sz="2800" spc="-15" dirty="0" err="1">
                <a:latin typeface="Carlito"/>
                <a:cs typeface="Carlito"/>
              </a:rPr>
              <a:t>accesories</a:t>
            </a:r>
            <a:endParaRPr lang="en-GB" sz="2800" spc="-15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Ø"/>
            </a:pPr>
            <a:r>
              <a:rPr lang="en-GB" sz="2800" spc="-15" dirty="0">
                <a:latin typeface="Carlito"/>
                <a:cs typeface="Carlito"/>
              </a:rPr>
              <a:t>Roles of User has changed from Map Reader to Map User</a:t>
            </a:r>
            <a:endParaRPr lang="en-GB"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670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F089D-B420-4066-94FD-D78D6673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637"/>
            <a:ext cx="12192000" cy="5577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78282-160A-4D34-9E6C-8284EA0204B0}"/>
              </a:ext>
            </a:extLst>
          </p:cNvPr>
          <p:cNvSpPr txBox="1"/>
          <p:nvPr/>
        </p:nvSpPr>
        <p:spPr>
          <a:xfrm>
            <a:off x="70338" y="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History of Web Map</a:t>
            </a:r>
          </a:p>
        </p:txBody>
      </p:sp>
    </p:spTree>
    <p:extLst>
      <p:ext uri="{BB962C8B-B14F-4D97-AF65-F5344CB8AC3E}">
        <p14:creationId xmlns:p14="http://schemas.microsoft.com/office/powerpoint/2010/main" val="333253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5AA17-7CD0-4807-BF36-8B9882A1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218"/>
            <a:ext cx="12156796" cy="5683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8A566-27E7-4A72-95FF-ACD15BFD1A3A}"/>
              </a:ext>
            </a:extLst>
          </p:cNvPr>
          <p:cNvSpPr txBox="1"/>
          <p:nvPr/>
        </p:nvSpPr>
        <p:spPr>
          <a:xfrm>
            <a:off x="70338" y="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History of Web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2BB92-5001-41C3-9FF8-75002533C040}"/>
              </a:ext>
            </a:extLst>
          </p:cNvPr>
          <p:cNvSpPr txBox="1"/>
          <p:nvPr/>
        </p:nvSpPr>
        <p:spPr>
          <a:xfrm>
            <a:off x="9889588" y="5936566"/>
            <a:ext cx="858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35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318B4C-F95D-4D83-B3E8-9079CF08E4E1}"/>
              </a:ext>
            </a:extLst>
          </p:cNvPr>
          <p:cNvSpPr/>
          <p:nvPr/>
        </p:nvSpPr>
        <p:spPr>
          <a:xfrm>
            <a:off x="3252565" y="2967335"/>
            <a:ext cx="568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Web Maps</a:t>
            </a:r>
          </a:p>
        </p:txBody>
      </p:sp>
    </p:spTree>
    <p:extLst>
      <p:ext uri="{BB962C8B-B14F-4D97-AF65-F5344CB8AC3E}">
        <p14:creationId xmlns:p14="http://schemas.microsoft.com/office/powerpoint/2010/main" val="953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D1681-2D24-4472-9CE1-1045C357F0D3}"/>
              </a:ext>
            </a:extLst>
          </p:cNvPr>
          <p:cNvSpPr txBox="1"/>
          <p:nvPr/>
        </p:nvSpPr>
        <p:spPr>
          <a:xfrm>
            <a:off x="-1" y="0"/>
            <a:ext cx="120278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Static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Maps that can be displayed on web and mobile devices without the aid of a mapping library or API.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Just a simple digital map loaded on the websites.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</a:rPr>
              <a:t>It is not interactive, which means no panning, zooming or changing </a:t>
            </a:r>
            <a:r>
              <a:rPr lang="en-GB" sz="2800" b="1" i="0" dirty="0">
                <a:solidFill>
                  <a:srgbClr val="202124"/>
                </a:solidFill>
                <a:effectLst/>
              </a:rPr>
              <a:t>map</a:t>
            </a:r>
            <a:r>
              <a:rPr lang="en-GB" sz="2800" b="0" i="0" dirty="0">
                <a:solidFill>
                  <a:srgbClr val="202124"/>
                </a:solidFill>
                <a:effectLst/>
              </a:rPr>
              <a:t> layers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602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B8080-C941-434C-A8A6-BBE9B0A2E99F}"/>
              </a:ext>
            </a:extLst>
          </p:cNvPr>
          <p:cNvSpPr txBox="1"/>
          <p:nvPr/>
        </p:nvSpPr>
        <p:spPr>
          <a:xfrm>
            <a:off x="0" y="0"/>
            <a:ext cx="12192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pc="-10" dirty="0">
                <a:solidFill>
                  <a:srgbClr val="006FC0"/>
                </a:solidFill>
                <a:latin typeface="Carlito"/>
                <a:cs typeface="Carlito"/>
              </a:rPr>
              <a:t>Dynamic web maps: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spc="-10" dirty="0">
                <a:latin typeface="Carlito"/>
                <a:cs typeface="Carlito"/>
              </a:rPr>
              <a:t> </a:t>
            </a:r>
            <a:r>
              <a:rPr lang="en-GB" sz="2800" spc="-10" dirty="0">
                <a:cs typeface="Carlito"/>
              </a:rPr>
              <a:t>web maps  that change </a:t>
            </a:r>
            <a:r>
              <a:rPr lang="en-GB" sz="2800" spc="-15" dirty="0">
                <a:cs typeface="Carlito"/>
              </a:rPr>
              <a:t>appearance </a:t>
            </a:r>
            <a:r>
              <a:rPr lang="en-GB" sz="2800" spc="-5" dirty="0">
                <a:cs typeface="Carlito"/>
              </a:rPr>
              <a:t>as  </a:t>
            </a:r>
            <a:r>
              <a:rPr lang="en-GB" sz="2800" spc="-10" dirty="0">
                <a:cs typeface="Carlito"/>
              </a:rPr>
              <a:t>they </a:t>
            </a:r>
            <a:r>
              <a:rPr lang="en-GB" sz="2800" spc="-20" dirty="0">
                <a:cs typeface="Carlito"/>
              </a:rPr>
              <a:t>are </a:t>
            </a:r>
            <a:r>
              <a:rPr lang="en-GB" sz="2800" spc="-10" dirty="0">
                <a:cs typeface="Carlito"/>
              </a:rPr>
              <a:t>viewed </a:t>
            </a:r>
            <a:r>
              <a:rPr lang="en-GB" sz="2800" spc="-15" dirty="0">
                <a:cs typeface="Carlito"/>
              </a:rPr>
              <a:t>by</a:t>
            </a:r>
            <a:r>
              <a:rPr lang="en-GB" sz="2800" spc="30" dirty="0">
                <a:cs typeface="Carlito"/>
              </a:rPr>
              <a:t> </a:t>
            </a:r>
            <a:r>
              <a:rPr lang="en-GB" sz="2800" spc="-65" dirty="0">
                <a:cs typeface="Carlito"/>
              </a:rPr>
              <a:t>user as per their interest.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spc="-65" dirty="0">
                <a:cs typeface="Carlito"/>
              </a:rPr>
              <a:t>User can query , as per their interest and idea. They can search , zoom in and out…. Select some layers,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</a:rPr>
              <a:t>On this </a:t>
            </a:r>
            <a:r>
              <a:rPr lang="en-GB" sz="2800" i="0" dirty="0">
                <a:solidFill>
                  <a:srgbClr val="202124"/>
                </a:solidFill>
                <a:effectLst/>
              </a:rPr>
              <a:t>map</a:t>
            </a:r>
            <a:r>
              <a:rPr lang="en-GB" sz="2800" b="0" i="0" dirty="0">
                <a:solidFill>
                  <a:srgbClr val="202124"/>
                </a:solidFill>
                <a:effectLst/>
              </a:rPr>
              <a:t>, it is possible to place large amounts of markers and to link them with loaded data.</a:t>
            </a:r>
            <a:endParaRPr lang="en-GB" sz="2800" spc="-65" dirty="0">
              <a:cs typeface="Carl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0" i="0" dirty="0">
                <a:solidFill>
                  <a:srgbClr val="202124"/>
                </a:solidFill>
                <a:effectLst/>
              </a:rPr>
              <a:t>This type of visualization will be stored on a server of </a:t>
            </a:r>
            <a:r>
              <a:rPr lang="en-GB" sz="2800" b="0" i="0" dirty="0" err="1">
                <a:solidFill>
                  <a:srgbClr val="202124"/>
                </a:solidFill>
                <a:effectLst/>
              </a:rPr>
              <a:t>MapCreator</a:t>
            </a:r>
            <a:r>
              <a:rPr lang="en-GB" sz="2800" b="0" i="0" dirty="0">
                <a:solidFill>
                  <a:srgbClr val="202124"/>
                </a:solidFill>
                <a:effectLst/>
              </a:rPr>
              <a:t>; the so-called hosted solution.</a:t>
            </a:r>
            <a:endParaRPr lang="en-GB" sz="2800" dirty="0">
              <a:cs typeface="Carlit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3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FA5D4-5945-4145-AC55-A0DC4D63005D}"/>
              </a:ext>
            </a:extLst>
          </p:cNvPr>
          <p:cNvSpPr txBox="1"/>
          <p:nvPr/>
        </p:nvSpPr>
        <p:spPr>
          <a:xfrm>
            <a:off x="0" y="0"/>
            <a:ext cx="11338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Animated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Animated mapping is the application of animation, either computer or video, to add a temporal component to a map displaying change in some dimension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Temporal and Non-Temporal Animation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944F71"/>
                </a:solidFill>
                <a:latin typeface="Calibri" panose="020F0502020204030204" pitchFamily="34" charset="0"/>
                <a:hlinkClick r:id="rId2"/>
              </a:rPr>
              <a:t>https://www.flightradar24.com/27.71,85.32/10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37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01761-5371-4142-8E9C-4D841DBD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08" y="215020"/>
            <a:ext cx="4345663" cy="3213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880ED-B7CD-496D-88C1-189FEDF9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14"/>
            <a:ext cx="7467334" cy="49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8F12A-8BF6-4791-B8FE-E974D4A24DD1}"/>
              </a:ext>
            </a:extLst>
          </p:cNvPr>
          <p:cNvSpPr txBox="1"/>
          <p:nvPr/>
        </p:nvSpPr>
        <p:spPr>
          <a:xfrm>
            <a:off x="0" y="215020"/>
            <a:ext cx="7269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Web Map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0CD17-0A31-4387-9E17-85F080D3968F}"/>
              </a:ext>
            </a:extLst>
          </p:cNvPr>
          <p:cNvSpPr txBox="1"/>
          <p:nvPr/>
        </p:nvSpPr>
        <p:spPr>
          <a:xfrm>
            <a:off x="7500692" y="3775233"/>
            <a:ext cx="5075826" cy="3082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80035">
              <a:lnSpc>
                <a:spcPct val="70000"/>
              </a:lnSpc>
              <a:spcBef>
                <a:spcPts val="1040"/>
              </a:spcBef>
              <a:tabLst>
                <a:tab pos="2451100" algn="l"/>
              </a:tabLst>
            </a:pPr>
            <a:r>
              <a:rPr lang="en-GB" sz="2800" spc="-5" dirty="0">
                <a:solidFill>
                  <a:srgbClr val="006FC0"/>
                </a:solidFill>
                <a:cs typeface="Carlito"/>
              </a:rPr>
              <a:t>Hypermaps </a:t>
            </a:r>
            <a:r>
              <a:rPr lang="en-GB" sz="2800" spc="-10" dirty="0">
                <a:cs typeface="Carlito"/>
              </a:rPr>
              <a:t>are defined  </a:t>
            </a:r>
            <a:r>
              <a:rPr lang="en-GB" sz="2800" dirty="0">
                <a:cs typeface="Carlito"/>
              </a:rPr>
              <a:t>as </a:t>
            </a:r>
            <a:r>
              <a:rPr lang="en-GB" sz="2800" spc="-15" dirty="0">
                <a:cs typeface="Carlito"/>
              </a:rPr>
              <a:t>georeferenced </a:t>
            </a:r>
            <a:r>
              <a:rPr lang="en-GB" sz="2800" dirty="0">
                <a:cs typeface="Carlito"/>
              </a:rPr>
              <a:t>multimedia</a:t>
            </a:r>
            <a:r>
              <a:rPr lang="en-GB" sz="2800" spc="-15" dirty="0">
                <a:cs typeface="Carlito"/>
              </a:rPr>
              <a:t> </a:t>
            </a:r>
            <a:r>
              <a:rPr lang="en-GB" sz="2800" dirty="0">
                <a:cs typeface="Carlito"/>
              </a:rPr>
              <a:t>map.</a:t>
            </a:r>
          </a:p>
          <a:p>
            <a:pPr marL="12700" marR="280035">
              <a:lnSpc>
                <a:spcPct val="70000"/>
              </a:lnSpc>
              <a:spcBef>
                <a:spcPts val="1040"/>
              </a:spcBef>
              <a:tabLst>
                <a:tab pos="2451100" algn="l"/>
              </a:tabLst>
            </a:pPr>
            <a:r>
              <a:rPr lang="en-GB" sz="2800" dirty="0">
                <a:cs typeface="Carlito"/>
              </a:rPr>
              <a:t>It is  </a:t>
            </a:r>
            <a:r>
              <a:rPr lang="en-GB" sz="2800" spc="-10" dirty="0">
                <a:cs typeface="Carlito"/>
              </a:rPr>
              <a:t>composed </a:t>
            </a:r>
            <a:r>
              <a:rPr lang="en-GB" sz="2800" spc="-5" dirty="0">
                <a:cs typeface="Carlito"/>
              </a:rPr>
              <a:t>of maps of  </a:t>
            </a:r>
            <a:r>
              <a:rPr lang="en-GB" sz="2800" spc="-20" dirty="0">
                <a:cs typeface="Carlito"/>
              </a:rPr>
              <a:t>different </a:t>
            </a:r>
            <a:r>
              <a:rPr lang="en-GB" sz="2800" spc="-15" dirty="0">
                <a:cs typeface="Carlito"/>
              </a:rPr>
              <a:t>formats, organized </a:t>
            </a:r>
            <a:r>
              <a:rPr lang="en-GB" sz="2800" dirty="0">
                <a:cs typeface="Carlito"/>
              </a:rPr>
              <a:t>with </a:t>
            </a:r>
            <a:r>
              <a:rPr lang="en-GB" sz="2800" spc="-5" dirty="0">
                <a:cs typeface="Carlito"/>
              </a:rPr>
              <a:t>superimposed</a:t>
            </a:r>
            <a:r>
              <a:rPr lang="en-GB" sz="2800" spc="-65" dirty="0">
                <a:cs typeface="Carlito"/>
              </a:rPr>
              <a:t> </a:t>
            </a:r>
            <a:r>
              <a:rPr lang="en-GB" sz="2800" spc="-20" dirty="0">
                <a:cs typeface="Carlito"/>
              </a:rPr>
              <a:t>layers.</a:t>
            </a:r>
          </a:p>
          <a:p>
            <a:pPr marL="12700" marR="280035">
              <a:lnSpc>
                <a:spcPct val="70000"/>
              </a:lnSpc>
              <a:spcBef>
                <a:spcPts val="1040"/>
              </a:spcBef>
              <a:tabLst>
                <a:tab pos="2451100" algn="l"/>
              </a:tabLst>
            </a:pPr>
            <a:r>
              <a:rPr lang="en-GB" sz="2800" spc="-15" dirty="0">
                <a:cs typeface="Carlito"/>
              </a:rPr>
              <a:t>Each </a:t>
            </a:r>
            <a:r>
              <a:rPr lang="en-GB" sz="2800" spc="-20" dirty="0">
                <a:cs typeface="Carlito"/>
              </a:rPr>
              <a:t>layer </a:t>
            </a:r>
            <a:r>
              <a:rPr lang="en-GB" sz="2800" spc="-10" dirty="0">
                <a:cs typeface="Carlito"/>
              </a:rPr>
              <a:t>presents </a:t>
            </a:r>
            <a:r>
              <a:rPr lang="en-GB" sz="2800" dirty="0">
                <a:cs typeface="Carlito"/>
              </a:rPr>
              <a:t>a  </a:t>
            </a:r>
            <a:r>
              <a:rPr lang="en-GB" sz="2800" spc="-20" dirty="0">
                <a:cs typeface="Carlito"/>
              </a:rPr>
              <a:t>different </a:t>
            </a:r>
            <a:r>
              <a:rPr lang="en-GB" sz="2800" dirty="0">
                <a:cs typeface="Carlito"/>
              </a:rPr>
              <a:t>map,</a:t>
            </a:r>
            <a:r>
              <a:rPr lang="en-GB" sz="2800" spc="-65" dirty="0">
                <a:cs typeface="Carlito"/>
              </a:rPr>
              <a:t> </a:t>
            </a:r>
            <a:r>
              <a:rPr lang="en-GB" sz="2800" spc="-5" dirty="0">
                <a:cs typeface="Carlito"/>
              </a:rPr>
              <a:t>depending  on </a:t>
            </a:r>
            <a:r>
              <a:rPr lang="en-GB" sz="2800" dirty="0">
                <a:cs typeface="Carlito"/>
              </a:rPr>
              <a:t>the </a:t>
            </a:r>
            <a:r>
              <a:rPr lang="en-GB" sz="2800" spc="-10" dirty="0">
                <a:cs typeface="Carlito"/>
              </a:rPr>
              <a:t>level </a:t>
            </a:r>
            <a:r>
              <a:rPr lang="en-GB" sz="2800" spc="-5" dirty="0">
                <a:cs typeface="Carlito"/>
              </a:rPr>
              <a:t>of </a:t>
            </a:r>
            <a:r>
              <a:rPr lang="en-GB" sz="2800" spc="-20" dirty="0">
                <a:cs typeface="Carlito"/>
              </a:rPr>
              <a:t>zoom  </a:t>
            </a:r>
            <a:r>
              <a:rPr lang="en-GB" sz="2800" dirty="0">
                <a:cs typeface="Carlito"/>
              </a:rPr>
              <a:t>applied.</a:t>
            </a:r>
          </a:p>
        </p:txBody>
      </p:sp>
    </p:spTree>
    <p:extLst>
      <p:ext uri="{BB962C8B-B14F-4D97-AF65-F5344CB8AC3E}">
        <p14:creationId xmlns:p14="http://schemas.microsoft.com/office/powerpoint/2010/main" val="22985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9D38004B034AAF8DAAB306C8368C" ma:contentTypeVersion="2" ma:contentTypeDescription="Create a new document." ma:contentTypeScope="" ma:versionID="922f88fec90a18794d81aa8ea911f081">
  <xsd:schema xmlns:xsd="http://www.w3.org/2001/XMLSchema" xmlns:xs="http://www.w3.org/2001/XMLSchema" xmlns:p="http://schemas.microsoft.com/office/2006/metadata/properties" xmlns:ns2="36d5a2e1-ba91-4d3b-9728-84f7a7ebf13a" targetNamespace="http://schemas.microsoft.com/office/2006/metadata/properties" ma:root="true" ma:fieldsID="a49b1c19fbdd6fba64c3616029d9c0ac" ns2:_="">
    <xsd:import namespace="36d5a2e1-ba91-4d3b-9728-84f7a7ebf1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5a2e1-ba91-4d3b-9728-84f7a7ebf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F3FB8-4AA0-4D0C-B7A7-0C9A1F78CB2F}"/>
</file>

<file path=customXml/itemProps2.xml><?xml version="1.0" encoding="utf-8"?>
<ds:datastoreItem xmlns:ds="http://schemas.openxmlformats.org/officeDocument/2006/customXml" ds:itemID="{6443C1B5-70BB-4967-9F5F-3C9B18EC8055}"/>
</file>

<file path=customXml/itemProps3.xml><?xml version="1.0" encoding="utf-8"?>
<ds:datastoreItem xmlns:ds="http://schemas.openxmlformats.org/officeDocument/2006/customXml" ds:itemID="{EDE4F797-8C13-468C-A90B-594B01B37C11}"/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758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 Aryal</dc:creator>
  <cp:lastModifiedBy>Pradip Aryal</cp:lastModifiedBy>
  <cp:revision>13</cp:revision>
  <dcterms:created xsi:type="dcterms:W3CDTF">2020-11-26T14:55:08Z</dcterms:created>
  <dcterms:modified xsi:type="dcterms:W3CDTF">2020-11-26T17:17:33Z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0x0101006DDD9D38004B034AAF8DAAB306C8368C</vt:lpwstr>
  </property>
</Properties>
</file>