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2F0FF4-0146-4C58-84FD-B163C1E0FFE0}"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379131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F0FF4-0146-4C58-84FD-B163C1E0FFE0}"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103811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F0FF4-0146-4C58-84FD-B163C1E0FFE0}"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100511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F0FF4-0146-4C58-84FD-B163C1E0FFE0}"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35989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F0FF4-0146-4C58-84FD-B163C1E0FFE0}"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1682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2F0FF4-0146-4C58-84FD-B163C1E0FFE0}"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345788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2F0FF4-0146-4C58-84FD-B163C1E0FFE0}"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291185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2F0FF4-0146-4C58-84FD-B163C1E0FFE0}"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135562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F0FF4-0146-4C58-84FD-B163C1E0FFE0}"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294559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F0FF4-0146-4C58-84FD-B163C1E0FFE0}"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92334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F0FF4-0146-4C58-84FD-B163C1E0FFE0}"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BD6E-9860-4DE3-8B48-5FEFE4412977}" type="slidenum">
              <a:rPr lang="en-US" smtClean="0"/>
              <a:t>‹#›</a:t>
            </a:fld>
            <a:endParaRPr lang="en-US"/>
          </a:p>
        </p:txBody>
      </p:sp>
    </p:spTree>
    <p:extLst>
      <p:ext uri="{BB962C8B-B14F-4D97-AF65-F5344CB8AC3E}">
        <p14:creationId xmlns:p14="http://schemas.microsoft.com/office/powerpoint/2010/main" val="361803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F0FF4-0146-4C58-84FD-B163C1E0FFE0}"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6BD6E-9860-4DE3-8B48-5FEFE4412977}" type="slidenum">
              <a:rPr lang="en-US" smtClean="0"/>
              <a:t>‹#›</a:t>
            </a:fld>
            <a:endParaRPr lang="en-US"/>
          </a:p>
        </p:txBody>
      </p:sp>
    </p:spTree>
    <p:extLst>
      <p:ext uri="{BB962C8B-B14F-4D97-AF65-F5344CB8AC3E}">
        <p14:creationId xmlns:p14="http://schemas.microsoft.com/office/powerpoint/2010/main" val="238722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mapping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750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Personalized web maps</a:t>
            </a:r>
            <a:endParaRPr lang="en-US" dirty="0"/>
          </a:p>
        </p:txBody>
      </p:sp>
      <p:sp>
        <p:nvSpPr>
          <p:cNvPr id="3" name="Content Placeholder 2"/>
          <p:cNvSpPr>
            <a:spLocks noGrp="1"/>
          </p:cNvSpPr>
          <p:nvPr>
            <p:ph idx="1"/>
          </p:nvPr>
        </p:nvSpPr>
        <p:spPr/>
        <p:txBody>
          <a:bodyPr/>
          <a:lstStyle/>
          <a:p>
            <a:pPr algn="just"/>
            <a:r>
              <a:rPr lang="en-US" dirty="0" smtClean="0"/>
              <a:t>Sites that allowed the user to have some input into the look of the map.</a:t>
            </a:r>
          </a:p>
          <a:p>
            <a:pPr algn="just"/>
            <a:r>
              <a:rPr lang="en-US" dirty="0" smtClean="0"/>
              <a:t>Such input could include its color scheme, classification method, title, legend, scale bar or any other map element that one might have control over when constructing a map in a GIS package.</a:t>
            </a:r>
            <a:endParaRPr lang="en-US" dirty="0"/>
          </a:p>
        </p:txBody>
      </p:sp>
    </p:spTree>
    <p:extLst>
      <p:ext uri="{BB962C8B-B14F-4D97-AF65-F5344CB8AC3E}">
        <p14:creationId xmlns:p14="http://schemas.microsoft.com/office/powerpoint/2010/main" val="745275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web maps</a:t>
            </a:r>
            <a:endParaRPr lang="en-US" dirty="0"/>
          </a:p>
        </p:txBody>
      </p:sp>
      <p:sp>
        <p:nvSpPr>
          <p:cNvPr id="3" name="Content Placeholder 2"/>
          <p:cNvSpPr>
            <a:spLocks noGrp="1"/>
          </p:cNvSpPr>
          <p:nvPr>
            <p:ph idx="1"/>
          </p:nvPr>
        </p:nvSpPr>
        <p:spPr/>
        <p:txBody>
          <a:bodyPr/>
          <a:lstStyle/>
          <a:p>
            <a:r>
              <a:rPr lang="en-US" dirty="0" smtClean="0"/>
              <a:t>Includes the ability to change the map’s extent through zooming and panning. Other forms of interactivity include the ability to:</a:t>
            </a:r>
          </a:p>
          <a:p>
            <a:pPr lvl="1">
              <a:buFont typeface="Courier New" panose="02070309020205020404" pitchFamily="49" charset="0"/>
              <a:buChar char="o"/>
            </a:pPr>
            <a:r>
              <a:rPr lang="en-US" dirty="0" smtClean="0"/>
              <a:t>Toggle map layers on or off</a:t>
            </a:r>
          </a:p>
          <a:p>
            <a:pPr lvl="1">
              <a:buFont typeface="Courier New" panose="02070309020205020404" pitchFamily="49" charset="0"/>
              <a:buChar char="o"/>
            </a:pPr>
            <a:r>
              <a:rPr lang="en-US" dirty="0" smtClean="0"/>
              <a:t>Obtain detailed information about map features</a:t>
            </a:r>
          </a:p>
          <a:p>
            <a:pPr lvl="1">
              <a:buFont typeface="Courier New" panose="02070309020205020404" pitchFamily="49" charset="0"/>
              <a:buChar char="o"/>
            </a:pPr>
            <a:r>
              <a:rPr lang="en-US" dirty="0" smtClean="0"/>
              <a:t>Browse to web sites associated with map features</a:t>
            </a:r>
          </a:p>
          <a:p>
            <a:pPr lvl="1">
              <a:buFont typeface="Courier New" panose="02070309020205020404" pitchFamily="49" charset="0"/>
              <a:buChar char="o"/>
            </a:pPr>
            <a:r>
              <a:rPr lang="en-US" dirty="0" smtClean="0"/>
              <a:t>Produce a personalized map,</a:t>
            </a:r>
          </a:p>
          <a:p>
            <a:pPr lvl="1">
              <a:buFont typeface="Courier New" panose="02070309020205020404" pitchFamily="49" charset="0"/>
              <a:buChar char="o"/>
            </a:pPr>
            <a:r>
              <a:rPr lang="en-US" dirty="0" smtClean="0"/>
              <a:t>And explore data patterns and relationships using visualization tools that are dynamically linked to the map.</a:t>
            </a:r>
            <a:endParaRPr lang="en-US" dirty="0"/>
          </a:p>
        </p:txBody>
      </p:sp>
    </p:spTree>
    <p:extLst>
      <p:ext uri="{BB962C8B-B14F-4D97-AF65-F5344CB8AC3E}">
        <p14:creationId xmlns:p14="http://schemas.microsoft.com/office/powerpoint/2010/main" val="388655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web maps</a:t>
            </a:r>
            <a:endParaRPr lang="en-US" dirty="0"/>
          </a:p>
        </p:txBody>
      </p:sp>
      <p:sp>
        <p:nvSpPr>
          <p:cNvPr id="3" name="Content Placeholder 2"/>
          <p:cNvSpPr>
            <a:spLocks noGrp="1"/>
          </p:cNvSpPr>
          <p:nvPr>
            <p:ph idx="1"/>
          </p:nvPr>
        </p:nvSpPr>
        <p:spPr/>
        <p:txBody>
          <a:bodyPr/>
          <a:lstStyle/>
          <a:p>
            <a:pPr algn="just"/>
            <a:r>
              <a:rPr lang="en-US" dirty="0" smtClean="0"/>
              <a:t>Applications that enabled the public to perform analyses that had previously only been available to GIS professionals.</a:t>
            </a:r>
          </a:p>
          <a:p>
            <a:pPr algn="just"/>
            <a:r>
              <a:rPr lang="en-US" dirty="0" smtClean="0"/>
              <a:t>The most common analytic function performed by web map applications is route finding.</a:t>
            </a:r>
          </a:p>
          <a:p>
            <a:pPr algn="just"/>
            <a:r>
              <a:rPr lang="en-US" dirty="0" smtClean="0"/>
              <a:t>Overlay analysis, which is an integral part of any GIS package, is another function that is often found in web maps in this category.</a:t>
            </a:r>
            <a:endParaRPr lang="en-US" dirty="0"/>
          </a:p>
        </p:txBody>
      </p:sp>
    </p:spTree>
    <p:extLst>
      <p:ext uri="{BB962C8B-B14F-4D97-AF65-F5344CB8AC3E}">
        <p14:creationId xmlns:p14="http://schemas.microsoft.com/office/powerpoint/2010/main" val="212214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web maps</a:t>
            </a:r>
            <a:endParaRPr lang="en-US" dirty="0"/>
          </a:p>
        </p:txBody>
      </p:sp>
      <p:sp>
        <p:nvSpPr>
          <p:cNvPr id="3" name="Content Placeholder 2"/>
          <p:cNvSpPr>
            <a:spLocks noGrp="1"/>
          </p:cNvSpPr>
          <p:nvPr>
            <p:ph idx="1"/>
          </p:nvPr>
        </p:nvSpPr>
        <p:spPr/>
        <p:txBody>
          <a:bodyPr/>
          <a:lstStyle/>
          <a:p>
            <a:pPr marL="0" indent="0">
              <a:buNone/>
            </a:pPr>
            <a:r>
              <a:rPr lang="en-US" dirty="0" err="1" smtClean="0"/>
              <a:t>Openstreet</a:t>
            </a:r>
            <a:r>
              <a:rPr lang="en-US" dirty="0" smtClean="0"/>
              <a:t> Map: Crowd Sourcing</a:t>
            </a:r>
            <a:endParaRPr lang="en-US" dirty="0"/>
          </a:p>
        </p:txBody>
      </p:sp>
    </p:spTree>
    <p:extLst>
      <p:ext uri="{BB962C8B-B14F-4D97-AF65-F5344CB8AC3E}">
        <p14:creationId xmlns:p14="http://schemas.microsoft.com/office/powerpoint/2010/main" val="3206346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nteroperability</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7205870" cy="4482962"/>
          </a:xfrm>
          <a:prstGeom prst="rect">
            <a:avLst/>
          </a:prstGeom>
        </p:spPr>
      </p:pic>
    </p:spTree>
    <p:extLst>
      <p:ext uri="{BB962C8B-B14F-4D97-AF65-F5344CB8AC3E}">
        <p14:creationId xmlns:p14="http://schemas.microsoft.com/office/powerpoint/2010/main" val="4215705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nteroperability</a:t>
            </a:r>
            <a:endParaRPr lang="en-US" dirty="0"/>
          </a:p>
        </p:txBody>
      </p:sp>
      <p:sp>
        <p:nvSpPr>
          <p:cNvPr id="3" name="Content Placeholder 2"/>
          <p:cNvSpPr>
            <a:spLocks noGrp="1"/>
          </p:cNvSpPr>
          <p:nvPr>
            <p:ph idx="1"/>
          </p:nvPr>
        </p:nvSpPr>
        <p:spPr/>
        <p:txBody>
          <a:bodyPr/>
          <a:lstStyle/>
          <a:p>
            <a:pPr marL="0" indent="0">
              <a:buNone/>
            </a:pPr>
            <a:r>
              <a:rPr lang="en-US" dirty="0" smtClean="0"/>
              <a:t>“the capability to communicate, execute programs, or transfer data among various functional units in a manner that requires the user to have little or no knowledge of the unique characteristics of those units.”</a:t>
            </a:r>
          </a:p>
          <a:p>
            <a:pPr marL="0" indent="0">
              <a:buNone/>
            </a:pPr>
            <a:r>
              <a:rPr lang="en-US" dirty="0"/>
              <a:t>	</a:t>
            </a:r>
            <a:r>
              <a:rPr lang="en-US" dirty="0" smtClean="0"/>
              <a:t>		-ISO 1993</a:t>
            </a:r>
            <a:endParaRPr lang="en-US" dirty="0"/>
          </a:p>
        </p:txBody>
      </p:sp>
    </p:spTree>
    <p:extLst>
      <p:ext uri="{BB962C8B-B14F-4D97-AF65-F5344CB8AC3E}">
        <p14:creationId xmlns:p14="http://schemas.microsoft.com/office/powerpoint/2010/main" val="374447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a:t>
            </a:r>
            <a:endParaRPr lang="en-US" dirty="0"/>
          </a:p>
        </p:txBody>
      </p:sp>
      <p:pic>
        <p:nvPicPr>
          <p:cNvPr id="4" name="Content Placeholder 3"/>
          <p:cNvPicPr>
            <a:picLocks noGrp="1" noChangeAspect="1"/>
          </p:cNvPicPr>
          <p:nvPr>
            <p:ph idx="1"/>
          </p:nvPr>
        </p:nvPicPr>
        <p:blipFill>
          <a:blip r:embed="rId2"/>
          <a:stretch>
            <a:fillRect/>
          </a:stretch>
        </p:blipFill>
        <p:spPr>
          <a:xfrm>
            <a:off x="2662237" y="2124869"/>
            <a:ext cx="6867525" cy="3752850"/>
          </a:xfrm>
          <a:prstGeom prst="rect">
            <a:avLst/>
          </a:prstGeom>
        </p:spPr>
      </p:pic>
    </p:spTree>
    <p:extLst>
      <p:ext uri="{BB962C8B-B14F-4D97-AF65-F5344CB8AC3E}">
        <p14:creationId xmlns:p14="http://schemas.microsoft.com/office/powerpoint/2010/main" val="364124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achieve interoperability?</a:t>
            </a:r>
            <a:endParaRPr lang="en-US" dirty="0"/>
          </a:p>
        </p:txBody>
      </p:sp>
      <p:sp>
        <p:nvSpPr>
          <p:cNvPr id="3" name="Content Placeholder 2"/>
          <p:cNvSpPr>
            <a:spLocks noGrp="1"/>
          </p:cNvSpPr>
          <p:nvPr>
            <p:ph idx="1"/>
          </p:nvPr>
        </p:nvSpPr>
        <p:spPr/>
        <p:txBody>
          <a:bodyPr/>
          <a:lstStyle/>
          <a:p>
            <a:pPr marL="0" indent="0">
              <a:buNone/>
            </a:pPr>
            <a:r>
              <a:rPr lang="en-US" dirty="0" smtClean="0"/>
              <a:t>Make data seamlessly transferable &amp; accessible.</a:t>
            </a:r>
          </a:p>
          <a:p>
            <a:pPr lvl="1">
              <a:buFont typeface="Courier New" panose="02070309020205020404" pitchFamily="49" charset="0"/>
              <a:buChar char="o"/>
            </a:pPr>
            <a:r>
              <a:rPr lang="en-US" dirty="0" smtClean="0"/>
              <a:t>Encode data in a standardized, platform &amp; application independent manner</a:t>
            </a:r>
          </a:p>
          <a:p>
            <a:pPr lvl="1">
              <a:buFont typeface="Courier New" panose="02070309020205020404" pitchFamily="49" charset="0"/>
              <a:buChar char="o"/>
            </a:pPr>
            <a:endParaRPr lang="en-US" dirty="0"/>
          </a:p>
          <a:p>
            <a:pPr marL="457200" lvl="1" indent="0">
              <a:buNone/>
            </a:pPr>
            <a:r>
              <a:rPr lang="en-US" dirty="0" smtClean="0"/>
              <a:t>	XML</a:t>
            </a:r>
          </a:p>
          <a:p>
            <a:pPr marL="0" indent="0">
              <a:buNone/>
            </a:pPr>
            <a:r>
              <a:rPr lang="en-US" dirty="0" smtClean="0"/>
              <a:t>Access distributed functionality seamlessly</a:t>
            </a:r>
          </a:p>
          <a:p>
            <a:pPr lvl="1">
              <a:buFont typeface="Courier New" panose="02070309020205020404" pitchFamily="49" charset="0"/>
              <a:buChar char="o"/>
            </a:pPr>
            <a:r>
              <a:rPr lang="en-US" dirty="0" smtClean="0"/>
              <a:t>Specify and set up an infrastructure of interoperable(software) services, which encapsulate functionality and make it accessible via well specified interfaces</a:t>
            </a:r>
          </a:p>
          <a:p>
            <a:pPr lvl="1">
              <a:buFont typeface="Courier New" panose="02070309020205020404" pitchFamily="49" charset="0"/>
              <a:buChar char="o"/>
            </a:pPr>
            <a:endParaRPr lang="en-US" dirty="0"/>
          </a:p>
          <a:p>
            <a:pPr marL="457200" lvl="1" indent="0">
              <a:buNone/>
            </a:pPr>
            <a:r>
              <a:rPr lang="en-US" dirty="0" smtClean="0"/>
              <a:t>Web services</a:t>
            </a:r>
          </a:p>
          <a:p>
            <a:pPr marL="457200" lvl="1" indent="0">
              <a:buNone/>
            </a:pPr>
            <a:endParaRPr lang="en-US" dirty="0"/>
          </a:p>
        </p:txBody>
      </p:sp>
    </p:spTree>
    <p:extLst>
      <p:ext uri="{BB962C8B-B14F-4D97-AF65-F5344CB8AC3E}">
        <p14:creationId xmlns:p14="http://schemas.microsoft.com/office/powerpoint/2010/main" val="1743763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Geospatial Consortium(OGC)</a:t>
            </a:r>
            <a:endParaRPr lang="en-US" dirty="0"/>
          </a:p>
        </p:txBody>
      </p:sp>
      <p:sp>
        <p:nvSpPr>
          <p:cNvPr id="3" name="Content Placeholder 2"/>
          <p:cNvSpPr>
            <a:spLocks noGrp="1"/>
          </p:cNvSpPr>
          <p:nvPr>
            <p:ph idx="1"/>
          </p:nvPr>
        </p:nvSpPr>
        <p:spPr/>
        <p:txBody>
          <a:bodyPr/>
          <a:lstStyle/>
          <a:p>
            <a:r>
              <a:rPr lang="en-US" dirty="0" smtClean="0"/>
              <a:t>Focus on interoperability of software at the interface level to promote plug and play components for geographic information interchange</a:t>
            </a:r>
          </a:p>
          <a:p>
            <a:r>
              <a:rPr lang="en-US" dirty="0" smtClean="0"/>
              <a:t>Non profit, international consortium</a:t>
            </a:r>
          </a:p>
          <a:p>
            <a:r>
              <a:rPr lang="en-US" dirty="0" smtClean="0"/>
              <a:t>220+ industry, government, NGO and university members</a:t>
            </a:r>
            <a:endParaRPr lang="en-US" dirty="0"/>
          </a:p>
        </p:txBody>
      </p:sp>
    </p:spTree>
    <p:extLst>
      <p:ext uri="{BB962C8B-B14F-4D97-AF65-F5344CB8AC3E}">
        <p14:creationId xmlns:p14="http://schemas.microsoft.com/office/powerpoint/2010/main" val="200030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Geospatial Consortium(OGC)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OGC provides services with a standardized interface:</a:t>
            </a:r>
          </a:p>
          <a:p>
            <a:r>
              <a:rPr lang="en-US" dirty="0" smtClean="0"/>
              <a:t>Web Map Service(WMS): displays an image(gif, jpeg, </a:t>
            </a:r>
            <a:r>
              <a:rPr lang="en-US" dirty="0" err="1" smtClean="0"/>
              <a:t>png</a:t>
            </a:r>
            <a:r>
              <a:rPr lang="en-US" dirty="0" smtClean="0"/>
              <a:t>) of vector or raster data</a:t>
            </a:r>
          </a:p>
          <a:p>
            <a:r>
              <a:rPr lang="en-US" dirty="0" smtClean="0"/>
              <a:t>Web Feature Service(WFS): provides access to vector data(output in Geography Markup Language(GML))</a:t>
            </a:r>
          </a:p>
          <a:p>
            <a:r>
              <a:rPr lang="en-US" dirty="0" smtClean="0"/>
              <a:t>Web Coverage Service(WCS): provides access to metadata of </a:t>
            </a:r>
            <a:r>
              <a:rPr lang="en-US" dirty="0" err="1" smtClean="0"/>
              <a:t>geodata</a:t>
            </a:r>
            <a:r>
              <a:rPr lang="en-US" dirty="0" smtClean="0"/>
              <a:t> and services.</a:t>
            </a:r>
          </a:p>
          <a:p>
            <a:r>
              <a:rPr lang="en-US" dirty="0" smtClean="0"/>
              <a:t>Web Processing Service(WPS): provides access to remote GIS operations(for example Buffer, distance calculation, coordinate transformation) responses are standard-based messages.</a:t>
            </a:r>
          </a:p>
          <a:p>
            <a:endParaRPr lang="en-US" dirty="0"/>
          </a:p>
        </p:txBody>
      </p:sp>
    </p:spTree>
    <p:extLst>
      <p:ext uri="{BB962C8B-B14F-4D97-AF65-F5344CB8AC3E}">
        <p14:creationId xmlns:p14="http://schemas.microsoft.com/office/powerpoint/2010/main" val="88038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Types of web maps</a:t>
            </a:r>
          </a:p>
          <a:p>
            <a:r>
              <a:rPr lang="en-US" dirty="0" smtClean="0"/>
              <a:t>Examples</a:t>
            </a:r>
          </a:p>
          <a:p>
            <a:r>
              <a:rPr lang="en-US" dirty="0" smtClean="0"/>
              <a:t>Map servers</a:t>
            </a:r>
          </a:p>
          <a:p>
            <a:r>
              <a:rPr lang="en-US" dirty="0" smtClean="0"/>
              <a:t>Standard for web portrayal services</a:t>
            </a:r>
            <a:endParaRPr lang="en-US" dirty="0"/>
          </a:p>
        </p:txBody>
      </p:sp>
    </p:spTree>
    <p:extLst>
      <p:ext uri="{BB962C8B-B14F-4D97-AF65-F5344CB8AC3E}">
        <p14:creationId xmlns:p14="http://schemas.microsoft.com/office/powerpoint/2010/main" val="145901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01088" y="1690688"/>
            <a:ext cx="6149343" cy="4351338"/>
          </a:xfrm>
          <a:prstGeom prst="rect">
            <a:avLst/>
          </a:prstGeom>
        </p:spPr>
      </p:pic>
    </p:spTree>
    <p:extLst>
      <p:ext uri="{BB962C8B-B14F-4D97-AF65-F5344CB8AC3E}">
        <p14:creationId xmlns:p14="http://schemas.microsoft.com/office/powerpoint/2010/main" val="205327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Servers</a:t>
            </a:r>
            <a:endParaRPr lang="en-US" dirty="0"/>
          </a:p>
        </p:txBody>
      </p:sp>
      <p:sp>
        <p:nvSpPr>
          <p:cNvPr id="3" name="Content Placeholder 2"/>
          <p:cNvSpPr>
            <a:spLocks noGrp="1"/>
          </p:cNvSpPr>
          <p:nvPr>
            <p:ph idx="1"/>
          </p:nvPr>
        </p:nvSpPr>
        <p:spPr/>
        <p:txBody>
          <a:bodyPr/>
          <a:lstStyle/>
          <a:p>
            <a:pPr marL="0" indent="0">
              <a:buNone/>
            </a:pPr>
            <a:r>
              <a:rPr lang="en-US" dirty="0" smtClean="0"/>
              <a:t>A map server can do three things. It can:</a:t>
            </a:r>
          </a:p>
          <a:p>
            <a:r>
              <a:rPr lang="en-US" dirty="0" smtClean="0"/>
              <a:t>Produce a map(as a picture, as a series of graphical elements, or as a packaged set of geographic data),</a:t>
            </a:r>
          </a:p>
          <a:p>
            <a:r>
              <a:rPr lang="en-US" dirty="0" smtClean="0"/>
              <a:t>Answer basic queries about the content of the map, and</a:t>
            </a:r>
          </a:p>
          <a:p>
            <a:r>
              <a:rPr lang="en-US" dirty="0" smtClean="0"/>
              <a:t>Tell other programs what maps it can produce and which of those can be queried further.</a:t>
            </a:r>
          </a:p>
          <a:p>
            <a:pPr marL="0" indent="0">
              <a:buNone/>
            </a:pPr>
            <a:endParaRPr lang="en-US" dirty="0"/>
          </a:p>
        </p:txBody>
      </p:sp>
    </p:spTree>
    <p:extLst>
      <p:ext uri="{BB962C8B-B14F-4D97-AF65-F5344CB8AC3E}">
        <p14:creationId xmlns:p14="http://schemas.microsoft.com/office/powerpoint/2010/main" val="4722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t>
            </a:r>
            <a:r>
              <a:rPr lang="en-US" dirty="0" err="1" smtClean="0"/>
              <a:t>mapserver</a:t>
            </a:r>
            <a:r>
              <a:rPr lang="en-US" dirty="0" smtClean="0"/>
              <a:t> </a:t>
            </a:r>
            <a:r>
              <a:rPr lang="en-US" dirty="0" err="1" smtClean="0"/>
              <a:t>softwares</a:t>
            </a:r>
            <a:endParaRPr lang="en-US" dirty="0"/>
          </a:p>
        </p:txBody>
      </p:sp>
      <p:sp>
        <p:nvSpPr>
          <p:cNvPr id="3" name="Content Placeholder 2"/>
          <p:cNvSpPr>
            <a:spLocks noGrp="1"/>
          </p:cNvSpPr>
          <p:nvPr>
            <p:ph idx="1"/>
          </p:nvPr>
        </p:nvSpPr>
        <p:spPr/>
        <p:txBody>
          <a:bodyPr/>
          <a:lstStyle/>
          <a:p>
            <a:r>
              <a:rPr lang="en-US" dirty="0" smtClean="0"/>
              <a:t>ArcGIS server</a:t>
            </a:r>
          </a:p>
          <a:p>
            <a:r>
              <a:rPr lang="en-US" dirty="0" smtClean="0"/>
              <a:t>“</a:t>
            </a:r>
            <a:r>
              <a:rPr lang="en-US" dirty="0" err="1" smtClean="0"/>
              <a:t>mapserver</a:t>
            </a:r>
            <a:r>
              <a:rPr lang="en-US" dirty="0" smtClean="0"/>
              <a:t>” developed by university of Minnesota</a:t>
            </a:r>
          </a:p>
          <a:p>
            <a:r>
              <a:rPr lang="en-US" dirty="0" err="1" smtClean="0"/>
              <a:t>Geoserver</a:t>
            </a:r>
            <a:endParaRPr lang="en-US" dirty="0" smtClean="0"/>
          </a:p>
          <a:p>
            <a:r>
              <a:rPr lang="en-US" dirty="0" smtClean="0"/>
              <a:t>World wind WMS server</a:t>
            </a:r>
            <a:endParaRPr lang="en-US" dirty="0"/>
          </a:p>
        </p:txBody>
      </p:sp>
    </p:spTree>
    <p:extLst>
      <p:ext uri="{BB962C8B-B14F-4D97-AF65-F5344CB8AC3E}">
        <p14:creationId xmlns:p14="http://schemas.microsoft.com/office/powerpoint/2010/main" val="35088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technology for web mapping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165" y="2041120"/>
            <a:ext cx="6592245" cy="2636898"/>
          </a:xfrm>
        </p:spPr>
      </p:pic>
    </p:spTree>
    <p:extLst>
      <p:ext uri="{BB962C8B-B14F-4D97-AF65-F5344CB8AC3E}">
        <p14:creationId xmlns:p14="http://schemas.microsoft.com/office/powerpoint/2010/main" val="70511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technology for web mapping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6439"/>
            <a:ext cx="10132144" cy="2847596"/>
          </a:xfrm>
        </p:spPr>
      </p:pic>
    </p:spTree>
    <p:extLst>
      <p:ext uri="{BB962C8B-B14F-4D97-AF65-F5344CB8AC3E}">
        <p14:creationId xmlns:p14="http://schemas.microsoft.com/office/powerpoint/2010/main" val="1744295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technology for web mapping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678" y="1269034"/>
            <a:ext cx="6677762" cy="5008322"/>
          </a:xfrm>
        </p:spPr>
      </p:pic>
      <p:sp>
        <p:nvSpPr>
          <p:cNvPr id="5" name="Rectangle 4"/>
          <p:cNvSpPr/>
          <p:nvPr/>
        </p:nvSpPr>
        <p:spPr>
          <a:xfrm>
            <a:off x="1086678" y="1364974"/>
            <a:ext cx="2133600" cy="1033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65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“web mapping” refers at a minimum, to the following actions:</a:t>
            </a:r>
          </a:p>
          <a:p>
            <a:r>
              <a:rPr lang="en-US" dirty="0" smtClean="0"/>
              <a:t>A client makes requests to one or more services registries(based on the </a:t>
            </a:r>
            <a:r>
              <a:rPr lang="en-US" dirty="0" err="1" smtClean="0"/>
              <a:t>OpenGIS</a:t>
            </a:r>
            <a:r>
              <a:rPr lang="en-US" dirty="0" smtClean="0"/>
              <a:t> </a:t>
            </a:r>
            <a:r>
              <a:rPr lang="en-US" dirty="0" err="1" smtClean="0"/>
              <a:t>Catalouge</a:t>
            </a:r>
            <a:r>
              <a:rPr lang="en-US" dirty="0" smtClean="0"/>
              <a:t> Services Specification) to discover URLs of Web Map Servers containing desired information.</a:t>
            </a:r>
          </a:p>
          <a:p>
            <a:r>
              <a:rPr lang="en-US" dirty="0" smtClean="0"/>
              <a:t>Service registries return URLs and also information about methods by which the discovered information at each URL can be accessed.</a:t>
            </a:r>
          </a:p>
          <a:p>
            <a:r>
              <a:rPr lang="en-US" dirty="0" smtClean="0"/>
              <a:t>The client locates one or more servers containing the desired information, and invokes them simultaneously.</a:t>
            </a:r>
          </a:p>
          <a:p>
            <a:r>
              <a:rPr lang="en-US" dirty="0" smtClean="0"/>
              <a:t>As directed by the client, each Map Server accesses the information requested from it, and renders it suitable for displaying as one or more layers in map composed of many layers.</a:t>
            </a:r>
          </a:p>
          <a:p>
            <a:r>
              <a:rPr lang="en-US" dirty="0" smtClean="0"/>
              <a:t>Map Servers provide the display-ready information to the Client(or Clients), which the display information from many sources in a single  window.</a:t>
            </a:r>
            <a:endParaRPr lang="en-US" dirty="0"/>
          </a:p>
        </p:txBody>
      </p:sp>
    </p:spTree>
    <p:extLst>
      <p:ext uri="{BB962C8B-B14F-4D97-AF65-F5344CB8AC3E}">
        <p14:creationId xmlns:p14="http://schemas.microsoft.com/office/powerpoint/2010/main" val="160175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maps: types</a:t>
            </a:r>
            <a:endParaRPr lang="en-US" dirty="0"/>
          </a:p>
        </p:txBody>
      </p:sp>
      <p:sp>
        <p:nvSpPr>
          <p:cNvPr id="3" name="Content Placeholder 2"/>
          <p:cNvSpPr>
            <a:spLocks noGrp="1"/>
          </p:cNvSpPr>
          <p:nvPr>
            <p:ph idx="1"/>
          </p:nvPr>
        </p:nvSpPr>
        <p:spPr/>
        <p:txBody>
          <a:bodyPr>
            <a:normAutofit lnSpcReduction="10000"/>
          </a:bodyPr>
          <a:lstStyle/>
          <a:p>
            <a:r>
              <a:rPr lang="en-US" dirty="0" smtClean="0"/>
              <a:t>Static web map</a:t>
            </a:r>
          </a:p>
          <a:p>
            <a:r>
              <a:rPr lang="en-US" dirty="0" smtClean="0"/>
              <a:t>Dynamically created web maps</a:t>
            </a:r>
          </a:p>
          <a:p>
            <a:r>
              <a:rPr lang="en-US" dirty="0" smtClean="0"/>
              <a:t>Distributed web maps</a:t>
            </a:r>
          </a:p>
          <a:p>
            <a:r>
              <a:rPr lang="en-US" dirty="0" smtClean="0"/>
              <a:t>Animated web maps</a:t>
            </a:r>
          </a:p>
          <a:p>
            <a:r>
              <a:rPr lang="en-US" dirty="0" smtClean="0"/>
              <a:t>Real-time web maps</a:t>
            </a:r>
          </a:p>
          <a:p>
            <a:r>
              <a:rPr lang="en-US" dirty="0" smtClean="0"/>
              <a:t>Personalized web maps</a:t>
            </a:r>
          </a:p>
          <a:p>
            <a:r>
              <a:rPr lang="en-US" dirty="0" smtClean="0"/>
              <a:t>Interactive web maps</a:t>
            </a:r>
          </a:p>
          <a:p>
            <a:r>
              <a:rPr lang="en-US" dirty="0" smtClean="0"/>
              <a:t>Analytic web maps</a:t>
            </a:r>
          </a:p>
          <a:p>
            <a:r>
              <a:rPr lang="en-US" dirty="0" smtClean="0"/>
              <a:t>Collaborative web maps</a:t>
            </a:r>
            <a:endParaRPr lang="en-US" dirty="0"/>
          </a:p>
        </p:txBody>
      </p:sp>
    </p:spTree>
    <p:extLst>
      <p:ext uri="{BB962C8B-B14F-4D97-AF65-F5344CB8AC3E}">
        <p14:creationId xmlns:p14="http://schemas.microsoft.com/office/powerpoint/2010/main" val="331690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map</a:t>
            </a:r>
            <a:endParaRPr lang="en-US" dirty="0"/>
          </a:p>
        </p:txBody>
      </p:sp>
      <p:sp>
        <p:nvSpPr>
          <p:cNvPr id="3" name="Content Placeholder 2"/>
          <p:cNvSpPr>
            <a:spLocks noGrp="1"/>
          </p:cNvSpPr>
          <p:nvPr>
            <p:ph idx="1"/>
          </p:nvPr>
        </p:nvSpPr>
        <p:spPr/>
        <p:txBody>
          <a:bodyPr/>
          <a:lstStyle/>
          <a:p>
            <a:r>
              <a:rPr lang="en-US" dirty="0" smtClean="0"/>
              <a:t>Are essentially the digital equivalents of paper maps.</a:t>
            </a:r>
          </a:p>
          <a:p>
            <a:r>
              <a:rPr lang="en-US" dirty="0" smtClean="0"/>
              <a:t>User may be able to zoom in or out on the map, the content of the map is static.</a:t>
            </a:r>
          </a:p>
          <a:p>
            <a:r>
              <a:rPr lang="en-US" dirty="0" smtClean="0"/>
              <a:t>Scale of the map cannot be changed.</a:t>
            </a:r>
          </a:p>
          <a:p>
            <a:r>
              <a:rPr lang="en-US" dirty="0" smtClean="0"/>
              <a:t>Areas off the edges of the map cannot be viewed</a:t>
            </a:r>
          </a:p>
          <a:p>
            <a:r>
              <a:rPr lang="en-US" dirty="0" smtClean="0"/>
              <a:t>Components of the map cannot be toggled on or off.</a:t>
            </a:r>
          </a:p>
          <a:p>
            <a:r>
              <a:rPr lang="en-US" dirty="0" smtClean="0"/>
              <a:t>Is often a digital scan of paper map or an export from a GIS package.</a:t>
            </a:r>
            <a:endParaRPr lang="en-US" dirty="0"/>
          </a:p>
        </p:txBody>
      </p:sp>
    </p:spTree>
    <p:extLst>
      <p:ext uri="{BB962C8B-B14F-4D97-AF65-F5344CB8AC3E}">
        <p14:creationId xmlns:p14="http://schemas.microsoft.com/office/powerpoint/2010/main" val="15919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created web maps</a:t>
            </a:r>
            <a:endParaRPr lang="en-US" dirty="0"/>
          </a:p>
        </p:txBody>
      </p:sp>
      <p:sp>
        <p:nvSpPr>
          <p:cNvPr id="3" name="Content Placeholder 2"/>
          <p:cNvSpPr>
            <a:spLocks noGrp="1"/>
          </p:cNvSpPr>
          <p:nvPr>
            <p:ph idx="1"/>
          </p:nvPr>
        </p:nvSpPr>
        <p:spPr>
          <a:xfrm>
            <a:off x="838200" y="1348740"/>
            <a:ext cx="10515600" cy="4828223"/>
          </a:xfrm>
        </p:spPr>
        <p:txBody>
          <a:bodyPr>
            <a:normAutofit fontScale="70000" lnSpcReduction="20000"/>
          </a:bodyPr>
          <a:lstStyle/>
          <a:p>
            <a:r>
              <a:rPr lang="en-US" dirty="0" smtClean="0"/>
              <a:t>Are generated on the fly when user loads the associated web page.</a:t>
            </a:r>
          </a:p>
          <a:p>
            <a:r>
              <a:rPr lang="en-US" dirty="0" smtClean="0"/>
              <a:t>The of choice of whether to publish a static map or a dynamic map should depend on how frequently the map data change.</a:t>
            </a:r>
          </a:p>
          <a:p>
            <a:r>
              <a:rPr lang="en-US" dirty="0" smtClean="0"/>
              <a:t>Consider the following three maps:</a:t>
            </a:r>
          </a:p>
          <a:p>
            <a:pPr marL="914400" lvl="1" indent="-457200">
              <a:buFont typeface="+mj-lt"/>
              <a:buAutoNum type="alphaUcPeriod"/>
            </a:pPr>
            <a:r>
              <a:rPr lang="en-US" dirty="0" smtClean="0"/>
              <a:t>Population figures compiled by a census</a:t>
            </a:r>
          </a:p>
          <a:p>
            <a:pPr marL="914400" lvl="1" indent="-457200">
              <a:buFont typeface="+mj-lt"/>
              <a:buAutoNum type="alphaUcPeriod"/>
            </a:pPr>
            <a:r>
              <a:rPr lang="en-US" dirty="0" smtClean="0"/>
              <a:t>Hometowns of students enrolled in a course</a:t>
            </a:r>
          </a:p>
          <a:p>
            <a:pPr marL="914400" lvl="1" indent="-457200">
              <a:buFont typeface="+mj-lt"/>
              <a:buAutoNum type="alphaUcPeriod"/>
            </a:pPr>
            <a:r>
              <a:rPr lang="en-US" dirty="0" smtClean="0"/>
              <a:t>Locations of buses in a public transportation system</a:t>
            </a:r>
          </a:p>
          <a:p>
            <a:r>
              <a:rPr lang="en-US" dirty="0" smtClean="0"/>
              <a:t>Scenario A calls for a static map, since the population data and the geographic subdivisions in which they were collected represent a snapshot in time. After the census is complete, the data should never change.</a:t>
            </a:r>
          </a:p>
          <a:p>
            <a:r>
              <a:rPr lang="en-US" dirty="0" smtClean="0"/>
              <a:t>At the other end of the spectrum is scenario C. producing an accurate static map of the locations of buses  is impossible since their positions are constantly changing. Obviously this scenario calls for the use of a dynamically generated map.</a:t>
            </a:r>
          </a:p>
          <a:p>
            <a:r>
              <a:rPr lang="en-US" dirty="0" smtClean="0"/>
              <a:t>Scenario B represents a middle ground in which the data change every few months. It is not hard to imagine producing a new static map of the student hometowns for each new offering of the course without expending a whole lot of time or effort. However if a dynamically generated map application is constructed, a bit of up-front effort can eliminate the need to produce the same map manually again and again.</a:t>
            </a:r>
          </a:p>
          <a:p>
            <a:endParaRPr lang="en-US" dirty="0" smtClean="0"/>
          </a:p>
          <a:p>
            <a:endParaRPr lang="en-US" dirty="0" smtClean="0"/>
          </a:p>
        </p:txBody>
      </p:sp>
    </p:spTree>
    <p:extLst>
      <p:ext uri="{BB962C8B-B14F-4D97-AF65-F5344CB8AC3E}">
        <p14:creationId xmlns:p14="http://schemas.microsoft.com/office/powerpoint/2010/main" val="27046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web maps</a:t>
            </a:r>
            <a:endParaRPr lang="en-US" dirty="0"/>
          </a:p>
        </p:txBody>
      </p:sp>
      <p:sp>
        <p:nvSpPr>
          <p:cNvPr id="3" name="Content Placeholder 2"/>
          <p:cNvSpPr>
            <a:spLocks noGrp="1"/>
          </p:cNvSpPr>
          <p:nvPr>
            <p:ph idx="1"/>
          </p:nvPr>
        </p:nvSpPr>
        <p:spPr/>
        <p:txBody>
          <a:bodyPr/>
          <a:lstStyle/>
          <a:p>
            <a:r>
              <a:rPr lang="en-US" dirty="0" smtClean="0"/>
              <a:t>Is actually a sub-class of the dynamically created class.</a:t>
            </a:r>
          </a:p>
          <a:p>
            <a:r>
              <a:rPr lang="en-US" dirty="0" smtClean="0"/>
              <a:t>The distinguishing feature of this category is that at least some of the data come from other servers.</a:t>
            </a:r>
          </a:p>
          <a:p>
            <a:r>
              <a:rPr lang="en-US" dirty="0" smtClean="0"/>
              <a:t>This might involve the use of formal data sharing protocols such as the Open Geospatial Consortium’s Web Map Service(WMS), Web Feature Service(WFS) or Web Coverage Service(WCS) standards.</a:t>
            </a:r>
          </a:p>
          <a:p>
            <a:r>
              <a:rPr lang="en-US" dirty="0" smtClean="0"/>
              <a:t>It could also involve the extraction from other websites of data that wasn’t expressly packaged for mapping purposes.</a:t>
            </a:r>
            <a:endParaRPr lang="en-US" dirty="0"/>
          </a:p>
        </p:txBody>
      </p:sp>
    </p:spTree>
    <p:extLst>
      <p:ext uri="{BB962C8B-B14F-4D97-AF65-F5344CB8AC3E}">
        <p14:creationId xmlns:p14="http://schemas.microsoft.com/office/powerpoint/2010/main" val="105278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web maps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Animated web maps are most often associated with the display of snapshots of the same map variable taken at different times.</a:t>
            </a:r>
          </a:p>
          <a:p>
            <a:pPr algn="just"/>
            <a:r>
              <a:rPr lang="en-US" dirty="0" smtClean="0"/>
              <a:t>Weather maps are also commonly animated to illustrate changing weather patterns.</a:t>
            </a:r>
          </a:p>
          <a:p>
            <a:pPr algn="just"/>
            <a:r>
              <a:rPr lang="en-US" dirty="0" smtClean="0"/>
              <a:t>Another use of map animation is for showing different map variables for the same place.</a:t>
            </a:r>
          </a:p>
          <a:p>
            <a:pPr algn="just"/>
            <a:r>
              <a:rPr lang="en-US" dirty="0" smtClean="0"/>
              <a:t>For example, one could animate a series of maps of any state depicting their population, income, education level, ethnicity, etc.  Finally, animation can also be used to modify the user's view of the same map data through the use of zooming and panning; i.e., to create a "fly-through" of a place.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567" y="72289"/>
            <a:ext cx="1894233" cy="1685867"/>
          </a:xfrm>
          <a:prstGeom prst="rect">
            <a:avLst/>
          </a:prstGeom>
        </p:spPr>
      </p:pic>
    </p:spTree>
    <p:extLst>
      <p:ext uri="{BB962C8B-B14F-4D97-AF65-F5344CB8AC3E}">
        <p14:creationId xmlns:p14="http://schemas.microsoft.com/office/powerpoint/2010/main" val="534524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web maps</a:t>
            </a:r>
            <a:endParaRPr lang="en-US" dirty="0"/>
          </a:p>
        </p:txBody>
      </p:sp>
      <p:sp>
        <p:nvSpPr>
          <p:cNvPr id="3" name="Content Placeholder 2"/>
          <p:cNvSpPr>
            <a:spLocks noGrp="1"/>
          </p:cNvSpPr>
          <p:nvPr>
            <p:ph idx="1"/>
          </p:nvPr>
        </p:nvSpPr>
        <p:spPr/>
        <p:txBody>
          <a:bodyPr/>
          <a:lstStyle/>
          <a:p>
            <a:pPr algn="just"/>
            <a:r>
              <a:rPr lang="en-US" dirty="0" smtClean="0"/>
              <a:t>In addition to fitting into the animated map category, weather maps are also perhaps the most commonly viewed type in the real-time map category.</a:t>
            </a:r>
          </a:p>
          <a:p>
            <a:pPr algn="just"/>
            <a:r>
              <a:rPr lang="en-US" dirty="0" smtClean="0"/>
              <a:t>The collection of data required for a real time map is usually automated through the use of sensors, such as those installed along urban road networks to detect vehicular traffic.</a:t>
            </a:r>
          </a:p>
          <a:p>
            <a:pPr algn="just"/>
            <a:r>
              <a:rPr lang="en-US" dirty="0" smtClean="0"/>
              <a:t>Other examples in this category include locational maps of the various entities that we outfit the GPS transceivers such as vehicles, wildlife.</a:t>
            </a:r>
            <a:endParaRPr lang="en-US" dirty="0"/>
          </a:p>
        </p:txBody>
      </p:sp>
    </p:spTree>
    <p:extLst>
      <p:ext uri="{BB962C8B-B14F-4D97-AF65-F5344CB8AC3E}">
        <p14:creationId xmlns:p14="http://schemas.microsoft.com/office/powerpoint/2010/main" val="714323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1247</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Web mapping</vt:lpstr>
      <vt:lpstr>contents</vt:lpstr>
      <vt:lpstr>Introduction</vt:lpstr>
      <vt:lpstr>Web maps: types</vt:lpstr>
      <vt:lpstr>Static web map</vt:lpstr>
      <vt:lpstr>Dynamically created web maps</vt:lpstr>
      <vt:lpstr>Distributed web maps</vt:lpstr>
      <vt:lpstr>Animated web maps</vt:lpstr>
      <vt:lpstr>Real time web maps</vt:lpstr>
      <vt:lpstr>Personalized web maps</vt:lpstr>
      <vt:lpstr>Interactive web maps</vt:lpstr>
      <vt:lpstr>Analytic web maps</vt:lpstr>
      <vt:lpstr>Collaborative web maps</vt:lpstr>
      <vt:lpstr>Interoperability</vt:lpstr>
      <vt:lpstr>Interoperability</vt:lpstr>
      <vt:lpstr>Interoperability</vt:lpstr>
      <vt:lpstr>How to achieve interoperability?</vt:lpstr>
      <vt:lpstr>Open Geospatial Consortium(OGC)</vt:lpstr>
      <vt:lpstr>Open Geospatial Consortium(OGC)</vt:lpstr>
      <vt:lpstr>PowerPoint Presentation</vt:lpstr>
      <vt:lpstr>Map Servers</vt:lpstr>
      <vt:lpstr>Available mapserver softwares</vt:lpstr>
      <vt:lpstr>Client server technology for web mapping</vt:lpstr>
      <vt:lpstr>Client server technology for web mapping</vt:lpstr>
      <vt:lpstr>Client server technology for web mapping</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mapping</dc:title>
  <dc:creator>Shanker KC</dc:creator>
  <cp:lastModifiedBy>Shanker KC</cp:lastModifiedBy>
  <cp:revision>46</cp:revision>
  <dcterms:created xsi:type="dcterms:W3CDTF">2016-08-04T11:28:41Z</dcterms:created>
  <dcterms:modified xsi:type="dcterms:W3CDTF">2016-08-04T17:23:20Z</dcterms:modified>
</cp:coreProperties>
</file>