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handoutMasterIdLst>
    <p:handoutMasterId r:id="rId19"/>
  </p:handoutMasterIdLst>
  <p:sldIdLst>
    <p:sldId id="256" r:id="rId5"/>
    <p:sldId id="266" r:id="rId6"/>
    <p:sldId id="270" r:id="rId7"/>
    <p:sldId id="267" r:id="rId8"/>
    <p:sldId id="272" r:id="rId9"/>
    <p:sldId id="273" r:id="rId10"/>
    <p:sldId id="274" r:id="rId11"/>
    <p:sldId id="275" r:id="rId12"/>
    <p:sldId id="276" r:id="rId13"/>
    <p:sldId id="263" r:id="rId14"/>
    <p:sldId id="262" r:id="rId15"/>
    <p:sldId id="271" r:id="rId16"/>
    <p:sldId id="26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67463" autoAdjust="0"/>
  </p:normalViewPr>
  <p:slideViewPr>
    <p:cSldViewPr snapToGrid="0">
      <p:cViewPr varScale="1">
        <p:scale>
          <a:sx n="39" d="100"/>
          <a:sy n="39" d="100"/>
        </p:scale>
        <p:origin x="86" y="1094"/>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9/4/2021</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9/4/2021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2295961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898123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4224310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Now, that you have narrowed your topic, you will want to organize your research in a structure that works.  There are some common organizational patterns based on the kind of research you are doing.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Organizational Structures: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Cause and Effect- this kind of structure is great for explaining the causes and effects of a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Compare and Contrast- in this pattern you highlight the similarities and differences of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Explain process- this structure is great for outlining a series of steps to follow;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Definition- if you want to make sure your audience understands what something is using illustrations, meanings, clarifying misconceptions, you may want to use this structure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Classification- a common organizational structure is grouping like topics or facts from the research together.  For instance, in the internet safety about social media apps, you may organize the research where you look at each social media app one at a time</a:t>
            </a:r>
          </a:p>
        </p:txBody>
      </p:sp>
      <p:sp>
        <p:nvSpPr>
          <p:cNvPr id="4" name="Slide Number Placeholder 3"/>
          <p:cNvSpPr>
            <a:spLocks noGrp="1"/>
          </p:cNvSpPr>
          <p:nvPr>
            <p:ph type="sldNum" sz="quarter" idx="10"/>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1825341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After you’ve done your research, it’s time to put your presentation together.  The first step in the process is to introduce the topic.  This is a great time to connect your topic to something that your audience can relate.  In other words, why should they listen to all the information you will be sharing in your research presentation?  What is in it for them?  You may also want to include a graphic or image to grab their attention.</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Feel free to duplicate this slide by right-clicking on this slide in the slides pane to the left and select </a:t>
            </a:r>
            <a:r>
              <a:rPr lang="en-US" b="1" dirty="0">
                <a:latin typeface="Segoe UI" panose="020B0502040204020203" pitchFamily="34" charset="0"/>
                <a:cs typeface="Segoe UI" panose="020B0502040204020203" pitchFamily="34" charset="0"/>
              </a:rPr>
              <a:t>Duplicate Slide</a:t>
            </a:r>
            <a:r>
              <a:rPr lang="en-US"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next step in your presentation is to state your claim or topic clearly.  Your teacher may even call this your thesis.  As you state your thesis, you may find that this layout is not the best layout for your claim or topic.  You can change the layout by clicking the drop-down menu next to the </a:t>
            </a:r>
            <a:r>
              <a:rPr lang="en-US" b="1" dirty="0">
                <a:latin typeface="Segoe UI" panose="020B0502040204020203" pitchFamily="34" charset="0"/>
                <a:cs typeface="Segoe UI" panose="020B0502040204020203" pitchFamily="34" charset="0"/>
              </a:rPr>
              <a:t>Layout</a:t>
            </a:r>
            <a:r>
              <a:rPr lang="en-US" dirty="0">
                <a:latin typeface="Segoe UI" panose="020B0502040204020203" pitchFamily="34" charset="0"/>
                <a:cs typeface="Segoe UI" panose="020B0502040204020203" pitchFamily="34" charset="0"/>
              </a:rPr>
              <a:t> in the </a:t>
            </a:r>
            <a:r>
              <a:rPr lang="en-US" b="1" dirty="0">
                <a:latin typeface="Segoe UI" panose="020B0502040204020203" pitchFamily="34" charset="0"/>
                <a:cs typeface="Segoe UI" panose="020B0502040204020203" pitchFamily="34" charset="0"/>
              </a:rPr>
              <a:t>Slides</a:t>
            </a:r>
            <a:r>
              <a:rPr lang="en-US" dirty="0">
                <a:latin typeface="Segoe UI" panose="020B0502040204020203" pitchFamily="34" charset="0"/>
                <a:cs typeface="Segoe UI" panose="020B0502040204020203" pitchFamily="34" charset="0"/>
              </a:rPr>
              <a:t> menu section.  You can choose </a:t>
            </a:r>
            <a:r>
              <a:rPr lang="en-US" b="1" dirty="0">
                <a:latin typeface="Segoe UI" panose="020B0502040204020203" pitchFamily="34" charset="0"/>
                <a:cs typeface="Segoe UI" panose="020B0502040204020203" pitchFamily="34" charset="0"/>
              </a:rPr>
              <a:t>Two Content</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Comparison</a:t>
            </a:r>
            <a:r>
              <a:rPr lang="en-US" dirty="0">
                <a:latin typeface="Segoe UI" panose="020B0502040204020203" pitchFamily="34" charset="0"/>
                <a:cs typeface="Segoe UI" panose="020B0502040204020203" pitchFamily="34" charset="0"/>
              </a:rPr>
              <a:t>, or </a:t>
            </a:r>
            <a:r>
              <a:rPr lang="en-US" b="1" dirty="0">
                <a:latin typeface="Segoe UI" panose="020B0502040204020203" pitchFamily="34" charset="0"/>
                <a:cs typeface="Segoe UI" panose="020B0502040204020203" pitchFamily="34" charset="0"/>
              </a:rPr>
              <a:t>Picture with Caption</a:t>
            </a:r>
            <a:r>
              <a:rPr lang="en-US" dirty="0">
                <a:latin typeface="Segoe UI" panose="020B0502040204020203" pitchFamily="34" charset="0"/>
                <a:cs typeface="Segoe UI" panose="020B0502040204020203" pitchFamily="34" charset="0"/>
              </a:rPr>
              <a:t>.  </a:t>
            </a:r>
            <a:r>
              <a:rPr lang="en-US" i="1" dirty="0">
                <a:latin typeface="Segoe UI" panose="020B0502040204020203" pitchFamily="34" charset="0"/>
                <a:cs typeface="Segoe UI" panose="020B0502040204020203" pitchFamily="34" charset="0"/>
              </a:rPr>
              <a:t>Note: A different layout might change the look of the icons on this page.</a:t>
            </a:r>
          </a:p>
          <a:p>
            <a:endParaRPr lang="en-US" i="1" dirty="0">
              <a:latin typeface="Segoe UI" panose="020B0502040204020203" pitchFamily="34" charset="0"/>
              <a:cs typeface="Segoe UI" panose="020B0502040204020203" pitchFamily="34" charset="0"/>
            </a:endParaRPr>
          </a:p>
          <a:p>
            <a:r>
              <a:rPr lang="en-US" i="0" dirty="0">
                <a:latin typeface="Segoe UI" panose="020B0502040204020203" pitchFamily="34" charset="0"/>
                <a:cs typeface="Segoe UI" panose="020B0502040204020203" pitchFamily="34" charset="0"/>
              </a:rPr>
              <a:t>You will also want to state your facts.  You have done the research now share some of the interesting facts with your audience.  Facts do not have to be boring; you can communicate facts in a variety of ways by going to the Insert Tab.  In the Insert tab you can: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t>
            </a:r>
            <a:r>
              <a:rPr lang="en-US" b="1" i="0" dirty="0">
                <a:latin typeface="Segoe UI" panose="020B0502040204020203" pitchFamily="34" charset="0"/>
                <a:cs typeface="Segoe UI" panose="020B0502040204020203" pitchFamily="34" charset="0"/>
              </a:rPr>
              <a:t>pictures</a:t>
            </a:r>
            <a:r>
              <a:rPr lang="en-US" i="0" dirty="0">
                <a:latin typeface="Segoe UI" panose="020B0502040204020203" pitchFamily="34" charset="0"/>
                <a:cs typeface="Segoe UI" panose="020B0502040204020203" pitchFamily="34" charset="0"/>
              </a:rPr>
              <a:t> from your computer or </a:t>
            </a:r>
            <a:r>
              <a:rPr lang="en-US" b="1" i="0" dirty="0">
                <a:latin typeface="Segoe UI" panose="020B0502040204020203" pitchFamily="34" charset="0"/>
                <a:cs typeface="Segoe UI" panose="020B0502040204020203" pitchFamily="34" charset="0"/>
              </a:rPr>
              <a:t>online</a:t>
            </a:r>
            <a:r>
              <a:rPr lang="en-US" i="0" dirty="0">
                <a:latin typeface="Segoe UI" panose="020B0502040204020203" pitchFamily="34" charset="0"/>
                <a:cs typeface="Segoe UI" panose="020B0502040204020203" pitchFamily="34" charset="0"/>
              </a:rPr>
              <a: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Add a </a:t>
            </a:r>
            <a:r>
              <a:rPr lang="en-US" b="1" i="0" dirty="0">
                <a:latin typeface="Segoe UI" panose="020B0502040204020203" pitchFamily="34" charset="0"/>
                <a:cs typeface="Segoe UI" panose="020B0502040204020203" pitchFamily="34" charset="0"/>
              </a:rPr>
              <a:t>chart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Create some </a:t>
            </a:r>
            <a:r>
              <a:rPr lang="en-US" b="1" i="0" dirty="0">
                <a:latin typeface="Segoe UI" panose="020B0502040204020203" pitchFamily="34" charset="0"/>
                <a:cs typeface="Segoe UI" panose="020B0502040204020203" pitchFamily="34" charset="0"/>
              </a:rPr>
              <a:t>SmartArt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 variety of icons to help your facts come to life.  Note: You can change the color of the icons by selecting the icon and then click on the </a:t>
            </a:r>
            <a:r>
              <a:rPr lang="en-US" b="1" i="0" dirty="0">
                <a:latin typeface="Segoe UI" panose="020B0502040204020203" pitchFamily="34" charset="0"/>
                <a:cs typeface="Segoe UI" panose="020B0502040204020203" pitchFamily="34" charset="0"/>
              </a:rPr>
              <a:t>Format</a:t>
            </a:r>
            <a:r>
              <a:rPr lang="en-US" i="0" dirty="0">
                <a:latin typeface="Segoe UI" panose="020B0502040204020203" pitchFamily="34" charset="0"/>
                <a:cs typeface="Segoe UI" panose="020B0502040204020203" pitchFamily="34" charset="0"/>
              </a:rPr>
              <a:t> tab and then </a:t>
            </a:r>
            <a:r>
              <a:rPr lang="en-US" b="1" i="0" dirty="0">
                <a:latin typeface="Segoe UI" panose="020B0502040204020203" pitchFamily="34" charset="0"/>
                <a:cs typeface="Segoe UI" panose="020B0502040204020203" pitchFamily="34" charset="0"/>
              </a:rPr>
              <a:t>Graphics Fill</a:t>
            </a:r>
            <a:r>
              <a:rPr lang="en-US" i="0" dirty="0">
                <a:latin typeface="Segoe UI" panose="020B0502040204020203" pitchFamily="34" charset="0"/>
                <a:cs typeface="Segoe UI" panose="020B0502040204020203" pitchFamily="34" charset="0"/>
              </a:rPr>
              <a:t>.  From there, you will choose a color from the list or choose </a:t>
            </a:r>
            <a:r>
              <a:rPr lang="en-US" b="1" i="0" dirty="0">
                <a:latin typeface="Segoe UI" panose="020B0502040204020203" pitchFamily="34" charset="0"/>
                <a:cs typeface="Segoe UI" panose="020B0502040204020203" pitchFamily="34" charset="0"/>
              </a:rPr>
              <a:t>More Fill Colors </a:t>
            </a:r>
            <a:r>
              <a:rPr lang="en-US" i="0" dirty="0">
                <a:latin typeface="Segoe UI" panose="020B0502040204020203" pitchFamily="34" charset="0"/>
                <a:cs typeface="Segoe UI" panose="020B0502040204020203" pitchFamily="34" charset="0"/>
              </a:rPr>
              <a:t>to give you more options.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Since this research presentation is a result of your hard work and searching, you want to make sure you support the claims or points in your presentation with facts from your research findings.  Make sure you give the author proper credit for helping you share your ideas.  If one of your sources has a video that is relevant to your topic, you can add the video as added support.  Keep in mind the length of the video and the amount of time you have for your presentation.  For a 5 minute speech, the video should be no longer than 30 seconds.  </a:t>
            </a:r>
          </a:p>
          <a:p>
            <a:endParaRPr lang="en-US" dirty="0">
              <a:latin typeface="Segoe UI" panose="020B0502040204020203" pitchFamily="34" charset="0"/>
              <a:cs typeface="Segoe UI" panose="020B0502040204020203" pitchFamily="34" charset="0"/>
            </a:endParaRPr>
          </a:p>
          <a:p>
            <a:r>
              <a:rPr lang="en-US" b="1" i="1" dirty="0">
                <a:latin typeface="Segoe UI" panose="020B0502040204020203" pitchFamily="34" charset="0"/>
                <a:cs typeface="Segoe UI" panose="020B0502040204020203" pitchFamily="34" charset="0"/>
              </a:rPr>
              <a:t>Questions to consider: </a:t>
            </a:r>
          </a:p>
          <a:p>
            <a:pPr marL="228600" indent="-228600">
              <a:buAutoNum type="arabicPeriod"/>
            </a:pPr>
            <a:r>
              <a:rPr lang="en-US" dirty="0">
                <a:latin typeface="Segoe UI" panose="020B0502040204020203" pitchFamily="34" charset="0"/>
                <a:cs typeface="Segoe UI" panose="020B0502040204020203" pitchFamily="34" charset="0"/>
              </a:rPr>
              <a:t>How will you state the author of the source?</a:t>
            </a:r>
          </a:p>
          <a:p>
            <a:pPr marL="228600" indent="-228600">
              <a:buAutoNum type="arabicPeriod"/>
            </a:pPr>
            <a:r>
              <a:rPr lang="en-US" dirty="0">
                <a:latin typeface="Segoe UI" panose="020B0502040204020203" pitchFamily="34" charset="0"/>
                <a:cs typeface="Segoe UI" panose="020B0502040204020203" pitchFamily="34" charset="0"/>
              </a:rPr>
              <a:t>Will you need to cite the source on the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panose="020B0502040204020203" pitchFamily="34" charset="0"/>
                <a:cs typeface="Segoe UI" panose="020B0502040204020203" pitchFamily="34" charset="0"/>
              </a:rPr>
              <a:t>What are some ways you can engage your audience so they feel like they are a part of the presentation?  Some ideas to consider is by taking a quick poll like: by a show of hands, how many of you think school uniforms are a way to cut down on bullying?  Another suggestion is to have them hold up a certain number of fingers to see if they agree or disagree.  Finally, you can share a story that the audience can relate to that makes them laugh.</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After all the applause, your audience may have some questions.  Be prepared to answer some of their questions by making a list of questions you think they might ask. You may also want to share the presentation with them by providing the link to your presentation, if they want more information.</a:t>
            </a:r>
          </a:p>
        </p:txBody>
      </p:sp>
      <p:sp>
        <p:nvSpPr>
          <p:cNvPr id="4" name="Slide Number Placeholder 3"/>
          <p:cNvSpPr>
            <a:spLocks noGrp="1"/>
          </p:cNvSpPr>
          <p:nvPr>
            <p:ph type="sldNum" sz="quarter" idx="10"/>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1335805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644202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9/4/2021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9/4/2021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9/4/2021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9/4/2021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9/4/2021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9/4/2021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9/4/2021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9/4/2021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9/4/2021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9/4/2021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9/4/2021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9/4/2021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4.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7.pn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2.svg"/><Relationship Id="rId4" Type="http://schemas.openxmlformats.org/officeDocument/2006/relationships/image" Target="../media/image8.svg"/><Relationship Id="rId9"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sv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423539" y="5564907"/>
            <a:ext cx="3113526" cy="1067901"/>
          </a:xfrm>
        </p:spPr>
        <p:txBody>
          <a:bodyPr anchor="t">
            <a:normAutofit fontScale="90000"/>
          </a:bodyPr>
          <a:lstStyle/>
          <a:p>
            <a:pPr algn="l"/>
            <a:r>
              <a:rPr lang="en-US" sz="2400" dirty="0">
                <a:latin typeface="Franklin Gothic Book" panose="020B0503020102020204" pitchFamily="34" charset="0"/>
                <a:cs typeface="Segoe UI" panose="020B0502040204020203" pitchFamily="34" charset="0"/>
              </a:rPr>
              <a:t>Presented By:</a:t>
            </a:r>
            <a:br>
              <a:rPr lang="en-US" sz="2400" dirty="0">
                <a:latin typeface="Franklin Gothic Book" panose="020B0503020102020204" pitchFamily="34" charset="0"/>
                <a:cs typeface="Segoe UI" panose="020B0502040204020203" pitchFamily="34" charset="0"/>
              </a:rPr>
            </a:br>
            <a:r>
              <a:rPr lang="en-US" sz="2400" dirty="0">
                <a:latin typeface="Franklin Gothic Book" panose="020B0503020102020204" pitchFamily="34" charset="0"/>
                <a:cs typeface="Segoe UI" panose="020B0502040204020203" pitchFamily="34" charset="0"/>
              </a:rPr>
              <a:t>Aakriti Lamichhane</a:t>
            </a:r>
            <a:br>
              <a:rPr lang="en-US" sz="2400" dirty="0">
                <a:latin typeface="Franklin Gothic Book" panose="020B0503020102020204" pitchFamily="34" charset="0"/>
                <a:cs typeface="Segoe UI" panose="020B0502040204020203" pitchFamily="34" charset="0"/>
              </a:rPr>
            </a:br>
            <a:r>
              <a:rPr lang="en-US" sz="2400" dirty="0">
                <a:latin typeface="Franklin Gothic Book" panose="020B0503020102020204" pitchFamily="34" charset="0"/>
                <a:cs typeface="Segoe UI" panose="020B0502040204020203" pitchFamily="34" charset="0"/>
              </a:rPr>
              <a:t>Aditya Kushwaha</a:t>
            </a: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4333231" y="4293419"/>
            <a:ext cx="7727845" cy="1284592"/>
          </a:xfrm>
        </p:spPr>
        <p:txBody>
          <a:bodyPr anchor="b">
            <a:noAutofit/>
          </a:bodyPr>
          <a:lstStyle/>
          <a:p>
            <a:pPr algn="l"/>
            <a:r>
              <a:rPr lang="en-US" sz="3600" dirty="0">
                <a:latin typeface="Franklin Gothic Book" panose="020B0503020102020204" pitchFamily="34" charset="0"/>
              </a:rPr>
              <a:t>METHOD OF ESTIMATING THE CARRIER PHASE GENERATION ERROR BY GNSS SIMULATORS</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48CF1-C72A-4313-8FC7-BF6DD4642AFE}"/>
              </a:ext>
            </a:extLst>
          </p:cNvPr>
          <p:cNvSpPr>
            <a:spLocks noGrp="1"/>
          </p:cNvSpPr>
          <p:nvPr>
            <p:ph type="title"/>
          </p:nvPr>
        </p:nvSpPr>
        <p:spPr>
          <a:xfrm>
            <a:off x="1312679" y="880326"/>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Result</a:t>
            </a:r>
          </a:p>
        </p:txBody>
      </p:sp>
      <p:sp>
        <p:nvSpPr>
          <p:cNvPr id="6" name="Content Placeholder 5">
            <a:extLst>
              <a:ext uri="{FF2B5EF4-FFF2-40B4-BE49-F238E27FC236}">
                <a16:creationId xmlns:a16="http://schemas.microsoft.com/office/drawing/2014/main" id="{C856D755-2374-40B4-B692-603C5E927388}"/>
              </a:ext>
            </a:extLst>
          </p:cNvPr>
          <p:cNvSpPr>
            <a:spLocks noGrp="1"/>
          </p:cNvSpPr>
          <p:nvPr>
            <p:ph idx="1"/>
          </p:nvPr>
        </p:nvSpPr>
        <p:spPr>
          <a:xfrm>
            <a:off x="1413607" y="2282641"/>
            <a:ext cx="9465714" cy="3695033"/>
          </a:xfrm>
        </p:spPr>
        <p:txBody>
          <a:bodyPr vert="horz" lIns="91440" tIns="45720" rIns="91440" bIns="45720" rtlCol="0" anchor="t">
            <a:normAutofit/>
          </a:bodyPr>
          <a:lstStyle/>
          <a:p>
            <a:pPr marL="0" indent="0">
              <a:buNone/>
            </a:pPr>
            <a:endParaRPr lang="en-US" sz="1800" dirty="0">
              <a:latin typeface="Segoe UI" panose="020B0502040204020203" pitchFamily="34" charset="0"/>
              <a:cs typeface="Segoe UI" panose="020B0502040204020203" pitchFamily="34" charset="0"/>
            </a:endParaRPr>
          </a:p>
          <a:p>
            <a:pPr algn="just"/>
            <a:r>
              <a:rPr lang="en-US" sz="1800" dirty="0">
                <a:latin typeface="Franklin Gothic Book" panose="020B0503020102020204" pitchFamily="34" charset="0"/>
              </a:rPr>
              <a:t>The method of estimating the carrier phase generation error helps to estimate the quality of carrier phase. Low phase noise features stability of time parameters and high signal quality. The proposed method allows estimating the in-phase and quadrature QPSK-signal components orthogonality. </a:t>
            </a:r>
          </a:p>
          <a:p>
            <a:endParaRPr lang="en-US" sz="1800" dirty="0">
              <a:latin typeface="Segoe UI" panose="020B0502040204020203" pitchFamily="34" charset="0"/>
              <a:cs typeface="Segoe UI" panose="020B0502040204020203" pitchFamily="34" charset="0"/>
            </a:endParaRPr>
          </a:p>
        </p:txBody>
      </p:sp>
      <p:pic>
        <p:nvPicPr>
          <p:cNvPr id="8" name="Graphic 7">
            <a:extLst>
              <a:ext uri="{FF2B5EF4-FFF2-40B4-BE49-F238E27FC236}">
                <a16:creationId xmlns:a16="http://schemas.microsoft.com/office/drawing/2014/main" id="{B6C7BDF7-D7AC-4209-A6A9-11B953F882E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514892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F6D58-1A39-41ED-99F7-0CE9F03BD344}"/>
              </a:ext>
            </a:extLst>
          </p:cNvPr>
          <p:cNvSpPr>
            <a:spLocks noGrp="1"/>
          </p:cNvSpPr>
          <p:nvPr>
            <p:ph type="title"/>
          </p:nvPr>
        </p:nvSpPr>
        <p:spPr>
          <a:xfrm>
            <a:off x="1234529" y="816337"/>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Challenges</a:t>
            </a:r>
          </a:p>
        </p:txBody>
      </p:sp>
      <p:sp>
        <p:nvSpPr>
          <p:cNvPr id="3" name="Content Placeholder 2">
            <a:extLst>
              <a:ext uri="{FF2B5EF4-FFF2-40B4-BE49-F238E27FC236}">
                <a16:creationId xmlns:a16="http://schemas.microsoft.com/office/drawing/2014/main" id="{3BF933A4-33C5-4102-BBB0-9B15EFF2F292}"/>
              </a:ext>
            </a:extLst>
          </p:cNvPr>
          <p:cNvSpPr>
            <a:spLocks noGrp="1"/>
          </p:cNvSpPr>
          <p:nvPr>
            <p:ph idx="1"/>
          </p:nvPr>
        </p:nvSpPr>
        <p:spPr>
          <a:xfrm>
            <a:off x="1386777" y="2005370"/>
            <a:ext cx="9570694" cy="1688746"/>
          </a:xfrm>
        </p:spPr>
        <p:txBody>
          <a:bodyPr vert="horz" lIns="91440" tIns="45720" rIns="91440" bIns="45720" rtlCol="0" anchor="t">
            <a:normAutofit/>
          </a:bodyPr>
          <a:lstStyle/>
          <a:p>
            <a:pPr marL="0" indent="0">
              <a:buNone/>
            </a:pPr>
            <a:endParaRPr lang="en-US" sz="2000" dirty="0">
              <a:latin typeface="Franklin Gothic Book" panose="020B0503020102020204" pitchFamily="34" charset="0"/>
            </a:endParaRPr>
          </a:p>
        </p:txBody>
      </p:sp>
      <p:pic>
        <p:nvPicPr>
          <p:cNvPr id="8" name="Graphic 7">
            <a:extLst>
              <a:ext uri="{FF2B5EF4-FFF2-40B4-BE49-F238E27FC236}">
                <a16:creationId xmlns:a16="http://schemas.microsoft.com/office/drawing/2014/main" id="{590430A8-7125-464C-98BA-3409573DB5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2880909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D7801-2C7C-44C1-9A1B-1872C0EBF88D}"/>
              </a:ext>
            </a:extLst>
          </p:cNvPr>
          <p:cNvSpPr>
            <a:spLocks noGrp="1"/>
          </p:cNvSpPr>
          <p:nvPr>
            <p:ph type="title"/>
          </p:nvPr>
        </p:nvSpPr>
        <p:spPr/>
        <p:txBody>
          <a:bodyPr/>
          <a:lstStyle/>
          <a:p>
            <a:r>
              <a:rPr lang="en-US" dirty="0">
                <a:latin typeface="Franklin Gothic Book" panose="020B0503020102020204" pitchFamily="34" charset="0"/>
                <a:cs typeface="Segoe UI" panose="020B0502040204020203" pitchFamily="34" charset="0"/>
              </a:rPr>
              <a:t>Future Research Improvements</a:t>
            </a:r>
            <a:endParaRPr lang="en-US" dirty="0"/>
          </a:p>
        </p:txBody>
      </p:sp>
      <p:sp>
        <p:nvSpPr>
          <p:cNvPr id="3" name="Content Placeholder 2">
            <a:extLst>
              <a:ext uri="{FF2B5EF4-FFF2-40B4-BE49-F238E27FC236}">
                <a16:creationId xmlns:a16="http://schemas.microsoft.com/office/drawing/2014/main" id="{37FFBE8F-AD3B-4C44-B9E2-8902B6FEC0F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586807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0041" y="982364"/>
            <a:ext cx="2659472" cy="2659472"/>
          </a:xfrm>
          <a:prstGeom prst="rect">
            <a:avLst/>
          </a:prstGeom>
        </p:spPr>
      </p:pic>
      <p:cxnSp>
        <p:nvCxnSpPr>
          <p:cNvPr id="16" name="Straight Connector 15">
            <a:extLst>
              <a:ext uri="{FF2B5EF4-FFF2-40B4-BE49-F238E27FC236}">
                <a16:creationId xmlns:a16="http://schemas.microsoft.com/office/drawing/2014/main" id="{DFDA47BC-3069-47F5-8257-24B3B1F76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90143" y="983211"/>
            <a:ext cx="2646677" cy="2646677"/>
          </a:xfrm>
          <a:prstGeom prst="rect">
            <a:avLst/>
          </a:prstGeom>
        </p:spPr>
      </p:pic>
      <p:cxnSp>
        <p:nvCxnSpPr>
          <p:cNvPr id="20" name="Straight Connector 19">
            <a:extLst>
              <a:ext uri="{FF2B5EF4-FFF2-40B4-BE49-F238E27FC236}">
                <a16:creationId xmlns:a16="http://schemas.microsoft.com/office/drawing/2014/main" id="{942B920A-73AD-402A-8EEF-B88E1A9398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56859" y="982364"/>
            <a:ext cx="2648371" cy="2648371"/>
          </a:xfrm>
          <a:prstGeom prst="rect">
            <a:avLst/>
          </a:prstGeom>
        </p:spPr>
      </p:pic>
      <p:cxnSp>
        <p:nvCxnSpPr>
          <p:cNvPr id="22" name="Straight Connector 21">
            <a:extLst>
              <a:ext uri="{FF2B5EF4-FFF2-40B4-BE49-F238E27FC236}">
                <a16:creationId xmlns:a16="http://schemas.microsoft.com/office/drawing/2014/main" id="{00C9EB70-BC82-414A-BF8D-AD7FC67276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225269" y="1004677"/>
            <a:ext cx="2648372" cy="2648372"/>
          </a:xfrm>
          <a:prstGeom prst="rect">
            <a:avLst/>
          </a:prstGeom>
        </p:spPr>
      </p:pic>
      <p:sp>
        <p:nvSpPr>
          <p:cNvPr id="18" name="Rectangle 17">
            <a:extLst>
              <a:ext uri="{FF2B5EF4-FFF2-40B4-BE49-F238E27FC236}">
                <a16:creationId xmlns:a16="http://schemas.microsoft.com/office/drawing/2014/main" id="{7AE95D8F-9825-4222-8846-E3461598C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526073" y="4714970"/>
            <a:ext cx="11139854" cy="930447"/>
          </a:xfrm>
        </p:spPr>
        <p:txBody>
          <a:bodyPr>
            <a:normAutofit/>
          </a:bodyPr>
          <a:lstStyle/>
          <a:p>
            <a:r>
              <a:rPr lang="en-US" sz="5400" dirty="0">
                <a:solidFill>
                  <a:srgbClr val="FFFFFF"/>
                </a:solidFill>
                <a:latin typeface="Franklin Gothic Book" panose="020B0503020102020204" pitchFamily="34" charset="0"/>
                <a:cs typeface="Segoe UI" panose="020B0502040204020203" pitchFamily="34" charset="0"/>
              </a:rPr>
              <a:t>Thank you</a:t>
            </a:r>
          </a:p>
        </p:txBody>
      </p:sp>
      <p:cxnSp>
        <p:nvCxnSpPr>
          <p:cNvPr id="24" name="Straight Connector 23">
            <a:extLst>
              <a:ext uri="{FF2B5EF4-FFF2-40B4-BE49-F238E27FC236}">
                <a16:creationId xmlns:a16="http://schemas.microsoft.com/office/drawing/2014/main" id="{3217665F-0036-444A-8D4A-33AF36A36A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296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1038091" y="581275"/>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Introduction</a:t>
            </a:r>
          </a:p>
        </p:txBody>
      </p:sp>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1038091" y="2016029"/>
            <a:ext cx="9428361" cy="4260696"/>
          </a:xfrm>
        </p:spPr>
        <p:txBody>
          <a:bodyPr vert="horz" lIns="91440" tIns="45720" rIns="91440" bIns="45720" rtlCol="0" anchor="t">
            <a:normAutofit/>
          </a:bodyPr>
          <a:lstStyle/>
          <a:p>
            <a:pPr marL="0" indent="0" algn="just">
              <a:buNone/>
            </a:pPr>
            <a:r>
              <a:rPr lang="en-US" sz="1800" dirty="0">
                <a:latin typeface="Segoe UI" panose="020B0502040204020203" pitchFamily="34" charset="0"/>
                <a:cs typeface="Segoe UI" panose="020B0502040204020203" pitchFamily="34" charset="0"/>
              </a:rPr>
              <a:t>The GNSS simulators are planned for the navigation of radio signal generation with the purpose of development, debugging and receiver’s calibration. Receiver’s calibration is important to pseudorange generation and affects pseudorange change rate. Pseudorange error is assessed by code pseudorange and carrier phase. The carrier phase generation error is estimated by direct calculation (has certain error value) or by the help of reference receiver(has uncertain error value). The phase measurement error is obtained by the sum of bias and random components. The absolute measurement error cannot be determined for GNSS simulators as the carrier frequency are not bounded to the time scale. </a:t>
            </a:r>
          </a:p>
          <a:p>
            <a:pPr marL="0" indent="0" algn="just">
              <a:buNone/>
            </a:pPr>
            <a:endParaRPr lang="en-US" sz="1800" dirty="0">
              <a:latin typeface="Segoe UI" panose="020B0502040204020203" pitchFamily="34" charset="0"/>
              <a:cs typeface="Segoe UI" panose="020B0502040204020203" pitchFamily="34" charset="0"/>
            </a:endParaRPr>
          </a:p>
          <a:p>
            <a:pPr marL="0" indent="0" algn="just">
              <a:buNone/>
            </a:pPr>
            <a:endParaRPr lang="en-US" sz="2000" dirty="0">
              <a:latin typeface="Segoe UI" panose="020B0502040204020203" pitchFamily="34" charset="0"/>
              <a:cs typeface="Segoe UI" panose="020B0502040204020203" pitchFamily="34" charset="0"/>
            </a:endParaRPr>
          </a:p>
        </p:txBody>
      </p:sp>
      <p:pic>
        <p:nvPicPr>
          <p:cNvPr id="9" name="Graphic 8">
            <a:extLst>
              <a:ext uri="{FF2B5EF4-FFF2-40B4-BE49-F238E27FC236}">
                <a16:creationId xmlns:a16="http://schemas.microsoft.com/office/drawing/2014/main" id="{35127EDA-5861-47AB-8729-620CFC7DAC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81659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1184552" y="653529"/>
            <a:ext cx="7742879" cy="860097"/>
          </a:xfrm>
        </p:spPr>
        <p:txBody>
          <a:bodyPr anchor="ctr">
            <a:normAutofit/>
          </a:bodyPr>
          <a:lstStyle/>
          <a:p>
            <a:r>
              <a:rPr lang="en-US" dirty="0">
                <a:latin typeface="Franklin Gothic Book" panose="020B0503020102020204" pitchFamily="34" charset="0"/>
                <a:cs typeface="Segoe UI" panose="020B0502040204020203" pitchFamily="34" charset="0"/>
              </a:rPr>
              <a:t>Objectives</a:t>
            </a:r>
          </a:p>
        </p:txBody>
      </p:sp>
      <p:sp>
        <p:nvSpPr>
          <p:cNvPr id="3" name="Content Placeholder 2">
            <a:extLst>
              <a:ext uri="{FF2B5EF4-FFF2-40B4-BE49-F238E27FC236}">
                <a16:creationId xmlns:a16="http://schemas.microsoft.com/office/drawing/2014/main" id="{89B4E0E8-07C8-4A23-99E2-20D6DFD6FA7A}"/>
              </a:ext>
            </a:extLst>
          </p:cNvPr>
          <p:cNvSpPr>
            <a:spLocks noGrp="1"/>
          </p:cNvSpPr>
          <p:nvPr>
            <p:ph idx="1"/>
          </p:nvPr>
        </p:nvSpPr>
        <p:spPr>
          <a:xfrm>
            <a:off x="1307644" y="1497390"/>
            <a:ext cx="10131147" cy="4904759"/>
          </a:xfrm>
        </p:spPr>
        <p:txBody>
          <a:bodyPr vert="horz" lIns="91440" tIns="45720" rIns="91440" bIns="45720" rtlCol="0" anchor="t">
            <a:normAutofit/>
          </a:bodyPr>
          <a:lstStyle/>
          <a:p>
            <a:pPr marL="457200" algn="just"/>
            <a:endParaRPr lang="en-US" sz="1600" dirty="0"/>
          </a:p>
          <a:p>
            <a:pPr marL="457200" algn="just"/>
            <a:r>
              <a:rPr lang="en-US" sz="1800" dirty="0"/>
              <a:t>To estimate the carrier phase generation error</a:t>
            </a:r>
          </a:p>
          <a:p>
            <a:pPr marL="457200" algn="just"/>
            <a:endParaRPr lang="en-US" sz="1600" dirty="0"/>
          </a:p>
          <a:p>
            <a:pPr marL="457200" algn="just"/>
            <a:endParaRPr lang="en-US" sz="1600" dirty="0"/>
          </a:p>
          <a:p>
            <a:pPr marL="320040" indent="0">
              <a:buNone/>
            </a:pPr>
            <a:endParaRPr lang="en-US" sz="1600" dirty="0">
              <a:latin typeface="Segoe UI" panose="020B0502040204020203" pitchFamily="34" charset="0"/>
              <a:cs typeface="Segoe UI" panose="020B0502040204020203" pitchFamily="34" charset="0"/>
            </a:endParaRPr>
          </a:p>
          <a:p>
            <a:pPr marL="548640"/>
            <a:endParaRPr lang="en-US" sz="2000" dirty="0">
              <a:latin typeface="Segoe UI" panose="020B0502040204020203" pitchFamily="34" charset="0"/>
              <a:cs typeface="Segoe UI" panose="020B0502040204020203" pitchFamily="34" charset="0"/>
            </a:endParaRPr>
          </a:p>
          <a:p>
            <a:pPr marL="0" indent="0">
              <a:buNone/>
            </a:pPr>
            <a:endParaRPr lang="en-US" sz="2000" dirty="0">
              <a:latin typeface="Segoe UI" panose="020B0502040204020203" pitchFamily="34" charset="0"/>
              <a:cs typeface="Segoe UI" panose="020B0502040204020203" pitchFamily="34" charset="0"/>
            </a:endParaRPr>
          </a:p>
          <a:p>
            <a:pPr marL="0" indent="0">
              <a:buNone/>
            </a:pPr>
            <a:endParaRPr lang="en-US" sz="2000" dirty="0">
              <a:latin typeface="Segoe UI" panose="020B0502040204020203" pitchFamily="34" charset="0"/>
              <a:cs typeface="Segoe UI" panose="020B0502040204020203" pitchFamily="34" charset="0"/>
            </a:endParaRPr>
          </a:p>
          <a:p>
            <a:pPr marL="0" indent="0">
              <a:buNone/>
            </a:pPr>
            <a:endParaRPr lang="en-US" sz="2000" dirty="0">
              <a:latin typeface="Segoe UI" panose="020B0502040204020203" pitchFamily="34" charset="0"/>
              <a:cs typeface="Segoe UI" panose="020B0502040204020203" pitchFamily="34" charset="0"/>
            </a:endParaRPr>
          </a:p>
          <a:p>
            <a:pPr marL="0" indent="0">
              <a:buNone/>
            </a:pPr>
            <a:endParaRPr lang="en-US" sz="2000" dirty="0">
              <a:latin typeface="Segoe UI" panose="020B0502040204020203" pitchFamily="34" charset="0"/>
              <a:cs typeface="Segoe UI" panose="020B0502040204020203" pitchFamily="34" charset="0"/>
            </a:endParaRPr>
          </a:p>
          <a:p>
            <a:pPr marL="0" indent="0">
              <a:buNone/>
            </a:pPr>
            <a:endParaRPr lang="en-US" sz="2000" dirty="0">
              <a:latin typeface="Segoe UI" panose="020B0502040204020203" pitchFamily="34" charset="0"/>
              <a:cs typeface="Segoe UI" panose="020B0502040204020203" pitchFamily="34" charset="0"/>
            </a:endParaRPr>
          </a:p>
        </p:txBody>
      </p:sp>
      <p:pic>
        <p:nvPicPr>
          <p:cNvPr id="8" name="Content Placeholder 4">
            <a:extLst>
              <a:ext uri="{FF2B5EF4-FFF2-40B4-BE49-F238E27FC236}">
                <a16:creationId xmlns:a16="http://schemas.microsoft.com/office/drawing/2014/main" id="{17062073-5027-4AA3-AB16-4D2C8C505AF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882630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4CEF4-01D3-4AF7-9E84-F43030ACA972}"/>
              </a:ext>
            </a:extLst>
          </p:cNvPr>
          <p:cNvSpPr>
            <a:spLocks noGrp="1"/>
          </p:cNvSpPr>
          <p:nvPr>
            <p:ph type="title"/>
          </p:nvPr>
        </p:nvSpPr>
        <p:spPr>
          <a:xfrm>
            <a:off x="1369191" y="518747"/>
            <a:ext cx="5406902" cy="1072662"/>
          </a:xfrm>
        </p:spPr>
        <p:txBody>
          <a:bodyPr anchor="ctr">
            <a:normAutofit/>
          </a:bodyPr>
          <a:lstStyle/>
          <a:p>
            <a:r>
              <a:rPr lang="en-US" dirty="0">
                <a:latin typeface="Franklin Gothic Book" panose="020B0503020102020204" pitchFamily="34" charset="0"/>
                <a:cs typeface="Segoe UI" panose="020B0502040204020203" pitchFamily="34" charset="0"/>
              </a:rPr>
              <a:t>Methodology</a:t>
            </a:r>
          </a:p>
        </p:txBody>
      </p:sp>
      <p:pic>
        <p:nvPicPr>
          <p:cNvPr id="8" name="Graphic 7">
            <a:extLst>
              <a:ext uri="{FF2B5EF4-FFF2-40B4-BE49-F238E27FC236}">
                <a16:creationId xmlns:a16="http://schemas.microsoft.com/office/drawing/2014/main" id="{984A409A-26BF-476C-858A-CFA0EBFAB6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41431" y="816337"/>
            <a:ext cx="5225327" cy="5225327"/>
          </a:xfrm>
          <a:prstGeom prst="rect">
            <a:avLst/>
          </a:prstGeom>
        </p:spPr>
      </p:pic>
      <p:pic>
        <p:nvPicPr>
          <p:cNvPr id="1034" name="Picture 10">
            <a:extLst>
              <a:ext uri="{FF2B5EF4-FFF2-40B4-BE49-F238E27FC236}">
                <a16:creationId xmlns:a16="http://schemas.microsoft.com/office/drawing/2014/main" id="{189090DF-3323-4194-94AC-44015D30DA91}"/>
              </a:ext>
            </a:extLst>
          </p:cNvPr>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1369191" y="1590675"/>
            <a:ext cx="9561803" cy="4748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072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F2BA61-59E8-42DA-BD8C-ED74E42E0983}"/>
              </a:ext>
            </a:extLst>
          </p:cNvPr>
          <p:cNvPicPr>
            <a:picLocks noChangeAspect="1"/>
          </p:cNvPicPr>
          <p:nvPr/>
        </p:nvPicPr>
        <p:blipFill>
          <a:blip r:embed="rId2"/>
          <a:stretch>
            <a:fillRect/>
          </a:stretch>
        </p:blipFill>
        <p:spPr>
          <a:xfrm>
            <a:off x="2022231" y="4520345"/>
            <a:ext cx="3276600" cy="1914525"/>
          </a:xfrm>
          <a:prstGeom prst="rect">
            <a:avLst/>
          </a:prstGeom>
        </p:spPr>
      </p:pic>
      <p:sp>
        <p:nvSpPr>
          <p:cNvPr id="5" name="TextBox 4">
            <a:extLst>
              <a:ext uri="{FF2B5EF4-FFF2-40B4-BE49-F238E27FC236}">
                <a16:creationId xmlns:a16="http://schemas.microsoft.com/office/drawing/2014/main" id="{3E2206DA-AB75-4C63-A53D-E4F9393F3BA3}"/>
              </a:ext>
            </a:extLst>
          </p:cNvPr>
          <p:cNvSpPr txBox="1"/>
          <p:nvPr/>
        </p:nvSpPr>
        <p:spPr>
          <a:xfrm>
            <a:off x="1527664" y="5029173"/>
            <a:ext cx="494567" cy="369332"/>
          </a:xfrm>
          <a:prstGeom prst="rect">
            <a:avLst/>
          </a:prstGeom>
          <a:noFill/>
        </p:spPr>
        <p:txBody>
          <a:bodyPr wrap="square">
            <a:spAutoFit/>
          </a:bodyPr>
          <a:lstStyle/>
          <a:p>
            <a:r>
              <a:rPr lang="en-US" sz="1800" dirty="0">
                <a:latin typeface="Segoe UI" panose="020B0502040204020203" pitchFamily="34" charset="0"/>
                <a:cs typeface="Segoe UI" panose="020B0502040204020203" pitchFamily="34" charset="0"/>
              </a:rPr>
              <a:t>iv.</a:t>
            </a:r>
            <a:endParaRPr lang="en-US" dirty="0"/>
          </a:p>
        </p:txBody>
      </p:sp>
      <p:pic>
        <p:nvPicPr>
          <p:cNvPr id="6" name="Picture 5">
            <a:extLst>
              <a:ext uri="{FF2B5EF4-FFF2-40B4-BE49-F238E27FC236}">
                <a16:creationId xmlns:a16="http://schemas.microsoft.com/office/drawing/2014/main" id="{8F5F2765-4B3A-4378-AA14-1CF021031660}"/>
              </a:ext>
            </a:extLst>
          </p:cNvPr>
          <p:cNvPicPr>
            <a:picLocks noChangeAspect="1"/>
          </p:cNvPicPr>
          <p:nvPr/>
        </p:nvPicPr>
        <p:blipFill>
          <a:blip r:embed="rId3"/>
          <a:stretch>
            <a:fillRect/>
          </a:stretch>
        </p:blipFill>
        <p:spPr>
          <a:xfrm>
            <a:off x="2171699" y="3453545"/>
            <a:ext cx="4352925" cy="1066800"/>
          </a:xfrm>
          <a:prstGeom prst="rect">
            <a:avLst/>
          </a:prstGeom>
        </p:spPr>
      </p:pic>
      <p:pic>
        <p:nvPicPr>
          <p:cNvPr id="7" name="Picture 6">
            <a:extLst>
              <a:ext uri="{FF2B5EF4-FFF2-40B4-BE49-F238E27FC236}">
                <a16:creationId xmlns:a16="http://schemas.microsoft.com/office/drawing/2014/main" id="{17CA0EBF-D156-419C-BA4F-769D40A030B2}"/>
              </a:ext>
            </a:extLst>
          </p:cNvPr>
          <p:cNvPicPr>
            <a:picLocks noChangeAspect="1"/>
          </p:cNvPicPr>
          <p:nvPr/>
        </p:nvPicPr>
        <p:blipFill>
          <a:blip r:embed="rId4"/>
          <a:stretch>
            <a:fillRect/>
          </a:stretch>
        </p:blipFill>
        <p:spPr>
          <a:xfrm>
            <a:off x="2388943" y="2486758"/>
            <a:ext cx="2543175" cy="1000125"/>
          </a:xfrm>
          <a:prstGeom prst="rect">
            <a:avLst/>
          </a:prstGeom>
        </p:spPr>
      </p:pic>
      <p:pic>
        <p:nvPicPr>
          <p:cNvPr id="8" name="Picture 7">
            <a:extLst>
              <a:ext uri="{FF2B5EF4-FFF2-40B4-BE49-F238E27FC236}">
                <a16:creationId xmlns:a16="http://schemas.microsoft.com/office/drawing/2014/main" id="{AAFD0F01-E424-424F-9085-7E088D03301C}"/>
              </a:ext>
            </a:extLst>
          </p:cNvPr>
          <p:cNvPicPr>
            <a:picLocks noChangeAspect="1"/>
          </p:cNvPicPr>
          <p:nvPr/>
        </p:nvPicPr>
        <p:blipFill>
          <a:blip r:embed="rId5"/>
          <a:stretch>
            <a:fillRect/>
          </a:stretch>
        </p:blipFill>
        <p:spPr>
          <a:xfrm>
            <a:off x="2388943" y="1882992"/>
            <a:ext cx="2257425" cy="603766"/>
          </a:xfrm>
          <a:prstGeom prst="rect">
            <a:avLst/>
          </a:prstGeom>
        </p:spPr>
      </p:pic>
      <p:pic>
        <p:nvPicPr>
          <p:cNvPr id="9" name="Picture 8">
            <a:extLst>
              <a:ext uri="{FF2B5EF4-FFF2-40B4-BE49-F238E27FC236}">
                <a16:creationId xmlns:a16="http://schemas.microsoft.com/office/drawing/2014/main" id="{45B1200C-9EAB-408E-ACFE-74B0591AE4E7}"/>
              </a:ext>
            </a:extLst>
          </p:cNvPr>
          <p:cNvPicPr>
            <a:picLocks noChangeAspect="1"/>
          </p:cNvPicPr>
          <p:nvPr/>
        </p:nvPicPr>
        <p:blipFill>
          <a:blip r:embed="rId6"/>
          <a:stretch>
            <a:fillRect/>
          </a:stretch>
        </p:blipFill>
        <p:spPr>
          <a:xfrm>
            <a:off x="2171699" y="1519971"/>
            <a:ext cx="5191125" cy="495300"/>
          </a:xfrm>
          <a:prstGeom prst="rect">
            <a:avLst/>
          </a:prstGeom>
        </p:spPr>
      </p:pic>
      <p:sp>
        <p:nvSpPr>
          <p:cNvPr id="10" name="TextBox 9">
            <a:extLst>
              <a:ext uri="{FF2B5EF4-FFF2-40B4-BE49-F238E27FC236}">
                <a16:creationId xmlns:a16="http://schemas.microsoft.com/office/drawing/2014/main" id="{5BB0C994-7DDD-4444-8619-7A9CDAF1327B}"/>
              </a:ext>
            </a:extLst>
          </p:cNvPr>
          <p:cNvSpPr txBox="1"/>
          <p:nvPr/>
        </p:nvSpPr>
        <p:spPr>
          <a:xfrm>
            <a:off x="1516674" y="3710978"/>
            <a:ext cx="406644" cy="369332"/>
          </a:xfrm>
          <a:prstGeom prst="rect">
            <a:avLst/>
          </a:prstGeom>
          <a:noFill/>
        </p:spPr>
        <p:txBody>
          <a:bodyPr wrap="square">
            <a:spAutoFit/>
          </a:bodyPr>
          <a:lstStyle/>
          <a:p>
            <a:r>
              <a:rPr lang="en-US" sz="1800" dirty="0">
                <a:latin typeface="Segoe UI" panose="020B0502040204020203" pitchFamily="34" charset="0"/>
                <a:cs typeface="Segoe UI" panose="020B0502040204020203" pitchFamily="34" charset="0"/>
              </a:rPr>
              <a:t>iii.</a:t>
            </a:r>
            <a:endParaRPr lang="en-US" dirty="0"/>
          </a:p>
        </p:txBody>
      </p:sp>
      <p:sp>
        <p:nvSpPr>
          <p:cNvPr id="12" name="TextBox 11">
            <a:extLst>
              <a:ext uri="{FF2B5EF4-FFF2-40B4-BE49-F238E27FC236}">
                <a16:creationId xmlns:a16="http://schemas.microsoft.com/office/drawing/2014/main" id="{FD8D3BC0-59AB-41AD-926E-E1A6F7B262CF}"/>
              </a:ext>
            </a:extLst>
          </p:cNvPr>
          <p:cNvSpPr txBox="1"/>
          <p:nvPr/>
        </p:nvSpPr>
        <p:spPr>
          <a:xfrm>
            <a:off x="1516674" y="2890022"/>
            <a:ext cx="406644" cy="369332"/>
          </a:xfrm>
          <a:prstGeom prst="rect">
            <a:avLst/>
          </a:prstGeom>
          <a:noFill/>
        </p:spPr>
        <p:txBody>
          <a:bodyPr wrap="square">
            <a:spAutoFit/>
          </a:bodyPr>
          <a:lstStyle/>
          <a:p>
            <a:r>
              <a:rPr lang="en-US" sz="1800" dirty="0">
                <a:latin typeface="Segoe UI" panose="020B0502040204020203" pitchFamily="34" charset="0"/>
                <a:cs typeface="Segoe UI" panose="020B0502040204020203" pitchFamily="34" charset="0"/>
              </a:rPr>
              <a:t>ii.</a:t>
            </a:r>
            <a:endParaRPr lang="en-US" dirty="0"/>
          </a:p>
        </p:txBody>
      </p:sp>
      <p:sp>
        <p:nvSpPr>
          <p:cNvPr id="14" name="TextBox 13">
            <a:extLst>
              <a:ext uri="{FF2B5EF4-FFF2-40B4-BE49-F238E27FC236}">
                <a16:creationId xmlns:a16="http://schemas.microsoft.com/office/drawing/2014/main" id="{1C95FFE4-5C19-4075-9380-193BE43DFB3C}"/>
              </a:ext>
            </a:extLst>
          </p:cNvPr>
          <p:cNvSpPr txBox="1"/>
          <p:nvPr/>
        </p:nvSpPr>
        <p:spPr>
          <a:xfrm>
            <a:off x="1516674" y="1564867"/>
            <a:ext cx="1912326" cy="369332"/>
          </a:xfrm>
          <a:prstGeom prst="rect">
            <a:avLst/>
          </a:prstGeom>
          <a:noFill/>
        </p:spPr>
        <p:txBody>
          <a:bodyPr wrap="square">
            <a:spAutoFit/>
          </a:bodyPr>
          <a:lstStyle/>
          <a:p>
            <a:r>
              <a:rPr lang="en-US" sz="1800" dirty="0">
                <a:latin typeface="Segoe UI" panose="020B0502040204020203" pitchFamily="34" charset="0"/>
                <a:cs typeface="Segoe UI" panose="020B0502040204020203" pitchFamily="34" charset="0"/>
              </a:rPr>
              <a:t>i.</a:t>
            </a:r>
            <a:endParaRPr lang="en-US" dirty="0"/>
          </a:p>
        </p:txBody>
      </p:sp>
      <p:sp>
        <p:nvSpPr>
          <p:cNvPr id="16" name="TextBox 15">
            <a:extLst>
              <a:ext uri="{FF2B5EF4-FFF2-40B4-BE49-F238E27FC236}">
                <a16:creationId xmlns:a16="http://schemas.microsoft.com/office/drawing/2014/main" id="{BA88833D-82B7-42C4-81A6-EDC235A390B5}"/>
              </a:ext>
            </a:extLst>
          </p:cNvPr>
          <p:cNvSpPr txBox="1"/>
          <p:nvPr/>
        </p:nvSpPr>
        <p:spPr>
          <a:xfrm>
            <a:off x="2171699" y="1144458"/>
            <a:ext cx="6097464" cy="369332"/>
          </a:xfrm>
          <a:prstGeom prst="rect">
            <a:avLst/>
          </a:prstGeom>
          <a:noFill/>
        </p:spPr>
        <p:txBody>
          <a:bodyPr wrap="square">
            <a:spAutoFit/>
          </a:bodyPr>
          <a:lstStyle/>
          <a:p>
            <a:r>
              <a:rPr lang="en-US" sz="1800" dirty="0">
                <a:latin typeface="Segoe UI" panose="020B0502040204020203" pitchFamily="34" charset="0"/>
                <a:cs typeface="Segoe UI" panose="020B0502040204020203" pitchFamily="34" charset="0"/>
              </a:rPr>
              <a:t>Expressions:</a:t>
            </a:r>
            <a:endParaRPr lang="en-US" dirty="0"/>
          </a:p>
        </p:txBody>
      </p:sp>
    </p:spTree>
    <p:extLst>
      <p:ext uri="{BB962C8B-B14F-4D97-AF65-F5344CB8AC3E}">
        <p14:creationId xmlns:p14="http://schemas.microsoft.com/office/powerpoint/2010/main" val="1233868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7E14E-6718-4FA3-8FB3-8BC28D5E83F6}"/>
              </a:ext>
            </a:extLst>
          </p:cNvPr>
          <p:cNvSpPr>
            <a:spLocks noGrp="1"/>
          </p:cNvSpPr>
          <p:nvPr>
            <p:ph type="title"/>
          </p:nvPr>
        </p:nvSpPr>
        <p:spPr/>
        <p:txBody>
          <a:bodyPr/>
          <a:lstStyle/>
          <a:p>
            <a:r>
              <a:rPr lang="en-US" dirty="0"/>
              <a:t>Method Validation 1</a:t>
            </a:r>
          </a:p>
        </p:txBody>
      </p:sp>
      <p:sp>
        <p:nvSpPr>
          <p:cNvPr id="3" name="Content Placeholder 2">
            <a:extLst>
              <a:ext uri="{FF2B5EF4-FFF2-40B4-BE49-F238E27FC236}">
                <a16:creationId xmlns:a16="http://schemas.microsoft.com/office/drawing/2014/main" id="{56CF031B-D446-4A81-8B45-131B54CFBF41}"/>
              </a:ext>
            </a:extLst>
          </p:cNvPr>
          <p:cNvSpPr>
            <a:spLocks noGrp="1"/>
          </p:cNvSpPr>
          <p:nvPr>
            <p:ph idx="1"/>
          </p:nvPr>
        </p:nvSpPr>
        <p:spPr/>
        <p:txBody>
          <a:bodyPr>
            <a:normAutofit/>
          </a:bodyPr>
          <a:lstStyle/>
          <a:p>
            <a:r>
              <a:rPr lang="en-US" sz="1800" dirty="0"/>
              <a:t>Validation process is conducted to confirm the characteristics declared by the manufacturer.</a:t>
            </a:r>
          </a:p>
          <a:p>
            <a:r>
              <a:rPr lang="en-US" sz="1800" dirty="0"/>
              <a:t>Oscilloscope, GNSS simulator and frequency rubidium are used to carry out the validation process.</a:t>
            </a:r>
          </a:p>
          <a:p>
            <a:r>
              <a:rPr lang="en-US" sz="1800" dirty="0"/>
              <a:t>Oscillator receives the samples on the positive edge of simulator.</a:t>
            </a:r>
          </a:p>
          <a:p>
            <a:r>
              <a:rPr lang="en-US" sz="1800" dirty="0"/>
              <a:t>Jitter can reach 100 ps, which makes phase measurement very noisy.</a:t>
            </a:r>
          </a:p>
          <a:p>
            <a:r>
              <a:rPr lang="en-US" sz="1800" dirty="0"/>
              <a:t>To reduce the phase measurement noise, simulator and oscilloscope are synchronized.</a:t>
            </a:r>
          </a:p>
          <a:p>
            <a:r>
              <a:rPr lang="en-US" sz="1800" dirty="0"/>
              <a:t>Measurement time scale is tied to the reference signal simulator output.</a:t>
            </a:r>
          </a:p>
        </p:txBody>
      </p:sp>
      <p:pic>
        <p:nvPicPr>
          <p:cNvPr id="4" name="Content Placeholder 4">
            <a:extLst>
              <a:ext uri="{FF2B5EF4-FFF2-40B4-BE49-F238E27FC236}">
                <a16:creationId xmlns:a16="http://schemas.microsoft.com/office/drawing/2014/main" id="{EC58C0A9-3419-49D2-BFA1-B7A2A8AE2DDD}"/>
              </a:ext>
            </a:extLst>
          </p:cNvPr>
          <p:cNvPicPr>
            <a:picLocks noChangeAspect="1"/>
          </p:cNvPicPr>
          <p:nvPr/>
        </p:nvPicPr>
        <p:blipFill>
          <a:blip r:embed="rId2"/>
          <a:stretch>
            <a:fillRect/>
          </a:stretch>
        </p:blipFill>
        <p:spPr>
          <a:xfrm>
            <a:off x="1551112" y="4133496"/>
            <a:ext cx="7118838" cy="2359379"/>
          </a:xfrm>
          <a:prstGeom prst="rect">
            <a:avLst/>
          </a:prstGeom>
        </p:spPr>
      </p:pic>
      <p:sp>
        <p:nvSpPr>
          <p:cNvPr id="6" name="TextBox 5">
            <a:extLst>
              <a:ext uri="{FF2B5EF4-FFF2-40B4-BE49-F238E27FC236}">
                <a16:creationId xmlns:a16="http://schemas.microsoft.com/office/drawing/2014/main" id="{63C0051B-A32D-41DB-B1B7-81B39E031534}"/>
              </a:ext>
            </a:extLst>
          </p:cNvPr>
          <p:cNvSpPr txBox="1"/>
          <p:nvPr/>
        </p:nvSpPr>
        <p:spPr>
          <a:xfrm>
            <a:off x="4648933" y="4554388"/>
            <a:ext cx="6097464" cy="369332"/>
          </a:xfrm>
          <a:prstGeom prst="rect">
            <a:avLst/>
          </a:prstGeom>
          <a:noFill/>
        </p:spPr>
        <p:txBody>
          <a:bodyPr wrap="square">
            <a:spAutoFit/>
          </a:bodyPr>
          <a:lstStyle/>
          <a:p>
            <a:r>
              <a:rPr lang="en-US" sz="1800" dirty="0">
                <a:latin typeface="Segoe UI" panose="020B0502040204020203" pitchFamily="34" charset="0"/>
                <a:cs typeface="Segoe UI" panose="020B0502040204020203" pitchFamily="34" charset="0"/>
              </a:rPr>
              <a:t> </a:t>
            </a:r>
            <a:endParaRPr lang="en-US" dirty="0"/>
          </a:p>
        </p:txBody>
      </p:sp>
      <p:sp>
        <p:nvSpPr>
          <p:cNvPr id="8" name="TextBox 7">
            <a:extLst>
              <a:ext uri="{FF2B5EF4-FFF2-40B4-BE49-F238E27FC236}">
                <a16:creationId xmlns:a16="http://schemas.microsoft.com/office/drawing/2014/main" id="{87A03709-253D-49A4-ABE3-F5DF7F546FE5}"/>
              </a:ext>
            </a:extLst>
          </p:cNvPr>
          <p:cNvSpPr txBox="1"/>
          <p:nvPr/>
        </p:nvSpPr>
        <p:spPr>
          <a:xfrm>
            <a:off x="2494817" y="6413189"/>
            <a:ext cx="6097464" cy="369332"/>
          </a:xfrm>
          <a:prstGeom prst="rect">
            <a:avLst/>
          </a:prstGeom>
          <a:noFill/>
        </p:spPr>
        <p:txBody>
          <a:bodyPr wrap="square">
            <a:spAutoFit/>
          </a:bodyPr>
          <a:lstStyle/>
          <a:p>
            <a:pPr marL="0" indent="0" algn="just">
              <a:buNone/>
            </a:pPr>
            <a:r>
              <a:rPr lang="en-US" sz="1800" dirty="0">
                <a:latin typeface="Segoe UI" panose="020B0502040204020203" pitchFamily="34" charset="0"/>
                <a:cs typeface="Segoe UI" panose="020B0502040204020203" pitchFamily="34" charset="0"/>
              </a:rPr>
              <a:t>Fig: Connection for measurement of phase scale</a:t>
            </a:r>
          </a:p>
        </p:txBody>
      </p:sp>
    </p:spTree>
    <p:extLst>
      <p:ext uri="{BB962C8B-B14F-4D97-AF65-F5344CB8AC3E}">
        <p14:creationId xmlns:p14="http://schemas.microsoft.com/office/powerpoint/2010/main" val="2172961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CB4C2B8-A8E0-46B4-B2A0-C31F536E80EC}"/>
              </a:ext>
            </a:extLst>
          </p:cNvPr>
          <p:cNvPicPr>
            <a:picLocks noChangeAspect="1"/>
          </p:cNvPicPr>
          <p:nvPr/>
        </p:nvPicPr>
        <p:blipFill>
          <a:blip r:embed="rId2"/>
          <a:stretch>
            <a:fillRect/>
          </a:stretch>
        </p:blipFill>
        <p:spPr>
          <a:xfrm>
            <a:off x="1116623" y="495569"/>
            <a:ext cx="8695591" cy="2422233"/>
          </a:xfrm>
          <a:prstGeom prst="rect">
            <a:avLst/>
          </a:prstGeom>
        </p:spPr>
      </p:pic>
      <p:sp>
        <p:nvSpPr>
          <p:cNvPr id="11" name="TextBox 10">
            <a:extLst>
              <a:ext uri="{FF2B5EF4-FFF2-40B4-BE49-F238E27FC236}">
                <a16:creationId xmlns:a16="http://schemas.microsoft.com/office/drawing/2014/main" id="{C8E6186A-C9AB-4892-8D74-F4FE2ABDA6A4}"/>
              </a:ext>
            </a:extLst>
          </p:cNvPr>
          <p:cNvSpPr txBox="1"/>
          <p:nvPr/>
        </p:nvSpPr>
        <p:spPr>
          <a:xfrm>
            <a:off x="1466965" y="3031346"/>
            <a:ext cx="6097464" cy="646331"/>
          </a:xfrm>
          <a:prstGeom prst="rect">
            <a:avLst/>
          </a:prstGeom>
          <a:noFill/>
        </p:spPr>
        <p:txBody>
          <a:bodyPr wrap="square">
            <a:spAutoFit/>
          </a:bodyPr>
          <a:lstStyle/>
          <a:p>
            <a:pPr marL="0" indent="0" algn="just">
              <a:buNone/>
            </a:pPr>
            <a:r>
              <a:rPr lang="en-US" sz="1800" dirty="0">
                <a:latin typeface="Segoe UI" panose="020B0502040204020203" pitchFamily="34" charset="0"/>
                <a:cs typeface="Segoe UI" panose="020B0502040204020203" pitchFamily="34" charset="0"/>
              </a:rPr>
              <a:t>Fig: navigation signal phase modulation compared to the pure sinusoidal signal</a:t>
            </a:r>
          </a:p>
        </p:txBody>
      </p:sp>
      <p:pic>
        <p:nvPicPr>
          <p:cNvPr id="14" name="Picture 13">
            <a:extLst>
              <a:ext uri="{FF2B5EF4-FFF2-40B4-BE49-F238E27FC236}">
                <a16:creationId xmlns:a16="http://schemas.microsoft.com/office/drawing/2014/main" id="{9597FB25-A27E-4E01-8422-D537AE4E825F}"/>
              </a:ext>
            </a:extLst>
          </p:cNvPr>
          <p:cNvPicPr>
            <a:picLocks noChangeAspect="1"/>
          </p:cNvPicPr>
          <p:nvPr/>
        </p:nvPicPr>
        <p:blipFill>
          <a:blip r:embed="rId3"/>
          <a:stretch>
            <a:fillRect/>
          </a:stretch>
        </p:blipFill>
        <p:spPr>
          <a:xfrm>
            <a:off x="1235856" y="3677677"/>
            <a:ext cx="9247031" cy="2485623"/>
          </a:xfrm>
          <a:prstGeom prst="rect">
            <a:avLst/>
          </a:prstGeom>
        </p:spPr>
      </p:pic>
      <p:sp>
        <p:nvSpPr>
          <p:cNvPr id="16" name="TextBox 15">
            <a:extLst>
              <a:ext uri="{FF2B5EF4-FFF2-40B4-BE49-F238E27FC236}">
                <a16:creationId xmlns:a16="http://schemas.microsoft.com/office/drawing/2014/main" id="{47C78297-656E-4884-A741-981A017F6C63}"/>
              </a:ext>
            </a:extLst>
          </p:cNvPr>
          <p:cNvSpPr txBox="1"/>
          <p:nvPr/>
        </p:nvSpPr>
        <p:spPr>
          <a:xfrm>
            <a:off x="1580418" y="6039265"/>
            <a:ext cx="6097464" cy="646331"/>
          </a:xfrm>
          <a:prstGeom prst="rect">
            <a:avLst/>
          </a:prstGeom>
          <a:noFill/>
        </p:spPr>
        <p:txBody>
          <a:bodyPr wrap="square">
            <a:spAutoFit/>
          </a:bodyPr>
          <a:lstStyle/>
          <a:p>
            <a:pPr marL="0" indent="0" algn="just">
              <a:buNone/>
            </a:pPr>
            <a:r>
              <a:rPr lang="en-US" sz="1800" dirty="0">
                <a:latin typeface="Segoe UI" panose="020B0502040204020203" pitchFamily="34" charset="0"/>
                <a:cs typeface="Segoe UI" panose="020B0502040204020203" pitchFamily="34" charset="0"/>
              </a:rPr>
              <a:t>Fig: phase difference between the model and navigational signal</a:t>
            </a:r>
          </a:p>
        </p:txBody>
      </p:sp>
    </p:spTree>
    <p:extLst>
      <p:ext uri="{BB962C8B-B14F-4D97-AF65-F5344CB8AC3E}">
        <p14:creationId xmlns:p14="http://schemas.microsoft.com/office/powerpoint/2010/main" val="51771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F8B3FA7-8096-4AC6-8AB5-99836E735E16}"/>
              </a:ext>
            </a:extLst>
          </p:cNvPr>
          <p:cNvPicPr>
            <a:picLocks noChangeAspect="1"/>
          </p:cNvPicPr>
          <p:nvPr/>
        </p:nvPicPr>
        <p:blipFill>
          <a:blip r:embed="rId2"/>
          <a:stretch>
            <a:fillRect/>
          </a:stretch>
        </p:blipFill>
        <p:spPr>
          <a:xfrm>
            <a:off x="1043281" y="844026"/>
            <a:ext cx="8593032" cy="2503342"/>
          </a:xfrm>
          <a:prstGeom prst="rect">
            <a:avLst/>
          </a:prstGeom>
        </p:spPr>
      </p:pic>
      <p:sp>
        <p:nvSpPr>
          <p:cNvPr id="9" name="TextBox 8">
            <a:extLst>
              <a:ext uri="{FF2B5EF4-FFF2-40B4-BE49-F238E27FC236}">
                <a16:creationId xmlns:a16="http://schemas.microsoft.com/office/drawing/2014/main" id="{B612E4A1-AE23-4504-BE73-6832502CB91C}"/>
              </a:ext>
            </a:extLst>
          </p:cNvPr>
          <p:cNvSpPr txBox="1"/>
          <p:nvPr/>
        </p:nvSpPr>
        <p:spPr>
          <a:xfrm>
            <a:off x="1393008" y="3325967"/>
            <a:ext cx="7489133" cy="369332"/>
          </a:xfrm>
          <a:prstGeom prst="rect">
            <a:avLst/>
          </a:prstGeom>
          <a:noFill/>
        </p:spPr>
        <p:txBody>
          <a:bodyPr wrap="square">
            <a:spAutoFit/>
          </a:bodyPr>
          <a:lstStyle/>
          <a:p>
            <a:pPr marL="0" indent="0" algn="just">
              <a:buNone/>
            </a:pPr>
            <a:r>
              <a:rPr lang="en-US" sz="1800" dirty="0">
                <a:latin typeface="Segoe UI" panose="020B0502040204020203" pitchFamily="34" charset="0"/>
                <a:cs typeface="Segoe UI" panose="020B0502040204020203" pitchFamily="34" charset="0"/>
              </a:rPr>
              <a:t>Fig: phase difference on sections without phase modulation</a:t>
            </a:r>
          </a:p>
        </p:txBody>
      </p:sp>
      <p:sp>
        <p:nvSpPr>
          <p:cNvPr id="11" name="TextBox 10">
            <a:extLst>
              <a:ext uri="{FF2B5EF4-FFF2-40B4-BE49-F238E27FC236}">
                <a16:creationId xmlns:a16="http://schemas.microsoft.com/office/drawing/2014/main" id="{FC3775B2-B6B3-4AF4-B426-D2362100A4E0}"/>
              </a:ext>
            </a:extLst>
          </p:cNvPr>
          <p:cNvSpPr txBox="1"/>
          <p:nvPr/>
        </p:nvSpPr>
        <p:spPr>
          <a:xfrm>
            <a:off x="1325439" y="4218021"/>
            <a:ext cx="8126291" cy="923330"/>
          </a:xfrm>
          <a:prstGeom prst="rect">
            <a:avLst/>
          </a:prstGeom>
          <a:noFill/>
        </p:spPr>
        <p:txBody>
          <a:bodyPr wrap="square">
            <a:spAutoFit/>
          </a:bodyPr>
          <a:lstStyle/>
          <a:p>
            <a:pPr marL="0" indent="0">
              <a:buNone/>
            </a:pPr>
            <a:r>
              <a:rPr lang="en-US" dirty="0"/>
              <a:t>Accurate phase difference</a:t>
            </a:r>
          </a:p>
          <a:p>
            <a:pPr marL="0" indent="0">
              <a:buNone/>
            </a:pPr>
            <a:r>
              <a:rPr lang="en-US" dirty="0"/>
              <a:t>The measurements of GLONASS and GPS systems are taken and the result have confirmed the technical parameters stated by the manufacturer.</a:t>
            </a:r>
          </a:p>
        </p:txBody>
      </p:sp>
    </p:spTree>
    <p:extLst>
      <p:ext uri="{BB962C8B-B14F-4D97-AF65-F5344CB8AC3E}">
        <p14:creationId xmlns:p14="http://schemas.microsoft.com/office/powerpoint/2010/main" val="3698410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62783D-0360-4B41-8542-D3DC365DB578}"/>
              </a:ext>
            </a:extLst>
          </p:cNvPr>
          <p:cNvSpPr>
            <a:spLocks noGrp="1"/>
          </p:cNvSpPr>
          <p:nvPr>
            <p:ph idx="1"/>
          </p:nvPr>
        </p:nvSpPr>
        <p:spPr>
          <a:xfrm>
            <a:off x="838200" y="755374"/>
            <a:ext cx="10515600" cy="5824330"/>
          </a:xfrm>
        </p:spPr>
        <p:txBody>
          <a:bodyPr/>
          <a:lstStyle/>
          <a:p>
            <a:pPr marL="0" indent="0">
              <a:buNone/>
            </a:pPr>
            <a:endParaRPr lang="en-US" dirty="0"/>
          </a:p>
          <a:p>
            <a:pPr marL="0" indent="0">
              <a:buNone/>
            </a:pPr>
            <a:r>
              <a:rPr lang="en-US" dirty="0"/>
              <a:t>Validation method 2</a:t>
            </a:r>
          </a:p>
          <a:p>
            <a:pPr marL="0" indent="0">
              <a:buNone/>
            </a:pPr>
            <a:r>
              <a:rPr lang="en-US" sz="1800" dirty="0"/>
              <a:t>Measurement result of the offset carrier phase</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graphicFrame>
        <p:nvGraphicFramePr>
          <p:cNvPr id="4" name="Table 4">
            <a:extLst>
              <a:ext uri="{FF2B5EF4-FFF2-40B4-BE49-F238E27FC236}">
                <a16:creationId xmlns:a16="http://schemas.microsoft.com/office/drawing/2014/main" id="{FD63F196-76D7-4239-A46F-D9C9DFA5A0B0}"/>
              </a:ext>
            </a:extLst>
          </p:cNvPr>
          <p:cNvGraphicFramePr>
            <a:graphicFrameLocks noGrp="1"/>
          </p:cNvGraphicFramePr>
          <p:nvPr>
            <p:extLst>
              <p:ext uri="{D42A27DB-BD31-4B8C-83A1-F6EECF244321}">
                <p14:modId xmlns:p14="http://schemas.microsoft.com/office/powerpoint/2010/main" val="3380907361"/>
              </p:ext>
            </p:extLst>
          </p:nvPr>
        </p:nvGraphicFramePr>
        <p:xfrm>
          <a:off x="1029677" y="2187981"/>
          <a:ext cx="3595077" cy="1828800"/>
        </p:xfrm>
        <a:graphic>
          <a:graphicData uri="http://schemas.openxmlformats.org/drawingml/2006/table">
            <a:tbl>
              <a:tblPr firstRow="1" bandRow="1">
                <a:tableStyleId>{5C22544A-7EE6-4342-B048-85BDC9FD1C3A}</a:tableStyleId>
              </a:tblPr>
              <a:tblGrid>
                <a:gridCol w="1555261">
                  <a:extLst>
                    <a:ext uri="{9D8B030D-6E8A-4147-A177-3AD203B41FA5}">
                      <a16:colId xmlns:a16="http://schemas.microsoft.com/office/drawing/2014/main" val="1613796170"/>
                    </a:ext>
                  </a:extLst>
                </a:gridCol>
                <a:gridCol w="2039816">
                  <a:extLst>
                    <a:ext uri="{9D8B030D-6E8A-4147-A177-3AD203B41FA5}">
                      <a16:colId xmlns:a16="http://schemas.microsoft.com/office/drawing/2014/main" val="1775572805"/>
                    </a:ext>
                  </a:extLst>
                </a:gridCol>
              </a:tblGrid>
              <a:tr h="344919">
                <a:tc>
                  <a:txBody>
                    <a:bodyPr/>
                    <a:lstStyle/>
                    <a:p>
                      <a:pPr algn="ctr"/>
                      <a:r>
                        <a:rPr lang="en-US" dirty="0"/>
                        <a:t>Offset, ps</a:t>
                      </a:r>
                    </a:p>
                  </a:txBody>
                  <a:tcPr/>
                </a:tc>
                <a:tc>
                  <a:txBody>
                    <a:bodyPr/>
                    <a:lstStyle/>
                    <a:p>
                      <a:pPr algn="ctr"/>
                      <a:r>
                        <a:rPr lang="en-US" dirty="0"/>
                        <a:t>Measured value, ps</a:t>
                      </a:r>
                    </a:p>
                  </a:txBody>
                  <a:tcPr/>
                </a:tc>
                <a:extLst>
                  <a:ext uri="{0D108BD9-81ED-4DB2-BD59-A6C34878D82A}">
                    <a16:rowId xmlns:a16="http://schemas.microsoft.com/office/drawing/2014/main" val="1382052370"/>
                  </a:ext>
                </a:extLst>
              </a:tr>
              <a:tr h="344919">
                <a:tc>
                  <a:txBody>
                    <a:bodyPr/>
                    <a:lstStyle/>
                    <a:p>
                      <a:pPr algn="ctr"/>
                      <a:r>
                        <a:rPr lang="en-US" dirty="0"/>
                        <a:t>100</a:t>
                      </a:r>
                    </a:p>
                  </a:txBody>
                  <a:tcPr/>
                </a:tc>
                <a:tc>
                  <a:txBody>
                    <a:bodyPr/>
                    <a:lstStyle/>
                    <a:p>
                      <a:pPr algn="ctr"/>
                      <a:r>
                        <a:rPr lang="en-US" dirty="0"/>
                        <a:t>99.5</a:t>
                      </a:r>
                    </a:p>
                  </a:txBody>
                  <a:tcPr/>
                </a:tc>
                <a:extLst>
                  <a:ext uri="{0D108BD9-81ED-4DB2-BD59-A6C34878D82A}">
                    <a16:rowId xmlns:a16="http://schemas.microsoft.com/office/drawing/2014/main" val="116061775"/>
                  </a:ext>
                </a:extLst>
              </a:tr>
              <a:tr h="344919">
                <a:tc>
                  <a:txBody>
                    <a:bodyPr/>
                    <a:lstStyle/>
                    <a:p>
                      <a:pPr algn="ctr"/>
                      <a:r>
                        <a:rPr lang="en-US" dirty="0"/>
                        <a:t>150</a:t>
                      </a:r>
                    </a:p>
                  </a:txBody>
                  <a:tcPr/>
                </a:tc>
                <a:tc>
                  <a:txBody>
                    <a:bodyPr/>
                    <a:lstStyle/>
                    <a:p>
                      <a:pPr algn="ctr"/>
                      <a:r>
                        <a:rPr lang="en-US" dirty="0"/>
                        <a:t>149.8</a:t>
                      </a:r>
                    </a:p>
                  </a:txBody>
                  <a:tcPr/>
                </a:tc>
                <a:extLst>
                  <a:ext uri="{0D108BD9-81ED-4DB2-BD59-A6C34878D82A}">
                    <a16:rowId xmlns:a16="http://schemas.microsoft.com/office/drawing/2014/main" val="2422314774"/>
                  </a:ext>
                </a:extLst>
              </a:tr>
              <a:tr h="344919">
                <a:tc>
                  <a:txBody>
                    <a:bodyPr/>
                    <a:lstStyle/>
                    <a:p>
                      <a:pPr algn="ctr"/>
                      <a:r>
                        <a:rPr lang="en-US" dirty="0"/>
                        <a:t>200</a:t>
                      </a:r>
                    </a:p>
                  </a:txBody>
                  <a:tcPr/>
                </a:tc>
                <a:tc>
                  <a:txBody>
                    <a:bodyPr/>
                    <a:lstStyle/>
                    <a:p>
                      <a:pPr algn="ctr"/>
                      <a:r>
                        <a:rPr lang="en-US" dirty="0"/>
                        <a:t>199.7</a:t>
                      </a:r>
                    </a:p>
                  </a:txBody>
                  <a:tcPr/>
                </a:tc>
                <a:extLst>
                  <a:ext uri="{0D108BD9-81ED-4DB2-BD59-A6C34878D82A}">
                    <a16:rowId xmlns:a16="http://schemas.microsoft.com/office/drawing/2014/main" val="655225681"/>
                  </a:ext>
                </a:extLst>
              </a:tr>
              <a:tr h="344919">
                <a:tc>
                  <a:txBody>
                    <a:bodyPr/>
                    <a:lstStyle/>
                    <a:p>
                      <a:pPr algn="ctr"/>
                      <a:r>
                        <a:rPr lang="en-US" dirty="0"/>
                        <a:t>500</a:t>
                      </a:r>
                    </a:p>
                  </a:txBody>
                  <a:tcPr/>
                </a:tc>
                <a:tc>
                  <a:txBody>
                    <a:bodyPr/>
                    <a:lstStyle/>
                    <a:p>
                      <a:pPr algn="ctr"/>
                      <a:r>
                        <a:rPr lang="en-US" dirty="0"/>
                        <a:t>499.7</a:t>
                      </a:r>
                    </a:p>
                  </a:txBody>
                  <a:tcPr/>
                </a:tc>
                <a:extLst>
                  <a:ext uri="{0D108BD9-81ED-4DB2-BD59-A6C34878D82A}">
                    <a16:rowId xmlns:a16="http://schemas.microsoft.com/office/drawing/2014/main" val="1577802919"/>
                  </a:ext>
                </a:extLst>
              </a:tr>
            </a:tbl>
          </a:graphicData>
        </a:graphic>
      </p:graphicFrame>
      <p:sp>
        <p:nvSpPr>
          <p:cNvPr id="6" name="TextBox 5">
            <a:extLst>
              <a:ext uri="{FF2B5EF4-FFF2-40B4-BE49-F238E27FC236}">
                <a16:creationId xmlns:a16="http://schemas.microsoft.com/office/drawing/2014/main" id="{8A3E6DA8-1726-43D1-9DE2-3C6CD856E3AD}"/>
              </a:ext>
            </a:extLst>
          </p:cNvPr>
          <p:cNvSpPr txBox="1"/>
          <p:nvPr/>
        </p:nvSpPr>
        <p:spPr>
          <a:xfrm>
            <a:off x="1029676" y="4159382"/>
            <a:ext cx="8233593" cy="369332"/>
          </a:xfrm>
          <a:prstGeom prst="rect">
            <a:avLst/>
          </a:prstGeom>
          <a:noFill/>
        </p:spPr>
        <p:txBody>
          <a:bodyPr wrap="square">
            <a:spAutoFit/>
          </a:bodyPr>
          <a:lstStyle/>
          <a:p>
            <a:pPr marL="0" indent="0" algn="just">
              <a:buNone/>
            </a:pPr>
            <a:r>
              <a:rPr lang="en-US" sz="1800" dirty="0">
                <a:latin typeface="Segoe UI" panose="020B0502040204020203" pitchFamily="34" charset="0"/>
                <a:cs typeface="Segoe UI" panose="020B0502040204020203" pitchFamily="34" charset="0"/>
              </a:rPr>
              <a:t>Result have confirmed the phase offset set by the manufacturer.</a:t>
            </a:r>
          </a:p>
        </p:txBody>
      </p:sp>
    </p:spTree>
    <p:extLst>
      <p:ext uri="{BB962C8B-B14F-4D97-AF65-F5344CB8AC3E}">
        <p14:creationId xmlns:p14="http://schemas.microsoft.com/office/powerpoint/2010/main" val="23386486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2.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556</TotalTime>
  <Words>1687</Words>
  <Application>Microsoft Office PowerPoint</Application>
  <PresentationFormat>Widescreen</PresentationFormat>
  <Paragraphs>125</Paragraphs>
  <Slides>13</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Franklin Gothic Book</vt:lpstr>
      <vt:lpstr>Segoe UI</vt:lpstr>
      <vt:lpstr>Office Theme</vt:lpstr>
      <vt:lpstr>Presented By: Aakriti Lamichhane Aditya Kushwaha</vt:lpstr>
      <vt:lpstr>Introduction</vt:lpstr>
      <vt:lpstr>Objectives</vt:lpstr>
      <vt:lpstr>Methodology</vt:lpstr>
      <vt:lpstr>PowerPoint Presentation</vt:lpstr>
      <vt:lpstr>Method Validation 1</vt:lpstr>
      <vt:lpstr>PowerPoint Presentation</vt:lpstr>
      <vt:lpstr>PowerPoint Presentation</vt:lpstr>
      <vt:lpstr>PowerPoint Presentation</vt:lpstr>
      <vt:lpstr>Result</vt:lpstr>
      <vt:lpstr>Challenges</vt:lpstr>
      <vt:lpstr>Future Research Improvements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Paper Presentation</dc:title>
  <dc:creator>AAKRITI LAMICHHANE</dc:creator>
  <cp:lastModifiedBy>AAKRITI LAMICHHANE</cp:lastModifiedBy>
  <cp:revision>4</cp:revision>
  <dcterms:created xsi:type="dcterms:W3CDTF">2021-09-01T09:09:00Z</dcterms:created>
  <dcterms:modified xsi:type="dcterms:W3CDTF">2021-09-04T05:43:10Z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