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77" r:id="rId4"/>
    <p:sldId id="259" r:id="rId5"/>
    <p:sldId id="260" r:id="rId6"/>
    <p:sldId id="261" r:id="rId7"/>
    <p:sldId id="262" r:id="rId8"/>
    <p:sldId id="264" r:id="rId9"/>
    <p:sldId id="279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7" r:id="rId50"/>
    <p:sldId id="308" r:id="rId51"/>
    <p:sldId id="304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oddha" initials="B" lastIdx="1" clrIdx="0">
    <p:extLst>
      <p:ext uri="{19B8F6BF-5375-455C-9EA6-DF929625EA0E}">
        <p15:presenceInfo xmlns:p15="http://schemas.microsoft.com/office/powerpoint/2012/main" userId="Boodd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4765-9D30-4A99-86F0-F46FF2067C0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0FC0-1C1A-48B3-8E0F-191C4B28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1369"/>
            <a:ext cx="9601196" cy="11635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10. Spatial data processing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73" y="2676657"/>
            <a:ext cx="3002925" cy="300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16855" y="5929964"/>
            <a:ext cx="2502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https://www.python.org/</a:t>
            </a:r>
          </a:p>
        </p:txBody>
      </p:sp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357050"/>
            <a:ext cx="5311460" cy="15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01711" y="5560632"/>
            <a:ext cx="467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https://pcjericks.github.io/py-gdalogr-cookbook/</a:t>
            </a:r>
          </a:p>
        </p:txBody>
      </p:sp>
    </p:spTree>
    <p:extLst>
      <p:ext uri="{BB962C8B-B14F-4D97-AF65-F5344CB8AC3E}">
        <p14:creationId xmlns:p14="http://schemas.microsoft.com/office/powerpoint/2010/main" val="13925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Reading and Writing Vector</a:t>
            </a:r>
            <a:br>
              <a:rPr lang="en-US" sz="4000" b="1" dirty="0"/>
            </a:br>
            <a:r>
              <a:rPr lang="en-US" sz="4000" b="1" dirty="0"/>
              <a:t>Data with </a:t>
            </a:r>
            <a:r>
              <a:rPr lang="en-US" sz="4000" b="1" dirty="0" smtClean="0"/>
              <a:t>OGR: Importing </a:t>
            </a:r>
            <a:r>
              <a:rPr lang="en-US" sz="4000" b="1" dirty="0"/>
              <a:t>OGR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With </a:t>
            </a:r>
            <a:r>
              <a:rPr lang="en-US" sz="2400" dirty="0" err="1"/>
              <a:t>FWTools</a:t>
            </a:r>
            <a:r>
              <a:rPr lang="en-US" sz="2400" dirty="0"/>
              <a:t>:</a:t>
            </a:r>
          </a:p>
          <a:p>
            <a:pPr marL="1085850" lvl="4">
              <a:buNone/>
            </a:pPr>
            <a:r>
              <a:rPr lang="en-US" sz="2000" b="1" dirty="0"/>
              <a:t>import </a:t>
            </a:r>
            <a:r>
              <a:rPr lang="en-US" sz="2000" b="1" dirty="0" err="1"/>
              <a:t>ogr</a:t>
            </a:r>
            <a:endParaRPr lang="en-US" sz="2000" b="1" dirty="0"/>
          </a:p>
          <a:p>
            <a:pPr lvl="1"/>
            <a:r>
              <a:rPr lang="en-US" sz="2400" dirty="0"/>
              <a:t>With an </a:t>
            </a:r>
            <a:r>
              <a:rPr lang="en-US" sz="2400" dirty="0" err="1"/>
              <a:t>OSGeo</a:t>
            </a:r>
            <a:r>
              <a:rPr lang="en-US" sz="2400" dirty="0"/>
              <a:t> distribution:</a:t>
            </a:r>
          </a:p>
          <a:p>
            <a:pPr lvl="1">
              <a:buNone/>
            </a:pPr>
            <a:r>
              <a:rPr lang="en-US" b="1" dirty="0" smtClean="0"/>
              <a:t>		from </a:t>
            </a:r>
            <a:r>
              <a:rPr lang="en-US" b="1" dirty="0" err="1"/>
              <a:t>osgeo</a:t>
            </a:r>
            <a:r>
              <a:rPr lang="en-US" b="1" dirty="0"/>
              <a:t> import </a:t>
            </a:r>
            <a:r>
              <a:rPr lang="en-US" b="1" dirty="0" err="1"/>
              <a:t>ogr</a:t>
            </a:r>
            <a:endParaRPr lang="en-US" b="1" dirty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Handle both cases like this:</a:t>
            </a:r>
          </a:p>
          <a:p>
            <a:pPr lvl="2">
              <a:buNone/>
            </a:pPr>
            <a:r>
              <a:rPr lang="en-US" b="1" dirty="0"/>
              <a:t>try:</a:t>
            </a:r>
          </a:p>
          <a:p>
            <a:pPr lvl="2">
              <a:buNone/>
            </a:pPr>
            <a:r>
              <a:rPr lang="en-US" b="1" dirty="0" smtClean="0"/>
              <a:t>      from </a:t>
            </a:r>
            <a:r>
              <a:rPr lang="en-US" b="1" dirty="0" err="1"/>
              <a:t>osgeo</a:t>
            </a:r>
            <a:r>
              <a:rPr lang="en-US" b="1" dirty="0"/>
              <a:t> import </a:t>
            </a:r>
            <a:r>
              <a:rPr lang="en-US" b="1" dirty="0" err="1"/>
              <a:t>ogr</a:t>
            </a:r>
            <a:endParaRPr lang="en-US" b="1" dirty="0"/>
          </a:p>
          <a:p>
            <a:pPr lvl="2">
              <a:buNone/>
            </a:pPr>
            <a:r>
              <a:rPr lang="en-US" b="1" dirty="0"/>
              <a:t>except:</a:t>
            </a:r>
          </a:p>
          <a:p>
            <a:pPr lvl="2">
              <a:buNone/>
            </a:pPr>
            <a:r>
              <a:rPr lang="en-US" b="1" dirty="0" smtClean="0"/>
              <a:t>      import </a:t>
            </a:r>
            <a:r>
              <a:rPr lang="en-US" b="1" dirty="0" err="1"/>
              <a:t>ogr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OGR data </a:t>
            </a:r>
            <a:r>
              <a:rPr lang="en-US" b="1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driver is an object that knows how </a:t>
            </a:r>
            <a:r>
              <a:rPr lang="en-US" dirty="0" smtClean="0"/>
              <a:t>to interact </a:t>
            </a:r>
            <a:r>
              <a:rPr lang="en-US" dirty="0"/>
              <a:t>with a certain data type (such as </a:t>
            </a:r>
            <a:r>
              <a:rPr lang="en-US" dirty="0" smtClean="0"/>
              <a:t>a </a:t>
            </a:r>
            <a:r>
              <a:rPr lang="en-US" dirty="0" err="1" smtClean="0"/>
              <a:t>shapefile</a:t>
            </a:r>
            <a:r>
              <a:rPr lang="en-US" dirty="0"/>
              <a:t>)</a:t>
            </a:r>
          </a:p>
          <a:p>
            <a:r>
              <a:rPr lang="en-US" dirty="0" smtClean="0"/>
              <a:t>Need </a:t>
            </a:r>
            <a:r>
              <a:rPr lang="en-US" dirty="0"/>
              <a:t>an appropriate driver in order to </a:t>
            </a:r>
            <a:r>
              <a:rPr lang="en-US" dirty="0" smtClean="0"/>
              <a:t>read or </a:t>
            </a:r>
            <a:r>
              <a:rPr lang="en-US" dirty="0"/>
              <a:t>write data (need it explicitly for write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OGR data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</a:t>
            </a:r>
            <a:r>
              <a:rPr lang="en-US" dirty="0"/>
              <a:t>as well grab the driver for </a:t>
            </a:r>
            <a:r>
              <a:rPr lang="en-US" dirty="0" smtClean="0"/>
              <a:t>read operations </a:t>
            </a:r>
            <a:r>
              <a:rPr lang="en-US" dirty="0"/>
              <a:t>so it is available for writing</a:t>
            </a:r>
          </a:p>
          <a:p>
            <a:pPr marL="0" indent="0">
              <a:buNone/>
            </a:pPr>
            <a:r>
              <a:rPr lang="en-US" dirty="0"/>
              <a:t>1. Import the OGR module</a:t>
            </a:r>
          </a:p>
          <a:p>
            <a:pPr marL="0" indent="0">
              <a:buNone/>
            </a:pPr>
            <a:r>
              <a:rPr lang="en-US" dirty="0"/>
              <a:t>2. Use </a:t>
            </a:r>
            <a:r>
              <a:rPr lang="en-US" b="1" dirty="0" err="1"/>
              <a:t>ogr.GetDriverByName</a:t>
            </a:r>
            <a:r>
              <a:rPr lang="en-US" b="1" dirty="0"/>
              <a:t>(&lt;</a:t>
            </a:r>
            <a:r>
              <a:rPr lang="en-US" b="1" dirty="0" err="1"/>
              <a:t>driver_code</a:t>
            </a:r>
            <a:r>
              <a:rPr lang="en-US" b="1" dirty="0"/>
              <a:t>&gt;)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import </a:t>
            </a:r>
            <a:r>
              <a:rPr lang="en-US" b="1" dirty="0" err="1"/>
              <a:t>ogr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driver = </a:t>
            </a:r>
            <a:r>
              <a:rPr lang="en-US" b="1" dirty="0" err="1"/>
              <a:t>ogr.GetDriverByName</a:t>
            </a:r>
            <a:r>
              <a:rPr lang="en-US" b="1" dirty="0"/>
              <a:t>('ESRI </a:t>
            </a:r>
            <a:r>
              <a:rPr lang="en-US" b="1" dirty="0" err="1"/>
              <a:t>Shapefile</a:t>
            </a:r>
            <a:r>
              <a:rPr lang="en-US" b="1" dirty="0"/>
              <a:t>')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597" y="3656251"/>
            <a:ext cx="434340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import </a:t>
            </a:r>
            <a:r>
              <a:rPr lang="en-US" dirty="0" err="1">
                <a:latin typeface="Courier"/>
              </a:rPr>
              <a:t>ogr</a:t>
            </a:r>
            <a:endParaRPr lang="en-US" dirty="0">
              <a:latin typeface="Courier"/>
            </a:endParaRPr>
          </a:p>
          <a:p>
            <a:r>
              <a:rPr lang="en-US" dirty="0" err="1">
                <a:latin typeface="Courier"/>
              </a:rPr>
              <a:t>cnt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ogr.GetDriverCount</a:t>
            </a:r>
            <a:r>
              <a:rPr lang="en-US" dirty="0">
                <a:latin typeface="Courier"/>
              </a:rPr>
              <a:t>()</a:t>
            </a:r>
          </a:p>
          <a:p>
            <a:r>
              <a:rPr lang="en-US" dirty="0">
                <a:latin typeface="Courier"/>
              </a:rPr>
              <a:t>for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in range(</a:t>
            </a:r>
            <a:r>
              <a:rPr lang="en-US" dirty="0" err="1">
                <a:latin typeface="Courier"/>
              </a:rPr>
              <a:t>cnt</a:t>
            </a:r>
            <a:r>
              <a:rPr lang="en-US" dirty="0">
                <a:latin typeface="Courier"/>
              </a:rPr>
              <a:t>):</a:t>
            </a:r>
          </a:p>
          <a:p>
            <a:r>
              <a:rPr lang="en-US" dirty="0" smtClean="0">
                <a:latin typeface="Courier"/>
              </a:rPr>
              <a:t>    driver </a:t>
            </a:r>
            <a:r>
              <a:rPr lang="en-US" dirty="0">
                <a:latin typeface="Courier"/>
              </a:rPr>
              <a:t>= </a:t>
            </a:r>
            <a:r>
              <a:rPr lang="en-US" dirty="0" err="1">
                <a:latin typeface="Courier"/>
              </a:rPr>
              <a:t>ogr.GetDriver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)</a:t>
            </a:r>
          </a:p>
          <a:p>
            <a:r>
              <a:rPr lang="en-US" dirty="0" smtClean="0">
                <a:latin typeface="Courier"/>
              </a:rPr>
              <a:t>    print (</a:t>
            </a:r>
            <a:r>
              <a:rPr lang="en-US" dirty="0" err="1" smtClean="0">
                <a:latin typeface="Courier"/>
              </a:rPr>
              <a:t>driver.GetName</a:t>
            </a:r>
            <a:r>
              <a:rPr lang="en-US" dirty="0" smtClean="0">
                <a:latin typeface="Courier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Opening a </a:t>
            </a:r>
            <a:r>
              <a:rPr lang="en-US" b="1" dirty="0" err="1" smtClean="0"/>
              <a:t>DataSource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Driver </a:t>
            </a:r>
            <a:r>
              <a:rPr lang="en-US" b="1" dirty="0"/>
              <a:t>Open() </a:t>
            </a:r>
            <a:r>
              <a:rPr lang="en-US" dirty="0"/>
              <a:t>method returns </a:t>
            </a:r>
            <a:r>
              <a:rPr lang="en-US" dirty="0" smtClean="0"/>
              <a:t>a </a:t>
            </a:r>
            <a:r>
              <a:rPr lang="en-US" dirty="0" err="1" smtClean="0"/>
              <a:t>DataSource</a:t>
            </a:r>
            <a:r>
              <a:rPr lang="en-US" dirty="0" smtClean="0"/>
              <a:t> </a:t>
            </a:r>
            <a:r>
              <a:rPr lang="en-US" dirty="0"/>
              <a:t>object</a:t>
            </a:r>
          </a:p>
          <a:p>
            <a:r>
              <a:rPr lang="en-US" b="1" dirty="0"/>
              <a:t>Open(&lt;filename&gt;, &lt;update&gt;)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/>
              <a:t>&lt;update&gt; is 0 for read-only, 1 for writeable</a:t>
            </a:r>
          </a:p>
          <a:p>
            <a:pPr lvl="1">
              <a:buNone/>
            </a:pPr>
            <a:r>
              <a:rPr lang="en-US" b="1" dirty="0" err="1" smtClean="0"/>
              <a:t>fn</a:t>
            </a:r>
            <a:r>
              <a:rPr lang="en-US" b="1" dirty="0" smtClean="0"/>
              <a:t> </a:t>
            </a:r>
            <a:r>
              <a:rPr lang="en-US" b="1" dirty="0"/>
              <a:t>= 'f:/data/classes/python/data/</a:t>
            </a:r>
            <a:r>
              <a:rPr lang="en-US" b="1" dirty="0" err="1"/>
              <a:t>sites.shp</a:t>
            </a:r>
            <a:r>
              <a:rPr lang="en-US" b="1" dirty="0"/>
              <a:t>'</a:t>
            </a:r>
          </a:p>
          <a:p>
            <a:pPr lvl="1">
              <a:buNone/>
            </a:pPr>
            <a:r>
              <a:rPr lang="en-US" b="1" dirty="0" err="1"/>
              <a:t>dataSource</a:t>
            </a:r>
            <a:r>
              <a:rPr lang="en-US" b="1" dirty="0"/>
              <a:t> = </a:t>
            </a:r>
            <a:r>
              <a:rPr lang="en-US" b="1" dirty="0" err="1"/>
              <a:t>driver.Open</a:t>
            </a:r>
            <a:r>
              <a:rPr lang="en-US" b="1" dirty="0"/>
              <a:t>(</a:t>
            </a:r>
            <a:r>
              <a:rPr lang="en-US" b="1" dirty="0" err="1"/>
              <a:t>fn</a:t>
            </a:r>
            <a:r>
              <a:rPr lang="en-US" b="1" dirty="0"/>
              <a:t>, 0)</a:t>
            </a:r>
          </a:p>
          <a:p>
            <a:pPr lvl="1">
              <a:buNone/>
            </a:pPr>
            <a:r>
              <a:rPr lang="en-US" b="1" dirty="0"/>
              <a:t>if </a:t>
            </a:r>
            <a:r>
              <a:rPr lang="en-US" b="1" dirty="0" err="1"/>
              <a:t>dataSource</a:t>
            </a:r>
            <a:r>
              <a:rPr lang="en-US" b="1" dirty="0"/>
              <a:t> is None:</a:t>
            </a:r>
          </a:p>
          <a:p>
            <a:pPr lvl="2">
              <a:buNone/>
            </a:pPr>
            <a:r>
              <a:rPr lang="en-US" b="1" dirty="0"/>
              <a:t>print </a:t>
            </a:r>
            <a:r>
              <a:rPr lang="en-US" b="1" dirty="0" smtClean="0"/>
              <a:t>('Could </a:t>
            </a:r>
            <a:r>
              <a:rPr lang="en-US" b="1" dirty="0"/>
              <a:t>not open ' + </a:t>
            </a:r>
            <a:r>
              <a:rPr lang="en-US" b="1" dirty="0" err="1" smtClean="0"/>
              <a:t>fn</a:t>
            </a:r>
            <a:r>
              <a:rPr lang="en-US" b="1" dirty="0" smtClean="0"/>
              <a:t>)</a:t>
            </a:r>
            <a:endParaRPr lang="en-US" b="1" dirty="0"/>
          </a:p>
          <a:p>
            <a:pPr lvl="2">
              <a:buNone/>
            </a:pPr>
            <a:r>
              <a:rPr lang="en-US" b="1" dirty="0" err="1"/>
              <a:t>sys.exit</a:t>
            </a:r>
            <a:r>
              <a:rPr lang="en-US" b="1" dirty="0"/>
              <a:t>(1) #exit with an error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Detour: Working directory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</a:t>
            </a:r>
            <a:r>
              <a:rPr lang="en-US" dirty="0"/>
              <a:t>need to specify entire path </a:t>
            </a:r>
            <a:r>
              <a:rPr lang="en-US" dirty="0" smtClean="0"/>
              <a:t>for filenames</a:t>
            </a:r>
            <a:endParaRPr lang="en-US" dirty="0"/>
          </a:p>
          <a:p>
            <a:r>
              <a:rPr lang="en-US" dirty="0" smtClean="0"/>
              <a:t>Instead</a:t>
            </a:r>
            <a:r>
              <a:rPr lang="en-US" dirty="0"/>
              <a:t>, set working directory </a:t>
            </a:r>
            <a:r>
              <a:rPr lang="en-US" dirty="0" smtClean="0"/>
              <a:t>with </a:t>
            </a:r>
            <a:r>
              <a:rPr lang="en-US" b="1" dirty="0" smtClean="0"/>
              <a:t>os.chdir</a:t>
            </a:r>
            <a:r>
              <a:rPr lang="en-US" b="1" dirty="0"/>
              <a:t>(&lt;</a:t>
            </a:r>
            <a:r>
              <a:rPr lang="en-US" b="1" dirty="0" err="1"/>
              <a:t>directory_path</a:t>
            </a:r>
            <a:r>
              <a:rPr lang="en-US" b="1" dirty="0"/>
              <a:t>&gt;)</a:t>
            </a:r>
          </a:p>
          <a:p>
            <a:pPr lvl="1">
              <a:buNone/>
            </a:pPr>
            <a:r>
              <a:rPr lang="en-US" b="1" dirty="0" smtClean="0"/>
              <a:t>import </a:t>
            </a:r>
            <a:r>
              <a:rPr lang="en-US" b="1" dirty="0" err="1"/>
              <a:t>ogr</a:t>
            </a:r>
            <a:r>
              <a:rPr lang="en-US" b="1" dirty="0"/>
              <a:t>, sys, </a:t>
            </a:r>
            <a:r>
              <a:rPr lang="en-US" b="1" dirty="0" err="1"/>
              <a:t>os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os.chdir('f:/data/classes/python/data')</a:t>
            </a:r>
          </a:p>
          <a:p>
            <a:pPr lvl="1">
              <a:buNone/>
            </a:pPr>
            <a:r>
              <a:rPr lang="en-US" b="1" dirty="0"/>
              <a:t>driver = </a:t>
            </a:r>
            <a:r>
              <a:rPr lang="en-US" b="1" dirty="0" err="1"/>
              <a:t>ogr.GetDriverByName</a:t>
            </a:r>
            <a:r>
              <a:rPr lang="en-US" b="1" dirty="0"/>
              <a:t>('ESRI </a:t>
            </a:r>
            <a:r>
              <a:rPr lang="en-US" b="1" dirty="0" err="1"/>
              <a:t>Shapefile</a:t>
            </a:r>
            <a:r>
              <a:rPr lang="en-US" b="1" dirty="0"/>
              <a:t>')</a:t>
            </a:r>
          </a:p>
          <a:p>
            <a:pPr lvl="1">
              <a:buNone/>
            </a:pPr>
            <a:r>
              <a:rPr lang="en-US" b="1" dirty="0" err="1"/>
              <a:t>dataSource</a:t>
            </a:r>
            <a:r>
              <a:rPr lang="en-US" b="1" dirty="0"/>
              <a:t> = </a:t>
            </a:r>
            <a:r>
              <a:rPr lang="en-US" b="1" dirty="0" err="1"/>
              <a:t>driver.Open</a:t>
            </a:r>
            <a:r>
              <a:rPr lang="en-US" b="1" dirty="0"/>
              <a:t>('</a:t>
            </a:r>
            <a:r>
              <a:rPr lang="en-US" b="1" dirty="0" err="1"/>
              <a:t>sites.shp</a:t>
            </a:r>
            <a:r>
              <a:rPr lang="en-US" b="1" dirty="0"/>
              <a:t>',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Opening a layer (</a:t>
            </a:r>
            <a:r>
              <a:rPr lang="en-US" b="1" dirty="0" err="1" smtClean="0"/>
              <a:t>shapefile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b="1" dirty="0" err="1"/>
              <a:t>GetLayer</a:t>
            </a:r>
            <a:r>
              <a:rPr lang="en-US" b="1" dirty="0"/>
              <a:t>(&lt;index&gt;) </a:t>
            </a:r>
            <a:r>
              <a:rPr lang="en-US" dirty="0"/>
              <a:t>on a </a:t>
            </a:r>
            <a:r>
              <a:rPr lang="en-US" dirty="0" err="1" smtClean="0"/>
              <a:t>DataSource</a:t>
            </a:r>
            <a:r>
              <a:rPr lang="en-US" dirty="0" smtClean="0"/>
              <a:t> to </a:t>
            </a:r>
            <a:r>
              <a:rPr lang="en-US" dirty="0"/>
              <a:t>get a Layer object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index&gt; is always 0 and optional </a:t>
            </a:r>
            <a:r>
              <a:rPr lang="en-US" dirty="0" smtClean="0"/>
              <a:t>for </a:t>
            </a:r>
            <a:r>
              <a:rPr lang="en-US" dirty="0" err="1" smtClean="0"/>
              <a:t>shapefiles</a:t>
            </a:r>
            <a:endParaRPr lang="en-US" dirty="0"/>
          </a:p>
          <a:p>
            <a:pPr lvl="1"/>
            <a:r>
              <a:rPr lang="en-US" dirty="0" smtClean="0"/>
              <a:t>&lt;</a:t>
            </a:r>
            <a:r>
              <a:rPr lang="en-US" dirty="0"/>
              <a:t>index&gt; is useful for other data types </a:t>
            </a:r>
            <a:r>
              <a:rPr lang="en-US" dirty="0" smtClean="0"/>
              <a:t>such as </a:t>
            </a:r>
            <a:r>
              <a:rPr lang="en-US" dirty="0"/>
              <a:t>GML, TIGER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layer </a:t>
            </a:r>
            <a:r>
              <a:rPr lang="en-US" b="1" dirty="0"/>
              <a:t>= </a:t>
            </a:r>
            <a:r>
              <a:rPr lang="en-US" b="1" dirty="0" err="1"/>
              <a:t>dataSource.GetLayer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/>
              <a:t>layer = </a:t>
            </a:r>
            <a:r>
              <a:rPr lang="en-US" b="1" dirty="0" err="1"/>
              <a:t>dataSource.GetLayer</a:t>
            </a:r>
            <a:r>
              <a:rPr lang="en-US" b="1" dirty="0"/>
              <a:t>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Getting info about the layer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Get </a:t>
            </a:r>
            <a:r>
              <a:rPr lang="en-US" dirty="0"/>
              <a:t>the number of features in the layer</a:t>
            </a:r>
          </a:p>
          <a:p>
            <a:pPr lvl="1">
              <a:buNone/>
            </a:pPr>
            <a:r>
              <a:rPr lang="en-US" b="1" dirty="0" err="1"/>
              <a:t>numFeatures</a:t>
            </a:r>
            <a:r>
              <a:rPr lang="en-US" b="1" dirty="0"/>
              <a:t> = </a:t>
            </a:r>
            <a:r>
              <a:rPr lang="en-US" b="1" dirty="0" err="1"/>
              <a:t>layer.GetFeatureCount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/>
              <a:t>print </a:t>
            </a:r>
            <a:r>
              <a:rPr lang="en-US" b="1" dirty="0" smtClean="0"/>
              <a:t>('Feature </a:t>
            </a:r>
            <a:r>
              <a:rPr lang="en-US" b="1" dirty="0"/>
              <a:t>count: ' + </a:t>
            </a:r>
            <a:r>
              <a:rPr lang="en-US" b="1" dirty="0" err="1"/>
              <a:t>str</a:t>
            </a:r>
            <a:r>
              <a:rPr lang="en-US" b="1" dirty="0"/>
              <a:t>(</a:t>
            </a:r>
            <a:r>
              <a:rPr lang="en-US" b="1" dirty="0" err="1"/>
              <a:t>numFeatures</a:t>
            </a:r>
            <a:r>
              <a:rPr lang="en-US" b="1" dirty="0" smtClean="0"/>
              <a:t>))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print </a:t>
            </a:r>
            <a:r>
              <a:rPr lang="en-US" b="1" dirty="0" smtClean="0"/>
              <a:t>('Feature </a:t>
            </a:r>
            <a:r>
              <a:rPr lang="en-US" b="1" dirty="0"/>
              <a:t>count:', </a:t>
            </a:r>
            <a:r>
              <a:rPr lang="en-US" b="1" dirty="0" err="1" smtClean="0"/>
              <a:t>numFeatures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 smtClean="0"/>
              <a:t>Get </a:t>
            </a:r>
            <a:r>
              <a:rPr lang="en-US" dirty="0"/>
              <a:t>the extent as a tuple (sort of a </a:t>
            </a:r>
            <a:r>
              <a:rPr lang="en-US" dirty="0" err="1" smtClean="0"/>
              <a:t>nonmodifiable</a:t>
            </a:r>
            <a:r>
              <a:rPr lang="en-US" dirty="0" smtClean="0"/>
              <a:t> list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b="1" dirty="0"/>
              <a:t>extent = </a:t>
            </a:r>
            <a:r>
              <a:rPr lang="en-US" b="1" dirty="0" err="1"/>
              <a:t>layer.GetExtent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/>
              <a:t>print </a:t>
            </a:r>
            <a:r>
              <a:rPr lang="en-US" b="1" dirty="0" smtClean="0"/>
              <a:t>('Extent</a:t>
            </a:r>
            <a:r>
              <a:rPr lang="en-US" b="1" dirty="0"/>
              <a:t>:', </a:t>
            </a:r>
            <a:r>
              <a:rPr lang="en-US" b="1" dirty="0" smtClean="0"/>
              <a:t>extent)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print (</a:t>
            </a:r>
            <a:r>
              <a:rPr lang="en-US" b="1" dirty="0" smtClean="0"/>
              <a:t>'UL</a:t>
            </a:r>
            <a:r>
              <a:rPr lang="en-US" b="1" dirty="0"/>
              <a:t>:', extent[0], extent[3</a:t>
            </a:r>
            <a:r>
              <a:rPr lang="en-US" b="1" dirty="0" smtClean="0"/>
              <a:t>])</a:t>
            </a:r>
            <a:endParaRPr lang="en-US" b="1" dirty="0"/>
          </a:p>
          <a:p>
            <a:pPr lvl="1">
              <a:buNone/>
            </a:pPr>
            <a:r>
              <a:rPr lang="en-US" b="1" dirty="0"/>
              <a:t>print </a:t>
            </a:r>
            <a:r>
              <a:rPr lang="en-US" b="1" dirty="0" smtClean="0"/>
              <a:t>('LR</a:t>
            </a:r>
            <a:r>
              <a:rPr lang="en-US" b="1" dirty="0"/>
              <a:t>:', extent[1], extent[2</a:t>
            </a:r>
            <a:r>
              <a:rPr lang="en-US" b="1" dirty="0" smtClean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Getting features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knows </a:t>
            </a:r>
            <a:r>
              <a:rPr lang="en-US" dirty="0"/>
              <a:t>the FID (offset) of a feature, </a:t>
            </a:r>
            <a:r>
              <a:rPr lang="en-US" dirty="0" smtClean="0"/>
              <a:t>can </a:t>
            </a:r>
            <a:r>
              <a:rPr lang="en-US" dirty="0"/>
              <a:t>use </a:t>
            </a:r>
            <a:r>
              <a:rPr lang="en-US" b="1" dirty="0" err="1"/>
              <a:t>GetFeature</a:t>
            </a:r>
            <a:r>
              <a:rPr lang="en-US" b="1" dirty="0"/>
              <a:t>(&lt;index&gt;) </a:t>
            </a:r>
            <a:r>
              <a:rPr lang="en-US" dirty="0"/>
              <a:t>on </a:t>
            </a:r>
            <a:r>
              <a:rPr lang="en-US" dirty="0" smtClean="0"/>
              <a:t>the Layer</a:t>
            </a:r>
            <a:endParaRPr lang="en-US" dirty="0"/>
          </a:p>
          <a:p>
            <a:pPr>
              <a:buNone/>
            </a:pPr>
            <a:r>
              <a:rPr lang="en-US" b="1" dirty="0" smtClean="0"/>
              <a:t>	feature </a:t>
            </a:r>
            <a:r>
              <a:rPr lang="en-US" b="1" dirty="0"/>
              <a:t>= </a:t>
            </a:r>
            <a:r>
              <a:rPr lang="en-US" b="1" dirty="0" err="1"/>
              <a:t>layer.GetFeature</a:t>
            </a:r>
            <a:r>
              <a:rPr lang="en-US" b="1" dirty="0"/>
              <a:t>(0)</a:t>
            </a:r>
          </a:p>
          <a:p>
            <a:r>
              <a:rPr lang="en-US" dirty="0" smtClean="0"/>
              <a:t>Or can </a:t>
            </a:r>
            <a:r>
              <a:rPr lang="en-US" dirty="0"/>
              <a:t>loop through all of the features</a:t>
            </a:r>
          </a:p>
          <a:p>
            <a:pPr lvl="1">
              <a:buNone/>
            </a:pPr>
            <a:r>
              <a:rPr lang="en-US" b="1" dirty="0"/>
              <a:t>feature = </a:t>
            </a:r>
            <a:r>
              <a:rPr lang="en-US" b="1" dirty="0" err="1"/>
              <a:t>layer.GetNextFeature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/>
              <a:t>while feature:</a:t>
            </a:r>
          </a:p>
          <a:p>
            <a:pPr lvl="2">
              <a:buNone/>
            </a:pPr>
            <a:r>
              <a:rPr lang="en-US" b="1" dirty="0"/>
              <a:t># do something here</a:t>
            </a:r>
          </a:p>
          <a:p>
            <a:pPr lvl="2">
              <a:buNone/>
            </a:pPr>
            <a:r>
              <a:rPr lang="en-US" b="1" dirty="0"/>
              <a:t>feature = </a:t>
            </a:r>
            <a:r>
              <a:rPr lang="en-US" b="1" dirty="0" err="1"/>
              <a:t>layer.GetNextFeature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 err="1"/>
              <a:t>layer.ResetReading</a:t>
            </a:r>
            <a:r>
              <a:rPr lang="en-US" b="1" dirty="0"/>
              <a:t>() #need if looping </a:t>
            </a:r>
            <a:r>
              <a:rPr lang="en-US" b="1" dirty="0" smtClean="0"/>
              <a:t>again from first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Getting a feature’s attributes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</a:t>
            </a:r>
            <a:r>
              <a:rPr lang="en-US" dirty="0"/>
              <a:t>objects have a </a:t>
            </a:r>
            <a:r>
              <a:rPr lang="en-US" b="1" dirty="0" err="1"/>
              <a:t>GetField</a:t>
            </a:r>
            <a:r>
              <a:rPr lang="en-US" b="1" dirty="0"/>
              <a:t>(&lt;name</a:t>
            </a:r>
            <a:r>
              <a:rPr lang="en-US" b="1" dirty="0" smtClean="0"/>
              <a:t>&gt;) </a:t>
            </a:r>
            <a:r>
              <a:rPr lang="en-US" dirty="0" smtClean="0"/>
              <a:t>method </a:t>
            </a:r>
            <a:r>
              <a:rPr lang="en-US" dirty="0"/>
              <a:t>which returns the value of </a:t>
            </a:r>
            <a:r>
              <a:rPr lang="en-US" dirty="0" smtClean="0"/>
              <a:t>that attribute </a:t>
            </a:r>
            <a:r>
              <a:rPr lang="en-US" dirty="0"/>
              <a:t>field</a:t>
            </a:r>
          </a:p>
          <a:p>
            <a:r>
              <a:rPr lang="en-US" dirty="0" smtClean="0"/>
              <a:t>There </a:t>
            </a:r>
            <a:r>
              <a:rPr lang="en-US" dirty="0"/>
              <a:t>are variations, such as</a:t>
            </a:r>
          </a:p>
          <a:p>
            <a:pPr lvl="1">
              <a:buNone/>
            </a:pPr>
            <a:r>
              <a:rPr lang="en-US" b="1" dirty="0" err="1" smtClean="0"/>
              <a:t>GetFieldAsString</a:t>
            </a:r>
            <a:r>
              <a:rPr lang="en-US" b="1" dirty="0"/>
              <a:t>(&lt;name&gt;) </a:t>
            </a:r>
            <a:r>
              <a:rPr lang="en-US" dirty="0"/>
              <a:t>and</a:t>
            </a:r>
          </a:p>
          <a:p>
            <a:pPr lvl="1">
              <a:buNone/>
            </a:pPr>
            <a:r>
              <a:rPr lang="en-US" b="1" dirty="0" err="1"/>
              <a:t>GetFieldAsInteger</a:t>
            </a:r>
            <a:r>
              <a:rPr lang="en-US" b="1" dirty="0"/>
              <a:t>(&lt;name&gt;)</a:t>
            </a:r>
          </a:p>
          <a:p>
            <a:pPr lvl="1">
              <a:buNone/>
            </a:pPr>
            <a:r>
              <a:rPr lang="en-US" b="1" dirty="0"/>
              <a:t>id = </a:t>
            </a:r>
            <a:r>
              <a:rPr lang="en-US" b="1" dirty="0" err="1"/>
              <a:t>feature.GetField</a:t>
            </a:r>
            <a:r>
              <a:rPr lang="en-US" b="1" dirty="0"/>
              <a:t>('id')</a:t>
            </a:r>
          </a:p>
          <a:p>
            <a:pPr lvl="1">
              <a:buNone/>
            </a:pPr>
            <a:r>
              <a:rPr lang="en-US" b="1" dirty="0"/>
              <a:t>id = </a:t>
            </a:r>
            <a:r>
              <a:rPr lang="en-US" b="1" dirty="0" err="1"/>
              <a:t>feature.GetFieldAsString</a:t>
            </a:r>
            <a:r>
              <a:rPr lang="en-US" b="1" dirty="0"/>
              <a:t>('id')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Getting a feature’s geometry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</a:t>
            </a:r>
            <a:r>
              <a:rPr lang="en-US" dirty="0"/>
              <a:t>objects have a method </a:t>
            </a:r>
            <a:r>
              <a:rPr lang="en-US" dirty="0" smtClean="0"/>
              <a:t>called </a:t>
            </a:r>
            <a:r>
              <a:rPr lang="en-US" b="1" dirty="0" err="1" smtClean="0"/>
              <a:t>GetGeometryRef</a:t>
            </a:r>
            <a:r>
              <a:rPr lang="en-US" b="1" dirty="0"/>
              <a:t>() </a:t>
            </a:r>
            <a:r>
              <a:rPr lang="en-US" dirty="0"/>
              <a:t>which returns </a:t>
            </a:r>
            <a:r>
              <a:rPr lang="en-US" dirty="0" smtClean="0"/>
              <a:t>a Geometry </a:t>
            </a:r>
            <a:r>
              <a:rPr lang="en-US" dirty="0"/>
              <a:t>object (could be Point, </a:t>
            </a:r>
            <a:r>
              <a:rPr lang="en-US" dirty="0" smtClean="0"/>
              <a:t>Polygon, </a:t>
            </a:r>
            <a:r>
              <a:rPr lang="en-US" dirty="0" err="1" smtClean="0"/>
              <a:t>etc</a:t>
            </a:r>
            <a:r>
              <a:rPr lang="en-US" dirty="0"/>
              <a:t>)</a:t>
            </a:r>
          </a:p>
          <a:p>
            <a:r>
              <a:rPr lang="en-US" dirty="0" smtClean="0"/>
              <a:t>Point </a:t>
            </a:r>
            <a:r>
              <a:rPr lang="en-US" dirty="0"/>
              <a:t>objects </a:t>
            </a:r>
            <a:r>
              <a:rPr lang="en-US" dirty="0" smtClean="0"/>
              <a:t>have </a:t>
            </a:r>
            <a:r>
              <a:rPr lang="en-US" b="1" dirty="0" smtClean="0"/>
              <a:t>GetX</a:t>
            </a:r>
            <a:r>
              <a:rPr lang="en-US" b="1" dirty="0"/>
              <a:t>() GetY</a:t>
            </a:r>
            <a:r>
              <a:rPr lang="en-US" b="1" dirty="0" smtClean="0"/>
              <a:t>() </a:t>
            </a:r>
            <a:r>
              <a:rPr lang="en-US" dirty="0" smtClean="0"/>
              <a:t>methods</a:t>
            </a:r>
            <a:endParaRPr lang="en-US" dirty="0"/>
          </a:p>
          <a:p>
            <a:pPr lvl="1">
              <a:buNone/>
            </a:pPr>
            <a:r>
              <a:rPr lang="en-US" b="1" dirty="0"/>
              <a:t>geometry = </a:t>
            </a:r>
            <a:r>
              <a:rPr lang="en-US" b="1" dirty="0" err="1"/>
              <a:t>feature.GetGeometryRef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/>
              <a:t>x = </a:t>
            </a:r>
            <a:r>
              <a:rPr lang="en-US" b="1" dirty="0" err="1"/>
              <a:t>geometry.GetX</a:t>
            </a:r>
            <a:r>
              <a:rPr lang="en-US" b="1" dirty="0"/>
              <a:t>()</a:t>
            </a:r>
          </a:p>
          <a:p>
            <a:pPr lvl="1">
              <a:buNone/>
            </a:pPr>
            <a:r>
              <a:rPr lang="en-US" b="1" dirty="0"/>
              <a:t>y = </a:t>
            </a:r>
            <a:r>
              <a:rPr lang="en-US" b="1" dirty="0" err="1"/>
              <a:t>geometry.GetY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 Source RS/GIS modules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10144328" cy="4077333"/>
          </a:xfrm>
        </p:spPr>
        <p:txBody>
          <a:bodyPr>
            <a:normAutofit/>
          </a:bodyPr>
          <a:lstStyle/>
          <a:p>
            <a:r>
              <a:rPr lang="en-US" dirty="0" smtClean="0"/>
              <a:t>Spatial data are modeled as raster and vector data type</a:t>
            </a:r>
          </a:p>
          <a:p>
            <a:r>
              <a:rPr lang="en-US" dirty="0" smtClean="0"/>
              <a:t>Spatial data can be accessed in Python through the use of different libraries</a:t>
            </a:r>
          </a:p>
          <a:p>
            <a:r>
              <a:rPr lang="en-US" dirty="0"/>
              <a:t>Libraries are collections of reusable bits of </a:t>
            </a:r>
            <a:r>
              <a:rPr lang="en-US" dirty="0" smtClean="0"/>
              <a:t>code</a:t>
            </a:r>
          </a:p>
          <a:p>
            <a:r>
              <a:rPr lang="en-US" dirty="0"/>
              <a:t>Libraries in </a:t>
            </a:r>
            <a:r>
              <a:rPr lang="en-US" dirty="0" smtClean="0"/>
              <a:t>Python are </a:t>
            </a:r>
            <a:r>
              <a:rPr lang="en-US" dirty="0"/>
              <a:t>usually called modules. They can contain a variety of </a:t>
            </a:r>
            <a:r>
              <a:rPr lang="en-US" dirty="0" smtClean="0"/>
              <a:t>related things</a:t>
            </a:r>
            <a:r>
              <a:rPr lang="en-US" dirty="0"/>
              <a:t>, including functions, </a:t>
            </a:r>
            <a:r>
              <a:rPr lang="en-US" dirty="0" smtClean="0"/>
              <a:t>constants, and </a:t>
            </a:r>
            <a:r>
              <a:rPr lang="en-US" dirty="0"/>
              <a:t>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GDAL </a:t>
            </a:r>
            <a:r>
              <a:rPr lang="en-US" dirty="0"/>
              <a:t>(Geospatial Data Abstraction Library) </a:t>
            </a:r>
            <a:r>
              <a:rPr lang="en-US" dirty="0" smtClean="0"/>
              <a:t>and the </a:t>
            </a:r>
            <a:r>
              <a:rPr lang="en-US" dirty="0"/>
              <a:t>OGR Simple Features </a:t>
            </a:r>
            <a:r>
              <a:rPr lang="en-US" dirty="0" smtClean="0"/>
              <a:t>Library are</a:t>
            </a:r>
            <a:r>
              <a:rPr lang="en-US" dirty="0"/>
              <a:t> Open Source RS/GIS </a:t>
            </a:r>
            <a:r>
              <a:rPr lang="en-US" dirty="0" smtClean="0"/>
              <a:t>libraries that can access raster and vector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Destroying objects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memory management purposes </a:t>
            </a:r>
            <a:r>
              <a:rPr lang="en-US" dirty="0" smtClean="0"/>
              <a:t>we need </a:t>
            </a:r>
            <a:r>
              <a:rPr lang="en-US" dirty="0"/>
              <a:t>to make sure that we get rid of </a:t>
            </a:r>
            <a:r>
              <a:rPr lang="en-US" dirty="0" smtClean="0"/>
              <a:t>things such </a:t>
            </a:r>
            <a:r>
              <a:rPr lang="en-US" dirty="0"/>
              <a:t>as features when done with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b="1" dirty="0" err="1"/>
              <a:t>feature.Destroy</a:t>
            </a:r>
            <a:r>
              <a:rPr lang="en-US" b="1" dirty="0"/>
              <a:t>()</a:t>
            </a:r>
          </a:p>
          <a:p>
            <a:r>
              <a:rPr lang="en-US" dirty="0" smtClean="0"/>
              <a:t>Also </a:t>
            </a:r>
            <a:r>
              <a:rPr lang="en-US" dirty="0"/>
              <a:t>need to close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smtClean="0"/>
              <a:t>objects when done with them</a:t>
            </a:r>
          </a:p>
          <a:p>
            <a:r>
              <a:rPr lang="en-US" b="1" dirty="0" err="1" smtClean="0"/>
              <a:t>dataSource.Destroy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Counting features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20572" r="34821" b="15714"/>
          <a:stretch/>
        </p:blipFill>
        <p:spPr bwMode="auto">
          <a:xfrm>
            <a:off x="5501672" y="1086635"/>
            <a:ext cx="5714999" cy="495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6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603310"/>
            <a:ext cx="10073638" cy="1669627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Getting information :number </a:t>
            </a:r>
            <a:r>
              <a:rPr lang="en-US" sz="2400" dirty="0"/>
              <a:t>of </a:t>
            </a:r>
            <a:r>
              <a:rPr lang="en-US" sz="2400" dirty="0" smtClean="0"/>
              <a:t>features, spatial </a:t>
            </a:r>
            <a:r>
              <a:rPr lang="en-US" sz="2400" dirty="0"/>
              <a:t>extent in (</a:t>
            </a:r>
            <a:r>
              <a:rPr lang="en-US" sz="2400" dirty="0" err="1"/>
              <a:t>xmin</a:t>
            </a:r>
            <a:r>
              <a:rPr lang="en-US" sz="2400" dirty="0"/>
              <a:t>, </a:t>
            </a:r>
            <a:r>
              <a:rPr lang="en-US" sz="2400" dirty="0" err="1"/>
              <a:t>ymin</a:t>
            </a:r>
            <a:r>
              <a:rPr lang="en-US" sz="2400" dirty="0"/>
              <a:t>) – (</a:t>
            </a:r>
            <a:r>
              <a:rPr lang="en-US" sz="2400" dirty="0" err="1"/>
              <a:t>xmax</a:t>
            </a:r>
            <a:r>
              <a:rPr lang="en-US" sz="2400" dirty="0"/>
              <a:t>, </a:t>
            </a:r>
            <a:r>
              <a:rPr lang="en-US" sz="2400" dirty="0" err="1"/>
              <a:t>ymax</a:t>
            </a:r>
            <a:r>
              <a:rPr lang="en-US" sz="2400" dirty="0"/>
              <a:t>) </a:t>
            </a:r>
            <a:r>
              <a:rPr lang="en-US" sz="2400" dirty="0" smtClean="0"/>
              <a:t>format, coordinate system, list </a:t>
            </a:r>
            <a:r>
              <a:rPr lang="en-US" sz="2400" dirty="0"/>
              <a:t>of attributes with their name, type and </a:t>
            </a:r>
            <a:r>
              <a:rPr lang="en-US" sz="2400" dirty="0" err="1"/>
              <a:t>width.precision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4743"/>
            <a:ext cx="11873942" cy="4833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81" y="4042954"/>
            <a:ext cx="6671410" cy="1992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85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Exercise (assignment)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/>
              <a:t>coordinates and attributes from </a:t>
            </a:r>
            <a:r>
              <a:rPr lang="en-US" dirty="0" smtClean="0"/>
              <a:t>a </a:t>
            </a:r>
            <a:r>
              <a:rPr lang="en-US" dirty="0" err="1" smtClean="0"/>
              <a:t>shapefile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Loop </a:t>
            </a:r>
            <a:r>
              <a:rPr lang="en-US" dirty="0"/>
              <a:t>through the points in </a:t>
            </a:r>
            <a:r>
              <a:rPr lang="en-US" dirty="0" err="1"/>
              <a:t>sites.shp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out id, x &amp; y coordinates, and cover type </a:t>
            </a:r>
            <a:r>
              <a:rPr lang="en-US" dirty="0" smtClean="0"/>
              <a:t>for each </a:t>
            </a:r>
            <a:r>
              <a:rPr lang="en-US" dirty="0"/>
              <a:t>point to a text file, one point per line</a:t>
            </a:r>
          </a:p>
          <a:p>
            <a:r>
              <a:rPr lang="en-US" dirty="0" smtClean="0"/>
              <a:t> Hint</a:t>
            </a:r>
            <a:r>
              <a:rPr lang="en-US" dirty="0"/>
              <a:t>: The two attribute fields in the </a:t>
            </a:r>
            <a:r>
              <a:rPr lang="en-US" dirty="0" err="1" smtClean="0"/>
              <a:t>shapefile</a:t>
            </a:r>
            <a:r>
              <a:rPr lang="en-US" dirty="0" smtClean="0"/>
              <a:t> are called "id" and "cover“</a:t>
            </a:r>
          </a:p>
          <a:p>
            <a:pPr marL="457200" lvl="1" indent="0">
              <a:buNone/>
            </a:pPr>
            <a:r>
              <a:rPr lang="en-US" b="1" dirty="0" smtClean="0"/>
              <a:t>: </a:t>
            </a:r>
            <a:r>
              <a:rPr lang="en-US" dirty="0"/>
              <a:t>You can print more than one item on a line by separating them with commas, like </a:t>
            </a:r>
            <a:r>
              <a:rPr lang="en-US" dirty="0" smtClean="0"/>
              <a:t>this: print </a:t>
            </a:r>
            <a:r>
              <a:rPr lang="en-US" dirty="0"/>
              <a:t>id, x, y, cover</a:t>
            </a:r>
            <a:endParaRPr lang="en-US" dirty="0" smtClean="0"/>
          </a:p>
          <a:p>
            <a:r>
              <a:rPr lang="en-US" dirty="0" smtClean="0"/>
              <a:t>Mail source code </a:t>
            </a:r>
            <a:r>
              <a:rPr lang="en-US" dirty="0"/>
              <a:t>and the output text file</a:t>
            </a:r>
          </a:p>
        </p:txBody>
      </p:sp>
    </p:spTree>
    <p:extLst>
      <p:ext uri="{BB962C8B-B14F-4D97-AF65-F5344CB8AC3E}">
        <p14:creationId xmlns:p14="http://schemas.microsoft.com/office/powerpoint/2010/main" val="26130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Writing </a:t>
            </a:r>
            <a:r>
              <a:rPr lang="en-US" b="1" dirty="0" smtClean="0"/>
              <a:t>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(a) Get </a:t>
            </a:r>
            <a:r>
              <a:rPr lang="en-US" dirty="0"/>
              <a:t>or </a:t>
            </a:r>
            <a:r>
              <a:rPr lang="en-US" dirty="0" smtClean="0"/>
              <a:t> (b) create </a:t>
            </a:r>
            <a:r>
              <a:rPr lang="en-US" dirty="0"/>
              <a:t>a writeable layer</a:t>
            </a:r>
          </a:p>
          <a:p>
            <a:pPr marL="0" indent="0">
              <a:buNone/>
            </a:pPr>
            <a:r>
              <a:rPr lang="en-US" dirty="0"/>
              <a:t>2. Add fields if necessary</a:t>
            </a:r>
          </a:p>
          <a:p>
            <a:pPr marL="0" indent="0">
              <a:buNone/>
            </a:pPr>
            <a:r>
              <a:rPr lang="en-US" dirty="0"/>
              <a:t>3. Create a feature</a:t>
            </a:r>
          </a:p>
          <a:p>
            <a:pPr marL="0" indent="0">
              <a:buNone/>
            </a:pPr>
            <a:r>
              <a:rPr lang="en-US" dirty="0"/>
              <a:t>4. Populate the feature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Add the feature to the layer</a:t>
            </a:r>
          </a:p>
          <a:p>
            <a:pPr marL="0" indent="0">
              <a:buNone/>
            </a:pPr>
            <a:r>
              <a:rPr lang="en-US" dirty="0"/>
              <a:t>6. Close the layer</a:t>
            </a:r>
          </a:p>
        </p:txBody>
      </p:sp>
    </p:spTree>
    <p:extLst>
      <p:ext uri="{BB962C8B-B14F-4D97-AF65-F5344CB8AC3E}">
        <p14:creationId xmlns:p14="http://schemas.microsoft.com/office/powerpoint/2010/main" val="1872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(a) Getting </a:t>
            </a:r>
            <a:r>
              <a:rPr lang="en-US" b="1" dirty="0"/>
              <a:t>a writeable layer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an existing </a:t>
            </a:r>
            <a:r>
              <a:rPr lang="en-US" dirty="0" err="1"/>
              <a:t>DataSource</a:t>
            </a:r>
            <a:r>
              <a:rPr lang="en-US" dirty="0"/>
              <a:t> for </a:t>
            </a:r>
            <a:r>
              <a:rPr lang="en-US" dirty="0" smtClean="0"/>
              <a:t>writing and </a:t>
            </a:r>
            <a:r>
              <a:rPr lang="en-US" dirty="0"/>
              <a:t>get the layer out of it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/>
              <a:t>fn</a:t>
            </a:r>
            <a:r>
              <a:rPr lang="en-US" b="1" dirty="0"/>
              <a:t> = 'f:/data/classes/python/data/</a:t>
            </a:r>
            <a:r>
              <a:rPr lang="en-US" b="1" dirty="0" err="1"/>
              <a:t>sites.shp</a:t>
            </a:r>
            <a:r>
              <a:rPr lang="en-US" b="1" dirty="0"/>
              <a:t>'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 smtClean="0"/>
              <a:t>dataSource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driver.Open</a:t>
            </a:r>
            <a:r>
              <a:rPr lang="en-US" b="1" dirty="0"/>
              <a:t>(</a:t>
            </a:r>
            <a:r>
              <a:rPr lang="en-US" b="1" dirty="0" err="1"/>
              <a:t>fn</a:t>
            </a:r>
            <a:r>
              <a:rPr lang="en-US" b="1" dirty="0"/>
              <a:t>, 1)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if </a:t>
            </a:r>
            <a:r>
              <a:rPr lang="en-US" b="1" dirty="0" err="1"/>
              <a:t>dataSource</a:t>
            </a:r>
            <a:r>
              <a:rPr lang="en-US" b="1" dirty="0"/>
              <a:t> is None: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print 'Could not open ' + </a:t>
            </a:r>
            <a:r>
              <a:rPr lang="en-US" b="1" dirty="0" err="1"/>
              <a:t>fn</a:t>
            </a:r>
            <a:endParaRPr lang="en-US" b="1" dirty="0"/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/>
              <a:t>sys.exit</a:t>
            </a:r>
            <a:r>
              <a:rPr lang="en-US" b="1" dirty="0"/>
              <a:t>(1) #exit with an error code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layer = </a:t>
            </a:r>
            <a:r>
              <a:rPr lang="en-US" b="1" dirty="0" err="1"/>
              <a:t>dataSource.GetLayer</a:t>
            </a:r>
            <a:r>
              <a:rPr lang="en-US" b="1" dirty="0"/>
              <a:t>(0)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(b) Creating </a:t>
            </a:r>
            <a:r>
              <a:rPr lang="en-US" b="1" dirty="0"/>
              <a:t>a writeable layer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DataSource</a:t>
            </a:r>
            <a:r>
              <a:rPr lang="en-US" dirty="0"/>
              <a:t> and Layer</a:t>
            </a:r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. </a:t>
            </a:r>
            <a:r>
              <a:rPr lang="en-US" b="1" dirty="0" err="1"/>
              <a:t>CreateDataSource</a:t>
            </a:r>
            <a:r>
              <a:rPr lang="en-US" b="1" dirty="0"/>
              <a:t>(&lt;filename&gt;) </a:t>
            </a:r>
            <a:r>
              <a:rPr lang="en-US" dirty="0"/>
              <a:t>on a </a:t>
            </a:r>
            <a:r>
              <a:rPr lang="en-US" dirty="0" smtClean="0"/>
              <a:t>Driver object </a:t>
            </a:r>
            <a:r>
              <a:rPr lang="en-US" dirty="0"/>
              <a:t>– the file cannot already exist!</a:t>
            </a:r>
          </a:p>
          <a:p>
            <a:pPr marL="0" indent="0">
              <a:buNone/>
            </a:pPr>
            <a:r>
              <a:rPr lang="en-US" b="1" dirty="0" smtClean="0"/>
              <a:t>II. </a:t>
            </a:r>
            <a:r>
              <a:rPr lang="en-US" b="1" dirty="0" err="1"/>
              <a:t>CreateLayer</a:t>
            </a:r>
            <a:r>
              <a:rPr lang="en-US" b="1" dirty="0"/>
              <a:t>(&lt;name</a:t>
            </a:r>
            <a:r>
              <a:rPr lang="en-US" b="1" dirty="0" smtClean="0"/>
              <a:t>&gt;,geom_type</a:t>
            </a:r>
            <a:r>
              <a:rPr lang="en-US" b="1" dirty="0"/>
              <a:t>=&lt;</a:t>
            </a:r>
            <a:r>
              <a:rPr lang="en-US" b="1" dirty="0" err="1"/>
              <a:t>OGRwkbGeometryType</a:t>
            </a:r>
            <a:r>
              <a:rPr lang="en-US" b="1" dirty="0"/>
              <a:t>&gt;, [</a:t>
            </a:r>
            <a:r>
              <a:rPr lang="en-US" b="1" dirty="0" err="1"/>
              <a:t>srs</a:t>
            </a:r>
            <a:r>
              <a:rPr lang="en-US" b="1" dirty="0" smtClean="0"/>
              <a:t>]) </a:t>
            </a:r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err="1"/>
              <a:t>DataSource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b="1" dirty="0"/>
              <a:t>ds = </a:t>
            </a:r>
            <a:r>
              <a:rPr lang="en-US" b="1" dirty="0" err="1"/>
              <a:t>driver.CreateDataSource</a:t>
            </a:r>
            <a:r>
              <a:rPr lang="en-US" b="1" dirty="0"/>
              <a:t>('</a:t>
            </a:r>
            <a:r>
              <a:rPr lang="en-US" b="1" dirty="0" err="1"/>
              <a:t>test.shp</a:t>
            </a:r>
            <a:r>
              <a:rPr lang="en-US" b="1" dirty="0"/>
              <a:t>')</a:t>
            </a:r>
          </a:p>
          <a:p>
            <a:pPr marL="457200" lvl="1" indent="0">
              <a:buNone/>
            </a:pPr>
            <a:r>
              <a:rPr lang="en-US" b="1" dirty="0"/>
              <a:t>layer = </a:t>
            </a:r>
            <a:r>
              <a:rPr lang="en-US" b="1" dirty="0" err="1"/>
              <a:t>ds.CreateLayer</a:t>
            </a:r>
            <a:r>
              <a:rPr lang="en-US" b="1" dirty="0"/>
              <a:t>('test</a:t>
            </a:r>
            <a:r>
              <a:rPr lang="en-US" b="1" dirty="0" smtClean="0"/>
              <a:t>', geom_type=</a:t>
            </a:r>
            <a:r>
              <a:rPr lang="en-US" b="1" dirty="0" err="1" smtClean="0"/>
              <a:t>ogr.wkbPoint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(b</a:t>
            </a:r>
            <a:r>
              <a:rPr lang="en-US" b="1" dirty="0" smtClean="0"/>
              <a:t>). (</a:t>
            </a:r>
            <a:r>
              <a:rPr lang="en-US" b="1" dirty="0"/>
              <a:t>I</a:t>
            </a:r>
            <a:r>
              <a:rPr lang="en-US" b="1" dirty="0" smtClean="0"/>
              <a:t>) </a:t>
            </a:r>
            <a:r>
              <a:rPr lang="en-US" b="1" dirty="0"/>
              <a:t>Checking if a </a:t>
            </a:r>
            <a:r>
              <a:rPr lang="en-US" b="1" dirty="0" err="1"/>
              <a:t>datasource</a:t>
            </a:r>
            <a:r>
              <a:rPr lang="en-US" b="1" dirty="0"/>
              <a:t> </a:t>
            </a:r>
            <a:r>
              <a:rPr lang="en-US" b="1" dirty="0" smtClean="0"/>
              <a:t>exists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Use the exists(&lt;filename&gt;) method in </a:t>
            </a:r>
            <a:r>
              <a:rPr lang="en-US" dirty="0" smtClean="0"/>
              <a:t>the </a:t>
            </a:r>
            <a:r>
              <a:rPr lang="en-US" dirty="0" err="1" smtClean="0"/>
              <a:t>os.path</a:t>
            </a:r>
            <a:r>
              <a:rPr lang="en-US" dirty="0" smtClean="0"/>
              <a:t> </a:t>
            </a:r>
            <a:r>
              <a:rPr lang="en-US" dirty="0"/>
              <a:t>module</a:t>
            </a:r>
          </a:p>
          <a:p>
            <a:pPr marL="0" indent="0">
              <a:buNone/>
            </a:pPr>
            <a:r>
              <a:rPr lang="en-US" dirty="0"/>
              <a:t>• Use </a:t>
            </a:r>
            <a:r>
              <a:rPr lang="en-US" dirty="0" err="1"/>
              <a:t>DeleteDataSource</a:t>
            </a:r>
            <a:r>
              <a:rPr lang="en-US" dirty="0"/>
              <a:t>(&lt;filename&gt;) on </a:t>
            </a:r>
            <a:r>
              <a:rPr lang="en-US" dirty="0" smtClean="0"/>
              <a:t>a Driver </a:t>
            </a:r>
            <a:r>
              <a:rPr lang="en-US" dirty="0"/>
              <a:t>object to delete it (this causes </a:t>
            </a:r>
            <a:r>
              <a:rPr lang="en-US" dirty="0" smtClean="0"/>
              <a:t>an error </a:t>
            </a:r>
            <a:r>
              <a:rPr lang="en-US" dirty="0"/>
              <a:t>if the file does not exist)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import </a:t>
            </a:r>
            <a:r>
              <a:rPr lang="en-US" b="1" dirty="0" err="1"/>
              <a:t>os</a:t>
            </a:r>
            <a:endParaRPr lang="en-US" b="1" dirty="0"/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if </a:t>
            </a:r>
            <a:r>
              <a:rPr lang="en-US" b="1" dirty="0" err="1"/>
              <a:t>os.path.exists</a:t>
            </a:r>
            <a:r>
              <a:rPr lang="en-US" b="1" dirty="0"/>
              <a:t>('</a:t>
            </a:r>
            <a:r>
              <a:rPr lang="en-US" b="1" dirty="0" err="1"/>
              <a:t>test.shp</a:t>
            </a:r>
            <a:r>
              <a:rPr lang="en-US" b="1" dirty="0"/>
              <a:t>'):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driver.DeleteDataSource</a:t>
            </a:r>
            <a:r>
              <a:rPr lang="en-US" b="1" dirty="0"/>
              <a:t>('</a:t>
            </a:r>
            <a:r>
              <a:rPr lang="en-US" b="1" dirty="0" err="1"/>
              <a:t>test.shp</a:t>
            </a:r>
            <a:r>
              <a:rPr lang="en-US" b="1" dirty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Adding fields</a:t>
            </a:r>
            <a:br>
              <a:rPr lang="en-US" b="1" dirty="0" smtClean="0"/>
            </a:br>
            <a:r>
              <a:rPr lang="en-US" b="1" dirty="0"/>
              <a:t>(</a:t>
            </a:r>
            <a:r>
              <a:rPr lang="en-US" b="1" dirty="0" smtClean="0"/>
              <a:t>a)Getting </a:t>
            </a:r>
            <a:r>
              <a:rPr lang="en-US" b="1" dirty="0" err="1" smtClean="0"/>
              <a:t>FieldDefn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Shapefiles need at least one attribute field</a:t>
            </a:r>
          </a:p>
          <a:p>
            <a:pPr marL="0" indent="0">
              <a:buNone/>
            </a:pPr>
            <a:r>
              <a:rPr lang="en-US" dirty="0"/>
              <a:t>• Need a </a:t>
            </a:r>
            <a:r>
              <a:rPr lang="en-US" dirty="0" err="1"/>
              <a:t>FieldDefn</a:t>
            </a:r>
            <a:r>
              <a:rPr lang="en-US" dirty="0"/>
              <a:t> object first</a:t>
            </a:r>
          </a:p>
          <a:p>
            <a:pPr marL="0" indent="0">
              <a:buNone/>
            </a:pPr>
            <a:r>
              <a:rPr lang="en-US" dirty="0"/>
              <a:t>• Copy one from an existing feature with</a:t>
            </a:r>
          </a:p>
          <a:p>
            <a:pPr marL="457200" lvl="1" indent="0">
              <a:buNone/>
            </a:pPr>
            <a:r>
              <a:rPr lang="en-US" b="1" dirty="0" err="1" smtClean="0"/>
              <a:t>GetFieldDefnRef</a:t>
            </a:r>
            <a:r>
              <a:rPr lang="en-US" b="1" dirty="0"/>
              <a:t>(&lt;</a:t>
            </a:r>
            <a:r>
              <a:rPr lang="en-US" b="1" dirty="0" err="1"/>
              <a:t>field_index</a:t>
            </a:r>
            <a:r>
              <a:rPr lang="en-US" b="1" dirty="0"/>
              <a:t>&gt;)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b="1" dirty="0" err="1"/>
              <a:t>GetFieldDefnRef</a:t>
            </a:r>
            <a:r>
              <a:rPr lang="en-US" b="1" dirty="0"/>
              <a:t>(&lt;</a:t>
            </a:r>
            <a:r>
              <a:rPr lang="en-US" b="1" dirty="0" err="1"/>
              <a:t>field_name</a:t>
            </a:r>
            <a:r>
              <a:rPr lang="en-US" b="1" dirty="0"/>
              <a:t>&gt;)</a:t>
            </a:r>
          </a:p>
          <a:p>
            <a:pPr marL="457200" lvl="1" indent="0">
              <a:buNone/>
            </a:pPr>
            <a:r>
              <a:rPr lang="en-US" b="1" dirty="0" err="1"/>
              <a:t>fieldDefn</a:t>
            </a:r>
            <a:r>
              <a:rPr lang="en-US" b="1" dirty="0"/>
              <a:t> = </a:t>
            </a:r>
            <a:r>
              <a:rPr lang="en-US" b="1" dirty="0" err="1"/>
              <a:t>feature.GetFieldDefnRef</a:t>
            </a:r>
            <a:r>
              <a:rPr lang="en-US" b="1" dirty="0"/>
              <a:t>(0</a:t>
            </a:r>
            <a:r>
              <a:rPr lang="en-US" b="1" dirty="0" smtClean="0"/>
              <a:t>)   #or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fieldDefn</a:t>
            </a:r>
            <a:r>
              <a:rPr lang="en-US" b="1" dirty="0"/>
              <a:t> = </a:t>
            </a:r>
            <a:r>
              <a:rPr lang="en-US" b="1" dirty="0" err="1"/>
              <a:t>feature.GetFieldDefnRef</a:t>
            </a:r>
            <a:r>
              <a:rPr lang="en-US" b="1" dirty="0"/>
              <a:t>('id')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(b</a:t>
            </a:r>
            <a:r>
              <a:rPr lang="en-US" b="1" dirty="0"/>
              <a:t>) </a:t>
            </a:r>
            <a:r>
              <a:rPr lang="en-US" b="1" dirty="0" smtClean="0"/>
              <a:t>Creating </a:t>
            </a:r>
            <a:r>
              <a:rPr lang="en-US" b="1" dirty="0" err="1" smtClean="0"/>
              <a:t>FieldDefn</a:t>
            </a:r>
            <a:r>
              <a:rPr lang="en-US" b="1" dirty="0" smtClean="0"/>
              <a:t> and</a:t>
            </a:r>
            <a:br>
              <a:rPr lang="en-US" b="1" dirty="0" smtClean="0"/>
            </a:br>
            <a:r>
              <a:rPr lang="en-US" b="1" dirty="0" smtClean="0"/>
              <a:t>Creat </a:t>
            </a:r>
            <a:r>
              <a:rPr lang="en-US" b="1" dirty="0"/>
              <a:t>fields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50886" cy="33189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create a new </a:t>
            </a:r>
            <a:r>
              <a:rPr lang="en-US" dirty="0" err="1"/>
              <a:t>FieldDefn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b="1" dirty="0" err="1" smtClean="0"/>
              <a:t>FieldDefn</a:t>
            </a:r>
            <a:r>
              <a:rPr lang="en-US" b="1" dirty="0"/>
              <a:t>(&lt;</a:t>
            </a:r>
            <a:r>
              <a:rPr lang="en-US" b="1" dirty="0" err="1"/>
              <a:t>field_name</a:t>
            </a:r>
            <a:r>
              <a:rPr lang="en-US" b="1" dirty="0" smtClean="0"/>
              <a:t>&gt;, &lt;</a:t>
            </a:r>
            <a:r>
              <a:rPr lang="en-US" b="1" dirty="0" err="1"/>
              <a:t>OGRFieldType</a:t>
            </a:r>
            <a:r>
              <a:rPr lang="en-US" b="1" dirty="0"/>
              <a:t>&gt;)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where the field name has a 12-character limit</a:t>
            </a:r>
          </a:p>
          <a:p>
            <a:pPr marL="457200" lvl="1" indent="0">
              <a:buNone/>
            </a:pPr>
            <a:r>
              <a:rPr lang="en-US" b="1" dirty="0" err="1"/>
              <a:t>fldDef</a:t>
            </a:r>
            <a:r>
              <a:rPr lang="en-US" b="1" dirty="0"/>
              <a:t> = </a:t>
            </a:r>
            <a:r>
              <a:rPr lang="en-US" b="1" dirty="0" err="1"/>
              <a:t>ogr.FieldDefn</a:t>
            </a:r>
            <a:r>
              <a:rPr lang="en-US" b="1" dirty="0"/>
              <a:t>('id', </a:t>
            </a:r>
            <a:r>
              <a:rPr lang="en-US" b="1" dirty="0" err="1"/>
              <a:t>ogr.OFTInteger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• If it is a string field, set </a:t>
            </a:r>
            <a:r>
              <a:rPr lang="en-US" dirty="0" smtClean="0"/>
              <a:t>the width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fieldDefn</a:t>
            </a:r>
            <a:r>
              <a:rPr lang="en-US" b="1" dirty="0"/>
              <a:t> = </a:t>
            </a:r>
            <a:r>
              <a:rPr lang="en-US" b="1" dirty="0" err="1"/>
              <a:t>ogr.FieldDefn</a:t>
            </a:r>
            <a:r>
              <a:rPr lang="en-US" b="1" dirty="0"/>
              <a:t>('id', </a:t>
            </a:r>
            <a:r>
              <a:rPr lang="en-US" b="1" dirty="0" err="1"/>
              <a:t>ogr.OFTString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 err="1"/>
              <a:t>fieldDefn.SetWidth</a:t>
            </a:r>
            <a:r>
              <a:rPr lang="en-US" b="1" dirty="0"/>
              <a:t>(4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Now </a:t>
            </a:r>
            <a:r>
              <a:rPr lang="en-US" b="1" dirty="0"/>
              <a:t>create a field </a:t>
            </a:r>
            <a:r>
              <a:rPr lang="en-US" dirty="0"/>
              <a:t>on the layer using </a:t>
            </a:r>
            <a:r>
              <a:rPr lang="en-US" dirty="0" smtClean="0"/>
              <a:t>the </a:t>
            </a:r>
            <a:r>
              <a:rPr lang="en-US" dirty="0" err="1" smtClean="0"/>
              <a:t>FieldDefn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and </a:t>
            </a:r>
            <a:r>
              <a:rPr lang="en-US" b="1" dirty="0" err="1" smtClean="0"/>
              <a:t>CreateField</a:t>
            </a:r>
            <a:r>
              <a:rPr lang="en-US" b="1" dirty="0"/>
              <a:t>(&lt;</a:t>
            </a:r>
            <a:r>
              <a:rPr lang="en-US" b="1" dirty="0" err="1"/>
              <a:t>FieldDefn</a:t>
            </a:r>
            <a:r>
              <a:rPr lang="en-US" b="1" dirty="0"/>
              <a:t>&gt;)</a:t>
            </a:r>
          </a:p>
          <a:p>
            <a:pPr marL="457200" lvl="1" indent="0">
              <a:buNone/>
            </a:pPr>
            <a:r>
              <a:rPr lang="en-US" b="1" dirty="0" err="1"/>
              <a:t>layer.CreateField</a:t>
            </a:r>
            <a:r>
              <a:rPr lang="en-US" b="1" dirty="0"/>
              <a:t>(</a:t>
            </a:r>
            <a:r>
              <a:rPr lang="en-US" b="1" dirty="0" err="1"/>
              <a:t>fieldDefn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Open Source RS/GIS modules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5999"/>
            <a:ext cx="10183238" cy="4192621"/>
          </a:xfrm>
        </p:spPr>
        <p:txBody>
          <a:bodyPr>
            <a:normAutofit/>
          </a:bodyPr>
          <a:lstStyle/>
          <a:p>
            <a:r>
              <a:rPr lang="en-US" dirty="0"/>
              <a:t>Development started by </a:t>
            </a:r>
            <a:r>
              <a:rPr lang="en-US" dirty="0" smtClean="0"/>
              <a:t>Frank </a:t>
            </a:r>
            <a:r>
              <a:rPr lang="en-US" dirty="0" err="1" smtClean="0"/>
              <a:t>Warmerdam</a:t>
            </a:r>
            <a:r>
              <a:rPr lang="en-US" dirty="0" smtClean="0"/>
              <a:t> </a:t>
            </a:r>
            <a:r>
              <a:rPr lang="en-US" dirty="0"/>
              <a:t>in 1998. Now officially maintained </a:t>
            </a:r>
            <a:r>
              <a:rPr lang="en-US" dirty="0" smtClean="0"/>
              <a:t>by OSGEO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OGR </a:t>
            </a:r>
            <a:r>
              <a:rPr lang="en-US" dirty="0"/>
              <a:t>Simple Features Library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Vector data access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of GDAL</a:t>
            </a:r>
          </a:p>
          <a:p>
            <a:r>
              <a:rPr lang="en-US" dirty="0" smtClean="0"/>
              <a:t> </a:t>
            </a:r>
            <a:r>
              <a:rPr lang="en-US" dirty="0"/>
              <a:t>GDAL – Geospatial Data </a:t>
            </a:r>
            <a:r>
              <a:rPr lang="en-US" dirty="0" err="1" smtClean="0"/>
              <a:t>AbstractionLibrary</a:t>
            </a:r>
            <a:endParaRPr lang="en-US" dirty="0"/>
          </a:p>
          <a:p>
            <a:pPr lvl="1"/>
            <a:r>
              <a:rPr lang="en-US" dirty="0" smtClean="0"/>
              <a:t>Raster </a:t>
            </a:r>
            <a:r>
              <a:rPr lang="en-US" dirty="0"/>
              <a:t>data access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by commercial software like </a:t>
            </a:r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Actually, </a:t>
            </a:r>
            <a:r>
              <a:rPr lang="en-US" dirty="0"/>
              <a:t>C++ library, but Python bindings exist</a:t>
            </a:r>
          </a:p>
        </p:txBody>
      </p:sp>
    </p:spTree>
    <p:extLst>
      <p:ext uri="{BB962C8B-B14F-4D97-AF65-F5344CB8AC3E}">
        <p14:creationId xmlns:p14="http://schemas.microsoft.com/office/powerpoint/2010/main" val="28805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/>
              <a:t>Creating new features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5088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Need a </a:t>
            </a:r>
            <a:r>
              <a:rPr lang="en-US" dirty="0" err="1"/>
              <a:t>FeatureDefn</a:t>
            </a:r>
            <a:r>
              <a:rPr lang="en-US" dirty="0"/>
              <a:t> object first</a:t>
            </a:r>
          </a:p>
          <a:p>
            <a:pPr marL="0" indent="0">
              <a:buNone/>
            </a:pPr>
            <a:r>
              <a:rPr lang="en-US" dirty="0"/>
              <a:t>• Get it from the layer </a:t>
            </a:r>
            <a:r>
              <a:rPr lang="en-US" b="1" i="1" dirty="0"/>
              <a:t>after </a:t>
            </a:r>
            <a:r>
              <a:rPr lang="en-US" dirty="0"/>
              <a:t>adding any fields</a:t>
            </a:r>
          </a:p>
          <a:p>
            <a:pPr marL="457200" lvl="1" indent="0">
              <a:buNone/>
            </a:pPr>
            <a:r>
              <a:rPr lang="en-US" b="1" dirty="0" err="1"/>
              <a:t>featureDefn</a:t>
            </a:r>
            <a:r>
              <a:rPr lang="en-US" b="1" dirty="0"/>
              <a:t> = </a:t>
            </a:r>
            <a:r>
              <a:rPr lang="en-US" b="1" dirty="0" err="1"/>
              <a:t>layer.GetLayerDefn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Now use the </a:t>
            </a:r>
            <a:r>
              <a:rPr lang="en-US" dirty="0" err="1"/>
              <a:t>FeatureDefn</a:t>
            </a:r>
            <a:r>
              <a:rPr lang="en-US" dirty="0"/>
              <a:t> object to </a:t>
            </a:r>
            <a:r>
              <a:rPr lang="en-US" dirty="0" smtClean="0"/>
              <a:t>create a </a:t>
            </a:r>
            <a:r>
              <a:rPr lang="en-US" dirty="0"/>
              <a:t>new Feature object</a:t>
            </a:r>
          </a:p>
          <a:p>
            <a:pPr marL="457200" lvl="1" indent="0">
              <a:buNone/>
            </a:pPr>
            <a:r>
              <a:rPr lang="en-US" b="1" dirty="0"/>
              <a:t>feature = </a:t>
            </a:r>
            <a:r>
              <a:rPr lang="en-US" b="1" dirty="0" err="1"/>
              <a:t>ogr.Feature</a:t>
            </a:r>
            <a:r>
              <a:rPr lang="en-US" b="1" dirty="0"/>
              <a:t>(</a:t>
            </a:r>
            <a:r>
              <a:rPr lang="en-US" b="1" dirty="0" err="1"/>
              <a:t>featureDefn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/>
              <a:t>Creating new features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50886" cy="33189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Set the geometry for the new </a:t>
            </a:r>
            <a:r>
              <a:rPr lang="en-US" dirty="0" smtClean="0"/>
              <a:t>feature</a:t>
            </a:r>
          </a:p>
          <a:p>
            <a:pPr marL="457200" lvl="1" indent="0">
              <a:buNone/>
            </a:pPr>
            <a:r>
              <a:rPr lang="en-US" b="1" dirty="0"/>
              <a:t>point = </a:t>
            </a:r>
            <a:r>
              <a:rPr lang="en-US" b="1" dirty="0" err="1"/>
              <a:t>ogr.Geometry</a:t>
            </a:r>
            <a:r>
              <a:rPr lang="en-US" b="1" dirty="0"/>
              <a:t>(</a:t>
            </a:r>
            <a:r>
              <a:rPr lang="en-US" b="1" dirty="0" err="1"/>
              <a:t>ogr.wkbPoint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 err="1"/>
              <a:t>point.SetPoint</a:t>
            </a:r>
            <a:r>
              <a:rPr lang="en-US" b="1" dirty="0"/>
              <a:t>(0,10,10)</a:t>
            </a:r>
          </a:p>
          <a:p>
            <a:pPr marL="457200" lvl="1" indent="0">
              <a:buNone/>
            </a:pPr>
            <a:r>
              <a:rPr lang="en-US" b="1" dirty="0" err="1"/>
              <a:t>feature.SetGeometry</a:t>
            </a:r>
            <a:r>
              <a:rPr lang="en-US" b="1" dirty="0"/>
              <a:t>(point)</a:t>
            </a:r>
          </a:p>
          <a:p>
            <a:pPr marL="0" indent="0">
              <a:buNone/>
            </a:pPr>
            <a:r>
              <a:rPr lang="en-US" dirty="0"/>
              <a:t>• Set the attributes with </a:t>
            </a:r>
            <a:r>
              <a:rPr lang="en-US" b="1" dirty="0" err="1"/>
              <a:t>SetField</a:t>
            </a:r>
            <a:r>
              <a:rPr lang="en-US" b="1" dirty="0"/>
              <a:t>(&lt;name</a:t>
            </a:r>
            <a:r>
              <a:rPr lang="en-US" b="1" dirty="0" smtClean="0"/>
              <a:t>&gt;,&lt;</a:t>
            </a:r>
            <a:r>
              <a:rPr lang="en-US" b="1" dirty="0"/>
              <a:t>value&gt;)</a:t>
            </a:r>
          </a:p>
          <a:p>
            <a:pPr marL="457200" lvl="1" indent="0">
              <a:buNone/>
            </a:pPr>
            <a:r>
              <a:rPr lang="en-US" b="1" dirty="0" err="1"/>
              <a:t>feature.SetField</a:t>
            </a:r>
            <a:r>
              <a:rPr lang="en-US" b="1" dirty="0"/>
              <a:t>('id', 23</a:t>
            </a:r>
            <a:r>
              <a:rPr lang="en-US" b="1" dirty="0" smtClean="0"/>
              <a:t>)  # 4. populate the feature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Write the feature to the layer</a:t>
            </a:r>
          </a:p>
          <a:p>
            <a:pPr marL="457200" lvl="1" indent="0">
              <a:buNone/>
            </a:pPr>
            <a:r>
              <a:rPr lang="en-US" b="1" dirty="0" err="1"/>
              <a:t>layer.CreateFeature</a:t>
            </a:r>
            <a:r>
              <a:rPr lang="en-US" b="1" dirty="0"/>
              <a:t>(feature</a:t>
            </a:r>
            <a:r>
              <a:rPr lang="en-US" b="1" dirty="0" smtClean="0"/>
              <a:t>)  # 5. add feature to the layer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• Make sure to close the </a:t>
            </a: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b="1" dirty="0" smtClean="0"/>
              <a:t>Destroy</a:t>
            </a:r>
            <a:r>
              <a:rPr lang="en-US" b="1" dirty="0"/>
              <a:t>() </a:t>
            </a:r>
            <a:r>
              <a:rPr lang="en-US" dirty="0"/>
              <a:t>at the end so things get written</a:t>
            </a:r>
          </a:p>
        </p:txBody>
      </p:sp>
    </p:spTree>
    <p:extLst>
      <p:ext uri="{BB962C8B-B14F-4D97-AF65-F5344CB8AC3E}">
        <p14:creationId xmlns:p14="http://schemas.microsoft.com/office/powerpoint/2010/main" val="2772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4" y="500532"/>
            <a:ext cx="7933743" cy="4277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788" y="0"/>
            <a:ext cx="3315235" cy="734095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 smtClean="0"/>
              <a:t>Exercise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40" y="2041234"/>
            <a:ext cx="6682836" cy="4578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8463" y="671691"/>
            <a:ext cx="785665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# script to copy first 10 points in a </a:t>
            </a:r>
            <a:r>
              <a:rPr lang="en-US" sz="1600" dirty="0" err="1"/>
              <a:t>shapefile</a:t>
            </a:r>
            <a:endParaRPr lang="en-US" sz="1600" dirty="0"/>
          </a:p>
          <a:p>
            <a:r>
              <a:rPr lang="en-US" sz="1600" dirty="0"/>
              <a:t># import modules, set the working directory, and get the driver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ogr</a:t>
            </a:r>
            <a:r>
              <a:rPr lang="en-US" sz="1600" dirty="0"/>
              <a:t>, </a:t>
            </a:r>
            <a:r>
              <a:rPr lang="en-US" sz="1600" dirty="0" err="1"/>
              <a:t>os</a:t>
            </a:r>
            <a:r>
              <a:rPr lang="en-US" sz="1600" dirty="0"/>
              <a:t>, sys</a:t>
            </a:r>
          </a:p>
          <a:p>
            <a:r>
              <a:rPr lang="en-US" sz="1600" dirty="0" smtClean="0"/>
              <a:t>os.chdir('E:\\</a:t>
            </a:r>
            <a:r>
              <a:rPr lang="en-US" sz="1600" dirty="0" err="1" smtClean="0"/>
              <a:t>WRC</a:t>
            </a:r>
            <a:r>
              <a:rPr lang="en-US" sz="1600" dirty="0" smtClean="0"/>
              <a:t>\\2015winter\\</a:t>
            </a:r>
            <a:r>
              <a:rPr lang="en-US" sz="1600" dirty="0" err="1" smtClean="0"/>
              <a:t>Gis</a:t>
            </a:r>
            <a:r>
              <a:rPr lang="en-US" sz="1600" dirty="0" smtClean="0"/>
              <a:t> With Python\\labs\\data')</a:t>
            </a:r>
          </a:p>
          <a:p>
            <a:r>
              <a:rPr lang="en-US" sz="1600" dirty="0" smtClean="0"/>
              <a:t>driver = </a:t>
            </a:r>
            <a:r>
              <a:rPr lang="en-US" sz="1600" dirty="0" err="1" smtClean="0"/>
              <a:t>ogr.GetDriverByName</a:t>
            </a:r>
            <a:r>
              <a:rPr lang="en-US" sz="1600" dirty="0" smtClean="0"/>
              <a:t>('</a:t>
            </a:r>
            <a:r>
              <a:rPr lang="en-US" sz="1600" dirty="0" err="1" smtClean="0"/>
              <a:t>ESRI</a:t>
            </a:r>
            <a:r>
              <a:rPr lang="en-US" sz="1600" dirty="0" smtClean="0"/>
              <a:t> </a:t>
            </a:r>
            <a:r>
              <a:rPr lang="en-US" sz="1600" dirty="0" err="1" smtClean="0"/>
              <a:t>Shapefile</a:t>
            </a:r>
            <a:r>
              <a:rPr lang="en-US" sz="1600" dirty="0" smtClean="0"/>
              <a:t>')</a:t>
            </a:r>
          </a:p>
          <a:p>
            <a:r>
              <a:rPr lang="en-US" sz="1600" dirty="0" smtClean="0"/>
              <a:t># </a:t>
            </a:r>
            <a:r>
              <a:rPr lang="en-US" sz="1600" dirty="0"/>
              <a:t>open the input data source and get the layer</a:t>
            </a:r>
          </a:p>
          <a:p>
            <a:r>
              <a:rPr lang="en-US" sz="1600" dirty="0" err="1"/>
              <a:t>inDS</a:t>
            </a:r>
            <a:r>
              <a:rPr lang="en-US" sz="1600" dirty="0"/>
              <a:t> = </a:t>
            </a:r>
            <a:r>
              <a:rPr lang="en-US" sz="1600" dirty="0" err="1"/>
              <a:t>driver.Open</a:t>
            </a:r>
            <a:r>
              <a:rPr lang="en-US" sz="1600" dirty="0"/>
              <a:t>('</a:t>
            </a:r>
            <a:r>
              <a:rPr lang="en-US" sz="1600" dirty="0" err="1"/>
              <a:t>sites.shp</a:t>
            </a:r>
            <a:r>
              <a:rPr lang="en-US" sz="1600" dirty="0"/>
              <a:t>', 0)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inDS</a:t>
            </a:r>
            <a:r>
              <a:rPr lang="en-US" sz="1600" dirty="0"/>
              <a:t> is None:</a:t>
            </a:r>
          </a:p>
          <a:p>
            <a:r>
              <a:rPr lang="en-US" sz="1600" dirty="0"/>
              <a:t>    print 'Could not open file'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sys.exit</a:t>
            </a:r>
            <a:r>
              <a:rPr lang="en-US" sz="1600" dirty="0"/>
              <a:t>(1)</a:t>
            </a:r>
          </a:p>
          <a:p>
            <a:r>
              <a:rPr lang="en-US" sz="1600" dirty="0" err="1"/>
              <a:t>inLayer</a:t>
            </a:r>
            <a:r>
              <a:rPr lang="en-US" sz="1600" dirty="0"/>
              <a:t> = </a:t>
            </a:r>
            <a:r>
              <a:rPr lang="en-US" sz="1600" dirty="0" err="1"/>
              <a:t>inDS.GetLayer</a:t>
            </a:r>
            <a:r>
              <a:rPr lang="en-US" sz="1600" dirty="0"/>
              <a:t>()</a:t>
            </a:r>
          </a:p>
          <a:p>
            <a:r>
              <a:rPr lang="en-US" sz="1600" dirty="0"/>
              <a:t># create a new data source and layer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os.path.exists</a:t>
            </a:r>
            <a:r>
              <a:rPr lang="en-US" sz="1600" dirty="0"/>
              <a:t>('</a:t>
            </a:r>
            <a:r>
              <a:rPr lang="en-US" sz="1600" dirty="0" err="1"/>
              <a:t>test.shp</a:t>
            </a:r>
            <a:r>
              <a:rPr lang="en-US" sz="1600" dirty="0"/>
              <a:t>'):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driver.DeleteDataSource</a:t>
            </a:r>
            <a:r>
              <a:rPr lang="en-US" sz="1600" dirty="0"/>
              <a:t>('</a:t>
            </a:r>
            <a:r>
              <a:rPr lang="en-US" sz="1600" dirty="0" err="1"/>
              <a:t>test.shp</a:t>
            </a:r>
            <a:r>
              <a:rPr lang="en-US" sz="1600" dirty="0"/>
              <a:t>')</a:t>
            </a:r>
          </a:p>
          <a:p>
            <a:r>
              <a:rPr lang="en-US" sz="1600" dirty="0" err="1"/>
              <a:t>outDS</a:t>
            </a:r>
            <a:r>
              <a:rPr lang="en-US" sz="1600" dirty="0"/>
              <a:t> = </a:t>
            </a:r>
            <a:r>
              <a:rPr lang="en-US" sz="1600" dirty="0" err="1"/>
              <a:t>driver.CreateDataSource</a:t>
            </a:r>
            <a:r>
              <a:rPr lang="en-US" sz="1600" dirty="0"/>
              <a:t>('</a:t>
            </a:r>
            <a:r>
              <a:rPr lang="en-US" sz="1600" dirty="0" err="1"/>
              <a:t>test.shp</a:t>
            </a:r>
            <a:r>
              <a:rPr lang="en-US" sz="1600" dirty="0"/>
              <a:t>')</a:t>
            </a:r>
          </a:p>
          <a:p>
            <a:r>
              <a:rPr lang="en-US" sz="1600" dirty="0"/>
              <a:t>if </a:t>
            </a:r>
            <a:r>
              <a:rPr lang="en-US" sz="1600" dirty="0" err="1"/>
              <a:t>outDS</a:t>
            </a:r>
            <a:r>
              <a:rPr lang="en-US" sz="1600" dirty="0"/>
              <a:t> is None:</a:t>
            </a:r>
          </a:p>
          <a:p>
            <a:r>
              <a:rPr lang="en-US" sz="1600" dirty="0"/>
              <a:t>    print 'Could not create file'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sys.exit</a:t>
            </a:r>
            <a:r>
              <a:rPr lang="en-US" sz="1600" dirty="0"/>
              <a:t>(1)</a:t>
            </a:r>
          </a:p>
          <a:p>
            <a:r>
              <a:rPr lang="en-US" sz="1600" dirty="0" err="1"/>
              <a:t>outLayer</a:t>
            </a:r>
            <a:r>
              <a:rPr lang="en-US" sz="1600" dirty="0"/>
              <a:t> = </a:t>
            </a:r>
            <a:r>
              <a:rPr lang="en-US" sz="1600" dirty="0" err="1"/>
              <a:t>outDS.CreateLayer</a:t>
            </a:r>
            <a:r>
              <a:rPr lang="en-US" sz="1600" dirty="0"/>
              <a:t>('test', geom_type=</a:t>
            </a:r>
            <a:r>
              <a:rPr lang="en-US" sz="1600" dirty="0" err="1"/>
              <a:t>ogr.wkbPoint</a:t>
            </a:r>
            <a:r>
              <a:rPr lang="en-US" sz="1600" dirty="0"/>
              <a:t>)</a:t>
            </a:r>
          </a:p>
          <a:p>
            <a:r>
              <a:rPr lang="en-US" sz="1600" dirty="0"/>
              <a:t># use the input </a:t>
            </a:r>
            <a:r>
              <a:rPr lang="en-US" sz="1600" dirty="0" err="1"/>
              <a:t>FieldDefn</a:t>
            </a:r>
            <a:r>
              <a:rPr lang="en-US" sz="1600" dirty="0"/>
              <a:t> to add a field to the output</a:t>
            </a:r>
          </a:p>
          <a:p>
            <a:r>
              <a:rPr lang="en-US" sz="1600" dirty="0" err="1"/>
              <a:t>fieldDefn</a:t>
            </a:r>
            <a:r>
              <a:rPr lang="en-US" sz="1600" dirty="0"/>
              <a:t> = </a:t>
            </a:r>
            <a:r>
              <a:rPr lang="en-US" sz="1600" dirty="0" err="1"/>
              <a:t>inLayer.GetFeature</a:t>
            </a:r>
            <a:r>
              <a:rPr lang="en-US" sz="1600" dirty="0"/>
              <a:t>(0).</a:t>
            </a:r>
            <a:r>
              <a:rPr lang="en-US" sz="1600" dirty="0" err="1"/>
              <a:t>GetFieldDefnRef</a:t>
            </a:r>
            <a:r>
              <a:rPr lang="en-US" sz="1600" dirty="0"/>
              <a:t>('id')</a:t>
            </a:r>
          </a:p>
          <a:p>
            <a:r>
              <a:rPr lang="en-US" sz="1600" dirty="0" err="1"/>
              <a:t>outLayer.CreateField</a:t>
            </a:r>
            <a:r>
              <a:rPr lang="en-US" sz="1600" dirty="0"/>
              <a:t>(</a:t>
            </a:r>
            <a:r>
              <a:rPr lang="en-US" sz="1600" dirty="0" err="1"/>
              <a:t>fieldDefn</a:t>
            </a:r>
            <a:r>
              <a:rPr lang="en-US" sz="16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788" y="0"/>
            <a:ext cx="3315235" cy="734095"/>
          </a:xfrm>
        </p:spPr>
        <p:txBody>
          <a:bodyPr>
            <a:normAutofit/>
          </a:bodyPr>
          <a:lstStyle/>
          <a:p>
            <a:pPr algn="l"/>
            <a:r>
              <a:rPr lang="en-US" sz="3100" b="1" dirty="0" smtClean="0"/>
              <a:t>Exercise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7437" y="671691"/>
            <a:ext cx="60960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/>
              <a:t># get the </a:t>
            </a:r>
            <a:r>
              <a:rPr lang="en-US" sz="1600" dirty="0" err="1"/>
              <a:t>FeatureDefn</a:t>
            </a:r>
            <a:r>
              <a:rPr lang="en-US" sz="1600" dirty="0"/>
              <a:t> for the output layer</a:t>
            </a:r>
          </a:p>
          <a:p>
            <a:r>
              <a:rPr lang="en-US" sz="1600" dirty="0" err="1"/>
              <a:t>featureDefn</a:t>
            </a:r>
            <a:r>
              <a:rPr lang="en-US" sz="1600" dirty="0"/>
              <a:t> = </a:t>
            </a:r>
            <a:r>
              <a:rPr lang="en-US" sz="1600" dirty="0" err="1"/>
              <a:t>outLayer.GetLayerDefn</a:t>
            </a:r>
            <a:r>
              <a:rPr lang="en-US" sz="1600" dirty="0"/>
              <a:t>()</a:t>
            </a:r>
          </a:p>
          <a:p>
            <a:r>
              <a:rPr lang="en-US" sz="1600" dirty="0"/>
              <a:t># loop through the input features</a:t>
            </a:r>
          </a:p>
          <a:p>
            <a:r>
              <a:rPr lang="en-US" sz="1600" dirty="0" err="1"/>
              <a:t>cnt</a:t>
            </a:r>
            <a:r>
              <a:rPr lang="en-US" sz="1600" dirty="0"/>
              <a:t> = 0</a:t>
            </a:r>
          </a:p>
          <a:p>
            <a:r>
              <a:rPr lang="en-US" sz="1600" dirty="0" err="1"/>
              <a:t>inFeature</a:t>
            </a:r>
            <a:r>
              <a:rPr lang="en-US" sz="1600" dirty="0"/>
              <a:t> = </a:t>
            </a:r>
            <a:r>
              <a:rPr lang="en-US" sz="1600" dirty="0" err="1"/>
              <a:t>inLayer.GetNextFeature</a:t>
            </a:r>
            <a:r>
              <a:rPr lang="en-US" sz="1600" dirty="0"/>
              <a:t>()</a:t>
            </a:r>
          </a:p>
          <a:p>
            <a:r>
              <a:rPr lang="en-US" sz="1600" dirty="0"/>
              <a:t>while </a:t>
            </a:r>
            <a:r>
              <a:rPr lang="en-US" sz="1600" dirty="0" err="1"/>
              <a:t>inFeature</a:t>
            </a:r>
            <a:r>
              <a:rPr lang="en-US" sz="1600" dirty="0"/>
              <a:t>:</a:t>
            </a:r>
          </a:p>
          <a:p>
            <a:r>
              <a:rPr lang="en-US" sz="1600" dirty="0"/>
              <a:t>    # create a new feature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outFeature</a:t>
            </a:r>
            <a:r>
              <a:rPr lang="en-US" sz="1600" dirty="0"/>
              <a:t> = </a:t>
            </a:r>
            <a:r>
              <a:rPr lang="en-US" sz="1600" dirty="0" err="1"/>
              <a:t>ogr.Feature</a:t>
            </a:r>
            <a:r>
              <a:rPr lang="en-US" sz="1600" dirty="0"/>
              <a:t>(</a:t>
            </a:r>
            <a:r>
              <a:rPr lang="en-US" sz="1600" dirty="0" err="1"/>
              <a:t>featureDefn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outFeature.SetGeometry</a:t>
            </a:r>
            <a:r>
              <a:rPr lang="en-US" sz="1600" dirty="0"/>
              <a:t>(</a:t>
            </a:r>
            <a:r>
              <a:rPr lang="en-US" sz="1600" dirty="0" err="1"/>
              <a:t>inFeature.GetGeometryRef</a:t>
            </a:r>
            <a:r>
              <a:rPr lang="en-US" sz="1600" dirty="0"/>
              <a:t>())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outFeature.SetField</a:t>
            </a:r>
            <a:r>
              <a:rPr lang="en-US" sz="1600" dirty="0"/>
              <a:t>('id', </a:t>
            </a:r>
            <a:r>
              <a:rPr lang="en-US" sz="1600" dirty="0" err="1"/>
              <a:t>inFeature.GetField</a:t>
            </a:r>
            <a:r>
              <a:rPr lang="en-US" sz="1600" dirty="0"/>
              <a:t>('id'))</a:t>
            </a:r>
          </a:p>
          <a:p>
            <a:r>
              <a:rPr lang="en-US" sz="1600" dirty="0"/>
              <a:t>    # add the feature to the output layer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outLayer.CreateFeature</a:t>
            </a:r>
            <a:r>
              <a:rPr lang="en-US" sz="1600" dirty="0"/>
              <a:t>(</a:t>
            </a:r>
            <a:r>
              <a:rPr lang="en-US" sz="1600" dirty="0" err="1"/>
              <a:t>outFeature</a:t>
            </a:r>
            <a:r>
              <a:rPr lang="en-US" sz="1600" dirty="0"/>
              <a:t>)</a:t>
            </a:r>
          </a:p>
          <a:p>
            <a:r>
              <a:rPr lang="en-US" sz="1600" dirty="0"/>
              <a:t>    # destroy the features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inFeature.Destroy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outFeature.Destroy</a:t>
            </a:r>
            <a:r>
              <a:rPr lang="en-US" sz="1600" dirty="0"/>
              <a:t>()</a:t>
            </a:r>
          </a:p>
          <a:p>
            <a:r>
              <a:rPr lang="en-US" sz="1600" dirty="0"/>
              <a:t>    # increment </a:t>
            </a:r>
            <a:r>
              <a:rPr lang="en-US" sz="1600" dirty="0" err="1"/>
              <a:t>cnt</a:t>
            </a:r>
            <a:r>
              <a:rPr lang="en-US" sz="1600" dirty="0"/>
              <a:t> and if we have to do more then keep looping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cnt</a:t>
            </a:r>
            <a:r>
              <a:rPr lang="en-US" sz="1600" dirty="0"/>
              <a:t> = </a:t>
            </a:r>
            <a:r>
              <a:rPr lang="en-US" sz="1600" dirty="0" err="1"/>
              <a:t>cnt</a:t>
            </a:r>
            <a:r>
              <a:rPr lang="en-US" sz="1600" dirty="0"/>
              <a:t> + 1</a:t>
            </a:r>
          </a:p>
          <a:p>
            <a:r>
              <a:rPr lang="en-US" sz="1600" dirty="0"/>
              <a:t>    if </a:t>
            </a:r>
            <a:r>
              <a:rPr lang="en-US" sz="1600" dirty="0" err="1"/>
              <a:t>cnt</a:t>
            </a:r>
            <a:r>
              <a:rPr lang="en-US" sz="1600" dirty="0"/>
              <a:t> &lt; 10: </a:t>
            </a:r>
            <a:r>
              <a:rPr lang="en-US" sz="1600" dirty="0" err="1"/>
              <a:t>inFeature</a:t>
            </a:r>
            <a:r>
              <a:rPr lang="en-US" sz="1600" dirty="0"/>
              <a:t> = </a:t>
            </a:r>
            <a:r>
              <a:rPr lang="en-US" sz="1600" dirty="0" err="1"/>
              <a:t>inLayer.GetNextFeature</a:t>
            </a:r>
            <a:r>
              <a:rPr lang="en-US" sz="1600" dirty="0"/>
              <a:t>()</a:t>
            </a:r>
          </a:p>
          <a:p>
            <a:r>
              <a:rPr lang="en-US" sz="1600" dirty="0"/>
              <a:t>    else: break</a:t>
            </a:r>
          </a:p>
          <a:p>
            <a:r>
              <a:rPr lang="en-US" sz="1600" dirty="0"/>
              <a:t># close the data sources</a:t>
            </a:r>
          </a:p>
          <a:p>
            <a:r>
              <a:rPr lang="en-US" sz="1600" dirty="0" err="1"/>
              <a:t>inDS.Destroy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outDS.Destroy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712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Exercise(assignment)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5088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Copy selected features from one </a:t>
            </a:r>
            <a:r>
              <a:rPr lang="en-US" dirty="0" err="1" smtClean="0"/>
              <a:t>shapefile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another</a:t>
            </a:r>
          </a:p>
          <a:p>
            <a:pPr marL="457200" lvl="1" indent="0">
              <a:buNone/>
            </a:pPr>
            <a:r>
              <a:rPr lang="en-US" dirty="0"/>
              <a:t>• Create a new point </a:t>
            </a:r>
            <a:r>
              <a:rPr lang="en-US" dirty="0" err="1"/>
              <a:t>shapefile</a:t>
            </a:r>
            <a:r>
              <a:rPr lang="en-US" dirty="0"/>
              <a:t> and add an </a:t>
            </a:r>
            <a:r>
              <a:rPr lang="en-US" dirty="0" smtClean="0"/>
              <a:t>ID field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• </a:t>
            </a:r>
            <a:r>
              <a:rPr lang="en-US" dirty="0"/>
              <a:t>Loop through the points in </a:t>
            </a:r>
            <a:r>
              <a:rPr lang="en-US" dirty="0" err="1"/>
              <a:t>sites.shp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• If the cover attribute for a point is ‘trees’ then </a:t>
            </a:r>
            <a:r>
              <a:rPr lang="en-US" dirty="0" smtClean="0"/>
              <a:t>write that </a:t>
            </a:r>
            <a:r>
              <a:rPr lang="en-US" dirty="0"/>
              <a:t>point out to the new </a:t>
            </a:r>
            <a:r>
              <a:rPr lang="en-US" dirty="0" err="1"/>
              <a:t>shapefile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Mail the source code and </a:t>
            </a:r>
            <a:r>
              <a:rPr lang="en-US" dirty="0"/>
              <a:t>a screenshot of </a:t>
            </a:r>
            <a:r>
              <a:rPr lang="en-US" dirty="0" smtClean="0"/>
              <a:t>the new </a:t>
            </a:r>
            <a:r>
              <a:rPr lang="en-US" dirty="0" err="1"/>
              <a:t>shapefile</a:t>
            </a:r>
            <a:r>
              <a:rPr lang="en-US" dirty="0"/>
              <a:t> being displayed</a:t>
            </a:r>
          </a:p>
        </p:txBody>
      </p:sp>
    </p:spTree>
    <p:extLst>
      <p:ext uri="{BB962C8B-B14F-4D97-AF65-F5344CB8AC3E}">
        <p14:creationId xmlns:p14="http://schemas.microsoft.com/office/powerpoint/2010/main" val="12909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901952"/>
            <a:ext cx="10972799" cy="3973916"/>
          </a:xfrm>
        </p:spPr>
        <p:txBody>
          <a:bodyPr>
            <a:normAutofit/>
          </a:bodyPr>
          <a:lstStyle/>
          <a:p>
            <a:r>
              <a:rPr lang="en-US" b="1" dirty="0"/>
              <a:t>Geometry</a:t>
            </a:r>
            <a:r>
              <a:rPr lang="en-US" dirty="0"/>
              <a:t> : The geometry classes (</a:t>
            </a:r>
            <a:r>
              <a:rPr lang="en-US" dirty="0" err="1"/>
              <a:t>OGRGeometry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encapsulate the </a:t>
            </a:r>
            <a:r>
              <a:rPr lang="en-US" dirty="0" err="1"/>
              <a:t>OpenGIS</a:t>
            </a:r>
            <a:r>
              <a:rPr lang="en-US" dirty="0"/>
              <a:t> model vector data as well as providing some geometry operations, and translation to/from well known binary(</a:t>
            </a:r>
            <a:r>
              <a:rPr lang="en-US" dirty="0" err="1"/>
              <a:t>wkb</a:t>
            </a:r>
            <a:r>
              <a:rPr lang="en-US" dirty="0"/>
              <a:t>) and text(</a:t>
            </a:r>
            <a:r>
              <a:rPr lang="en-US" dirty="0" err="1"/>
              <a:t>wkt</a:t>
            </a:r>
            <a:r>
              <a:rPr lang="en-US" dirty="0"/>
              <a:t>) format. A geometry includes a spatial reference system (projection).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63" y="2962921"/>
            <a:ext cx="7583737" cy="3832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2336" y="3480769"/>
            <a:ext cx="3992689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Types </a:t>
            </a:r>
            <a:r>
              <a:rPr lang="en-US" sz="2400" dirty="0"/>
              <a:t>of geometry include</a:t>
            </a:r>
          </a:p>
          <a:p>
            <a:r>
              <a:rPr lang="en-US" sz="2400" dirty="0" err="1"/>
              <a:t>OGRPoint</a:t>
            </a:r>
            <a:r>
              <a:rPr lang="en-US" sz="2400" dirty="0"/>
              <a:t>, </a:t>
            </a:r>
            <a:r>
              <a:rPr lang="en-US" sz="2400" dirty="0" err="1"/>
              <a:t>OGRLineString</a:t>
            </a:r>
            <a:r>
              <a:rPr lang="en-US" sz="2400" dirty="0"/>
              <a:t>, </a:t>
            </a:r>
            <a:r>
              <a:rPr lang="en-US" sz="2400" dirty="0" err="1"/>
              <a:t>OGRPolygon</a:t>
            </a:r>
            <a:r>
              <a:rPr lang="en-US" sz="2400" dirty="0"/>
              <a:t>, </a:t>
            </a:r>
            <a:r>
              <a:rPr lang="en-US" sz="2400" dirty="0" err="1"/>
              <a:t>OGRGeometryCollection</a:t>
            </a:r>
            <a:r>
              <a:rPr lang="en-US" sz="2400" dirty="0"/>
              <a:t>, </a:t>
            </a:r>
            <a:r>
              <a:rPr lang="en-US" sz="2400" dirty="0" err="1"/>
              <a:t>OGRMultiPolygon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OGRMultiPoint</a:t>
            </a:r>
            <a:r>
              <a:rPr lang="en-US" sz="2400" dirty="0"/>
              <a:t>, and </a:t>
            </a:r>
            <a:r>
              <a:rPr lang="en-US" sz="2400" dirty="0" err="1"/>
              <a:t>OGRMultiLineString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0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50886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OGC Simple Features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○ </a:t>
            </a:r>
            <a:r>
              <a:rPr lang="en-US" dirty="0"/>
              <a:t>Point</a:t>
            </a:r>
          </a:p>
          <a:p>
            <a:pPr marL="0" indent="0">
              <a:buNone/>
            </a:pPr>
            <a:r>
              <a:rPr lang="en-US" dirty="0"/>
              <a:t>○ </a:t>
            </a:r>
            <a:r>
              <a:rPr lang="en-US" dirty="0" err="1"/>
              <a:t>LineString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○ Polygon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○ </a:t>
            </a:r>
            <a:r>
              <a:rPr lang="en-US" dirty="0"/>
              <a:t>MultiPoint</a:t>
            </a:r>
          </a:p>
          <a:p>
            <a:pPr marL="0" indent="0">
              <a:buNone/>
            </a:pPr>
            <a:r>
              <a:rPr lang="en-US" dirty="0"/>
              <a:t>○ </a:t>
            </a:r>
            <a:r>
              <a:rPr lang="en-US" dirty="0" err="1"/>
              <a:t>MultiLineString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○ </a:t>
            </a:r>
            <a:r>
              <a:rPr lang="en-US" dirty="0" err="1"/>
              <a:t>MultiPolygon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○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8432" y="3499667"/>
            <a:ext cx="6937248" cy="2240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spcAft>
                <a:spcPts val="600"/>
              </a:spcAft>
              <a:buClr>
                <a:srgbClr val="D9B247"/>
              </a:buClr>
              <a:buSzPct val="115000"/>
            </a:pPr>
            <a:r>
              <a:rPr lang="en-US" sz="2400" b="1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Creating a new </a:t>
            </a:r>
            <a:r>
              <a:rPr lang="en-US" sz="2400" b="1" dirty="0" smtClean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Geometry</a:t>
            </a:r>
          </a:p>
          <a:p>
            <a:pPr marL="457200" lvl="0" indent="-457200">
              <a:spcBef>
                <a:spcPct val="20000"/>
              </a:spcBef>
              <a:spcAft>
                <a:spcPts val="600"/>
              </a:spcAft>
              <a:buClr>
                <a:srgbClr val="D9B247"/>
              </a:buClr>
              <a:buSzPct val="115000"/>
              <a:buFont typeface="+mj-lt"/>
              <a:buAutoNum type="arabicPeriod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Create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an empty Geometry object with 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ogr.Geometry(&lt;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OGRwkbGeometryType</a:t>
            </a: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&gt;)</a:t>
            </a:r>
          </a:p>
          <a:p>
            <a:pPr marL="457200" lvl="0" indent="-457200">
              <a:spcBef>
                <a:spcPct val="20000"/>
              </a:spcBef>
              <a:spcAft>
                <a:spcPts val="600"/>
              </a:spcAft>
              <a:buClr>
                <a:srgbClr val="D9B247"/>
              </a:buClr>
              <a:buSzPct val="115000"/>
              <a:buFont typeface="+mj-lt"/>
              <a:buAutoNum type="arabicPeriod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Define what the geometry is in a different way for each type (point, line, polygon, etc.)</a:t>
            </a:r>
          </a:p>
        </p:txBody>
      </p:sp>
    </p:spTree>
    <p:extLst>
      <p:ext uri="{BB962C8B-B14F-4D97-AF65-F5344CB8AC3E}">
        <p14:creationId xmlns:p14="http://schemas.microsoft.com/office/powerpoint/2010/main" val="39677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50886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AddPoint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 &lt;x&gt;, &lt;y&gt;, [&lt;z&gt;])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coordinates. 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height value &lt;z&gt; is optional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defaults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0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  point 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ogr.Geometry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/>
              </a:rPr>
              <a:t>ogr.wkbPoint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       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point.AddPoint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(10,20</a:t>
            </a:r>
            <a:r>
              <a:rPr lang="en-US" sz="1800" b="1" dirty="0">
                <a:solidFill>
                  <a:srgbClr val="000000"/>
                </a:solidFill>
                <a:latin typeface="Courier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0032" y="4438180"/>
            <a:ext cx="6096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1198054.34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648493.09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print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0032" y="5871671"/>
            <a:ext cx="327044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POINT (1198054.34 648493.09 0)</a:t>
            </a:r>
          </a:p>
        </p:txBody>
      </p:sp>
    </p:spTree>
    <p:extLst>
      <p:ext uri="{BB962C8B-B14F-4D97-AF65-F5344CB8AC3E}">
        <p14:creationId xmlns:p14="http://schemas.microsoft.com/office/powerpoint/2010/main" val="7880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2556932"/>
            <a:ext cx="10559903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/>
              <a:t>new vertices to the line </a:t>
            </a:r>
            <a:r>
              <a:rPr lang="en-US" dirty="0" smtClean="0"/>
              <a:t>with </a:t>
            </a:r>
            <a:r>
              <a:rPr lang="en-US" b="1" dirty="0" err="1" smtClean="0"/>
              <a:t>AddPoint</a:t>
            </a:r>
            <a:r>
              <a:rPr lang="en-US" b="1" dirty="0"/>
              <a:t>(&lt;x&gt;, &lt;y&gt;, [&lt;z&gt;])</a:t>
            </a:r>
          </a:p>
          <a:p>
            <a:r>
              <a:rPr lang="en-US" dirty="0" smtClean="0"/>
              <a:t>Change </a:t>
            </a:r>
            <a:r>
              <a:rPr lang="en-US" dirty="0"/>
              <a:t>the coordinates of a vertex </a:t>
            </a:r>
            <a:r>
              <a:rPr lang="en-US" dirty="0" smtClean="0"/>
              <a:t>with </a:t>
            </a:r>
            <a:r>
              <a:rPr lang="fr-FR" b="1" dirty="0" err="1" smtClean="0"/>
              <a:t>SetPoint</a:t>
            </a:r>
            <a:r>
              <a:rPr lang="fr-FR" b="1" dirty="0"/>
              <a:t>(&lt;index&gt;, &lt;x&gt;, &lt;y&gt;, [&lt;z&gt;])</a:t>
            </a:r>
          </a:p>
          <a:p>
            <a:r>
              <a:rPr lang="en-US" dirty="0"/>
              <a:t>where &lt;index&gt; is the index of the vertex </a:t>
            </a:r>
            <a:r>
              <a:rPr lang="en-US" dirty="0" smtClean="0"/>
              <a:t>to change</a:t>
            </a:r>
            <a:endParaRPr lang="en-US" dirty="0"/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line = </a:t>
            </a:r>
            <a:r>
              <a:rPr lang="en-US" b="1" dirty="0" err="1"/>
              <a:t>ogr.Geometry</a:t>
            </a:r>
            <a:r>
              <a:rPr lang="en-US" b="1" dirty="0"/>
              <a:t>(</a:t>
            </a:r>
            <a:r>
              <a:rPr lang="en-US" b="1" dirty="0" err="1"/>
              <a:t>ogr.wkbLineString</a:t>
            </a:r>
            <a:r>
              <a:rPr lang="en-US" b="1" dirty="0"/>
              <a:t>)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/>
              <a:t>line.AddPoint</a:t>
            </a:r>
            <a:r>
              <a:rPr lang="en-US" b="1" dirty="0"/>
              <a:t>(10,10)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/>
              <a:t>line.AddPoint</a:t>
            </a:r>
            <a:r>
              <a:rPr lang="en-US" b="1" dirty="0"/>
              <a:t>(20,20)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 err="1"/>
              <a:t>line.SetPoint</a:t>
            </a:r>
            <a:r>
              <a:rPr lang="en-US" b="1" dirty="0"/>
              <a:t>(0,30,30) #(10,10) -&gt; (30,30</a:t>
            </a:r>
            <a:r>
              <a:rPr lang="en-US" b="1" dirty="0" smtClean="0"/>
              <a:t>)</a:t>
            </a:r>
          </a:p>
          <a:p>
            <a:pPr marL="45720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b="1" dirty="0"/>
              <a:t>p</a:t>
            </a:r>
            <a:r>
              <a:rPr lang="en-US" b="1" dirty="0" smtClean="0"/>
              <a:t>rint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2556932"/>
            <a:ext cx="10559903" cy="33189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 the number of vertices in a line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use </a:t>
            </a:r>
            <a:r>
              <a:rPr lang="en-US" sz="2000" b="1" dirty="0" err="1" smtClean="0">
                <a:solidFill>
                  <a:srgbClr val="000000"/>
                </a:solidFill>
                <a:latin typeface="Courier"/>
              </a:rPr>
              <a:t>GetPointCount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print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line.GetPointCount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get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coordinates for a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specific vertex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GetX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vertex_index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&gt;)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GetY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vertex_index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&gt;)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print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line.GetX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(0)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print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line.GetY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7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Related modules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Numeric</a:t>
            </a:r>
            <a:endParaRPr lang="en-US" dirty="0"/>
          </a:p>
          <a:p>
            <a:r>
              <a:rPr lang="en-US" dirty="0" smtClean="0"/>
              <a:t>Sophisticated </a:t>
            </a:r>
            <a:r>
              <a:rPr lang="en-US" dirty="0"/>
              <a:t>array manipulation (</a:t>
            </a:r>
            <a:r>
              <a:rPr lang="en-US" dirty="0" smtClean="0"/>
              <a:t>extremely useful </a:t>
            </a:r>
            <a:r>
              <a:rPr lang="en-US" dirty="0"/>
              <a:t>for raster data!)</a:t>
            </a:r>
          </a:p>
          <a:p>
            <a:r>
              <a:rPr lang="en-US" dirty="0" smtClean="0"/>
              <a:t>This </a:t>
            </a:r>
            <a:r>
              <a:rPr lang="en-US" dirty="0"/>
              <a:t>is the one we’ll be using in class</a:t>
            </a:r>
          </a:p>
          <a:p>
            <a:pPr marL="0" indent="0">
              <a:buNone/>
            </a:pPr>
            <a:r>
              <a:rPr lang="en-US" dirty="0" err="1" smtClean="0"/>
              <a:t>NumPy</a:t>
            </a:r>
            <a:endParaRPr lang="en-US" dirty="0"/>
          </a:p>
          <a:p>
            <a:r>
              <a:rPr lang="en-US" dirty="0" smtClean="0"/>
              <a:t>Next </a:t>
            </a:r>
            <a:r>
              <a:rPr lang="en-US" dirty="0"/>
              <a:t>generation of </a:t>
            </a:r>
            <a:r>
              <a:rPr lang="en-US" dirty="0" smtClean="0"/>
              <a:t>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1993392"/>
            <a:ext cx="10559903" cy="388247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Must create rings first and then add </a:t>
            </a:r>
            <a:r>
              <a:rPr lang="en-US" dirty="0" smtClean="0"/>
              <a:t>them to </a:t>
            </a:r>
            <a:r>
              <a:rPr lang="en-US" dirty="0"/>
              <a:t>the polygon </a:t>
            </a:r>
            <a:r>
              <a:rPr lang="en-US" dirty="0" smtClean="0"/>
              <a:t>later</a:t>
            </a:r>
          </a:p>
          <a:p>
            <a:r>
              <a:rPr lang="en-US" dirty="0"/>
              <a:t>To make a ring, create an empty </a:t>
            </a:r>
            <a:r>
              <a:rPr lang="en-US" dirty="0" smtClean="0"/>
              <a:t>ring Geometry </a:t>
            </a:r>
            <a:r>
              <a:rPr lang="en-US" dirty="0"/>
              <a:t>and then use </a:t>
            </a:r>
            <a:r>
              <a:rPr lang="en-US" dirty="0" err="1"/>
              <a:t>AddPoint</a:t>
            </a:r>
            <a:r>
              <a:rPr lang="en-US" dirty="0"/>
              <a:t>(&lt;x</a:t>
            </a:r>
            <a:r>
              <a:rPr lang="en-US" dirty="0" smtClean="0"/>
              <a:t>&gt;,&lt;</a:t>
            </a:r>
            <a:r>
              <a:rPr lang="en-US" dirty="0"/>
              <a:t>y&gt;) to add vertices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b="1" dirty="0"/>
              <a:t>ring = </a:t>
            </a:r>
            <a:r>
              <a:rPr lang="en-US" sz="2400" b="1" dirty="0" err="1"/>
              <a:t>ogr.Geometry</a:t>
            </a:r>
            <a:r>
              <a:rPr lang="en-US" sz="2400" b="1" dirty="0"/>
              <a:t>(</a:t>
            </a:r>
            <a:r>
              <a:rPr lang="en-US" sz="2400" b="1" dirty="0" err="1"/>
              <a:t>ogr.wkbLinearRing</a:t>
            </a:r>
            <a:r>
              <a:rPr lang="en-US" sz="2400" b="1" dirty="0"/>
              <a:t>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b="1" dirty="0" err="1"/>
              <a:t>ring.AddPoint</a:t>
            </a:r>
            <a:r>
              <a:rPr lang="en-US" sz="2400" b="1" dirty="0"/>
              <a:t>(0,0)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b="1" dirty="0" err="1"/>
              <a:t>ring.AddPoint</a:t>
            </a:r>
            <a:r>
              <a:rPr lang="en-US" sz="2400" b="1" dirty="0"/>
              <a:t>(100,0)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b="1" dirty="0" err="1"/>
              <a:t>ring.AddPoint</a:t>
            </a:r>
            <a:r>
              <a:rPr lang="en-US" sz="2400" b="1" dirty="0"/>
              <a:t>(100,100)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b="1" dirty="0" err="1" smtClean="0"/>
              <a:t>ring.AddPoint</a:t>
            </a:r>
            <a:r>
              <a:rPr lang="en-US" sz="2400" b="1" dirty="0" smtClean="0"/>
              <a:t>(0,100</a:t>
            </a:r>
            <a:r>
              <a:rPr lang="en-US" sz="2400" b="1" dirty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To close the ring, use </a:t>
            </a:r>
            <a:r>
              <a:rPr lang="en-US" b="1" dirty="0" err="1"/>
              <a:t>CloseRings</a:t>
            </a:r>
            <a:r>
              <a:rPr lang="en-US" b="1" dirty="0"/>
              <a:t>() </a:t>
            </a:r>
            <a:r>
              <a:rPr lang="en-US" dirty="0" smtClean="0"/>
              <a:t>or make </a:t>
            </a:r>
            <a:r>
              <a:rPr lang="en-US" dirty="0"/>
              <a:t>the last vertex the same as the first</a:t>
            </a:r>
          </a:p>
          <a:p>
            <a:pPr marL="914400" lvl="2" indent="0">
              <a:buNone/>
            </a:pPr>
            <a:r>
              <a:rPr lang="en-US" sz="2200" b="1" dirty="0" err="1"/>
              <a:t>ring.CloseRings</a:t>
            </a:r>
            <a:r>
              <a:rPr lang="en-US" sz="2200" b="1" dirty="0"/>
              <a:t>()</a:t>
            </a:r>
          </a:p>
          <a:p>
            <a:pPr marL="914400" lvl="2" indent="0">
              <a:buNone/>
            </a:pPr>
            <a:r>
              <a:rPr lang="en-US" sz="2200" b="1" dirty="0" err="1"/>
              <a:t>ring.AddPoint</a:t>
            </a:r>
            <a:r>
              <a:rPr lang="en-US" sz="2200" b="1" dirty="0"/>
              <a:t>(0,0)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36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1993392"/>
            <a:ext cx="10559903" cy="422452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outring = ogr.Geometry(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ogr.wkbLinearRing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outring.AddPoint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(0,0)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outring.AddPoint(100,0)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outring.AddPoint(100,100)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outring.AddPoint(0,100)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outring.AddPoint(0,0)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inring = ogr.Geometry(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ogr.wkbLinearRing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inring.AddPoint(25,25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inring.AddPoint(75,25)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inring.AddPoint(75,75)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inring.AddPoint(25,75)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inring.CloseRings()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413" y="3986784"/>
            <a:ext cx="1641737" cy="156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84" y="1993392"/>
            <a:ext cx="10559903" cy="38824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Now make the polygon and add the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rings with </a:t>
            </a:r>
            <a:r>
              <a:rPr lang="en-US" sz="2800" b="1" dirty="0" err="1">
                <a:solidFill>
                  <a:srgbClr val="000000"/>
                </a:solidFill>
                <a:latin typeface="Courier"/>
              </a:rPr>
              <a:t>AddGeometry</a:t>
            </a:r>
            <a:r>
              <a:rPr lang="en-US" sz="2800" b="1" dirty="0">
                <a:solidFill>
                  <a:srgbClr val="000000"/>
                </a:solidFill>
                <a:latin typeface="Courier"/>
              </a:rPr>
              <a:t>(&lt;geometry&gt;)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polygon = ogr.Geometry(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ogr.wkbPolygon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marL="914400" lvl="2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polygon.AddGeometry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(outring)</a:t>
            </a:r>
          </a:p>
          <a:p>
            <a:pPr marL="914400" lvl="2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polygon.AddGeometry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(inring)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Get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the number of rings in a polygon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 </a:t>
            </a:r>
            <a:r>
              <a:rPr lang="en-US" sz="2800" b="1" dirty="0" err="1" smtClean="0">
                <a:solidFill>
                  <a:srgbClr val="000000"/>
                </a:solidFill>
                <a:latin typeface="Courier"/>
              </a:rPr>
              <a:t>GetGeometryCount</a:t>
            </a:r>
            <a:r>
              <a:rPr lang="en-US" sz="2800" b="1" dirty="0">
                <a:solidFill>
                  <a:srgbClr val="000000"/>
                </a:solidFill>
                <a:latin typeface="Courier"/>
              </a:rPr>
              <a:t>()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print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polygon.GetGeometryCount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polygons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392"/>
            <a:ext cx="11430000" cy="3882476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Get a ring object from a polygon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with </a:t>
            </a:r>
            <a:r>
              <a:rPr lang="en-US" sz="2800" b="1" dirty="0" err="1" smtClean="0">
                <a:solidFill>
                  <a:srgbClr val="000000"/>
                </a:solidFill>
                <a:latin typeface="Courier"/>
              </a:rPr>
              <a:t>GetGeometryRef</a:t>
            </a:r>
            <a:r>
              <a:rPr lang="en-US" sz="28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800" b="1" dirty="0" err="1">
                <a:solidFill>
                  <a:srgbClr val="000000"/>
                </a:solidFill>
                <a:latin typeface="Courier"/>
              </a:rPr>
              <a:t>ring_index</a:t>
            </a:r>
            <a:r>
              <a:rPr lang="en-US" sz="2800" b="1" dirty="0">
                <a:solidFill>
                  <a:srgbClr val="000000"/>
                </a:solidFill>
                <a:latin typeface="Courier"/>
              </a:rPr>
              <a:t>&gt;)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indices are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the same order you added them to 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thepolygon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</a:rPr>
              <a:t>outring 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polygon.GetGeometryRef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(0)</a:t>
            </a:r>
          </a:p>
          <a:p>
            <a:pPr marL="914400" lvl="2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inring 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polygon.GetGeometryRef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(1)</a:t>
            </a:r>
          </a:p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• Get the number of vertices in a ring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the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coordinates of those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vertices as inring.GetPointCount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(),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inring.GetX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(&lt;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vertex_index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&gt;)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inring.GetY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(&lt;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vertex_index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2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104" y="4389119"/>
            <a:ext cx="10335767" cy="1815659"/>
          </a:xfrm>
          <a:solidFill>
            <a:schemeClr val="accent5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5</a:t>
            </a:r>
          </a:p>
          <a:p>
            <a:pPr marL="0" indent="0">
              <a:buNone/>
            </a:pPr>
            <a:r>
              <a:rPr lang="sv-SE" dirty="0"/>
              <a:t>1154115.27457</a:t>
            </a:r>
          </a:p>
          <a:p>
            <a:pPr marL="0" indent="0">
              <a:buNone/>
            </a:pPr>
            <a:r>
              <a:rPr lang="sv-SE" dirty="0"/>
              <a:t>POLYGON ((1154115.2745658469 686419.44427013607 0,1154115.2745658469 653118.25743749342 0,1165678.1866605144 653118.25743749342 0,1165678.1866605144 686419.44427013607 0,1154115.2745658469 686419.44427013607 0),(1149490.1097279799 691044.60910800309 0,1149490.1097279799 648030.57611583965 0,1191579.1097525698 648030.57611583965 0,1191579.1097525698 691044.60910800309 0,1149490.1097279799 691044.60910800309 0))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104" y="905390"/>
            <a:ext cx="6096000" cy="452431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osgeo</a:t>
            </a:r>
            <a:r>
              <a:rPr lang="en-US" dirty="0"/>
              <a:t> import </a:t>
            </a:r>
            <a:r>
              <a:rPr lang="en-US" dirty="0" err="1"/>
              <a:t>ogr</a:t>
            </a:r>
            <a:endParaRPr lang="en-US" dirty="0"/>
          </a:p>
          <a:p>
            <a:r>
              <a:rPr lang="en-US" dirty="0"/>
              <a:t># Create outer ring</a:t>
            </a:r>
          </a:p>
          <a:p>
            <a:r>
              <a:rPr lang="en-US" dirty="0" err="1"/>
              <a:t>outRing</a:t>
            </a:r>
            <a:r>
              <a:rPr lang="en-US" dirty="0"/>
              <a:t> = ogr.Geometry(</a:t>
            </a:r>
            <a:r>
              <a:rPr lang="en-US" dirty="0" err="1"/>
              <a:t>ogr.wkbLinearRing</a:t>
            </a:r>
            <a:r>
              <a:rPr lang="en-US" dirty="0"/>
              <a:t>)</a:t>
            </a:r>
          </a:p>
          <a:p>
            <a:r>
              <a:rPr lang="en-US" dirty="0" err="1"/>
              <a:t>outRing.AddPoint</a:t>
            </a:r>
            <a:r>
              <a:rPr lang="en-US" dirty="0"/>
              <a:t>(1154115.274565847, 686419.4442701361)</a:t>
            </a:r>
          </a:p>
          <a:p>
            <a:r>
              <a:rPr lang="en-US" dirty="0" err="1"/>
              <a:t>outRing.AddPoint</a:t>
            </a:r>
            <a:r>
              <a:rPr lang="en-US" dirty="0"/>
              <a:t>(1154115.274565847, 653118.2574374934)</a:t>
            </a:r>
          </a:p>
          <a:p>
            <a:r>
              <a:rPr lang="en-US" dirty="0" err="1"/>
              <a:t>outRing.AddPoint</a:t>
            </a:r>
            <a:r>
              <a:rPr lang="en-US" dirty="0"/>
              <a:t>(1165678.1866605144, 653118.2574374934)</a:t>
            </a:r>
          </a:p>
          <a:p>
            <a:r>
              <a:rPr lang="en-US" dirty="0" err="1"/>
              <a:t>outRing.AddPoint</a:t>
            </a:r>
            <a:r>
              <a:rPr lang="en-US" dirty="0"/>
              <a:t>(1165678.1866605144, 686419.4442701361)</a:t>
            </a:r>
          </a:p>
          <a:p>
            <a:r>
              <a:rPr lang="en-US" dirty="0" err="1"/>
              <a:t>outRing.AddPoint</a:t>
            </a:r>
            <a:r>
              <a:rPr lang="en-US" dirty="0"/>
              <a:t>(1154115.274565847, 686419.4442701361)</a:t>
            </a:r>
          </a:p>
          <a:p>
            <a:endParaRPr lang="en-US" dirty="0"/>
          </a:p>
          <a:p>
            <a:r>
              <a:rPr lang="en-US" dirty="0"/>
              <a:t># Create inner ring</a:t>
            </a:r>
          </a:p>
          <a:p>
            <a:r>
              <a:rPr lang="en-US" dirty="0" err="1"/>
              <a:t>innerRing</a:t>
            </a:r>
            <a:r>
              <a:rPr lang="en-US" dirty="0"/>
              <a:t> = ogr.Geometry(</a:t>
            </a:r>
            <a:r>
              <a:rPr lang="en-US" dirty="0" err="1"/>
              <a:t>ogr.wkbLinearRing</a:t>
            </a:r>
            <a:r>
              <a:rPr lang="en-US" dirty="0"/>
              <a:t>)</a:t>
            </a:r>
          </a:p>
          <a:p>
            <a:r>
              <a:rPr lang="en-US" dirty="0" err="1"/>
              <a:t>innerRing.AddPoint</a:t>
            </a:r>
            <a:r>
              <a:rPr lang="en-US" dirty="0"/>
              <a:t>(1149490.1097279799, 691044.6091080031)</a:t>
            </a:r>
          </a:p>
          <a:p>
            <a:r>
              <a:rPr lang="en-US" dirty="0" err="1"/>
              <a:t>innerRing.AddPoint</a:t>
            </a:r>
            <a:r>
              <a:rPr lang="en-US" dirty="0"/>
              <a:t>(1149490.1097279799, 648030.5761158396)</a:t>
            </a:r>
          </a:p>
          <a:p>
            <a:r>
              <a:rPr lang="en-US" dirty="0" err="1"/>
              <a:t>innerRing.AddPoint</a:t>
            </a:r>
            <a:r>
              <a:rPr lang="en-US" dirty="0"/>
              <a:t>(1191579.1097525698, 648030.5761158396)</a:t>
            </a:r>
          </a:p>
          <a:p>
            <a:r>
              <a:rPr lang="en-US" dirty="0" err="1"/>
              <a:t>innerRing.AddPoint</a:t>
            </a:r>
            <a:r>
              <a:rPr lang="en-US" dirty="0"/>
              <a:t>(1191579.1097525698, 691044.6091080031)</a:t>
            </a:r>
          </a:p>
          <a:p>
            <a:r>
              <a:rPr lang="en-US" dirty="0" err="1"/>
              <a:t>innerRing.AddPoint</a:t>
            </a:r>
            <a:r>
              <a:rPr lang="en-US" dirty="0"/>
              <a:t>(1149490.1097279799, 691044.6091080031)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7104" y="905319"/>
            <a:ext cx="6096000" cy="313932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# Create polygon</a:t>
            </a:r>
          </a:p>
          <a:p>
            <a:r>
              <a:rPr lang="en-US" dirty="0"/>
              <a:t>poly = ogr.Geometry(</a:t>
            </a:r>
            <a:r>
              <a:rPr lang="en-US" dirty="0" err="1"/>
              <a:t>ogr.wkbPolygon</a:t>
            </a:r>
            <a:r>
              <a:rPr lang="en-US" dirty="0"/>
              <a:t>)</a:t>
            </a:r>
          </a:p>
          <a:p>
            <a:r>
              <a:rPr lang="en-US" dirty="0" err="1"/>
              <a:t>poly.AddGeometry</a:t>
            </a:r>
            <a:r>
              <a:rPr lang="en-US" dirty="0"/>
              <a:t>(</a:t>
            </a:r>
            <a:r>
              <a:rPr lang="en-US" dirty="0" err="1"/>
              <a:t>outRing</a:t>
            </a:r>
            <a:r>
              <a:rPr lang="en-US" dirty="0"/>
              <a:t>)</a:t>
            </a:r>
          </a:p>
          <a:p>
            <a:r>
              <a:rPr lang="en-US" dirty="0" err="1"/>
              <a:t>poly.AddGeometry</a:t>
            </a:r>
            <a:r>
              <a:rPr lang="en-US" dirty="0"/>
              <a:t>(</a:t>
            </a:r>
            <a:r>
              <a:rPr lang="en-US" dirty="0" err="1"/>
              <a:t>innerRing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#count vertices in ring and Get X of first vertex</a:t>
            </a:r>
          </a:p>
          <a:p>
            <a:r>
              <a:rPr lang="en-US" dirty="0"/>
              <a:t>outring=</a:t>
            </a:r>
            <a:r>
              <a:rPr lang="en-US" dirty="0" err="1"/>
              <a:t>poly.GetGeometryRef</a:t>
            </a:r>
            <a:r>
              <a:rPr lang="en-US" dirty="0"/>
              <a:t>(0)</a:t>
            </a:r>
          </a:p>
          <a:p>
            <a:r>
              <a:rPr lang="en-US" dirty="0"/>
              <a:t>print </a:t>
            </a:r>
            <a:r>
              <a:rPr lang="en-US" dirty="0" err="1"/>
              <a:t>outring.GetPointCount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err="1"/>
              <a:t>outring.GetX</a:t>
            </a:r>
            <a:r>
              <a:rPr lang="en-US" dirty="0"/>
              <a:t>(0)</a:t>
            </a:r>
          </a:p>
          <a:p>
            <a:endParaRPr lang="en-US" dirty="0"/>
          </a:p>
          <a:p>
            <a:r>
              <a:rPr lang="en-US" dirty="0"/>
              <a:t>print </a:t>
            </a:r>
            <a:r>
              <a:rPr lang="en-US" dirty="0" err="1"/>
              <a:t>poly.ExportToWkt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6280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Multi 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392"/>
            <a:ext cx="11430000" cy="388247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MultiPoint, </a:t>
            </a:r>
            <a:r>
              <a:rPr lang="en-US" dirty="0" err="1"/>
              <a:t>MultiLineString</a:t>
            </a:r>
            <a:r>
              <a:rPr lang="en-US" dirty="0"/>
              <a:t>, </a:t>
            </a:r>
            <a:r>
              <a:rPr lang="en-US" dirty="0" err="1"/>
              <a:t>MultiPolygon</a:t>
            </a:r>
            <a:r>
              <a:rPr lang="en-US" dirty="0"/>
              <a:t>…</a:t>
            </a:r>
          </a:p>
          <a:p>
            <a:r>
              <a:rPr lang="en-US" dirty="0" smtClean="0"/>
              <a:t>Create </a:t>
            </a:r>
            <a:r>
              <a:rPr lang="en-US" dirty="0"/>
              <a:t>a geometry and then add it to </a:t>
            </a:r>
            <a:r>
              <a:rPr lang="en-US" dirty="0" smtClean="0"/>
              <a:t>the multi-version </a:t>
            </a:r>
            <a:r>
              <a:rPr lang="en-US" dirty="0"/>
              <a:t>with </a:t>
            </a:r>
            <a:r>
              <a:rPr lang="en-US" b="1" dirty="0" err="1"/>
              <a:t>AddGeometry</a:t>
            </a:r>
            <a:r>
              <a:rPr lang="en-US" b="1" dirty="0"/>
              <a:t>(&lt;</a:t>
            </a:r>
            <a:r>
              <a:rPr lang="en-US" b="1" dirty="0" err="1"/>
              <a:t>geom</a:t>
            </a:r>
            <a:r>
              <a:rPr lang="en-US" b="1" dirty="0"/>
              <a:t>&gt;)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3017521"/>
            <a:ext cx="7942286" cy="38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Create a MultiPoint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7999" y="2092741"/>
            <a:ext cx="6096000" cy="424731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multipoint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wkbMultiPoint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point1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1251243.7361610543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598078.7958668759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multipoint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(point1)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point2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1240605.8570339603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601778.9277371694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multipoint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(point2)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point3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point3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1250318.7031934808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606404.0925750365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multipoint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(point3)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print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multipoint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89803"/>
            <a:ext cx="6096000" cy="452431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multiline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wkbMultiLineString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line1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wkbLineString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1214242.4174581182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617041.9717021306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1234593.142744733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629529.9167643716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multiline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(line1)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line1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wkbLineString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1184641.3624957693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626754.8178616514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1219792.6152635587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606866.6090588232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multiline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(line1)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print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multiline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8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90" y="561508"/>
            <a:ext cx="9601196" cy="130386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MultiPolygon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62686"/>
            <a:ext cx="634593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multipolygon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wkbMultiPolygon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ring #1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ring1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wkbLinearRing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1204067.0548148106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634617.5980860253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1204067.0548148106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620742.1035724243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1215167.4504256917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620742.1035724243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1215167.4504256917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634617.5980860253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1204067.0548148106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634617.5980860253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polygon #1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poly1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wkbPolygon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poly1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AddGeometry(ring1)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multipolygon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(poly1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8384" y="2875393"/>
            <a:ext cx="733958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ring #2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ring2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wkbLinearRing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1179553.6811741155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647105.5431482664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1179553.6811741155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626292.3013778647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1194354.20865529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626292.3013778647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1194354.20865529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647105.5431482664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ring2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AddPoint(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1179553.6811741155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647105.5431482664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polygon #2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poly2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wkbPolygon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poly2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AddGeometry(ring2)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multipolygon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(poly2)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print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multipolygon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35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90" y="561508"/>
            <a:ext cx="9601196" cy="1303867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4880" y="2303377"/>
            <a:ext cx="704697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a geometry collection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geomcol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wkbGeometryCollection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Add a point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‐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122.23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47.09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geomcol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(point)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Add a line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line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Geometry(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wkbLineString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line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‐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122.60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47.14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line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‐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122.48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08150"/>
                </a:solidFill>
                <a:latin typeface="Consolas" panose="020B0609020204030204" pitchFamily="49" charset="0"/>
              </a:rPr>
              <a:t>47.23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geomcol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AddGeometry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(line)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</a:rPr>
              <a:t>print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geomcol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5936" y="4796367"/>
            <a:ext cx="551688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Do not destroy geometries that come </a:t>
            </a:r>
            <a:r>
              <a:rPr lang="en-US" sz="2400" dirty="0" smtClean="0"/>
              <a:t>from an </a:t>
            </a:r>
            <a:r>
              <a:rPr lang="en-US" sz="2400" dirty="0"/>
              <a:t>existing </a:t>
            </a:r>
            <a:r>
              <a:rPr lang="en-US" sz="2400" dirty="0" smtClean="0"/>
              <a:t>feature. Destroy </a:t>
            </a:r>
            <a:r>
              <a:rPr lang="en-US" sz="2400" dirty="0"/>
              <a:t>geometries that are </a:t>
            </a:r>
            <a:r>
              <a:rPr lang="en-US" sz="2400" dirty="0" smtClean="0"/>
              <a:t>created during </a:t>
            </a:r>
            <a:r>
              <a:rPr lang="en-US" sz="2400" dirty="0"/>
              <a:t>script </a:t>
            </a:r>
            <a:r>
              <a:rPr lang="en-US" sz="2400" dirty="0" smtClean="0"/>
              <a:t>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76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Documentation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GDAL: http://www.gdal.org/, gdal.py,</a:t>
            </a:r>
          </a:p>
          <a:p>
            <a:pPr marL="0" indent="0">
              <a:buNone/>
            </a:pPr>
            <a:r>
              <a:rPr lang="en-US" dirty="0"/>
              <a:t>gdalconst.py (in the </a:t>
            </a:r>
            <a:r>
              <a:rPr lang="en-US" dirty="0" err="1"/>
              <a:t>fwtools</a:t>
            </a:r>
            <a:r>
              <a:rPr lang="en-US" dirty="0"/>
              <a:t>/</a:t>
            </a:r>
            <a:r>
              <a:rPr lang="en-US" dirty="0" err="1"/>
              <a:t>pymod</a:t>
            </a:r>
            <a:r>
              <a:rPr lang="en-US" dirty="0"/>
              <a:t> folder)</a:t>
            </a:r>
          </a:p>
          <a:p>
            <a:r>
              <a:rPr lang="en-US" dirty="0" smtClean="0"/>
              <a:t>OGR</a:t>
            </a:r>
            <a:r>
              <a:rPr lang="en-US" dirty="0"/>
              <a:t>: http://www.gdal.org/ogr/, ogr.py</a:t>
            </a:r>
          </a:p>
          <a:p>
            <a:r>
              <a:rPr lang="en-US" dirty="0" smtClean="0"/>
              <a:t>Numeric: http</a:t>
            </a:r>
            <a:r>
              <a:rPr lang="en-US" dirty="0"/>
              <a:t>://numpy.scipy.org/#older_array</a:t>
            </a:r>
          </a:p>
          <a:p>
            <a:r>
              <a:rPr lang="en-US" dirty="0" err="1" smtClean="0"/>
              <a:t>NumPy</a:t>
            </a:r>
            <a:r>
              <a:rPr lang="en-US" dirty="0"/>
              <a:t>: http://numpy.scipy.org/</a:t>
            </a:r>
          </a:p>
        </p:txBody>
      </p:sp>
    </p:spTree>
    <p:extLst>
      <p:ext uri="{BB962C8B-B14F-4D97-AF65-F5344CB8AC3E}">
        <p14:creationId xmlns:p14="http://schemas.microsoft.com/office/powerpoint/2010/main" val="40789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90" y="561508"/>
            <a:ext cx="9601196" cy="1303867"/>
          </a:xfrm>
        </p:spPr>
        <p:txBody>
          <a:bodyPr/>
          <a:lstStyle/>
          <a:p>
            <a:r>
              <a:rPr lang="en-US" dirty="0" smtClean="0"/>
              <a:t>Exercise(example)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62686"/>
            <a:ext cx="6345936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script to add a point to a new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shapefile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import modules and set the working directory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os.chdir('E:\\WRC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\\data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get the driver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driver 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ogr.GetDriverByName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('ESRI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Shapefile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create a new data source and layer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os.path.exists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test.shp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'):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driver.DeleteDataSource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test.shp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ds 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driver.CreateDataSource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('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test.shp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if ds is None: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print 'Could not create file'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sys.exit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layer 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ds.CreateLayer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('test',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geom_type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ogr.wkbPoint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5312" y="1562686"/>
            <a:ext cx="7961376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add an id field to the output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fieldDefn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ogr.FieldDefn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('id', 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ogr.OFTInteger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layer.CreateField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fieldDefn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a new point object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point = ogr.Geometry(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ogr.wkbPoint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point.AddPoint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(150, 75)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get the 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FeatureDefn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 for the output layer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featureDefn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layer.GetLayerDefn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create a new feature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feature = 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ogr.Feature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featureDefn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feature.SetGeometry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(point)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feature.SetField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('id', 1)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add the feature to the output layer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layer.CreateFeature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(feature)</a:t>
            </a:r>
          </a:p>
          <a:p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# destroy the geometry and feature and close the data source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point.Destroy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feature.Destroy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i="1" dirty="0" err="1">
                <a:solidFill>
                  <a:srgbClr val="1A353C"/>
                </a:solidFill>
                <a:latin typeface="Consolas" panose="020B0609020204030204" pitchFamily="49" charset="0"/>
              </a:rPr>
              <a:t>ds.Destroy</a:t>
            </a:r>
            <a:r>
              <a:rPr lang="en-US" i="1" dirty="0">
                <a:solidFill>
                  <a:srgbClr val="1A353C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1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7114" y="2769397"/>
            <a:ext cx="9601196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/>
              <a:t>OGRSpatialReference</a:t>
            </a:r>
            <a:r>
              <a:rPr lang="en-US" sz="2400" dirty="0"/>
              <a:t> class is </a:t>
            </a:r>
            <a:r>
              <a:rPr lang="en-US" sz="3200" dirty="0"/>
              <a:t>intended</a:t>
            </a:r>
            <a:r>
              <a:rPr lang="en-US" sz="2400" dirty="0"/>
              <a:t> to store an </a:t>
            </a:r>
            <a:r>
              <a:rPr lang="en-US" sz="2400" dirty="0" err="1"/>
              <a:t>OpenGIS</a:t>
            </a:r>
            <a:r>
              <a:rPr lang="en-US" sz="2400" dirty="0"/>
              <a:t> Spatial Reference System definition.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Currently local, geographic and projected coordinate systems are </a:t>
            </a:r>
            <a:r>
              <a:rPr lang="en-US" sz="2400" dirty="0" smtClean="0"/>
              <a:t>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spatial coordinate system data model is inherited from the </a:t>
            </a:r>
            <a:r>
              <a:rPr lang="en-US" sz="2400" dirty="0" err="1"/>
              <a:t>OpenGIS</a:t>
            </a:r>
            <a:r>
              <a:rPr lang="en-US" sz="2400" dirty="0"/>
              <a:t> Well Known Text format</a:t>
            </a:r>
          </a:p>
        </p:txBody>
      </p:sp>
    </p:spTree>
    <p:extLst>
      <p:ext uri="{BB962C8B-B14F-4D97-AF65-F5344CB8AC3E}">
        <p14:creationId xmlns:p14="http://schemas.microsoft.com/office/powerpoint/2010/main" val="7183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5568" y="2643663"/>
            <a:ext cx="8979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Lots of different ways to specify projections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Well Known Text (WKT):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http://en.wikipedia.org/wiki/Well-known_text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PROJ.4: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www.remotesensing.org/geotiff/proj_list/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EPSG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(European Petroleum Survey Group): see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epsg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your FWTools2.x.x/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proj_lib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directory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• USGS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see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importFromUSGS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() description at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www.gdal.org/ogr/classOGRSpatialReference.html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ESRI .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prj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(import only), PCI software, 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97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7114" y="2019127"/>
            <a:ext cx="897940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ESRI .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prj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PROJCS["WGS_1984_UTM_Zone_12N",GEOGCS["GCS_WGS_1984",DATUM["D_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WGS_1984",SPHEROID["WGS_1984",6378137,298.257223563]],PRIMEM["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Greenwich",0],UNIT["Degree",0.017453292519943295]],PROJECTION[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Transverse_Mercator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"],PARAMETER["False_Easting",500000],PARAM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ETER["False_Northing",0],PARAMETER["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Central_Meridian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",-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111],PARAMETER["Scale_Factor",0.9996],PARAMETER["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Latitude_Of_O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nl-NL" sz="1600" b="1" dirty="0">
                <a:solidFill>
                  <a:srgbClr val="000000"/>
                </a:solidFill>
                <a:latin typeface="Courier"/>
              </a:rPr>
              <a:t>rigin",0],UNIT["Meter",1]]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WKT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PROJCS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["UTM Zone 12, Northern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Hemisphere",GEOGCS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["WGS_1984",DATUM["WGS_1984",SPHEROID["WGS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84",6378137,298.2572235630016],TOWGS84[0,0,0,0,0,0,0]],PRIMEM[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"Greenwich",0],UNIT["degree",0.0174532925199433],AUTHORITY["EP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SG","4326"]],PROJECTION["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Transverse_Mercator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"],PARAMETER["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lati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tude_of_origin",0],PARAMETER["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central_meridian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",-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111],PARAMETER["scale_factor",0.9996],PARAMETER["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false_easting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",500000],PARAMETER["false_northing",0],UNIT["Meter",1],AUTHOR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ITY["EPSG","32612"]]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86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7114" y="2019127"/>
            <a:ext cx="897940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Pretty WKT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PROJCS["UTM Zone 12, Northern Hemisphere",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GEOGCS["WGS_1984",</a:t>
            </a:r>
          </a:p>
          <a:p>
            <a:pPr lvl="2"/>
            <a:r>
              <a:rPr lang="en-US" sz="1600" b="1" dirty="0">
                <a:solidFill>
                  <a:srgbClr val="000000"/>
                </a:solidFill>
                <a:latin typeface="Courier"/>
              </a:rPr>
              <a:t>DATUM["WGS_1984",</a:t>
            </a:r>
          </a:p>
          <a:p>
            <a:pPr lvl="3"/>
            <a:r>
              <a:rPr lang="en-US" sz="1600" b="1" dirty="0">
                <a:solidFill>
                  <a:srgbClr val="000000"/>
                </a:solidFill>
                <a:latin typeface="Courier"/>
              </a:rPr>
              <a:t>SPHEROID["WGS 84",6378137,298.2572235630016],</a:t>
            </a:r>
          </a:p>
          <a:p>
            <a:pPr lvl="3"/>
            <a:r>
              <a:rPr lang="en-US" sz="1600" b="1" dirty="0">
                <a:solidFill>
                  <a:srgbClr val="000000"/>
                </a:solidFill>
                <a:latin typeface="Courier"/>
              </a:rPr>
              <a:t>TOWGS84[0,0,0,0,0,0,0]],</a:t>
            </a:r>
          </a:p>
          <a:p>
            <a:pPr lvl="2"/>
            <a:r>
              <a:rPr lang="en-US" sz="1600" b="1" dirty="0">
                <a:solidFill>
                  <a:srgbClr val="000000"/>
                </a:solidFill>
                <a:latin typeface="Courier"/>
              </a:rPr>
              <a:t>PRIMEM["Greenwich",0],</a:t>
            </a:r>
          </a:p>
          <a:p>
            <a:pPr lvl="2"/>
            <a:r>
              <a:rPr lang="en-US" sz="1600" b="1" dirty="0">
                <a:solidFill>
                  <a:srgbClr val="000000"/>
                </a:solidFill>
                <a:latin typeface="Courier"/>
              </a:rPr>
              <a:t>UNIT["degree",0.0174532925199433],</a:t>
            </a:r>
          </a:p>
          <a:p>
            <a:pPr lvl="2"/>
            <a:r>
              <a:rPr lang="en-US" sz="1600" b="1" dirty="0">
                <a:solidFill>
                  <a:srgbClr val="000000"/>
                </a:solidFill>
                <a:latin typeface="Courier"/>
              </a:rPr>
              <a:t>AUTHORITY["EPSG","4326"]],</a:t>
            </a:r>
          </a:p>
          <a:p>
            <a:pPr lvl="1"/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PROJECTION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["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Transverse_Mercator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"],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PARAMETER["latitude_of_origin",0],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PARAMETER["central_meridian",-111],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PARAMETER["scale_factor",0.9996],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PARAMETER["false_easting",500000],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PARAMETER["false_northing",0],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UNIT["Meter",1],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"/>
              </a:rPr>
              <a:t>AUTHORITY["EPSG","32612"]]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4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8008" y="2586055"/>
            <a:ext cx="897940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EPSG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"/>
              </a:rPr>
              <a:t>32612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Proj.4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"/>
              </a:rPr>
              <a:t>+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proj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utm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 +zone=12 +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ellps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=WGS84 +datum=WGS84 +units=m +</a:t>
            </a:r>
            <a:r>
              <a:rPr lang="en-US" b="1" dirty="0" err="1">
                <a:solidFill>
                  <a:srgbClr val="000000"/>
                </a:solidFill>
                <a:latin typeface="Courier"/>
              </a:rPr>
              <a:t>no_defs</a:t>
            </a:r>
            <a:endParaRPr lang="en-US" b="1" dirty="0">
              <a:solidFill>
                <a:srgbClr val="000000"/>
              </a:solidFill>
              <a:latin typeface="Courier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USGS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"/>
              </a:rPr>
              <a:t>(1, 12, (0.0, 0.0, 0.0, 0.0, 0.0, 0.0, 0.0, 0.0, 0.0, 0.0,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"/>
              </a:rPr>
              <a:t>0.0</a:t>
            </a:r>
            <a:r>
              <a:rPr lang="en-US" b="1" dirty="0">
                <a:solidFill>
                  <a:srgbClr val="000000"/>
                </a:solidFill>
                <a:latin typeface="Courier"/>
              </a:rPr>
              <a:t>, 0.0, 0.0, 0.0, 0.0), 12)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PCI</a:t>
            </a:r>
          </a:p>
          <a:p>
            <a:pPr lvl="1"/>
            <a:r>
              <a:rPr lang="nl-NL" b="1" dirty="0">
                <a:solidFill>
                  <a:srgbClr val="000000"/>
                </a:solidFill>
                <a:latin typeface="Courier"/>
              </a:rPr>
              <a:t>('UTM 12 D000', 'METRE', (0.0, 0.0, 0.0, 0.0, 0.0, 0.0,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"/>
              </a:rPr>
              <a:t>0.0, 0.0, 0.0, 0.0, 0.0, 0.0, 0.0, 0.0, 0.0, 0.0, 0.0))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Getting a layer's projection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9808" y="2586055"/>
            <a:ext cx="10753344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• If a data set has projection </a:t>
            </a:r>
            <a:r>
              <a:rPr lang="en-US" sz="2800" dirty="0" smtClean="0"/>
              <a:t>information stored </a:t>
            </a:r>
            <a:r>
              <a:rPr lang="en-US" sz="2800" dirty="0"/>
              <a:t>with it (for example, a .</a:t>
            </a:r>
            <a:r>
              <a:rPr lang="en-US" sz="2800" dirty="0" err="1"/>
              <a:t>prj</a:t>
            </a:r>
            <a:r>
              <a:rPr lang="en-US" sz="2800" dirty="0"/>
              <a:t> file with </a:t>
            </a:r>
            <a:r>
              <a:rPr lang="en-US" sz="2800" dirty="0" smtClean="0"/>
              <a:t>a </a:t>
            </a:r>
            <a:r>
              <a:rPr lang="en-US" sz="2800" dirty="0" err="1" smtClean="0"/>
              <a:t>shapefile</a:t>
            </a:r>
            <a:r>
              <a:rPr lang="en-US" sz="2800" dirty="0"/>
              <a:t>)</a:t>
            </a:r>
          </a:p>
          <a:p>
            <a:pPr lvl="2"/>
            <a:r>
              <a:rPr lang="en-US" sz="2800" b="1" dirty="0" err="1"/>
              <a:t>spatialRef</a:t>
            </a:r>
            <a:r>
              <a:rPr lang="en-US" sz="2800" b="1" dirty="0"/>
              <a:t> = </a:t>
            </a:r>
            <a:r>
              <a:rPr lang="en-US" sz="2800" b="1" dirty="0" err="1"/>
              <a:t>layer.GetSpatialRef</a:t>
            </a:r>
            <a:r>
              <a:rPr lang="en-US" sz="2800" b="1" dirty="0"/>
              <a:t>()</a:t>
            </a:r>
          </a:p>
          <a:p>
            <a:r>
              <a:rPr lang="en-US" sz="2800" dirty="0" smtClean="0"/>
              <a:t>• </a:t>
            </a:r>
            <a:r>
              <a:rPr lang="en-US" sz="2800" dirty="0"/>
              <a:t>If no projection information with the </a:t>
            </a:r>
            <a:r>
              <a:rPr lang="en-US" sz="2800" dirty="0" smtClean="0"/>
              <a:t>data, then </a:t>
            </a:r>
            <a:r>
              <a:rPr lang="en-US" sz="2800" b="1" dirty="0" err="1"/>
              <a:t>GetSpatialRef</a:t>
            </a:r>
            <a:r>
              <a:rPr lang="en-US" sz="2800" b="1" dirty="0"/>
              <a:t>() </a:t>
            </a:r>
            <a:r>
              <a:rPr lang="en-US" sz="2800" dirty="0"/>
              <a:t>returns </a:t>
            </a:r>
            <a:r>
              <a:rPr lang="en-US" sz="2800" b="1" dirty="0"/>
              <a:t>None</a:t>
            </a:r>
          </a:p>
          <a:p>
            <a:r>
              <a:rPr lang="en-US" sz="2800" dirty="0"/>
              <a:t>• Can also get it from a geometry object:</a:t>
            </a:r>
          </a:p>
          <a:p>
            <a:pPr lvl="2"/>
            <a:r>
              <a:rPr lang="en-US" sz="2800" b="1" dirty="0" err="1"/>
              <a:t>spatialRef</a:t>
            </a:r>
            <a:r>
              <a:rPr lang="en-US" sz="2800" b="1" dirty="0"/>
              <a:t> = </a:t>
            </a:r>
            <a:r>
              <a:rPr lang="en-US" sz="2800" b="1" dirty="0" err="1"/>
              <a:t>geom.GetSpatialReference</a:t>
            </a:r>
            <a:r>
              <a:rPr lang="en-US" sz="2800" b="1" dirty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31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Getting a layer's projection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6448" y="1854535"/>
            <a:ext cx="1075334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osgeo</a:t>
            </a:r>
            <a:r>
              <a:rPr lang="en-US" sz="2400" dirty="0"/>
              <a:t> import </a:t>
            </a:r>
            <a:r>
              <a:rPr lang="en-US" sz="2400" dirty="0" err="1"/>
              <a:t>ogr</a:t>
            </a:r>
            <a:r>
              <a:rPr lang="en-US" sz="2400" dirty="0"/>
              <a:t>, </a:t>
            </a:r>
            <a:r>
              <a:rPr lang="en-US" sz="2400" dirty="0" err="1"/>
              <a:t>osr</a:t>
            </a:r>
            <a:endParaRPr lang="en-US" sz="2400" dirty="0"/>
          </a:p>
          <a:p>
            <a:r>
              <a:rPr lang="en-US" sz="2400" dirty="0"/>
              <a:t>driver = </a:t>
            </a:r>
            <a:r>
              <a:rPr lang="en-US" sz="2400" dirty="0" err="1"/>
              <a:t>ogr.GetDriverByName</a:t>
            </a:r>
            <a:r>
              <a:rPr lang="en-US" sz="2400" dirty="0"/>
              <a:t>('ESRI </a:t>
            </a:r>
            <a:r>
              <a:rPr lang="en-US" sz="2400" dirty="0" err="1"/>
              <a:t>Shapefile</a:t>
            </a:r>
            <a:r>
              <a:rPr lang="en-US" sz="2400" dirty="0"/>
              <a:t>')</a:t>
            </a:r>
          </a:p>
          <a:p>
            <a:r>
              <a:rPr lang="en-US" sz="2400" dirty="0"/>
              <a:t>dataset = </a:t>
            </a:r>
            <a:r>
              <a:rPr lang="en-US" sz="2400" dirty="0" err="1"/>
              <a:t>driver.Open</a:t>
            </a:r>
            <a:r>
              <a:rPr lang="en-US" sz="2400" dirty="0"/>
              <a:t>(</a:t>
            </a:r>
            <a:r>
              <a:rPr lang="en-US" sz="2400" dirty="0" err="1"/>
              <a:t>r'E</a:t>
            </a:r>
            <a:r>
              <a:rPr lang="en-US" sz="2400" dirty="0"/>
              <a:t>:\</a:t>
            </a:r>
            <a:r>
              <a:rPr lang="en-US" sz="2400" dirty="0" smtClean="0"/>
              <a:t>WRC\data\</a:t>
            </a:r>
            <a:r>
              <a:rPr lang="en-US" sz="2400" dirty="0" err="1" smtClean="0"/>
              <a:t>sites.shp</a:t>
            </a:r>
            <a:r>
              <a:rPr lang="en-US" sz="2400" dirty="0"/>
              <a:t>')</a:t>
            </a:r>
          </a:p>
          <a:p>
            <a:r>
              <a:rPr lang="en-US" sz="2400" dirty="0"/>
              <a:t># from Layer</a:t>
            </a:r>
          </a:p>
          <a:p>
            <a:r>
              <a:rPr lang="en-US" sz="2400" dirty="0"/>
              <a:t>layer = </a:t>
            </a:r>
            <a:r>
              <a:rPr lang="en-US" sz="2400" dirty="0" err="1"/>
              <a:t>dataset.GetLayer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spatialRef</a:t>
            </a:r>
            <a:r>
              <a:rPr lang="en-US" sz="2400" dirty="0"/>
              <a:t> = </a:t>
            </a:r>
            <a:r>
              <a:rPr lang="en-US" sz="2400" dirty="0" err="1"/>
              <a:t>layer.GetSpatialRef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spatialRef</a:t>
            </a:r>
            <a:endParaRPr lang="en-US" sz="2400" dirty="0"/>
          </a:p>
          <a:p>
            <a:r>
              <a:rPr lang="en-US" sz="2400" dirty="0"/>
              <a:t># from Geometry</a:t>
            </a:r>
          </a:p>
          <a:p>
            <a:r>
              <a:rPr lang="en-US" sz="2400" dirty="0"/>
              <a:t>feature = </a:t>
            </a:r>
            <a:r>
              <a:rPr lang="en-US" sz="2400" dirty="0" err="1"/>
              <a:t>layer.GetNextFeature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geom</a:t>
            </a:r>
            <a:r>
              <a:rPr lang="en-US" sz="2400" dirty="0"/>
              <a:t> = </a:t>
            </a:r>
            <a:r>
              <a:rPr lang="en-US" sz="2400" dirty="0" err="1"/>
              <a:t>feature.GetGeometryRef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spatialRef</a:t>
            </a:r>
            <a:r>
              <a:rPr lang="en-US" sz="2400" dirty="0"/>
              <a:t> = </a:t>
            </a:r>
            <a:r>
              <a:rPr lang="en-US" sz="2400" dirty="0" err="1"/>
              <a:t>geom.GetSpatialReference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err="1"/>
              <a:t>spatialRef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95" y="3310128"/>
            <a:ext cx="6127796" cy="2857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6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8288" y="4550501"/>
            <a:ext cx="60960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100" dirty="0"/>
              <a:t>or</a:t>
            </a:r>
          </a:p>
          <a:p>
            <a:r>
              <a:rPr lang="en-US" sz="2100" dirty="0"/>
              <a:t>spatialRef.ImportFromProj4('+</a:t>
            </a:r>
            <a:r>
              <a:rPr lang="en-US" sz="2100" dirty="0" err="1"/>
              <a:t>proj</a:t>
            </a:r>
            <a:r>
              <a:rPr lang="en-US" sz="2100" dirty="0"/>
              <a:t>=</a:t>
            </a:r>
            <a:r>
              <a:rPr lang="en-US" sz="2100" dirty="0" err="1"/>
              <a:t>utm</a:t>
            </a:r>
            <a:endParaRPr lang="en-US" sz="2100" dirty="0"/>
          </a:p>
          <a:p>
            <a:r>
              <a:rPr lang="en-US" sz="2100" dirty="0"/>
              <a:t>+zone=12 +</a:t>
            </a:r>
            <a:r>
              <a:rPr lang="en-US" sz="2100" dirty="0" err="1"/>
              <a:t>ellps</a:t>
            </a:r>
            <a:r>
              <a:rPr lang="en-US" sz="2100" dirty="0"/>
              <a:t>=WGS84 +datum=WGS84</a:t>
            </a:r>
          </a:p>
          <a:p>
            <a:r>
              <a:rPr lang="en-US" sz="2100" dirty="0"/>
              <a:t>+units=m +</a:t>
            </a:r>
            <a:r>
              <a:rPr lang="en-US" sz="2100" dirty="0" err="1"/>
              <a:t>no_defs</a:t>
            </a:r>
            <a:r>
              <a:rPr lang="en-US" sz="2100" dirty="0"/>
              <a:t>')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0"/>
            <a:ext cx="9601196" cy="13038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Creating a new projection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6448" y="1102699"/>
            <a:ext cx="1075334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1. Import </a:t>
            </a:r>
            <a:r>
              <a:rPr lang="en-US" sz="2400" dirty="0" err="1"/>
              <a:t>osr</a:t>
            </a:r>
            <a:endParaRPr lang="en-US" sz="2400" dirty="0"/>
          </a:p>
          <a:p>
            <a:r>
              <a:rPr lang="en-US" sz="2400" dirty="0"/>
              <a:t>2. Create an empty </a:t>
            </a:r>
            <a:r>
              <a:rPr lang="en-US" sz="2400" dirty="0" err="1"/>
              <a:t>SpatialReference</a:t>
            </a:r>
            <a:r>
              <a:rPr lang="en-US" sz="2400" dirty="0"/>
              <a:t> </a:t>
            </a:r>
            <a:r>
              <a:rPr lang="en-US" sz="2400" dirty="0" smtClean="0"/>
              <a:t>object with </a:t>
            </a:r>
            <a:r>
              <a:rPr lang="en-US" sz="2400" b="1" dirty="0" err="1"/>
              <a:t>osr.SpatialReference</a:t>
            </a:r>
            <a:r>
              <a:rPr lang="en-US" sz="2400" b="1" dirty="0"/>
              <a:t>()</a:t>
            </a:r>
          </a:p>
          <a:p>
            <a:r>
              <a:rPr lang="en-US" sz="2400" dirty="0"/>
              <a:t>3. Use one of the import methods (</a:t>
            </a:r>
            <a:r>
              <a:rPr lang="en-US" sz="2400" dirty="0" smtClean="0"/>
              <a:t>next slide</a:t>
            </a:r>
            <a:r>
              <a:rPr lang="en-US" sz="2400" dirty="0"/>
              <a:t>) to import projection information into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SpatialReference</a:t>
            </a:r>
            <a:r>
              <a:rPr lang="en-US" sz="2400" dirty="0"/>
              <a:t>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6448" y="2820691"/>
            <a:ext cx="784859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sz="2400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SpatialReference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spatialRef</a:t>
            </a:r>
            <a:r>
              <a:rPr lang="en-US" sz="24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ImportFromEPSG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08150"/>
                </a:solidFill>
                <a:latin typeface="Consolas" panose="020B0609020204030204" pitchFamily="49" charset="0"/>
              </a:rPr>
              <a:t>32612</a:t>
            </a:r>
            <a:r>
              <a:rPr lang="en-US" sz="2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sz="2400" i="1" dirty="0">
                <a:solidFill>
                  <a:srgbClr val="1A353C"/>
                </a:solidFill>
                <a:latin typeface="Consolas" panose="020B0609020204030204" pitchFamily="49" charset="0"/>
              </a:rPr>
              <a:t># from </a:t>
            </a:r>
            <a:r>
              <a:rPr lang="en-US" sz="2400" i="1" dirty="0" smtClean="0">
                <a:solidFill>
                  <a:srgbClr val="1A353C"/>
                </a:solidFill>
                <a:latin typeface="Consolas" panose="020B0609020204030204" pitchFamily="49" charset="0"/>
              </a:rPr>
              <a:t>EPSG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936" y="4180344"/>
            <a:ext cx="765048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ImportFromWkt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wkt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ImportFromEPSG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epsg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ImportFromProj4(&lt;proj4&gt;)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ImportFromESRI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proj_lines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ImportFromPCI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proj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&gt;, &lt;units</a:t>
            </a:r>
            <a:r>
              <a:rPr lang="en-US" sz="2400" b="1" dirty="0" smtClean="0">
                <a:solidFill>
                  <a:srgbClr val="000000"/>
                </a:solidFill>
                <a:latin typeface="Courier"/>
              </a:rPr>
              <a:t>&gt;,&lt;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parms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ImportFromUSGS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proj_code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&gt;, &lt;zone&gt;)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• 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ImportFromXML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(&lt;xml&gt;)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9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Exporting a projection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99872" y="1763095"/>
            <a:ext cx="10753344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These methods will return strings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ExportToWkt</a:t>
            </a:r>
            <a:r>
              <a:rPr lang="en-US" sz="2400" dirty="0"/>
              <a:t>()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ExportToPrettyWkt</a:t>
            </a:r>
            <a:r>
              <a:rPr lang="en-US" sz="2400" dirty="0"/>
              <a:t>()</a:t>
            </a:r>
          </a:p>
          <a:p>
            <a:r>
              <a:rPr lang="en-US" sz="2400" dirty="0"/>
              <a:t>• ExportToProj4()</a:t>
            </a:r>
          </a:p>
          <a:p>
            <a:r>
              <a:rPr lang="en-US" sz="2400" dirty="0" smtClean="0"/>
              <a:t>• </a:t>
            </a:r>
            <a:r>
              <a:rPr lang="en-US" sz="2400" dirty="0" err="1"/>
              <a:t>ExportToPCI</a:t>
            </a:r>
            <a:r>
              <a:rPr lang="en-US" sz="2400" dirty="0"/>
              <a:t>()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ExportToUSGS</a:t>
            </a:r>
            <a:r>
              <a:rPr lang="en-US" sz="2400" dirty="0"/>
              <a:t>()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ExportToXML</a:t>
            </a:r>
            <a:r>
              <a:rPr lang="en-US" sz="2400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2080" y="2019127"/>
            <a:ext cx="6979920" cy="489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osgeo</a:t>
            </a:r>
            <a:r>
              <a:rPr lang="en-US" sz="2400" dirty="0"/>
              <a:t> import </a:t>
            </a:r>
            <a:r>
              <a:rPr lang="en-US" sz="2400" dirty="0" err="1"/>
              <a:t>ogr</a:t>
            </a:r>
            <a:r>
              <a:rPr lang="en-US" sz="2400" dirty="0"/>
              <a:t>, </a:t>
            </a:r>
            <a:r>
              <a:rPr lang="en-US" sz="2400" dirty="0" err="1"/>
              <a:t>osr</a:t>
            </a:r>
            <a:endParaRPr lang="en-US" sz="2400" dirty="0"/>
          </a:p>
          <a:p>
            <a:r>
              <a:rPr lang="en-US" sz="2400" dirty="0"/>
              <a:t>driver = </a:t>
            </a:r>
            <a:r>
              <a:rPr lang="en-US" sz="2400" dirty="0" err="1"/>
              <a:t>ogr.GetDriverByName</a:t>
            </a:r>
            <a:r>
              <a:rPr lang="en-US" sz="2400" dirty="0"/>
              <a:t>('ESRI </a:t>
            </a:r>
            <a:r>
              <a:rPr lang="en-US" sz="2400" dirty="0" err="1"/>
              <a:t>Shapefile</a:t>
            </a:r>
            <a:r>
              <a:rPr lang="en-US" sz="2400" dirty="0"/>
              <a:t>')</a:t>
            </a:r>
          </a:p>
          <a:p>
            <a:r>
              <a:rPr lang="en-US" sz="2400" dirty="0"/>
              <a:t>dataset = </a:t>
            </a:r>
            <a:r>
              <a:rPr lang="en-US" sz="2400" dirty="0" err="1"/>
              <a:t>driver.Open</a:t>
            </a:r>
            <a:r>
              <a:rPr lang="en-US" sz="2400" dirty="0"/>
              <a:t>(</a:t>
            </a:r>
            <a:r>
              <a:rPr lang="en-US" sz="2400" dirty="0" err="1"/>
              <a:t>r'E</a:t>
            </a:r>
            <a:r>
              <a:rPr lang="en-US" sz="2400" dirty="0"/>
              <a:t>:\</a:t>
            </a:r>
            <a:r>
              <a:rPr lang="en-US" sz="2400" dirty="0" smtClean="0"/>
              <a:t>WRC\data\</a:t>
            </a:r>
            <a:r>
              <a:rPr lang="en-US" sz="2400" dirty="0" err="1" smtClean="0"/>
              <a:t>sites.shp</a:t>
            </a:r>
            <a:r>
              <a:rPr lang="en-US" sz="2400" dirty="0"/>
              <a:t>')</a:t>
            </a:r>
          </a:p>
          <a:p>
            <a:r>
              <a:rPr lang="en-US" sz="2400" dirty="0"/>
              <a:t># from Layer</a:t>
            </a:r>
          </a:p>
          <a:p>
            <a:r>
              <a:rPr lang="en-US" sz="2400" dirty="0"/>
              <a:t>layer = </a:t>
            </a:r>
            <a:r>
              <a:rPr lang="en-US" sz="2400" dirty="0" err="1"/>
              <a:t>dataset.GetLayer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spatialRef</a:t>
            </a:r>
            <a:r>
              <a:rPr lang="en-US" sz="2400" dirty="0"/>
              <a:t> = </a:t>
            </a:r>
            <a:r>
              <a:rPr lang="en-US" sz="2400" dirty="0" err="1"/>
              <a:t>layer.GetSpatialRef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#check any one of the export</a:t>
            </a:r>
          </a:p>
          <a:p>
            <a:r>
              <a:rPr lang="en-US" sz="2400" dirty="0"/>
              <a:t>print </a:t>
            </a:r>
            <a:r>
              <a:rPr lang="en-US" sz="2400" dirty="0" err="1" smtClean="0"/>
              <a:t>spatialRef.ExportToWkt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err="1" smtClean="0"/>
              <a:t>spatialRef.ExportToPrettyWkt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smtClean="0"/>
              <a:t>spatialRef.ExportToPCI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err="1" smtClean="0"/>
              <a:t>spatialRef.ExportToUSGS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smtClean="0"/>
              <a:t>spatialRef.ExportToXML</a:t>
            </a:r>
            <a:r>
              <a:rPr lang="en-US" sz="2400" dirty="0"/>
              <a:t>()</a:t>
            </a:r>
          </a:p>
          <a:p>
            <a:r>
              <a:rPr lang="en-US" sz="2400" dirty="0"/>
              <a:t>print </a:t>
            </a:r>
            <a:r>
              <a:rPr lang="en-US" sz="2400" dirty="0" err="1" smtClean="0"/>
              <a:t>spatialRef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8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OGR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</a:t>
            </a:r>
            <a:r>
              <a:rPr lang="en-US" dirty="0"/>
              <a:t>many different vector formats</a:t>
            </a:r>
          </a:p>
          <a:p>
            <a:r>
              <a:rPr lang="en-US" dirty="0" smtClean="0"/>
              <a:t> </a:t>
            </a:r>
            <a:r>
              <a:rPr lang="en-US" dirty="0"/>
              <a:t>ESRI formats such as </a:t>
            </a:r>
            <a:r>
              <a:rPr lang="en-US" dirty="0" err="1"/>
              <a:t>shapefiles</a:t>
            </a:r>
            <a:r>
              <a:rPr lang="en-US" dirty="0"/>
              <a:t>, </a:t>
            </a:r>
            <a:r>
              <a:rPr lang="en-US" dirty="0" smtClean="0"/>
              <a:t>personal geodatabases </a:t>
            </a:r>
            <a:r>
              <a:rPr lang="en-US" dirty="0"/>
              <a:t>and </a:t>
            </a:r>
            <a:r>
              <a:rPr lang="en-US" dirty="0" err="1"/>
              <a:t>ArcSDE</a:t>
            </a:r>
            <a:endParaRPr lang="en-US" dirty="0"/>
          </a:p>
          <a:p>
            <a:r>
              <a:rPr lang="en-US" dirty="0" smtClean="0"/>
              <a:t>Other </a:t>
            </a:r>
            <a:r>
              <a:rPr lang="en-US" dirty="0"/>
              <a:t>software such as MapInfo, </a:t>
            </a:r>
            <a:r>
              <a:rPr lang="en-US" dirty="0" smtClean="0"/>
              <a:t>GRASS, </a:t>
            </a:r>
            <a:r>
              <a:rPr lang="en-US" dirty="0" err="1" smtClean="0"/>
              <a:t>Microstation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Open formats such as TIGER/Line, </a:t>
            </a:r>
            <a:r>
              <a:rPr lang="en-US" dirty="0" smtClean="0"/>
              <a:t>SDTS,GML</a:t>
            </a:r>
            <a:r>
              <a:rPr lang="en-US" dirty="0"/>
              <a:t>, KML</a:t>
            </a:r>
          </a:p>
          <a:p>
            <a:r>
              <a:rPr lang="en-US" dirty="0" smtClean="0"/>
              <a:t>Databases </a:t>
            </a:r>
            <a:r>
              <a:rPr lang="en-US" dirty="0"/>
              <a:t>such as MySQL, </a:t>
            </a:r>
            <a:r>
              <a:rPr lang="en-US" dirty="0" err="1" smtClean="0"/>
              <a:t>PostgreSQL,Oracle</a:t>
            </a:r>
            <a:r>
              <a:rPr lang="en-US" dirty="0" smtClean="0"/>
              <a:t> </a:t>
            </a:r>
            <a:r>
              <a:rPr lang="en-US" dirty="0"/>
              <a:t>Spatial, Informix, ODBC</a:t>
            </a:r>
          </a:p>
        </p:txBody>
      </p:sp>
    </p:spTree>
    <p:extLst>
      <p:ext uri="{BB962C8B-B14F-4D97-AF65-F5344CB8AC3E}">
        <p14:creationId xmlns:p14="http://schemas.microsoft.com/office/powerpoint/2010/main" val="8182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Creating an ESRI .</a:t>
            </a:r>
            <a:r>
              <a:rPr lang="en-US" b="1" dirty="0" err="1"/>
              <a:t>prj</a:t>
            </a:r>
            <a:r>
              <a:rPr lang="en-US" b="1" dirty="0"/>
              <a:t>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1040" y="2256871"/>
            <a:ext cx="10753344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sz="2400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SpatialReference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spatialRef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ImportFromEPSG(</a:t>
            </a:r>
            <a:r>
              <a:rPr lang="en-US" sz="2400" dirty="0">
                <a:solidFill>
                  <a:srgbClr val="208150"/>
                </a:solidFill>
                <a:latin typeface="Consolas" panose="020B0609020204030204" pitchFamily="49" charset="0"/>
              </a:rPr>
              <a:t>26912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</a:t>
            </a:r>
            <a:r>
              <a:rPr lang="en-US" sz="2400" b="1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MorphToESRI</a:t>
            </a:r>
            <a:r>
              <a:rPr lang="en-US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070A1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070A1"/>
                </a:solidFill>
                <a:latin typeface="Consolas" panose="020B0609020204030204" pitchFamily="49" charset="0"/>
              </a:rPr>
              <a:t>yourshpfile.prj</a:t>
            </a:r>
            <a:r>
              <a:rPr lang="en-US" sz="2400" dirty="0">
                <a:solidFill>
                  <a:srgbClr val="4070A1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4070A1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702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err="1">
                <a:solidFill>
                  <a:srgbClr val="00702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08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Projecting a geometry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232" y="2458039"/>
            <a:ext cx="11490960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1. Create a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CoordinateTransformation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1. Get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SpatialReference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for the source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2. Get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SpatialReference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for the target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3. Create the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CoordinateTransformation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</a:t>
            </a:r>
          </a:p>
          <a:p>
            <a:pPr lvl="2"/>
            <a:r>
              <a:rPr lang="en-US" sz="2000" b="1" dirty="0" err="1" smtClean="0">
                <a:solidFill>
                  <a:srgbClr val="000000"/>
                </a:solidFill>
                <a:latin typeface="Courier"/>
              </a:rPr>
              <a:t>osr.CoordinateTransformation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(&lt;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sourceSpatialRef</a:t>
            </a:r>
            <a:r>
              <a:rPr lang="en-US" sz="2000" b="1" dirty="0" smtClean="0">
                <a:solidFill>
                  <a:srgbClr val="000000"/>
                </a:solidFill>
                <a:latin typeface="Courier"/>
              </a:rPr>
              <a:t>&gt;,&lt;</a:t>
            </a:r>
            <a:r>
              <a:rPr lang="en-US" sz="2000" b="1" dirty="0" err="1">
                <a:solidFill>
                  <a:srgbClr val="000000"/>
                </a:solidFill>
                <a:latin typeface="Courier"/>
              </a:rPr>
              <a:t>targetSpatialRef</a:t>
            </a:r>
            <a:r>
              <a:rPr lang="en-US" sz="2000" b="1" dirty="0">
                <a:solidFill>
                  <a:srgbClr val="000000"/>
                </a:solidFill>
                <a:latin typeface="Courier"/>
              </a:rPr>
              <a:t>&gt;)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2. Use 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Transform(&lt;</a:t>
            </a:r>
            <a:r>
              <a:rPr lang="en-US" sz="2400" b="1" dirty="0" err="1">
                <a:solidFill>
                  <a:srgbClr val="000000"/>
                </a:solidFill>
                <a:latin typeface="Courier"/>
              </a:rPr>
              <a:t>CoordTransform</a:t>
            </a:r>
            <a:r>
              <a:rPr lang="en-US" sz="2400" b="1" dirty="0">
                <a:solidFill>
                  <a:srgbClr val="000000"/>
                </a:solidFill>
                <a:latin typeface="Courier"/>
              </a:rPr>
              <a:t>&gt; )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on the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geometry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object</a:t>
            </a:r>
          </a:p>
          <a:p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order to project an entire </a:t>
            </a:r>
            <a:r>
              <a:rPr 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DataSource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need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to project one geometry at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 time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72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14" y="71526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Projecting a geometry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026574"/>
            <a:ext cx="1274673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sz="2400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from </a:t>
            </a:r>
            <a:r>
              <a:rPr lang="en-US" sz="2400" dirty="0" err="1">
                <a:solidFill>
                  <a:srgbClr val="0E85B6"/>
                </a:solidFill>
                <a:latin typeface="Consolas" panose="020B0609020204030204" pitchFamily="49" charset="0"/>
              </a:rPr>
              <a:t>osgeo</a:t>
            </a:r>
            <a:r>
              <a:rPr lang="en-US" sz="2400" dirty="0">
                <a:solidFill>
                  <a:srgbClr val="0E85B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source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SpatialReference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source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ImportFromEPSG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08150"/>
                </a:solidFill>
                <a:latin typeface="Consolas" panose="020B0609020204030204" pitchFamily="49" charset="0"/>
              </a:rPr>
              <a:t>2927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target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SpatialReference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target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ImportFromEPSG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08150"/>
                </a:solidFill>
                <a:latin typeface="Consolas" panose="020B0609020204030204" pitchFamily="49" charset="0"/>
              </a:rPr>
              <a:t>4326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transform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osr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CoordinateTransformation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(source, target)</a:t>
            </a: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point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ogr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CreateGeometryFromWkt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070A1"/>
                </a:solidFill>
                <a:latin typeface="Consolas" panose="020B0609020204030204" pitchFamily="49" charset="0"/>
              </a:rPr>
              <a:t>"POINT (1120351.57 741921.42)"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(transform)</a:t>
            </a:r>
          </a:p>
          <a:p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</a:rPr>
              <a:t>print 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 err="1">
                <a:solidFill>
                  <a:srgbClr val="66666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33333"/>
                </a:solidFill>
                <a:latin typeface="Consolas" panose="020B0609020204030204" pitchFamily="49" charset="0"/>
              </a:rPr>
              <a:t>ExportToWkt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10" y="0"/>
            <a:ext cx="9601196" cy="8466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Projecting a geometry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7302" y="795315"/>
            <a:ext cx="8119872" cy="594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import </a:t>
            </a:r>
            <a:r>
              <a:rPr lang="en-US" sz="2000" b="1" dirty="0" err="1"/>
              <a:t>ogr</a:t>
            </a:r>
            <a:r>
              <a:rPr lang="en-US" sz="2000" b="1" dirty="0"/>
              <a:t>, </a:t>
            </a:r>
            <a:r>
              <a:rPr lang="en-US" sz="2000" b="1" dirty="0" err="1"/>
              <a:t>osr</a:t>
            </a:r>
            <a:r>
              <a:rPr lang="en-US" sz="2000" b="1" dirty="0"/>
              <a:t>, </a:t>
            </a:r>
            <a:r>
              <a:rPr lang="en-US" sz="2000" b="1" dirty="0" err="1"/>
              <a:t>os</a:t>
            </a:r>
            <a:endParaRPr lang="en-US" sz="2000" b="1" dirty="0"/>
          </a:p>
          <a:p>
            <a:r>
              <a:rPr lang="en-US" sz="2000" b="1" dirty="0" err="1"/>
              <a:t>os.chdir</a:t>
            </a:r>
            <a:r>
              <a:rPr lang="en-US" sz="2000" b="1" dirty="0"/>
              <a:t>(</a:t>
            </a:r>
            <a:r>
              <a:rPr lang="en-US" sz="2000" b="1" dirty="0" err="1"/>
              <a:t>r'E</a:t>
            </a:r>
            <a:r>
              <a:rPr lang="en-US" sz="2000" b="1" dirty="0"/>
              <a:t>:\</a:t>
            </a:r>
            <a:r>
              <a:rPr lang="en-US" sz="2000" b="1" dirty="0" smtClean="0"/>
              <a:t>WRC\data</a:t>
            </a:r>
            <a:r>
              <a:rPr lang="en-US" sz="2000" b="1" dirty="0"/>
              <a:t>')</a:t>
            </a:r>
          </a:p>
          <a:p>
            <a:r>
              <a:rPr lang="en-US" sz="2000" b="1" dirty="0"/>
              <a:t>driver = </a:t>
            </a:r>
            <a:r>
              <a:rPr lang="en-US" sz="2000" b="1" dirty="0" err="1"/>
              <a:t>ogr.GetDriverByName</a:t>
            </a:r>
            <a:r>
              <a:rPr lang="en-US" sz="2000" b="1" dirty="0"/>
              <a:t>('ESRI </a:t>
            </a:r>
            <a:r>
              <a:rPr lang="en-US" sz="2000" b="1" dirty="0" err="1"/>
              <a:t>Shapefile</a:t>
            </a:r>
            <a:r>
              <a:rPr lang="en-US" sz="2000" b="1" dirty="0"/>
              <a:t>')</a:t>
            </a:r>
          </a:p>
          <a:p>
            <a:r>
              <a:rPr lang="en-US" sz="2000" b="1" dirty="0"/>
              <a:t>dataset = </a:t>
            </a:r>
            <a:r>
              <a:rPr lang="en-US" sz="2000" b="1" dirty="0" err="1"/>
              <a:t>driver.Open</a:t>
            </a:r>
            <a:r>
              <a:rPr lang="en-US" sz="2000" b="1" dirty="0"/>
              <a:t>('</a:t>
            </a:r>
            <a:r>
              <a:rPr lang="en-US" sz="2000" b="1" dirty="0" err="1"/>
              <a:t>Settlements.shp</a:t>
            </a:r>
            <a:r>
              <a:rPr lang="en-US" sz="2000" b="1" dirty="0"/>
              <a:t>')</a:t>
            </a:r>
          </a:p>
          <a:p>
            <a:r>
              <a:rPr lang="en-US" sz="2000" b="1" dirty="0"/>
              <a:t>layer = </a:t>
            </a:r>
            <a:r>
              <a:rPr lang="en-US" sz="2000" b="1" dirty="0" err="1"/>
              <a:t>dataset.GetLayer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feature = </a:t>
            </a:r>
            <a:r>
              <a:rPr lang="en-US" sz="2000" b="1" dirty="0" err="1"/>
              <a:t>layer.GetNextFeature</a:t>
            </a:r>
            <a:r>
              <a:rPr lang="en-US" sz="2000" b="1" dirty="0"/>
              <a:t>()</a:t>
            </a:r>
          </a:p>
          <a:p>
            <a:r>
              <a:rPr lang="en-US" sz="2000" b="1" dirty="0" err="1"/>
              <a:t>geom</a:t>
            </a:r>
            <a:r>
              <a:rPr lang="en-US" sz="2000" b="1" dirty="0"/>
              <a:t> = </a:t>
            </a:r>
            <a:r>
              <a:rPr lang="en-US" sz="2000" b="1" dirty="0" err="1"/>
              <a:t>feature.GetGeometryRef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print </a:t>
            </a:r>
            <a:r>
              <a:rPr lang="en-US" sz="2000" b="1" dirty="0" err="1"/>
              <a:t>geom.GetX</a:t>
            </a:r>
            <a:r>
              <a:rPr lang="en-US" sz="2000" b="1" dirty="0"/>
              <a:t>(), </a:t>
            </a:r>
            <a:r>
              <a:rPr lang="en-US" sz="2000" b="1" dirty="0" err="1"/>
              <a:t>geom.GetY</a:t>
            </a:r>
            <a:r>
              <a:rPr lang="en-US" sz="2000" b="1" dirty="0"/>
              <a:t>()</a:t>
            </a:r>
          </a:p>
          <a:p>
            <a:endParaRPr lang="en-US" sz="2000" b="1" dirty="0"/>
          </a:p>
          <a:p>
            <a:r>
              <a:rPr lang="en-US" sz="2000" b="1" dirty="0" err="1"/>
              <a:t>geoSR</a:t>
            </a:r>
            <a:r>
              <a:rPr lang="en-US" sz="2000" b="1" dirty="0"/>
              <a:t> = </a:t>
            </a:r>
            <a:r>
              <a:rPr lang="en-US" sz="2000" b="1" dirty="0" err="1"/>
              <a:t>osr.SpatialReference</a:t>
            </a:r>
            <a:r>
              <a:rPr lang="en-US" sz="2000" b="1" dirty="0"/>
              <a:t>()</a:t>
            </a:r>
          </a:p>
          <a:p>
            <a:r>
              <a:rPr lang="en-US" sz="2000" b="1" dirty="0" err="1"/>
              <a:t>geoSR.ImportFromEPSG</a:t>
            </a:r>
            <a:r>
              <a:rPr lang="en-US" sz="2000" b="1" dirty="0"/>
              <a:t>(4326) # unprojected WGS84</a:t>
            </a:r>
          </a:p>
          <a:p>
            <a:endParaRPr lang="en-US" sz="2000" b="1" dirty="0"/>
          </a:p>
          <a:p>
            <a:r>
              <a:rPr lang="en-US" sz="2000" b="1" dirty="0" err="1"/>
              <a:t>utmSR</a:t>
            </a:r>
            <a:r>
              <a:rPr lang="en-US" sz="2000" b="1" dirty="0"/>
              <a:t> =</a:t>
            </a:r>
            <a:r>
              <a:rPr lang="en-US" sz="2000" b="1" dirty="0" err="1"/>
              <a:t>osr.SpatialReference</a:t>
            </a:r>
            <a:r>
              <a:rPr lang="en-US" sz="2000" b="1" dirty="0"/>
              <a:t>()</a:t>
            </a:r>
          </a:p>
          <a:p>
            <a:r>
              <a:rPr lang="en-US" sz="2000" b="1" dirty="0" err="1"/>
              <a:t>utmSR.ImportFromEPSG</a:t>
            </a:r>
            <a:r>
              <a:rPr lang="en-US" sz="2000" b="1" dirty="0"/>
              <a:t>(32645) # UTM </a:t>
            </a:r>
            <a:r>
              <a:rPr lang="en-US" sz="2000" b="1" dirty="0" smtClean="0"/>
              <a:t>45N </a:t>
            </a:r>
            <a:r>
              <a:rPr lang="en-US" sz="2000" b="1" dirty="0"/>
              <a:t>WGS84</a:t>
            </a:r>
          </a:p>
          <a:p>
            <a:endParaRPr lang="en-US" sz="2000" b="1" dirty="0"/>
          </a:p>
          <a:p>
            <a:r>
              <a:rPr lang="en-US" sz="2000" b="1" dirty="0" err="1"/>
              <a:t>coordTrans</a:t>
            </a:r>
            <a:r>
              <a:rPr lang="en-US" sz="2000" b="1" dirty="0"/>
              <a:t> =</a:t>
            </a:r>
            <a:r>
              <a:rPr lang="en-US" sz="2000" b="1" dirty="0" err="1"/>
              <a:t>osr.CoordinateTransformation</a:t>
            </a:r>
            <a:r>
              <a:rPr lang="en-US" sz="2000" b="1" dirty="0"/>
              <a:t>(</a:t>
            </a:r>
            <a:r>
              <a:rPr lang="en-US" sz="2000" b="1" dirty="0" err="1"/>
              <a:t>geoSR</a:t>
            </a:r>
            <a:r>
              <a:rPr lang="en-US" sz="2000" b="1" dirty="0"/>
              <a:t>, </a:t>
            </a:r>
            <a:r>
              <a:rPr lang="en-US" sz="2000" b="1" dirty="0" err="1"/>
              <a:t>utmSR</a:t>
            </a:r>
            <a:r>
              <a:rPr lang="en-US" sz="2000" b="1" dirty="0"/>
              <a:t>)</a:t>
            </a:r>
          </a:p>
          <a:p>
            <a:r>
              <a:rPr lang="en-US" sz="2000" b="1" dirty="0" err="1"/>
              <a:t>geom.Transform</a:t>
            </a:r>
            <a:r>
              <a:rPr lang="en-US" sz="2000" b="1" dirty="0"/>
              <a:t>(</a:t>
            </a:r>
            <a:r>
              <a:rPr lang="en-US" sz="2000" b="1" dirty="0" err="1"/>
              <a:t>coordTrans</a:t>
            </a:r>
            <a:r>
              <a:rPr lang="en-US" sz="2000" b="1" dirty="0"/>
              <a:t>)</a:t>
            </a:r>
          </a:p>
          <a:p>
            <a:endParaRPr lang="en-US" sz="2000" b="1" dirty="0"/>
          </a:p>
          <a:p>
            <a:r>
              <a:rPr lang="en-US" sz="2000" b="1" dirty="0"/>
              <a:t>print </a:t>
            </a:r>
            <a:r>
              <a:rPr lang="en-US" sz="2000" b="1" dirty="0" err="1"/>
              <a:t>geom.GetX</a:t>
            </a:r>
            <a:r>
              <a:rPr lang="en-US" sz="2000" b="1" dirty="0"/>
              <a:t>(), geom. GetY</a:t>
            </a:r>
            <a:r>
              <a:rPr lang="en-US" sz="2000" b="1" dirty="0" smtClean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7272528" y="6211669"/>
            <a:ext cx="6096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87.6139831543 27.5187206268</a:t>
            </a:r>
          </a:p>
          <a:p>
            <a:r>
              <a:rPr lang="en-US" dirty="0"/>
              <a:t>560635.126486 3044040.56118</a:t>
            </a:r>
          </a:p>
        </p:txBody>
      </p:sp>
    </p:spTree>
    <p:extLst>
      <p:ext uri="{BB962C8B-B14F-4D97-AF65-F5344CB8AC3E}">
        <p14:creationId xmlns:p14="http://schemas.microsoft.com/office/powerpoint/2010/main" val="29574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10" y="0"/>
            <a:ext cx="9601196" cy="8466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Exercise (try)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9910" y="1691427"/>
            <a:ext cx="1086612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Reproject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shapefile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• Create a new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shapefile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• Loop through the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Settlements.shp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reproject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each one, and write it out to the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shapefile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• Go from EPSG 4326 (unprojected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WGS84) to </a:t>
            </a:r>
            <a:r>
              <a:rPr lang="pl-PL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EPSG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32645</a:t>
            </a:r>
            <a:r>
              <a:rPr lang="pl-PL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2400" dirty="0">
                <a:solidFill>
                  <a:srgbClr val="000000"/>
                </a:solidFill>
                <a:latin typeface="Arial" panose="020B0604020202020204" pitchFamily="34" charset="0"/>
              </a:rPr>
              <a:t>(UTM 45N WGS84</a:t>
            </a:r>
            <a:r>
              <a:rPr lang="pl-PL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pl-PL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36480" b="3320"/>
          <a:stretch/>
        </p:blipFill>
        <p:spPr bwMode="auto">
          <a:xfrm>
            <a:off x="2705636" y="-79970"/>
            <a:ext cx="8035343" cy="693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Geometry </a:t>
            </a:r>
            <a:r>
              <a:rPr lang="en-US" dirty="0" smtClean="0"/>
              <a:t>: The </a:t>
            </a:r>
            <a:r>
              <a:rPr lang="en-US" dirty="0"/>
              <a:t>geometry classes (</a:t>
            </a:r>
            <a:r>
              <a:rPr lang="en-US" dirty="0" err="1"/>
              <a:t>OGRGeometry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encapsulate </a:t>
            </a:r>
            <a:r>
              <a:rPr lang="en-US" dirty="0" smtClean="0"/>
              <a:t>the </a:t>
            </a:r>
            <a:r>
              <a:rPr lang="en-US" dirty="0" err="1" smtClean="0"/>
              <a:t>OpenGIS</a:t>
            </a:r>
            <a:r>
              <a:rPr lang="en-US" dirty="0" smtClean="0"/>
              <a:t> </a:t>
            </a:r>
            <a:r>
              <a:rPr lang="en-US" dirty="0"/>
              <a:t>model vector data as well as providing some geometry operations, and translation </a:t>
            </a:r>
            <a:r>
              <a:rPr lang="en-US" dirty="0" smtClean="0"/>
              <a:t>to/from well </a:t>
            </a:r>
            <a:r>
              <a:rPr lang="en-US" dirty="0"/>
              <a:t>known </a:t>
            </a:r>
            <a:r>
              <a:rPr lang="en-US" dirty="0" smtClean="0"/>
              <a:t>binary(</a:t>
            </a:r>
            <a:r>
              <a:rPr lang="en-US" dirty="0" err="1" smtClean="0"/>
              <a:t>wkb</a:t>
            </a:r>
            <a:r>
              <a:rPr lang="en-US" dirty="0" smtClean="0"/>
              <a:t>) </a:t>
            </a:r>
            <a:r>
              <a:rPr lang="en-US" dirty="0"/>
              <a:t>and </a:t>
            </a:r>
            <a:r>
              <a:rPr lang="en-US" dirty="0" smtClean="0"/>
              <a:t>text(</a:t>
            </a:r>
            <a:r>
              <a:rPr lang="en-US" dirty="0" err="1" smtClean="0"/>
              <a:t>wkt</a:t>
            </a:r>
            <a:r>
              <a:rPr lang="en-US" dirty="0" smtClean="0"/>
              <a:t>) </a:t>
            </a:r>
            <a:r>
              <a:rPr lang="en-US" dirty="0"/>
              <a:t>format. A geometry includes a spatial reference system (projection).</a:t>
            </a:r>
          </a:p>
          <a:p>
            <a:r>
              <a:rPr lang="en-US" dirty="0"/>
              <a:t>Spatial </a:t>
            </a:r>
            <a:r>
              <a:rPr lang="en-US" dirty="0" smtClean="0"/>
              <a:t>Reference : </a:t>
            </a:r>
            <a:r>
              <a:rPr lang="en-US" dirty="0"/>
              <a:t>An </a:t>
            </a:r>
            <a:r>
              <a:rPr lang="en-US" dirty="0" err="1"/>
              <a:t>OGRSpatialReference</a:t>
            </a:r>
            <a:r>
              <a:rPr lang="en-US" dirty="0"/>
              <a:t> encapsulates the definition of </a:t>
            </a:r>
            <a:r>
              <a:rPr lang="en-US" dirty="0" smtClean="0"/>
              <a:t>a projection </a:t>
            </a:r>
            <a:r>
              <a:rPr lang="en-US" dirty="0"/>
              <a:t>and datum.</a:t>
            </a:r>
          </a:p>
          <a:p>
            <a:r>
              <a:rPr lang="en-US" dirty="0"/>
              <a:t>Feature </a:t>
            </a:r>
            <a:r>
              <a:rPr lang="en-US" dirty="0" smtClean="0"/>
              <a:t>: </a:t>
            </a:r>
            <a:r>
              <a:rPr lang="en-US" dirty="0"/>
              <a:t>The </a:t>
            </a:r>
            <a:r>
              <a:rPr lang="en-US" dirty="0" err="1"/>
              <a:t>OGRFeature</a:t>
            </a:r>
            <a:r>
              <a:rPr lang="en-US" dirty="0"/>
              <a:t> encapsulates the definition of a whole feature, that is </a:t>
            </a:r>
            <a:r>
              <a:rPr lang="en-US" dirty="0" smtClean="0"/>
              <a:t>a geometry </a:t>
            </a:r>
            <a:r>
              <a:rPr lang="en-US" dirty="0"/>
              <a:t>and a set of attributes.</a:t>
            </a:r>
          </a:p>
          <a:p>
            <a:r>
              <a:rPr lang="en-US" dirty="0"/>
              <a:t>Feature Class Definition </a:t>
            </a:r>
            <a:r>
              <a:rPr lang="en-US" dirty="0" smtClean="0"/>
              <a:t>: </a:t>
            </a:r>
            <a:r>
              <a:rPr lang="en-US" dirty="0"/>
              <a:t>The </a:t>
            </a:r>
            <a:r>
              <a:rPr lang="en-US" dirty="0" err="1"/>
              <a:t>OGRFeatureDefn</a:t>
            </a:r>
            <a:r>
              <a:rPr lang="en-US" dirty="0"/>
              <a:t> class captures the schema (</a:t>
            </a:r>
            <a:r>
              <a:rPr lang="en-US" dirty="0" smtClean="0"/>
              <a:t>set of </a:t>
            </a:r>
            <a:r>
              <a:rPr lang="en-US" dirty="0"/>
              <a:t>field definitions) for a group of related features (normally a whole layer).</a:t>
            </a:r>
          </a:p>
        </p:txBody>
      </p:sp>
    </p:spTree>
    <p:extLst>
      <p:ext uri="{BB962C8B-B14F-4D97-AF65-F5344CB8AC3E}">
        <p14:creationId xmlns:p14="http://schemas.microsoft.com/office/powerpoint/2010/main" val="31673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</a:t>
            </a:r>
            <a:r>
              <a:rPr lang="en-US" dirty="0" smtClean="0"/>
              <a:t>: </a:t>
            </a:r>
            <a:r>
              <a:rPr lang="en-US" dirty="0" err="1"/>
              <a:t>OGRLayer</a:t>
            </a:r>
            <a:r>
              <a:rPr lang="en-US" dirty="0"/>
              <a:t> is an abstract base class represent a layer of features in </a:t>
            </a:r>
            <a:r>
              <a:rPr lang="en-US" dirty="0" smtClean="0"/>
              <a:t>an </a:t>
            </a:r>
            <a:r>
              <a:rPr lang="en-US" dirty="0" err="1" smtClean="0"/>
              <a:t>GDALDataset</a:t>
            </a:r>
            <a:r>
              <a:rPr lang="en-US" dirty="0"/>
              <a:t>.</a:t>
            </a:r>
          </a:p>
          <a:p>
            <a:r>
              <a:rPr lang="en-US" dirty="0"/>
              <a:t>Dataset 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err="1"/>
              <a:t>GDALDataset</a:t>
            </a:r>
            <a:r>
              <a:rPr lang="en-US" dirty="0"/>
              <a:t> is an abstract base class representing a file or </a:t>
            </a:r>
            <a:r>
              <a:rPr lang="en-US" dirty="0" smtClean="0"/>
              <a:t>database containing </a:t>
            </a:r>
            <a:r>
              <a:rPr lang="en-US" dirty="0"/>
              <a:t>one or more </a:t>
            </a:r>
            <a:r>
              <a:rPr lang="en-US" dirty="0" err="1"/>
              <a:t>OGRLayer</a:t>
            </a:r>
            <a:r>
              <a:rPr lang="en-US" dirty="0"/>
              <a:t> objects.</a:t>
            </a:r>
          </a:p>
          <a:p>
            <a:r>
              <a:rPr lang="en-US" dirty="0"/>
              <a:t>Drivers 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err="1"/>
              <a:t>GDALDriver</a:t>
            </a:r>
            <a:r>
              <a:rPr lang="en-US" dirty="0"/>
              <a:t> represents a translator for a specific format, </a:t>
            </a:r>
            <a:r>
              <a:rPr lang="en-US" dirty="0" smtClean="0"/>
              <a:t>opening </a:t>
            </a:r>
            <a:r>
              <a:rPr lang="en-US" dirty="0" err="1" smtClean="0"/>
              <a:t>GDALDataset</a:t>
            </a:r>
            <a:r>
              <a:rPr lang="en-US" dirty="0" smtClean="0"/>
              <a:t> </a:t>
            </a:r>
            <a:r>
              <a:rPr lang="en-US" dirty="0"/>
              <a:t>objects. All available drivers are managed by the </a:t>
            </a:r>
            <a:r>
              <a:rPr lang="en-US" dirty="0" err="1"/>
              <a:t>GDALDriverManager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7B55B5BC77843A929883B733DEBEB" ma:contentTypeVersion="8" ma:contentTypeDescription="Create a new document." ma:contentTypeScope="" ma:versionID="8a25703c698469dbe51444fb457ca3b2">
  <xsd:schema xmlns:xsd="http://www.w3.org/2001/XMLSchema" xmlns:xs="http://www.w3.org/2001/XMLSchema" xmlns:p="http://schemas.microsoft.com/office/2006/metadata/properties" xmlns:ns2="2f8bd7ec-4ef1-4d2c-bc6c-79959e42ea1f" targetNamespace="http://schemas.microsoft.com/office/2006/metadata/properties" ma:root="true" ma:fieldsID="19f9aca68ab329da8acfc08d6bdc1831" ns2:_="">
    <xsd:import namespace="2f8bd7ec-4ef1-4d2c-bc6c-79959e42e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bd7ec-4ef1-4d2c-bc6c-79959e42e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CF9D77-BB21-4AC4-B429-72F6C80CEAD0}"/>
</file>

<file path=customXml/itemProps2.xml><?xml version="1.0" encoding="utf-8"?>
<ds:datastoreItem xmlns:ds="http://schemas.openxmlformats.org/officeDocument/2006/customXml" ds:itemID="{87A00121-698B-499B-8BF3-74C59AD7E200}"/>
</file>

<file path=customXml/itemProps3.xml><?xml version="1.0" encoding="utf-8"?>
<ds:datastoreItem xmlns:ds="http://schemas.openxmlformats.org/officeDocument/2006/customXml" ds:itemID="{7E0610E6-9377-458F-861F-2BF92DAA1254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9201</TotalTime>
  <Words>3951</Words>
  <Application>Microsoft Office PowerPoint</Application>
  <PresentationFormat>Widescreen</PresentationFormat>
  <Paragraphs>636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Courier</vt:lpstr>
      <vt:lpstr>Garamond</vt:lpstr>
      <vt:lpstr>Organic</vt:lpstr>
      <vt:lpstr> 10. Spatial data processing </vt:lpstr>
      <vt:lpstr>Open Source RS/GIS modules </vt:lpstr>
      <vt:lpstr>Open Source RS/GIS modules </vt:lpstr>
      <vt:lpstr>Related modules </vt:lpstr>
      <vt:lpstr>Documentation </vt:lpstr>
      <vt:lpstr>OGR </vt:lpstr>
      <vt:lpstr>PowerPoint Presentation</vt:lpstr>
      <vt:lpstr>Class Overview </vt:lpstr>
      <vt:lpstr>Class Overview </vt:lpstr>
      <vt:lpstr>Reading and Writing Vector Data with OGR: Importing OGR </vt:lpstr>
      <vt:lpstr>OGR data drivers</vt:lpstr>
      <vt:lpstr>OGR data drivers</vt:lpstr>
      <vt:lpstr>Opening a DataSource </vt:lpstr>
      <vt:lpstr>Detour: Working directory </vt:lpstr>
      <vt:lpstr>Opening a layer (shapefile)</vt:lpstr>
      <vt:lpstr>Getting info about the layer </vt:lpstr>
      <vt:lpstr>Getting features </vt:lpstr>
      <vt:lpstr>Getting a feature’s attributes </vt:lpstr>
      <vt:lpstr>Getting a feature’s geometry </vt:lpstr>
      <vt:lpstr>Destroying objects </vt:lpstr>
      <vt:lpstr>Counting features</vt:lpstr>
      <vt:lpstr>Getting information :number of features, spatial extent in (xmin, ymin) – (xmax, ymax) format, coordinate system, list of attributes with their name, type and width.precision</vt:lpstr>
      <vt:lpstr>Exercise (assignment)  </vt:lpstr>
      <vt:lpstr>Writing data </vt:lpstr>
      <vt:lpstr>1. (a) Getting a writeable layer </vt:lpstr>
      <vt:lpstr>1. (b) Creating a writeable layer </vt:lpstr>
      <vt:lpstr>1. (b). (I) Checking if a datasource exists </vt:lpstr>
      <vt:lpstr>2. Adding fields (a)Getting FieldDefn </vt:lpstr>
      <vt:lpstr>2. (b) Creating FieldDefn and Creat fields </vt:lpstr>
      <vt:lpstr>3. Creating new features </vt:lpstr>
      <vt:lpstr>3. Creating new features </vt:lpstr>
      <vt:lpstr>Exercise example</vt:lpstr>
      <vt:lpstr>Exercise example</vt:lpstr>
      <vt:lpstr>Exercise(assignment) </vt:lpstr>
      <vt:lpstr>Geometry</vt:lpstr>
      <vt:lpstr>Geometry</vt:lpstr>
      <vt:lpstr>Creating points</vt:lpstr>
      <vt:lpstr>Creating lines</vt:lpstr>
      <vt:lpstr>Creating lines</vt:lpstr>
      <vt:lpstr>Creating polygons</vt:lpstr>
      <vt:lpstr>Creating polygons</vt:lpstr>
      <vt:lpstr>Creating polygons</vt:lpstr>
      <vt:lpstr>Creating polygons</vt:lpstr>
      <vt:lpstr>PowerPoint Presentation</vt:lpstr>
      <vt:lpstr>Multi Geometries</vt:lpstr>
      <vt:lpstr>Create a MultiPoint</vt:lpstr>
      <vt:lpstr>Create a MultiLineString</vt:lpstr>
      <vt:lpstr>Create a MultiPolygon</vt:lpstr>
      <vt:lpstr>Create a GeometryCollection</vt:lpstr>
      <vt:lpstr>Exercise(example)</vt:lpstr>
      <vt:lpstr>Projections</vt:lpstr>
      <vt:lpstr>Projections</vt:lpstr>
      <vt:lpstr>Projections</vt:lpstr>
      <vt:lpstr>Projections</vt:lpstr>
      <vt:lpstr>Projections</vt:lpstr>
      <vt:lpstr>Getting a layer's projection</vt:lpstr>
      <vt:lpstr>Getting a layer's projection</vt:lpstr>
      <vt:lpstr>Creating a new projection</vt:lpstr>
      <vt:lpstr>Exporting a projection</vt:lpstr>
      <vt:lpstr>Creating an ESRI .prj file</vt:lpstr>
      <vt:lpstr>Projecting a geometry</vt:lpstr>
      <vt:lpstr>Projecting a geometry</vt:lpstr>
      <vt:lpstr>Projecting a geometry</vt:lpstr>
      <vt:lpstr>Exercise (try)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GIS WITH PYTHON</dc:title>
  <dc:creator>Booddha</dc:creator>
  <cp:lastModifiedBy>Windows User</cp:lastModifiedBy>
  <cp:revision>262</cp:revision>
  <dcterms:created xsi:type="dcterms:W3CDTF">2015-10-29T07:32:02Z</dcterms:created>
  <dcterms:modified xsi:type="dcterms:W3CDTF">2018-02-11T14:16:34Z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0x0101009197B55B5BC77843A929883B733DEBEB</vt:lpwstr>
  </property>
</Properties>
</file>