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4" r:id="rId23"/>
    <p:sldId id="285" r:id="rId24"/>
    <p:sldId id="286" r:id="rId25"/>
    <p:sldId id="288" r:id="rId26"/>
    <p:sldId id="287" r:id="rId27"/>
    <p:sldId id="278" r:id="rId28"/>
    <p:sldId id="283" r:id="rId29"/>
    <p:sldId id="280" r:id="rId30"/>
    <p:sldId id="281" r:id="rId31"/>
    <p:sldId id="282" r:id="rId32"/>
    <p:sldId id="289" r:id="rId33"/>
    <p:sldId id="291" r:id="rId34"/>
    <p:sldId id="29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oddha" initials="B" lastIdx="1" clrIdx="0">
    <p:extLst>
      <p:ext uri="{19B8F6BF-5375-455C-9EA6-DF929625EA0E}">
        <p15:presenceInfo xmlns:p15="http://schemas.microsoft.com/office/powerpoint/2012/main" userId="Boodd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E4765-9D30-4A99-86F0-F46FF2067C0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10FC0-1C1A-48B3-8E0F-191C4B28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01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8501" y="1871131"/>
            <a:ext cx="7202749" cy="1786466"/>
          </a:xfrm>
        </p:spPr>
        <p:txBody>
          <a:bodyPr/>
          <a:lstStyle/>
          <a:p>
            <a:r>
              <a:rPr lang="en-US" dirty="0"/>
              <a:t>APPLICATION OF GIS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68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Opening a raster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1"/>
            <a:ext cx="10144328" cy="407733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Once the driver has been registered, the </a:t>
            </a:r>
            <a:r>
              <a:rPr lang="en-US" sz="2000" b="1" dirty="0">
                <a:latin typeface="Courier"/>
              </a:rPr>
              <a:t>Open(&lt;filename&gt;, &lt;</a:t>
            </a:r>
            <a:r>
              <a:rPr lang="en-US" sz="2000" b="1" dirty="0" err="1">
                <a:latin typeface="Courier"/>
              </a:rPr>
              <a:t>GDALAccess</a:t>
            </a:r>
            <a:r>
              <a:rPr lang="en-US" sz="2000" b="1" dirty="0">
                <a:latin typeface="Courier"/>
              </a:rPr>
              <a:t>&gt;) </a:t>
            </a:r>
            <a:r>
              <a:rPr lang="en-US" dirty="0">
                <a:latin typeface="Arial" panose="020B0604020202020204" pitchFamily="34" charset="0"/>
              </a:rPr>
              <a:t>method can be used to return a Dataset object.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385693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ourier"/>
              </a:rPr>
              <a:t>fn = '</a:t>
            </a:r>
            <a:r>
              <a:rPr lang="en-US" b="1" dirty="0" err="1">
                <a:latin typeface="Courier"/>
              </a:rPr>
              <a:t>aster.img</a:t>
            </a:r>
            <a:r>
              <a:rPr lang="en-US" b="1" dirty="0">
                <a:latin typeface="Courier"/>
              </a:rPr>
              <a:t>'</a:t>
            </a:r>
          </a:p>
          <a:p>
            <a:r>
              <a:rPr lang="en-US" b="1" dirty="0">
                <a:latin typeface="Courier"/>
              </a:rPr>
              <a:t>ds = </a:t>
            </a:r>
            <a:r>
              <a:rPr lang="en-US" b="1" dirty="0" err="1">
                <a:latin typeface="Courier"/>
              </a:rPr>
              <a:t>gdal.Open</a:t>
            </a:r>
            <a:r>
              <a:rPr lang="en-US" b="1" dirty="0">
                <a:latin typeface="Courier"/>
              </a:rPr>
              <a:t>(</a:t>
            </a:r>
            <a:r>
              <a:rPr lang="en-US" b="1" dirty="0" err="1">
                <a:latin typeface="Courier"/>
              </a:rPr>
              <a:t>fn</a:t>
            </a:r>
            <a:r>
              <a:rPr lang="en-US" b="1" dirty="0">
                <a:latin typeface="Courier"/>
              </a:rPr>
              <a:t>, </a:t>
            </a:r>
            <a:r>
              <a:rPr lang="en-US" b="1" dirty="0" err="1">
                <a:latin typeface="Courier"/>
              </a:rPr>
              <a:t>GA_ReadOnly</a:t>
            </a:r>
            <a:r>
              <a:rPr lang="en-US" b="1" dirty="0">
                <a:latin typeface="Courier"/>
              </a:rPr>
              <a:t>)</a:t>
            </a:r>
          </a:p>
          <a:p>
            <a:r>
              <a:rPr lang="en-US" b="1" dirty="0">
                <a:latin typeface="Courier"/>
              </a:rPr>
              <a:t>if ds is None:</a:t>
            </a:r>
          </a:p>
          <a:p>
            <a:pPr lvl="1"/>
            <a:r>
              <a:rPr lang="en-US" b="1" dirty="0">
                <a:latin typeface="Courier"/>
              </a:rPr>
              <a:t>print 'Could not open ' + fn</a:t>
            </a:r>
          </a:p>
          <a:p>
            <a:pPr lvl="1"/>
            <a:r>
              <a:rPr lang="en-US" b="1" dirty="0" err="1">
                <a:latin typeface="Courier"/>
              </a:rPr>
              <a:t>sys.exit</a:t>
            </a:r>
            <a:r>
              <a:rPr lang="en-US" b="1" dirty="0">
                <a:latin typeface="Courier"/>
              </a:rPr>
              <a:t>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8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Getting image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1"/>
            <a:ext cx="10144328" cy="4077333"/>
          </a:xfrm>
        </p:spPr>
        <p:txBody>
          <a:bodyPr>
            <a:normAutofit/>
          </a:bodyPr>
          <a:lstStyle/>
          <a:p>
            <a:r>
              <a:rPr lang="en-US" dirty="0"/>
              <a:t>Dataset objects have properties corresponding to numbers of rows, columns and bands in the data 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3856933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urier"/>
              </a:rPr>
              <a:t>cols = </a:t>
            </a:r>
            <a:r>
              <a:rPr lang="en-US" sz="2000" b="1" dirty="0" err="1">
                <a:solidFill>
                  <a:srgbClr val="000000"/>
                </a:solidFill>
                <a:latin typeface="Courier"/>
              </a:rPr>
              <a:t>ds.RasterXSize</a:t>
            </a:r>
            <a:endParaRPr lang="en-US" sz="2000" b="1" dirty="0">
              <a:solidFill>
                <a:srgbClr val="000000"/>
              </a:solidFill>
              <a:latin typeface="Courier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"/>
              </a:rPr>
              <a:t>rows = </a:t>
            </a:r>
            <a:r>
              <a:rPr lang="en-US" sz="2000" b="1" dirty="0" err="1">
                <a:solidFill>
                  <a:srgbClr val="000000"/>
                </a:solidFill>
                <a:latin typeface="Courier"/>
              </a:rPr>
              <a:t>ds.RasterYSize</a:t>
            </a:r>
            <a:endParaRPr lang="en-US" sz="2000" b="1" dirty="0">
              <a:solidFill>
                <a:srgbClr val="000000"/>
              </a:solidFill>
              <a:latin typeface="Courier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"/>
              </a:rPr>
              <a:t>bands = </a:t>
            </a:r>
            <a:r>
              <a:rPr lang="en-US" sz="2000" b="1" dirty="0" err="1">
                <a:solidFill>
                  <a:srgbClr val="000000"/>
                </a:solidFill>
                <a:latin typeface="Courier"/>
              </a:rPr>
              <a:t>ds.RasterCount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801505" y="5384098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Notice no parentheses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408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Getting </a:t>
            </a:r>
            <a:r>
              <a:rPr lang="en-US" b="1" dirty="0" err="1"/>
              <a:t>georeference</a:t>
            </a:r>
            <a:r>
              <a:rPr lang="en-US" b="1" dirty="0"/>
              <a:t>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1"/>
            <a:ext cx="10144328" cy="4077333"/>
          </a:xfrm>
        </p:spPr>
        <p:txBody>
          <a:bodyPr>
            <a:normAutofit/>
          </a:bodyPr>
          <a:lstStyle/>
          <a:p>
            <a:r>
              <a:rPr lang="en-US" dirty="0" err="1"/>
              <a:t>GeoTransforms</a:t>
            </a:r>
            <a:r>
              <a:rPr lang="en-US" dirty="0"/>
              <a:t> are lists of information used to </a:t>
            </a:r>
            <a:r>
              <a:rPr lang="en-US" dirty="0" err="1"/>
              <a:t>georeference</a:t>
            </a:r>
            <a:r>
              <a:rPr lang="en-US" dirty="0"/>
              <a:t> an image</a:t>
            </a:r>
          </a:p>
          <a:p>
            <a:pPr marL="914400" lvl="2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gt =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ds.GetGeoTransform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()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4536" y="3516192"/>
            <a:ext cx="968669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urier"/>
              </a:rPr>
              <a:t>gt[0] # top left x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/>
              </a:rPr>
              <a:t>gt[1] # w-e pixel resolution; pixel width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/>
              </a:rPr>
              <a:t>gt[2] # rotation, 0 if image is "north up"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/>
              </a:rPr>
              <a:t>gt[3] # top left y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/>
              </a:rPr>
              <a:t>gt[4] # rotation, 0 if image is "north up"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/>
              </a:rPr>
              <a:t>gt[5] # n-s pixel resolution; pixel height 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295400" y="5384098"/>
            <a:ext cx="94097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Coordinates are for top left corners of pixels (unlike Imagine, which uses centers)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1086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Getting </a:t>
            </a:r>
            <a:r>
              <a:rPr lang="en-US" b="1" dirty="0" err="1"/>
              <a:t>georeference</a:t>
            </a:r>
            <a:r>
              <a:rPr lang="en-US" b="1" dirty="0"/>
              <a:t>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1"/>
            <a:ext cx="10144328" cy="40773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This is exactly the computation done </a:t>
            </a:r>
            <a:r>
              <a:rPr lang="en-US">
                <a:solidFill>
                  <a:schemeClr val="tx1"/>
                </a:solidFill>
              </a:rPr>
              <a:t>by gdal.ApplyGeoTransform 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[X,Y</a:t>
            </a:r>
            <a:r>
              <a:rPr lang="en-US">
                <a:solidFill>
                  <a:schemeClr val="tx1"/>
                </a:solidFill>
              </a:rPr>
              <a:t>]=gdal.ApplyGeoTransform(gt,row,col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2792677" y="3616572"/>
            <a:ext cx="64152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urier"/>
              </a:rPr>
              <a:t>X = </a:t>
            </a:r>
            <a:r>
              <a:rPr lang="en-US" sz="2000" b="1" dirty="0" err="1">
                <a:solidFill>
                  <a:srgbClr val="000000"/>
                </a:solidFill>
                <a:latin typeface="Courier"/>
              </a:rPr>
              <a:t>gt</a:t>
            </a:r>
            <a:r>
              <a:rPr lang="en-US" sz="2000" b="1" dirty="0">
                <a:solidFill>
                  <a:srgbClr val="000000"/>
                </a:solidFill>
                <a:latin typeface="Courier"/>
              </a:rPr>
              <a:t>[0] + col * </a:t>
            </a:r>
            <a:r>
              <a:rPr lang="en-US" sz="2000" b="1" dirty="0" err="1">
                <a:solidFill>
                  <a:srgbClr val="000000"/>
                </a:solidFill>
                <a:latin typeface="Courier"/>
              </a:rPr>
              <a:t>gt</a:t>
            </a:r>
            <a:r>
              <a:rPr lang="en-US" sz="2000" b="1" dirty="0">
                <a:solidFill>
                  <a:srgbClr val="000000"/>
                </a:solidFill>
                <a:latin typeface="Courier"/>
              </a:rPr>
              <a:t>[1] + row * </a:t>
            </a:r>
            <a:r>
              <a:rPr lang="en-US" sz="2000" b="1" dirty="0" err="1">
                <a:solidFill>
                  <a:srgbClr val="000000"/>
                </a:solidFill>
                <a:latin typeface="Courier"/>
              </a:rPr>
              <a:t>gt</a:t>
            </a:r>
            <a:r>
              <a:rPr lang="en-US" sz="2000" b="1" dirty="0">
                <a:solidFill>
                  <a:srgbClr val="000000"/>
                </a:solidFill>
                <a:latin typeface="Courier"/>
              </a:rPr>
              <a:t>[2]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/>
              </a:rPr>
              <a:t>Y = </a:t>
            </a:r>
            <a:r>
              <a:rPr lang="en-US" sz="2000" b="1" dirty="0" err="1">
                <a:solidFill>
                  <a:srgbClr val="000000"/>
                </a:solidFill>
                <a:latin typeface="Courier"/>
              </a:rPr>
              <a:t>gt</a:t>
            </a:r>
            <a:r>
              <a:rPr lang="en-US" sz="2000" b="1" dirty="0">
                <a:solidFill>
                  <a:srgbClr val="000000"/>
                </a:solidFill>
                <a:latin typeface="Courier"/>
              </a:rPr>
              <a:t>[3] + col * </a:t>
            </a:r>
            <a:r>
              <a:rPr lang="en-US" sz="2000" b="1" dirty="0" err="1">
                <a:solidFill>
                  <a:srgbClr val="000000"/>
                </a:solidFill>
                <a:latin typeface="Courier"/>
              </a:rPr>
              <a:t>gt</a:t>
            </a:r>
            <a:r>
              <a:rPr lang="en-US" sz="2000" b="1" dirty="0">
                <a:solidFill>
                  <a:srgbClr val="000000"/>
                </a:solidFill>
                <a:latin typeface="Courier"/>
              </a:rPr>
              <a:t>[4] + row * </a:t>
            </a:r>
            <a:r>
              <a:rPr lang="en-US" sz="2000" b="1" dirty="0" err="1">
                <a:solidFill>
                  <a:srgbClr val="000000"/>
                </a:solidFill>
                <a:latin typeface="Courier"/>
              </a:rPr>
              <a:t>gt</a:t>
            </a:r>
            <a:r>
              <a:rPr lang="en-US" sz="2000" b="1" dirty="0">
                <a:solidFill>
                  <a:srgbClr val="000000"/>
                </a:solidFill>
                <a:latin typeface="Courier"/>
              </a:rPr>
              <a:t>[5]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015675" y="4482577"/>
            <a:ext cx="98809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described as an affine transformation from the coordinates in the pixel space (</a:t>
            </a:r>
            <a:r>
              <a:rPr lang="en-US" sz="2400" dirty="0" err="1">
                <a:latin typeface="Arial" panose="020B0604020202020204" pitchFamily="34" charset="0"/>
              </a:rPr>
              <a:t>col,row</a:t>
            </a:r>
            <a:r>
              <a:rPr lang="en-US" sz="2400" dirty="0">
                <a:latin typeface="Arial" panose="020B0604020202020204" pitchFamily="34" charset="0"/>
              </a:rPr>
              <a:t>) to the coordinates of the projected space (X,Y), with col and row starting from 0 for the upper-left pixel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Where,  gt </a:t>
            </a:r>
            <a:r>
              <a:rPr lang="en-US" sz="2400">
                <a:latin typeface="Arial" panose="020B0604020202020204" pitchFamily="34" charset="0"/>
              </a:rPr>
              <a:t>= ds.GetGeoTransform()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7278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Computing pixel offsets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5675" y="2119745"/>
            <a:ext cx="10144328" cy="434826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Need to get pixel offsets from the upper left corner for specific coordinates </a:t>
            </a:r>
            <a:r>
              <a:rPr lang="en-US" dirty="0" err="1"/>
              <a:t>x,y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6367" y="3030345"/>
            <a:ext cx="73995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Courier"/>
              </a:rPr>
              <a:t>xOffset</a:t>
            </a:r>
            <a:r>
              <a:rPr lang="en-US" sz="2000" b="1" dirty="0">
                <a:latin typeface="Courier"/>
              </a:rPr>
              <a:t> = </a:t>
            </a:r>
            <a:r>
              <a:rPr lang="en-US" sz="2000" b="1" dirty="0" err="1">
                <a:latin typeface="Courier"/>
              </a:rPr>
              <a:t>int</a:t>
            </a:r>
            <a:r>
              <a:rPr lang="en-US" sz="2000" b="1" dirty="0">
                <a:latin typeface="Courier"/>
              </a:rPr>
              <a:t>((x – </a:t>
            </a:r>
            <a:r>
              <a:rPr lang="en-US" sz="2000" b="1" dirty="0" err="1">
                <a:latin typeface="Courier"/>
              </a:rPr>
              <a:t>originX</a:t>
            </a:r>
            <a:r>
              <a:rPr lang="en-US" sz="2000" b="1" dirty="0">
                <a:latin typeface="Courier"/>
              </a:rPr>
              <a:t>) / </a:t>
            </a:r>
            <a:r>
              <a:rPr lang="en-US" sz="2000" b="1" dirty="0" err="1">
                <a:latin typeface="Courier"/>
              </a:rPr>
              <a:t>pixelWidth</a:t>
            </a:r>
            <a:r>
              <a:rPr lang="en-US" sz="2000" b="1" dirty="0">
                <a:latin typeface="Courier"/>
              </a:rPr>
              <a:t>)</a:t>
            </a:r>
          </a:p>
          <a:p>
            <a:r>
              <a:rPr lang="en-US" sz="2000" b="1" dirty="0" err="1">
                <a:latin typeface="Courier"/>
              </a:rPr>
              <a:t>yOffset</a:t>
            </a:r>
            <a:r>
              <a:rPr lang="en-US" sz="2000" b="1" dirty="0">
                <a:latin typeface="Courier"/>
              </a:rPr>
              <a:t> = </a:t>
            </a:r>
            <a:r>
              <a:rPr lang="en-US" sz="2000" b="1" dirty="0" err="1">
                <a:latin typeface="Courier"/>
              </a:rPr>
              <a:t>int</a:t>
            </a:r>
            <a:r>
              <a:rPr lang="en-US" sz="2000" b="1" dirty="0">
                <a:latin typeface="Courier"/>
              </a:rPr>
              <a:t>((y – </a:t>
            </a:r>
            <a:r>
              <a:rPr lang="en-US" sz="2000" b="1" dirty="0" err="1">
                <a:latin typeface="Courier"/>
              </a:rPr>
              <a:t>originY</a:t>
            </a:r>
            <a:r>
              <a:rPr lang="en-US" sz="2000" b="1" dirty="0">
                <a:latin typeface="Courier"/>
              </a:rPr>
              <a:t>) / </a:t>
            </a:r>
            <a:r>
              <a:rPr lang="en-US" sz="2000" b="1" dirty="0" err="1">
                <a:latin typeface="Courier"/>
              </a:rPr>
              <a:t>pixelHeight</a:t>
            </a:r>
            <a:r>
              <a:rPr lang="en-US" sz="2000" b="1" dirty="0">
                <a:latin typeface="Courier"/>
              </a:rPr>
              <a:t>)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607905" y="49442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ourier"/>
              </a:rPr>
              <a:t>(x – </a:t>
            </a:r>
            <a:r>
              <a:rPr lang="en-US" b="1" dirty="0" err="1">
                <a:latin typeface="Courier"/>
              </a:rPr>
              <a:t>originX</a:t>
            </a:r>
            <a:r>
              <a:rPr lang="en-US" b="1" dirty="0">
                <a:latin typeface="Courier"/>
              </a:rPr>
              <a:t>) / </a:t>
            </a:r>
            <a:r>
              <a:rPr lang="en-US" b="1" dirty="0" err="1">
                <a:latin typeface="Courier"/>
              </a:rPr>
              <a:t>pixelWidth</a:t>
            </a:r>
            <a:r>
              <a:rPr lang="en-US" b="1" dirty="0">
                <a:latin typeface="Courier"/>
              </a:rPr>
              <a:t> ~= 3.25</a:t>
            </a:r>
          </a:p>
          <a:p>
            <a:r>
              <a:rPr lang="en-US" b="1" dirty="0">
                <a:latin typeface="Courier"/>
              </a:rPr>
              <a:t>(y – </a:t>
            </a:r>
            <a:r>
              <a:rPr lang="en-US" b="1" dirty="0" err="1">
                <a:latin typeface="Courier"/>
              </a:rPr>
              <a:t>originY</a:t>
            </a:r>
            <a:r>
              <a:rPr lang="en-US" b="1" dirty="0">
                <a:latin typeface="Courier"/>
              </a:rPr>
              <a:t>) / </a:t>
            </a:r>
            <a:r>
              <a:rPr lang="en-US" b="1" dirty="0" err="1">
                <a:latin typeface="Courier"/>
              </a:rPr>
              <a:t>pixelHeight</a:t>
            </a:r>
            <a:r>
              <a:rPr lang="en-US" b="1" dirty="0">
                <a:latin typeface="Courier"/>
              </a:rPr>
              <a:t> ~= 2.5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291" y="3978758"/>
            <a:ext cx="3869164" cy="248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78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Getting individual pixel</a:t>
            </a:r>
            <a:br>
              <a:rPr lang="en-US" b="1" dirty="0"/>
            </a:br>
            <a:r>
              <a:rPr lang="en-US" b="1" dirty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1"/>
            <a:ext cx="10144328" cy="4077333"/>
          </a:xfrm>
        </p:spPr>
        <p:txBody>
          <a:bodyPr>
            <a:normAutofit/>
          </a:bodyPr>
          <a:lstStyle/>
          <a:p>
            <a:r>
              <a:rPr lang="en-US" dirty="0"/>
              <a:t>Get the Band object by passing the band index (1-based) to the Dataset’s </a:t>
            </a:r>
            <a:r>
              <a:rPr lang="en-US" b="1" dirty="0" err="1"/>
              <a:t>GetRasterBand</a:t>
            </a:r>
            <a:r>
              <a:rPr lang="en-US" b="1" dirty="0"/>
              <a:t>(&lt;index&gt;) </a:t>
            </a:r>
            <a:r>
              <a:rPr lang="en-US" dirty="0"/>
              <a:t>method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Read the data into a 2D Numeric array with </a:t>
            </a:r>
            <a:r>
              <a:rPr lang="en-US" b="1" dirty="0" err="1"/>
              <a:t>ReadAsArray</a:t>
            </a:r>
            <a:r>
              <a:rPr lang="en-US" b="1" dirty="0"/>
              <a:t>(&lt;</a:t>
            </a:r>
            <a:r>
              <a:rPr lang="en-US" b="1" dirty="0" err="1"/>
              <a:t>xoff</a:t>
            </a:r>
            <a:r>
              <a:rPr lang="en-US" b="1" dirty="0"/>
              <a:t>&gt;, &lt;</a:t>
            </a:r>
            <a:r>
              <a:rPr lang="en-US" b="1" dirty="0" err="1"/>
              <a:t>yoff</a:t>
            </a:r>
            <a:r>
              <a:rPr lang="en-US" b="1" dirty="0"/>
              <a:t>&gt;,&lt;</a:t>
            </a:r>
            <a:r>
              <a:rPr lang="en-US" b="1" dirty="0" err="1"/>
              <a:t>xsize</a:t>
            </a:r>
            <a:r>
              <a:rPr lang="en-US" b="1" dirty="0"/>
              <a:t>&gt;, &lt;</a:t>
            </a:r>
            <a:r>
              <a:rPr lang="en-US" b="1" dirty="0" err="1"/>
              <a:t>ysize</a:t>
            </a:r>
            <a:r>
              <a:rPr lang="en-US" b="1" dirty="0"/>
              <a:t>&gt;)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88392" y="3471099"/>
            <a:ext cx="64152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urier"/>
              </a:rPr>
              <a:t>band = </a:t>
            </a:r>
            <a:r>
              <a:rPr lang="en-US" sz="2000" b="1" dirty="0" err="1">
                <a:solidFill>
                  <a:srgbClr val="000000"/>
                </a:solidFill>
                <a:latin typeface="Courier"/>
              </a:rPr>
              <a:t>ds.GetRasterBand</a:t>
            </a:r>
            <a:r>
              <a:rPr lang="en-US" sz="2000" b="1" dirty="0">
                <a:solidFill>
                  <a:srgbClr val="000000"/>
                </a:solidFill>
                <a:latin typeface="Courier"/>
              </a:rPr>
              <a:t>(1)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237508" y="5143244"/>
            <a:ext cx="865908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"/>
              </a:rPr>
              <a:t>data = </a:t>
            </a:r>
            <a:r>
              <a:rPr lang="en-US" sz="2200" b="1" dirty="0" err="1">
                <a:latin typeface="Courier"/>
              </a:rPr>
              <a:t>band.ReadAsArray</a:t>
            </a:r>
            <a:r>
              <a:rPr lang="en-US" sz="2200" b="1" dirty="0">
                <a:latin typeface="Courier"/>
              </a:rPr>
              <a:t>(</a:t>
            </a:r>
            <a:r>
              <a:rPr lang="en-US" sz="2200" b="1" dirty="0" err="1">
                <a:latin typeface="Courier"/>
              </a:rPr>
              <a:t>xOffset</a:t>
            </a:r>
            <a:r>
              <a:rPr lang="en-US" sz="2200" b="1" dirty="0">
                <a:latin typeface="Courier"/>
              </a:rPr>
              <a:t>, </a:t>
            </a:r>
            <a:r>
              <a:rPr lang="en-US" sz="2200" b="1" dirty="0" err="1">
                <a:latin typeface="Courier"/>
              </a:rPr>
              <a:t>yOffset</a:t>
            </a:r>
            <a:r>
              <a:rPr lang="en-US" sz="2200" b="1" dirty="0">
                <a:latin typeface="Courier"/>
              </a:rPr>
              <a:t>, 1,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42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Getting individual pixel</a:t>
            </a:r>
            <a:br>
              <a:rPr lang="en-US" b="1" dirty="0"/>
            </a:br>
            <a:r>
              <a:rPr lang="en-US" b="1" dirty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1"/>
            <a:ext cx="10144328" cy="4077333"/>
          </a:xfrm>
        </p:spPr>
        <p:txBody>
          <a:bodyPr>
            <a:normAutofit/>
          </a:bodyPr>
          <a:lstStyle/>
          <a:p>
            <a:r>
              <a:rPr lang="en-US" dirty="0"/>
              <a:t>Even though we only read one pixel value, it is in a two-dimensional array</a:t>
            </a:r>
          </a:p>
          <a:p>
            <a:r>
              <a:rPr lang="en-US" dirty="0"/>
              <a:t>Since we read one pixel in each direction, the array is of size 1x1</a:t>
            </a:r>
          </a:p>
          <a:p>
            <a:r>
              <a:rPr lang="en-US" dirty="0"/>
              <a:t>Need to specify both offsets, which are 0 in this case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                </a:t>
            </a:r>
            <a:r>
              <a:rPr lang="en-US" b="1" dirty="0">
                <a:latin typeface="Courier"/>
              </a:rPr>
              <a:t>value = data[0,0]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Courier"/>
              </a:rPr>
              <a:t>       print </a:t>
            </a:r>
            <a:r>
              <a:rPr lang="en-US" b="1" dirty="0">
                <a:latin typeface="Courier"/>
              </a:rPr>
              <a:t>value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757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Reading an entire image at once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1"/>
            <a:ext cx="10144328" cy="4077333"/>
          </a:xfrm>
        </p:spPr>
        <p:txBody>
          <a:bodyPr>
            <a:normAutofit/>
          </a:bodyPr>
          <a:lstStyle/>
          <a:p>
            <a:r>
              <a:rPr lang="en-US" dirty="0"/>
              <a:t>Use 0 offsets and pass the numbers of rows and columns to the </a:t>
            </a:r>
            <a:r>
              <a:rPr lang="en-US" b="1" dirty="0" err="1"/>
              <a:t>ReadAsArray</a:t>
            </a:r>
            <a:r>
              <a:rPr lang="en-US" b="1" dirty="0"/>
              <a:t>()</a:t>
            </a:r>
          </a:p>
          <a:p>
            <a:endParaRPr lang="en-US" b="1" dirty="0"/>
          </a:p>
          <a:p>
            <a:r>
              <a:rPr lang="en-US" dirty="0"/>
              <a:t>Read individual pixels using [</a:t>
            </a:r>
            <a:r>
              <a:rPr lang="en-US" dirty="0" err="1"/>
              <a:t>yoff</a:t>
            </a:r>
            <a:r>
              <a:rPr lang="en-US" dirty="0"/>
              <a:t>, </a:t>
            </a:r>
            <a:r>
              <a:rPr lang="en-US" dirty="0" err="1"/>
              <a:t>xoff</a:t>
            </a:r>
            <a:r>
              <a:rPr lang="en-US" dirty="0"/>
              <a:t>] (math matrix notation is [</a:t>
            </a:r>
            <a:r>
              <a:rPr lang="en-US" dirty="0" err="1"/>
              <a:t>row,col</a:t>
            </a:r>
            <a:r>
              <a:rPr lang="en-US" dirty="0"/>
              <a:t>], not [</a:t>
            </a:r>
            <a:r>
              <a:rPr lang="en-US" dirty="0" err="1"/>
              <a:t>x,y</a:t>
            </a:r>
            <a:r>
              <a:rPr lang="en-US" dirty="0"/>
              <a:t>])</a:t>
            </a:r>
          </a:p>
          <a:p>
            <a:r>
              <a:rPr lang="en-US" dirty="0"/>
              <a:t>To read the pixel in the 95th column and 43rd row:</a:t>
            </a:r>
          </a:p>
        </p:txBody>
      </p:sp>
      <p:sp>
        <p:nvSpPr>
          <p:cNvPr id="4" name="Rectangle 3"/>
          <p:cNvSpPr/>
          <p:nvPr/>
        </p:nvSpPr>
        <p:spPr>
          <a:xfrm>
            <a:off x="2171700" y="3179757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"/>
              </a:rPr>
              <a:t>data = </a:t>
            </a:r>
            <a:r>
              <a:rPr lang="en-US" sz="2400" b="1" dirty="0" err="1">
                <a:latin typeface="Courier"/>
              </a:rPr>
              <a:t>band.ReadAsArray</a:t>
            </a:r>
            <a:r>
              <a:rPr lang="en-US" sz="2400" b="1" dirty="0">
                <a:latin typeface="Courier"/>
              </a:rPr>
              <a:t>(0, 0, cols, rows)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03013" y="5130877"/>
            <a:ext cx="3871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ourier"/>
              </a:rPr>
              <a:t>value = data[42, 94]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0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1"/>
            <a:ext cx="10144328" cy="4077333"/>
          </a:xfrm>
        </p:spPr>
        <p:txBody>
          <a:bodyPr>
            <a:normAutofit/>
          </a:bodyPr>
          <a:lstStyle/>
          <a:p>
            <a:r>
              <a:rPr lang="en-US" dirty="0"/>
              <a:t>Set variables to None</a:t>
            </a:r>
            <a:endParaRPr lang="en-US" b="1" dirty="0"/>
          </a:p>
          <a:p>
            <a:r>
              <a:rPr lang="en-US" dirty="0"/>
              <a:t>Especially important if you created large arrays with </a:t>
            </a:r>
            <a:r>
              <a:rPr lang="en-US" b="1" dirty="0" err="1"/>
              <a:t>ReadAsArray</a:t>
            </a:r>
            <a:r>
              <a:rPr lang="en-US" b="1" dirty="0"/>
              <a:t>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63636" y="4090046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# close dataset</a:t>
            </a:r>
          </a:p>
          <a:p>
            <a:r>
              <a:rPr lang="en-US" sz="2800" dirty="0">
                <a:latin typeface="Courier"/>
              </a:rPr>
              <a:t>band = None</a:t>
            </a:r>
          </a:p>
          <a:p>
            <a:r>
              <a:rPr lang="en-US" sz="2800" dirty="0">
                <a:latin typeface="Courier"/>
              </a:rPr>
              <a:t>dataset = 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51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997" y="0"/>
            <a:ext cx="6028383" cy="57954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Example exercise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547135" y="888642"/>
            <a:ext cx="3331737" cy="995362"/>
            <a:chOff x="9547135" y="888642"/>
            <a:chExt cx="3331737" cy="99536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47135" y="1264879"/>
              <a:ext cx="3095625" cy="61912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9581881" y="888642"/>
              <a:ext cx="3296991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            y             </a:t>
              </a:r>
              <a:r>
                <a:rPr lang="en-US" sz="1400" dirty="0" err="1"/>
                <a:t>ofX</a:t>
              </a:r>
              <a:r>
                <a:rPr lang="en-US" sz="1400" dirty="0"/>
                <a:t>  </a:t>
              </a:r>
              <a:r>
                <a:rPr lang="en-US" sz="1400" dirty="0" err="1"/>
                <a:t>ofY</a:t>
              </a:r>
              <a:r>
                <a:rPr lang="en-US" sz="1400" dirty="0"/>
                <a:t>  </a:t>
              </a:r>
              <a:r>
                <a:rPr lang="en-US" sz="1400" dirty="0" err="1"/>
                <a:t>PxlVal</a:t>
              </a:r>
              <a:endParaRPr lang="en-US" sz="1400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9549"/>
            <a:ext cx="6929006" cy="52674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861" y="1952464"/>
            <a:ext cx="7625139" cy="43916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498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622738"/>
            <a:ext cx="9601196" cy="663261"/>
          </a:xfrm>
        </p:spPr>
        <p:txBody>
          <a:bodyPr>
            <a:normAutofit fontScale="90000"/>
          </a:bodyPr>
          <a:lstStyle/>
          <a:p>
            <a:r>
              <a:rPr lang="en-US" dirty="0"/>
              <a:t>9. Working with images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Image result for pyth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673" y="2676657"/>
            <a:ext cx="3002925" cy="300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316855" y="5929964"/>
            <a:ext cx="2502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https://www.python.org/</a:t>
            </a:r>
          </a:p>
        </p:txBody>
      </p:sp>
      <p:pic>
        <p:nvPicPr>
          <p:cNvPr id="1028" name="Picture 4" descr="python™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3357050"/>
            <a:ext cx="5311460" cy="150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101711" y="5560632"/>
            <a:ext cx="467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https://pcjericks.github.io/py-gdalogr-cookbook/</a:t>
            </a:r>
          </a:p>
        </p:txBody>
      </p:sp>
    </p:spTree>
    <p:extLst>
      <p:ext uri="{BB962C8B-B14F-4D97-AF65-F5344CB8AC3E}">
        <p14:creationId xmlns:p14="http://schemas.microsoft.com/office/powerpoint/2010/main" val="1392537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997" y="0"/>
            <a:ext cx="6028383" cy="57954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Example exercise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0"/>
            <a:ext cx="4679324" cy="701730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# script to get pixel values at a set of coordinates</a:t>
            </a:r>
          </a:p>
          <a:p>
            <a:r>
              <a:rPr lang="en-US" dirty="0"/>
              <a:t># by reading in one pixel at a time</a:t>
            </a:r>
          </a:p>
          <a:p>
            <a:r>
              <a:rPr lang="en-US" dirty="0"/>
              <a:t># Took 0.311999797821 seconds on my machine</a:t>
            </a:r>
          </a:p>
          <a:p>
            <a:r>
              <a:rPr lang="en-US" dirty="0"/>
              <a:t>import </a:t>
            </a:r>
            <a:r>
              <a:rPr lang="en-US" dirty="0" err="1"/>
              <a:t>os</a:t>
            </a:r>
            <a:r>
              <a:rPr lang="en-US" dirty="0"/>
              <a:t>, </a:t>
            </a:r>
            <a:r>
              <a:rPr lang="en-US" dirty="0" err="1"/>
              <a:t>gdal</a:t>
            </a:r>
            <a:r>
              <a:rPr lang="en-US" dirty="0"/>
              <a:t>, sys, time</a:t>
            </a:r>
          </a:p>
          <a:p>
            <a:r>
              <a:rPr lang="en-US" dirty="0"/>
              <a:t># start timing</a:t>
            </a:r>
          </a:p>
          <a:p>
            <a:r>
              <a:rPr lang="en-US" dirty="0" err="1"/>
              <a:t>startTime</a:t>
            </a:r>
            <a:r>
              <a:rPr lang="en-US" dirty="0"/>
              <a:t> = </a:t>
            </a:r>
            <a:r>
              <a:rPr lang="en-US" dirty="0" err="1"/>
              <a:t>time.time</a:t>
            </a:r>
            <a:r>
              <a:rPr lang="en-US" dirty="0"/>
              <a:t>()</a:t>
            </a:r>
          </a:p>
          <a:p>
            <a:r>
              <a:rPr lang="en-US" dirty="0"/>
              <a:t># coordinates to get pixel values for</a:t>
            </a:r>
          </a:p>
          <a:p>
            <a:r>
              <a:rPr lang="en-US" dirty="0" err="1"/>
              <a:t>xValues</a:t>
            </a:r>
            <a:r>
              <a:rPr lang="en-US" dirty="0"/>
              <a:t> = [476520.0, 477524.0, 476503.0]</a:t>
            </a:r>
          </a:p>
          <a:p>
            <a:r>
              <a:rPr lang="en-US" dirty="0" err="1"/>
              <a:t>yValues</a:t>
            </a:r>
            <a:r>
              <a:rPr lang="en-US" dirty="0"/>
              <a:t> = [3112976.0, 3112827.0, 3112114.0]</a:t>
            </a:r>
          </a:p>
          <a:p>
            <a:r>
              <a:rPr lang="en-US" dirty="0"/>
              <a:t>#set directory</a:t>
            </a:r>
          </a:p>
          <a:p>
            <a:r>
              <a:rPr lang="en-US" dirty="0" err="1"/>
              <a:t>os.chdir</a:t>
            </a:r>
            <a:r>
              <a:rPr lang="en-US" dirty="0"/>
              <a:t>(</a:t>
            </a:r>
            <a:r>
              <a:rPr lang="en-US" dirty="0" err="1"/>
              <a:t>r'E</a:t>
            </a:r>
            <a:r>
              <a:rPr lang="en-US" dirty="0"/>
              <a:t>:\WRC\</a:t>
            </a:r>
            <a:r>
              <a:rPr lang="en-US" dirty="0" err="1"/>
              <a:t>gggddaall</a:t>
            </a:r>
            <a:r>
              <a:rPr lang="en-US" dirty="0"/>
              <a:t>')</a:t>
            </a:r>
          </a:p>
          <a:p>
            <a:r>
              <a:rPr lang="en-US" dirty="0"/>
              <a:t>ds=</a:t>
            </a:r>
            <a:r>
              <a:rPr lang="en-US" dirty="0" err="1"/>
              <a:t>gdal.Open</a:t>
            </a:r>
            <a:r>
              <a:rPr lang="en-US" dirty="0"/>
              <a:t>('288316a/288316a.tif')</a:t>
            </a:r>
          </a:p>
          <a:p>
            <a:r>
              <a:rPr lang="en-US" dirty="0"/>
              <a:t>if ds is None:</a:t>
            </a:r>
          </a:p>
          <a:p>
            <a:r>
              <a:rPr lang="en-US" dirty="0"/>
              <a:t>    print 'Could not open image'</a:t>
            </a:r>
          </a:p>
          <a:p>
            <a:r>
              <a:rPr lang="en-US" dirty="0"/>
              <a:t>    </a:t>
            </a:r>
            <a:r>
              <a:rPr lang="en-US" dirty="0" err="1"/>
              <a:t>sys.exit</a:t>
            </a:r>
            <a:r>
              <a:rPr lang="en-US" dirty="0"/>
              <a:t>(1)</a:t>
            </a:r>
          </a:p>
          <a:p>
            <a:r>
              <a:rPr lang="en-US" dirty="0"/>
              <a:t># get image size</a:t>
            </a:r>
          </a:p>
          <a:p>
            <a:r>
              <a:rPr lang="en-US" dirty="0"/>
              <a:t>rows = </a:t>
            </a:r>
            <a:r>
              <a:rPr lang="en-US" dirty="0" err="1"/>
              <a:t>ds.RasterYSize</a:t>
            </a:r>
            <a:endParaRPr lang="en-US" dirty="0"/>
          </a:p>
          <a:p>
            <a:r>
              <a:rPr lang="en-US" dirty="0"/>
              <a:t>cols = </a:t>
            </a:r>
            <a:r>
              <a:rPr lang="en-US" dirty="0" err="1"/>
              <a:t>ds.RasterXSize</a:t>
            </a:r>
            <a:endParaRPr lang="en-US" dirty="0"/>
          </a:p>
          <a:p>
            <a:r>
              <a:rPr lang="en-US" dirty="0"/>
              <a:t>bands = </a:t>
            </a:r>
            <a:r>
              <a:rPr lang="en-US" dirty="0" err="1"/>
              <a:t>ds.RasterCount</a:t>
            </a:r>
            <a:endParaRPr lang="en-US" dirty="0"/>
          </a:p>
          <a:p>
            <a:r>
              <a:rPr lang="en-US" dirty="0"/>
              <a:t># get </a:t>
            </a:r>
            <a:r>
              <a:rPr lang="en-US" dirty="0" err="1"/>
              <a:t>georeference</a:t>
            </a:r>
            <a:r>
              <a:rPr lang="en-US" dirty="0"/>
              <a:t> info</a:t>
            </a:r>
          </a:p>
          <a:p>
            <a:r>
              <a:rPr lang="en-US" dirty="0"/>
              <a:t>transform = </a:t>
            </a:r>
            <a:r>
              <a:rPr lang="en-US" dirty="0" err="1"/>
              <a:t>ds.GetGeoTransform</a:t>
            </a:r>
            <a:r>
              <a:rPr lang="en-US" dirty="0"/>
              <a:t>()</a:t>
            </a:r>
          </a:p>
          <a:p>
            <a:r>
              <a:rPr lang="en-US" dirty="0" err="1"/>
              <a:t>xOrigin</a:t>
            </a:r>
            <a:r>
              <a:rPr lang="en-US" dirty="0"/>
              <a:t> = transform[0]</a:t>
            </a:r>
          </a:p>
          <a:p>
            <a:r>
              <a:rPr lang="en-US" dirty="0" err="1"/>
              <a:t>yOrigin</a:t>
            </a:r>
            <a:r>
              <a:rPr lang="en-US" dirty="0"/>
              <a:t> = transform[3]</a:t>
            </a:r>
          </a:p>
          <a:p>
            <a:r>
              <a:rPr lang="en-US" dirty="0" err="1"/>
              <a:t>pixelWidth</a:t>
            </a:r>
            <a:r>
              <a:rPr lang="en-US" dirty="0"/>
              <a:t> = transform[1]</a:t>
            </a:r>
          </a:p>
          <a:p>
            <a:r>
              <a:rPr lang="en-US" dirty="0" err="1"/>
              <a:t>pixelHeight</a:t>
            </a:r>
            <a:r>
              <a:rPr lang="en-US" dirty="0"/>
              <a:t> = transform[5]</a:t>
            </a:r>
          </a:p>
        </p:txBody>
      </p:sp>
      <p:sp>
        <p:nvSpPr>
          <p:cNvPr id="8" name="Rectangle 7"/>
          <p:cNvSpPr/>
          <p:nvPr/>
        </p:nvSpPr>
        <p:spPr>
          <a:xfrm>
            <a:off x="5765442" y="582299"/>
            <a:ext cx="6096000" cy="646330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/>
              <a:t># loop through the coordinates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range(3):</a:t>
            </a:r>
          </a:p>
          <a:p>
            <a:r>
              <a:rPr lang="en-US" dirty="0"/>
              <a:t>    # get </a:t>
            </a:r>
            <a:r>
              <a:rPr lang="en-US" dirty="0" err="1"/>
              <a:t>x,y</a:t>
            </a:r>
            <a:endParaRPr lang="en-US" dirty="0"/>
          </a:p>
          <a:p>
            <a:r>
              <a:rPr lang="en-US" dirty="0"/>
              <a:t>    x = </a:t>
            </a:r>
            <a:r>
              <a:rPr lang="en-US" dirty="0" err="1"/>
              <a:t>xValues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    y = </a:t>
            </a:r>
            <a:r>
              <a:rPr lang="en-US" dirty="0" err="1"/>
              <a:t>yValues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    # compute pixel offset</a:t>
            </a:r>
          </a:p>
          <a:p>
            <a:r>
              <a:rPr lang="en-US" dirty="0"/>
              <a:t>    </a:t>
            </a:r>
            <a:r>
              <a:rPr lang="en-US" dirty="0" err="1"/>
              <a:t>xOffset</a:t>
            </a:r>
            <a:r>
              <a:rPr lang="en-US" dirty="0"/>
              <a:t> = </a:t>
            </a:r>
            <a:r>
              <a:rPr lang="en-US" dirty="0" err="1"/>
              <a:t>int</a:t>
            </a:r>
            <a:r>
              <a:rPr lang="en-US" dirty="0"/>
              <a:t>((x - </a:t>
            </a:r>
            <a:r>
              <a:rPr lang="en-US" dirty="0" err="1"/>
              <a:t>xOrigin</a:t>
            </a:r>
            <a:r>
              <a:rPr lang="en-US" dirty="0"/>
              <a:t>) / </a:t>
            </a:r>
            <a:r>
              <a:rPr lang="en-US" dirty="0" err="1"/>
              <a:t>pixelWidth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yOffset</a:t>
            </a:r>
            <a:r>
              <a:rPr lang="en-US" dirty="0"/>
              <a:t> = </a:t>
            </a:r>
            <a:r>
              <a:rPr lang="en-US" dirty="0" err="1"/>
              <a:t>int</a:t>
            </a:r>
            <a:r>
              <a:rPr lang="en-US" dirty="0"/>
              <a:t>((y - </a:t>
            </a:r>
            <a:r>
              <a:rPr lang="en-US" dirty="0" err="1"/>
              <a:t>yOrigin</a:t>
            </a:r>
            <a:r>
              <a:rPr lang="en-US" dirty="0"/>
              <a:t>) / </a:t>
            </a:r>
            <a:r>
              <a:rPr lang="en-US" dirty="0" err="1"/>
              <a:t>pixelHeight</a:t>
            </a:r>
            <a:r>
              <a:rPr lang="en-US" dirty="0"/>
              <a:t>)</a:t>
            </a:r>
          </a:p>
          <a:p>
            <a:r>
              <a:rPr lang="en-US" dirty="0"/>
              <a:t>    # create a string to print out</a:t>
            </a:r>
          </a:p>
          <a:p>
            <a:r>
              <a:rPr lang="en-US" dirty="0"/>
              <a:t>    s = </a:t>
            </a:r>
            <a:r>
              <a:rPr lang="en-US" dirty="0" err="1"/>
              <a:t>str</a:t>
            </a:r>
            <a:r>
              <a:rPr lang="en-US" dirty="0"/>
              <a:t>(x) + ' ' + </a:t>
            </a:r>
            <a:r>
              <a:rPr lang="en-US" dirty="0" err="1"/>
              <a:t>str</a:t>
            </a:r>
            <a:r>
              <a:rPr lang="en-US" dirty="0"/>
              <a:t>(y) + ' ' + 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xOffset</a:t>
            </a:r>
            <a:r>
              <a:rPr lang="en-US" dirty="0"/>
              <a:t>) + ' ' + 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yOffset</a:t>
            </a:r>
            <a:r>
              <a:rPr lang="en-US" dirty="0"/>
              <a:t>) + ' '</a:t>
            </a:r>
          </a:p>
          <a:p>
            <a:r>
              <a:rPr lang="en-US" dirty="0"/>
              <a:t>    # loop through the bands</a:t>
            </a:r>
          </a:p>
          <a:p>
            <a:r>
              <a:rPr lang="en-US" dirty="0"/>
              <a:t>    for j in range(bands):</a:t>
            </a:r>
          </a:p>
          <a:p>
            <a:r>
              <a:rPr lang="en-US" dirty="0"/>
              <a:t>        band = </a:t>
            </a:r>
            <a:r>
              <a:rPr lang="en-US" dirty="0" err="1"/>
              <a:t>ds.GetRasterBand</a:t>
            </a:r>
            <a:r>
              <a:rPr lang="en-US" dirty="0"/>
              <a:t>(j+1) # 1-based index</a:t>
            </a:r>
          </a:p>
          <a:p>
            <a:r>
              <a:rPr lang="en-US" dirty="0"/>
              <a:t>        # read data and add the value to the string</a:t>
            </a:r>
          </a:p>
          <a:p>
            <a:r>
              <a:rPr lang="en-US" dirty="0"/>
              <a:t>        data = </a:t>
            </a:r>
            <a:r>
              <a:rPr lang="en-US" dirty="0" err="1"/>
              <a:t>band.ReadAsArray</a:t>
            </a:r>
            <a:r>
              <a:rPr lang="en-US" dirty="0"/>
              <a:t>(</a:t>
            </a:r>
            <a:r>
              <a:rPr lang="en-US" dirty="0" err="1"/>
              <a:t>xOffset</a:t>
            </a:r>
            <a:r>
              <a:rPr lang="en-US" dirty="0"/>
              <a:t>, </a:t>
            </a:r>
            <a:r>
              <a:rPr lang="en-US" dirty="0" err="1"/>
              <a:t>yOffset</a:t>
            </a:r>
            <a:r>
              <a:rPr lang="en-US" dirty="0"/>
              <a:t>, 1, 1)</a:t>
            </a:r>
          </a:p>
          <a:p>
            <a:r>
              <a:rPr lang="en-US" dirty="0"/>
              <a:t>        value = data[0,0]</a:t>
            </a:r>
          </a:p>
          <a:p>
            <a:r>
              <a:rPr lang="en-US" dirty="0"/>
              <a:t>        s = s + </a:t>
            </a:r>
            <a:r>
              <a:rPr lang="en-US" dirty="0" err="1"/>
              <a:t>str</a:t>
            </a:r>
            <a:r>
              <a:rPr lang="en-US" dirty="0"/>
              <a:t>(value) + ' '</a:t>
            </a:r>
          </a:p>
          <a:p>
            <a:r>
              <a:rPr lang="en-US" dirty="0"/>
              <a:t>    # print out the data string</a:t>
            </a:r>
          </a:p>
          <a:p>
            <a:r>
              <a:rPr lang="en-US" dirty="0"/>
              <a:t>    print s</a:t>
            </a:r>
          </a:p>
          <a:p>
            <a:r>
              <a:rPr lang="en-US" dirty="0"/>
              <a:t># figure out how long the script took to run</a:t>
            </a:r>
          </a:p>
          <a:p>
            <a:r>
              <a:rPr lang="en-US" dirty="0" err="1"/>
              <a:t>endTime</a:t>
            </a:r>
            <a:r>
              <a:rPr lang="en-US" dirty="0"/>
              <a:t> = </a:t>
            </a:r>
            <a:r>
              <a:rPr lang="en-US" dirty="0" err="1"/>
              <a:t>time.time</a:t>
            </a:r>
            <a:r>
              <a:rPr lang="en-US" dirty="0"/>
              <a:t>()</a:t>
            </a:r>
          </a:p>
          <a:p>
            <a:r>
              <a:rPr lang="en-US" dirty="0"/>
              <a:t>print 'The script took ' + 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endTime</a:t>
            </a:r>
            <a:r>
              <a:rPr lang="en-US" dirty="0"/>
              <a:t> - </a:t>
            </a:r>
            <a:r>
              <a:rPr lang="en-US" dirty="0" err="1"/>
              <a:t>startTime</a:t>
            </a:r>
            <a:r>
              <a:rPr lang="en-US" dirty="0"/>
              <a:t>) + ' seconds'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547135" y="888642"/>
            <a:ext cx="3331737" cy="995362"/>
            <a:chOff x="9547135" y="888642"/>
            <a:chExt cx="3331737" cy="99536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47135" y="1264879"/>
              <a:ext cx="3095625" cy="61912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581881" y="888642"/>
              <a:ext cx="329699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            y             </a:t>
              </a:r>
              <a:r>
                <a:rPr lang="en-US" sz="1400" dirty="0" err="1"/>
                <a:t>ofX</a:t>
              </a:r>
              <a:r>
                <a:rPr lang="en-US" sz="1400" dirty="0"/>
                <a:t>  </a:t>
              </a:r>
              <a:r>
                <a:rPr lang="en-US" sz="1400" dirty="0" err="1"/>
                <a:t>ofY</a:t>
              </a:r>
              <a:r>
                <a:rPr lang="en-US" sz="1400" dirty="0"/>
                <a:t>  </a:t>
              </a:r>
              <a:r>
                <a:rPr lang="en-US" sz="1400" dirty="0" err="1"/>
                <a:t>PxlVal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198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Reading block by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58087"/>
            <a:ext cx="5977595" cy="3928645"/>
          </a:xfrm>
        </p:spPr>
        <p:txBody>
          <a:bodyPr>
            <a:normAutofit/>
          </a:bodyPr>
          <a:lstStyle/>
          <a:p>
            <a:r>
              <a:rPr lang="en-US" dirty="0"/>
              <a:t>The most efficient way to read data</a:t>
            </a:r>
          </a:p>
          <a:p>
            <a:r>
              <a:rPr lang="en-US" dirty="0"/>
              <a:t>Use one loop for the rows and one for the columns</a:t>
            </a:r>
          </a:p>
          <a:p>
            <a:r>
              <a:rPr lang="en-US" dirty="0"/>
              <a:t>Need to check that there is an entire block in both directions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115" y="2868416"/>
            <a:ext cx="23622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61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Reading block by block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207" y="2285999"/>
            <a:ext cx="6726836" cy="409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76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Reading block by block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1175" y="1994755"/>
            <a:ext cx="7163256" cy="467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64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Reading block by block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079" y="2059186"/>
            <a:ext cx="6976402" cy="466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24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Reading block by block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124885"/>
            <a:ext cx="7046436" cy="473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91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Reading block by block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042" y="2017521"/>
            <a:ext cx="6907237" cy="465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06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Writing raster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58087"/>
            <a:ext cx="10144328" cy="3928645"/>
          </a:xfrm>
        </p:spPr>
        <p:txBody>
          <a:bodyPr>
            <a:normAutofit/>
          </a:bodyPr>
          <a:lstStyle/>
          <a:p>
            <a:r>
              <a:rPr lang="en-US" dirty="0"/>
              <a:t>Need the appropriate driver</a:t>
            </a:r>
          </a:p>
          <a:p>
            <a:r>
              <a:rPr lang="en-US" dirty="0"/>
              <a:t>Fetch the driver using the </a:t>
            </a:r>
            <a:r>
              <a:rPr lang="en-US" dirty="0" err="1"/>
              <a:t>GetDriverByName</a:t>
            </a:r>
            <a:r>
              <a:rPr lang="en-US" dirty="0"/>
              <a:t>() method</a:t>
            </a:r>
          </a:p>
          <a:p>
            <a:r>
              <a:rPr lang="en-US" dirty="0"/>
              <a:t>The Create() method requires us to pass in the filename for the new image, the numbers of columns, rows and bands, and a constant specifying the data type</a:t>
            </a:r>
          </a:p>
        </p:txBody>
      </p:sp>
      <p:sp>
        <p:nvSpPr>
          <p:cNvPr id="4" name="Rectangle 3"/>
          <p:cNvSpPr/>
          <p:nvPr/>
        </p:nvSpPr>
        <p:spPr>
          <a:xfrm>
            <a:off x="1626753" y="4721837"/>
            <a:ext cx="10063499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driver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gdal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GetDriverByName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070A1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4070A1"/>
                </a:solidFill>
                <a:latin typeface="Consolas" panose="020B0609020204030204" pitchFamily="49" charset="0"/>
              </a:rPr>
              <a:t>GTiff</a:t>
            </a:r>
            <a:r>
              <a:rPr lang="en-US" dirty="0">
                <a:solidFill>
                  <a:srgbClr val="4070A1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outRaster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driver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(‘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newRasterfn.tif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’, cols, rows, </a:t>
            </a:r>
            <a:r>
              <a:rPr lang="en-US" dirty="0">
                <a:solidFill>
                  <a:srgbClr val="20815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gdal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GDT_Float32)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6753" y="4266461"/>
            <a:ext cx="271741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7020"/>
                </a:solidFill>
                <a:latin typeface="Consolas" panose="020B0609020204030204" pitchFamily="49" charset="0"/>
              </a:rPr>
              <a:t>import </a:t>
            </a:r>
            <a:r>
              <a:rPr lang="pt-BR" dirty="0">
                <a:solidFill>
                  <a:srgbClr val="0E85B6"/>
                </a:solidFill>
                <a:latin typeface="Consolas" panose="020B0609020204030204" pitchFamily="49" charset="0"/>
              </a:rPr>
              <a:t>gdal</a:t>
            </a:r>
            <a:r>
              <a:rPr lang="pt-BR" dirty="0">
                <a:solidFill>
                  <a:srgbClr val="666666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0E85B6"/>
                </a:solidFill>
                <a:latin typeface="Consolas" panose="020B0609020204030204" pitchFamily="49" charset="0"/>
              </a:rPr>
              <a:t>osr</a:t>
            </a:r>
            <a:r>
              <a:rPr lang="pt-BR" dirty="0">
                <a:solidFill>
                  <a:srgbClr val="666666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0E85B6"/>
                </a:solidFill>
                <a:latin typeface="Consolas" panose="020B0609020204030204" pitchFamily="49" charset="0"/>
              </a:rPr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15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Creating raster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58087"/>
            <a:ext cx="10144328" cy="3928645"/>
          </a:xfrm>
        </p:spPr>
        <p:txBody>
          <a:bodyPr>
            <a:normAutofit/>
          </a:bodyPr>
          <a:lstStyle/>
          <a:p>
            <a:r>
              <a:rPr lang="en-US" dirty="0"/>
              <a:t>If we want to write our data to a same file type as source/input raster dataset can fetch the driver from source then create new raster file of the same type.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2" y="3934047"/>
            <a:ext cx="995875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</a:rPr>
              <a:t>driver = </a:t>
            </a:r>
            <a:r>
              <a:rPr lang="en-US" dirty="0" err="1">
                <a:latin typeface="Courier"/>
              </a:rPr>
              <a:t>inDataset.GetDriver</a:t>
            </a:r>
            <a:r>
              <a:rPr lang="en-US" dirty="0">
                <a:latin typeface="Courier"/>
              </a:rPr>
              <a:t>() </a:t>
            </a:r>
          </a:p>
          <a:p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outRaster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driver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(‘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newRasterfn.tif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’, cols, rows, </a:t>
            </a:r>
            <a:r>
              <a:rPr lang="en-US" dirty="0">
                <a:solidFill>
                  <a:srgbClr val="20815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gdal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GDT_Float32)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54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Setting raster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66476"/>
            <a:ext cx="10144328" cy="3928645"/>
          </a:xfrm>
        </p:spPr>
        <p:txBody>
          <a:bodyPr>
            <a:normAutofit/>
          </a:bodyPr>
          <a:lstStyle/>
          <a:p>
            <a:r>
              <a:rPr lang="en-US" dirty="0"/>
              <a:t>To </a:t>
            </a:r>
            <a:r>
              <a:rPr lang="en-US" dirty="0" err="1"/>
              <a:t>georeference</a:t>
            </a:r>
            <a:r>
              <a:rPr lang="en-US" dirty="0"/>
              <a:t> the new image</a:t>
            </a:r>
          </a:p>
          <a:p>
            <a:endParaRPr lang="en-US" dirty="0"/>
          </a:p>
          <a:p>
            <a:r>
              <a:rPr lang="en-US" dirty="0"/>
              <a:t>To set projection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590844" y="3061850"/>
            <a:ext cx="986262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outRaster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SetGeoTransform((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originX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pixelWidth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0815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originY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0815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pixelHeight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42160" y="4207033"/>
            <a:ext cx="841131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outRasterSRS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osr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SpatialReference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outRasterSRS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spatialRef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ImportFromEPSG(</a:t>
            </a:r>
            <a:r>
              <a:rPr lang="en-US" dirty="0">
                <a:solidFill>
                  <a:srgbClr val="208150"/>
                </a:solidFill>
                <a:latin typeface="Consolas" panose="020B0609020204030204" pitchFamily="49" charset="0"/>
              </a:rPr>
              <a:t>26912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outRaster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SetProjection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outRasterSRS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ExportToWkt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Raster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41" y="2073499"/>
            <a:ext cx="4919729" cy="492616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Driver: </a:t>
            </a:r>
            <a:r>
              <a:rPr lang="en-US" dirty="0" err="1"/>
              <a:t>GTiff</a:t>
            </a:r>
            <a:r>
              <a:rPr lang="en-US" dirty="0"/>
              <a:t>/</a:t>
            </a:r>
            <a:r>
              <a:rPr lang="en-US" dirty="0" err="1"/>
              <a:t>GeoTIFF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Files: </a:t>
            </a:r>
            <a:r>
              <a:rPr lang="en-US" dirty="0" err="1"/>
              <a:t>world.tif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Size is 2048, 1024</a:t>
            </a:r>
          </a:p>
          <a:p>
            <a:pPr marL="0" indent="0">
              <a:buNone/>
            </a:pPr>
            <a:r>
              <a:rPr lang="en-US" dirty="0"/>
              <a:t>Coordinate System is:</a:t>
            </a:r>
          </a:p>
          <a:p>
            <a:pPr marL="457200" lvl="1" indent="0">
              <a:buNone/>
            </a:pPr>
            <a:r>
              <a:rPr lang="en-US" dirty="0"/>
              <a:t>GEOGCS["WGS 84",</a:t>
            </a:r>
          </a:p>
          <a:p>
            <a:pPr marL="914400" lvl="2" indent="0">
              <a:buNone/>
            </a:pPr>
            <a:r>
              <a:rPr lang="en-US" sz="2000" dirty="0"/>
              <a:t>DATUM["WGS_1984",</a:t>
            </a:r>
          </a:p>
          <a:p>
            <a:pPr marL="914400" lvl="2" indent="0">
              <a:buNone/>
            </a:pPr>
            <a:r>
              <a:rPr lang="en-US" sz="2000" dirty="0"/>
              <a:t>SPHEROID["WGS 84",6378137,298.257223563,</a:t>
            </a:r>
          </a:p>
          <a:p>
            <a:pPr marL="1257300" lvl="3" indent="0">
              <a:buNone/>
            </a:pPr>
            <a:r>
              <a:rPr lang="en-US" sz="1800" dirty="0"/>
              <a:t>AUTHORITY["EPSG","7030"]],</a:t>
            </a:r>
          </a:p>
          <a:p>
            <a:pPr marL="1257300" lvl="3" indent="0">
              <a:buNone/>
            </a:pPr>
            <a:r>
              <a:rPr lang="en-US" sz="1800" dirty="0"/>
              <a:t>AUTHORITY["EPSG","6326"]],</a:t>
            </a:r>
          </a:p>
          <a:p>
            <a:pPr marL="914400" lvl="2" indent="0">
              <a:buNone/>
            </a:pPr>
            <a:r>
              <a:rPr lang="en-US" sz="2000" dirty="0"/>
              <a:t>PRIMEM["Greenwich",0],</a:t>
            </a:r>
          </a:p>
          <a:p>
            <a:pPr marL="914400" lvl="2" indent="0">
              <a:buNone/>
            </a:pPr>
            <a:r>
              <a:rPr lang="en-US" sz="2000" dirty="0"/>
              <a:t>UNIT["degree",0.0174532925199433],</a:t>
            </a:r>
          </a:p>
          <a:p>
            <a:pPr marL="457200" lvl="1" indent="0">
              <a:buNone/>
            </a:pPr>
            <a:r>
              <a:rPr lang="en-US" dirty="0"/>
              <a:t>AUTHORITY["EPSG","4326"]]</a:t>
            </a:r>
          </a:p>
          <a:p>
            <a:pPr marL="0" indent="0">
              <a:buNone/>
            </a:pPr>
            <a:r>
              <a:rPr lang="en-US" dirty="0"/>
              <a:t>Origin = (-180.000000000000000,90.000000000000000)</a:t>
            </a:r>
          </a:p>
          <a:p>
            <a:pPr marL="0" indent="0">
              <a:buNone/>
            </a:pPr>
            <a:r>
              <a:rPr lang="en-US" dirty="0"/>
              <a:t>Pixel Size = (0.175781250000000,-0.175781250000000)</a:t>
            </a:r>
          </a:p>
        </p:txBody>
      </p:sp>
      <p:sp>
        <p:nvSpPr>
          <p:cNvPr id="5" name="Rectangle 4"/>
          <p:cNvSpPr/>
          <p:nvPr/>
        </p:nvSpPr>
        <p:spPr>
          <a:xfrm>
            <a:off x="5318972" y="2181325"/>
            <a:ext cx="7868993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Metadata:</a:t>
            </a:r>
          </a:p>
          <a:p>
            <a:r>
              <a:rPr lang="en-US" dirty="0"/>
              <a:t>AREA_OR_POINT=Area</a:t>
            </a:r>
          </a:p>
          <a:p>
            <a:r>
              <a:rPr lang="en-US" dirty="0"/>
              <a:t>Image Structure Metadata:</a:t>
            </a:r>
          </a:p>
          <a:p>
            <a:r>
              <a:rPr lang="en-US" dirty="0"/>
              <a:t>INTERLEAVE=BAND</a:t>
            </a:r>
          </a:p>
          <a:p>
            <a:r>
              <a:rPr lang="en-US" dirty="0"/>
              <a:t>Corner Coordinates:</a:t>
            </a:r>
          </a:p>
          <a:p>
            <a:r>
              <a:rPr lang="en-US" dirty="0"/>
              <a:t>Upper Left (-180.0000000, 90.0000000) (180d 0' 0.00"W, 90d 0' 0.00"N)</a:t>
            </a:r>
          </a:p>
          <a:p>
            <a:r>
              <a:rPr lang="en-US" dirty="0"/>
              <a:t>Lower Left (-180.0000000, -90.0000000) (180d 0' 0.00"W, 90d 0' 0.00"S)</a:t>
            </a:r>
          </a:p>
          <a:p>
            <a:r>
              <a:rPr lang="pt-BR" dirty="0"/>
              <a:t>Upper Right ( 180.0000000, 90.0000000) (180d 0' 0.00"E, 90d 0' 0.00"N)</a:t>
            </a:r>
          </a:p>
          <a:p>
            <a:r>
              <a:rPr lang="en-US" dirty="0"/>
              <a:t>Lower Right ( 180.0000000, -90.0000000) (180d 0' 0.00"E, 90d 0' 0.00"S)</a:t>
            </a:r>
          </a:p>
          <a:p>
            <a:r>
              <a:rPr lang="pt-BR" dirty="0"/>
              <a:t>Center ( 0.0000000, 0.0000000) ( 0d 0' 0.01"E, 0d 0' 0.01"N)</a:t>
            </a:r>
          </a:p>
          <a:p>
            <a:r>
              <a:rPr lang="en-US" dirty="0"/>
              <a:t>Band 1 Block=256x256 Type=Byte, </a:t>
            </a:r>
            <a:r>
              <a:rPr lang="en-US" dirty="0" err="1"/>
              <a:t>ColorInterp</a:t>
            </a:r>
            <a:r>
              <a:rPr lang="en-US" dirty="0"/>
              <a:t>=Red</a:t>
            </a:r>
          </a:p>
          <a:p>
            <a:r>
              <a:rPr lang="en-US" dirty="0"/>
              <a:t>Overviews: 1024x512, 512x256, 256x128, 128x64, 64x32, 32x16, 16x8</a:t>
            </a:r>
          </a:p>
          <a:p>
            <a:r>
              <a:rPr lang="en-US" dirty="0"/>
              <a:t>Band 2 Block=256x256 Type=Byte, </a:t>
            </a:r>
            <a:r>
              <a:rPr lang="en-US" dirty="0" err="1"/>
              <a:t>ColorInterp</a:t>
            </a:r>
            <a:r>
              <a:rPr lang="en-US" dirty="0"/>
              <a:t>=Green</a:t>
            </a:r>
          </a:p>
          <a:p>
            <a:r>
              <a:rPr lang="en-US" dirty="0"/>
              <a:t>Overviews: 1024x512, 512x256, 256x128, 128x64, 64x32, 32x16, 16x8</a:t>
            </a:r>
          </a:p>
          <a:p>
            <a:r>
              <a:rPr lang="en-US" dirty="0"/>
              <a:t>Band 3 Block=256x256 Type=Byte, </a:t>
            </a:r>
            <a:r>
              <a:rPr lang="en-US" dirty="0" err="1"/>
              <a:t>ColorInterp</a:t>
            </a:r>
            <a:r>
              <a:rPr lang="en-US" dirty="0"/>
              <a:t>=Blue</a:t>
            </a:r>
          </a:p>
          <a:p>
            <a:r>
              <a:rPr lang="en-US" dirty="0"/>
              <a:t>Overviews: 1024x512, 512x256, 256x128, 128x64, 64x32, 32x16, 16x8</a:t>
            </a:r>
          </a:p>
        </p:txBody>
      </p:sp>
    </p:spTree>
    <p:extLst>
      <p:ext uri="{BB962C8B-B14F-4D97-AF65-F5344CB8AC3E}">
        <p14:creationId xmlns:p14="http://schemas.microsoft.com/office/powerpoint/2010/main" val="7827754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Setting raster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58087"/>
            <a:ext cx="10144328" cy="3928645"/>
          </a:xfrm>
        </p:spPr>
        <p:txBody>
          <a:bodyPr>
            <a:normAutofit/>
          </a:bodyPr>
          <a:lstStyle/>
          <a:p>
            <a:r>
              <a:rPr lang="en-US" dirty="0"/>
              <a:t>To </a:t>
            </a:r>
            <a:r>
              <a:rPr lang="en-US" dirty="0" err="1"/>
              <a:t>georeference</a:t>
            </a:r>
            <a:r>
              <a:rPr lang="en-US" dirty="0"/>
              <a:t> the new image as source dataset</a:t>
            </a:r>
          </a:p>
          <a:p>
            <a:r>
              <a:rPr lang="en-US" dirty="0"/>
              <a:t>To set projection as source dataset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395046" y="3897544"/>
            <a:ext cx="841131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</a:rPr>
              <a:t>outDataset.SetGeoTransform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inDataset.GetGeoTransform</a:t>
            </a:r>
            <a:r>
              <a:rPr lang="en-US" dirty="0">
                <a:latin typeface="Courier"/>
              </a:rPr>
              <a:t>())</a:t>
            </a:r>
          </a:p>
          <a:p>
            <a:r>
              <a:rPr lang="en-US" dirty="0" err="1">
                <a:latin typeface="Courier"/>
              </a:rPr>
              <a:t>outDataset.SetProjection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inDataset.GetProjection</a:t>
            </a:r>
            <a:r>
              <a:rPr lang="en-US" dirty="0">
                <a:latin typeface="Courier"/>
              </a:rPr>
              <a:t>())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102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Writing raster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58087"/>
            <a:ext cx="10144328" cy="3928645"/>
          </a:xfrm>
        </p:spPr>
        <p:txBody>
          <a:bodyPr>
            <a:normAutofit/>
          </a:bodyPr>
          <a:lstStyle/>
          <a:p>
            <a:r>
              <a:rPr lang="en-US" dirty="0"/>
              <a:t>Then get the band object from output raster dataset and write array data into the band.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first parameter is the array of data to write into the band, the second is the X offset to start writing at, and the third is the Y offset to start writing at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44725" y="3362971"/>
            <a:ext cx="5473507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</a:rPr>
              <a:t>outBand</a:t>
            </a:r>
            <a:r>
              <a:rPr lang="en-US" dirty="0">
                <a:latin typeface="Courier"/>
              </a:rPr>
              <a:t> = </a:t>
            </a:r>
            <a:r>
              <a:rPr lang="en-US" dirty="0" err="1">
                <a:latin typeface="Courier"/>
              </a:rPr>
              <a:t>outDataset.GetRasterBand</a:t>
            </a:r>
            <a:r>
              <a:rPr lang="en-US" dirty="0">
                <a:latin typeface="Courier"/>
              </a:rPr>
              <a:t>(1)</a:t>
            </a:r>
          </a:p>
          <a:p>
            <a:r>
              <a:rPr lang="en-US" dirty="0" err="1">
                <a:latin typeface="Courier"/>
              </a:rPr>
              <a:t>outBand.WriteArray</a:t>
            </a:r>
            <a:r>
              <a:rPr lang="en-US" dirty="0">
                <a:latin typeface="Courier"/>
              </a:rPr>
              <a:t>(array, 0,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589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3792121" y="2059707"/>
            <a:ext cx="4537414" cy="71745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/>
              <a:t>Writing raster data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6613" y="303850"/>
            <a:ext cx="6742612" cy="55145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0"/>
            <a:ext cx="7119590" cy="616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55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17693"/>
            <a:ext cx="7005710" cy="67403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# script to write output raster after processing input raster</a:t>
            </a:r>
          </a:p>
          <a:p>
            <a:r>
              <a:rPr lang="en-US" dirty="0"/>
              <a:t># Took lots of seconds on my machine</a:t>
            </a:r>
          </a:p>
          <a:p>
            <a:r>
              <a:rPr lang="en-US" dirty="0"/>
              <a:t>import </a:t>
            </a:r>
            <a:r>
              <a:rPr lang="en-US" dirty="0" err="1"/>
              <a:t>os</a:t>
            </a:r>
            <a:r>
              <a:rPr lang="en-US" dirty="0"/>
              <a:t>, </a:t>
            </a:r>
            <a:r>
              <a:rPr lang="en-US" dirty="0" err="1"/>
              <a:t>gdal</a:t>
            </a:r>
            <a:r>
              <a:rPr lang="en-US" dirty="0"/>
              <a:t>, sys, time</a:t>
            </a:r>
          </a:p>
          <a:p>
            <a:r>
              <a:rPr lang="en-US" dirty="0"/>
              <a:t># start timing</a:t>
            </a:r>
          </a:p>
          <a:p>
            <a:r>
              <a:rPr lang="en-US" dirty="0" err="1"/>
              <a:t>startTime</a:t>
            </a:r>
            <a:r>
              <a:rPr lang="en-US" dirty="0"/>
              <a:t> = </a:t>
            </a:r>
            <a:r>
              <a:rPr lang="en-US" dirty="0" err="1"/>
              <a:t>time.time</a:t>
            </a:r>
            <a:r>
              <a:rPr lang="en-US" dirty="0"/>
              <a:t>()</a:t>
            </a:r>
          </a:p>
          <a:p>
            <a:r>
              <a:rPr lang="en-US" dirty="0"/>
              <a:t>#set directory</a:t>
            </a:r>
          </a:p>
          <a:p>
            <a:r>
              <a:rPr lang="en-US" dirty="0" err="1"/>
              <a:t>os.chdir</a:t>
            </a:r>
            <a:r>
              <a:rPr lang="en-US" dirty="0"/>
              <a:t>(</a:t>
            </a:r>
            <a:r>
              <a:rPr lang="en-US" dirty="0" err="1"/>
              <a:t>r'E</a:t>
            </a:r>
            <a:r>
              <a:rPr lang="en-US" dirty="0"/>
              <a:t>:\WRC\2015winter\</a:t>
            </a:r>
            <a:r>
              <a:rPr lang="en-US" dirty="0" err="1"/>
              <a:t>Gis</a:t>
            </a:r>
            <a:r>
              <a:rPr lang="en-US" dirty="0"/>
              <a:t> With Python')</a:t>
            </a:r>
          </a:p>
          <a:p>
            <a:r>
              <a:rPr lang="en-US" dirty="0" err="1"/>
              <a:t>inDs</a:t>
            </a:r>
            <a:r>
              <a:rPr lang="en-US" dirty="0"/>
              <a:t>=</a:t>
            </a:r>
            <a:r>
              <a:rPr lang="en-US" dirty="0" err="1"/>
              <a:t>gdal.Open</a:t>
            </a:r>
            <a:r>
              <a:rPr lang="en-US" dirty="0"/>
              <a:t>('</a:t>
            </a:r>
            <a:r>
              <a:rPr lang="en-US" dirty="0" err="1"/>
              <a:t>aster.img</a:t>
            </a:r>
            <a:r>
              <a:rPr lang="en-US" dirty="0"/>
              <a:t>')</a:t>
            </a:r>
          </a:p>
          <a:p>
            <a:r>
              <a:rPr lang="en-US" dirty="0"/>
              <a:t>if </a:t>
            </a:r>
            <a:r>
              <a:rPr lang="en-US" dirty="0" err="1"/>
              <a:t>inDs</a:t>
            </a:r>
            <a:r>
              <a:rPr lang="en-US" dirty="0"/>
              <a:t> is None:</a:t>
            </a:r>
          </a:p>
          <a:p>
            <a:r>
              <a:rPr lang="en-US" dirty="0"/>
              <a:t>    print 'Could not open image'</a:t>
            </a:r>
          </a:p>
          <a:p>
            <a:r>
              <a:rPr lang="en-US" dirty="0"/>
              <a:t>    </a:t>
            </a:r>
            <a:r>
              <a:rPr lang="en-US" dirty="0" err="1"/>
              <a:t>sys.exit</a:t>
            </a:r>
            <a:r>
              <a:rPr lang="en-US" dirty="0"/>
              <a:t>(1)</a:t>
            </a:r>
          </a:p>
          <a:p>
            <a:r>
              <a:rPr lang="en-US" dirty="0"/>
              <a:t>#get raster size</a:t>
            </a:r>
          </a:p>
          <a:p>
            <a:r>
              <a:rPr lang="en-US" dirty="0"/>
              <a:t>rows = </a:t>
            </a:r>
            <a:r>
              <a:rPr lang="en-US" dirty="0" err="1"/>
              <a:t>inDs.RasterYSize</a:t>
            </a:r>
            <a:endParaRPr lang="en-US" dirty="0"/>
          </a:p>
          <a:p>
            <a:r>
              <a:rPr lang="en-US" dirty="0"/>
              <a:t>cols = </a:t>
            </a:r>
            <a:r>
              <a:rPr lang="en-US" dirty="0" err="1"/>
              <a:t>inDs.RasterXSize</a:t>
            </a:r>
            <a:endParaRPr lang="en-US" dirty="0"/>
          </a:p>
          <a:p>
            <a:r>
              <a:rPr lang="en-US" dirty="0"/>
              <a:t># get driver from source raster file</a:t>
            </a:r>
          </a:p>
          <a:p>
            <a:r>
              <a:rPr lang="en-US" dirty="0"/>
              <a:t>driver = </a:t>
            </a:r>
            <a:r>
              <a:rPr lang="en-US" dirty="0" err="1"/>
              <a:t>inDs.GetDriver</a:t>
            </a:r>
            <a:r>
              <a:rPr lang="en-US" dirty="0"/>
              <a:t>()</a:t>
            </a:r>
          </a:p>
          <a:p>
            <a:r>
              <a:rPr lang="en-US" dirty="0"/>
              <a:t># create a new dataset object from the driver</a:t>
            </a:r>
          </a:p>
          <a:p>
            <a:r>
              <a:rPr lang="en-US" dirty="0" err="1"/>
              <a:t>outDs</a:t>
            </a:r>
            <a:r>
              <a:rPr lang="en-US" dirty="0"/>
              <a:t> = </a:t>
            </a:r>
            <a:r>
              <a:rPr lang="en-US" dirty="0" err="1"/>
              <a:t>driver.Create</a:t>
            </a:r>
            <a:r>
              <a:rPr lang="en-US" dirty="0"/>
              <a:t>('</a:t>
            </a:r>
            <a:r>
              <a:rPr lang="en-US" dirty="0" err="1"/>
              <a:t>NDVIaster.img</a:t>
            </a:r>
            <a:r>
              <a:rPr lang="en-US" dirty="0"/>
              <a:t>', cols, rows, 1, gdal.GDT_Float32)</a:t>
            </a:r>
          </a:p>
          <a:p>
            <a:r>
              <a:rPr lang="en-US" dirty="0"/>
              <a:t># get </a:t>
            </a:r>
            <a:r>
              <a:rPr lang="en-US" dirty="0" err="1"/>
              <a:t>georeferencing</a:t>
            </a:r>
            <a:r>
              <a:rPr lang="en-US" dirty="0"/>
              <a:t> and projection from source raster file</a:t>
            </a:r>
          </a:p>
          <a:p>
            <a:r>
              <a:rPr lang="en-US" dirty="0" err="1"/>
              <a:t>outDs.SetGeoTransform</a:t>
            </a:r>
            <a:r>
              <a:rPr lang="en-US" dirty="0"/>
              <a:t>(</a:t>
            </a:r>
            <a:r>
              <a:rPr lang="en-US" dirty="0" err="1"/>
              <a:t>inDs.GetGeoTransform</a:t>
            </a:r>
            <a:r>
              <a:rPr lang="en-US" dirty="0"/>
              <a:t>())</a:t>
            </a:r>
          </a:p>
          <a:p>
            <a:r>
              <a:rPr lang="en-US" dirty="0" err="1"/>
              <a:t>outDs.SetProjection</a:t>
            </a:r>
            <a:r>
              <a:rPr lang="en-US" dirty="0"/>
              <a:t>(</a:t>
            </a:r>
            <a:r>
              <a:rPr lang="en-US" dirty="0" err="1"/>
              <a:t>inDs.GetProjection</a:t>
            </a:r>
            <a:r>
              <a:rPr lang="en-US" dirty="0"/>
              <a:t>())</a:t>
            </a:r>
          </a:p>
          <a:p>
            <a:r>
              <a:rPr lang="en-US" dirty="0"/>
              <a:t># get band object from source raster dataset</a:t>
            </a:r>
          </a:p>
          <a:p>
            <a:r>
              <a:rPr lang="en-US" dirty="0"/>
              <a:t>inBand3=</a:t>
            </a:r>
            <a:r>
              <a:rPr lang="en-US" dirty="0" err="1"/>
              <a:t>inDs.GetRasterBand</a:t>
            </a:r>
            <a:r>
              <a:rPr lang="en-US" dirty="0"/>
              <a:t>(3)</a:t>
            </a:r>
          </a:p>
          <a:p>
            <a:r>
              <a:rPr lang="en-US" dirty="0"/>
              <a:t>inBand2=</a:t>
            </a:r>
            <a:r>
              <a:rPr lang="en-US" dirty="0" err="1"/>
              <a:t>inDs.GetRasterBand</a:t>
            </a:r>
            <a:r>
              <a:rPr lang="en-US" dirty="0"/>
              <a:t>(2)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3792121" y="2059707"/>
            <a:ext cx="4537414" cy="71745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/>
              <a:t>Writing raster 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39950" y="47355"/>
            <a:ext cx="6543238" cy="7017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 get band object from new raster dataset</a:t>
            </a:r>
          </a:p>
          <a:p>
            <a:r>
              <a:rPr lang="en-US" dirty="0" err="1"/>
              <a:t>outBand</a:t>
            </a:r>
            <a:r>
              <a:rPr lang="en-US" dirty="0"/>
              <a:t> = </a:t>
            </a:r>
            <a:r>
              <a:rPr lang="en-US" dirty="0" err="1"/>
              <a:t>outDs.GetRasterBand</a:t>
            </a:r>
            <a:r>
              <a:rPr lang="en-US" dirty="0"/>
              <a:t>(1)</a:t>
            </a:r>
          </a:p>
          <a:p>
            <a:r>
              <a:rPr lang="en-US" dirty="0" err="1"/>
              <a:t>blockSize</a:t>
            </a:r>
            <a:r>
              <a:rPr lang="en-US" dirty="0"/>
              <a:t> = 64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range(0, rows, </a:t>
            </a:r>
            <a:r>
              <a:rPr lang="en-US" dirty="0" err="1"/>
              <a:t>blockSize</a:t>
            </a:r>
            <a:r>
              <a:rPr lang="en-US" dirty="0"/>
              <a:t>):</a:t>
            </a:r>
          </a:p>
          <a:p>
            <a:r>
              <a:rPr lang="en-US" dirty="0"/>
              <a:t>    if </a:t>
            </a:r>
            <a:r>
              <a:rPr lang="en-US" dirty="0" err="1"/>
              <a:t>i</a:t>
            </a:r>
            <a:r>
              <a:rPr lang="en-US" dirty="0"/>
              <a:t> + </a:t>
            </a:r>
            <a:r>
              <a:rPr lang="en-US" dirty="0" err="1"/>
              <a:t>blockSize</a:t>
            </a:r>
            <a:r>
              <a:rPr lang="en-US" dirty="0"/>
              <a:t> &lt; rows:</a:t>
            </a:r>
          </a:p>
          <a:p>
            <a:r>
              <a:rPr lang="en-US" dirty="0"/>
              <a:t>        </a:t>
            </a:r>
            <a:r>
              <a:rPr lang="en-US" dirty="0" err="1"/>
              <a:t>numRows</a:t>
            </a:r>
            <a:r>
              <a:rPr lang="en-US" dirty="0"/>
              <a:t> = </a:t>
            </a:r>
            <a:r>
              <a:rPr lang="en-US" dirty="0" err="1"/>
              <a:t>blockSize</a:t>
            </a:r>
            <a:endParaRPr lang="en-US" dirty="0"/>
          </a:p>
          <a:p>
            <a:r>
              <a:rPr lang="en-US" dirty="0"/>
              <a:t>    else:</a:t>
            </a:r>
          </a:p>
          <a:p>
            <a:r>
              <a:rPr lang="en-US" dirty="0"/>
              <a:t>        </a:t>
            </a:r>
            <a:r>
              <a:rPr lang="en-US" dirty="0" err="1"/>
              <a:t>numRows</a:t>
            </a:r>
            <a:r>
              <a:rPr lang="en-US" dirty="0"/>
              <a:t> = rows -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for j in range(0, cols, </a:t>
            </a:r>
            <a:r>
              <a:rPr lang="en-US" dirty="0" err="1"/>
              <a:t>blockSize</a:t>
            </a:r>
            <a:r>
              <a:rPr lang="en-US" dirty="0"/>
              <a:t>):</a:t>
            </a:r>
          </a:p>
          <a:p>
            <a:r>
              <a:rPr lang="en-US" dirty="0"/>
              <a:t>        if j + </a:t>
            </a:r>
            <a:r>
              <a:rPr lang="en-US" dirty="0" err="1"/>
              <a:t>blockSize</a:t>
            </a:r>
            <a:r>
              <a:rPr lang="en-US" dirty="0"/>
              <a:t> &lt; cols:</a:t>
            </a:r>
          </a:p>
          <a:p>
            <a:r>
              <a:rPr lang="en-US" dirty="0"/>
              <a:t>            </a:t>
            </a:r>
            <a:r>
              <a:rPr lang="en-US" dirty="0" err="1"/>
              <a:t>numCols</a:t>
            </a:r>
            <a:r>
              <a:rPr lang="en-US" dirty="0"/>
              <a:t> = </a:t>
            </a:r>
            <a:r>
              <a:rPr lang="en-US" dirty="0" err="1"/>
              <a:t>blockSize</a:t>
            </a:r>
            <a:endParaRPr lang="en-US" dirty="0"/>
          </a:p>
          <a:p>
            <a:r>
              <a:rPr lang="en-US" dirty="0"/>
              <a:t>        else:</a:t>
            </a:r>
          </a:p>
          <a:p>
            <a:r>
              <a:rPr lang="en-US" dirty="0"/>
              <a:t>            </a:t>
            </a:r>
            <a:r>
              <a:rPr lang="en-US" dirty="0" err="1"/>
              <a:t>numCols</a:t>
            </a:r>
            <a:r>
              <a:rPr lang="en-US" dirty="0"/>
              <a:t> = (cols-j)</a:t>
            </a:r>
          </a:p>
          <a:p>
            <a:r>
              <a:rPr lang="en-US" dirty="0"/>
              <a:t>        data3 = inBand3.ReadAsArray(j,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numCols</a:t>
            </a:r>
            <a:r>
              <a:rPr lang="en-US" dirty="0"/>
              <a:t>, </a:t>
            </a:r>
            <a:r>
              <a:rPr lang="en-US" dirty="0" err="1"/>
              <a:t>numRows</a:t>
            </a:r>
            <a:r>
              <a:rPr lang="en-US" dirty="0"/>
              <a:t>)</a:t>
            </a:r>
          </a:p>
          <a:p>
            <a:r>
              <a:rPr lang="en-US" dirty="0"/>
              <a:t>        data2 = inBand2.ReadAsArray(j,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numCols</a:t>
            </a:r>
            <a:r>
              <a:rPr lang="en-US" dirty="0"/>
              <a:t>, </a:t>
            </a:r>
            <a:r>
              <a:rPr lang="en-US" dirty="0" err="1"/>
              <a:t>numRows</a:t>
            </a:r>
            <a:r>
              <a:rPr lang="en-US" dirty="0"/>
              <a:t>)</a:t>
            </a:r>
          </a:p>
          <a:p>
            <a:r>
              <a:rPr lang="en-US" dirty="0"/>
              <a:t># do something with the data here, before reading the next block</a:t>
            </a:r>
          </a:p>
          <a:p>
            <a:r>
              <a:rPr lang="en-US" dirty="0"/>
              <a:t>        </a:t>
            </a:r>
            <a:r>
              <a:rPr lang="en-US" dirty="0" err="1"/>
              <a:t>dataD</a:t>
            </a:r>
            <a:r>
              <a:rPr lang="en-US" dirty="0"/>
              <a:t>=(data3 + data2)</a:t>
            </a:r>
          </a:p>
          <a:p>
            <a:r>
              <a:rPr lang="en-US" dirty="0"/>
              <a:t>        for m in range(</a:t>
            </a:r>
            <a:r>
              <a:rPr lang="en-US" dirty="0" err="1"/>
              <a:t>numRows</a:t>
            </a:r>
            <a:r>
              <a:rPr lang="en-US" dirty="0"/>
              <a:t>):</a:t>
            </a:r>
          </a:p>
          <a:p>
            <a:r>
              <a:rPr lang="en-US" dirty="0"/>
              <a:t>            for n in range(</a:t>
            </a:r>
            <a:r>
              <a:rPr lang="en-US" dirty="0" err="1"/>
              <a:t>numCols</a:t>
            </a:r>
            <a:r>
              <a:rPr lang="en-US" dirty="0"/>
              <a:t>):</a:t>
            </a:r>
          </a:p>
          <a:p>
            <a:r>
              <a:rPr lang="en-US" dirty="0"/>
              <a:t>                if </a:t>
            </a:r>
            <a:r>
              <a:rPr lang="en-US" dirty="0" err="1"/>
              <a:t>dataD</a:t>
            </a:r>
            <a:r>
              <a:rPr lang="en-US" dirty="0"/>
              <a:t>[</a:t>
            </a:r>
            <a:r>
              <a:rPr lang="en-US" dirty="0" err="1"/>
              <a:t>m,n</a:t>
            </a:r>
            <a:r>
              <a:rPr lang="en-US" dirty="0"/>
              <a:t>]==0:</a:t>
            </a:r>
          </a:p>
          <a:p>
            <a:r>
              <a:rPr lang="en-US" dirty="0"/>
              <a:t>                    </a:t>
            </a:r>
            <a:r>
              <a:rPr lang="en-US" dirty="0" err="1"/>
              <a:t>dataD</a:t>
            </a:r>
            <a:r>
              <a:rPr lang="en-US" dirty="0"/>
              <a:t>[</a:t>
            </a:r>
            <a:r>
              <a:rPr lang="en-US" dirty="0" err="1"/>
              <a:t>m,n</a:t>
            </a:r>
            <a:r>
              <a:rPr lang="en-US" dirty="0"/>
              <a:t>]=1</a:t>
            </a:r>
          </a:p>
          <a:p>
            <a:r>
              <a:rPr lang="en-US" dirty="0"/>
              <a:t>                    </a:t>
            </a:r>
          </a:p>
          <a:p>
            <a:r>
              <a:rPr lang="en-US" dirty="0"/>
              <a:t>        </a:t>
            </a:r>
            <a:r>
              <a:rPr lang="en-US" dirty="0" err="1"/>
              <a:t>ndvi</a:t>
            </a:r>
            <a:r>
              <a:rPr lang="en-US" dirty="0"/>
              <a:t> = (data3 - data2) /</a:t>
            </a:r>
            <a:r>
              <a:rPr lang="en-US" dirty="0" err="1"/>
              <a:t>dataD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outBand.WriteArray</a:t>
            </a:r>
            <a:r>
              <a:rPr lang="en-US" dirty="0"/>
              <a:t>(</a:t>
            </a:r>
            <a:r>
              <a:rPr lang="en-US" dirty="0" err="1"/>
              <a:t>ndvi</a:t>
            </a:r>
            <a:r>
              <a:rPr lang="en-US" dirty="0"/>
              <a:t>, j, </a:t>
            </a:r>
            <a:r>
              <a:rPr lang="en-US" dirty="0" err="1"/>
              <a:t>i</a:t>
            </a:r>
            <a:r>
              <a:rPr lang="en-US" dirty="0"/>
              <a:t>)         </a:t>
            </a:r>
          </a:p>
          <a:p>
            <a:r>
              <a:rPr lang="en-US" dirty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382711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2916" y="1093152"/>
            <a:ext cx="609600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# memory management       </a:t>
            </a:r>
          </a:p>
          <a:p>
            <a:r>
              <a:rPr lang="en-US" dirty="0"/>
              <a:t>inBand2=None</a:t>
            </a:r>
          </a:p>
          <a:p>
            <a:r>
              <a:rPr lang="en-US" dirty="0"/>
              <a:t>inBand3=None</a:t>
            </a:r>
          </a:p>
          <a:p>
            <a:r>
              <a:rPr lang="en-US" dirty="0" err="1"/>
              <a:t>outBand</a:t>
            </a:r>
            <a:r>
              <a:rPr lang="en-US" dirty="0"/>
              <a:t>=None</a:t>
            </a:r>
          </a:p>
          <a:p>
            <a:r>
              <a:rPr lang="en-US" dirty="0" err="1"/>
              <a:t>outDs</a:t>
            </a:r>
            <a:r>
              <a:rPr lang="en-US" dirty="0"/>
              <a:t>=None</a:t>
            </a:r>
          </a:p>
          <a:p>
            <a:r>
              <a:rPr lang="en-US" dirty="0" err="1"/>
              <a:t>inDs</a:t>
            </a:r>
            <a:r>
              <a:rPr lang="en-US" dirty="0"/>
              <a:t>=None</a:t>
            </a:r>
          </a:p>
          <a:p>
            <a:r>
              <a:rPr lang="en-US" dirty="0" err="1"/>
              <a:t>endTime</a:t>
            </a:r>
            <a:r>
              <a:rPr lang="en-US" dirty="0"/>
              <a:t> = </a:t>
            </a:r>
            <a:r>
              <a:rPr lang="en-US" dirty="0" err="1"/>
              <a:t>time.time</a:t>
            </a:r>
            <a:r>
              <a:rPr lang="en-US" dirty="0"/>
              <a:t>()</a:t>
            </a:r>
          </a:p>
          <a:p>
            <a:r>
              <a:rPr lang="en-US" dirty="0"/>
              <a:t>print 'The script took ' + 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endTime</a:t>
            </a:r>
            <a:r>
              <a:rPr lang="en-US" dirty="0"/>
              <a:t> - </a:t>
            </a:r>
            <a:r>
              <a:rPr lang="en-US" dirty="0" err="1"/>
              <a:t>startTime</a:t>
            </a:r>
            <a:r>
              <a:rPr lang="en-US" dirty="0"/>
              <a:t>) + ' seconds.'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3494" y="4740813"/>
            <a:ext cx="97348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Image is read </a:t>
            </a:r>
            <a:r>
              <a:rPr lang="en-US" sz="2400" dirty="0" err="1"/>
              <a:t>blockwise</a:t>
            </a:r>
            <a:r>
              <a:rPr lang="en-US" sz="2400" dirty="0"/>
              <a:t> and written </a:t>
            </a:r>
            <a:r>
              <a:rPr lang="en-US" sz="2400" dirty="0" err="1"/>
              <a:t>blockwise</a:t>
            </a:r>
            <a:r>
              <a:rPr lang="en-US" sz="2400" dirty="0"/>
              <a:t>. Can read and write entire raster file. Check the time taken to process trying entire raster reading and writing.</a:t>
            </a:r>
          </a:p>
        </p:txBody>
      </p:sp>
    </p:spTree>
    <p:extLst>
      <p:ext uri="{BB962C8B-B14F-4D97-AF65-F5344CB8AC3E}">
        <p14:creationId xmlns:p14="http://schemas.microsoft.com/office/powerpoint/2010/main" val="229508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Raster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8075" y="2743200"/>
            <a:ext cx="2685517" cy="28893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509" y="2743200"/>
            <a:ext cx="3869164" cy="248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8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Reading raster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1"/>
            <a:ext cx="10144328" cy="4077333"/>
          </a:xfrm>
        </p:spPr>
        <p:txBody>
          <a:bodyPr>
            <a:normAutofit/>
          </a:bodyPr>
          <a:lstStyle/>
          <a:p>
            <a:r>
              <a:rPr lang="en-US" dirty="0"/>
              <a:t>Need to import two modules in order to work with raster</a:t>
            </a:r>
          </a:p>
          <a:p>
            <a:r>
              <a:rPr lang="en-US" dirty="0"/>
              <a:t>The </a:t>
            </a:r>
            <a:r>
              <a:rPr lang="en-US" dirty="0" err="1"/>
              <a:t>gdal</a:t>
            </a:r>
            <a:r>
              <a:rPr lang="en-US" dirty="0"/>
              <a:t> module does the hard work, but the </a:t>
            </a:r>
            <a:r>
              <a:rPr lang="en-US" dirty="0" err="1"/>
              <a:t>gdalconst</a:t>
            </a:r>
            <a:r>
              <a:rPr lang="en-US" dirty="0"/>
              <a:t> module includes the constants that are required for some things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23763" y="4496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"/>
              </a:rPr>
              <a:t>import </a:t>
            </a:r>
            <a:r>
              <a:rPr lang="en-US" dirty="0" err="1">
                <a:latin typeface="Courier"/>
              </a:rPr>
              <a:t>gdal</a:t>
            </a:r>
            <a:endParaRPr lang="en-US" dirty="0">
              <a:latin typeface="Courier"/>
            </a:endParaRPr>
          </a:p>
          <a:p>
            <a:r>
              <a:rPr lang="en-US" dirty="0">
                <a:latin typeface="Courier"/>
              </a:rPr>
              <a:t>from </a:t>
            </a:r>
            <a:r>
              <a:rPr lang="en-US" dirty="0" err="1">
                <a:latin typeface="Courier"/>
              </a:rPr>
              <a:t>gdalconst</a:t>
            </a:r>
            <a:r>
              <a:rPr lang="en-US" dirty="0">
                <a:latin typeface="Courier"/>
              </a:rPr>
              <a:t> import 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8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Reading raster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1"/>
            <a:ext cx="10144328" cy="4077333"/>
          </a:xfrm>
        </p:spPr>
        <p:txBody>
          <a:bodyPr>
            <a:normAutofit/>
          </a:bodyPr>
          <a:lstStyle/>
          <a:p>
            <a:r>
              <a:rPr lang="en-US" dirty="0"/>
              <a:t>The supported image formats are described at </a:t>
            </a:r>
            <a:r>
              <a:rPr lang="en-US" dirty="0">
                <a:solidFill>
                  <a:srgbClr val="0070C0"/>
                </a:solidFill>
              </a:rPr>
              <a:t>http://www.gdal.org/formats_list.html </a:t>
            </a:r>
            <a:r>
              <a:rPr lang="en-US" dirty="0"/>
              <a:t>and there is an associated driver for each one. Or type in command prompt</a:t>
            </a:r>
          </a:p>
          <a:p>
            <a:pPr marL="914400" lvl="2" indent="0">
              <a:buNone/>
            </a:pPr>
            <a:r>
              <a:rPr lang="en-US" sz="2400" dirty="0" err="1"/>
              <a:t>gdalinfo</a:t>
            </a:r>
            <a:r>
              <a:rPr lang="en-US" sz="2400" dirty="0"/>
              <a:t> --formats</a:t>
            </a:r>
          </a:p>
          <a:p>
            <a:r>
              <a:rPr lang="en-US" dirty="0"/>
              <a:t>In case of GDAL get a driver before we open a file. And need to register a driver before use.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46065" y="49039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"/>
              </a:rPr>
              <a:t>driver = </a:t>
            </a:r>
            <a:r>
              <a:rPr lang="en-US" dirty="0" err="1">
                <a:latin typeface="Courier"/>
              </a:rPr>
              <a:t>gdal.GetDriverByName</a:t>
            </a:r>
            <a:r>
              <a:rPr lang="en-US" dirty="0">
                <a:latin typeface="Courier"/>
              </a:rPr>
              <a:t>('HFA')</a:t>
            </a:r>
          </a:p>
          <a:p>
            <a:r>
              <a:rPr lang="en-US" dirty="0" err="1">
                <a:latin typeface="Courier"/>
              </a:rPr>
              <a:t>driver.Register</a:t>
            </a:r>
            <a:r>
              <a:rPr lang="en-US" dirty="0">
                <a:latin typeface="Courier"/>
              </a:rPr>
              <a:t>()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4710" y="5821251"/>
            <a:ext cx="829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*In </a:t>
            </a:r>
            <a:r>
              <a:rPr lang="en-US" dirty="0" err="1"/>
              <a:t>osgeo</a:t>
            </a:r>
            <a:r>
              <a:rPr lang="en-US" dirty="0"/>
              <a:t> distribution raster may open and read without driver</a:t>
            </a:r>
          </a:p>
        </p:txBody>
      </p:sp>
    </p:spTree>
    <p:extLst>
      <p:ext uri="{BB962C8B-B14F-4D97-AF65-F5344CB8AC3E}">
        <p14:creationId xmlns:p14="http://schemas.microsoft.com/office/powerpoint/2010/main" val="344484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644" y="0"/>
            <a:ext cx="9601196" cy="130386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/>
              <a:t>Reading raster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44356"/>
            <a:ext cx="7727324" cy="3754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from </a:t>
            </a:r>
            <a:r>
              <a:rPr lang="en-US" sz="1400" dirty="0" err="1"/>
              <a:t>osgeo</a:t>
            </a:r>
            <a:r>
              <a:rPr lang="en-US" sz="1400" dirty="0"/>
              <a:t> import </a:t>
            </a:r>
            <a:r>
              <a:rPr lang="en-US" sz="1400" dirty="0" err="1"/>
              <a:t>gdal</a:t>
            </a:r>
            <a:endParaRPr lang="en-US" sz="1400" dirty="0"/>
          </a:p>
          <a:p>
            <a:r>
              <a:rPr lang="en-US" sz="1400" dirty="0"/>
              <a:t>import </a:t>
            </a:r>
            <a:r>
              <a:rPr lang="en-US" sz="1400" dirty="0" err="1"/>
              <a:t>os</a:t>
            </a:r>
            <a:endParaRPr lang="en-US" sz="1400" dirty="0"/>
          </a:p>
          <a:p>
            <a:r>
              <a:rPr lang="en-US" sz="1400" dirty="0" err="1"/>
              <a:t>os.chdir</a:t>
            </a:r>
            <a:r>
              <a:rPr lang="en-US" sz="1400" dirty="0"/>
              <a:t>("E:\\WRC\\ospy_data2")</a:t>
            </a:r>
          </a:p>
          <a:p>
            <a:r>
              <a:rPr lang="en-US" sz="1400" dirty="0"/>
              <a:t>ds = </a:t>
            </a:r>
            <a:r>
              <a:rPr lang="en-US" sz="1400" dirty="0" err="1"/>
              <a:t>gdal.Open</a:t>
            </a:r>
            <a:r>
              <a:rPr lang="en-US" sz="1400" dirty="0"/>
              <a:t>('</a:t>
            </a:r>
            <a:r>
              <a:rPr lang="en-US" sz="1400" dirty="0" err="1"/>
              <a:t>aster.img</a:t>
            </a:r>
            <a:r>
              <a:rPr lang="en-US" sz="1400" dirty="0"/>
              <a:t>')</a:t>
            </a:r>
          </a:p>
          <a:p>
            <a:r>
              <a:rPr lang="en-US" sz="1400" dirty="0"/>
              <a:t>print('File list:', </a:t>
            </a:r>
            <a:r>
              <a:rPr lang="en-US" sz="1400" dirty="0" err="1"/>
              <a:t>ds.GetFileList</a:t>
            </a:r>
            <a:r>
              <a:rPr lang="en-US" sz="1400" dirty="0"/>
              <a:t>())</a:t>
            </a:r>
          </a:p>
          <a:p>
            <a:r>
              <a:rPr lang="en-US" sz="1400" dirty="0"/>
              <a:t>print('Width:', </a:t>
            </a:r>
            <a:r>
              <a:rPr lang="en-US" sz="1400" dirty="0" err="1"/>
              <a:t>ds.RasterXSize</a:t>
            </a:r>
            <a:r>
              <a:rPr lang="en-US" sz="1400" dirty="0"/>
              <a:t>)</a:t>
            </a:r>
          </a:p>
          <a:p>
            <a:r>
              <a:rPr lang="en-US" sz="1400" dirty="0"/>
              <a:t>print('Height:', </a:t>
            </a:r>
            <a:r>
              <a:rPr lang="en-US" sz="1400" dirty="0" err="1"/>
              <a:t>ds.RasterYSize</a:t>
            </a:r>
            <a:r>
              <a:rPr lang="en-US" sz="1400" dirty="0"/>
              <a:t>)</a:t>
            </a:r>
          </a:p>
          <a:p>
            <a:r>
              <a:rPr lang="en-US" sz="1400" dirty="0"/>
              <a:t>print('Coordinate system:', </a:t>
            </a:r>
            <a:r>
              <a:rPr lang="en-US" sz="1400" dirty="0" err="1"/>
              <a:t>ds.GetProjection</a:t>
            </a:r>
            <a:r>
              <a:rPr lang="en-US" sz="1400" dirty="0"/>
              <a:t>())</a:t>
            </a:r>
          </a:p>
          <a:p>
            <a:r>
              <a:rPr lang="en-US" sz="1400" dirty="0"/>
              <a:t>gt </a:t>
            </a:r>
            <a:r>
              <a:rPr lang="en-US" sz="1400"/>
              <a:t>= ds.GetGeoTransform() </a:t>
            </a:r>
            <a:r>
              <a:rPr lang="en-US" sz="1400" dirty="0"/>
              <a:t># captures origin and pixel size</a:t>
            </a:r>
          </a:p>
          <a:p>
            <a:r>
              <a:rPr lang="en-US" sz="1400" dirty="0"/>
              <a:t>print('Origin:', (</a:t>
            </a:r>
            <a:r>
              <a:rPr lang="en-US" sz="1400" dirty="0" err="1"/>
              <a:t>gt</a:t>
            </a:r>
            <a:r>
              <a:rPr lang="en-US" sz="1400" dirty="0"/>
              <a:t>[0], </a:t>
            </a:r>
            <a:r>
              <a:rPr lang="en-US" sz="1400" dirty="0" err="1"/>
              <a:t>gt</a:t>
            </a:r>
            <a:r>
              <a:rPr lang="en-US" sz="1400" dirty="0"/>
              <a:t>[3]))</a:t>
            </a:r>
          </a:p>
          <a:p>
            <a:r>
              <a:rPr lang="en-US" sz="1400" dirty="0"/>
              <a:t>print('Pixel size:', (</a:t>
            </a:r>
            <a:r>
              <a:rPr lang="en-US" sz="1400" dirty="0" err="1"/>
              <a:t>gt</a:t>
            </a:r>
            <a:r>
              <a:rPr lang="en-US" sz="1400" dirty="0"/>
              <a:t>[1], </a:t>
            </a:r>
            <a:r>
              <a:rPr lang="en-US" sz="1400" dirty="0" err="1"/>
              <a:t>gt</a:t>
            </a:r>
            <a:r>
              <a:rPr lang="en-US" sz="1400" dirty="0"/>
              <a:t>[5]))</a:t>
            </a:r>
          </a:p>
          <a:p>
            <a:r>
              <a:rPr lang="en-US" sz="1400" dirty="0"/>
              <a:t>print('Upper Left Corner</a:t>
            </a:r>
            <a:r>
              <a:rPr lang="en-US" sz="1400"/>
              <a:t>:', gdal.ApplyGeoTransform(gt,0,0</a:t>
            </a:r>
            <a:r>
              <a:rPr lang="en-US" sz="1400" dirty="0"/>
              <a:t>))</a:t>
            </a:r>
          </a:p>
          <a:p>
            <a:r>
              <a:rPr lang="en-US" sz="1400" dirty="0"/>
              <a:t>print('Upper Right Corner</a:t>
            </a:r>
            <a:r>
              <a:rPr lang="en-US" sz="1400"/>
              <a:t>:', gdal.ApplyGeoTransform(gt,ds.RasterXSize,0</a:t>
            </a:r>
            <a:r>
              <a:rPr lang="en-US" sz="1400" dirty="0"/>
              <a:t>))</a:t>
            </a:r>
          </a:p>
          <a:p>
            <a:r>
              <a:rPr lang="en-US" sz="1400" dirty="0"/>
              <a:t>print('Lower Left Corner</a:t>
            </a:r>
            <a:r>
              <a:rPr lang="en-US" sz="1400"/>
              <a:t>:', gdal.ApplyGeoTransform(gt,0,ds.RasterYSize</a:t>
            </a:r>
            <a:r>
              <a:rPr lang="en-US" sz="1400" dirty="0"/>
              <a:t>))</a:t>
            </a:r>
          </a:p>
          <a:p>
            <a:r>
              <a:rPr lang="en-US" sz="1400" dirty="0"/>
              <a:t>print('Lower Right Corner</a:t>
            </a:r>
            <a:r>
              <a:rPr lang="en-US" sz="1400"/>
              <a:t>:',gdal.ApplyGeoTransform(gt,ds.RasterXSize,ds.RasterYSize</a:t>
            </a:r>
            <a:r>
              <a:rPr lang="en-US" sz="1400" dirty="0"/>
              <a:t>))</a:t>
            </a:r>
          </a:p>
          <a:p>
            <a:r>
              <a:rPr lang="en-US" sz="1400" dirty="0"/>
              <a:t>print('Center</a:t>
            </a:r>
            <a:r>
              <a:rPr lang="en-US" sz="1400"/>
              <a:t>:', gdal.ApplyGeoTransform(gt,ds.RasterXSize/2,ds.RasterYSize/2</a:t>
            </a:r>
            <a:r>
              <a:rPr lang="en-US" sz="1400" dirty="0"/>
              <a:t>))</a:t>
            </a:r>
          </a:p>
          <a:p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6297769" y="1894396"/>
            <a:ext cx="6568225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</a:rPr>
              <a:t>print('Metadata:', </a:t>
            </a:r>
            <a:r>
              <a:rPr lang="en-US" sz="1400" dirty="0" err="1">
                <a:solidFill>
                  <a:prstClr val="black"/>
                </a:solidFill>
              </a:rPr>
              <a:t>ds.GetMetadata</a:t>
            </a:r>
            <a:r>
              <a:rPr lang="en-US" sz="1400" dirty="0">
                <a:solidFill>
                  <a:prstClr val="black"/>
                </a:solidFill>
              </a:rPr>
              <a:t>())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print('Image Structure Metadata:', </a:t>
            </a:r>
            <a:r>
              <a:rPr lang="en-US" sz="1400" dirty="0" err="1">
                <a:solidFill>
                  <a:prstClr val="black"/>
                </a:solidFill>
              </a:rPr>
              <a:t>ds.GetMetadata</a:t>
            </a:r>
            <a:r>
              <a:rPr lang="en-US" sz="1400" dirty="0">
                <a:solidFill>
                  <a:prstClr val="black"/>
                </a:solidFill>
              </a:rPr>
              <a:t>('IMAGE_STRUCTURE'))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print('Number of bands:', </a:t>
            </a:r>
            <a:r>
              <a:rPr lang="en-US" sz="1400" dirty="0" err="1">
                <a:solidFill>
                  <a:prstClr val="black"/>
                </a:solidFill>
              </a:rPr>
              <a:t>ds.RasterCount</a:t>
            </a:r>
            <a:r>
              <a:rPr lang="en-US" sz="1400" dirty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for </a:t>
            </a:r>
            <a:r>
              <a:rPr lang="en-US" sz="1400" dirty="0" err="1">
                <a:solidFill>
                  <a:prstClr val="black"/>
                </a:solidFill>
              </a:rPr>
              <a:t>i</a:t>
            </a:r>
            <a:r>
              <a:rPr lang="en-US" sz="1400" dirty="0">
                <a:solidFill>
                  <a:prstClr val="black"/>
                </a:solidFill>
              </a:rPr>
              <a:t> in range(1, ds.RasterCount+1):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  band = </a:t>
            </a:r>
            <a:r>
              <a:rPr lang="en-US" sz="1400" dirty="0" err="1">
                <a:solidFill>
                  <a:prstClr val="black"/>
                </a:solidFill>
              </a:rPr>
              <a:t>ds.GetRasterBand</a:t>
            </a:r>
            <a:r>
              <a:rPr lang="en-US" sz="1400" dirty="0">
                <a:solidFill>
                  <a:prstClr val="black"/>
                </a:solidFill>
              </a:rPr>
              <a:t>(</a:t>
            </a:r>
            <a:r>
              <a:rPr lang="en-US" sz="1400" dirty="0" err="1">
                <a:solidFill>
                  <a:prstClr val="black"/>
                </a:solidFill>
              </a:rPr>
              <a:t>i</a:t>
            </a:r>
            <a:r>
              <a:rPr lang="en-US" sz="1400" dirty="0">
                <a:solidFill>
                  <a:prstClr val="black"/>
                </a:solidFill>
              </a:rPr>
              <a:t>) # in GDAL, band are indexed starting at 1!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  </a:t>
            </a:r>
            <a:r>
              <a:rPr lang="en-US" sz="1400" dirty="0" err="1">
                <a:solidFill>
                  <a:prstClr val="black"/>
                </a:solidFill>
              </a:rPr>
              <a:t>interp</a:t>
            </a:r>
            <a:r>
              <a:rPr lang="en-US" sz="1400" dirty="0">
                <a:solidFill>
                  <a:prstClr val="black"/>
                </a:solidFill>
              </a:rPr>
              <a:t> = </a:t>
            </a:r>
            <a:r>
              <a:rPr lang="en-US" sz="1400" dirty="0" err="1">
                <a:solidFill>
                  <a:prstClr val="black"/>
                </a:solidFill>
              </a:rPr>
              <a:t>band.GetColorInterpretation</a:t>
            </a:r>
            <a:r>
              <a:rPr lang="en-US" sz="1400" dirty="0">
                <a:solidFill>
                  <a:prstClr val="black"/>
                </a:solidFill>
              </a:rPr>
              <a:t>()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  </a:t>
            </a:r>
            <a:r>
              <a:rPr lang="en-US" sz="1400" dirty="0" err="1">
                <a:solidFill>
                  <a:prstClr val="black"/>
                </a:solidFill>
              </a:rPr>
              <a:t>interp_name</a:t>
            </a:r>
            <a:r>
              <a:rPr lang="en-US" sz="1400" dirty="0">
                <a:solidFill>
                  <a:prstClr val="black"/>
                </a:solidFill>
              </a:rPr>
              <a:t> = </a:t>
            </a:r>
            <a:r>
              <a:rPr lang="en-US" sz="1400" dirty="0" err="1">
                <a:solidFill>
                  <a:prstClr val="black"/>
                </a:solidFill>
              </a:rPr>
              <a:t>gdal.GetColorInterpretationName</a:t>
            </a:r>
            <a:r>
              <a:rPr lang="en-US" sz="1400" dirty="0">
                <a:solidFill>
                  <a:prstClr val="black"/>
                </a:solidFill>
              </a:rPr>
              <a:t>(</a:t>
            </a:r>
            <a:r>
              <a:rPr lang="en-US" sz="1400" dirty="0" err="1">
                <a:solidFill>
                  <a:prstClr val="black"/>
                </a:solidFill>
              </a:rPr>
              <a:t>interp</a:t>
            </a:r>
            <a:r>
              <a:rPr lang="en-US" sz="1400" dirty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  (</a:t>
            </a:r>
            <a:r>
              <a:rPr lang="en-US" sz="1400" dirty="0" err="1">
                <a:solidFill>
                  <a:prstClr val="black"/>
                </a:solidFill>
              </a:rPr>
              <a:t>w,h</a:t>
            </a:r>
            <a:r>
              <a:rPr lang="en-US" sz="1400" dirty="0">
                <a:solidFill>
                  <a:prstClr val="black"/>
                </a:solidFill>
              </a:rPr>
              <a:t>)=</a:t>
            </a:r>
            <a:r>
              <a:rPr lang="en-US" sz="1400" dirty="0" err="1">
                <a:solidFill>
                  <a:prstClr val="black"/>
                </a:solidFill>
              </a:rPr>
              <a:t>band.GetBlockSize</a:t>
            </a:r>
            <a:r>
              <a:rPr lang="en-US" sz="1400" dirty="0">
                <a:solidFill>
                  <a:prstClr val="black"/>
                </a:solidFill>
              </a:rPr>
              <a:t>()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  print('Band %d, block size %</a:t>
            </a:r>
            <a:r>
              <a:rPr lang="en-US" sz="1400" dirty="0" err="1">
                <a:solidFill>
                  <a:prstClr val="black"/>
                </a:solidFill>
              </a:rPr>
              <a:t>dx%d</a:t>
            </a:r>
            <a:r>
              <a:rPr lang="en-US" sz="1400" dirty="0">
                <a:solidFill>
                  <a:prstClr val="black"/>
                </a:solidFill>
              </a:rPr>
              <a:t>, color </a:t>
            </a:r>
            <a:r>
              <a:rPr lang="en-US" sz="1400" dirty="0" err="1">
                <a:solidFill>
                  <a:prstClr val="black"/>
                </a:solidFill>
              </a:rPr>
              <a:t>interp</a:t>
            </a:r>
            <a:r>
              <a:rPr lang="en-US" sz="1400" dirty="0">
                <a:solidFill>
                  <a:prstClr val="black"/>
                </a:solidFill>
              </a:rPr>
              <a:t> %s' % (</a:t>
            </a:r>
            <a:r>
              <a:rPr lang="en-US" sz="1400" dirty="0" err="1">
                <a:solidFill>
                  <a:prstClr val="black"/>
                </a:solidFill>
              </a:rPr>
              <a:t>i,w,h,interp_name</a:t>
            </a:r>
            <a:r>
              <a:rPr lang="en-US" sz="1400" dirty="0">
                <a:solidFill>
                  <a:prstClr val="black"/>
                </a:solidFill>
              </a:rPr>
              <a:t>))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  </a:t>
            </a:r>
            <a:r>
              <a:rPr lang="en-US" sz="1400" dirty="0" err="1">
                <a:solidFill>
                  <a:prstClr val="black"/>
                </a:solidFill>
              </a:rPr>
              <a:t>ovr_count</a:t>
            </a:r>
            <a:r>
              <a:rPr lang="en-US" sz="1400" dirty="0">
                <a:solidFill>
                  <a:prstClr val="black"/>
                </a:solidFill>
              </a:rPr>
              <a:t> = </a:t>
            </a:r>
            <a:r>
              <a:rPr lang="en-US" sz="1400" dirty="0" err="1">
                <a:solidFill>
                  <a:prstClr val="black"/>
                </a:solidFill>
              </a:rPr>
              <a:t>band.GetOverviewCount</a:t>
            </a:r>
            <a:r>
              <a:rPr lang="en-US" sz="1400" dirty="0">
                <a:solidFill>
                  <a:prstClr val="black"/>
                </a:solidFill>
              </a:rPr>
              <a:t>()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  for j in range(</a:t>
            </a:r>
            <a:r>
              <a:rPr lang="en-US" sz="1400" dirty="0" err="1">
                <a:solidFill>
                  <a:prstClr val="black"/>
                </a:solidFill>
              </a:rPr>
              <a:t>ovr_count</a:t>
            </a:r>
            <a:r>
              <a:rPr lang="en-US" sz="1400" dirty="0">
                <a:solidFill>
                  <a:prstClr val="black"/>
                </a:solidFill>
              </a:rPr>
              <a:t>):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      </a:t>
            </a:r>
            <a:r>
              <a:rPr lang="en-US" sz="1400" dirty="0" err="1">
                <a:solidFill>
                  <a:prstClr val="black"/>
                </a:solidFill>
              </a:rPr>
              <a:t>ovr_band</a:t>
            </a:r>
            <a:r>
              <a:rPr lang="en-US" sz="1400" dirty="0">
                <a:solidFill>
                  <a:prstClr val="black"/>
                </a:solidFill>
              </a:rPr>
              <a:t> = </a:t>
            </a:r>
            <a:r>
              <a:rPr lang="en-US" sz="1400" dirty="0" err="1">
                <a:solidFill>
                  <a:prstClr val="black"/>
                </a:solidFill>
              </a:rPr>
              <a:t>band.GetOverview</a:t>
            </a:r>
            <a:r>
              <a:rPr lang="en-US" sz="1400" dirty="0">
                <a:solidFill>
                  <a:prstClr val="black"/>
                </a:solidFill>
              </a:rPr>
              <a:t>(j) # but overview bands starting at 0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      print(' Overview %d: %</a:t>
            </a:r>
            <a:r>
              <a:rPr lang="en-US" sz="1400" dirty="0" err="1">
                <a:solidFill>
                  <a:prstClr val="black"/>
                </a:solidFill>
              </a:rPr>
              <a:t>dx%d</a:t>
            </a:r>
            <a:r>
              <a:rPr lang="en-US" sz="1400" dirty="0">
                <a:solidFill>
                  <a:prstClr val="black"/>
                </a:solidFill>
              </a:rPr>
              <a:t>'%(j, </a:t>
            </a:r>
            <a:r>
              <a:rPr lang="en-US" sz="1400" dirty="0" err="1">
                <a:solidFill>
                  <a:prstClr val="black"/>
                </a:solidFill>
              </a:rPr>
              <a:t>ovr_band.XSize</a:t>
            </a:r>
            <a:r>
              <a:rPr lang="en-US" sz="1400" dirty="0">
                <a:solidFill>
                  <a:prstClr val="black"/>
                </a:solidFill>
              </a:rPr>
              <a:t>, </a:t>
            </a:r>
            <a:r>
              <a:rPr lang="en-US" sz="1400" dirty="0" err="1">
                <a:solidFill>
                  <a:prstClr val="black"/>
                </a:solidFill>
              </a:rPr>
              <a:t>ovr_band.YSize</a:t>
            </a:r>
            <a:r>
              <a:rPr lang="en-US" sz="1400" dirty="0">
                <a:solidFill>
                  <a:prstClr val="black"/>
                </a:solidFill>
              </a:rPr>
              <a:t>))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888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644" y="0"/>
            <a:ext cx="9601196" cy="130386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/>
              <a:t>Reading raster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44356"/>
            <a:ext cx="7727324" cy="4832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import </a:t>
            </a:r>
            <a:r>
              <a:rPr lang="en-US" sz="1400" dirty="0" err="1"/>
              <a:t>os</a:t>
            </a:r>
            <a:r>
              <a:rPr lang="en-US" sz="1400" dirty="0"/>
              <a:t>, </a:t>
            </a:r>
            <a:r>
              <a:rPr lang="en-US" sz="1400" dirty="0" err="1"/>
              <a:t>gdal</a:t>
            </a:r>
            <a:endParaRPr lang="en-US" sz="1400" dirty="0"/>
          </a:p>
          <a:p>
            <a:r>
              <a:rPr lang="en-US" sz="1400" dirty="0" err="1"/>
              <a:t>os.chdir</a:t>
            </a:r>
            <a:r>
              <a:rPr lang="en-US" sz="1400" dirty="0"/>
              <a:t>(</a:t>
            </a:r>
            <a:r>
              <a:rPr lang="en-US" sz="1400" dirty="0" err="1"/>
              <a:t>r'E</a:t>
            </a:r>
            <a:r>
              <a:rPr lang="en-US" sz="1400" dirty="0"/>
              <a:t>:\WRC\2015winter\</a:t>
            </a:r>
            <a:r>
              <a:rPr lang="en-US" sz="1400" dirty="0" err="1"/>
              <a:t>Gis</a:t>
            </a:r>
            <a:r>
              <a:rPr lang="en-US" sz="1400" dirty="0"/>
              <a:t> With Python\labs\</a:t>
            </a:r>
            <a:r>
              <a:rPr lang="en-US" sz="1400" dirty="0" err="1"/>
              <a:t>pyFiles</a:t>
            </a:r>
            <a:r>
              <a:rPr lang="en-US" sz="1400" dirty="0"/>
              <a:t>\</a:t>
            </a:r>
            <a:r>
              <a:rPr lang="en-US" sz="1400" dirty="0" err="1"/>
              <a:t>gggddaall</a:t>
            </a:r>
            <a:r>
              <a:rPr lang="en-US" sz="1400" dirty="0"/>
              <a:t>')</a:t>
            </a:r>
          </a:p>
          <a:p>
            <a:r>
              <a:rPr lang="en-US" sz="1400" dirty="0"/>
              <a:t>#information about 288316a.tif</a:t>
            </a:r>
          </a:p>
          <a:p>
            <a:r>
              <a:rPr lang="en-US" sz="1400" dirty="0"/>
              <a:t>ds=</a:t>
            </a:r>
            <a:r>
              <a:rPr lang="en-US" sz="1400" dirty="0" err="1"/>
              <a:t>gdal.Open</a:t>
            </a:r>
            <a:r>
              <a:rPr lang="en-US" sz="1400" dirty="0"/>
              <a:t>('288316a/288316a.tif')</a:t>
            </a:r>
          </a:p>
          <a:p>
            <a:endParaRPr lang="en-US" sz="1400" dirty="0"/>
          </a:p>
          <a:p>
            <a:r>
              <a:rPr lang="en-US" sz="1400" dirty="0"/>
              <a:t>#Files : list of files. Main file + potential additional files </a:t>
            </a:r>
          </a:p>
          <a:p>
            <a:r>
              <a:rPr lang="en-US" sz="1400" dirty="0"/>
              <a:t>print('File list:', </a:t>
            </a:r>
            <a:r>
              <a:rPr lang="en-US" sz="1400" dirty="0" err="1"/>
              <a:t>ds.GetFileList</a:t>
            </a:r>
            <a:r>
              <a:rPr lang="en-US" sz="1400" dirty="0"/>
              <a:t>())</a:t>
            </a:r>
          </a:p>
          <a:p>
            <a:r>
              <a:rPr lang="en-US" sz="1400" dirty="0"/>
              <a:t>#raster width in pixels</a:t>
            </a:r>
          </a:p>
          <a:p>
            <a:r>
              <a:rPr lang="en-US" sz="1400" dirty="0"/>
              <a:t>print('Width:', </a:t>
            </a:r>
            <a:r>
              <a:rPr lang="en-US" sz="1400" dirty="0" err="1"/>
              <a:t>ds.RasterXSize</a:t>
            </a:r>
            <a:r>
              <a:rPr lang="en-US" sz="1400" dirty="0"/>
              <a:t>)</a:t>
            </a:r>
          </a:p>
          <a:p>
            <a:r>
              <a:rPr lang="en-US" sz="1400" dirty="0"/>
              <a:t>#raster height in pixels</a:t>
            </a:r>
          </a:p>
          <a:p>
            <a:r>
              <a:rPr lang="en-US" sz="1400" dirty="0"/>
              <a:t>print('Height:', </a:t>
            </a:r>
            <a:r>
              <a:rPr lang="en-US" sz="1400" dirty="0" err="1"/>
              <a:t>ds.RasterYSize</a:t>
            </a:r>
            <a:r>
              <a:rPr lang="en-US" sz="1400" dirty="0"/>
              <a:t>)</a:t>
            </a:r>
          </a:p>
          <a:p>
            <a:r>
              <a:rPr lang="en-US" sz="1400" dirty="0"/>
              <a:t>#spatial reference system in WKT format</a:t>
            </a:r>
          </a:p>
          <a:p>
            <a:r>
              <a:rPr lang="en-US" sz="1400" dirty="0"/>
              <a:t>print('Coordinate system:', </a:t>
            </a:r>
            <a:r>
              <a:rPr lang="en-US" sz="1400" dirty="0" err="1"/>
              <a:t>ds.GetProjection</a:t>
            </a:r>
            <a:r>
              <a:rPr lang="en-US" sz="1400" dirty="0"/>
              <a:t>())</a:t>
            </a:r>
          </a:p>
          <a:p>
            <a:r>
              <a:rPr lang="en-US" sz="1400" dirty="0"/>
              <a:t>gt = </a:t>
            </a:r>
            <a:r>
              <a:rPr lang="en-US" sz="1400" dirty="0" err="1"/>
              <a:t>ds.GetGeoTransform</a:t>
            </a:r>
            <a:r>
              <a:rPr lang="en-US" sz="1400" dirty="0"/>
              <a:t>() # captures origin and pixel size </a:t>
            </a:r>
            <a:r>
              <a:rPr lang="en-US" sz="1400" dirty="0">
                <a:solidFill>
                  <a:srgbClr val="002060"/>
                </a:solidFill>
                <a:hlinkClick r:id="rId2" action="ppaction://hlinksldjump"/>
              </a:rPr>
              <a:t>click here</a:t>
            </a:r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/>
              <a:t>#corner and </a:t>
            </a:r>
            <a:r>
              <a:rPr lang="en-US" sz="1400" dirty="0" err="1"/>
              <a:t>centre</a:t>
            </a:r>
            <a:r>
              <a:rPr lang="en-US" sz="1400" dirty="0"/>
              <a:t> coordinates</a:t>
            </a:r>
          </a:p>
          <a:p>
            <a:r>
              <a:rPr lang="en-US" sz="1400" dirty="0"/>
              <a:t>print('Origin:', (</a:t>
            </a:r>
            <a:r>
              <a:rPr lang="en-US" sz="1400" dirty="0" err="1"/>
              <a:t>gt</a:t>
            </a:r>
            <a:r>
              <a:rPr lang="en-US" sz="1400" dirty="0"/>
              <a:t>[0], </a:t>
            </a:r>
            <a:r>
              <a:rPr lang="en-US" sz="1400" dirty="0" err="1"/>
              <a:t>gt</a:t>
            </a:r>
            <a:r>
              <a:rPr lang="en-US" sz="1400" dirty="0"/>
              <a:t>[3]))</a:t>
            </a:r>
          </a:p>
          <a:p>
            <a:r>
              <a:rPr lang="en-US" sz="1400" dirty="0"/>
              <a:t>print('Pixel size:', (</a:t>
            </a:r>
            <a:r>
              <a:rPr lang="en-US" sz="1400" dirty="0" err="1"/>
              <a:t>gt</a:t>
            </a:r>
            <a:r>
              <a:rPr lang="en-US" sz="1400" dirty="0"/>
              <a:t>[1], </a:t>
            </a:r>
            <a:r>
              <a:rPr lang="en-US" sz="1400" dirty="0" err="1"/>
              <a:t>gt</a:t>
            </a:r>
            <a:r>
              <a:rPr lang="en-US" sz="1400" dirty="0"/>
              <a:t>[5]))</a:t>
            </a:r>
          </a:p>
          <a:p>
            <a:r>
              <a:rPr lang="en-US" sz="1400" dirty="0"/>
              <a:t>print('Upper Left Corner:', </a:t>
            </a:r>
            <a:r>
              <a:rPr lang="en-US" sz="1400" dirty="0" err="1"/>
              <a:t>gdal.ApplyGeoTransform</a:t>
            </a:r>
            <a:r>
              <a:rPr lang="en-US" sz="1400" dirty="0"/>
              <a:t>(gt,0,0))</a:t>
            </a:r>
          </a:p>
          <a:p>
            <a:r>
              <a:rPr lang="en-US" sz="1400" dirty="0"/>
              <a:t>print('Upper Right Corner:', </a:t>
            </a:r>
            <a:r>
              <a:rPr lang="en-US" sz="1400" dirty="0" err="1"/>
              <a:t>gdal.ApplyGeoTransform</a:t>
            </a:r>
            <a:r>
              <a:rPr lang="en-US" sz="1400" dirty="0"/>
              <a:t>(gt,ds.RasterXSize,0))</a:t>
            </a:r>
          </a:p>
          <a:p>
            <a:r>
              <a:rPr lang="en-US" sz="1400" dirty="0"/>
              <a:t>print('Lower Left Corner:', </a:t>
            </a:r>
            <a:r>
              <a:rPr lang="en-US" sz="1400" dirty="0" err="1"/>
              <a:t>gdal.ApplyGeoTransform</a:t>
            </a:r>
            <a:r>
              <a:rPr lang="en-US" sz="1400" dirty="0"/>
              <a:t>(gt,0,ds.RasterYSize))</a:t>
            </a:r>
          </a:p>
          <a:p>
            <a:r>
              <a:rPr lang="en-US" sz="1400" dirty="0"/>
              <a:t>print('Lower Right Corner:',</a:t>
            </a:r>
            <a:r>
              <a:rPr lang="en-US" sz="1400" dirty="0" err="1"/>
              <a:t>gdal.ApplyGeoTransform</a:t>
            </a:r>
            <a:r>
              <a:rPr lang="en-US" sz="1400" dirty="0"/>
              <a:t>(</a:t>
            </a:r>
            <a:r>
              <a:rPr lang="en-US" sz="1400" dirty="0" err="1"/>
              <a:t>gt,ds.RasterXSize,ds.RasterYSize</a:t>
            </a:r>
            <a:r>
              <a:rPr lang="en-US" sz="1400" dirty="0"/>
              <a:t>))</a:t>
            </a:r>
          </a:p>
          <a:p>
            <a:r>
              <a:rPr lang="en-US" sz="1400" dirty="0"/>
              <a:t>print('Center:', </a:t>
            </a:r>
            <a:r>
              <a:rPr lang="en-US" sz="1400" dirty="0" err="1"/>
              <a:t>gdal.ApplyGeoTransform</a:t>
            </a:r>
            <a:r>
              <a:rPr lang="en-US" sz="1400" dirty="0"/>
              <a:t>(</a:t>
            </a:r>
            <a:r>
              <a:rPr lang="en-US" sz="1400" dirty="0" err="1"/>
              <a:t>gt,ds.RasterXSize</a:t>
            </a:r>
            <a:r>
              <a:rPr lang="en-US" sz="1400" dirty="0"/>
              <a:t>/2,ds.RasterYSize/2))</a:t>
            </a:r>
          </a:p>
        </p:txBody>
      </p:sp>
      <p:sp>
        <p:nvSpPr>
          <p:cNvPr id="6" name="Rectangle 5"/>
          <p:cNvSpPr/>
          <p:nvPr/>
        </p:nvSpPr>
        <p:spPr>
          <a:xfrm>
            <a:off x="5615189" y="1671315"/>
            <a:ext cx="6967470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</a:rPr>
              <a:t>#metadata of raster file, a list of KEY=VALUE pairs, depending on the format and data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print('Metadata:', </a:t>
            </a:r>
            <a:r>
              <a:rPr lang="en-US" sz="1400" dirty="0" err="1">
                <a:solidFill>
                  <a:prstClr val="black"/>
                </a:solidFill>
              </a:rPr>
              <a:t>ds.GetMetadata</a:t>
            </a:r>
            <a:r>
              <a:rPr lang="en-US" sz="1400" dirty="0">
                <a:solidFill>
                  <a:prstClr val="black"/>
                </a:solidFill>
              </a:rPr>
              <a:t>())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#like arrangement of pixels; INTERLEAVE=</a:t>
            </a:r>
            <a:r>
              <a:rPr lang="en-US" sz="1400" dirty="0" err="1">
                <a:solidFill>
                  <a:prstClr val="black"/>
                </a:solidFill>
              </a:rPr>
              <a:t>BAND:first</a:t>
            </a:r>
            <a:r>
              <a:rPr lang="en-US" sz="1400" dirty="0">
                <a:solidFill>
                  <a:prstClr val="black"/>
                </a:solidFill>
              </a:rPr>
              <a:t> all pixels for first band then others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print('Image Structure Metadata:', </a:t>
            </a:r>
            <a:r>
              <a:rPr lang="en-US" sz="1400" dirty="0" err="1">
                <a:solidFill>
                  <a:prstClr val="black"/>
                </a:solidFill>
              </a:rPr>
              <a:t>ds.GetMetadata</a:t>
            </a:r>
            <a:r>
              <a:rPr lang="en-US" sz="1400" dirty="0">
                <a:solidFill>
                  <a:prstClr val="black"/>
                </a:solidFill>
              </a:rPr>
              <a:t>('IMAGE_STRUCTURE'))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print('Number of bands:', </a:t>
            </a:r>
            <a:r>
              <a:rPr lang="en-US" sz="1400" dirty="0" err="1">
                <a:solidFill>
                  <a:prstClr val="black"/>
                </a:solidFill>
              </a:rPr>
              <a:t>ds.RasterCount</a:t>
            </a:r>
            <a:r>
              <a:rPr lang="en-US" sz="1400" dirty="0">
                <a:solidFill>
                  <a:prstClr val="black"/>
                </a:solidFill>
              </a:rPr>
              <a:t>)</a:t>
            </a:r>
          </a:p>
          <a:p>
            <a:pPr lvl="0"/>
            <a:endParaRPr lang="en-US" sz="1400" dirty="0">
              <a:solidFill>
                <a:prstClr val="black"/>
              </a:solidFill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#looping for each band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for </a:t>
            </a:r>
            <a:r>
              <a:rPr lang="en-US" sz="1400" dirty="0" err="1">
                <a:solidFill>
                  <a:prstClr val="black"/>
                </a:solidFill>
              </a:rPr>
              <a:t>i</a:t>
            </a:r>
            <a:r>
              <a:rPr lang="en-US" sz="1400" dirty="0">
                <a:solidFill>
                  <a:prstClr val="black"/>
                </a:solidFill>
              </a:rPr>
              <a:t> in range(1, ds.RasterCount+1):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  band = </a:t>
            </a:r>
            <a:r>
              <a:rPr lang="en-US" sz="1400" dirty="0" err="1">
                <a:solidFill>
                  <a:prstClr val="black"/>
                </a:solidFill>
              </a:rPr>
              <a:t>ds.GetRasterBand</a:t>
            </a:r>
            <a:r>
              <a:rPr lang="en-US" sz="1400" dirty="0">
                <a:solidFill>
                  <a:prstClr val="black"/>
                </a:solidFill>
              </a:rPr>
              <a:t>(</a:t>
            </a:r>
            <a:r>
              <a:rPr lang="en-US" sz="1400" dirty="0" err="1">
                <a:solidFill>
                  <a:prstClr val="black"/>
                </a:solidFill>
              </a:rPr>
              <a:t>i</a:t>
            </a:r>
            <a:r>
              <a:rPr lang="en-US" sz="1400" dirty="0">
                <a:solidFill>
                  <a:prstClr val="black"/>
                </a:solidFill>
              </a:rPr>
              <a:t>) # in GDAL, band are indexed starting at 1!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  </a:t>
            </a:r>
            <a:r>
              <a:rPr lang="en-US" sz="1400" dirty="0" err="1">
                <a:solidFill>
                  <a:prstClr val="black"/>
                </a:solidFill>
              </a:rPr>
              <a:t>interp</a:t>
            </a:r>
            <a:r>
              <a:rPr lang="en-US" sz="1400" dirty="0">
                <a:solidFill>
                  <a:prstClr val="black"/>
                </a:solidFill>
              </a:rPr>
              <a:t> = </a:t>
            </a:r>
            <a:r>
              <a:rPr lang="en-US" sz="1400" dirty="0" err="1">
                <a:solidFill>
                  <a:prstClr val="black"/>
                </a:solidFill>
              </a:rPr>
              <a:t>band.GetColorInterpretation</a:t>
            </a:r>
            <a:r>
              <a:rPr lang="en-US" sz="1400" dirty="0">
                <a:solidFill>
                  <a:prstClr val="black"/>
                </a:solidFill>
              </a:rPr>
              <a:t>()#display color 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  </a:t>
            </a:r>
            <a:r>
              <a:rPr lang="en-US" sz="1400" dirty="0" err="1">
                <a:solidFill>
                  <a:prstClr val="black"/>
                </a:solidFill>
              </a:rPr>
              <a:t>interp_name</a:t>
            </a:r>
            <a:r>
              <a:rPr lang="en-US" sz="1400" dirty="0">
                <a:solidFill>
                  <a:prstClr val="black"/>
                </a:solidFill>
              </a:rPr>
              <a:t> = </a:t>
            </a:r>
            <a:r>
              <a:rPr lang="en-US" sz="1400" dirty="0" err="1">
                <a:solidFill>
                  <a:prstClr val="black"/>
                </a:solidFill>
              </a:rPr>
              <a:t>gdal.GetColorInterpretationName</a:t>
            </a:r>
            <a:r>
              <a:rPr lang="en-US" sz="1400" dirty="0">
                <a:solidFill>
                  <a:prstClr val="black"/>
                </a:solidFill>
              </a:rPr>
              <a:t>(</a:t>
            </a:r>
            <a:r>
              <a:rPr lang="en-US" sz="1400" dirty="0" err="1">
                <a:solidFill>
                  <a:prstClr val="black"/>
                </a:solidFill>
              </a:rPr>
              <a:t>interp</a:t>
            </a:r>
            <a:r>
              <a:rPr lang="en-US" sz="1400" dirty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  (</a:t>
            </a:r>
            <a:r>
              <a:rPr lang="en-US" sz="1400" dirty="0" err="1">
                <a:solidFill>
                  <a:prstClr val="black"/>
                </a:solidFill>
              </a:rPr>
              <a:t>w,h</a:t>
            </a:r>
            <a:r>
              <a:rPr lang="en-US" sz="1400" dirty="0">
                <a:solidFill>
                  <a:prstClr val="black"/>
                </a:solidFill>
              </a:rPr>
              <a:t>)=</a:t>
            </a:r>
            <a:r>
              <a:rPr lang="en-US" sz="1400" dirty="0" err="1">
                <a:solidFill>
                  <a:prstClr val="black"/>
                </a:solidFill>
              </a:rPr>
              <a:t>band.GetBlockSize</a:t>
            </a:r>
            <a:r>
              <a:rPr lang="en-US" sz="1400" dirty="0">
                <a:solidFill>
                  <a:prstClr val="black"/>
                </a:solidFill>
              </a:rPr>
              <a:t>()#block </a:t>
            </a:r>
            <a:r>
              <a:rPr lang="en-US" sz="1400" dirty="0" err="1">
                <a:solidFill>
                  <a:prstClr val="black"/>
                </a:solidFill>
              </a:rPr>
              <a:t>size:lines</a:t>
            </a:r>
            <a:r>
              <a:rPr lang="en-US" sz="1400" dirty="0">
                <a:solidFill>
                  <a:prstClr val="black"/>
                </a:solidFill>
              </a:rPr>
              <a:t>(</a:t>
            </a:r>
            <a:r>
              <a:rPr lang="en-US" sz="1400" dirty="0" err="1">
                <a:solidFill>
                  <a:prstClr val="black"/>
                </a:solidFill>
              </a:rPr>
              <a:t>col,row</a:t>
            </a:r>
            <a:r>
              <a:rPr lang="en-US" sz="1400" dirty="0">
                <a:solidFill>
                  <a:prstClr val="black"/>
                </a:solidFill>
              </a:rPr>
              <a:t>),</a:t>
            </a:r>
            <a:r>
              <a:rPr lang="en-US" sz="1400" dirty="0" err="1">
                <a:solidFill>
                  <a:prstClr val="black"/>
                </a:solidFill>
              </a:rPr>
              <a:t>square,tiles</a:t>
            </a:r>
            <a:endParaRPr lang="en-US" sz="1400" dirty="0">
              <a:solidFill>
                <a:prstClr val="black"/>
              </a:solidFill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  print('Band %d, block size %</a:t>
            </a:r>
            <a:r>
              <a:rPr lang="en-US" sz="1400" dirty="0" err="1">
                <a:solidFill>
                  <a:prstClr val="black"/>
                </a:solidFill>
              </a:rPr>
              <a:t>dx%d</a:t>
            </a:r>
            <a:r>
              <a:rPr lang="en-US" sz="1400" dirty="0">
                <a:solidFill>
                  <a:prstClr val="black"/>
                </a:solidFill>
              </a:rPr>
              <a:t>, color </a:t>
            </a:r>
            <a:r>
              <a:rPr lang="en-US" sz="1400" dirty="0" err="1">
                <a:solidFill>
                  <a:prstClr val="black"/>
                </a:solidFill>
              </a:rPr>
              <a:t>interp</a:t>
            </a:r>
            <a:r>
              <a:rPr lang="en-US" sz="1400" dirty="0">
                <a:solidFill>
                  <a:prstClr val="black"/>
                </a:solidFill>
              </a:rPr>
              <a:t> %s' % (</a:t>
            </a:r>
            <a:r>
              <a:rPr lang="en-US" sz="1400" dirty="0" err="1">
                <a:solidFill>
                  <a:prstClr val="black"/>
                </a:solidFill>
              </a:rPr>
              <a:t>i,w,h,interp_name</a:t>
            </a:r>
            <a:r>
              <a:rPr lang="en-US" sz="1400" dirty="0">
                <a:solidFill>
                  <a:prstClr val="black"/>
                </a:solidFill>
              </a:rPr>
              <a:t>))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  #reduced resolution size of full resolution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  </a:t>
            </a:r>
            <a:r>
              <a:rPr lang="en-US" sz="1400" dirty="0" err="1">
                <a:solidFill>
                  <a:prstClr val="black"/>
                </a:solidFill>
              </a:rPr>
              <a:t>ovr_count</a:t>
            </a:r>
            <a:r>
              <a:rPr lang="en-US" sz="1400" dirty="0">
                <a:solidFill>
                  <a:prstClr val="black"/>
                </a:solidFill>
              </a:rPr>
              <a:t> = </a:t>
            </a:r>
            <a:r>
              <a:rPr lang="en-US" sz="1400" dirty="0" err="1">
                <a:solidFill>
                  <a:prstClr val="black"/>
                </a:solidFill>
              </a:rPr>
              <a:t>band.GetOverviewCount</a:t>
            </a:r>
            <a:r>
              <a:rPr lang="en-US" sz="1400" dirty="0">
                <a:solidFill>
                  <a:prstClr val="black"/>
                </a:solidFill>
              </a:rPr>
              <a:t>()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  for j in range(</a:t>
            </a:r>
            <a:r>
              <a:rPr lang="en-US" sz="1400" dirty="0" err="1">
                <a:solidFill>
                  <a:prstClr val="black"/>
                </a:solidFill>
              </a:rPr>
              <a:t>ovr_count</a:t>
            </a:r>
            <a:r>
              <a:rPr lang="en-US" sz="1400" dirty="0">
                <a:solidFill>
                  <a:prstClr val="black"/>
                </a:solidFill>
              </a:rPr>
              <a:t>):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      </a:t>
            </a:r>
            <a:r>
              <a:rPr lang="en-US" sz="1400" dirty="0" err="1">
                <a:solidFill>
                  <a:prstClr val="black"/>
                </a:solidFill>
              </a:rPr>
              <a:t>ovr_band</a:t>
            </a:r>
            <a:r>
              <a:rPr lang="en-US" sz="1400" dirty="0">
                <a:solidFill>
                  <a:prstClr val="black"/>
                </a:solidFill>
              </a:rPr>
              <a:t> = </a:t>
            </a:r>
            <a:r>
              <a:rPr lang="en-US" sz="1400" dirty="0" err="1">
                <a:solidFill>
                  <a:prstClr val="black"/>
                </a:solidFill>
              </a:rPr>
              <a:t>band.GetOverview</a:t>
            </a:r>
            <a:r>
              <a:rPr lang="en-US" sz="1400" dirty="0">
                <a:solidFill>
                  <a:prstClr val="black"/>
                </a:solidFill>
              </a:rPr>
              <a:t>(j) # but overview bands starting at 0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      print(' Overview %d: %</a:t>
            </a:r>
            <a:r>
              <a:rPr lang="en-US" sz="1400" dirty="0" err="1">
                <a:solidFill>
                  <a:prstClr val="black"/>
                </a:solidFill>
              </a:rPr>
              <a:t>dx%d</a:t>
            </a:r>
            <a:r>
              <a:rPr lang="en-US" sz="1400" dirty="0">
                <a:solidFill>
                  <a:prstClr val="black"/>
                </a:solidFill>
              </a:rPr>
              <a:t>'%(j, </a:t>
            </a:r>
            <a:r>
              <a:rPr lang="en-US" sz="1400" dirty="0" err="1">
                <a:solidFill>
                  <a:prstClr val="black"/>
                </a:solidFill>
              </a:rPr>
              <a:t>ovr_band.XSize</a:t>
            </a:r>
            <a:r>
              <a:rPr lang="en-US" sz="1400" dirty="0">
                <a:solidFill>
                  <a:prstClr val="black"/>
                </a:solidFill>
              </a:rPr>
              <a:t>, </a:t>
            </a:r>
            <a:r>
              <a:rPr lang="en-US" sz="1400" dirty="0" err="1">
                <a:solidFill>
                  <a:prstClr val="black"/>
                </a:solidFill>
              </a:rPr>
              <a:t>ovr_band.YSize</a:t>
            </a:r>
            <a:r>
              <a:rPr lang="en-US" sz="1400" dirty="0">
                <a:solidFill>
                  <a:prstClr val="black"/>
                </a:solidFill>
              </a:rPr>
              <a:t>))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8376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644" y="0"/>
            <a:ext cx="9601196" cy="130386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/>
              <a:t>Reading raster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952" y="1067421"/>
            <a:ext cx="7972023" cy="49609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0785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97B55B5BC77843A929883B733DEBEB" ma:contentTypeVersion="8" ma:contentTypeDescription="Create a new document." ma:contentTypeScope="" ma:versionID="8a25703c698469dbe51444fb457ca3b2">
  <xsd:schema xmlns:xsd="http://www.w3.org/2001/XMLSchema" xmlns:xs="http://www.w3.org/2001/XMLSchema" xmlns:p="http://schemas.microsoft.com/office/2006/metadata/properties" xmlns:ns2="2f8bd7ec-4ef1-4d2c-bc6c-79959e42ea1f" targetNamespace="http://schemas.microsoft.com/office/2006/metadata/properties" ma:root="true" ma:fieldsID="19f9aca68ab329da8acfc08d6bdc1831" ns2:_="">
    <xsd:import namespace="2f8bd7ec-4ef1-4d2c-bc6c-79959e42ea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8bd7ec-4ef1-4d2c-bc6c-79959e42ea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B08C86-29EA-4C43-AD02-DBF7722697DD}"/>
</file>

<file path=customXml/itemProps2.xml><?xml version="1.0" encoding="utf-8"?>
<ds:datastoreItem xmlns:ds="http://schemas.openxmlformats.org/officeDocument/2006/customXml" ds:itemID="{0C3E165D-1194-4E51-9E2F-2243AD46740F}"/>
</file>

<file path=customXml/itemProps3.xml><?xml version="1.0" encoding="utf-8"?>
<ds:datastoreItem xmlns:ds="http://schemas.openxmlformats.org/officeDocument/2006/customXml" ds:itemID="{764A0E81-9670-4B9A-8613-6A1D4EFAAB65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11535</TotalTime>
  <Words>3159</Words>
  <Application>Microsoft Office PowerPoint</Application>
  <PresentationFormat>Widescreen</PresentationFormat>
  <Paragraphs>332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Courier</vt:lpstr>
      <vt:lpstr>Garamond</vt:lpstr>
      <vt:lpstr>Organic</vt:lpstr>
      <vt:lpstr>APPLICATION OF GIS WITH PYTHON</vt:lpstr>
      <vt:lpstr>9. Working with images </vt:lpstr>
      <vt:lpstr>Raster Data</vt:lpstr>
      <vt:lpstr>Raster Data</vt:lpstr>
      <vt:lpstr>Reading raster data</vt:lpstr>
      <vt:lpstr>Reading raster data</vt:lpstr>
      <vt:lpstr>Reading raster data</vt:lpstr>
      <vt:lpstr>Reading raster data</vt:lpstr>
      <vt:lpstr>Reading raster data</vt:lpstr>
      <vt:lpstr>Opening a raster data set</vt:lpstr>
      <vt:lpstr>Getting image dimensions</vt:lpstr>
      <vt:lpstr>Getting georeference info</vt:lpstr>
      <vt:lpstr>Getting georeference info</vt:lpstr>
      <vt:lpstr>Computing pixel offsets</vt:lpstr>
      <vt:lpstr>Getting individual pixel values</vt:lpstr>
      <vt:lpstr>Getting individual pixel values</vt:lpstr>
      <vt:lpstr>Reading an entire image at once</vt:lpstr>
      <vt:lpstr>Memory management</vt:lpstr>
      <vt:lpstr>Example exercise</vt:lpstr>
      <vt:lpstr>Example exercise</vt:lpstr>
      <vt:lpstr>Reading block by block</vt:lpstr>
      <vt:lpstr>Reading block by block</vt:lpstr>
      <vt:lpstr>Reading block by block</vt:lpstr>
      <vt:lpstr>Reading block by block</vt:lpstr>
      <vt:lpstr>Reading block by block</vt:lpstr>
      <vt:lpstr>Reading block by block</vt:lpstr>
      <vt:lpstr>Writing raster data</vt:lpstr>
      <vt:lpstr>Creating raster data</vt:lpstr>
      <vt:lpstr>Setting raster data</vt:lpstr>
      <vt:lpstr>Setting raster data</vt:lpstr>
      <vt:lpstr>Writing raster data</vt:lpstr>
      <vt:lpstr>Writing raster data</vt:lpstr>
      <vt:lpstr>Writing raster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GIS WITH PYTHON</dc:title>
  <dc:creator>Booddha</dc:creator>
  <cp:lastModifiedBy>Saurav Gautam</cp:lastModifiedBy>
  <cp:revision>289</cp:revision>
  <dcterms:created xsi:type="dcterms:W3CDTF">2015-10-29T07:32:02Z</dcterms:created>
  <dcterms:modified xsi:type="dcterms:W3CDTF">2021-09-03T03:13:42Z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0x0101009197B55B5BC77843A929883B733DEBEB</vt:lpwstr>
  </property>
</Properties>
</file>