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5" r:id="rId5"/>
    <p:sldId id="259" r:id="rId6"/>
    <p:sldId id="260" r:id="rId7"/>
    <p:sldId id="261" r:id="rId8"/>
    <p:sldId id="276" r:id="rId9"/>
    <p:sldId id="262" r:id="rId10"/>
    <p:sldId id="273" r:id="rId11"/>
    <p:sldId id="26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7534-89AE-4619-9AF9-9D4E260D04EB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7653-3E3E-456E-B06A-3B76E5E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wcommission.gov.np/np/wp-content/uploads/2021/01/%E0%A4%97%E0%A5%81%E0%A4%A0%E0%A5%80-%E0%A4%B8%E0%A4%82%E0%A4%B8%E0%A5%8D%E0%A4%A5%E0%A4%BE%E0%A4%A8-%E0%A4%90%E0%A4%A8-%E0%A5%A8%E0%A5%A6%E0%A5%A9%E0%A5%A9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wcommission.gov.np/np/wp-content/uploads/2021/01/%E0%A4%9C%E0%A4%97%E0%A5%8D%E0%A4%97%E0%A4%BE-%E0%A4%A8%E0%A4%BE%E0%A4%AA-%E0%A4%9C%E0%A4%BE%E0%A4%81%E0%A4%9A-%E0%A4%90%E0%A4%A8-%E0%A5%A8%E0%A5%A6%E0%A5%A7%E0%A5%AF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commission.gov.np/np/wp-content/uploads/2021/04/%E0%A4%9C%E0%A4%97%E0%A5%8D%E0%A4%97%E0%A4%BE-%E0%A4%A8%E0%A4%BE%E0%A4%AA-%E0%A4%9C%E0%A4%BE%E0%A4%81%E0%A4%9A-%E0%A4%A8%E0%A4%BF%E0%A4%AF%E0%A4%AE%E0%A4%BE%E0%A4%B5%E0%A4%B2%E0%A5%80-%E0%A5%A8%E0%A5%A6%E0%A5%AB%E0%A5%AE.pdf" TargetMode="External"/><Relationship Id="rId2" Type="http://schemas.openxmlformats.org/officeDocument/2006/relationships/hyperlink" Target="https://www.lawcommission.gov.np/np/wp-content/uploads/2021/01/%E0%A4%9C%E0%A4%97%E0%A5%8D%E0%A4%97%E0%A4%BE-%E0%A4%A8%E0%A4%BE%E0%A4%AA-%E0%A4%9C%E0%A4%BE%E0%A4%81%E0%A4%9A-%E0%A4%90%E0%A4%A8-%E0%A5%A8%E0%A5%A6%E0%A5%A7%E0%A5%AF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8733"/>
            <a:ext cx="9144000" cy="2387600"/>
          </a:xfrm>
        </p:spPr>
        <p:txBody>
          <a:bodyPr/>
          <a:lstStyle/>
          <a:p>
            <a:r>
              <a:rPr lang="en-US" dirty="0" smtClean="0"/>
              <a:t>Land Administration And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090" y="3717985"/>
            <a:ext cx="9563820" cy="22989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Basic knowledge on land registration and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Able to learn and understand the theory of Land Administration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know the real problem in Land registration and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8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0" y="2260121"/>
            <a:ext cx="12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4" y="1379773"/>
            <a:ext cx="11295175" cy="3632174"/>
          </a:xfrm>
        </p:spPr>
      </p:pic>
    </p:spTree>
    <p:extLst>
      <p:ext uri="{BB962C8B-B14F-4D97-AF65-F5344CB8AC3E}">
        <p14:creationId xmlns:p14="http://schemas.microsoft.com/office/powerpoint/2010/main" val="106322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spc="5" dirty="0">
                <a:latin typeface="Times New Roman"/>
                <a:cs typeface="Times New Roman"/>
              </a:rPr>
              <a:t>“Government land" means </a:t>
            </a:r>
            <a:r>
              <a:rPr lang="en-US" sz="3200" dirty="0">
                <a:latin typeface="Times New Roman"/>
                <a:cs typeface="Times New Roman"/>
              </a:rPr>
              <a:t>the land where there exit roads, railway,  government building </a:t>
            </a:r>
            <a:r>
              <a:rPr lang="en-US" sz="3200" spc="5" dirty="0">
                <a:latin typeface="Times New Roman"/>
                <a:cs typeface="Times New Roman"/>
              </a:rPr>
              <a:t>or </a:t>
            </a:r>
            <a:r>
              <a:rPr lang="en-US" sz="3200" dirty="0">
                <a:latin typeface="Times New Roman"/>
                <a:cs typeface="Times New Roman"/>
              </a:rPr>
              <a:t>office </a:t>
            </a:r>
            <a:r>
              <a:rPr lang="en-US" sz="3200" spc="5" dirty="0">
                <a:latin typeface="Times New Roman"/>
                <a:cs typeface="Times New Roman"/>
              </a:rPr>
              <a:t>and </a:t>
            </a:r>
            <a:r>
              <a:rPr lang="en-US" sz="3200" dirty="0">
                <a:latin typeface="Times New Roman"/>
                <a:cs typeface="Times New Roman"/>
              </a:rPr>
              <a:t>this expression also includes  forest, </a:t>
            </a:r>
            <a:r>
              <a:rPr lang="en-US" sz="3200" spc="5" dirty="0">
                <a:latin typeface="Times New Roman"/>
                <a:cs typeface="Times New Roman"/>
              </a:rPr>
              <a:t>shrubs, </a:t>
            </a:r>
            <a:r>
              <a:rPr lang="en-US" sz="3200" dirty="0">
                <a:latin typeface="Times New Roman"/>
                <a:cs typeface="Times New Roman"/>
              </a:rPr>
              <a:t>jungle, river, streams, </a:t>
            </a:r>
            <a:r>
              <a:rPr lang="en-US" sz="3200" i="1" dirty="0" err="1">
                <a:latin typeface="Times New Roman"/>
                <a:cs typeface="Times New Roman"/>
              </a:rPr>
              <a:t>Nadi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latin typeface="Times New Roman"/>
                <a:cs typeface="Times New Roman"/>
              </a:rPr>
              <a:t>Ukas</a:t>
            </a:r>
            <a:r>
              <a:rPr lang="en-US" sz="3200" dirty="0">
                <a:latin typeface="Times New Roman"/>
                <a:cs typeface="Times New Roman"/>
              </a:rPr>
              <a:t>, lake, </a:t>
            </a:r>
            <a:r>
              <a:rPr lang="en-US" sz="3200" spc="5" dirty="0">
                <a:latin typeface="Times New Roman"/>
                <a:cs typeface="Times New Roman"/>
              </a:rPr>
              <a:t>pond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and </a:t>
            </a:r>
            <a:r>
              <a:rPr lang="en-US" sz="3200" dirty="0">
                <a:latin typeface="Times New Roman"/>
                <a:cs typeface="Times New Roman"/>
              </a:rPr>
              <a:t>ridge thereof, main </a:t>
            </a:r>
            <a:r>
              <a:rPr lang="en-US" sz="3200" spc="5" dirty="0">
                <a:latin typeface="Times New Roman"/>
                <a:cs typeface="Times New Roman"/>
              </a:rPr>
              <a:t>canal 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Nahar</a:t>
            </a:r>
            <a:r>
              <a:rPr lang="en-US" sz="3200" dirty="0">
                <a:latin typeface="Times New Roman"/>
                <a:cs typeface="Times New Roman"/>
              </a:rPr>
              <a:t>), water course (</a:t>
            </a:r>
            <a:r>
              <a:rPr lang="en-US" sz="3200" i="1" dirty="0" err="1">
                <a:latin typeface="Times New Roman"/>
                <a:cs typeface="Times New Roman"/>
              </a:rPr>
              <a:t>Kulo</a:t>
            </a:r>
            <a:r>
              <a:rPr lang="en-US" sz="3200" i="1" dirty="0">
                <a:latin typeface="Times New Roman"/>
                <a:cs typeface="Times New Roman"/>
              </a:rPr>
              <a:t>)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spc="5" dirty="0">
                <a:latin typeface="Times New Roman"/>
                <a:cs typeface="Times New Roman"/>
              </a:rPr>
              <a:t>(Barron)  </a:t>
            </a:r>
            <a:r>
              <a:rPr lang="en-US" sz="3200" i="1" dirty="0" err="1">
                <a:latin typeface="Times New Roman"/>
                <a:cs typeface="Times New Roman"/>
              </a:rPr>
              <a:t>Ailani</a:t>
            </a:r>
            <a:r>
              <a:rPr lang="en-US" sz="3200" i="1" dirty="0">
                <a:latin typeface="Times New Roman"/>
                <a:cs typeface="Times New Roman"/>
              </a:rPr>
              <a:t>, </a:t>
            </a:r>
            <a:r>
              <a:rPr lang="en-US" sz="3200" i="1" dirty="0" err="1">
                <a:latin typeface="Times New Roman"/>
                <a:cs typeface="Times New Roman"/>
              </a:rPr>
              <a:t>Parti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and other </a:t>
            </a:r>
            <a:r>
              <a:rPr lang="en-US" sz="3200" dirty="0">
                <a:latin typeface="Times New Roman"/>
                <a:cs typeface="Times New Roman"/>
              </a:rPr>
              <a:t>types </a:t>
            </a:r>
            <a:r>
              <a:rPr lang="en-US" sz="3200" spc="5" dirty="0">
                <a:latin typeface="Times New Roman"/>
                <a:cs typeface="Times New Roman"/>
              </a:rPr>
              <a:t>of </a:t>
            </a:r>
            <a:r>
              <a:rPr lang="en-US" sz="3200" dirty="0">
                <a:latin typeface="Times New Roman"/>
                <a:cs typeface="Times New Roman"/>
              </a:rPr>
              <a:t>land, </a:t>
            </a:r>
            <a:r>
              <a:rPr lang="en-US" sz="3200" i="1" dirty="0" err="1">
                <a:latin typeface="Times New Roman"/>
                <a:cs typeface="Times New Roman"/>
              </a:rPr>
              <a:t>Bhir</a:t>
            </a:r>
            <a:r>
              <a:rPr lang="en-US" sz="3200" i="1" dirty="0">
                <a:latin typeface="Times New Roman"/>
                <a:cs typeface="Times New Roman"/>
              </a:rPr>
              <a:t>, </a:t>
            </a:r>
            <a:r>
              <a:rPr lang="en-US" sz="3200" i="1" dirty="0" err="1">
                <a:latin typeface="Times New Roman"/>
                <a:cs typeface="Times New Roman"/>
              </a:rPr>
              <a:t>Pahara</a:t>
            </a:r>
            <a:r>
              <a:rPr lang="en-US" sz="3200" i="1" dirty="0">
                <a:latin typeface="Times New Roman"/>
                <a:cs typeface="Times New Roman"/>
              </a:rPr>
              <a:t>, </a:t>
            </a:r>
            <a:r>
              <a:rPr lang="en-US" sz="3200" i="1" dirty="0" err="1">
                <a:latin typeface="Times New Roman"/>
                <a:cs typeface="Times New Roman"/>
              </a:rPr>
              <a:t>Dagar</a:t>
            </a:r>
            <a:r>
              <a:rPr lang="en-US" sz="3200" i="1" dirty="0">
                <a:latin typeface="Times New Roman"/>
                <a:cs typeface="Times New Roman"/>
              </a:rPr>
              <a:t>, </a:t>
            </a:r>
            <a:r>
              <a:rPr lang="en-US" sz="3200" dirty="0">
                <a:latin typeface="Times New Roman"/>
                <a:cs typeface="Times New Roman"/>
              </a:rPr>
              <a:t>shore  </a:t>
            </a:r>
            <a:r>
              <a:rPr lang="en-US" sz="3200" i="1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Bagar</a:t>
            </a:r>
            <a:r>
              <a:rPr lang="en-US" sz="3200" i="1" dirty="0">
                <a:latin typeface="Times New Roman"/>
                <a:cs typeface="Times New Roman"/>
              </a:rPr>
              <a:t>) </a:t>
            </a:r>
            <a:r>
              <a:rPr lang="en-US" sz="3200" dirty="0">
                <a:latin typeface="Times New Roman"/>
                <a:cs typeface="Times New Roman"/>
              </a:rPr>
              <a:t>which is under the </a:t>
            </a:r>
            <a:r>
              <a:rPr lang="en-US" sz="3200" spc="5" dirty="0">
                <a:latin typeface="Times New Roman"/>
                <a:cs typeface="Times New Roman"/>
              </a:rPr>
              <a:t>control </a:t>
            </a:r>
            <a:r>
              <a:rPr lang="en-US" sz="3200" spc="-5" dirty="0">
                <a:latin typeface="Times New Roman"/>
                <a:cs typeface="Times New Roman"/>
              </a:rPr>
              <a:t>of </a:t>
            </a:r>
            <a:r>
              <a:rPr lang="en-US" sz="3200" spc="5" dirty="0">
                <a:latin typeface="Times New Roman"/>
                <a:cs typeface="Times New Roman"/>
              </a:rPr>
              <a:t>Government and such </a:t>
            </a:r>
            <a:r>
              <a:rPr lang="en-US" sz="3200" dirty="0">
                <a:latin typeface="Times New Roman"/>
                <a:cs typeface="Times New Roman"/>
              </a:rPr>
              <a:t>other  lands as a </a:t>
            </a:r>
            <a:r>
              <a:rPr lang="en-US" sz="3200" spc="5" dirty="0">
                <a:latin typeface="Times New Roman"/>
                <a:cs typeface="Times New Roman"/>
              </a:rPr>
              <a:t>Government </a:t>
            </a:r>
            <a:r>
              <a:rPr lang="en-US" sz="3200" dirty="0">
                <a:latin typeface="Times New Roman"/>
                <a:cs typeface="Times New Roman"/>
              </a:rPr>
              <a:t>land as prescribed </a:t>
            </a:r>
            <a:r>
              <a:rPr lang="en-US" sz="3200" spc="5" dirty="0">
                <a:latin typeface="Times New Roman"/>
                <a:cs typeface="Times New Roman"/>
              </a:rPr>
              <a:t>by </a:t>
            </a:r>
            <a:r>
              <a:rPr lang="en-US" sz="3200" dirty="0">
                <a:latin typeface="Times New Roman"/>
                <a:cs typeface="Times New Roman"/>
              </a:rPr>
              <a:t>Government </a:t>
            </a:r>
            <a:r>
              <a:rPr lang="en-US" sz="3200" spc="5" dirty="0">
                <a:latin typeface="Times New Roman"/>
                <a:cs typeface="Times New Roman"/>
              </a:rPr>
              <a:t>of </a:t>
            </a:r>
            <a:r>
              <a:rPr lang="en-US" sz="3200" dirty="0">
                <a:latin typeface="Times New Roman"/>
                <a:cs typeface="Times New Roman"/>
              </a:rPr>
              <a:t>Nepal  </a:t>
            </a:r>
            <a:r>
              <a:rPr lang="en-US" sz="3200" spc="10" dirty="0">
                <a:latin typeface="Times New Roman"/>
                <a:cs typeface="Times New Roman"/>
              </a:rPr>
              <a:t>by </a:t>
            </a:r>
            <a:r>
              <a:rPr lang="en-US" sz="3200" dirty="0">
                <a:latin typeface="Times New Roman"/>
                <a:cs typeface="Times New Roman"/>
              </a:rPr>
              <a:t>a Notification in the Nepal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Gazette.</a:t>
            </a:r>
          </a:p>
          <a:p>
            <a:endParaRPr lang="en-US" sz="32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3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5287"/>
            <a:ext cx="11100758" cy="4080516"/>
          </a:xfrm>
        </p:spPr>
      </p:pic>
    </p:spTree>
    <p:extLst>
      <p:ext uri="{BB962C8B-B14F-4D97-AF65-F5344CB8AC3E}">
        <p14:creationId xmlns:p14="http://schemas.microsoft.com/office/powerpoint/2010/main" val="65892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“Public land" means and includes roads, wells, water conduits,  shores, ponds </a:t>
            </a:r>
            <a:r>
              <a:rPr lang="en-US" sz="3200" spc="5" dirty="0">
                <a:latin typeface="Times New Roman"/>
                <a:cs typeface="Times New Roman"/>
              </a:rPr>
              <a:t>and banks </a:t>
            </a:r>
            <a:r>
              <a:rPr lang="en-US" sz="3200" dirty="0">
                <a:latin typeface="Times New Roman"/>
                <a:cs typeface="Times New Roman"/>
              </a:rPr>
              <a:t>thereof, exits </a:t>
            </a:r>
            <a:r>
              <a:rPr lang="en-US" sz="3200" spc="5" dirty="0">
                <a:latin typeface="Times New Roman"/>
                <a:cs typeface="Times New Roman"/>
              </a:rPr>
              <a:t>for </a:t>
            </a:r>
            <a:r>
              <a:rPr lang="en-US" sz="3200" dirty="0">
                <a:latin typeface="Times New Roman"/>
                <a:cs typeface="Times New Roman"/>
              </a:rPr>
              <a:t>chattels, pasture lands,  graveyards, burial sites, inns, </a:t>
            </a:r>
            <a:r>
              <a:rPr lang="en-US" sz="3200" i="1" spc="5" dirty="0" err="1">
                <a:latin typeface="Times New Roman"/>
                <a:cs typeface="Times New Roman"/>
              </a:rPr>
              <a:t>Pauwas</a:t>
            </a:r>
            <a:r>
              <a:rPr lang="en-US" sz="3200" spc="5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Dewals</a:t>
            </a:r>
            <a:r>
              <a:rPr lang="en-US" sz="3200" dirty="0">
                <a:latin typeface="Times New Roman"/>
                <a:cs typeface="Times New Roman"/>
              </a:rPr>
              <a:t>, religious meditation  sites, memorials, temples, shrines, </a:t>
            </a:r>
            <a:r>
              <a:rPr lang="en-US" sz="3200" i="1" dirty="0">
                <a:latin typeface="Times New Roman"/>
                <a:cs typeface="Times New Roman"/>
              </a:rPr>
              <a:t>Chowk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i="1" dirty="0" err="1">
                <a:latin typeface="Times New Roman"/>
                <a:cs typeface="Times New Roman"/>
              </a:rPr>
              <a:t>Dawali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spc="5" dirty="0">
                <a:latin typeface="Times New Roman"/>
                <a:cs typeface="Times New Roman"/>
              </a:rPr>
              <a:t>sewerage,  </a:t>
            </a:r>
            <a:r>
              <a:rPr lang="en-US" sz="3200" i="1" dirty="0" err="1">
                <a:latin typeface="Times New Roman"/>
                <a:cs typeface="Times New Roman"/>
              </a:rPr>
              <a:t>Chautaro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spc="5" dirty="0">
                <a:latin typeface="Times New Roman"/>
                <a:cs typeface="Times New Roman"/>
              </a:rPr>
              <a:t>lands where </a:t>
            </a:r>
            <a:r>
              <a:rPr lang="en-US" sz="3200" dirty="0">
                <a:latin typeface="Times New Roman"/>
                <a:cs typeface="Times New Roman"/>
              </a:rPr>
              <a:t>fairs, markets and public entertainment </a:t>
            </a:r>
            <a:r>
              <a:rPr lang="en-US" sz="3200" spc="5" dirty="0">
                <a:latin typeface="Times New Roman"/>
                <a:cs typeface="Times New Roman"/>
              </a:rPr>
              <a:t>or  </a:t>
            </a:r>
            <a:r>
              <a:rPr lang="en-US" sz="3200" dirty="0">
                <a:latin typeface="Times New Roman"/>
                <a:cs typeface="Times New Roman"/>
              </a:rPr>
              <a:t>sports sites </a:t>
            </a:r>
            <a:r>
              <a:rPr lang="en-US" sz="3200" spc="5" dirty="0">
                <a:latin typeface="Times New Roman"/>
                <a:cs typeface="Times New Roman"/>
              </a:rPr>
              <a:t>are </a:t>
            </a:r>
            <a:r>
              <a:rPr lang="en-US" sz="3200" dirty="0">
                <a:latin typeface="Times New Roman"/>
                <a:cs typeface="Times New Roman"/>
              </a:rPr>
              <a:t>located, </a:t>
            </a:r>
            <a:r>
              <a:rPr lang="en-US" sz="3200" spc="5" dirty="0">
                <a:latin typeface="Times New Roman"/>
                <a:cs typeface="Times New Roman"/>
              </a:rPr>
              <a:t>which been used </a:t>
            </a:r>
            <a:r>
              <a:rPr lang="en-US" sz="3200" dirty="0">
                <a:latin typeface="Times New Roman"/>
                <a:cs typeface="Times New Roman"/>
              </a:rPr>
              <a:t>publically but nor  personally since </a:t>
            </a:r>
            <a:r>
              <a:rPr lang="en-US" sz="3200" spc="5" dirty="0">
                <a:latin typeface="Times New Roman"/>
                <a:cs typeface="Times New Roman"/>
              </a:rPr>
              <a:t>ancient </a:t>
            </a:r>
            <a:r>
              <a:rPr lang="en-US" sz="3200" dirty="0">
                <a:latin typeface="Times New Roman"/>
                <a:cs typeface="Times New Roman"/>
              </a:rPr>
              <a:t>times, and such other lands as prescribed </a:t>
            </a:r>
            <a:r>
              <a:rPr lang="en-US" sz="3200" spc="5" dirty="0">
                <a:latin typeface="Times New Roman"/>
                <a:cs typeface="Times New Roman"/>
              </a:rPr>
              <a:t>to  be </a:t>
            </a:r>
            <a:r>
              <a:rPr lang="en-US" sz="3200" dirty="0">
                <a:latin typeface="Times New Roman"/>
                <a:cs typeface="Times New Roman"/>
              </a:rPr>
              <a:t>the public land </a:t>
            </a:r>
            <a:r>
              <a:rPr lang="en-US" sz="3200" spc="5" dirty="0">
                <a:latin typeface="Times New Roman"/>
                <a:cs typeface="Times New Roman"/>
              </a:rPr>
              <a:t>by the </a:t>
            </a:r>
            <a:r>
              <a:rPr lang="en-US" sz="3200" dirty="0">
                <a:latin typeface="Times New Roman"/>
                <a:cs typeface="Times New Roman"/>
              </a:rPr>
              <a:t>Government </a:t>
            </a:r>
            <a:r>
              <a:rPr lang="en-US" sz="3200" spc="5" dirty="0">
                <a:latin typeface="Times New Roman"/>
                <a:cs typeface="Times New Roman"/>
              </a:rPr>
              <a:t>of </a:t>
            </a:r>
            <a:r>
              <a:rPr lang="en-US" sz="3200" dirty="0">
                <a:latin typeface="Times New Roman"/>
                <a:cs typeface="Times New Roman"/>
              </a:rPr>
              <a:t>Nepal, </a:t>
            </a:r>
            <a:r>
              <a:rPr lang="en-US" sz="3200" spc="5" dirty="0">
                <a:latin typeface="Times New Roman"/>
                <a:cs typeface="Times New Roman"/>
              </a:rPr>
              <a:t>by </a:t>
            </a:r>
            <a:r>
              <a:rPr lang="en-US" sz="3200" dirty="0">
                <a:latin typeface="Times New Roman"/>
                <a:cs typeface="Times New Roman"/>
              </a:rPr>
              <a:t>a notification in  the Nepal Gazette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0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683" y="183971"/>
            <a:ext cx="10515600" cy="911584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95554"/>
            <a:ext cx="10514162" cy="5564037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 smtClean="0"/>
              <a:t>Guthi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Sanskrit word = “</a:t>
            </a:r>
            <a:r>
              <a:rPr lang="en-US" sz="3600" i="1" dirty="0" err="1" smtClean="0">
                <a:solidFill>
                  <a:srgbClr val="FF0000"/>
                </a:solidFill>
              </a:rPr>
              <a:t>Gosti</a:t>
            </a:r>
            <a:r>
              <a:rPr lang="en-US" sz="3600" dirty="0" smtClean="0"/>
              <a:t>” means council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 smtClean="0"/>
              <a:t>Those land which are assigned for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Charitable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Religious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</a:t>
            </a:r>
            <a:r>
              <a:rPr lang="en-US" sz="3600" dirty="0" err="1" smtClean="0"/>
              <a:t>Philantropic</a:t>
            </a:r>
            <a:r>
              <a:rPr lang="en-US" sz="3600" dirty="0" smtClean="0"/>
              <a:t> institution (the love of humanity)</a:t>
            </a:r>
          </a:p>
          <a:p>
            <a:pPr marL="0" indent="0">
              <a:buNone/>
            </a:pPr>
            <a:r>
              <a:rPr lang="en-US" sz="3600" dirty="0" smtClean="0"/>
              <a:t>     </a:t>
            </a:r>
            <a:r>
              <a:rPr lang="en-US" sz="3600" u="sng" dirty="0" smtClean="0"/>
              <a:t>5 types of </a:t>
            </a:r>
            <a:r>
              <a:rPr lang="en-US" sz="3600" u="sng" dirty="0" err="1" smtClean="0"/>
              <a:t>guthi</a:t>
            </a:r>
            <a:r>
              <a:rPr lang="en-US" sz="3600" u="sng" dirty="0" smtClean="0"/>
              <a:t> are still in practice in Nepal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600" dirty="0" err="1" smtClean="0"/>
              <a:t>Guthi</a:t>
            </a:r>
            <a:r>
              <a:rPr lang="en-US" sz="3600" dirty="0" smtClean="0"/>
              <a:t> </a:t>
            </a:r>
            <a:r>
              <a:rPr lang="en-US" sz="3600" dirty="0" err="1" smtClean="0"/>
              <a:t>Tainathi</a:t>
            </a:r>
            <a:endParaRPr lang="en-US" sz="3600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3600" dirty="0" err="1" smtClean="0"/>
              <a:t>Guthi</a:t>
            </a:r>
            <a:r>
              <a:rPr lang="en-US" sz="3600" dirty="0"/>
              <a:t> </a:t>
            </a:r>
            <a:r>
              <a:rPr lang="en-US" sz="3600" dirty="0" err="1" smtClean="0"/>
              <a:t>Adhinastha</a:t>
            </a:r>
            <a:endParaRPr lang="en-US" sz="3600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3600" dirty="0" smtClean="0"/>
              <a:t>Raj </a:t>
            </a:r>
            <a:r>
              <a:rPr lang="en-US" sz="3600" dirty="0" err="1" smtClean="0"/>
              <a:t>Guthi</a:t>
            </a:r>
            <a:endParaRPr lang="en-US" sz="3600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3600" dirty="0" err="1" smtClean="0"/>
              <a:t>Nigi</a:t>
            </a:r>
            <a:r>
              <a:rPr lang="en-US" sz="3600" dirty="0" smtClean="0"/>
              <a:t> </a:t>
            </a:r>
            <a:r>
              <a:rPr lang="en-US" sz="3600" dirty="0" err="1" smtClean="0"/>
              <a:t>Guthi</a:t>
            </a:r>
            <a:endParaRPr lang="en-US" sz="3600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3600" dirty="0" err="1" smtClean="0"/>
              <a:t>Chut</a:t>
            </a:r>
            <a:r>
              <a:rPr lang="en-US" sz="3600" dirty="0"/>
              <a:t> </a:t>
            </a:r>
            <a:r>
              <a:rPr lang="en-US" sz="3600" dirty="0" err="1" smtClean="0"/>
              <a:t>Guthi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5149" y="6290260"/>
            <a:ext cx="498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e-NP" dirty="0">
                <a:hlinkClick r:id="rId2"/>
              </a:rPr>
              <a:t>गुठी-संस्थान-ऐन-२०३३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5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Surrounding Land..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Land is a </a:t>
            </a:r>
            <a:r>
              <a:rPr lang="en-US" dirty="0">
                <a:solidFill>
                  <a:srgbClr val="FF0000"/>
                </a:solidFill>
              </a:rPr>
              <a:t>fundamental resource </a:t>
            </a:r>
            <a:r>
              <a:rPr lang="en-US" dirty="0"/>
              <a:t>with </a:t>
            </a:r>
            <a:r>
              <a:rPr lang="en-US" dirty="0" smtClean="0"/>
              <a:t>much</a:t>
            </a:r>
            <a:r>
              <a:rPr lang="ne-NP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human life, activities and personal </a:t>
            </a:r>
            <a:r>
              <a:rPr lang="en-US" dirty="0" smtClean="0"/>
              <a:t>property having </a:t>
            </a:r>
            <a:r>
              <a:rPr lang="en-US" dirty="0"/>
              <a:t>consequential links </a:t>
            </a:r>
            <a:r>
              <a:rPr lang="en-US" dirty="0" smtClean="0"/>
              <a:t>with specific </a:t>
            </a:r>
            <a:r>
              <a:rPr lang="en-US" dirty="0"/>
              <a:t>pieces of land (Larsson, 1991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The relationship between </a:t>
            </a:r>
            <a:r>
              <a:rPr lang="en-US" dirty="0" smtClean="0"/>
              <a:t>humans and </a:t>
            </a:r>
            <a:r>
              <a:rPr lang="en-US" dirty="0"/>
              <a:t>land is </a:t>
            </a:r>
            <a:r>
              <a:rPr lang="en-US" dirty="0">
                <a:solidFill>
                  <a:srgbClr val="FF0000"/>
                </a:solidFill>
              </a:rPr>
              <a:t>complex, dynamic</a:t>
            </a:r>
            <a:r>
              <a:rPr lang="en-US" dirty="0"/>
              <a:t>, and important to every society throughout </a:t>
            </a:r>
            <a:r>
              <a:rPr lang="en-US" dirty="0" smtClean="0"/>
              <a:t>history (Ting </a:t>
            </a:r>
            <a:r>
              <a:rPr lang="en-US" dirty="0"/>
              <a:t>and Williamson, 1999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The availability of land is key to human existence and its distribution and use are of vital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Surrounding 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4"/>
            <a:ext cx="10488283" cy="43767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United Nations Economic Commission for Europe estimates </a:t>
            </a:r>
            <a:r>
              <a:rPr lang="en-US" dirty="0">
                <a:solidFill>
                  <a:srgbClr val="FF0000"/>
                </a:solidFill>
              </a:rPr>
              <a:t>20 % or </a:t>
            </a:r>
            <a:r>
              <a:rPr lang="en-US" dirty="0" smtClean="0">
                <a:solidFill>
                  <a:srgbClr val="FF0000"/>
                </a:solidFill>
              </a:rPr>
              <a:t>more of </a:t>
            </a:r>
            <a:r>
              <a:rPr lang="en-US" dirty="0">
                <a:solidFill>
                  <a:srgbClr val="FF0000"/>
                </a:solidFill>
              </a:rPr>
              <a:t>any country’s GDP comes from land</a:t>
            </a:r>
            <a:r>
              <a:rPr lang="en-US" dirty="0"/>
              <a:t>, property and related construction (</a:t>
            </a:r>
            <a:r>
              <a:rPr lang="en-US" dirty="0" smtClean="0"/>
              <a:t>UNECE</a:t>
            </a:r>
            <a:r>
              <a:rPr lang="en-US" dirty="0"/>
              <a:t>, 1996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>Land can be traded land which may be considered as an </a:t>
            </a:r>
            <a:r>
              <a:rPr lang="en-US" dirty="0" smtClean="0">
                <a:solidFill>
                  <a:srgbClr val="FF0000"/>
                </a:solidFill>
              </a:rPr>
              <a:t>commodity</a:t>
            </a:r>
            <a:r>
              <a:rPr lang="en-US" dirty="0" smtClean="0"/>
              <a:t> that is immovable and strictly </a:t>
            </a:r>
            <a:r>
              <a:rPr lang="en-US" dirty="0" smtClean="0">
                <a:solidFill>
                  <a:srgbClr val="FF0000"/>
                </a:solidFill>
              </a:rPr>
              <a:t>limited in supply</a:t>
            </a:r>
            <a:r>
              <a:rPr lang="en-US" dirty="0" smtClean="0"/>
              <a:t>; (Dale and Baldwin, 1998).</a:t>
            </a:r>
          </a:p>
          <a:p>
            <a:pPr algn="just"/>
            <a:r>
              <a:rPr lang="en-US" dirty="0" smtClean="0"/>
              <a:t>Land has a certain ‘</a:t>
            </a:r>
            <a:r>
              <a:rPr lang="en-US" dirty="0" smtClean="0">
                <a:solidFill>
                  <a:srgbClr val="FF0000"/>
                </a:solidFill>
              </a:rPr>
              <a:t>capital value’ </a:t>
            </a:r>
            <a:r>
              <a:rPr lang="en-US" dirty="0" smtClean="0"/>
              <a:t>that, when situated within a market economy, becomes ‘</a:t>
            </a:r>
            <a:r>
              <a:rPr lang="en-US" dirty="0" smtClean="0">
                <a:solidFill>
                  <a:srgbClr val="FF0000"/>
                </a:solidFill>
              </a:rPr>
              <a:t>activated’ </a:t>
            </a:r>
            <a:r>
              <a:rPr lang="en-US" dirty="0" smtClean="0"/>
              <a:t>and can inherently generate further value (de Soto, 2000).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318" y="222879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Land and Humankind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17430" y="1295700"/>
            <a:ext cx="10515600" cy="4351338"/>
          </a:xfrm>
        </p:spPr>
        <p:txBody>
          <a:bodyPr/>
          <a:lstStyle/>
          <a:p>
            <a:pPr algn="just"/>
            <a:r>
              <a:rPr lang="en-US" sz="2400" dirty="0"/>
              <a:t>Land is the </a:t>
            </a:r>
            <a:r>
              <a:rPr lang="en-US" sz="2400" dirty="0">
                <a:solidFill>
                  <a:srgbClr val="FF0000"/>
                </a:solidFill>
              </a:rPr>
              <a:t>ultimate resource for life,</a:t>
            </a:r>
            <a:r>
              <a:rPr lang="en-US" sz="2400" dirty="0"/>
              <a:t> without which life on earth cannot be sustained. </a:t>
            </a:r>
          </a:p>
          <a:p>
            <a:pPr algn="just"/>
            <a:r>
              <a:rPr lang="en-US" sz="2400" dirty="0"/>
              <a:t>Land is considered as </a:t>
            </a:r>
            <a:r>
              <a:rPr lang="en-US" sz="2400" dirty="0">
                <a:solidFill>
                  <a:srgbClr val="FF0000"/>
                </a:solidFill>
              </a:rPr>
              <a:t>Wealth, Commodity, Scarce Resource and Community Resource</a:t>
            </a:r>
          </a:p>
          <a:p>
            <a:pPr algn="just"/>
            <a:r>
              <a:rPr lang="en-US" sz="2400" dirty="0"/>
              <a:t>Land is principal source of livelihood for majority of the Nepalese People</a:t>
            </a:r>
          </a:p>
          <a:p>
            <a:pPr marL="0" indent="0" algn="just">
              <a:buNone/>
            </a:pPr>
            <a:endParaRPr lang="en-US" sz="1400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595886" y="3841629"/>
            <a:ext cx="7737895" cy="1463615"/>
            <a:chOff x="1650" y="6809"/>
            <a:chExt cx="6045" cy="370"/>
          </a:xfrm>
        </p:grpSpPr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1650" y="6854"/>
              <a:ext cx="1515" cy="325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400" b="1" dirty="0">
                  <a:latin typeface="Calibri" pitchFamily="34" charset="0"/>
                  <a:ea typeface="Arial" pitchFamily="34" charset="0"/>
                  <a:cs typeface="Mangal" pitchFamily="2"/>
                </a:rPr>
                <a:t>Humankind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3825" y="6824"/>
              <a:ext cx="1515" cy="318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400" b="1" dirty="0">
                  <a:latin typeface="Calibri" pitchFamily="34" charset="0"/>
                  <a:ea typeface="Arial" pitchFamily="34" charset="0"/>
                  <a:cs typeface="Mangal" pitchFamily="2"/>
                </a:rPr>
                <a:t>Relation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6180" y="6809"/>
              <a:ext cx="1515" cy="296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400" b="1" dirty="0">
                  <a:latin typeface="Calibri" pitchFamily="34" charset="0"/>
                  <a:ea typeface="Arial" pitchFamily="34" charset="0"/>
                  <a:cs typeface="Mangal" pitchFamily="2"/>
                </a:rPr>
                <a:t>Land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49" name="AutoShape 5"/>
            <p:cNvCxnSpPr>
              <a:cxnSpLocks noChangeShapeType="1"/>
            </p:cNvCxnSpPr>
            <p:nvPr/>
          </p:nvCxnSpPr>
          <p:spPr bwMode="auto">
            <a:xfrm>
              <a:off x="3165" y="6994"/>
              <a:ext cx="6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150" name="AutoShape 6"/>
            <p:cNvCxnSpPr>
              <a:cxnSpLocks noChangeShapeType="1"/>
            </p:cNvCxnSpPr>
            <p:nvPr/>
          </p:nvCxnSpPr>
          <p:spPr bwMode="auto">
            <a:xfrm>
              <a:off x="5445" y="6957"/>
              <a:ext cx="6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43274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68" y="153016"/>
            <a:ext cx="10515600" cy="1325563"/>
          </a:xfrm>
        </p:spPr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1430924"/>
            <a:ext cx="2286000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      Humankind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7700" y="257024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Relation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3701116"/>
            <a:ext cx="1524000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2000" dirty="0"/>
              <a:t>Land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2384988"/>
            <a:ext cx="2133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257800" y="1884523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57800" y="315561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05600" y="14433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26010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0" y="361217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? &amp; How much 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822275" y="3051631"/>
            <a:ext cx="1676400" cy="1066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1702" y="3577883"/>
            <a:ext cx="350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RRR:</a:t>
            </a:r>
          </a:p>
          <a:p>
            <a:r>
              <a:rPr lang="en-US" sz="3200" dirty="0">
                <a:solidFill>
                  <a:srgbClr val="00B0F0"/>
                </a:solidFill>
              </a:rPr>
              <a:t>Right </a:t>
            </a:r>
          </a:p>
          <a:p>
            <a:r>
              <a:rPr lang="en-US" sz="3200" dirty="0">
                <a:solidFill>
                  <a:srgbClr val="00B0F0"/>
                </a:solidFill>
              </a:rPr>
              <a:t>Responsibility</a:t>
            </a:r>
          </a:p>
          <a:p>
            <a:r>
              <a:rPr lang="en-US" sz="3200" dirty="0">
                <a:solidFill>
                  <a:srgbClr val="00B0F0"/>
                </a:solidFill>
              </a:rPr>
              <a:t>Restriction</a:t>
            </a:r>
          </a:p>
          <a:p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10100" y="623482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5103955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important relationship is the </a:t>
            </a:r>
            <a:r>
              <a:rPr lang="en-US" dirty="0">
                <a:solidFill>
                  <a:srgbClr val="FF0000"/>
                </a:solidFill>
              </a:rPr>
              <a:t>ownership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6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Land And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as a source of food</a:t>
            </a:r>
          </a:p>
          <a:p>
            <a:r>
              <a:rPr lang="en-US" dirty="0" smtClean="0"/>
              <a:t>Economic value</a:t>
            </a:r>
          </a:p>
          <a:p>
            <a:r>
              <a:rPr lang="en-US" dirty="0" smtClean="0"/>
              <a:t>Ecological value(</a:t>
            </a:r>
            <a:r>
              <a:rPr lang="en-US" sz="2000" dirty="0" smtClean="0"/>
              <a:t>relation of living organism to one another and their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physical surrounding)</a:t>
            </a:r>
          </a:p>
          <a:p>
            <a:r>
              <a:rPr lang="en-US" dirty="0" smtClean="0"/>
              <a:t>Socio-cultural value</a:t>
            </a:r>
          </a:p>
          <a:p>
            <a:r>
              <a:rPr lang="en-US" dirty="0" smtClean="0"/>
              <a:t>Political value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2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774" y="503148"/>
            <a:ext cx="10515600" cy="1325563"/>
          </a:xfrm>
        </p:spPr>
        <p:txBody>
          <a:bodyPr/>
          <a:lstStyle/>
          <a:p>
            <a:r>
              <a:rPr lang="en-US" dirty="0" smtClean="0"/>
              <a:t>1. Introduction: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7597" y="2104756"/>
            <a:ext cx="8153400" cy="3276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1.1 Land definition</a:t>
            </a:r>
          </a:p>
          <a:p>
            <a:pPr>
              <a:buNone/>
            </a:pPr>
            <a:r>
              <a:rPr lang="en-US" dirty="0" smtClean="0"/>
              <a:t>    1.2 </a:t>
            </a:r>
            <a:r>
              <a:rPr lang="en-US" dirty="0"/>
              <a:t>C</a:t>
            </a:r>
            <a:r>
              <a:rPr lang="en-US" dirty="0" smtClean="0"/>
              <a:t>oncept surrounding  Land</a:t>
            </a:r>
          </a:p>
          <a:p>
            <a:pPr>
              <a:buNone/>
            </a:pPr>
            <a:r>
              <a:rPr lang="en-US" dirty="0" smtClean="0"/>
              <a:t>    1.3 Land - Humankind Relation</a:t>
            </a:r>
          </a:p>
          <a:p>
            <a:pPr>
              <a:buNone/>
            </a:pPr>
            <a:r>
              <a:rPr lang="en-US" dirty="0" smtClean="0"/>
              <a:t>    1.4 Importance of Land and property</a:t>
            </a:r>
          </a:p>
          <a:p>
            <a:pPr>
              <a:buNone/>
            </a:pPr>
            <a:r>
              <a:rPr lang="en-US" dirty="0" smtClean="0"/>
              <a:t>    1.5 Land and Economics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Land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57400" y="1143001"/>
            <a:ext cx="8229600" cy="31242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Land and  buildings are important financial asset.</a:t>
            </a:r>
          </a:p>
          <a:p>
            <a:r>
              <a:rPr lang="en-US" dirty="0" smtClean="0"/>
              <a:t>All investment depend on land.</a:t>
            </a:r>
            <a:r>
              <a:rPr lang="en-US" dirty="0"/>
              <a:t> </a:t>
            </a:r>
            <a:r>
              <a:rPr lang="en-US" sz="2400" dirty="0"/>
              <a:t>(Hydropower, housing complex, irrigation etc)</a:t>
            </a:r>
            <a:endParaRPr lang="en-US" dirty="0" smtClean="0"/>
          </a:p>
          <a:p>
            <a:r>
              <a:rPr lang="en-US" dirty="0" smtClean="0"/>
              <a:t>Land for mortgage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Explain types of </a:t>
            </a:r>
            <a:r>
              <a:rPr lang="en-US" dirty="0" err="1" smtClean="0"/>
              <a:t>Guthi</a:t>
            </a:r>
            <a:r>
              <a:rPr lang="en-US" dirty="0" smtClean="0"/>
              <a:t>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Guthi</a:t>
            </a:r>
            <a:r>
              <a:rPr lang="en-US" dirty="0"/>
              <a:t> </a:t>
            </a:r>
            <a:r>
              <a:rPr lang="en-US" dirty="0" err="1"/>
              <a:t>Tainathi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Guthi</a:t>
            </a:r>
            <a:r>
              <a:rPr lang="en-US" dirty="0"/>
              <a:t> </a:t>
            </a:r>
            <a:r>
              <a:rPr lang="en-US" dirty="0" err="1"/>
              <a:t>Adhinastha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Raj </a:t>
            </a:r>
            <a:r>
              <a:rPr lang="en-US" dirty="0" err="1"/>
              <a:t>Guthi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Nigi</a:t>
            </a:r>
            <a:r>
              <a:rPr lang="en-US" dirty="0"/>
              <a:t> </a:t>
            </a:r>
            <a:r>
              <a:rPr lang="en-US" dirty="0" err="1"/>
              <a:t>Guthi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Chut</a:t>
            </a:r>
            <a:r>
              <a:rPr lang="en-US" dirty="0"/>
              <a:t> </a:t>
            </a:r>
            <a:r>
              <a:rPr lang="en-US" dirty="0" err="1" smtClean="0"/>
              <a:t>Guthi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Choose one place (land) from your locality and case study about the belief,  that the people had in that land and how that particular land  had been utilized till now?</a:t>
            </a:r>
          </a:p>
          <a:p>
            <a:pPr marL="0" indent="0">
              <a:buNone/>
            </a:pPr>
            <a:r>
              <a:rPr lang="en-US" dirty="0" smtClean="0"/>
              <a:t>3. Find out one  agricultural(productive) area in USA and describe how the agricultural land is being utilizes and also illustrate the cadastral system of that state?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9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2" y="1"/>
            <a:ext cx="10515600" cy="698740"/>
          </a:xfrm>
        </p:spPr>
        <p:txBody>
          <a:bodyPr/>
          <a:lstStyle/>
          <a:p>
            <a:r>
              <a:rPr lang="en-US" dirty="0" smtClean="0"/>
              <a:t>What is Land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6" y="557542"/>
            <a:ext cx="5820554" cy="29102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04" y="557542"/>
            <a:ext cx="5551577" cy="3122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6" y="3559977"/>
            <a:ext cx="4840016" cy="32204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82" y="3680304"/>
            <a:ext cx="6351799" cy="31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70" y="110483"/>
            <a:ext cx="10515600" cy="398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Land???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0" y="598705"/>
            <a:ext cx="5848466" cy="5420130"/>
          </a:xfrm>
          <a:prstGeom prst="rect">
            <a:avLst/>
          </a:prstGeom>
        </p:spPr>
      </p:pic>
      <p:pic>
        <p:nvPicPr>
          <p:cNvPr id="1026" name="Picture 2" descr="Land Subdivision using Parcel Fabri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"/>
          <a:stretch/>
        </p:blipFill>
        <p:spPr bwMode="auto">
          <a:xfrm>
            <a:off x="5969036" y="413510"/>
            <a:ext cx="6010761" cy="572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2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62" y="201223"/>
            <a:ext cx="10515600" cy="1325563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845948" y="-2516814"/>
            <a:ext cx="10197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ama"/>
              </a:rPr>
              <a:t/>
            </a:r>
            <a:br>
              <a:rPr lang="en-US" altLang="en-US">
                <a:latin typeface="Aama"/>
              </a:rPr>
            </a:br>
            <a:endParaRPr lang="en-US" altLang="en-US">
              <a:latin typeface="Aa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0562" y="191188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“Land" means all </a:t>
            </a:r>
            <a:r>
              <a:rPr lang="en-US" sz="3200" spc="5" dirty="0">
                <a:latin typeface="Times New Roman"/>
                <a:cs typeface="Times New Roman"/>
              </a:rPr>
              <a:t>categories </a:t>
            </a:r>
            <a:r>
              <a:rPr lang="en-US" sz="3200" spc="-5" dirty="0">
                <a:latin typeface="Times New Roman"/>
                <a:cs typeface="Times New Roman"/>
              </a:rPr>
              <a:t>of </a:t>
            </a:r>
            <a:r>
              <a:rPr lang="en-US" sz="3200" dirty="0">
                <a:latin typeface="Times New Roman"/>
                <a:cs typeface="Times New Roman"/>
              </a:rPr>
              <a:t>land, including those with buildings,  gardens, trees, factories, lakes, </a:t>
            </a:r>
            <a:r>
              <a:rPr lang="en-US" sz="3200" spc="5" dirty="0">
                <a:latin typeface="Times New Roman"/>
                <a:cs typeface="Times New Roman"/>
              </a:rPr>
              <a:t>ponds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etc. </a:t>
            </a:r>
            <a:r>
              <a:rPr lang="en-US" sz="1800" dirty="0">
                <a:latin typeface="Times New Roman"/>
                <a:cs typeface="Times New Roman"/>
              </a:rPr>
              <a:t>(Land survey and Measurement Act 2019)</a:t>
            </a:r>
          </a:p>
          <a:p>
            <a:r>
              <a:rPr lang="en-US" sz="3200" dirty="0">
                <a:latin typeface="Times New Roman"/>
                <a:cs typeface="Times New Roman"/>
              </a:rPr>
              <a:t>“Plot" means a </a:t>
            </a:r>
            <a:r>
              <a:rPr lang="en-US" sz="3200" spc="5" dirty="0">
                <a:latin typeface="Times New Roman"/>
                <a:cs typeface="Times New Roman"/>
              </a:rPr>
              <a:t>piece of </a:t>
            </a:r>
            <a:r>
              <a:rPr lang="en-US" sz="3200" dirty="0">
                <a:latin typeface="Times New Roman"/>
                <a:cs typeface="Times New Roman"/>
              </a:rPr>
              <a:t>land that has boarder </a:t>
            </a:r>
            <a:r>
              <a:rPr lang="en-US" sz="3200" spc="10" dirty="0">
                <a:latin typeface="Times New Roman"/>
                <a:cs typeface="Times New Roman"/>
              </a:rPr>
              <a:t>in </a:t>
            </a:r>
            <a:r>
              <a:rPr lang="en-US" sz="3200" dirty="0">
                <a:latin typeface="Times New Roman"/>
                <a:cs typeface="Times New Roman"/>
              </a:rPr>
              <a:t>all four sides and has  similarity </a:t>
            </a:r>
            <a:r>
              <a:rPr lang="en-US" sz="3200" spc="5" dirty="0">
                <a:latin typeface="Times New Roman"/>
                <a:cs typeface="Times New Roman"/>
              </a:rPr>
              <a:t>in </a:t>
            </a:r>
            <a:r>
              <a:rPr lang="en-US" sz="3200" dirty="0">
                <a:latin typeface="Times New Roman"/>
                <a:cs typeface="Times New Roman"/>
              </a:rPr>
              <a:t>right, possession </a:t>
            </a:r>
            <a:r>
              <a:rPr lang="en-US" sz="3200" spc="5" dirty="0">
                <a:latin typeface="Times New Roman"/>
                <a:cs typeface="Times New Roman"/>
              </a:rPr>
              <a:t>and </a:t>
            </a:r>
            <a:r>
              <a:rPr lang="en-US" sz="3200" dirty="0">
                <a:latin typeface="Times New Roman"/>
                <a:cs typeface="Times New Roman"/>
              </a:rPr>
              <a:t>grade in each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place</a:t>
            </a:r>
          </a:p>
          <a:p>
            <a:r>
              <a:rPr lang="en-US" sz="1200" dirty="0">
                <a:latin typeface="Times New Roman"/>
                <a:cs typeface="Times New Roman"/>
                <a:hlinkClick r:id="rId2"/>
              </a:rPr>
              <a:t>https://www.lawcommission.gov.np/np/wp-content/uploads/2021/01/%E0%A4%9C%E0%A4%97%E0%A5%8D%E0%A4%97%E0%A4%BE-%E0%A4%A8%E0%A4%BE%E0%A4%AA-%E0%A4%9C%E0%A4%BE%E0%A4%81%E0%A4%9A-%E0%A4%90%E0%A4%A8-%E0%A5%A8%E0%A5%A6%E0%A5%A7%E0%A5%AF.pdf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2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According to Land Administration Guideline, UN</a:t>
            </a:r>
          </a:p>
          <a:p>
            <a:pPr algn="just">
              <a:buNone/>
            </a:pPr>
            <a:r>
              <a:rPr lang="en-US" dirty="0" smtClean="0"/>
              <a:t>#. From </a:t>
            </a:r>
            <a:r>
              <a:rPr lang="en-US" dirty="0"/>
              <a:t>a legal perspective, </a:t>
            </a:r>
            <a:r>
              <a:rPr lang="en-US" dirty="0">
                <a:solidFill>
                  <a:srgbClr val="FF0000"/>
                </a:solidFill>
              </a:rPr>
              <a:t>land extends from the centre of the Earth to the infinite in </a:t>
            </a:r>
            <a:r>
              <a:rPr lang="en-US" dirty="0" smtClean="0">
                <a:solidFill>
                  <a:srgbClr val="FF0000"/>
                </a:solidFill>
              </a:rPr>
              <a:t>the sky. </a:t>
            </a:r>
          </a:p>
          <a:p>
            <a:pPr algn="just">
              <a:buNone/>
            </a:pPr>
            <a:r>
              <a:rPr lang="en-US" dirty="0" smtClean="0"/>
              <a:t>#.But maximum focus </a:t>
            </a:r>
            <a:r>
              <a:rPr lang="en-US" dirty="0"/>
              <a:t>will be on </a:t>
            </a:r>
            <a:r>
              <a:rPr lang="en-US" dirty="0" smtClean="0"/>
              <a:t>the </a:t>
            </a:r>
            <a:r>
              <a:rPr lang="en-US" dirty="0"/>
              <a:t>volume of space </a:t>
            </a:r>
            <a:r>
              <a:rPr lang="en-US" dirty="0" smtClean="0"/>
              <a:t>that encompasses the surface </a:t>
            </a:r>
            <a:r>
              <a:rPr lang="en-US" dirty="0"/>
              <a:t>of the Earth, all things that are attached to it, and the rocks </a:t>
            </a:r>
            <a:r>
              <a:rPr lang="en-US" dirty="0" smtClean="0"/>
              <a:t>and minerals </a:t>
            </a:r>
            <a:r>
              <a:rPr lang="en-US" dirty="0"/>
              <a:t>that are just below it</a:t>
            </a:r>
          </a:p>
        </p:txBody>
      </p:sp>
    </p:spTree>
    <p:extLst>
      <p:ext uri="{BB962C8B-B14F-4D97-AF65-F5344CB8AC3E}">
        <p14:creationId xmlns:p14="http://schemas.microsoft.com/office/powerpoint/2010/main" val="28655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Land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Physical</a:t>
            </a:r>
          </a:p>
          <a:p>
            <a:r>
              <a:rPr lang="en-US" dirty="0" smtClean="0"/>
              <a:t>surface of the earth and all things attached</a:t>
            </a:r>
          </a:p>
          <a:p>
            <a:r>
              <a:rPr lang="en-US" dirty="0" smtClean="0"/>
              <a:t>Immovable property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Abstract</a:t>
            </a:r>
          </a:p>
          <a:p>
            <a:r>
              <a:rPr lang="en-US" dirty="0" smtClean="0"/>
              <a:t>a set of rights to its use</a:t>
            </a:r>
          </a:p>
          <a:p>
            <a:r>
              <a:rPr lang="en-US" dirty="0" smtClean="0"/>
              <a:t>with value</a:t>
            </a:r>
          </a:p>
        </p:txBody>
      </p:sp>
    </p:spTree>
    <p:extLst>
      <p:ext uri="{BB962C8B-B14F-4D97-AF65-F5344CB8AC3E}">
        <p14:creationId xmlns:p14="http://schemas.microsoft.com/office/powerpoint/2010/main" val="35115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67" y="156782"/>
            <a:ext cx="10515600" cy="46825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07" y="807053"/>
            <a:ext cx="11712616" cy="5848390"/>
          </a:xfrm>
        </p:spPr>
        <p:txBody>
          <a:bodyPr/>
          <a:lstStyle/>
          <a:p>
            <a:r>
              <a:rPr lang="en-US" spc="25" dirty="0">
                <a:latin typeface="Georgia"/>
                <a:cs typeface="Georgia"/>
              </a:rPr>
              <a:t>Land </a:t>
            </a:r>
            <a:r>
              <a:rPr lang="en-US" spc="30" dirty="0">
                <a:latin typeface="Georgia"/>
                <a:cs typeface="Georgia"/>
              </a:rPr>
              <a:t>has </a:t>
            </a:r>
            <a:r>
              <a:rPr lang="en-US" spc="15" dirty="0">
                <a:latin typeface="Georgia"/>
                <a:cs typeface="Georgia"/>
              </a:rPr>
              <a:t>both </a:t>
            </a:r>
            <a:r>
              <a:rPr lang="en-US" spc="20" dirty="0">
                <a:solidFill>
                  <a:srgbClr val="FF0000"/>
                </a:solidFill>
                <a:latin typeface="Georgia"/>
                <a:cs typeface="Georgia"/>
              </a:rPr>
              <a:t>physical</a:t>
            </a:r>
            <a:r>
              <a:rPr lang="en-US" spc="20" dirty="0">
                <a:latin typeface="Georgia"/>
                <a:cs typeface="Georgia"/>
              </a:rPr>
              <a:t> </a:t>
            </a:r>
            <a:r>
              <a:rPr lang="en-US" spc="15" dirty="0">
                <a:latin typeface="Georgia"/>
                <a:cs typeface="Georgia"/>
              </a:rPr>
              <a:t>(buildings </a:t>
            </a:r>
            <a:r>
              <a:rPr lang="en-US" spc="20" dirty="0">
                <a:latin typeface="Georgia"/>
                <a:cs typeface="Georgia"/>
              </a:rPr>
              <a:t>and resources) and </a:t>
            </a:r>
            <a:r>
              <a:rPr lang="en-US" spc="15" dirty="0">
                <a:solidFill>
                  <a:srgbClr val="FF0000"/>
                </a:solidFill>
                <a:latin typeface="Georgia"/>
                <a:cs typeface="Georgia"/>
              </a:rPr>
              <a:t>cognitive</a:t>
            </a:r>
            <a:r>
              <a:rPr lang="en-US" spc="15" dirty="0">
                <a:latin typeface="Georgia"/>
                <a:cs typeface="Georgia"/>
              </a:rPr>
              <a:t> (theory </a:t>
            </a:r>
            <a:r>
              <a:rPr lang="en-US" spc="20" dirty="0">
                <a:latin typeface="Georgia"/>
                <a:cs typeface="Georgia"/>
              </a:rPr>
              <a:t>and </a:t>
            </a:r>
            <a:r>
              <a:rPr lang="en-US" spc="15" dirty="0">
                <a:latin typeface="Georgia"/>
                <a:cs typeface="Georgia"/>
              </a:rPr>
              <a:t>concept) </a:t>
            </a:r>
            <a:r>
              <a:rPr lang="en-US" spc="15" dirty="0" smtClean="0">
                <a:latin typeface="Georgia"/>
                <a:cs typeface="Georgia"/>
              </a:rPr>
              <a:t>aspects</a:t>
            </a:r>
          </a:p>
          <a:p>
            <a:r>
              <a:rPr lang="en-US" spc="35" dirty="0">
                <a:latin typeface="Georgia"/>
                <a:cs typeface="Georgia"/>
              </a:rPr>
              <a:t>Around </a:t>
            </a:r>
            <a:r>
              <a:rPr lang="en-US" spc="30" dirty="0">
                <a:latin typeface="Georgia"/>
                <a:cs typeface="Georgia"/>
              </a:rPr>
              <a:t>the </a:t>
            </a:r>
            <a:r>
              <a:rPr lang="en-US" spc="20" dirty="0">
                <a:latin typeface="Georgia"/>
                <a:cs typeface="Georgia"/>
              </a:rPr>
              <a:t>world, </a:t>
            </a:r>
            <a:r>
              <a:rPr lang="en-US" spc="25" dirty="0">
                <a:latin typeface="Georgia"/>
                <a:cs typeface="Georgia"/>
              </a:rPr>
              <a:t>cognitive </a:t>
            </a:r>
            <a:r>
              <a:rPr lang="en-US" spc="35" dirty="0">
                <a:latin typeface="Georgia"/>
                <a:cs typeface="Georgia"/>
              </a:rPr>
              <a:t>approaches </a:t>
            </a:r>
            <a:r>
              <a:rPr lang="en-US" spc="10" dirty="0">
                <a:latin typeface="Georgia"/>
                <a:cs typeface="Georgia"/>
              </a:rPr>
              <a:t>to </a:t>
            </a:r>
            <a:r>
              <a:rPr lang="en-US" spc="25" dirty="0">
                <a:latin typeface="Georgia"/>
                <a:cs typeface="Georgia"/>
              </a:rPr>
              <a:t>land </a:t>
            </a:r>
            <a:r>
              <a:rPr lang="en-US" spc="35" dirty="0">
                <a:latin typeface="Georgia"/>
                <a:cs typeface="Georgia"/>
              </a:rPr>
              <a:t>are </a:t>
            </a:r>
            <a:r>
              <a:rPr lang="en-US" spc="30" dirty="0">
                <a:latin typeface="Georgia"/>
                <a:cs typeface="Georgia"/>
              </a:rPr>
              <a:t>remarkably </a:t>
            </a:r>
            <a:r>
              <a:rPr lang="en-US" spc="20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lang="en-US" spc="20" dirty="0">
                <a:latin typeface="Georgia"/>
                <a:cs typeface="Georgia"/>
              </a:rPr>
              <a:t>, </a:t>
            </a:r>
            <a:r>
              <a:rPr lang="en-US" spc="25" dirty="0">
                <a:latin typeface="Georgia"/>
                <a:cs typeface="Georgia"/>
              </a:rPr>
              <a:t>reflecting </a:t>
            </a:r>
            <a:r>
              <a:rPr lang="en-US" spc="30" dirty="0">
                <a:latin typeface="Georgia"/>
                <a:cs typeface="Georgia"/>
              </a:rPr>
              <a:t>the different  </a:t>
            </a:r>
            <a:r>
              <a:rPr lang="en-US" spc="35" dirty="0">
                <a:latin typeface="Georgia"/>
                <a:cs typeface="Georgia"/>
              </a:rPr>
              <a:t>ways people </a:t>
            </a:r>
            <a:r>
              <a:rPr lang="en-US" spc="20" dirty="0">
                <a:latin typeface="Georgia"/>
                <a:cs typeface="Georgia"/>
              </a:rPr>
              <a:t>think</a:t>
            </a:r>
            <a:r>
              <a:rPr lang="en-US" spc="20" dirty="0" smtClean="0">
                <a:latin typeface="Georgia"/>
                <a:cs typeface="Georgia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pc="20" dirty="0" smtClean="0">
                <a:latin typeface="Georgia"/>
              </a:rPr>
              <a:t> </a:t>
            </a:r>
            <a:r>
              <a:rPr lang="en-US" spc="35" dirty="0">
                <a:latin typeface="Georgia"/>
                <a:cs typeface="Georgia"/>
              </a:rPr>
              <a:t>unique </a:t>
            </a:r>
            <a:r>
              <a:rPr lang="en-US" spc="25" dirty="0">
                <a:solidFill>
                  <a:srgbClr val="FF0000"/>
                </a:solidFill>
                <a:latin typeface="Georgia"/>
                <a:cs typeface="Georgia"/>
              </a:rPr>
              <a:t>social </a:t>
            </a:r>
            <a:r>
              <a:rPr lang="en-US" spc="35" dirty="0">
                <a:solidFill>
                  <a:srgbClr val="FF0000"/>
                </a:solidFill>
                <a:latin typeface="Georgia"/>
                <a:cs typeface="Georgia"/>
              </a:rPr>
              <a:t>responses </a:t>
            </a:r>
            <a:r>
              <a:rPr lang="en-US" spc="10" dirty="0">
                <a:latin typeface="Georgia"/>
                <a:cs typeface="Georgia"/>
              </a:rPr>
              <a:t>to </a:t>
            </a:r>
            <a:r>
              <a:rPr lang="en-US" spc="30" dirty="0">
                <a:latin typeface="Georgia"/>
                <a:cs typeface="Georgia"/>
              </a:rPr>
              <a:t>the </a:t>
            </a:r>
            <a:r>
              <a:rPr lang="en-US" spc="25" dirty="0">
                <a:latin typeface="Georgia"/>
                <a:cs typeface="Georgia"/>
              </a:rPr>
              <a:t>local landscape</a:t>
            </a:r>
            <a:r>
              <a:rPr lang="en-US" spc="25" dirty="0" smtClean="0">
                <a:latin typeface="Georgia"/>
                <a:cs typeface="Georgia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38" y="3038542"/>
            <a:ext cx="8415820" cy="37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2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Categories of Land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Government Land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Public Land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Private Land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Trust </a:t>
            </a:r>
            <a:r>
              <a:rPr lang="en-US" dirty="0" smtClean="0"/>
              <a:t>Land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0664" y="4744528"/>
            <a:ext cx="42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Land survey and measurement Act - 2019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664" y="5248797"/>
            <a:ext cx="42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Land survey and measurement rules - 2058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8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973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Aama</vt:lpstr>
      <vt:lpstr>Arial</vt:lpstr>
      <vt:lpstr>Calibri</vt:lpstr>
      <vt:lpstr>Calibri Light</vt:lpstr>
      <vt:lpstr>Georgia</vt:lpstr>
      <vt:lpstr>Mangal</vt:lpstr>
      <vt:lpstr>Times New Roman</vt:lpstr>
      <vt:lpstr>Wingdings</vt:lpstr>
      <vt:lpstr>Office Theme</vt:lpstr>
      <vt:lpstr>Land Administration And Management</vt:lpstr>
      <vt:lpstr>1. Introduction:  </vt:lpstr>
      <vt:lpstr>What is Land</vt:lpstr>
      <vt:lpstr>What is Land???</vt:lpstr>
      <vt:lpstr>Contd…</vt:lpstr>
      <vt:lpstr>Contd..</vt:lpstr>
      <vt:lpstr>Land</vt:lpstr>
      <vt:lpstr>Contd…</vt:lpstr>
      <vt:lpstr>Contd..</vt:lpstr>
      <vt:lpstr>Contd…</vt:lpstr>
      <vt:lpstr>Contd…</vt:lpstr>
      <vt:lpstr>Contd…</vt:lpstr>
      <vt:lpstr>Contd..</vt:lpstr>
      <vt:lpstr>Contd..</vt:lpstr>
      <vt:lpstr>Concepts Surrounding Land..</vt:lpstr>
      <vt:lpstr>Concepts Surrounding Land</vt:lpstr>
      <vt:lpstr>Land and Humankind</vt:lpstr>
      <vt:lpstr>Relations</vt:lpstr>
      <vt:lpstr>Importance Of Land And Property</vt:lpstr>
      <vt:lpstr> Land and Economics</vt:lpstr>
      <vt:lpstr>Assignment-1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Administration And Management</dc:title>
  <dc:creator>user</dc:creator>
  <cp:lastModifiedBy>user</cp:lastModifiedBy>
  <cp:revision>20</cp:revision>
  <dcterms:created xsi:type="dcterms:W3CDTF">2019-12-14T09:59:23Z</dcterms:created>
  <dcterms:modified xsi:type="dcterms:W3CDTF">2021-05-08T05:19:01Z</dcterms:modified>
</cp:coreProperties>
</file>