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84" r:id="rId3"/>
    <p:sldId id="291" r:id="rId4"/>
    <p:sldId id="258" r:id="rId5"/>
    <p:sldId id="259" r:id="rId6"/>
    <p:sldId id="299" r:id="rId7"/>
    <p:sldId id="300" r:id="rId8"/>
    <p:sldId id="301" r:id="rId9"/>
    <p:sldId id="302" r:id="rId10"/>
    <p:sldId id="303" r:id="rId11"/>
    <p:sldId id="304" r:id="rId12"/>
    <p:sldId id="305" r:id="rId13"/>
    <p:sldId id="306" r:id="rId14"/>
    <p:sldId id="307" r:id="rId15"/>
    <p:sldId id="261" r:id="rId16"/>
    <p:sldId id="285" r:id="rId17"/>
    <p:sldId id="286" r:id="rId18"/>
    <p:sldId id="311" r:id="rId19"/>
    <p:sldId id="310" r:id="rId20"/>
    <p:sldId id="260" r:id="rId21"/>
    <p:sldId id="312" r:id="rId22"/>
    <p:sldId id="313" r:id="rId23"/>
    <p:sldId id="314" r:id="rId24"/>
    <p:sldId id="315" r:id="rId25"/>
    <p:sldId id="316" r:id="rId26"/>
    <p:sldId id="317" r:id="rId27"/>
    <p:sldId id="318" r:id="rId28"/>
    <p:sldId id="319" r:id="rId29"/>
    <p:sldId id="320" r:id="rId30"/>
    <p:sldId id="281" r:id="rId31"/>
    <p:sldId id="321" r:id="rId32"/>
    <p:sldId id="322" r:id="rId33"/>
    <p:sldId id="262" r:id="rId34"/>
    <p:sldId id="263" r:id="rId35"/>
    <p:sldId id="290" r:id="rId36"/>
    <p:sldId id="264" r:id="rId37"/>
    <p:sldId id="265" r:id="rId38"/>
    <p:sldId id="266" r:id="rId39"/>
    <p:sldId id="267" r:id="rId40"/>
    <p:sldId id="268" r:id="rId41"/>
    <p:sldId id="287" r:id="rId42"/>
    <p:sldId id="288" r:id="rId43"/>
    <p:sldId id="277" r:id="rId44"/>
    <p:sldId id="323" r:id="rId45"/>
    <p:sldId id="324" r:id="rId46"/>
    <p:sldId id="325" r:id="rId47"/>
    <p:sldId id="326" r:id="rId48"/>
    <p:sldId id="278" r:id="rId49"/>
    <p:sldId id="327" r:id="rId50"/>
    <p:sldId id="328" r:id="rId51"/>
    <p:sldId id="329" r:id="rId52"/>
    <p:sldId id="330" r:id="rId53"/>
    <p:sldId id="269" r:id="rId54"/>
    <p:sldId id="270" r:id="rId55"/>
    <p:sldId id="271" r:id="rId56"/>
    <p:sldId id="272" r:id="rId57"/>
    <p:sldId id="273" r:id="rId58"/>
    <p:sldId id="274" r:id="rId59"/>
    <p:sldId id="282" r:id="rId60"/>
    <p:sldId id="28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A684-2108-47B5-A5BA-66D8DB74E6EA}"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977F5-C959-4D01-91AF-9D0091B85411}" type="slidenum">
              <a:rPr lang="en-US" smtClean="0"/>
              <a:t>‹#›</a:t>
            </a:fld>
            <a:endParaRPr lang="en-US"/>
          </a:p>
        </p:txBody>
      </p:sp>
    </p:spTree>
    <p:extLst>
      <p:ext uri="{BB962C8B-B14F-4D97-AF65-F5344CB8AC3E}">
        <p14:creationId xmlns:p14="http://schemas.microsoft.com/office/powerpoint/2010/main" val="175014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y-GB" dirty="0"/>
          </a:p>
        </p:txBody>
      </p:sp>
      <p:sp>
        <p:nvSpPr>
          <p:cNvPr id="4" name="Slide Number Placeholder 3"/>
          <p:cNvSpPr>
            <a:spLocks noGrp="1"/>
          </p:cNvSpPr>
          <p:nvPr>
            <p:ph type="sldNum" sz="quarter" idx="10"/>
          </p:nvPr>
        </p:nvSpPr>
        <p:spPr/>
        <p:txBody>
          <a:bodyPr/>
          <a:lstStyle/>
          <a:p>
            <a:fld id="{F0F3A2FF-62EC-4186-BB58-46EA38622B2A}" type="slidenum">
              <a:rPr lang="cy-GB" smtClean="0"/>
              <a:t>3</a:t>
            </a:fld>
            <a:endParaRPr lang="cy-GB"/>
          </a:p>
        </p:txBody>
      </p:sp>
    </p:spTree>
    <p:extLst>
      <p:ext uri="{BB962C8B-B14F-4D97-AF65-F5344CB8AC3E}">
        <p14:creationId xmlns:p14="http://schemas.microsoft.com/office/powerpoint/2010/main" val="50701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37030E-B5A3-42DC-8C39-C5B717386A1D}"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6758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37030E-B5A3-42DC-8C39-C5B717386A1D}"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61342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37030E-B5A3-42DC-8C39-C5B717386A1D}"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31845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37030E-B5A3-42DC-8C39-C5B717386A1D}"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413367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7030E-B5A3-42DC-8C39-C5B717386A1D}"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67860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37030E-B5A3-42DC-8C39-C5B717386A1D}"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323207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37030E-B5A3-42DC-8C39-C5B717386A1D}"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261185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37030E-B5A3-42DC-8C39-C5B717386A1D}"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109377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030E-B5A3-42DC-8C39-C5B717386A1D}"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6774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7030E-B5A3-42DC-8C39-C5B717386A1D}"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93159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7030E-B5A3-42DC-8C39-C5B717386A1D}"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E851-0B43-4C3E-9E28-1338B3F84589}" type="slidenum">
              <a:rPr lang="en-US" smtClean="0"/>
              <a:t>‹#›</a:t>
            </a:fld>
            <a:endParaRPr lang="en-US"/>
          </a:p>
        </p:txBody>
      </p:sp>
    </p:spTree>
    <p:extLst>
      <p:ext uri="{BB962C8B-B14F-4D97-AF65-F5344CB8AC3E}">
        <p14:creationId xmlns:p14="http://schemas.microsoft.com/office/powerpoint/2010/main" val="172025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7030E-B5A3-42DC-8C39-C5B717386A1D}" type="datetimeFigureOut">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4E851-0B43-4C3E-9E28-1338B3F84589}" type="slidenum">
              <a:rPr lang="en-US" smtClean="0"/>
              <a:t>‹#›</a:t>
            </a:fld>
            <a:endParaRPr lang="en-US"/>
          </a:p>
        </p:txBody>
      </p:sp>
    </p:spTree>
    <p:extLst>
      <p:ext uri="{BB962C8B-B14F-4D97-AF65-F5344CB8AC3E}">
        <p14:creationId xmlns:p14="http://schemas.microsoft.com/office/powerpoint/2010/main" val="412296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Land Registration                                                               </a:t>
            </a:r>
            <a:br>
              <a:rPr lang="en-US" dirty="0"/>
            </a:br>
            <a:endParaRPr lang="en-US" dirty="0"/>
          </a:p>
        </p:txBody>
      </p:sp>
      <p:sp>
        <p:nvSpPr>
          <p:cNvPr id="3" name="Content Placeholder 2"/>
          <p:cNvSpPr>
            <a:spLocks noGrp="1"/>
          </p:cNvSpPr>
          <p:nvPr>
            <p:ph sz="quarter" idx="1"/>
          </p:nvPr>
        </p:nvSpPr>
        <p:spPr>
          <a:xfrm>
            <a:off x="2057400" y="1676400"/>
            <a:ext cx="8153400" cy="4495800"/>
          </a:xfrm>
        </p:spPr>
        <p:txBody>
          <a:bodyPr/>
          <a:lstStyle/>
          <a:p>
            <a:pPr>
              <a:buNone/>
            </a:pPr>
            <a:r>
              <a:rPr lang="en-US" dirty="0"/>
              <a:t>5.1 Land and real property description </a:t>
            </a:r>
          </a:p>
          <a:p>
            <a:pPr>
              <a:buNone/>
            </a:pPr>
            <a:r>
              <a:rPr lang="en-US" dirty="0"/>
              <a:t>5.2 Land Registration and its function</a:t>
            </a:r>
          </a:p>
          <a:p>
            <a:pPr>
              <a:buNone/>
            </a:pPr>
            <a:r>
              <a:rPr lang="en-US" dirty="0"/>
              <a:t>5.3 Types of Land registration </a:t>
            </a:r>
          </a:p>
          <a:p>
            <a:pPr>
              <a:buNone/>
            </a:pPr>
            <a:r>
              <a:rPr lang="en-US" dirty="0"/>
              <a:t>5.4 Private conveyance and registered conveyance</a:t>
            </a:r>
          </a:p>
          <a:p>
            <a:pPr>
              <a:buNone/>
            </a:pPr>
            <a:r>
              <a:rPr lang="en-US" dirty="0"/>
              <a:t>5.5 Demerits of private conveyance</a:t>
            </a:r>
          </a:p>
          <a:p>
            <a:pPr>
              <a:buNone/>
            </a:pPr>
            <a:r>
              <a:rPr lang="en-US" dirty="0"/>
              <a:t>5.6 Land and property right transfer process </a:t>
            </a:r>
          </a:p>
          <a:p>
            <a:pPr>
              <a:buNone/>
            </a:pPr>
            <a:r>
              <a:rPr lang="en-US" dirty="0"/>
              <a:t>5.7 Parcel subdivision and subdivision process</a:t>
            </a:r>
          </a:p>
          <a:p>
            <a:pPr>
              <a:buNone/>
            </a:pPr>
            <a:r>
              <a:rPr lang="en-US" dirty="0"/>
              <a:t>5.8 Land fragmentation and multiple</a:t>
            </a:r>
            <a:r>
              <a:rPr lang="ne-NP" dirty="0"/>
              <a:t> </a:t>
            </a:r>
            <a:r>
              <a:rPr lang="en-US" dirty="0"/>
              <a:t>ownership</a:t>
            </a:r>
          </a:p>
          <a:p>
            <a:pPr>
              <a:buNone/>
            </a:pPr>
            <a:endParaRPr lang="en-US" dirty="0"/>
          </a:p>
        </p:txBody>
      </p:sp>
    </p:spTree>
    <p:extLst>
      <p:ext uri="{BB962C8B-B14F-4D97-AF65-F5344CB8AC3E}">
        <p14:creationId xmlns:p14="http://schemas.microsoft.com/office/powerpoint/2010/main" val="115354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6"/>
            <a:ext cx="8435280" cy="6264696"/>
          </a:xfrm>
        </p:spPr>
        <p:txBody>
          <a:bodyPr>
            <a:normAutofit lnSpcReduction="10000"/>
          </a:bodyPr>
          <a:lstStyle/>
          <a:p>
            <a:pPr algn="just"/>
            <a:r>
              <a:rPr lang="ne-NP" dirty="0"/>
              <a:t>नेपालको सन्दर्भः</a:t>
            </a:r>
          </a:p>
          <a:p>
            <a:pPr algn="just">
              <a:lnSpc>
                <a:spcPct val="170000"/>
              </a:lnSpc>
            </a:pPr>
            <a:r>
              <a:rPr lang="ne-NP" dirty="0">
                <a:cs typeface="Kalimati" pitchFamily="2"/>
              </a:rPr>
              <a:t>नेपालले लिखत दर्ता पद्धति अवलम्बन गरेको छ । जग्गा नापजाँच ऐन बमोजिम नापनक्सा भई किसिम समेत कायम भएको जग्गा नेपाल सरकारको निकायमा दर्ता हुने ब्यवस्था रहेको छ। </a:t>
            </a:r>
          </a:p>
          <a:p>
            <a:pPr algn="just">
              <a:lnSpc>
                <a:spcPct val="170000"/>
              </a:lnSpc>
            </a:pPr>
            <a:r>
              <a:rPr lang="ne-NP" dirty="0">
                <a:cs typeface="Kalimati" pitchFamily="2"/>
              </a:rPr>
              <a:t>खासगरी हामीकहाँ जग्गा भन्दा पनि जग्गाको धनी दर्ता गर्ने पद्धति कायम छ । त्यसैले सरकारी दर्तामा जग्गा धनि दर्ता श्रेस्ता/पूर्जा भनी दर्ता गर्ने गरिन्छ । यद्यापि त्यस</a:t>
            </a:r>
            <a:r>
              <a:rPr lang="ne-NP" dirty="0"/>
              <a:t>मा </a:t>
            </a:r>
            <a:r>
              <a:rPr lang="ne-NP" dirty="0">
                <a:cs typeface="Kalimati" pitchFamily="2"/>
              </a:rPr>
              <a:t>जग्गाको सम्पूर्ण बिबरण उल्लेख गरिएको हुन्छ।</a:t>
            </a:r>
            <a:endParaRPr lang="cy-GB" dirty="0">
              <a:cs typeface="Kalimati" pitchFamily="2"/>
            </a:endParaRPr>
          </a:p>
        </p:txBody>
      </p:sp>
    </p:spTree>
    <p:extLst>
      <p:ext uri="{BB962C8B-B14F-4D97-AF65-F5344CB8AC3E}">
        <p14:creationId xmlns:p14="http://schemas.microsoft.com/office/powerpoint/2010/main" val="306700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8"/>
            <a:ext cx="8435280" cy="6336704"/>
          </a:xfrm>
        </p:spPr>
        <p:txBody>
          <a:bodyPr>
            <a:normAutofit/>
          </a:bodyPr>
          <a:lstStyle/>
          <a:p>
            <a:pPr algn="just">
              <a:lnSpc>
                <a:spcPct val="150000"/>
              </a:lnSpc>
            </a:pPr>
            <a:r>
              <a:rPr lang="ne-NP" dirty="0">
                <a:cs typeface="Kalimati" pitchFamily="2"/>
              </a:rPr>
              <a:t>प्रत्येक मालपोत कार्यालयले जिल्ला भित्रको प्रत्येक जग्गा तोकिए बमोजिम दर्ता गरी राख्ने ब्यबस्था मालपोत ऐनको दफा ६ मा गरिएको छ । </a:t>
            </a:r>
          </a:p>
          <a:p>
            <a:pPr algn="just">
              <a:lnSpc>
                <a:spcPct val="150000"/>
              </a:lnSpc>
            </a:pPr>
            <a:r>
              <a:rPr lang="ne-NP" dirty="0">
                <a:cs typeface="Kalimati" pitchFamily="2"/>
              </a:rPr>
              <a:t>प्रत्येक जग्गाको दर्ता गर्दा श्रेस्ता तयार भएको भए सो बमोजिम र सो नभएमा कार्यालयमा रहेको लगत वा भूमिसुधार कार्यालय वा अन्य कार्यालयबाट प्राप्त लगतको आधारमा गर्नु पर्छ।</a:t>
            </a:r>
          </a:p>
          <a:p>
            <a:pPr algn="just">
              <a:lnSpc>
                <a:spcPct val="150000"/>
              </a:lnSpc>
            </a:pPr>
            <a:r>
              <a:rPr lang="ne-NP" dirty="0">
                <a:cs typeface="Kalimati" pitchFamily="2"/>
              </a:rPr>
              <a:t>दर्तावालाको मृत्यु भएमा हकवालाको नाउँमा दर्ता गर्नु पर्छ ।</a:t>
            </a:r>
            <a:endParaRPr lang="cy-GB" dirty="0">
              <a:cs typeface="Kalimati" pitchFamily="2"/>
            </a:endParaRPr>
          </a:p>
        </p:txBody>
      </p:sp>
    </p:spTree>
    <p:extLst>
      <p:ext uri="{BB962C8B-B14F-4D97-AF65-F5344CB8AC3E}">
        <p14:creationId xmlns:p14="http://schemas.microsoft.com/office/powerpoint/2010/main" val="333853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7"/>
            <a:ext cx="8229600" cy="5793507"/>
          </a:xfrm>
        </p:spPr>
        <p:txBody>
          <a:bodyPr>
            <a:normAutofit lnSpcReduction="10000"/>
          </a:bodyPr>
          <a:lstStyle/>
          <a:p>
            <a:pPr algn="just">
              <a:lnSpc>
                <a:spcPct val="160000"/>
              </a:lnSpc>
            </a:pPr>
            <a:r>
              <a:rPr lang="ne-NP" dirty="0">
                <a:cs typeface="Kalimati" pitchFamily="2"/>
              </a:rPr>
              <a:t>नापनक्सा भएको तर दर्ता हुन छुट भएको जग्गा साविक लगत तिरो र भोग समेत हेरी मालपोत कार्यालयले दर्ता गर्नु पर्छ । </a:t>
            </a:r>
          </a:p>
          <a:p>
            <a:pPr algn="just">
              <a:lnSpc>
                <a:spcPct val="160000"/>
              </a:lnSpc>
            </a:pPr>
            <a:r>
              <a:rPr lang="ne-NP" dirty="0">
                <a:cs typeface="Kalimati" pitchFamily="2"/>
              </a:rPr>
              <a:t>जग्गा दर्ताको ढाँचामा एउटै श्रेस्तामा दुईखालको बिबरण दर्ता गरिएको हुन्छ । </a:t>
            </a:r>
          </a:p>
          <a:p>
            <a:pPr algn="just">
              <a:lnSpc>
                <a:spcPct val="160000"/>
              </a:lnSpc>
            </a:pPr>
            <a:r>
              <a:rPr lang="ne-NP" dirty="0">
                <a:cs typeface="Kalimati" pitchFamily="2"/>
              </a:rPr>
              <a:t>दर्तावालाको नामथर सहितको बिबरण र जग्गाको कित्ता नम्बर क्षेत्रफल र किसिम सहितको बिबरण उल्लेख गरी दर्ता गरिएको हुन्छ । </a:t>
            </a:r>
          </a:p>
          <a:p>
            <a:pPr algn="just"/>
            <a:endParaRPr lang="cy-GB" dirty="0"/>
          </a:p>
        </p:txBody>
      </p:sp>
    </p:spTree>
    <p:extLst>
      <p:ext uri="{BB962C8B-B14F-4D97-AF65-F5344CB8AC3E}">
        <p14:creationId xmlns:p14="http://schemas.microsoft.com/office/powerpoint/2010/main" val="419048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332656"/>
            <a:ext cx="8712968" cy="6336704"/>
          </a:xfrm>
        </p:spPr>
        <p:txBody>
          <a:bodyPr>
            <a:normAutofit/>
          </a:bodyPr>
          <a:lstStyle/>
          <a:p>
            <a:pPr algn="just">
              <a:lnSpc>
                <a:spcPct val="160000"/>
              </a:lnSpc>
            </a:pPr>
            <a:r>
              <a:rPr lang="ne-NP" dirty="0">
                <a:cs typeface="Kalimati" pitchFamily="2"/>
              </a:rPr>
              <a:t>लिखतको माध्यमबाट स्वामित्व हस्तान्तरण भएका जग्गा पनि दर्ता भएको हुन्छ । </a:t>
            </a:r>
          </a:p>
          <a:p>
            <a:pPr algn="just">
              <a:lnSpc>
                <a:spcPct val="160000"/>
              </a:lnSpc>
            </a:pPr>
            <a:r>
              <a:rPr lang="ne-NP" dirty="0">
                <a:cs typeface="Kalimati" pitchFamily="2"/>
              </a:rPr>
              <a:t>अदालतको फैसला बमोजिम पनि दर्ता भएको हुन्छ । </a:t>
            </a:r>
          </a:p>
          <a:p>
            <a:pPr algn="just">
              <a:lnSpc>
                <a:spcPct val="160000"/>
              </a:lnSpc>
            </a:pPr>
            <a:r>
              <a:rPr lang="ne-NP" dirty="0">
                <a:cs typeface="Kalimati" pitchFamily="2"/>
              </a:rPr>
              <a:t>नेपाल सरकारको निर्णय बमोजिम पनि जग्गा दर्ता भएको हुन्छ । </a:t>
            </a:r>
          </a:p>
          <a:p>
            <a:pPr algn="just">
              <a:lnSpc>
                <a:spcPct val="160000"/>
              </a:lnSpc>
            </a:pPr>
            <a:r>
              <a:rPr lang="ne-NP" dirty="0">
                <a:cs typeface="Kalimati" pitchFamily="2"/>
              </a:rPr>
              <a:t>कुनै आयोग वा समितिको निर्णय बमोजिम पनि जग्गा दर्ता भएको हुन्छ । </a:t>
            </a:r>
            <a:endParaRPr lang="cy-GB" dirty="0">
              <a:cs typeface="Kalimati" pitchFamily="2"/>
            </a:endParaRPr>
          </a:p>
        </p:txBody>
      </p:sp>
    </p:spTree>
    <p:extLst>
      <p:ext uri="{BB962C8B-B14F-4D97-AF65-F5344CB8AC3E}">
        <p14:creationId xmlns:p14="http://schemas.microsoft.com/office/powerpoint/2010/main" val="406638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332657"/>
            <a:ext cx="8640960" cy="5793507"/>
          </a:xfrm>
        </p:spPr>
        <p:txBody>
          <a:bodyPr>
            <a:normAutofit/>
          </a:bodyPr>
          <a:lstStyle/>
          <a:p>
            <a:pPr algn="just">
              <a:lnSpc>
                <a:spcPct val="150000"/>
              </a:lnSpc>
            </a:pPr>
            <a:r>
              <a:rPr lang="ne-NP" dirty="0">
                <a:cs typeface="Kalimati" pitchFamily="2"/>
              </a:rPr>
              <a:t>नापी गोश्वारा वा कार्यालयबाट जग्गा नापजाँचको समयमा ब्यक्तिको हकभोगको प्रमाणको आधारमा जग्गा दर्ता गर्नु पर्दछ। </a:t>
            </a:r>
          </a:p>
          <a:p>
            <a:pPr algn="just">
              <a:lnSpc>
                <a:spcPct val="150000"/>
              </a:lnSpc>
            </a:pPr>
            <a:r>
              <a:rPr lang="ne-NP" dirty="0">
                <a:cs typeface="Kalimati" pitchFamily="2"/>
              </a:rPr>
              <a:t>बेनिस्साको जग्गा आबश्यक प्रक्रिया पुरा गरी नापी टोली वा नापी गोश्वाराले दर्ता गर्ने ब्यबस्था रहेको छ। </a:t>
            </a:r>
          </a:p>
          <a:p>
            <a:pPr algn="just">
              <a:lnSpc>
                <a:spcPct val="150000"/>
              </a:lnSpc>
            </a:pPr>
            <a:r>
              <a:rPr lang="ne-NP" dirty="0">
                <a:cs typeface="Kalimati" pitchFamily="2"/>
              </a:rPr>
              <a:t>सरकारी कार्यालयको भोगमा रहेको जग्गा त्यही कार्यालयको नाउँमा दर्ता गर्ने ब्यबस्था रहेको । </a:t>
            </a:r>
          </a:p>
          <a:p>
            <a:pPr algn="just">
              <a:lnSpc>
                <a:spcPct val="150000"/>
              </a:lnSpc>
            </a:pPr>
            <a:r>
              <a:rPr lang="ne-NP" dirty="0">
                <a:cs typeface="Kalimati" pitchFamily="2"/>
              </a:rPr>
              <a:t>बन क्षेत्रको जग्गा नेपाल सरकारको नाउँमा दर्ता गर्ने। </a:t>
            </a:r>
            <a:endParaRPr lang="cy-GB" dirty="0">
              <a:cs typeface="Kalimati" pitchFamily="2"/>
            </a:endParaRPr>
          </a:p>
        </p:txBody>
      </p:sp>
    </p:spTree>
    <p:extLst>
      <p:ext uri="{BB962C8B-B14F-4D97-AF65-F5344CB8AC3E}">
        <p14:creationId xmlns:p14="http://schemas.microsoft.com/office/powerpoint/2010/main" val="183041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7210" y="1035169"/>
            <a:ext cx="10574547" cy="5684807"/>
          </a:xfrm>
        </p:spPr>
        <p:txBody>
          <a:bodyPr>
            <a:normAutofit/>
          </a:bodyPr>
          <a:lstStyle/>
          <a:p>
            <a:r>
              <a:rPr lang="en-US" sz="2400" dirty="0">
                <a:solidFill>
                  <a:srgbClr val="FF0000"/>
                </a:solidFill>
              </a:rPr>
              <a:t>booking principle </a:t>
            </a:r>
          </a:p>
          <a:p>
            <a:pPr lvl="1">
              <a:lnSpc>
                <a:spcPct val="150000"/>
              </a:lnSpc>
            </a:pPr>
            <a:r>
              <a:rPr lang="en-US" sz="2000" dirty="0"/>
              <a:t>Change in </a:t>
            </a:r>
            <a:r>
              <a:rPr lang="en-US" sz="2000" dirty="0">
                <a:solidFill>
                  <a:srgbClr val="FF0000"/>
                </a:solidFill>
              </a:rPr>
              <a:t>right gets effective </a:t>
            </a:r>
            <a:r>
              <a:rPr lang="en-US" sz="2000" dirty="0"/>
              <a:t>only after booking </a:t>
            </a:r>
          </a:p>
          <a:p>
            <a:pPr lvl="1">
              <a:lnSpc>
                <a:spcPct val="150000"/>
              </a:lnSpc>
            </a:pPr>
            <a:r>
              <a:rPr lang="en-US" sz="2000" dirty="0"/>
              <a:t>implies that a </a:t>
            </a:r>
            <a:r>
              <a:rPr lang="en-US" sz="2000" dirty="0">
                <a:solidFill>
                  <a:srgbClr val="FF0000"/>
                </a:solidFill>
              </a:rPr>
              <a:t>change in real rights </a:t>
            </a:r>
            <a:r>
              <a:rPr lang="en-US" sz="2000" dirty="0"/>
              <a:t>on an immovable property, especially by transfer, is not legally effectuated </a:t>
            </a:r>
            <a:r>
              <a:rPr lang="en-US" sz="1800" i="1" dirty="0"/>
              <a:t>(put into force or operation)</a:t>
            </a:r>
            <a:r>
              <a:rPr lang="en-US" sz="2000" dirty="0"/>
              <a:t> </a:t>
            </a:r>
            <a:r>
              <a:rPr lang="en-US" sz="2000" dirty="0">
                <a:solidFill>
                  <a:srgbClr val="FF0000"/>
                </a:solidFill>
              </a:rPr>
              <a:t>until the change</a:t>
            </a:r>
            <a:r>
              <a:rPr lang="en-US" sz="2000" dirty="0"/>
              <a:t> or the expected right </a:t>
            </a:r>
            <a:r>
              <a:rPr lang="en-US" sz="2000" dirty="0">
                <a:solidFill>
                  <a:srgbClr val="FF0000"/>
                </a:solidFill>
              </a:rPr>
              <a:t>is booked or registered</a:t>
            </a:r>
            <a:r>
              <a:rPr lang="en-US" sz="2000" dirty="0"/>
              <a:t> in the land register.</a:t>
            </a:r>
          </a:p>
          <a:p>
            <a:r>
              <a:rPr lang="en-US" sz="2400" dirty="0">
                <a:solidFill>
                  <a:srgbClr val="FF0000"/>
                </a:solidFill>
              </a:rPr>
              <a:t>consent principle </a:t>
            </a:r>
          </a:p>
          <a:p>
            <a:pPr lvl="1">
              <a:lnSpc>
                <a:spcPct val="150000"/>
              </a:lnSpc>
            </a:pPr>
            <a:r>
              <a:rPr lang="en-US" sz="2000" dirty="0">
                <a:solidFill>
                  <a:srgbClr val="FF0000"/>
                </a:solidFill>
              </a:rPr>
              <a:t>change in right</a:t>
            </a:r>
            <a:r>
              <a:rPr lang="en-US" sz="2000" dirty="0"/>
              <a:t> is possible only after the </a:t>
            </a:r>
            <a:r>
              <a:rPr lang="en-US" sz="2000" dirty="0">
                <a:solidFill>
                  <a:srgbClr val="FF0000"/>
                </a:solidFill>
              </a:rPr>
              <a:t>permission of existing right owner</a:t>
            </a:r>
          </a:p>
          <a:p>
            <a:pPr lvl="1">
              <a:lnSpc>
                <a:spcPct val="150000"/>
              </a:lnSpc>
            </a:pPr>
            <a:r>
              <a:rPr lang="en-US" sz="2000" dirty="0"/>
              <a:t>implies that the real entitled person who is booked as such in the register must </a:t>
            </a:r>
            <a:r>
              <a:rPr lang="en-US" sz="2000" dirty="0">
                <a:solidFill>
                  <a:srgbClr val="FF0000"/>
                </a:solidFill>
              </a:rPr>
              <a:t>give his consent </a:t>
            </a:r>
            <a:r>
              <a:rPr lang="en-US" sz="2000" dirty="0"/>
              <a:t>for a </a:t>
            </a:r>
            <a:r>
              <a:rPr lang="en-US" sz="2000" dirty="0">
                <a:solidFill>
                  <a:srgbClr val="FF0000"/>
                </a:solidFill>
              </a:rPr>
              <a:t>change</a:t>
            </a:r>
            <a:r>
              <a:rPr lang="en-US" sz="2000" dirty="0"/>
              <a:t> of the inscription </a:t>
            </a:r>
            <a:r>
              <a:rPr lang="en-US" sz="1800" i="1" dirty="0"/>
              <a:t>(a thing inscribed, as on a monument or in a book</a:t>
            </a:r>
            <a:r>
              <a:rPr lang="en-US" sz="2000" dirty="0"/>
              <a:t>) in the land register.</a:t>
            </a:r>
          </a:p>
        </p:txBody>
      </p:sp>
      <p:sp>
        <p:nvSpPr>
          <p:cNvPr id="3" name="Title 2"/>
          <p:cNvSpPr>
            <a:spLocks noGrp="1"/>
          </p:cNvSpPr>
          <p:nvPr>
            <p:ph type="title"/>
          </p:nvPr>
        </p:nvSpPr>
        <p:spPr>
          <a:xfrm>
            <a:off x="838200" y="365125"/>
            <a:ext cx="10515600" cy="670045"/>
          </a:xfrm>
        </p:spPr>
        <p:txBody>
          <a:bodyPr>
            <a:normAutofit fontScale="90000"/>
          </a:bodyPr>
          <a:lstStyle/>
          <a:p>
            <a:r>
              <a:rPr lang="en-US" dirty="0">
                <a:solidFill>
                  <a:srgbClr val="0070C0"/>
                </a:solidFill>
              </a:rPr>
              <a:t>Principles of Land Registration</a:t>
            </a:r>
          </a:p>
        </p:txBody>
      </p:sp>
    </p:spTree>
    <p:extLst>
      <p:ext uri="{BB962C8B-B14F-4D97-AF65-F5344CB8AC3E}">
        <p14:creationId xmlns:p14="http://schemas.microsoft.com/office/powerpoint/2010/main" val="39761536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a:bodyPr>
          <a:lstStyle/>
          <a:p>
            <a:r>
              <a:rPr lang="en-US" sz="2400" dirty="0">
                <a:solidFill>
                  <a:srgbClr val="FF0000"/>
                </a:solidFill>
              </a:rPr>
              <a:t>principle of publicity</a:t>
            </a:r>
          </a:p>
          <a:p>
            <a:pPr lvl="1"/>
            <a:r>
              <a:rPr lang="en-US" sz="2000" dirty="0"/>
              <a:t>register is </a:t>
            </a:r>
            <a:r>
              <a:rPr lang="en-US" sz="2000" dirty="0">
                <a:solidFill>
                  <a:srgbClr val="FF0000"/>
                </a:solidFill>
              </a:rPr>
              <a:t>publicly open </a:t>
            </a:r>
            <a:r>
              <a:rPr lang="en-US" sz="2000" dirty="0"/>
              <a:t>for interested third party for good faith  </a:t>
            </a:r>
          </a:p>
          <a:p>
            <a:pPr lvl="1"/>
            <a:r>
              <a:rPr lang="en-US" sz="2000" dirty="0"/>
              <a:t>Tied to the third party effect</a:t>
            </a:r>
          </a:p>
          <a:p>
            <a:pPr lvl="1"/>
            <a:r>
              <a:rPr lang="en-US" sz="2000" dirty="0"/>
              <a:t>The publicity principle is concerned with the </a:t>
            </a:r>
            <a:r>
              <a:rPr lang="en-US" sz="2000" dirty="0">
                <a:solidFill>
                  <a:srgbClr val="FF0000"/>
                </a:solidFill>
              </a:rPr>
              <a:t>accessibility of information </a:t>
            </a:r>
            <a:r>
              <a:rPr lang="en-US" sz="2000" dirty="0"/>
              <a:t>on real rights by third parties</a:t>
            </a:r>
          </a:p>
          <a:p>
            <a:pPr lvl="1"/>
            <a:r>
              <a:rPr lang="en-US" sz="2000" dirty="0"/>
              <a:t>implies that the </a:t>
            </a:r>
            <a:r>
              <a:rPr lang="en-US" sz="2000" dirty="0">
                <a:solidFill>
                  <a:srgbClr val="FF0000"/>
                </a:solidFill>
              </a:rPr>
              <a:t>legal registers are open for public inspection.</a:t>
            </a:r>
          </a:p>
          <a:p>
            <a:pPr lvl="1"/>
            <a:r>
              <a:rPr lang="en-US" sz="2000" dirty="0"/>
              <a:t>and also that the </a:t>
            </a:r>
            <a:r>
              <a:rPr lang="en-US" sz="2000" dirty="0">
                <a:solidFill>
                  <a:srgbClr val="FF0000"/>
                </a:solidFill>
              </a:rPr>
              <a:t>published facts can be upheld as being more or less correct </a:t>
            </a:r>
            <a:r>
              <a:rPr lang="en-US" sz="2000" dirty="0"/>
              <a:t>by third parties in good faith, so that they can be protected by law.</a:t>
            </a:r>
          </a:p>
          <a:p>
            <a:pPr lvl="1"/>
            <a:r>
              <a:rPr lang="en-US" sz="2000" dirty="0"/>
              <a:t>Concerning the public inspection, it can be remarked that in various countries the </a:t>
            </a:r>
            <a:r>
              <a:rPr lang="en-US" sz="2000" dirty="0">
                <a:solidFill>
                  <a:srgbClr val="FF0000"/>
                </a:solidFill>
              </a:rPr>
              <a:t>land register is open for inspection</a:t>
            </a:r>
            <a:r>
              <a:rPr lang="en-US" sz="2000" dirty="0"/>
              <a:t> whether by anybody who wishes to do so (The Netherlands, Belgium, France)</a:t>
            </a:r>
          </a:p>
          <a:p>
            <a:pPr marL="457200" lvl="1" indent="0">
              <a:buNone/>
            </a:pPr>
            <a:endParaRPr lang="en-US" sz="2000" dirty="0"/>
          </a:p>
          <a:p>
            <a:endParaRPr lang="en-US" dirty="0"/>
          </a:p>
        </p:txBody>
      </p:sp>
    </p:spTree>
    <p:extLst>
      <p:ext uri="{BB962C8B-B14F-4D97-AF65-F5344CB8AC3E}">
        <p14:creationId xmlns:p14="http://schemas.microsoft.com/office/powerpoint/2010/main" val="60280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sz="2400" dirty="0">
                <a:solidFill>
                  <a:srgbClr val="FF0000"/>
                </a:solidFill>
              </a:rPr>
              <a:t>principle of </a:t>
            </a:r>
            <a:r>
              <a:rPr lang="en-US" sz="2400" dirty="0" err="1">
                <a:solidFill>
                  <a:srgbClr val="FF0000"/>
                </a:solidFill>
              </a:rPr>
              <a:t>speciality</a:t>
            </a:r>
            <a:r>
              <a:rPr lang="en-US" sz="2400" dirty="0">
                <a:solidFill>
                  <a:srgbClr val="FF0000"/>
                </a:solidFill>
              </a:rPr>
              <a:t> (specificity) of Principle of determination</a:t>
            </a:r>
          </a:p>
          <a:p>
            <a:pPr lvl="1">
              <a:lnSpc>
                <a:spcPct val="150000"/>
              </a:lnSpc>
            </a:pPr>
            <a:r>
              <a:rPr lang="en-US" sz="2000" dirty="0"/>
              <a:t>parcel and owner are </a:t>
            </a:r>
            <a:r>
              <a:rPr lang="en-US" sz="2000" dirty="0">
                <a:solidFill>
                  <a:srgbClr val="FF0000"/>
                </a:solidFill>
              </a:rPr>
              <a:t>unambiguously identified</a:t>
            </a:r>
          </a:p>
          <a:p>
            <a:pPr lvl="1">
              <a:lnSpc>
                <a:spcPct val="150000"/>
              </a:lnSpc>
            </a:pPr>
            <a:r>
              <a:rPr lang="en-US" sz="2000" dirty="0"/>
              <a:t>implies that in land registration, and consequently in the documents submitted for registration, the concerned subject (man) and object (i.e. real property) must be unambiguously identified. (Austria, Estonia, Slovenia)</a:t>
            </a:r>
          </a:p>
          <a:p>
            <a:endParaRPr lang="en-US" dirty="0"/>
          </a:p>
        </p:txBody>
      </p:sp>
    </p:spTree>
    <p:extLst>
      <p:ext uri="{BB962C8B-B14F-4D97-AF65-F5344CB8AC3E}">
        <p14:creationId xmlns:p14="http://schemas.microsoft.com/office/powerpoint/2010/main" val="123525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5360-CB10-E7B0-1C19-E0FE6272C13A}"/>
              </a:ext>
            </a:extLst>
          </p:cNvPr>
          <p:cNvSpPr>
            <a:spLocks noGrp="1"/>
          </p:cNvSpPr>
          <p:nvPr>
            <p:ph type="title"/>
          </p:nvPr>
        </p:nvSpPr>
        <p:spPr>
          <a:xfrm>
            <a:off x="183776" y="158938"/>
            <a:ext cx="10515600" cy="737534"/>
          </a:xfrm>
        </p:spPr>
        <p:txBody>
          <a:bodyPr/>
          <a:lstStyle/>
          <a:p>
            <a:r>
              <a:rPr lang="en-US" dirty="0"/>
              <a:t>Types of Land Registration</a:t>
            </a:r>
          </a:p>
        </p:txBody>
      </p:sp>
      <p:sp>
        <p:nvSpPr>
          <p:cNvPr id="3" name="Content Placeholder 2">
            <a:extLst>
              <a:ext uri="{FF2B5EF4-FFF2-40B4-BE49-F238E27FC236}">
                <a16:creationId xmlns:a16="http://schemas.microsoft.com/office/drawing/2014/main" id="{F48F44EF-9DC3-9887-11D4-5D9475985F52}"/>
              </a:ext>
            </a:extLst>
          </p:cNvPr>
          <p:cNvSpPr>
            <a:spLocks noGrp="1"/>
          </p:cNvSpPr>
          <p:nvPr>
            <p:ph idx="1"/>
          </p:nvPr>
        </p:nvSpPr>
        <p:spPr>
          <a:xfrm>
            <a:off x="340659" y="968188"/>
            <a:ext cx="11013141" cy="5208775"/>
          </a:xfrm>
        </p:spPr>
        <p:txBody>
          <a:bodyPr>
            <a:normAutofit lnSpcReduction="10000"/>
          </a:bodyPr>
          <a:lstStyle/>
          <a:p>
            <a:pPr algn="just">
              <a:lnSpc>
                <a:spcPct val="160000"/>
              </a:lnSpc>
            </a:pPr>
            <a:r>
              <a:rPr lang="ne-NP" dirty="0">
                <a:cs typeface="Kalimati" pitchFamily="2"/>
              </a:rPr>
              <a:t>लिखतद्धारा जग्गाको स्वामित्व परिबर्तन गर्ने प्रमुख ३ वटा पद्धति रहेका छन । </a:t>
            </a:r>
          </a:p>
          <a:p>
            <a:pPr algn="just">
              <a:lnSpc>
                <a:spcPct val="160000"/>
              </a:lnSpc>
              <a:buFont typeface="Wingdings" panose="05000000000000000000" pitchFamily="2" charset="2"/>
              <a:buChar char="q"/>
            </a:pPr>
            <a:r>
              <a:rPr lang="en-US" b="1" u="sng" dirty="0">
                <a:solidFill>
                  <a:schemeClr val="tx2"/>
                </a:solidFill>
                <a:highlight>
                  <a:srgbClr val="FFFF00"/>
                </a:highlight>
                <a:cs typeface="Kalimati" pitchFamily="2"/>
              </a:rPr>
              <a:t> </a:t>
            </a:r>
            <a:r>
              <a:rPr lang="ne-NP" b="1" u="sng" dirty="0">
                <a:solidFill>
                  <a:schemeClr val="tx2"/>
                </a:solidFill>
                <a:highlight>
                  <a:srgbClr val="FFFF00"/>
                </a:highlight>
                <a:cs typeface="Kalimati" pitchFamily="2"/>
              </a:rPr>
              <a:t>१ घरसारको ब्यबहार </a:t>
            </a:r>
            <a:r>
              <a:rPr lang="en-GB" b="1" u="sng" dirty="0">
                <a:solidFill>
                  <a:schemeClr val="tx2"/>
                </a:solidFill>
                <a:highlight>
                  <a:srgbClr val="FFFF00"/>
                </a:highlight>
                <a:cs typeface="Kalimati" pitchFamily="2"/>
              </a:rPr>
              <a:t>(Private Conveyancing)</a:t>
            </a:r>
            <a:r>
              <a:rPr lang="ne-NP" b="1" u="sng" dirty="0">
                <a:solidFill>
                  <a:schemeClr val="tx2"/>
                </a:solidFill>
                <a:cs typeface="Kalimati" pitchFamily="2"/>
              </a:rPr>
              <a:t> </a:t>
            </a:r>
            <a:endParaRPr lang="en-US" b="1" u="sng" dirty="0">
              <a:solidFill>
                <a:schemeClr val="tx2"/>
              </a:solidFill>
              <a:cs typeface="Kalimati" pitchFamily="2"/>
            </a:endParaRPr>
          </a:p>
          <a:p>
            <a:pPr algn="just">
              <a:lnSpc>
                <a:spcPct val="160000"/>
              </a:lnSpc>
            </a:pPr>
            <a:r>
              <a:rPr lang="ne-NP" dirty="0">
                <a:cs typeface="Kalimati" pitchFamily="2"/>
              </a:rPr>
              <a:t>सरकारी अड्डाको </a:t>
            </a:r>
            <a:r>
              <a:rPr lang="ne-NP" dirty="0">
                <a:solidFill>
                  <a:srgbClr val="FF0000"/>
                </a:solidFill>
                <a:cs typeface="Kalimati" pitchFamily="2"/>
              </a:rPr>
              <a:t>सहयोगबिना </a:t>
            </a:r>
            <a:r>
              <a:rPr lang="ne-NP" dirty="0">
                <a:cs typeface="Kalimati" pitchFamily="2"/>
              </a:rPr>
              <a:t>केही मानिसको रोहवरमा  जग्गा हस्तान्तरण गर्ने तरिका । </a:t>
            </a:r>
            <a:endParaRPr lang="en-US" dirty="0">
              <a:cs typeface="Kalimati" pitchFamily="2"/>
            </a:endParaRPr>
          </a:p>
          <a:p>
            <a:pPr algn="just">
              <a:lnSpc>
                <a:spcPct val="160000"/>
              </a:lnSpc>
            </a:pPr>
            <a:r>
              <a:rPr lang="ne-NP" dirty="0">
                <a:cs typeface="Kalimati" pitchFamily="2"/>
              </a:rPr>
              <a:t>यो एक किसिमको प्राचिन पद्धति हो । </a:t>
            </a:r>
            <a:endParaRPr lang="en-US" dirty="0">
              <a:cs typeface="Kalimati" pitchFamily="2"/>
            </a:endParaRPr>
          </a:p>
          <a:p>
            <a:pPr algn="just">
              <a:lnSpc>
                <a:spcPct val="160000"/>
              </a:lnSpc>
            </a:pPr>
            <a:r>
              <a:rPr lang="ne-NP" dirty="0">
                <a:cs typeface="Kalimati" pitchFamily="2"/>
              </a:rPr>
              <a:t>यसमा खरिद गर्नेलाई एक चपरी माटो दिने गरिन्थ्यो । बिस्तारै कानून जान्ने ब्यक्ति मार्फत खरिद बिक्री गर्न शुरु गरियो । </a:t>
            </a:r>
          </a:p>
          <a:p>
            <a:endParaRPr lang="en-US" dirty="0"/>
          </a:p>
        </p:txBody>
      </p:sp>
    </p:spTree>
    <p:extLst>
      <p:ext uri="{BB962C8B-B14F-4D97-AF65-F5344CB8AC3E}">
        <p14:creationId xmlns:p14="http://schemas.microsoft.com/office/powerpoint/2010/main" val="260446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404664"/>
            <a:ext cx="8784976" cy="5018983"/>
          </a:xfrm>
        </p:spPr>
        <p:txBody>
          <a:bodyPr>
            <a:normAutofit/>
          </a:bodyPr>
          <a:lstStyle/>
          <a:p>
            <a:pPr algn="just">
              <a:lnSpc>
                <a:spcPct val="160000"/>
              </a:lnSpc>
            </a:pPr>
            <a:r>
              <a:rPr lang="ne-NP" dirty="0">
                <a:cs typeface="Kalimati" pitchFamily="2"/>
              </a:rPr>
              <a:t>बेलायतमा </a:t>
            </a:r>
            <a:r>
              <a:rPr lang="en-US" dirty="0">
                <a:cs typeface="Kalimati" pitchFamily="2"/>
              </a:rPr>
              <a:t>1847</a:t>
            </a:r>
            <a:r>
              <a:rPr lang="ne-NP" dirty="0">
                <a:cs typeface="Kalimati" pitchFamily="2"/>
              </a:rPr>
              <a:t> मा यो प्रथा समाप्त गरी तमसुक लेखी सहिछाप गरी कार्यालयको छाप लगाउन शुरु गरिएको थियो  </a:t>
            </a:r>
          </a:p>
          <a:p>
            <a:pPr algn="just">
              <a:lnSpc>
                <a:spcPct val="160000"/>
              </a:lnSpc>
            </a:pPr>
            <a:r>
              <a:rPr lang="ne-NP" dirty="0">
                <a:cs typeface="Kalimati" pitchFamily="2"/>
              </a:rPr>
              <a:t>यसमा कीर्ते हुन सक्ने असुरक्षित र अभिलेखबिहीन हुने र भोगमा असर पर्ने जस्ता कमिकमजोरी थिए । </a:t>
            </a:r>
          </a:p>
          <a:p>
            <a:pPr algn="just">
              <a:lnSpc>
                <a:spcPct val="160000"/>
              </a:lnSpc>
            </a:pPr>
            <a:r>
              <a:rPr lang="ne-NP" dirty="0">
                <a:cs typeface="Kalimati" pitchFamily="2"/>
              </a:rPr>
              <a:t>हाल यो पद्धति अधिकांश मुलुकहरुले त्यागी सकेका</a:t>
            </a:r>
            <a:r>
              <a:rPr lang="en-GB" dirty="0">
                <a:cs typeface="Kalimati" pitchFamily="2"/>
              </a:rPr>
              <a:t> </a:t>
            </a:r>
            <a:r>
              <a:rPr lang="ne-NP" dirty="0">
                <a:cs typeface="Kalimati" pitchFamily="2"/>
              </a:rPr>
              <a:t>छन । </a:t>
            </a:r>
            <a:endParaRPr lang="cy-GB" dirty="0">
              <a:cs typeface="Kalimati" pitchFamily="2"/>
            </a:endParaRPr>
          </a:p>
        </p:txBody>
      </p:sp>
    </p:spTree>
    <p:extLst>
      <p:ext uri="{BB962C8B-B14F-4D97-AF65-F5344CB8AC3E}">
        <p14:creationId xmlns:p14="http://schemas.microsoft.com/office/powerpoint/2010/main" val="285426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0" y="233240"/>
            <a:ext cx="10515600" cy="672367"/>
          </a:xfrm>
        </p:spPr>
        <p:txBody>
          <a:bodyPr>
            <a:normAutofit fontScale="90000"/>
          </a:bodyPr>
          <a:lstStyle/>
          <a:p>
            <a:r>
              <a:rPr lang="en-US" dirty="0"/>
              <a:t>Land Registration</a:t>
            </a:r>
          </a:p>
        </p:txBody>
      </p:sp>
      <p:sp>
        <p:nvSpPr>
          <p:cNvPr id="3" name="Content Placeholder 2"/>
          <p:cNvSpPr>
            <a:spLocks noGrp="1"/>
          </p:cNvSpPr>
          <p:nvPr>
            <p:ph idx="1"/>
          </p:nvPr>
        </p:nvSpPr>
        <p:spPr>
          <a:xfrm>
            <a:off x="263770" y="1459523"/>
            <a:ext cx="11019692" cy="5196254"/>
          </a:xfrm>
        </p:spPr>
        <p:txBody>
          <a:bodyPr>
            <a:normAutofit fontScale="55000" lnSpcReduction="20000"/>
          </a:bodyPr>
          <a:lstStyle/>
          <a:p>
            <a:r>
              <a:rPr lang="en-US" sz="5100" dirty="0"/>
              <a:t>Land registration is the </a:t>
            </a:r>
            <a:r>
              <a:rPr lang="en-US" sz="5100" dirty="0">
                <a:solidFill>
                  <a:srgbClr val="FF0000"/>
                </a:solidFill>
              </a:rPr>
              <a:t>official</a:t>
            </a:r>
            <a:r>
              <a:rPr lang="en-US" sz="5100" dirty="0"/>
              <a:t>, </a:t>
            </a:r>
            <a:r>
              <a:rPr lang="en-US" sz="5100" dirty="0">
                <a:solidFill>
                  <a:srgbClr val="FF0000"/>
                </a:solidFill>
              </a:rPr>
              <a:t>systematic </a:t>
            </a:r>
            <a:r>
              <a:rPr lang="en-US" sz="5100" dirty="0"/>
              <a:t>process of managing information about </a:t>
            </a:r>
            <a:r>
              <a:rPr lang="en-US" sz="5100" dirty="0">
                <a:solidFill>
                  <a:srgbClr val="FF0000"/>
                </a:solidFill>
              </a:rPr>
              <a:t>land tenure</a:t>
            </a:r>
            <a:r>
              <a:rPr lang="en-US" sz="5100" dirty="0"/>
              <a:t>( owner, rights, value, use </a:t>
            </a:r>
            <a:r>
              <a:rPr lang="en-US" sz="5100" dirty="0" err="1"/>
              <a:t>etc</a:t>
            </a:r>
            <a:r>
              <a:rPr lang="en-US" sz="5100" dirty="0"/>
              <a:t>) </a:t>
            </a:r>
          </a:p>
          <a:p>
            <a:endParaRPr lang="en-US" sz="5100" dirty="0"/>
          </a:p>
          <a:p>
            <a:r>
              <a:rPr lang="en-US" sz="5100" dirty="0"/>
              <a:t>It refers to a record created and </a:t>
            </a:r>
            <a:r>
              <a:rPr lang="en-US" sz="5100" dirty="0">
                <a:solidFill>
                  <a:srgbClr val="FF0000"/>
                </a:solidFill>
              </a:rPr>
              <a:t>maintained by the state</a:t>
            </a:r>
            <a:r>
              <a:rPr lang="en-US" sz="5100" dirty="0"/>
              <a:t>,</a:t>
            </a:r>
            <a:br>
              <a:rPr lang="en-US" sz="5100" dirty="0"/>
            </a:br>
            <a:r>
              <a:rPr lang="en-US" sz="5100" dirty="0"/>
              <a:t>rather than by </a:t>
            </a:r>
            <a:r>
              <a:rPr lang="en-US" sz="5100" dirty="0">
                <a:solidFill>
                  <a:srgbClr val="FF0000"/>
                </a:solidFill>
              </a:rPr>
              <a:t>private enterprise</a:t>
            </a:r>
            <a:r>
              <a:rPr lang="en-US" sz="5100" dirty="0"/>
              <a:t>, it may be </a:t>
            </a:r>
            <a:r>
              <a:rPr lang="en-US" sz="5100" dirty="0">
                <a:solidFill>
                  <a:srgbClr val="FF0000"/>
                </a:solidFill>
              </a:rPr>
              <a:t>publicly accessible</a:t>
            </a:r>
            <a:r>
              <a:rPr lang="en-US" sz="5100" dirty="0"/>
              <a:t>, to a greater or lesser extent, and the state may guarantee its accuracy.</a:t>
            </a:r>
          </a:p>
          <a:p>
            <a:pPr marL="0" indent="0">
              <a:buNone/>
            </a:pPr>
            <a:r>
              <a:rPr lang="en-US" sz="5100" dirty="0"/>
              <a:t> </a:t>
            </a:r>
          </a:p>
          <a:p>
            <a:r>
              <a:rPr lang="en-US" sz="5100" dirty="0"/>
              <a:t>process of recording </a:t>
            </a:r>
            <a:r>
              <a:rPr lang="en-US" sz="5100" dirty="0">
                <a:solidFill>
                  <a:srgbClr val="FF0000"/>
                </a:solidFill>
              </a:rPr>
              <a:t>legally recognized </a:t>
            </a:r>
            <a:r>
              <a:rPr lang="en-US" sz="5100" dirty="0"/>
              <a:t>interests (ownership and/or use) in land (McLaughlin/Nichols 1989).</a:t>
            </a:r>
          </a:p>
          <a:p>
            <a:endParaRPr lang="en-US" sz="5100" dirty="0"/>
          </a:p>
          <a:p>
            <a:r>
              <a:rPr lang="en-US" sz="5100" dirty="0"/>
              <a:t>Land registration is a process of official recording of rights in land through deeds or as title on properties.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99440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388" y="413048"/>
            <a:ext cx="10990729" cy="6336704"/>
          </a:xfrm>
        </p:spPr>
        <p:txBody>
          <a:bodyPr vert="horz" lIns="91440" tIns="45720" rIns="91440" bIns="45720" rtlCol="0" anchor="t">
            <a:normAutofit/>
          </a:bodyPr>
          <a:lstStyle/>
          <a:p>
            <a:pPr marL="0" indent="0" algn="just">
              <a:buNone/>
            </a:pPr>
            <a:r>
              <a:rPr lang="ne-NP" sz="3200" dirty="0">
                <a:solidFill>
                  <a:schemeClr val="tx2"/>
                </a:solidFill>
                <a:highlight>
                  <a:srgbClr val="FFFF00"/>
                </a:highlight>
                <a:cs typeface="Mangal"/>
              </a:rPr>
              <a:t>२ </a:t>
            </a:r>
            <a:r>
              <a:rPr lang="ne-NP" sz="3200" b="1" u="sng" dirty="0">
                <a:solidFill>
                  <a:schemeClr val="tx2"/>
                </a:solidFill>
                <a:highlight>
                  <a:srgbClr val="FFFF00"/>
                </a:highlight>
                <a:cs typeface="Mangal"/>
              </a:rPr>
              <a:t>कार्यालयमा गई लिखत पारित गर्ने</a:t>
            </a:r>
            <a:r>
              <a:rPr lang="en-GB" sz="3200" b="1" u="sng" dirty="0">
                <a:solidFill>
                  <a:schemeClr val="tx2"/>
                </a:solidFill>
                <a:highlight>
                  <a:srgbClr val="FFFF00"/>
                </a:highlight>
              </a:rPr>
              <a:t>( Registration of Deeds)</a:t>
            </a:r>
            <a:r>
              <a:rPr lang="en-GB" sz="3200" dirty="0">
                <a:solidFill>
                  <a:schemeClr val="tx2"/>
                </a:solidFill>
              </a:rPr>
              <a:t> </a:t>
            </a:r>
            <a:endParaRPr lang="ne-NP" sz="3200" dirty="0">
              <a:solidFill>
                <a:schemeClr val="tx2"/>
              </a:solidFill>
            </a:endParaRPr>
          </a:p>
          <a:p>
            <a:pPr algn="just"/>
            <a:r>
              <a:rPr lang="ne-NP" sz="3200" dirty="0">
                <a:cs typeface="Kalimati" pitchFamily="2"/>
              </a:rPr>
              <a:t>यसमा कार्यालयमा भएको </a:t>
            </a:r>
            <a:r>
              <a:rPr lang="ne-NP" sz="3200" dirty="0">
                <a:solidFill>
                  <a:srgbClr val="FF0000"/>
                </a:solidFill>
                <a:cs typeface="Kalimati" pitchFamily="2"/>
              </a:rPr>
              <a:t>अभिलेख</a:t>
            </a:r>
            <a:r>
              <a:rPr lang="ne-NP" sz="3200" dirty="0">
                <a:cs typeface="Kalimati" pitchFamily="2"/>
              </a:rPr>
              <a:t> र </a:t>
            </a:r>
            <a:r>
              <a:rPr lang="ne-NP" sz="3200" dirty="0">
                <a:solidFill>
                  <a:srgbClr val="FF0000"/>
                </a:solidFill>
                <a:cs typeface="Kalimati" pitchFamily="2"/>
              </a:rPr>
              <a:t>हकभोग</a:t>
            </a:r>
            <a:r>
              <a:rPr lang="ne-NP" sz="3200" dirty="0">
                <a:cs typeface="Kalimati" pitchFamily="2"/>
              </a:rPr>
              <a:t>को आधारमा कार्यालयको </a:t>
            </a:r>
            <a:r>
              <a:rPr lang="ne-NP" sz="3200" dirty="0">
                <a:solidFill>
                  <a:srgbClr val="FF0000"/>
                </a:solidFill>
                <a:cs typeface="Kalimati" pitchFamily="2"/>
              </a:rPr>
              <a:t>रोहवरमा</a:t>
            </a:r>
            <a:r>
              <a:rPr lang="ne-NP" sz="3200" dirty="0">
                <a:cs typeface="Kalimati" pitchFamily="2"/>
              </a:rPr>
              <a:t> हकहस्तान्तरण हुने पद्धति। </a:t>
            </a:r>
          </a:p>
          <a:p>
            <a:pPr algn="just"/>
            <a:r>
              <a:rPr lang="ne-NP" sz="3200" dirty="0">
                <a:cs typeface="Kalimati" pitchFamily="2"/>
              </a:rPr>
              <a:t>खासगरी यो पद्धति अघिल्लो पद्धतिको कमिकमजोरीका कारण शुरुवात भएको हो । </a:t>
            </a:r>
          </a:p>
          <a:p>
            <a:pPr algn="just"/>
            <a:r>
              <a:rPr lang="ne-NP" sz="3200" dirty="0">
                <a:cs typeface="Kalimati" pitchFamily="2"/>
              </a:rPr>
              <a:t>यसको मुख्य उदेश्य जग्गामा हुने </a:t>
            </a:r>
            <a:r>
              <a:rPr lang="ne-NP" sz="3200" dirty="0">
                <a:solidFill>
                  <a:srgbClr val="FF0000"/>
                </a:solidFill>
                <a:cs typeface="Kalimati" pitchFamily="2"/>
              </a:rPr>
              <a:t>जालसाजी</a:t>
            </a:r>
            <a:r>
              <a:rPr lang="ne-NP" sz="3200" dirty="0">
                <a:cs typeface="Kalimati" pitchFamily="2"/>
              </a:rPr>
              <a:t> ब्यबहारलाई नियन्त्रण गरी </a:t>
            </a:r>
            <a:r>
              <a:rPr lang="ne-NP" sz="3200" dirty="0">
                <a:solidFill>
                  <a:srgbClr val="FF0000"/>
                </a:solidFill>
                <a:cs typeface="Kalimati" pitchFamily="2"/>
              </a:rPr>
              <a:t>सुरक्षा</a:t>
            </a:r>
            <a:r>
              <a:rPr lang="ne-NP" sz="3200" dirty="0">
                <a:cs typeface="Kalimati" pitchFamily="2"/>
              </a:rPr>
              <a:t> प्रदान गर्नु हो।</a:t>
            </a:r>
          </a:p>
          <a:p>
            <a:pPr algn="just"/>
            <a:r>
              <a:rPr lang="ne-NP" sz="3200" dirty="0">
                <a:cs typeface="Kalimati" pitchFamily="2"/>
              </a:rPr>
              <a:t>बेलायतमा  </a:t>
            </a:r>
            <a:r>
              <a:rPr lang="en-US" sz="3200" dirty="0">
                <a:cs typeface="Kalimati" pitchFamily="2"/>
              </a:rPr>
              <a:t>1663</a:t>
            </a:r>
            <a:r>
              <a:rPr lang="ne-NP" sz="3200" dirty="0">
                <a:cs typeface="Kalimati" pitchFamily="2"/>
              </a:rPr>
              <a:t> मा रजिष्ट्री अफ डीडस कार्यालयको स्थापना भएको थियो । </a:t>
            </a:r>
          </a:p>
          <a:p>
            <a:pPr algn="just"/>
            <a:r>
              <a:rPr lang="ne-NP" sz="3200" dirty="0">
                <a:cs typeface="Kalimati" pitchFamily="2"/>
              </a:rPr>
              <a:t>फ्रान्समा नेपोलियनले </a:t>
            </a:r>
            <a:r>
              <a:rPr lang="en-US" sz="3200" dirty="0">
                <a:cs typeface="Kalimati" pitchFamily="2"/>
              </a:rPr>
              <a:t>1789</a:t>
            </a:r>
            <a:r>
              <a:rPr lang="ne-NP" sz="3200" dirty="0">
                <a:cs typeface="Kalimati" pitchFamily="2"/>
              </a:rPr>
              <a:t> मा चलाएका थिए </a:t>
            </a:r>
            <a:r>
              <a:rPr lang="ne-NP" sz="3200" dirty="0"/>
              <a:t>। </a:t>
            </a:r>
            <a:endParaRPr lang="cy-GB" sz="3200" dirty="0"/>
          </a:p>
        </p:txBody>
      </p:sp>
    </p:spTree>
    <p:extLst>
      <p:ext uri="{BB962C8B-B14F-4D97-AF65-F5344CB8AC3E}">
        <p14:creationId xmlns:p14="http://schemas.microsoft.com/office/powerpoint/2010/main" val="1126373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88640"/>
            <a:ext cx="8640960" cy="6408712"/>
          </a:xfrm>
        </p:spPr>
        <p:txBody>
          <a:bodyPr>
            <a:normAutofit fontScale="92500" lnSpcReduction="20000"/>
          </a:bodyPr>
          <a:lstStyle/>
          <a:p>
            <a:pPr algn="just">
              <a:lnSpc>
                <a:spcPct val="160000"/>
              </a:lnSpc>
            </a:pPr>
            <a:r>
              <a:rPr lang="ne-NP" dirty="0">
                <a:cs typeface="Kalimati" pitchFamily="2"/>
              </a:rPr>
              <a:t>अमेरिकामा </a:t>
            </a:r>
            <a:r>
              <a:rPr lang="en-US" dirty="0">
                <a:cs typeface="Kalimati" pitchFamily="2"/>
              </a:rPr>
              <a:t>1640</a:t>
            </a:r>
            <a:r>
              <a:rPr lang="ne-NP" dirty="0">
                <a:cs typeface="Kalimati" pitchFamily="2"/>
              </a:rPr>
              <a:t> देखि शुरुवात भएको थियो । </a:t>
            </a:r>
          </a:p>
          <a:p>
            <a:pPr algn="just">
              <a:lnSpc>
                <a:spcPct val="160000"/>
              </a:lnSpc>
            </a:pPr>
            <a:r>
              <a:rPr lang="ne-NP" dirty="0">
                <a:cs typeface="Kalimati" pitchFamily="2"/>
              </a:rPr>
              <a:t>नेपलमा सम्बत १९७९।१।१ देखि सनद</a:t>
            </a:r>
            <a:r>
              <a:rPr lang="en-US" dirty="0">
                <a:cs typeface="Kalimati" pitchFamily="2"/>
              </a:rPr>
              <a:t> (evidence)</a:t>
            </a:r>
            <a:r>
              <a:rPr lang="ne-NP" dirty="0">
                <a:cs typeface="Kalimati" pitchFamily="2"/>
              </a:rPr>
              <a:t> जारी भई यो पद्धति शुरुवात भएको थियो । </a:t>
            </a:r>
          </a:p>
          <a:p>
            <a:pPr algn="just">
              <a:lnSpc>
                <a:spcPct val="160000"/>
              </a:lnSpc>
            </a:pPr>
            <a:r>
              <a:rPr lang="ne-NP" dirty="0">
                <a:cs typeface="Kalimati" pitchFamily="2"/>
              </a:rPr>
              <a:t>यस्ता लिखतहरुलाई </a:t>
            </a:r>
            <a:r>
              <a:rPr lang="ne-NP" dirty="0">
                <a:solidFill>
                  <a:srgbClr val="FF0000"/>
                </a:solidFill>
                <a:cs typeface="Kalimati" pitchFamily="2"/>
              </a:rPr>
              <a:t>अदालतले मान्यता </a:t>
            </a:r>
            <a:r>
              <a:rPr lang="ne-NP" dirty="0">
                <a:cs typeface="Kalimati" pitchFamily="2"/>
              </a:rPr>
              <a:t>दिन थाल्यो । </a:t>
            </a:r>
          </a:p>
          <a:p>
            <a:pPr algn="just">
              <a:lnSpc>
                <a:spcPct val="160000"/>
              </a:lnSpc>
            </a:pPr>
            <a:r>
              <a:rPr lang="ne-NP" dirty="0">
                <a:cs typeface="Kalimati" pitchFamily="2"/>
              </a:rPr>
              <a:t>यसमा स्वामित्वा पाको हुन नसकेमा अदालतको सहारा लिनु पर्ने अवस्था छ । </a:t>
            </a:r>
          </a:p>
          <a:p>
            <a:pPr algn="just">
              <a:lnSpc>
                <a:spcPct val="160000"/>
              </a:lnSpc>
            </a:pPr>
            <a:r>
              <a:rPr lang="ne-NP" dirty="0">
                <a:cs typeface="Kalimati" pitchFamily="2"/>
              </a:rPr>
              <a:t>यदि कुनै लिखत भएको २० बर्ष सम्म स्वामित्व परिबर्तन भएको छैन भने त्यसलाई पक्का मान्ने गरी बेलायतलमा </a:t>
            </a:r>
            <a:r>
              <a:rPr lang="en-GB" dirty="0">
                <a:cs typeface="Kalimati" pitchFamily="2"/>
              </a:rPr>
              <a:t> law of Property act 1925 </a:t>
            </a:r>
            <a:r>
              <a:rPr lang="ne-NP" dirty="0">
                <a:cs typeface="Kalimati" pitchFamily="2"/>
              </a:rPr>
              <a:t>ले गरेको थियो । </a:t>
            </a:r>
          </a:p>
          <a:p>
            <a:r>
              <a:rPr lang="ne-NP" dirty="0"/>
              <a:t>यो पद्धतिमा कार्यालय जिम्मेवारी हुदैन ।</a:t>
            </a:r>
            <a:endParaRPr lang="cy-GB" dirty="0"/>
          </a:p>
        </p:txBody>
      </p:sp>
    </p:spTree>
    <p:extLst>
      <p:ext uri="{BB962C8B-B14F-4D97-AF65-F5344CB8AC3E}">
        <p14:creationId xmlns:p14="http://schemas.microsoft.com/office/powerpoint/2010/main" val="53932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504056"/>
          </a:xfrm>
        </p:spPr>
        <p:txBody>
          <a:bodyPr>
            <a:normAutofit fontScale="90000"/>
          </a:bodyPr>
          <a:lstStyle/>
          <a:p>
            <a:r>
              <a:rPr lang="ne-NP" sz="3600" b="1" dirty="0">
                <a:solidFill>
                  <a:srgbClr val="FF0000"/>
                </a:solidFill>
                <a:highlight>
                  <a:srgbClr val="FFFF00"/>
                </a:highlight>
                <a:cs typeface="Mangal"/>
              </a:rPr>
              <a:t>३ हकहिस्सा दर्ता पद्धति</a:t>
            </a:r>
            <a:r>
              <a:rPr lang="en-GB" sz="3600" b="1" dirty="0">
                <a:solidFill>
                  <a:srgbClr val="FF0000"/>
                </a:solidFill>
                <a:highlight>
                  <a:srgbClr val="FFFF00"/>
                </a:highlight>
              </a:rPr>
              <a:t> (Title </a:t>
            </a:r>
            <a:r>
              <a:rPr lang="en-GB" sz="3600" b="1" dirty="0" err="1">
                <a:solidFill>
                  <a:srgbClr val="FF0000"/>
                </a:solidFill>
                <a:highlight>
                  <a:srgbClr val="FFFF00"/>
                </a:highlight>
              </a:rPr>
              <a:t>Ragistration</a:t>
            </a:r>
            <a:r>
              <a:rPr lang="en-GB" sz="2800" dirty="0">
                <a:solidFill>
                  <a:srgbClr val="FF0000"/>
                </a:solidFill>
                <a:highlight>
                  <a:srgbClr val="FFFF00"/>
                </a:highlight>
              </a:rPr>
              <a:t>)</a:t>
            </a:r>
            <a:endParaRPr lang="cy-GB" sz="2800" dirty="0">
              <a:solidFill>
                <a:srgbClr val="FF0000"/>
              </a:solidFill>
              <a:highlight>
                <a:srgbClr val="FFFF00"/>
              </a:highlight>
            </a:endParaRPr>
          </a:p>
        </p:txBody>
      </p:sp>
      <p:sp>
        <p:nvSpPr>
          <p:cNvPr id="3" name="Content Placeholder 2"/>
          <p:cNvSpPr>
            <a:spLocks noGrp="1"/>
          </p:cNvSpPr>
          <p:nvPr>
            <p:ph idx="1"/>
          </p:nvPr>
        </p:nvSpPr>
        <p:spPr>
          <a:xfrm>
            <a:off x="1703512" y="692696"/>
            <a:ext cx="8712968" cy="5904656"/>
          </a:xfrm>
        </p:spPr>
        <p:txBody>
          <a:bodyPr>
            <a:normAutofit/>
          </a:bodyPr>
          <a:lstStyle/>
          <a:p>
            <a:pPr algn="just">
              <a:lnSpc>
                <a:spcPct val="150000"/>
              </a:lnSpc>
            </a:pPr>
            <a:r>
              <a:rPr lang="ne-NP" dirty="0">
                <a:cs typeface="Kalimati" pitchFamily="2"/>
              </a:rPr>
              <a:t>कुनै जग्गाको हकहिस्साको स्पष्ट उल्लेख भई दर्ता भएको अभिलेखलाई अर्काको नाउँमा सार्ने ब्यवस्था । अर्थात </a:t>
            </a:r>
            <a:r>
              <a:rPr lang="ne-NP" dirty="0">
                <a:solidFill>
                  <a:srgbClr val="FF0000"/>
                </a:solidFill>
                <a:cs typeface="Kalimati" pitchFamily="2"/>
              </a:rPr>
              <a:t>स्वामित्वमा</a:t>
            </a:r>
            <a:r>
              <a:rPr lang="ne-NP" dirty="0">
                <a:cs typeface="Kalimati" pitchFamily="2"/>
              </a:rPr>
              <a:t> ग्यारेणटी हुने जग्गाको पद्धति । </a:t>
            </a:r>
          </a:p>
          <a:p>
            <a:pPr algn="just">
              <a:lnSpc>
                <a:spcPct val="150000"/>
              </a:lnSpc>
            </a:pPr>
            <a:r>
              <a:rPr lang="ne-NP" dirty="0">
                <a:cs typeface="Kalimati" pitchFamily="2"/>
              </a:rPr>
              <a:t>यसमा ग्यारेणटी कार्यालयले दिन्छ । अदालत गइरहन पर्दैन  </a:t>
            </a:r>
          </a:p>
          <a:p>
            <a:pPr algn="just">
              <a:lnSpc>
                <a:spcPct val="150000"/>
              </a:lnSpc>
            </a:pPr>
            <a:r>
              <a:rPr lang="ne-NP" dirty="0">
                <a:cs typeface="Kalimati" pitchFamily="2"/>
              </a:rPr>
              <a:t>यसमा खासगरी प्रत्येक कित्ताको </a:t>
            </a:r>
            <a:r>
              <a:rPr lang="ne-NP" dirty="0">
                <a:solidFill>
                  <a:srgbClr val="FF0000"/>
                </a:solidFill>
                <a:cs typeface="Kalimati" pitchFamily="2"/>
              </a:rPr>
              <a:t>४ किल्ला स्वामित्व</a:t>
            </a:r>
            <a:r>
              <a:rPr lang="ne-NP" dirty="0">
                <a:cs typeface="Kalimati" pitchFamily="2"/>
              </a:rPr>
              <a:t> </a:t>
            </a:r>
            <a:r>
              <a:rPr lang="ne-NP" dirty="0">
                <a:solidFill>
                  <a:srgbClr val="FF0000"/>
                </a:solidFill>
                <a:cs typeface="Kalimati" pitchFamily="2"/>
              </a:rPr>
              <a:t>हकभोग </a:t>
            </a:r>
            <a:r>
              <a:rPr lang="ne-NP" dirty="0">
                <a:cs typeface="Kalimati" pitchFamily="2"/>
              </a:rPr>
              <a:t>र यदि कुनै </a:t>
            </a:r>
            <a:r>
              <a:rPr lang="ne-NP" dirty="0">
                <a:solidFill>
                  <a:srgbClr val="FF0000"/>
                </a:solidFill>
                <a:cs typeface="Kalimati" pitchFamily="2"/>
              </a:rPr>
              <a:t>तेश्रो पक्षको कुनै किसिमको अधिकार </a:t>
            </a:r>
            <a:r>
              <a:rPr lang="ne-NP" dirty="0">
                <a:cs typeface="Kalimati" pitchFamily="2"/>
              </a:rPr>
              <a:t>भए सो समेत उल्लेख हुने गरी अभिलेखमा जनाइएको हुन्छ । कुनै कारणले कच्चा ठहरे </a:t>
            </a:r>
            <a:r>
              <a:rPr lang="ne-NP" dirty="0">
                <a:solidFill>
                  <a:srgbClr val="FF0000"/>
                </a:solidFill>
                <a:cs typeface="Kalimati" pitchFamily="2"/>
              </a:rPr>
              <a:t>क्षतिपूर्ति</a:t>
            </a:r>
            <a:r>
              <a:rPr lang="ne-NP" dirty="0">
                <a:cs typeface="Kalimati" pitchFamily="2"/>
              </a:rPr>
              <a:t> सरकारले दिन्छ </a:t>
            </a:r>
            <a:r>
              <a:rPr lang="ne-NP" dirty="0"/>
              <a:t>।   </a:t>
            </a:r>
            <a:endParaRPr lang="cy-GB" dirty="0"/>
          </a:p>
        </p:txBody>
      </p:sp>
    </p:spTree>
    <p:extLst>
      <p:ext uri="{BB962C8B-B14F-4D97-AF65-F5344CB8AC3E}">
        <p14:creationId xmlns:p14="http://schemas.microsoft.com/office/powerpoint/2010/main" val="334613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260648"/>
            <a:ext cx="8568952" cy="6408712"/>
          </a:xfrm>
        </p:spPr>
        <p:txBody>
          <a:bodyPr>
            <a:normAutofit fontScale="92500" lnSpcReduction="10000"/>
          </a:bodyPr>
          <a:lstStyle/>
          <a:p>
            <a:pPr>
              <a:lnSpc>
                <a:spcPct val="160000"/>
              </a:lnSpc>
            </a:pPr>
            <a:r>
              <a:rPr lang="ne-NP" dirty="0">
                <a:cs typeface="Kalimati" pitchFamily="2"/>
              </a:rPr>
              <a:t>सुरक्षा सरलता शुद्धता शीघ्रता किफायति र समय सापेक्ष हुन्छ भनी सर चाल्स ब्रिकडेलले यो पद्धति औल्याएका थिए । </a:t>
            </a:r>
          </a:p>
          <a:p>
            <a:pPr algn="just">
              <a:lnSpc>
                <a:spcPct val="160000"/>
              </a:lnSpc>
            </a:pPr>
            <a:r>
              <a:rPr lang="ne-NP" dirty="0">
                <a:cs typeface="Kalimati" pitchFamily="2"/>
              </a:rPr>
              <a:t>यसमा </a:t>
            </a:r>
            <a:r>
              <a:rPr lang="ne-NP" dirty="0">
                <a:solidFill>
                  <a:srgbClr val="FF0000"/>
                </a:solidFill>
                <a:cs typeface="Kalimati" pitchFamily="2"/>
              </a:rPr>
              <a:t>कीर्ते</a:t>
            </a:r>
            <a:r>
              <a:rPr lang="ne-NP" dirty="0">
                <a:cs typeface="Kalimati" pitchFamily="2"/>
              </a:rPr>
              <a:t> र </a:t>
            </a:r>
            <a:r>
              <a:rPr lang="ne-NP" dirty="0">
                <a:solidFill>
                  <a:srgbClr val="FF0000"/>
                </a:solidFill>
                <a:cs typeface="Kalimati" pitchFamily="2"/>
              </a:rPr>
              <a:t>दोहोरो</a:t>
            </a:r>
            <a:r>
              <a:rPr lang="ne-NP" dirty="0">
                <a:cs typeface="Kalimati" pitchFamily="2"/>
              </a:rPr>
              <a:t> लिखत पारित हुने सम्भावना हुदैन । </a:t>
            </a:r>
          </a:p>
          <a:p>
            <a:pPr algn="just">
              <a:lnSpc>
                <a:spcPct val="160000"/>
              </a:lnSpc>
            </a:pPr>
            <a:r>
              <a:rPr lang="ne-NP" dirty="0">
                <a:cs typeface="Kalimati" pitchFamily="2"/>
              </a:rPr>
              <a:t>यसरी हकहिस्सा दर्ता भइसकेपछि त्यसको </a:t>
            </a:r>
            <a:r>
              <a:rPr lang="ne-NP" dirty="0">
                <a:solidFill>
                  <a:srgbClr val="FF0000"/>
                </a:solidFill>
                <a:cs typeface="Kalimati" pitchFamily="2"/>
              </a:rPr>
              <a:t>ग्यारेण्टी सरकारले </a:t>
            </a:r>
            <a:r>
              <a:rPr lang="ne-NP" dirty="0">
                <a:cs typeface="Kalimati" pitchFamily="2"/>
              </a:rPr>
              <a:t>लिन्छ । </a:t>
            </a:r>
          </a:p>
          <a:p>
            <a:pPr algn="just">
              <a:lnSpc>
                <a:spcPct val="160000"/>
              </a:lnSpc>
            </a:pPr>
            <a:r>
              <a:rPr lang="ne-NP" dirty="0">
                <a:cs typeface="Kalimati" pitchFamily="2"/>
              </a:rPr>
              <a:t>यस प्रणालीका मुख्य दुई आधार रहेका छनः</a:t>
            </a:r>
          </a:p>
          <a:p>
            <a:pPr algn="just">
              <a:lnSpc>
                <a:spcPct val="160000"/>
              </a:lnSpc>
            </a:pPr>
            <a:r>
              <a:rPr lang="ne-NP" u="sng" dirty="0">
                <a:solidFill>
                  <a:srgbClr val="FF0000"/>
                </a:solidFill>
                <a:cs typeface="Kalimati" pitchFamily="2"/>
              </a:rPr>
              <a:t>१ जग्गा नापी</a:t>
            </a:r>
          </a:p>
          <a:p>
            <a:pPr lvl="1" algn="just">
              <a:lnSpc>
                <a:spcPct val="160000"/>
              </a:lnSpc>
            </a:pPr>
            <a:r>
              <a:rPr lang="ne-NP" dirty="0">
                <a:cs typeface="Kalimati" pitchFamily="2"/>
              </a:rPr>
              <a:t>नापनक्साबाट तयार भएका लगत र त्यसका भौगोलिक सूचनाको संकेत ।</a:t>
            </a:r>
          </a:p>
          <a:p>
            <a:pPr lvl="1" algn="just">
              <a:lnSpc>
                <a:spcPct val="160000"/>
              </a:lnSpc>
            </a:pPr>
            <a:r>
              <a:rPr lang="ne-NP" dirty="0">
                <a:cs typeface="Kalimati" pitchFamily="2"/>
              </a:rPr>
              <a:t>परिबर्तन भएका भौगोलिक सूचना जस्तै सडक कुलो मठ मन्दिर भवन आदि अद्यावधिक भएको हुनु पर्छ।</a:t>
            </a:r>
            <a:endParaRPr lang="cy-GB" dirty="0">
              <a:cs typeface="Kalimati" pitchFamily="2"/>
            </a:endParaRPr>
          </a:p>
        </p:txBody>
      </p:sp>
    </p:spTree>
    <p:extLst>
      <p:ext uri="{BB962C8B-B14F-4D97-AF65-F5344CB8AC3E}">
        <p14:creationId xmlns:p14="http://schemas.microsoft.com/office/powerpoint/2010/main" val="16917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507288" cy="6264696"/>
          </a:xfrm>
        </p:spPr>
        <p:txBody>
          <a:bodyPr>
            <a:normAutofit/>
          </a:bodyPr>
          <a:lstStyle/>
          <a:p>
            <a:pPr algn="just"/>
            <a:r>
              <a:rPr lang="ne-NP" u="sng" dirty="0"/>
              <a:t>२ जग्गा रजिष्टरः</a:t>
            </a:r>
          </a:p>
          <a:p>
            <a:pPr algn="just"/>
            <a:r>
              <a:rPr lang="ne-NP" dirty="0"/>
              <a:t>नापीबाट तयार भएको जग्गाको बिबरण रजिष्टरमा राखने पद्धति ।</a:t>
            </a:r>
          </a:p>
          <a:p>
            <a:pPr algn="just"/>
            <a:r>
              <a:rPr lang="ne-NP" dirty="0"/>
              <a:t>जग्गा रजिष्टरलाई ३ भागमा बाँडन सकिन्छः</a:t>
            </a:r>
          </a:p>
          <a:p>
            <a:pPr lvl="1" algn="just">
              <a:lnSpc>
                <a:spcPct val="150000"/>
              </a:lnSpc>
            </a:pPr>
            <a:r>
              <a:rPr lang="ne-NP" dirty="0">
                <a:cs typeface="Kalimati" pitchFamily="2"/>
              </a:rPr>
              <a:t>पहिलोमा जग्गा </a:t>
            </a:r>
            <a:r>
              <a:rPr lang="en-GB" dirty="0">
                <a:cs typeface="Kalimati" pitchFamily="2"/>
              </a:rPr>
              <a:t>(property) </a:t>
            </a:r>
            <a:r>
              <a:rPr lang="ne-NP" dirty="0">
                <a:cs typeface="Kalimati" pitchFamily="2"/>
              </a:rPr>
              <a:t> कित्ता नं</a:t>
            </a:r>
            <a:r>
              <a:rPr lang="en-GB" dirty="0">
                <a:cs typeface="Kalimati" pitchFamily="2"/>
              </a:rPr>
              <a:t>,</a:t>
            </a:r>
            <a:r>
              <a:rPr lang="ne-NP" dirty="0">
                <a:cs typeface="Kalimati" pitchFamily="2"/>
              </a:rPr>
              <a:t> क्षेत्रफल र नक्सा र चारकिल्ला खुल्न सक्ने संकेत वा सिमाना</a:t>
            </a:r>
            <a:r>
              <a:rPr lang="en-GB" dirty="0">
                <a:cs typeface="Kalimati" pitchFamily="2"/>
              </a:rPr>
              <a:t> </a:t>
            </a:r>
            <a:r>
              <a:rPr lang="ne-NP" dirty="0">
                <a:cs typeface="Kalimati" pitchFamily="2"/>
              </a:rPr>
              <a:t> त्यस्तै नक्सामा </a:t>
            </a:r>
            <a:r>
              <a:rPr lang="ne-NP" dirty="0">
                <a:solidFill>
                  <a:srgbClr val="FF0000"/>
                </a:solidFill>
                <a:cs typeface="Kalimati" pitchFamily="2"/>
              </a:rPr>
              <a:t>थपिने कित्ताको रातो </a:t>
            </a:r>
            <a:r>
              <a:rPr lang="ne-NP" dirty="0">
                <a:cs typeface="Kalimati" pitchFamily="2"/>
              </a:rPr>
              <a:t>मसिले र </a:t>
            </a:r>
            <a:r>
              <a:rPr lang="ne-NP" dirty="0">
                <a:solidFill>
                  <a:srgbClr val="00B050"/>
                </a:solidFill>
                <a:cs typeface="Kalimati" pitchFamily="2"/>
              </a:rPr>
              <a:t>जाने कित्ताको हरियो </a:t>
            </a:r>
            <a:r>
              <a:rPr lang="ne-NP" dirty="0">
                <a:cs typeface="Kalimati" pitchFamily="2"/>
              </a:rPr>
              <a:t>मसिले संकेत गरिन्छ । बन्देज पट्टा वा लिज भए सो समेत उल्लेख गरिन्छ ।</a:t>
            </a:r>
            <a:endParaRPr lang="en-GB" dirty="0">
              <a:cs typeface="Kalimati" pitchFamily="2"/>
            </a:endParaRPr>
          </a:p>
        </p:txBody>
      </p:sp>
    </p:spTree>
    <p:extLst>
      <p:ext uri="{BB962C8B-B14F-4D97-AF65-F5344CB8AC3E}">
        <p14:creationId xmlns:p14="http://schemas.microsoft.com/office/powerpoint/2010/main" val="59739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6"/>
            <a:ext cx="8507288" cy="6264696"/>
          </a:xfrm>
        </p:spPr>
        <p:txBody>
          <a:bodyPr>
            <a:normAutofit/>
          </a:bodyPr>
          <a:lstStyle/>
          <a:p>
            <a:pPr marL="342900" lvl="1" indent="-342900"/>
            <a:r>
              <a:rPr lang="ne-NP" dirty="0">
                <a:solidFill>
                  <a:srgbClr val="7030A0"/>
                </a:solidFill>
              </a:rPr>
              <a:t>दोश्रोमा स्वामित्व </a:t>
            </a:r>
            <a:r>
              <a:rPr lang="en-GB" dirty="0">
                <a:solidFill>
                  <a:srgbClr val="7030A0"/>
                </a:solidFill>
              </a:rPr>
              <a:t>(Proprietorship</a:t>
            </a:r>
            <a:r>
              <a:rPr lang="en-GB" dirty="0"/>
              <a:t>)</a:t>
            </a:r>
            <a:r>
              <a:rPr lang="ne-NP" dirty="0"/>
              <a:t> </a:t>
            </a:r>
          </a:p>
          <a:p>
            <a:pPr marL="342900" lvl="1" indent="-342900" algn="just">
              <a:lnSpc>
                <a:spcPct val="150000"/>
              </a:lnSpc>
            </a:pPr>
            <a:r>
              <a:rPr lang="ne-NP" dirty="0">
                <a:cs typeface="Kalimati" pitchFamily="2"/>
              </a:rPr>
              <a:t>यसमा हकहिस्साको प्रकृति</a:t>
            </a:r>
            <a:r>
              <a:rPr lang="en-GB" dirty="0">
                <a:cs typeface="Kalimati" pitchFamily="2"/>
              </a:rPr>
              <a:t>,</a:t>
            </a:r>
            <a:r>
              <a:rPr lang="ne-NP" dirty="0">
                <a:cs typeface="Kalimati" pitchFamily="2"/>
              </a:rPr>
              <a:t>स्वामित्व आंशिक वा पुरा र जग्गावालाको नाम थर वतन आदि उल्लेख हुन्छ। </a:t>
            </a:r>
          </a:p>
          <a:p>
            <a:pPr marL="342900" lvl="1" indent="-342900" algn="just">
              <a:lnSpc>
                <a:spcPct val="150000"/>
              </a:lnSpc>
            </a:pPr>
            <a:r>
              <a:rPr lang="ne-NP" dirty="0">
                <a:solidFill>
                  <a:srgbClr val="7030A0"/>
                </a:solidFill>
                <a:cs typeface="Kalimati" pitchFamily="2"/>
              </a:rPr>
              <a:t>तेश्रोमा</a:t>
            </a:r>
            <a:r>
              <a:rPr lang="ne-NP" dirty="0">
                <a:cs typeface="Kalimati" pitchFamily="2"/>
              </a:rPr>
              <a:t> रोक्का तथा हकभोग सम्बन्धमा प्रभाव पार्ने कुराहरु उल्लेख भएको हुन्छ । </a:t>
            </a:r>
          </a:p>
          <a:p>
            <a:pPr marL="342900" lvl="1" indent="-342900" algn="just">
              <a:lnSpc>
                <a:spcPct val="150000"/>
              </a:lnSpc>
            </a:pPr>
            <a:r>
              <a:rPr lang="ne-NP" dirty="0">
                <a:cs typeface="Kalimati" pitchFamily="2"/>
              </a:rPr>
              <a:t>खासगरी धितोबन्धक वा लिज वा पट्टाको कारणले हकहस्तान्तरणमा रोक लगाएको भए वा असर पार्ने कुरा उल्लेख गरिएको हुन्छ । </a:t>
            </a:r>
          </a:p>
          <a:p>
            <a:pPr marL="342900" lvl="1" indent="-342900" algn="just">
              <a:lnSpc>
                <a:spcPct val="150000"/>
              </a:lnSpc>
            </a:pPr>
            <a:r>
              <a:rPr lang="ne-NP" dirty="0">
                <a:cs typeface="Kalimati" pitchFamily="2"/>
              </a:rPr>
              <a:t>यदि कसैको हक वा हिस्सा हुने भएमा पनि सो कुरा उल्लेख भएको हुन्छ । </a:t>
            </a:r>
          </a:p>
          <a:p>
            <a:pPr marL="342900" lvl="1" indent="-342900" algn="just">
              <a:lnSpc>
                <a:spcPct val="150000"/>
              </a:lnSpc>
            </a:pPr>
            <a:r>
              <a:rPr lang="ne-NP" dirty="0">
                <a:cs typeface="Kalimati" pitchFamily="2"/>
              </a:rPr>
              <a:t>अंग्रेज पद्धतिमा मात्र यसरी ३ भागमा बाँडिएको हुन्छ । </a:t>
            </a:r>
            <a:endParaRPr lang="cy-GB" dirty="0">
              <a:cs typeface="Kalimati" pitchFamily="2"/>
            </a:endParaRPr>
          </a:p>
          <a:p>
            <a:endParaRPr lang="cy-GB" dirty="0"/>
          </a:p>
        </p:txBody>
      </p:sp>
    </p:spTree>
    <p:extLst>
      <p:ext uri="{BB962C8B-B14F-4D97-AF65-F5344CB8AC3E}">
        <p14:creationId xmlns:p14="http://schemas.microsoft.com/office/powerpoint/2010/main" val="258982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8058"/>
          </a:xfrm>
        </p:spPr>
        <p:txBody>
          <a:bodyPr>
            <a:normAutofit fontScale="90000"/>
          </a:bodyPr>
          <a:lstStyle/>
          <a:p>
            <a:r>
              <a:rPr lang="ne-NP" sz="3600" dirty="0">
                <a:solidFill>
                  <a:schemeClr val="accent2"/>
                </a:solidFill>
              </a:rPr>
              <a:t>किन हकहिस्सा पद्धति लागू गरिदैन </a:t>
            </a:r>
            <a:r>
              <a:rPr lang="en-GB" dirty="0"/>
              <a:t>?</a:t>
            </a:r>
            <a:endParaRPr lang="cy-GB" dirty="0"/>
          </a:p>
        </p:txBody>
      </p:sp>
      <p:sp>
        <p:nvSpPr>
          <p:cNvPr id="3" name="Content Placeholder 2"/>
          <p:cNvSpPr>
            <a:spLocks noGrp="1"/>
          </p:cNvSpPr>
          <p:nvPr>
            <p:ph idx="1"/>
          </p:nvPr>
        </p:nvSpPr>
        <p:spPr>
          <a:xfrm>
            <a:off x="1775520" y="836712"/>
            <a:ext cx="8640960" cy="5688632"/>
          </a:xfrm>
        </p:spPr>
        <p:txBody>
          <a:bodyPr>
            <a:normAutofit lnSpcReduction="10000"/>
          </a:bodyPr>
          <a:lstStyle/>
          <a:p>
            <a:pPr>
              <a:lnSpc>
                <a:spcPct val="150000"/>
              </a:lnSpc>
            </a:pPr>
            <a:r>
              <a:rPr lang="ne-NP" dirty="0">
                <a:cs typeface="Kalimati" pitchFamily="2"/>
              </a:rPr>
              <a:t>यो प्रणाली अलि खर्चिलो हुन्छ । </a:t>
            </a:r>
          </a:p>
          <a:p>
            <a:pPr algn="just">
              <a:lnSpc>
                <a:spcPct val="150000"/>
              </a:lnSpc>
            </a:pPr>
            <a:r>
              <a:rPr lang="ne-NP" dirty="0">
                <a:cs typeface="Kalimati" pitchFamily="2"/>
              </a:rPr>
              <a:t>अल्पबिकसित र बिकासोन्मुख मुलुकमा ब्यक्तिलाई क्षतिपूर्ति दिनसक्ने क्षमत राज्यसंग कम रहन्छ । </a:t>
            </a:r>
          </a:p>
          <a:p>
            <a:pPr algn="just">
              <a:lnSpc>
                <a:spcPct val="150000"/>
              </a:lnSpc>
            </a:pPr>
            <a:r>
              <a:rPr lang="ne-NP" dirty="0">
                <a:cs typeface="Kalimati" pitchFamily="2"/>
              </a:rPr>
              <a:t>सरोकारवाला जग्गाको धनी कम उत्तरदायी हुन्छ । </a:t>
            </a:r>
          </a:p>
          <a:p>
            <a:pPr algn="just">
              <a:lnSpc>
                <a:spcPct val="150000"/>
              </a:lnSpc>
            </a:pPr>
            <a:r>
              <a:rPr lang="ne-NP" dirty="0">
                <a:cs typeface="Kalimati" pitchFamily="2"/>
              </a:rPr>
              <a:t>यो पद्धतिमा अलि ढिलो पनि हुन्छ ।</a:t>
            </a:r>
          </a:p>
          <a:p>
            <a:pPr algn="just">
              <a:lnSpc>
                <a:spcPct val="150000"/>
              </a:lnSpc>
            </a:pPr>
            <a:r>
              <a:rPr lang="ne-NP" dirty="0">
                <a:cs typeface="Kalimati" pitchFamily="2"/>
              </a:rPr>
              <a:t>कार्यालय जवाफदेही हुन सक्दैन । </a:t>
            </a:r>
          </a:p>
          <a:p>
            <a:pPr algn="just">
              <a:lnSpc>
                <a:spcPct val="150000"/>
              </a:lnSpc>
            </a:pPr>
            <a:r>
              <a:rPr lang="ne-NP" dirty="0">
                <a:cs typeface="Kalimati" pitchFamily="2"/>
              </a:rPr>
              <a:t>जग्गा </a:t>
            </a:r>
            <a:r>
              <a:rPr lang="en-GB" dirty="0">
                <a:cs typeface="Kalimati" pitchFamily="2"/>
              </a:rPr>
              <a:t>General Boundary System </a:t>
            </a:r>
            <a:r>
              <a:rPr lang="ne-NP" dirty="0">
                <a:cs typeface="Kalimati" pitchFamily="2"/>
              </a:rPr>
              <a:t>मा नापनक्सा भएको हुन्छ। </a:t>
            </a:r>
            <a:endParaRPr lang="cy-GB" dirty="0">
              <a:cs typeface="Kalimati" pitchFamily="2"/>
            </a:endParaRPr>
          </a:p>
        </p:txBody>
      </p:sp>
    </p:spTree>
    <p:extLst>
      <p:ext uri="{BB962C8B-B14F-4D97-AF65-F5344CB8AC3E}">
        <p14:creationId xmlns:p14="http://schemas.microsoft.com/office/powerpoint/2010/main" val="165199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a:bodyPr>
          <a:lstStyle/>
          <a:p>
            <a:r>
              <a:rPr lang="ne-NP" sz="3200" dirty="0">
                <a:solidFill>
                  <a:schemeClr val="accent2"/>
                </a:solidFill>
              </a:rPr>
              <a:t>प्रचलित हकहिस्सा पद्धतिका ५ समूहः</a:t>
            </a:r>
            <a:endParaRPr lang="cy-GB" sz="3200" dirty="0">
              <a:solidFill>
                <a:schemeClr val="accent2"/>
              </a:solidFill>
            </a:endParaRPr>
          </a:p>
        </p:txBody>
      </p:sp>
      <p:sp>
        <p:nvSpPr>
          <p:cNvPr id="3" name="Content Placeholder 2"/>
          <p:cNvSpPr>
            <a:spLocks noGrp="1"/>
          </p:cNvSpPr>
          <p:nvPr>
            <p:ph idx="1"/>
          </p:nvPr>
        </p:nvSpPr>
        <p:spPr>
          <a:xfrm>
            <a:off x="1981200" y="908721"/>
            <a:ext cx="8579296" cy="5217443"/>
          </a:xfrm>
        </p:spPr>
        <p:txBody>
          <a:bodyPr>
            <a:normAutofit/>
          </a:bodyPr>
          <a:lstStyle/>
          <a:p>
            <a:pPr algn="just">
              <a:lnSpc>
                <a:spcPct val="150000"/>
              </a:lnSpc>
            </a:pPr>
            <a:r>
              <a:rPr lang="ne-NP" dirty="0"/>
              <a:t>१ </a:t>
            </a:r>
            <a:r>
              <a:rPr lang="ne-NP" dirty="0">
                <a:cs typeface="Kalimati" pitchFamily="2"/>
              </a:rPr>
              <a:t>इग्लिस समूहमा बेलायत लगायत ७।८ देशहरु</a:t>
            </a:r>
          </a:p>
          <a:p>
            <a:pPr algn="just">
              <a:lnSpc>
                <a:spcPct val="150000"/>
              </a:lnSpc>
            </a:pPr>
            <a:r>
              <a:rPr lang="ne-NP" dirty="0">
                <a:cs typeface="Kalimati" pitchFamily="2"/>
              </a:rPr>
              <a:t>२ टोरेन्स समूहः </a:t>
            </a:r>
          </a:p>
          <a:p>
            <a:pPr algn="just">
              <a:lnSpc>
                <a:spcPct val="150000"/>
              </a:lnSpc>
            </a:pPr>
            <a:r>
              <a:rPr lang="ne-NP" dirty="0">
                <a:cs typeface="Kalimati" pitchFamily="2"/>
              </a:rPr>
              <a:t>यसमा अमेरिकाका विभिन्न राज्य लगायत अष्ट्रेलियाका प्रान्त समेत ३० भन्दा बढी मूलकुहरु ।</a:t>
            </a:r>
          </a:p>
          <a:p>
            <a:pPr algn="just">
              <a:lnSpc>
                <a:spcPct val="150000"/>
              </a:lnSpc>
            </a:pPr>
            <a:r>
              <a:rPr lang="ne-NP" dirty="0">
                <a:cs typeface="Kalimati" pitchFamily="2"/>
              </a:rPr>
              <a:t>३ जर्मन समूहः जर्मनी लगायत ७ देश</a:t>
            </a:r>
          </a:p>
          <a:p>
            <a:pPr algn="just">
              <a:lnSpc>
                <a:spcPct val="150000"/>
              </a:lnSpc>
            </a:pPr>
            <a:r>
              <a:rPr lang="ne-NP" dirty="0">
                <a:cs typeface="Kalimati" pitchFamily="2"/>
              </a:rPr>
              <a:t>४ सूइस समूहः सुइजरल्याण्ड र इजिप्ट</a:t>
            </a:r>
          </a:p>
          <a:p>
            <a:pPr algn="just">
              <a:lnSpc>
                <a:spcPct val="150000"/>
              </a:lnSpc>
            </a:pPr>
            <a:r>
              <a:rPr lang="ne-NP" dirty="0">
                <a:cs typeface="Kalimati" pitchFamily="2"/>
              </a:rPr>
              <a:t>ओटोमान समूहः इराक लगायत ५ देशहरु</a:t>
            </a:r>
            <a:endParaRPr lang="cy-GB" dirty="0">
              <a:cs typeface="Kalimati" pitchFamily="2"/>
            </a:endParaRPr>
          </a:p>
        </p:txBody>
      </p:sp>
    </p:spTree>
    <p:extLst>
      <p:ext uri="{BB962C8B-B14F-4D97-AF65-F5344CB8AC3E}">
        <p14:creationId xmlns:p14="http://schemas.microsoft.com/office/powerpoint/2010/main" val="197582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a:bodyPr>
          <a:lstStyle/>
          <a:p>
            <a:r>
              <a:rPr lang="ne-NP" sz="3600" dirty="0">
                <a:solidFill>
                  <a:schemeClr val="accent2"/>
                </a:solidFill>
              </a:rPr>
              <a:t>अंग्रेजी पद्धति</a:t>
            </a:r>
            <a:r>
              <a:rPr lang="en-GB" sz="3600" dirty="0">
                <a:solidFill>
                  <a:schemeClr val="accent2"/>
                </a:solidFill>
              </a:rPr>
              <a:t> The English System</a:t>
            </a:r>
            <a:endParaRPr lang="cy-GB" sz="3600" dirty="0">
              <a:solidFill>
                <a:schemeClr val="accent2"/>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775520" y="1052736"/>
            <a:ext cx="8712968" cy="5472608"/>
          </a:xfrm>
        </p:spPr>
        <p:txBody>
          <a:bodyPr>
            <a:normAutofit/>
          </a:bodyPr>
          <a:lstStyle/>
          <a:p>
            <a:pPr algn="just">
              <a:lnSpc>
                <a:spcPct val="150000"/>
              </a:lnSpc>
            </a:pPr>
            <a:r>
              <a:rPr lang="ne-NP" dirty="0">
                <a:cs typeface="Kalimati" pitchFamily="2"/>
              </a:rPr>
              <a:t>बेलायत घरसारको ब्यवहार र लिखत दर्ता पद्धति अवलम्बन गर्दै यो पद्धतिमा आएको हो ।</a:t>
            </a:r>
          </a:p>
          <a:p>
            <a:pPr algn="just">
              <a:lnSpc>
                <a:spcPct val="150000"/>
              </a:lnSpc>
            </a:pPr>
            <a:r>
              <a:rPr lang="ne-NP" dirty="0">
                <a:cs typeface="Kalimati" pitchFamily="2"/>
              </a:rPr>
              <a:t>बेलायतमा सन् १८३० बाट यो पद्धति अपनाउने प्रयास गरिए तापनि लामो छलफल अध्ययन बिश्लेषण पछि करिव १०० बर्ष पछि मात्र यो पद्धति देशैभरी लागू गरिएको थियो । </a:t>
            </a:r>
          </a:p>
          <a:p>
            <a:pPr algn="just">
              <a:lnSpc>
                <a:spcPct val="150000"/>
              </a:lnSpc>
            </a:pPr>
            <a:r>
              <a:rPr lang="ne-NP" dirty="0">
                <a:cs typeface="Kalimati" pitchFamily="2"/>
              </a:rPr>
              <a:t>यसका केही बिशेषतामा यो स्वामित्वको अन्तिम अभिलेख थियो। श्रेस्तामा भएको कुनै भुलले स्वामित्व पाउन नसके क्षतिपूर्ति दिइन्थ्यो </a:t>
            </a:r>
            <a:r>
              <a:rPr lang="ne-NP" dirty="0"/>
              <a:t>।</a:t>
            </a:r>
            <a:endParaRPr lang="cy-GB" dirty="0"/>
          </a:p>
        </p:txBody>
      </p:sp>
    </p:spTree>
    <p:extLst>
      <p:ext uri="{BB962C8B-B14F-4D97-AF65-F5344CB8AC3E}">
        <p14:creationId xmlns:p14="http://schemas.microsoft.com/office/powerpoint/2010/main" val="6229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8"/>
            <a:ext cx="8229600" cy="6192688"/>
          </a:xfrm>
        </p:spPr>
        <p:txBody>
          <a:bodyPr>
            <a:normAutofit/>
          </a:bodyPr>
          <a:lstStyle/>
          <a:p>
            <a:pPr algn="just">
              <a:lnSpc>
                <a:spcPct val="150000"/>
              </a:lnSpc>
            </a:pPr>
            <a:r>
              <a:rPr lang="ne-NP" dirty="0">
                <a:cs typeface="Kalimati" pitchFamily="2"/>
              </a:rPr>
              <a:t>यदि जग्गा कतै धितो राखिएमा त्यसको रातो निशाना सहित प्रमाण दिइन्थ्यो । </a:t>
            </a:r>
          </a:p>
          <a:p>
            <a:pPr algn="just">
              <a:lnSpc>
                <a:spcPct val="150000"/>
              </a:lnSpc>
            </a:pPr>
            <a:r>
              <a:rPr lang="ne-NP" dirty="0">
                <a:cs typeface="Kalimati" pitchFamily="2"/>
              </a:rPr>
              <a:t>कुनै जानकारी माग भएमा दुई दिन भित्र दिनु पर्दथ्यो । सूचना माग गर्र्ने ब्यक्ति कार्यालयमा जानु पर्दैनथ्यो । </a:t>
            </a:r>
          </a:p>
          <a:p>
            <a:pPr algn="just">
              <a:lnSpc>
                <a:spcPct val="150000"/>
              </a:lnSpc>
            </a:pPr>
            <a:r>
              <a:rPr lang="ne-NP" dirty="0">
                <a:cs typeface="Kalimati" pitchFamily="2"/>
              </a:rPr>
              <a:t>लिखत रजिष्ट्रेशन गर्नको लागि कार्यालयमा नगई वकिलकहाँ गए हुने । ब्यक्तिको श्रेस्ता सरोकारवाला वकिलले बाहेक अरुले पाउदैथे । </a:t>
            </a:r>
          </a:p>
        </p:txBody>
      </p:sp>
    </p:spTree>
    <p:extLst>
      <p:ext uri="{BB962C8B-B14F-4D97-AF65-F5344CB8AC3E}">
        <p14:creationId xmlns:p14="http://schemas.microsoft.com/office/powerpoint/2010/main" val="12604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GB" dirty="0">
                <a:solidFill>
                  <a:schemeClr val="tx2"/>
                </a:solidFill>
                <a:highlight>
                  <a:srgbClr val="FFFF00"/>
                </a:highlight>
              </a:rPr>
              <a:t>Land Registration </a:t>
            </a:r>
            <a:r>
              <a:rPr lang="ne-NP" dirty="0">
                <a:solidFill>
                  <a:schemeClr val="tx2"/>
                </a:solidFill>
                <a:highlight>
                  <a:srgbClr val="FFFF00"/>
                </a:highlight>
                <a:cs typeface="Mangal"/>
              </a:rPr>
              <a:t>  के हो त </a:t>
            </a:r>
            <a:r>
              <a:rPr lang="en-GB" dirty="0">
                <a:solidFill>
                  <a:schemeClr val="tx2"/>
                </a:solidFill>
                <a:highlight>
                  <a:srgbClr val="FFFF00"/>
                </a:highlight>
              </a:rPr>
              <a:t>?</a:t>
            </a:r>
            <a:endParaRPr lang="cy-GB" dirty="0">
              <a:solidFill>
                <a:schemeClr val="tx2"/>
              </a:solidFill>
              <a:highlight>
                <a:srgbClr val="FFFF00"/>
              </a:highlight>
            </a:endParaRPr>
          </a:p>
        </p:txBody>
      </p:sp>
      <p:sp>
        <p:nvSpPr>
          <p:cNvPr id="3" name="Content Placeholder 2"/>
          <p:cNvSpPr>
            <a:spLocks noGrp="1"/>
          </p:cNvSpPr>
          <p:nvPr>
            <p:ph idx="1"/>
          </p:nvPr>
        </p:nvSpPr>
        <p:spPr>
          <a:xfrm>
            <a:off x="1981200" y="908720"/>
            <a:ext cx="8507288" cy="5688632"/>
          </a:xfrm>
        </p:spPr>
        <p:txBody>
          <a:bodyPr>
            <a:normAutofit/>
          </a:bodyPr>
          <a:lstStyle/>
          <a:p>
            <a:pPr algn="just">
              <a:lnSpc>
                <a:spcPct val="150000"/>
              </a:lnSpc>
            </a:pPr>
            <a:r>
              <a:rPr lang="ne-NP" dirty="0">
                <a:cs typeface="Kalimati" pitchFamily="2"/>
              </a:rPr>
              <a:t>जग्गाको </a:t>
            </a:r>
            <a:r>
              <a:rPr lang="ne-NP" dirty="0">
                <a:solidFill>
                  <a:srgbClr val="FF0000"/>
                </a:solidFill>
                <a:cs typeface="Kalimati" pitchFamily="2"/>
              </a:rPr>
              <a:t>स्वामित्व </a:t>
            </a:r>
            <a:r>
              <a:rPr lang="ne-NP" dirty="0">
                <a:cs typeface="Kalimati" pitchFamily="2"/>
              </a:rPr>
              <a:t>त्यो माथि </a:t>
            </a:r>
            <a:r>
              <a:rPr lang="ne-NP" dirty="0">
                <a:solidFill>
                  <a:srgbClr val="FF0000"/>
                </a:solidFill>
                <a:cs typeface="Kalimati" pitchFamily="2"/>
              </a:rPr>
              <a:t>नियन्त्र</a:t>
            </a:r>
            <a:r>
              <a:rPr lang="en-GB" dirty="0">
                <a:solidFill>
                  <a:srgbClr val="FF0000"/>
                </a:solidFill>
                <a:cs typeface="Kalimati" pitchFamily="2"/>
              </a:rPr>
              <a:t> </a:t>
            </a:r>
            <a:r>
              <a:rPr lang="en-GB" dirty="0">
                <a:cs typeface="Kalimati" pitchFamily="2"/>
              </a:rPr>
              <a:t>(</a:t>
            </a:r>
            <a:r>
              <a:rPr lang="ne-NP" dirty="0">
                <a:cs typeface="Kalimati" pitchFamily="2"/>
              </a:rPr>
              <a:t>कब्जा</a:t>
            </a:r>
            <a:r>
              <a:rPr lang="en-GB" dirty="0">
                <a:cs typeface="Kalimati" pitchFamily="2"/>
              </a:rPr>
              <a:t>)</a:t>
            </a:r>
            <a:r>
              <a:rPr lang="ne-NP" dirty="0">
                <a:cs typeface="Kalimati" pitchFamily="2"/>
              </a:rPr>
              <a:t> र सो मा अन्य अधिकार सम्बन्धी सरकारी निकायमा अभिलेख राख्ने कार्यलाई </a:t>
            </a:r>
            <a:r>
              <a:rPr lang="en-GB" dirty="0">
                <a:solidFill>
                  <a:schemeClr val="tx2"/>
                </a:solidFill>
                <a:cs typeface="Kalimati" pitchFamily="2"/>
              </a:rPr>
              <a:t>Land Registration </a:t>
            </a:r>
            <a:r>
              <a:rPr lang="ne-NP" dirty="0">
                <a:solidFill>
                  <a:schemeClr val="tx2"/>
                </a:solidFill>
                <a:cs typeface="Kalimati" pitchFamily="2"/>
              </a:rPr>
              <a:t>वा जग्गाको दर्ता </a:t>
            </a:r>
            <a:r>
              <a:rPr lang="ne-NP" dirty="0">
                <a:cs typeface="Kalimati" pitchFamily="2"/>
              </a:rPr>
              <a:t>भनिन्छ । </a:t>
            </a:r>
          </a:p>
          <a:p>
            <a:pPr algn="just">
              <a:lnSpc>
                <a:spcPct val="150000"/>
              </a:lnSpc>
            </a:pPr>
            <a:r>
              <a:rPr lang="ne-NP" dirty="0">
                <a:cs typeface="Kalimati" pitchFamily="2"/>
              </a:rPr>
              <a:t>यसले मुख्यरुपमा कसैको </a:t>
            </a:r>
            <a:r>
              <a:rPr lang="ne-NP" dirty="0">
                <a:solidFill>
                  <a:schemeClr val="tx2"/>
                </a:solidFill>
                <a:cs typeface="Kalimati" pitchFamily="2"/>
              </a:rPr>
              <a:t>स्वामित्व</a:t>
            </a:r>
            <a:r>
              <a:rPr lang="ne-NP" dirty="0">
                <a:cs typeface="Kalimati" pitchFamily="2"/>
              </a:rPr>
              <a:t> प्रमाणिकरण गर्दछ । स्वामित्व हस्तान्तरणमा सहयोग हुन्छ। यसले खासगरी </a:t>
            </a:r>
            <a:r>
              <a:rPr lang="ne-NP" dirty="0">
                <a:solidFill>
                  <a:schemeClr val="tx2"/>
                </a:solidFill>
                <a:cs typeface="Kalimati" pitchFamily="2"/>
              </a:rPr>
              <a:t>कीर्ते तथा जालसाजी</a:t>
            </a:r>
            <a:r>
              <a:rPr lang="ne-NP" dirty="0">
                <a:cs typeface="Kalimati" pitchFamily="2"/>
              </a:rPr>
              <a:t> माथि नियन्त्रण गर्दछ । </a:t>
            </a:r>
          </a:p>
          <a:p>
            <a:pPr algn="just">
              <a:lnSpc>
                <a:spcPct val="150000"/>
              </a:lnSpc>
            </a:pPr>
            <a:r>
              <a:rPr lang="ne-NP" dirty="0">
                <a:cs typeface="Kalimati" pitchFamily="2"/>
              </a:rPr>
              <a:t>यसले </a:t>
            </a:r>
            <a:r>
              <a:rPr lang="ne-NP" dirty="0">
                <a:solidFill>
                  <a:schemeClr val="tx2"/>
                </a:solidFill>
                <a:cs typeface="Kalimati" pitchFamily="2"/>
              </a:rPr>
              <a:t>राज्यको उपस्थिति </a:t>
            </a:r>
            <a:r>
              <a:rPr lang="ne-NP" dirty="0">
                <a:cs typeface="Kalimati" pitchFamily="2"/>
              </a:rPr>
              <a:t>देखाउनुको साथै जनताको बिश्वास पनि जित्न सकेको हुन्छ । </a:t>
            </a:r>
            <a:endParaRPr lang="cy-GB" dirty="0">
              <a:cs typeface="Kalimati" pitchFamily="2"/>
            </a:endParaRPr>
          </a:p>
        </p:txBody>
      </p:sp>
    </p:spTree>
    <p:extLst>
      <p:ext uri="{BB962C8B-B14F-4D97-AF65-F5344CB8AC3E}">
        <p14:creationId xmlns:p14="http://schemas.microsoft.com/office/powerpoint/2010/main" val="400509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404664"/>
            <a:ext cx="8856984" cy="6264696"/>
          </a:xfrm>
        </p:spPr>
        <p:txBody>
          <a:bodyPr>
            <a:normAutofit/>
          </a:bodyPr>
          <a:lstStyle/>
          <a:p>
            <a:pPr algn="just">
              <a:lnSpc>
                <a:spcPct val="150000"/>
              </a:lnSpc>
            </a:pPr>
            <a:r>
              <a:rPr lang="ne-NP" sz="3000" dirty="0">
                <a:cs typeface="Kalimati" pitchFamily="2"/>
              </a:rPr>
              <a:t>हकहिस्सा दर्ता पद्धतिको मुख्य </a:t>
            </a:r>
            <a:r>
              <a:rPr lang="ne-NP" sz="3000" dirty="0">
                <a:solidFill>
                  <a:schemeClr val="accent2"/>
                </a:solidFill>
                <a:cs typeface="Kalimati" pitchFamily="2"/>
              </a:rPr>
              <a:t>रजिष्टर</a:t>
            </a:r>
            <a:r>
              <a:rPr lang="ne-NP" sz="3000" dirty="0">
                <a:cs typeface="Kalimati" pitchFamily="2"/>
              </a:rPr>
              <a:t> हो । यसलाई ३ भागमा बाँडिएको हुन्छः</a:t>
            </a:r>
          </a:p>
          <a:p>
            <a:pPr lvl="1" algn="just">
              <a:lnSpc>
                <a:spcPct val="150000"/>
              </a:lnSpc>
            </a:pPr>
            <a:r>
              <a:rPr lang="ne-NP" dirty="0">
                <a:cs typeface="Kalimati" pitchFamily="2"/>
              </a:rPr>
              <a:t>पहिलो </a:t>
            </a:r>
            <a:r>
              <a:rPr lang="en-GB" dirty="0">
                <a:cs typeface="Kalimati" pitchFamily="2"/>
              </a:rPr>
              <a:t>property Register </a:t>
            </a:r>
            <a:r>
              <a:rPr lang="ne-NP" dirty="0">
                <a:cs typeface="Kalimati" pitchFamily="2"/>
              </a:rPr>
              <a:t>जहाँ नक्सा</a:t>
            </a:r>
            <a:r>
              <a:rPr lang="en-GB" dirty="0">
                <a:cs typeface="Kalimati" pitchFamily="2"/>
              </a:rPr>
              <a:t>,</a:t>
            </a:r>
            <a:r>
              <a:rPr lang="ne-NP" dirty="0">
                <a:cs typeface="Kalimati" pitchFamily="2"/>
              </a:rPr>
              <a:t> जग्गाको बिबरण</a:t>
            </a:r>
            <a:r>
              <a:rPr lang="en-GB" dirty="0">
                <a:cs typeface="Kalimati" pitchFamily="2"/>
              </a:rPr>
              <a:t>,</a:t>
            </a:r>
            <a:r>
              <a:rPr lang="ne-NP" dirty="0">
                <a:cs typeface="Kalimati" pitchFamily="2"/>
              </a:rPr>
              <a:t> जग्गामा पुग्ने बाटो र खानी भए सो समेत खोलिएको हुन्छ । </a:t>
            </a:r>
            <a:endParaRPr lang="en-GB" dirty="0">
              <a:cs typeface="Kalimati" pitchFamily="2"/>
            </a:endParaRPr>
          </a:p>
          <a:p>
            <a:pPr lvl="1" algn="just">
              <a:lnSpc>
                <a:spcPct val="150000"/>
              </a:lnSpc>
            </a:pPr>
            <a:r>
              <a:rPr lang="ne-NP" dirty="0"/>
              <a:t>दोश्रो भागलाई स्वामित्वको रजिष्टर </a:t>
            </a:r>
            <a:r>
              <a:rPr lang="en-GB" dirty="0"/>
              <a:t>(</a:t>
            </a:r>
            <a:r>
              <a:rPr lang="en-GB" dirty="0" err="1"/>
              <a:t>Properiership</a:t>
            </a:r>
            <a:r>
              <a:rPr lang="en-GB" dirty="0"/>
              <a:t> Register)</a:t>
            </a:r>
            <a:r>
              <a:rPr lang="ne-NP" dirty="0"/>
              <a:t> </a:t>
            </a:r>
            <a:r>
              <a:rPr lang="ne-NP" dirty="0">
                <a:cs typeface="Kalimati" pitchFamily="2"/>
              </a:rPr>
              <a:t>यसमा जग्गाधनीको नाम ठेगाना जग्गा उपयोगमा कुनै नियन्त्रण वा बन्देज भए सो समेत र कुन किसिमको स्वामित्व हो । जस्तै पूर्ण स्वामित्व यसमा </a:t>
            </a:r>
            <a:r>
              <a:rPr lang="en-GB" dirty="0" err="1">
                <a:cs typeface="Kalimati" pitchFamily="2"/>
              </a:rPr>
              <a:t>Registar</a:t>
            </a:r>
            <a:r>
              <a:rPr lang="en-GB" dirty="0">
                <a:cs typeface="Kalimati" pitchFamily="2"/>
              </a:rPr>
              <a:t> </a:t>
            </a:r>
            <a:r>
              <a:rPr lang="ne-NP" dirty="0">
                <a:cs typeface="Kalimati" pitchFamily="2"/>
              </a:rPr>
              <a:t>ले सही गरेर दिएको हुन्छ । अदालतले पनि आदेश दिन सक्दैन । </a:t>
            </a:r>
          </a:p>
          <a:p>
            <a:pPr lvl="1" algn="just">
              <a:lnSpc>
                <a:spcPct val="150000"/>
              </a:lnSpc>
            </a:pPr>
            <a:endParaRPr lang="cy-GB" dirty="0">
              <a:cs typeface="Kalimati" pitchFamily="2"/>
            </a:endParaRPr>
          </a:p>
          <a:p>
            <a:endParaRPr lang="cy-GB" dirty="0"/>
          </a:p>
        </p:txBody>
      </p:sp>
    </p:spTree>
    <p:extLst>
      <p:ext uri="{BB962C8B-B14F-4D97-AF65-F5344CB8AC3E}">
        <p14:creationId xmlns:p14="http://schemas.microsoft.com/office/powerpoint/2010/main" val="57679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332656"/>
            <a:ext cx="8640960" cy="6264696"/>
          </a:xfrm>
        </p:spPr>
        <p:txBody>
          <a:bodyPr>
            <a:normAutofit/>
          </a:bodyPr>
          <a:lstStyle/>
          <a:p>
            <a:pPr lvl="1" algn="just">
              <a:lnSpc>
                <a:spcPct val="160000"/>
              </a:lnSpc>
            </a:pPr>
            <a:r>
              <a:rPr lang="ne-NP" dirty="0">
                <a:cs typeface="Kalimati" pitchFamily="2"/>
              </a:rPr>
              <a:t>अधिपत्य स्वामित्वः कसैले अधिकार जमाएर बसेको तर प्रमाण पेश गर्न नसकेको । १५ बर्प पछि पूर्ण स्वामित्व प्राप्त हुने । </a:t>
            </a:r>
          </a:p>
          <a:p>
            <a:pPr lvl="1" algn="just">
              <a:lnSpc>
                <a:spcPct val="160000"/>
              </a:lnSpc>
            </a:pPr>
            <a:r>
              <a:rPr lang="ne-NP" dirty="0">
                <a:cs typeface="Kalimati" pitchFamily="2"/>
              </a:rPr>
              <a:t>आवधिक हकः पूर्ण स्वामित्वको दावी गरेको तर प्राप्त गरिनसकेको । </a:t>
            </a:r>
          </a:p>
          <a:p>
            <a:pPr lvl="1" algn="just">
              <a:lnSpc>
                <a:spcPct val="160000"/>
              </a:lnSpc>
            </a:pPr>
            <a:r>
              <a:rPr lang="ne-NP" dirty="0">
                <a:cs typeface="Kalimati" pitchFamily="2"/>
              </a:rPr>
              <a:t>पट्टा वा लिज ।</a:t>
            </a:r>
            <a:endParaRPr lang="en-GB" dirty="0">
              <a:cs typeface="Kalimati" pitchFamily="2"/>
            </a:endParaRPr>
          </a:p>
          <a:p>
            <a:pPr lvl="1" algn="just">
              <a:lnSpc>
                <a:spcPct val="160000"/>
              </a:lnSpc>
              <a:buFont typeface="Wingdings" pitchFamily="2" charset="2"/>
              <a:buChar char="§"/>
            </a:pPr>
            <a:r>
              <a:rPr lang="ne-NP" dirty="0">
                <a:cs typeface="Kalimati" pitchFamily="2"/>
              </a:rPr>
              <a:t>तेश्रो भागलाई रोक्का रजिष्टर </a:t>
            </a:r>
            <a:r>
              <a:rPr lang="en-GB" dirty="0">
                <a:cs typeface="Kalimati" pitchFamily="2"/>
              </a:rPr>
              <a:t>(Charge Register) </a:t>
            </a:r>
            <a:r>
              <a:rPr lang="ne-NP" dirty="0">
                <a:cs typeface="Kalimati" pitchFamily="2"/>
              </a:rPr>
              <a:t>को रुपमा बाँडिएको हुन्छ ।</a:t>
            </a:r>
            <a:endParaRPr lang="cy-GB" dirty="0">
              <a:cs typeface="Kalimati" pitchFamily="2"/>
            </a:endParaRPr>
          </a:p>
          <a:p>
            <a:pPr lvl="1" algn="just"/>
            <a:endParaRPr lang="cy-GB" dirty="0"/>
          </a:p>
        </p:txBody>
      </p:sp>
    </p:spTree>
    <p:extLst>
      <p:ext uri="{BB962C8B-B14F-4D97-AF65-F5344CB8AC3E}">
        <p14:creationId xmlns:p14="http://schemas.microsoft.com/office/powerpoint/2010/main" val="3198832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8640"/>
            <a:ext cx="8229600" cy="792088"/>
          </a:xfrm>
        </p:spPr>
        <p:txBody>
          <a:bodyPr>
            <a:normAutofit/>
          </a:bodyPr>
          <a:lstStyle/>
          <a:p>
            <a:pPr algn="just"/>
            <a:r>
              <a:rPr lang="ne-NP" sz="3200" dirty="0">
                <a:solidFill>
                  <a:schemeClr val="accent2"/>
                </a:solidFill>
              </a:rPr>
              <a:t>टोरेन्स पद्धतिः</a:t>
            </a:r>
            <a:r>
              <a:rPr lang="en-GB" sz="3200" dirty="0">
                <a:solidFill>
                  <a:schemeClr val="accent2"/>
                </a:solidFill>
              </a:rPr>
              <a:t>(Torrens System)</a:t>
            </a:r>
            <a:endParaRPr lang="cy-GB" sz="3200" dirty="0">
              <a:solidFill>
                <a:schemeClr val="accent2"/>
              </a:solidFill>
            </a:endParaRPr>
          </a:p>
        </p:txBody>
      </p:sp>
      <p:sp>
        <p:nvSpPr>
          <p:cNvPr id="3" name="Content Placeholder 2"/>
          <p:cNvSpPr>
            <a:spLocks noGrp="1"/>
          </p:cNvSpPr>
          <p:nvPr>
            <p:ph idx="1"/>
          </p:nvPr>
        </p:nvSpPr>
        <p:spPr>
          <a:xfrm>
            <a:off x="1847528" y="980728"/>
            <a:ext cx="8496944" cy="5616624"/>
          </a:xfrm>
        </p:spPr>
        <p:txBody>
          <a:bodyPr>
            <a:normAutofit/>
          </a:bodyPr>
          <a:lstStyle/>
          <a:p>
            <a:pPr>
              <a:lnSpc>
                <a:spcPct val="150000"/>
              </a:lnSpc>
            </a:pPr>
            <a:r>
              <a:rPr lang="ne-NP" dirty="0">
                <a:cs typeface="Kalimati" pitchFamily="2"/>
              </a:rPr>
              <a:t>यो सर रवर्ट टोरेन्सको नामबाट राखिएको हो । </a:t>
            </a:r>
          </a:p>
          <a:p>
            <a:pPr>
              <a:lnSpc>
                <a:spcPct val="150000"/>
              </a:lnSpc>
            </a:pPr>
            <a:r>
              <a:rPr lang="ne-NP" dirty="0">
                <a:cs typeface="Kalimati" pitchFamily="2"/>
              </a:rPr>
              <a:t>यो पद्धति मूलत दुई कुरामा आधारित रहेको देखिन्छः प्रशासनिक र कानूनी </a:t>
            </a:r>
          </a:p>
          <a:p>
            <a:pPr algn="just">
              <a:lnSpc>
                <a:spcPct val="150000"/>
              </a:lnSpc>
            </a:pPr>
            <a:r>
              <a:rPr lang="ne-NP" dirty="0">
                <a:cs typeface="Kalimati" pitchFamily="2"/>
              </a:rPr>
              <a:t>बेलायती पद्धतिमा अर्काको श्रेस्ता हेर्न पाइदैन । तर यसमा पाइन्छ । यसमा रेकर्ड हेर्न कार्यालयमा जानुपर्छ । यसमा बेलायती पद्धतिमा जस्तो ल्याप्चे लगाउनु पर्दैन । प्रशासकलाई बेलायती पद्धतिमा जस्तो अधिकार छैन । </a:t>
            </a:r>
            <a:endParaRPr lang="cy-GB" dirty="0">
              <a:cs typeface="Kalimati" pitchFamily="2"/>
            </a:endParaRPr>
          </a:p>
        </p:txBody>
      </p:sp>
    </p:spTree>
    <p:extLst>
      <p:ext uri="{BB962C8B-B14F-4D97-AF65-F5344CB8AC3E}">
        <p14:creationId xmlns:p14="http://schemas.microsoft.com/office/powerpoint/2010/main" val="1507062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56281"/>
            <a:ext cx="10515600" cy="5204904"/>
          </a:xfrm>
        </p:spPr>
        <p:txBody>
          <a:bodyPr>
            <a:normAutofit/>
          </a:bodyPr>
          <a:lstStyle/>
          <a:p>
            <a:r>
              <a:rPr lang="en-US" dirty="0"/>
              <a:t>Oral agreement</a:t>
            </a:r>
          </a:p>
          <a:p>
            <a:r>
              <a:rPr lang="en-US" dirty="0"/>
              <a:t>Private </a:t>
            </a:r>
            <a:r>
              <a:rPr lang="en-US" dirty="0" err="1"/>
              <a:t>Conveyancing</a:t>
            </a:r>
            <a:endParaRPr lang="en-US" dirty="0"/>
          </a:p>
          <a:p>
            <a:pPr lvl="1"/>
            <a:r>
              <a:rPr lang="en-US" dirty="0"/>
              <a:t>transaction is </a:t>
            </a:r>
            <a:r>
              <a:rPr lang="en-US" dirty="0">
                <a:solidFill>
                  <a:srgbClr val="FF0000"/>
                </a:solidFill>
              </a:rPr>
              <a:t>not legally recorded </a:t>
            </a:r>
            <a:r>
              <a:rPr lang="en-US" dirty="0"/>
              <a:t>/ registered</a:t>
            </a:r>
          </a:p>
          <a:p>
            <a:pPr lvl="1"/>
            <a:r>
              <a:rPr lang="en-US" dirty="0"/>
              <a:t>It is a system in which a </a:t>
            </a:r>
            <a:r>
              <a:rPr lang="en-US" dirty="0">
                <a:solidFill>
                  <a:srgbClr val="FF0000"/>
                </a:solidFill>
              </a:rPr>
              <a:t>seller and buyer exchange documents </a:t>
            </a:r>
            <a:r>
              <a:rPr lang="en-US" dirty="0"/>
              <a:t>without reference to </a:t>
            </a:r>
            <a:r>
              <a:rPr lang="en-US" dirty="0">
                <a:solidFill>
                  <a:srgbClr val="FF0000"/>
                </a:solidFill>
              </a:rPr>
              <a:t>any  public register </a:t>
            </a:r>
            <a:r>
              <a:rPr lang="en-US" dirty="0"/>
              <a:t>and it </a:t>
            </a:r>
            <a:r>
              <a:rPr lang="en-US" dirty="0">
                <a:solidFill>
                  <a:srgbClr val="FF0000"/>
                </a:solidFill>
              </a:rPr>
              <a:t>does not </a:t>
            </a:r>
            <a:r>
              <a:rPr lang="en-US" dirty="0"/>
              <a:t>provide any </a:t>
            </a:r>
            <a:r>
              <a:rPr lang="en-US" dirty="0">
                <a:solidFill>
                  <a:srgbClr val="FF0000"/>
                </a:solidFill>
              </a:rPr>
              <a:t>information to the state.</a:t>
            </a:r>
            <a:r>
              <a:rPr lang="en-US" dirty="0"/>
              <a:t> Hence it is considered as an </a:t>
            </a:r>
            <a:r>
              <a:rPr lang="en-US" dirty="0">
                <a:solidFill>
                  <a:srgbClr val="FF0000"/>
                </a:solidFill>
              </a:rPr>
              <a:t>inefficient and insecure system </a:t>
            </a:r>
            <a:r>
              <a:rPr lang="en-US" dirty="0"/>
              <a:t>but it is still in practice in many parts of Latin America (Dale and MC Laughlin, 2000)</a:t>
            </a:r>
          </a:p>
          <a:p>
            <a:pPr lvl="1"/>
            <a:r>
              <a:rPr lang="en-US" dirty="0"/>
              <a:t>Private conveyancing is generally regarded as inefficient and potentially</a:t>
            </a:r>
            <a:br>
              <a:rPr lang="en-US" dirty="0"/>
            </a:br>
            <a:r>
              <a:rPr lang="en-US" dirty="0"/>
              <a:t>dangerous since it can be subject to fraud as there is no easy proof that the vendor is the true owner. </a:t>
            </a:r>
            <a:br>
              <a:rPr lang="en-US" dirty="0"/>
            </a:br>
            <a:br>
              <a:rPr lang="en-US" dirty="0"/>
            </a:br>
            <a:endParaRPr lang="en-US" dirty="0"/>
          </a:p>
        </p:txBody>
      </p:sp>
      <p:sp>
        <p:nvSpPr>
          <p:cNvPr id="3" name="Title 2"/>
          <p:cNvSpPr>
            <a:spLocks noGrp="1"/>
          </p:cNvSpPr>
          <p:nvPr>
            <p:ph type="title"/>
          </p:nvPr>
        </p:nvSpPr>
        <p:spPr>
          <a:xfrm>
            <a:off x="838200" y="365125"/>
            <a:ext cx="10515600" cy="790815"/>
          </a:xfrm>
        </p:spPr>
        <p:txBody>
          <a:bodyPr>
            <a:normAutofit/>
          </a:bodyPr>
          <a:lstStyle/>
          <a:p>
            <a:r>
              <a:rPr lang="en-US" dirty="0"/>
              <a:t>Type of Land Registration Systems</a:t>
            </a:r>
          </a:p>
        </p:txBody>
      </p:sp>
    </p:spTree>
    <p:extLst>
      <p:ext uri="{BB962C8B-B14F-4D97-AF65-F5344CB8AC3E}">
        <p14:creationId xmlns:p14="http://schemas.microsoft.com/office/powerpoint/2010/main" val="271779005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4935"/>
          </a:xfrm>
        </p:spPr>
        <p:txBody>
          <a:bodyPr/>
          <a:lstStyle/>
          <a:p>
            <a:r>
              <a:rPr lang="en-US" dirty="0"/>
              <a:t>Types of Transaction Evidence</a:t>
            </a:r>
          </a:p>
        </p:txBody>
      </p:sp>
      <p:sp>
        <p:nvSpPr>
          <p:cNvPr id="3" name="Content Placeholder 2"/>
          <p:cNvSpPr>
            <a:spLocks noGrp="1"/>
          </p:cNvSpPr>
          <p:nvPr>
            <p:ph sz="quarter" idx="1"/>
          </p:nvPr>
        </p:nvSpPr>
        <p:spPr>
          <a:xfrm>
            <a:off x="759125" y="1268083"/>
            <a:ext cx="10757139" cy="5408762"/>
          </a:xfrm>
        </p:spPr>
        <p:txBody>
          <a:bodyPr>
            <a:normAutofit fontScale="92500" lnSpcReduction="20000"/>
          </a:bodyPr>
          <a:lstStyle/>
          <a:p>
            <a:r>
              <a:rPr lang="en-US" dirty="0"/>
              <a:t>Deed Registration</a:t>
            </a:r>
          </a:p>
          <a:p>
            <a:pPr lvl="1"/>
            <a:r>
              <a:rPr lang="en-US" sz="2800" dirty="0"/>
              <a:t>The transaction is </a:t>
            </a:r>
            <a:r>
              <a:rPr lang="en-US" sz="2800" dirty="0">
                <a:solidFill>
                  <a:srgbClr val="FF0000"/>
                </a:solidFill>
              </a:rPr>
              <a:t>officially recorded </a:t>
            </a:r>
            <a:r>
              <a:rPr lang="en-US" sz="2800" dirty="0"/>
              <a:t>but does not ensure its </a:t>
            </a:r>
            <a:r>
              <a:rPr lang="en-US" sz="2800" dirty="0">
                <a:solidFill>
                  <a:srgbClr val="FF0000"/>
                </a:solidFill>
              </a:rPr>
              <a:t>legal consequence</a:t>
            </a:r>
            <a:r>
              <a:rPr lang="en-US" sz="2800" dirty="0"/>
              <a:t>  </a:t>
            </a:r>
          </a:p>
          <a:p>
            <a:pPr lvl="1"/>
            <a:r>
              <a:rPr lang="en-US" sz="2800" dirty="0"/>
              <a:t>Under a system of </a:t>
            </a:r>
            <a:r>
              <a:rPr lang="en-US" sz="2800" i="1" dirty="0"/>
              <a:t>registration of deeds</a:t>
            </a:r>
            <a:r>
              <a:rPr lang="en-US" sz="2800" b="1" i="1" dirty="0"/>
              <a:t>) </a:t>
            </a:r>
            <a:r>
              <a:rPr lang="en-US" sz="2800" dirty="0"/>
              <a:t>a </a:t>
            </a:r>
            <a:r>
              <a:rPr lang="en-US" sz="2800" dirty="0">
                <a:solidFill>
                  <a:srgbClr val="FF0000"/>
                </a:solidFill>
              </a:rPr>
              <a:t>copy of the transfer document </a:t>
            </a:r>
            <a:r>
              <a:rPr lang="en-US" sz="2800" dirty="0"/>
              <a:t>is deposited in a </a:t>
            </a:r>
            <a:r>
              <a:rPr lang="en-US" sz="2800" dirty="0">
                <a:solidFill>
                  <a:srgbClr val="FF0000"/>
                </a:solidFill>
              </a:rPr>
              <a:t>deeds registry</a:t>
            </a:r>
            <a:r>
              <a:rPr lang="en-US" sz="2800" dirty="0"/>
              <a:t>. (recognized by the state).</a:t>
            </a:r>
          </a:p>
          <a:p>
            <a:pPr lvl="1"/>
            <a:r>
              <a:rPr lang="en-US" sz="2800" dirty="0"/>
              <a:t>A copy of all agreements that affect the </a:t>
            </a:r>
            <a:r>
              <a:rPr lang="en-US" sz="2800" dirty="0">
                <a:solidFill>
                  <a:srgbClr val="FF0000"/>
                </a:solidFill>
              </a:rPr>
              <a:t>ownership and possession</a:t>
            </a:r>
            <a:br>
              <a:rPr lang="en-US" sz="2800" dirty="0">
                <a:solidFill>
                  <a:srgbClr val="FF0000"/>
                </a:solidFill>
              </a:rPr>
            </a:br>
            <a:r>
              <a:rPr lang="en-US" sz="2800" dirty="0">
                <a:solidFill>
                  <a:srgbClr val="FF0000"/>
                </a:solidFill>
              </a:rPr>
              <a:t>of the land must be registered </a:t>
            </a:r>
            <a:r>
              <a:rPr lang="en-US" sz="2800" dirty="0"/>
              <a:t>at the registry offices and one copy of all documents is retained. </a:t>
            </a:r>
          </a:p>
          <a:p>
            <a:pPr lvl="1"/>
            <a:r>
              <a:rPr lang="en-US" sz="2800" dirty="0"/>
              <a:t>Each document will normally have been </a:t>
            </a:r>
            <a:r>
              <a:rPr lang="en-US" sz="2800" dirty="0">
                <a:solidFill>
                  <a:srgbClr val="FF0000"/>
                </a:solidFill>
              </a:rPr>
              <a:t>checked by a notary </a:t>
            </a:r>
            <a:r>
              <a:rPr lang="en-US" sz="2800" dirty="0"/>
              <a:t>or </a:t>
            </a:r>
            <a:r>
              <a:rPr lang="en-US" sz="2800" dirty="0">
                <a:solidFill>
                  <a:srgbClr val="FF0000"/>
                </a:solidFill>
              </a:rPr>
              <a:t>authorized lawyer </a:t>
            </a:r>
            <a:r>
              <a:rPr lang="en-US" sz="2800" dirty="0"/>
              <a:t>and its validity ascertained</a:t>
            </a:r>
          </a:p>
          <a:p>
            <a:pPr lvl="1"/>
            <a:r>
              <a:rPr lang="en-US" sz="2800" dirty="0"/>
              <a:t>Inspection of the register will show how the vendor (seller) obtained</a:t>
            </a:r>
            <a:br>
              <a:rPr lang="en-US" sz="2800" dirty="0"/>
            </a:br>
            <a:r>
              <a:rPr lang="en-US" sz="2800" dirty="0"/>
              <a:t>the property and the conditions under which it was acquired. </a:t>
            </a:r>
            <a:br>
              <a:rPr lang="en-US" dirty="0"/>
            </a:br>
            <a:br>
              <a:rPr lang="en-US" dirty="0"/>
            </a:br>
            <a:br>
              <a:rPr lang="en-US" dirty="0"/>
            </a:br>
            <a:br>
              <a:rPr lang="en-US" dirty="0"/>
            </a:br>
            <a:br>
              <a:rPr lang="en-US" dirty="0"/>
            </a:br>
            <a:endParaRPr lang="en-US" dirty="0"/>
          </a:p>
          <a:p>
            <a:pPr algn="just"/>
            <a:endParaRPr lang="en-US" dirty="0"/>
          </a:p>
        </p:txBody>
      </p:sp>
    </p:spTree>
    <p:extLst>
      <p:ext uri="{BB962C8B-B14F-4D97-AF65-F5344CB8AC3E}">
        <p14:creationId xmlns:p14="http://schemas.microsoft.com/office/powerpoint/2010/main" val="2233595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2" y="158092"/>
            <a:ext cx="10515600" cy="394000"/>
          </a:xfrm>
        </p:spPr>
        <p:txBody>
          <a:bodyPr>
            <a:normAutofit fontScale="90000"/>
          </a:bodyPr>
          <a:lstStyle/>
          <a:p>
            <a:r>
              <a:rPr lang="en-US" dirty="0" err="1"/>
              <a:t>Contd</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23" y="552092"/>
            <a:ext cx="10281249" cy="5724936"/>
          </a:xfrm>
        </p:spPr>
      </p:pic>
      <p:sp>
        <p:nvSpPr>
          <p:cNvPr id="5" name="TextBox 4"/>
          <p:cNvSpPr txBox="1"/>
          <p:nvPr/>
        </p:nvSpPr>
        <p:spPr>
          <a:xfrm>
            <a:off x="4641012" y="6392173"/>
            <a:ext cx="4226943" cy="369332"/>
          </a:xfrm>
          <a:prstGeom prst="rect">
            <a:avLst/>
          </a:prstGeom>
          <a:noFill/>
        </p:spPr>
        <p:txBody>
          <a:bodyPr wrap="square" rtlCol="0">
            <a:spAutoFit/>
          </a:bodyPr>
          <a:lstStyle/>
          <a:p>
            <a:r>
              <a:rPr lang="en-US" dirty="0"/>
              <a:t>Fig : Deed </a:t>
            </a:r>
          </a:p>
        </p:txBody>
      </p:sp>
    </p:spTree>
    <p:extLst>
      <p:ext uri="{BB962C8B-B14F-4D97-AF65-F5344CB8AC3E}">
        <p14:creationId xmlns:p14="http://schemas.microsoft.com/office/powerpoint/2010/main" val="428013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Deed Registration </a:t>
            </a:r>
          </a:p>
        </p:txBody>
      </p:sp>
      <p:sp>
        <p:nvSpPr>
          <p:cNvPr id="3" name="Content Placeholder 2"/>
          <p:cNvSpPr>
            <a:spLocks noGrp="1"/>
          </p:cNvSpPr>
          <p:nvPr>
            <p:ph sz="quarter" idx="1"/>
          </p:nvPr>
        </p:nvSpPr>
        <p:spPr/>
        <p:txBody>
          <a:bodyPr>
            <a:normAutofit fontScale="92500" lnSpcReduction="20000"/>
          </a:bodyPr>
          <a:lstStyle/>
          <a:p>
            <a:r>
              <a:rPr lang="en-US" dirty="0"/>
              <a:t>As compared to private </a:t>
            </a:r>
            <a:r>
              <a:rPr lang="en-US" dirty="0" err="1"/>
              <a:t>convencying</a:t>
            </a:r>
            <a:endParaRPr lang="en-US" dirty="0"/>
          </a:p>
          <a:p>
            <a:pPr>
              <a:buFont typeface="Wingdings" pitchFamily="2" charset="2"/>
              <a:buChar char="Ø"/>
            </a:pPr>
            <a:r>
              <a:rPr lang="en-US" dirty="0"/>
              <a:t>Security</a:t>
            </a:r>
          </a:p>
          <a:p>
            <a:pPr>
              <a:buFont typeface="Wingdings" pitchFamily="2" charset="2"/>
              <a:buChar char="Ø"/>
            </a:pPr>
            <a:r>
              <a:rPr lang="en-US" dirty="0"/>
              <a:t>evidence</a:t>
            </a:r>
          </a:p>
          <a:p>
            <a:pPr>
              <a:buFont typeface="Wingdings" pitchFamily="2" charset="2"/>
              <a:buChar char="Ø"/>
            </a:pPr>
            <a:r>
              <a:rPr lang="en-US" dirty="0"/>
              <a:t>notice and priority</a:t>
            </a:r>
          </a:p>
          <a:p>
            <a:r>
              <a:rPr lang="en-US" dirty="0"/>
              <a:t> legal documents are registered</a:t>
            </a:r>
          </a:p>
          <a:p>
            <a:r>
              <a:rPr lang="en-US" dirty="0"/>
              <a:t>public repository of documents (deeds, survey plans)</a:t>
            </a:r>
          </a:p>
          <a:p>
            <a:r>
              <a:rPr lang="en-US" dirty="0"/>
              <a:t> elements</a:t>
            </a:r>
          </a:p>
          <a:p>
            <a:pPr>
              <a:buFont typeface="Wingdings" pitchFamily="2" charset="2"/>
              <a:buChar char="Ø"/>
            </a:pPr>
            <a:r>
              <a:rPr lang="en-US" dirty="0"/>
              <a:t>logging of time (provide the complete history of how parcel was passed)</a:t>
            </a:r>
          </a:p>
          <a:p>
            <a:pPr>
              <a:buFont typeface="Wingdings" pitchFamily="2" charset="2"/>
              <a:buChar char="Ø"/>
            </a:pPr>
            <a:r>
              <a:rPr lang="en-US" dirty="0"/>
              <a:t> Indexing</a:t>
            </a:r>
          </a:p>
          <a:p>
            <a:pPr>
              <a:buFont typeface="Wingdings" pitchFamily="2" charset="2"/>
              <a:buChar char="Ø"/>
            </a:pPr>
            <a:r>
              <a:rPr lang="en-US" dirty="0"/>
              <a:t>archiving of document or copy</a:t>
            </a:r>
          </a:p>
        </p:txBody>
      </p:sp>
    </p:spTree>
    <p:extLst>
      <p:ext uri="{BB962C8B-B14F-4D97-AF65-F5344CB8AC3E}">
        <p14:creationId xmlns:p14="http://schemas.microsoft.com/office/powerpoint/2010/main" val="2308776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Deed Registration</a:t>
            </a:r>
          </a:p>
        </p:txBody>
      </p:sp>
      <p:sp>
        <p:nvSpPr>
          <p:cNvPr id="3" name="Content Placeholder 2"/>
          <p:cNvSpPr>
            <a:spLocks noGrp="1"/>
          </p:cNvSpPr>
          <p:nvPr>
            <p:ph sz="quarter" idx="1"/>
          </p:nvPr>
        </p:nvSpPr>
        <p:spPr>
          <a:xfrm>
            <a:off x="1153237" y="1591574"/>
            <a:ext cx="9888574" cy="4774720"/>
          </a:xfrm>
        </p:spPr>
        <p:txBody>
          <a:bodyPr>
            <a:normAutofit fontScale="92500" lnSpcReduction="20000"/>
          </a:bodyPr>
          <a:lstStyle/>
          <a:p>
            <a:pPr>
              <a:buNone/>
            </a:pPr>
            <a:r>
              <a:rPr lang="en-US" u="sng" dirty="0"/>
              <a:t>Improvements:</a:t>
            </a:r>
          </a:p>
          <a:p>
            <a:r>
              <a:rPr lang="en-US" dirty="0"/>
              <a:t> </a:t>
            </a:r>
            <a:r>
              <a:rPr lang="en-US" dirty="0">
                <a:solidFill>
                  <a:srgbClr val="FF0000"/>
                </a:solidFill>
              </a:rPr>
              <a:t>better records </a:t>
            </a:r>
            <a:r>
              <a:rPr lang="en-US" dirty="0"/>
              <a:t>management</a:t>
            </a:r>
          </a:p>
          <a:p>
            <a:r>
              <a:rPr lang="en-US" dirty="0"/>
              <a:t> standardization of </a:t>
            </a:r>
            <a:r>
              <a:rPr lang="en-US" dirty="0">
                <a:solidFill>
                  <a:srgbClr val="FF0000"/>
                </a:solidFill>
              </a:rPr>
              <a:t>forms and procedures</a:t>
            </a:r>
          </a:p>
          <a:p>
            <a:r>
              <a:rPr lang="en-US" dirty="0"/>
              <a:t> realistic/flexible </a:t>
            </a:r>
            <a:r>
              <a:rPr lang="en-US" dirty="0">
                <a:solidFill>
                  <a:srgbClr val="FF0000"/>
                </a:solidFill>
              </a:rPr>
              <a:t>survey standards </a:t>
            </a:r>
          </a:p>
          <a:p>
            <a:r>
              <a:rPr lang="en-US" dirty="0"/>
              <a:t> partial / sampling examination of documents</a:t>
            </a:r>
          </a:p>
          <a:p>
            <a:r>
              <a:rPr lang="en-US" dirty="0"/>
              <a:t> compulsory registration</a:t>
            </a:r>
          </a:p>
          <a:p>
            <a:pPr marL="0" indent="0">
              <a:buNone/>
            </a:pPr>
            <a:r>
              <a:rPr lang="en-US" u="sng" dirty="0"/>
              <a:t>Limitations</a:t>
            </a:r>
          </a:p>
          <a:p>
            <a:r>
              <a:rPr lang="en-US" dirty="0"/>
              <a:t>Documents are in </a:t>
            </a:r>
            <a:r>
              <a:rPr lang="en-US" dirty="0">
                <a:solidFill>
                  <a:srgbClr val="FF0000"/>
                </a:solidFill>
              </a:rPr>
              <a:t>poor physical state</a:t>
            </a:r>
            <a:r>
              <a:rPr lang="en-US" dirty="0"/>
              <a:t>, difficult to</a:t>
            </a:r>
            <a:br>
              <a:rPr lang="en-US" dirty="0"/>
            </a:br>
            <a:r>
              <a:rPr lang="en-US" dirty="0">
                <a:solidFill>
                  <a:srgbClr val="FF0000"/>
                </a:solidFill>
              </a:rPr>
              <a:t>retrieve</a:t>
            </a:r>
            <a:r>
              <a:rPr lang="en-US" dirty="0"/>
              <a:t> and even more </a:t>
            </a:r>
            <a:r>
              <a:rPr lang="en-US" dirty="0">
                <a:solidFill>
                  <a:srgbClr val="FF0000"/>
                </a:solidFill>
              </a:rPr>
              <a:t>difficult to link into a chain of titles </a:t>
            </a:r>
            <a:r>
              <a:rPr lang="en-US" dirty="0"/>
              <a:t>tracing the pattern of ownership over time. </a:t>
            </a:r>
          </a:p>
          <a:p>
            <a:r>
              <a:rPr lang="en-US" dirty="0"/>
              <a:t>No legal consequences</a:t>
            </a:r>
            <a:br>
              <a:rPr lang="en-US" dirty="0"/>
            </a:br>
            <a:br>
              <a:rPr lang="en-US" dirty="0"/>
            </a:br>
            <a:endParaRPr lang="en-US" u="sng" dirty="0"/>
          </a:p>
          <a:p>
            <a:pPr>
              <a:buNone/>
            </a:pPr>
            <a:endParaRPr lang="en-US" dirty="0"/>
          </a:p>
        </p:txBody>
      </p:sp>
    </p:spTree>
    <p:extLst>
      <p:ext uri="{BB962C8B-B14F-4D97-AF65-F5344CB8AC3E}">
        <p14:creationId xmlns:p14="http://schemas.microsoft.com/office/powerpoint/2010/main" val="2911446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Registration</a:t>
            </a:r>
          </a:p>
        </p:txBody>
      </p:sp>
      <p:sp>
        <p:nvSpPr>
          <p:cNvPr id="3" name="Content Placeholder 2"/>
          <p:cNvSpPr>
            <a:spLocks noGrp="1"/>
          </p:cNvSpPr>
          <p:nvPr>
            <p:ph sz="quarter" idx="1"/>
          </p:nvPr>
        </p:nvSpPr>
        <p:spPr>
          <a:xfrm>
            <a:off x="989335" y="1350033"/>
            <a:ext cx="10544182" cy="5326811"/>
          </a:xfrm>
        </p:spPr>
        <p:txBody>
          <a:bodyPr>
            <a:normAutofit/>
          </a:bodyPr>
          <a:lstStyle/>
          <a:p>
            <a:r>
              <a:rPr lang="en-US" dirty="0"/>
              <a:t>The transaction is </a:t>
            </a:r>
            <a:r>
              <a:rPr lang="en-US" dirty="0">
                <a:solidFill>
                  <a:srgbClr val="FF0000"/>
                </a:solidFill>
              </a:rPr>
              <a:t>officially recorded</a:t>
            </a:r>
            <a:r>
              <a:rPr lang="en-US" dirty="0"/>
              <a:t>, legal consequences are ensured and </a:t>
            </a:r>
            <a:r>
              <a:rPr lang="en-US" dirty="0">
                <a:solidFill>
                  <a:srgbClr val="FF0000"/>
                </a:solidFill>
              </a:rPr>
              <a:t>state guarantee is ensured </a:t>
            </a:r>
          </a:p>
          <a:p>
            <a:r>
              <a:rPr lang="en-US" dirty="0"/>
              <a:t>In this system each land parcel is </a:t>
            </a:r>
            <a:r>
              <a:rPr lang="en-US" dirty="0">
                <a:solidFill>
                  <a:srgbClr val="FF0000"/>
                </a:solidFill>
              </a:rPr>
              <a:t>identified on a map </a:t>
            </a:r>
            <a:r>
              <a:rPr lang="en-US" dirty="0"/>
              <a:t>and the rights </a:t>
            </a:r>
            <a:br>
              <a:rPr lang="en-US" dirty="0"/>
            </a:br>
            <a:r>
              <a:rPr lang="en-US" dirty="0"/>
              <a:t>associated with it are recorded on the register.</a:t>
            </a:r>
          </a:p>
          <a:p>
            <a:r>
              <a:rPr lang="en-US" dirty="0"/>
              <a:t>overcome defects of registration of deeds</a:t>
            </a:r>
          </a:p>
          <a:p>
            <a:r>
              <a:rPr lang="en-US" dirty="0"/>
              <a:t> </a:t>
            </a:r>
            <a:r>
              <a:rPr lang="en-US" dirty="0">
                <a:solidFill>
                  <a:srgbClr val="FF0000"/>
                </a:solidFill>
              </a:rPr>
              <a:t>simplify </a:t>
            </a:r>
            <a:r>
              <a:rPr lang="en-US" dirty="0"/>
              <a:t>process of </a:t>
            </a:r>
            <a:r>
              <a:rPr lang="en-US" dirty="0">
                <a:solidFill>
                  <a:srgbClr val="FF0000"/>
                </a:solidFill>
              </a:rPr>
              <a:t>transaction</a:t>
            </a:r>
          </a:p>
          <a:p>
            <a:r>
              <a:rPr lang="en-US" dirty="0"/>
              <a:t> the register describes current property</a:t>
            </a:r>
          </a:p>
          <a:p>
            <a:r>
              <a:rPr lang="en-US" dirty="0"/>
              <a:t>compulsory, examination, warranty</a:t>
            </a:r>
          </a:p>
          <a:p>
            <a:r>
              <a:rPr lang="en-US" dirty="0"/>
              <a:t> register becomes ‘</a:t>
            </a:r>
            <a:r>
              <a:rPr lang="en-US" dirty="0">
                <a:solidFill>
                  <a:srgbClr val="FF0000"/>
                </a:solidFill>
              </a:rPr>
              <a:t>proof of ownership’</a:t>
            </a:r>
          </a:p>
          <a:p>
            <a:r>
              <a:rPr lang="en-US" dirty="0"/>
              <a:t>State </a:t>
            </a:r>
            <a:r>
              <a:rPr lang="en-US" dirty="0">
                <a:solidFill>
                  <a:srgbClr val="FF0000"/>
                </a:solidFill>
              </a:rPr>
              <a:t>takes responsibility </a:t>
            </a:r>
            <a:r>
              <a:rPr lang="en-US" dirty="0"/>
              <a:t>in case of any consequences regarding the land.</a:t>
            </a:r>
          </a:p>
        </p:txBody>
      </p:sp>
    </p:spTree>
    <p:extLst>
      <p:ext uri="{BB962C8B-B14F-4D97-AF65-F5344CB8AC3E}">
        <p14:creationId xmlns:p14="http://schemas.microsoft.com/office/powerpoint/2010/main" val="2322629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GB" sz="2400" dirty="0"/>
              <a:t>‘</a:t>
            </a:r>
            <a:r>
              <a:rPr lang="en-GB" sz="2400" dirty="0">
                <a:solidFill>
                  <a:srgbClr val="00B0F0"/>
                </a:solidFill>
              </a:rPr>
              <a:t>mirror principle’</a:t>
            </a:r>
          </a:p>
          <a:p>
            <a:pPr lvl="1" algn="just"/>
            <a:r>
              <a:rPr lang="en-GB" sz="2000" dirty="0"/>
              <a:t>the register is supposed to </a:t>
            </a:r>
            <a:r>
              <a:rPr lang="en-GB" sz="2000" dirty="0">
                <a:solidFill>
                  <a:srgbClr val="FF0000"/>
                </a:solidFill>
              </a:rPr>
              <a:t>reflect the correct legal situation</a:t>
            </a:r>
          </a:p>
          <a:p>
            <a:pPr lvl="1" algn="just"/>
            <a:r>
              <a:rPr lang="en-US" sz="2000" dirty="0"/>
              <a:t>the register </a:t>
            </a:r>
            <a:r>
              <a:rPr lang="en-US" sz="2000" dirty="0">
                <a:solidFill>
                  <a:srgbClr val="FF0000"/>
                </a:solidFill>
              </a:rPr>
              <a:t>reflects (mirrors) </a:t>
            </a:r>
            <a:r>
              <a:rPr lang="en-US" sz="2000" dirty="0"/>
              <a:t>accurately and completely all </a:t>
            </a:r>
            <a:r>
              <a:rPr lang="en-US" sz="2000" dirty="0">
                <a:solidFill>
                  <a:srgbClr val="FF0000"/>
                </a:solidFill>
              </a:rPr>
              <a:t>current facts about a person’s title.</a:t>
            </a:r>
            <a:endParaRPr lang="en-GB" sz="2000" dirty="0">
              <a:solidFill>
                <a:srgbClr val="FF0000"/>
              </a:solidFill>
            </a:endParaRPr>
          </a:p>
          <a:p>
            <a:pPr algn="just"/>
            <a:r>
              <a:rPr lang="en-GB" sz="2400" dirty="0">
                <a:solidFill>
                  <a:srgbClr val="00B0F0"/>
                </a:solidFill>
              </a:rPr>
              <a:t>‘curtain principle’</a:t>
            </a:r>
          </a:p>
          <a:p>
            <a:pPr lvl="1" algn="just"/>
            <a:r>
              <a:rPr lang="en-GB" sz="2000" dirty="0">
                <a:solidFill>
                  <a:srgbClr val="FF0000"/>
                </a:solidFill>
              </a:rPr>
              <a:t>no further (historical) investigation beyond the register is necessary</a:t>
            </a:r>
          </a:p>
          <a:p>
            <a:pPr lvl="1" algn="just"/>
            <a:r>
              <a:rPr lang="en-US" sz="2000" dirty="0"/>
              <a:t>the register contains all the information about the title, a </a:t>
            </a:r>
            <a:r>
              <a:rPr lang="en-US" sz="2000" dirty="0">
                <a:solidFill>
                  <a:srgbClr val="FF0000"/>
                </a:solidFill>
              </a:rPr>
              <a:t>historical search behind the register </a:t>
            </a:r>
            <a:r>
              <a:rPr lang="en-US" sz="2000" dirty="0"/>
              <a:t>to verify that the title is good is </a:t>
            </a:r>
            <a:r>
              <a:rPr lang="en-US" sz="2000" dirty="0">
                <a:solidFill>
                  <a:srgbClr val="FF0000"/>
                </a:solidFill>
              </a:rPr>
              <a:t>unnecessary.</a:t>
            </a:r>
            <a:endParaRPr lang="en-GB" sz="2000" dirty="0">
              <a:solidFill>
                <a:srgbClr val="FF0000"/>
              </a:solidFill>
            </a:endParaRPr>
          </a:p>
          <a:p>
            <a:pPr algn="just"/>
            <a:r>
              <a:rPr lang="en-GB" sz="2400" dirty="0"/>
              <a:t>‘</a:t>
            </a:r>
            <a:r>
              <a:rPr lang="en-GB" sz="2400" dirty="0">
                <a:solidFill>
                  <a:srgbClr val="00B0F0"/>
                </a:solidFill>
              </a:rPr>
              <a:t>insurance or guarantee principle’</a:t>
            </a:r>
          </a:p>
          <a:p>
            <a:pPr lvl="1" algn="just"/>
            <a:r>
              <a:rPr lang="en-GB" sz="2000" dirty="0"/>
              <a:t>the state guarantees what is registered is true for third parties in good faith and that a </a:t>
            </a:r>
            <a:r>
              <a:rPr lang="en-GB" sz="2000" dirty="0" err="1"/>
              <a:t>bonafide</a:t>
            </a:r>
            <a:r>
              <a:rPr lang="en-GB" sz="2000" dirty="0"/>
              <a:t> (rightful) claimant who is contradicted by the register is compensated by the state.</a:t>
            </a:r>
          </a:p>
          <a:p>
            <a:pPr lvl="1" algn="just"/>
            <a:r>
              <a:rPr lang="en-US" sz="2000" dirty="0"/>
              <a:t>provides </a:t>
            </a:r>
            <a:r>
              <a:rPr lang="en-US" sz="2000" dirty="0">
                <a:solidFill>
                  <a:srgbClr val="FF0000"/>
                </a:solidFill>
              </a:rPr>
              <a:t>compensation for loss of rights </a:t>
            </a:r>
            <a:r>
              <a:rPr lang="en-US" sz="2000" dirty="0"/>
              <a:t>if there are </a:t>
            </a:r>
            <a:r>
              <a:rPr lang="en-US" sz="2000" dirty="0">
                <a:solidFill>
                  <a:srgbClr val="FF0000"/>
                </a:solidFill>
              </a:rPr>
              <a:t>errors made by the Registrar of Titles</a:t>
            </a:r>
          </a:p>
          <a:p>
            <a:pPr algn="just"/>
            <a:endParaRPr lang="en-US" sz="2400" dirty="0"/>
          </a:p>
        </p:txBody>
      </p:sp>
      <p:sp>
        <p:nvSpPr>
          <p:cNvPr id="3" name="Title 2"/>
          <p:cNvSpPr>
            <a:spLocks noGrp="1"/>
          </p:cNvSpPr>
          <p:nvPr>
            <p:ph type="title"/>
          </p:nvPr>
        </p:nvSpPr>
        <p:spPr/>
        <p:txBody>
          <a:bodyPr/>
          <a:lstStyle/>
          <a:p>
            <a:r>
              <a:rPr lang="en-US" dirty="0"/>
              <a:t>Principles of Title Registration</a:t>
            </a:r>
          </a:p>
        </p:txBody>
      </p:sp>
    </p:spTree>
    <p:extLst>
      <p:ext uri="{BB962C8B-B14F-4D97-AF65-F5344CB8AC3E}">
        <p14:creationId xmlns:p14="http://schemas.microsoft.com/office/powerpoint/2010/main" val="2604082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Land registration</a:t>
            </a:r>
          </a:p>
        </p:txBody>
      </p:sp>
      <p:sp>
        <p:nvSpPr>
          <p:cNvPr id="6" name="TextBox 5"/>
          <p:cNvSpPr txBox="1"/>
          <p:nvPr/>
        </p:nvSpPr>
        <p:spPr>
          <a:xfrm>
            <a:off x="4953000" y="2362200"/>
            <a:ext cx="2362200" cy="1077218"/>
          </a:xfrm>
          <a:prstGeom prst="rect">
            <a:avLst/>
          </a:prstGeom>
          <a:noFill/>
          <a:ln>
            <a:solidFill>
              <a:schemeClr val="tx1"/>
            </a:solidFill>
          </a:ln>
        </p:spPr>
        <p:txBody>
          <a:bodyPr wrap="square" rtlCol="0">
            <a:spAutoFit/>
          </a:bodyPr>
          <a:lstStyle/>
          <a:p>
            <a:pPr algn="ctr"/>
            <a:r>
              <a:rPr lang="en-US" sz="3200" dirty="0">
                <a:solidFill>
                  <a:srgbClr val="FF0000"/>
                </a:solidFill>
              </a:rPr>
              <a:t>Land Registration</a:t>
            </a:r>
          </a:p>
        </p:txBody>
      </p:sp>
      <p:sp>
        <p:nvSpPr>
          <p:cNvPr id="7" name="TextBox 6"/>
          <p:cNvSpPr txBox="1"/>
          <p:nvPr/>
        </p:nvSpPr>
        <p:spPr>
          <a:xfrm>
            <a:off x="1905000" y="2209800"/>
            <a:ext cx="2209800" cy="1077218"/>
          </a:xfrm>
          <a:prstGeom prst="rect">
            <a:avLst/>
          </a:prstGeom>
          <a:noFill/>
        </p:spPr>
        <p:txBody>
          <a:bodyPr wrap="square" rtlCol="0">
            <a:spAutoFit/>
          </a:bodyPr>
          <a:lstStyle/>
          <a:p>
            <a:r>
              <a:rPr lang="en-US" sz="3200" dirty="0"/>
              <a:t>Land Tenure situation</a:t>
            </a:r>
          </a:p>
        </p:txBody>
      </p:sp>
      <p:sp>
        <p:nvSpPr>
          <p:cNvPr id="8" name="TextBox 7"/>
          <p:cNvSpPr txBox="1"/>
          <p:nvPr/>
        </p:nvSpPr>
        <p:spPr>
          <a:xfrm>
            <a:off x="8229600" y="2362200"/>
            <a:ext cx="1905000" cy="1077218"/>
          </a:xfrm>
          <a:prstGeom prst="rect">
            <a:avLst/>
          </a:prstGeom>
          <a:noFill/>
        </p:spPr>
        <p:txBody>
          <a:bodyPr wrap="square" rtlCol="0">
            <a:spAutoFit/>
          </a:bodyPr>
          <a:lstStyle/>
          <a:p>
            <a:r>
              <a:rPr lang="en-US" sz="3200" dirty="0"/>
              <a:t>Tenure</a:t>
            </a:r>
            <a:endParaRPr lang="ne-NP" sz="3200" dirty="0"/>
          </a:p>
          <a:p>
            <a:r>
              <a:rPr lang="en-US" sz="3200" dirty="0"/>
              <a:t>Security</a:t>
            </a:r>
          </a:p>
        </p:txBody>
      </p:sp>
      <p:sp>
        <p:nvSpPr>
          <p:cNvPr id="9" name="Right Arrow 8"/>
          <p:cNvSpPr/>
          <p:nvPr/>
        </p:nvSpPr>
        <p:spPr>
          <a:xfrm>
            <a:off x="7315200" y="2667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62400" y="25908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3810001"/>
            <a:ext cx="8229600" cy="954107"/>
          </a:xfrm>
          <a:prstGeom prst="rect">
            <a:avLst/>
          </a:prstGeom>
        </p:spPr>
        <p:txBody>
          <a:bodyPr wrap="square">
            <a:spAutoFit/>
          </a:bodyPr>
          <a:lstStyle/>
          <a:p>
            <a:r>
              <a:rPr lang="en-US" sz="2800" dirty="0"/>
              <a:t>Land Registration: </a:t>
            </a:r>
          </a:p>
          <a:p>
            <a:endParaRPr lang="en-US" sz="2800" dirty="0"/>
          </a:p>
        </p:txBody>
      </p:sp>
      <p:sp>
        <p:nvSpPr>
          <p:cNvPr id="12" name="Rectangle 11"/>
          <p:cNvSpPr/>
          <p:nvPr/>
        </p:nvSpPr>
        <p:spPr>
          <a:xfrm>
            <a:off x="2057400" y="4829503"/>
            <a:ext cx="8682487" cy="523220"/>
          </a:xfrm>
          <a:prstGeom prst="rect">
            <a:avLst/>
          </a:prstGeom>
        </p:spPr>
        <p:txBody>
          <a:bodyPr wrap="square">
            <a:spAutoFit/>
          </a:bodyPr>
          <a:lstStyle/>
          <a:p>
            <a:r>
              <a:rPr lang="en-US" sz="2800" dirty="0"/>
              <a:t>process of </a:t>
            </a:r>
            <a:r>
              <a:rPr lang="en-US" sz="2800" dirty="0">
                <a:solidFill>
                  <a:srgbClr val="FF0000"/>
                </a:solidFill>
              </a:rPr>
              <a:t>official recording of rights in land</a:t>
            </a:r>
            <a:r>
              <a:rPr lang="en-US" sz="2800" dirty="0"/>
              <a:t> (Who &amp; How)</a:t>
            </a:r>
          </a:p>
        </p:txBody>
      </p:sp>
    </p:spTree>
    <p:extLst>
      <p:ext uri="{BB962C8B-B14F-4D97-AF65-F5344CB8AC3E}">
        <p14:creationId xmlns:p14="http://schemas.microsoft.com/office/powerpoint/2010/main" val="2099669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Registration</a:t>
            </a:r>
          </a:p>
        </p:txBody>
      </p:sp>
      <p:sp>
        <p:nvSpPr>
          <p:cNvPr id="3" name="Content Placeholder 2"/>
          <p:cNvSpPr>
            <a:spLocks noGrp="1"/>
          </p:cNvSpPr>
          <p:nvPr>
            <p:ph sz="quarter" idx="1"/>
          </p:nvPr>
        </p:nvSpPr>
        <p:spPr/>
        <p:txBody>
          <a:bodyPr/>
          <a:lstStyle/>
          <a:p>
            <a:r>
              <a:rPr lang="en-US" u="sng" dirty="0"/>
              <a:t>Demerits:</a:t>
            </a:r>
          </a:p>
          <a:p>
            <a:pPr>
              <a:buFont typeface="Wingdings" pitchFamily="2" charset="2"/>
              <a:buChar char="Ø"/>
            </a:pPr>
            <a:r>
              <a:rPr lang="en-US" dirty="0">
                <a:solidFill>
                  <a:srgbClr val="FF0000"/>
                </a:solidFill>
              </a:rPr>
              <a:t>expensive</a:t>
            </a:r>
            <a:r>
              <a:rPr lang="en-US" dirty="0"/>
              <a:t> and cumbersome to implement (and for govern. to run)</a:t>
            </a:r>
          </a:p>
          <a:p>
            <a:pPr>
              <a:buFont typeface="Wingdings" pitchFamily="2" charset="2"/>
              <a:buChar char="Ø"/>
            </a:pPr>
            <a:r>
              <a:rPr lang="en-US" dirty="0"/>
              <a:t>often involvement needed of (expensive) </a:t>
            </a:r>
            <a:r>
              <a:rPr lang="en-US" dirty="0">
                <a:solidFill>
                  <a:srgbClr val="FF0000"/>
                </a:solidFill>
              </a:rPr>
              <a:t>private practitioners</a:t>
            </a:r>
            <a:r>
              <a:rPr lang="en-US" dirty="0"/>
              <a:t>, like land surveyors, lawyers/notaries, planners, valuers etc.</a:t>
            </a:r>
          </a:p>
          <a:p>
            <a:pPr>
              <a:buFont typeface="Wingdings" pitchFamily="2" charset="2"/>
              <a:buChar char="Ø"/>
            </a:pPr>
            <a:r>
              <a:rPr lang="en-US" dirty="0"/>
              <a:t>time required for state examination (consume more time) and approval of title and survey (boundary)</a:t>
            </a:r>
          </a:p>
          <a:p>
            <a:pPr>
              <a:buFont typeface="Wingdings" pitchFamily="2" charset="2"/>
              <a:buChar char="Ø"/>
            </a:pPr>
            <a:r>
              <a:rPr lang="en-US" dirty="0"/>
              <a:t>High accuracy instrument for survey.</a:t>
            </a:r>
          </a:p>
        </p:txBody>
      </p:sp>
    </p:spTree>
    <p:extLst>
      <p:ext uri="{BB962C8B-B14F-4D97-AF65-F5344CB8AC3E}">
        <p14:creationId xmlns:p14="http://schemas.microsoft.com/office/powerpoint/2010/main" val="402601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46" y="114959"/>
            <a:ext cx="10515600" cy="670045"/>
          </a:xfrm>
        </p:spPr>
        <p:txBody>
          <a:bodyPr>
            <a:normAutofit fontScale="90000"/>
          </a:bodyPr>
          <a:lstStyle/>
          <a:p>
            <a:r>
              <a:rPr lang="en-US" dirty="0"/>
              <a:t>In case of Nepal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045" y="785004"/>
            <a:ext cx="10703943" cy="5305600"/>
          </a:xfrm>
        </p:spPr>
      </p:pic>
    </p:spTree>
    <p:extLst>
      <p:ext uri="{BB962C8B-B14F-4D97-AF65-F5344CB8AC3E}">
        <p14:creationId xmlns:p14="http://schemas.microsoft.com/office/powerpoint/2010/main" val="48053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25" y="201223"/>
            <a:ext cx="10515600" cy="644165"/>
          </a:xfrm>
        </p:spPr>
        <p:txBody>
          <a:bodyPr>
            <a:normAutofit fontScale="90000"/>
          </a:bodyPr>
          <a:lstStyle/>
          <a:p>
            <a:r>
              <a:rPr lang="en-US" dirty="0" err="1"/>
              <a:t>Contd</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648" y="776378"/>
            <a:ext cx="10715606" cy="5867414"/>
          </a:xfrm>
        </p:spPr>
      </p:pic>
    </p:spTree>
    <p:extLst>
      <p:ext uri="{BB962C8B-B14F-4D97-AF65-F5344CB8AC3E}">
        <p14:creationId xmlns:p14="http://schemas.microsoft.com/office/powerpoint/2010/main" val="2423518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504056"/>
          </a:xfrm>
        </p:spPr>
        <p:txBody>
          <a:bodyPr>
            <a:noAutofit/>
          </a:bodyPr>
          <a:lstStyle/>
          <a:p>
            <a:r>
              <a:rPr lang="ne-NP" sz="3200" dirty="0">
                <a:solidFill>
                  <a:schemeClr val="accent2"/>
                </a:solidFill>
                <a:highlight>
                  <a:srgbClr val="FFFF00"/>
                </a:highlight>
                <a:cs typeface="Mangal"/>
              </a:rPr>
              <a:t>स्वामित्व परिबर्तनका बिधिहरु</a:t>
            </a:r>
            <a:endParaRPr lang="cy-GB" sz="3200" dirty="0">
              <a:solidFill>
                <a:schemeClr val="accent2"/>
              </a:solidFill>
              <a:highlight>
                <a:srgbClr val="FFFF00"/>
              </a:highlight>
              <a:cs typeface="Mangal"/>
            </a:endParaRPr>
          </a:p>
        </p:txBody>
      </p:sp>
      <p:sp>
        <p:nvSpPr>
          <p:cNvPr id="3" name="Content Placeholder 2"/>
          <p:cNvSpPr>
            <a:spLocks noGrp="1"/>
          </p:cNvSpPr>
          <p:nvPr>
            <p:ph idx="1"/>
          </p:nvPr>
        </p:nvSpPr>
        <p:spPr>
          <a:xfrm>
            <a:off x="1631504" y="548680"/>
            <a:ext cx="8856984" cy="6120680"/>
          </a:xfrm>
        </p:spPr>
        <p:txBody>
          <a:bodyPr>
            <a:normAutofit/>
          </a:bodyPr>
          <a:lstStyle/>
          <a:p>
            <a:pPr algn="just">
              <a:lnSpc>
                <a:spcPct val="150000"/>
              </a:lnSpc>
            </a:pPr>
            <a:r>
              <a:rPr lang="ne-NP" dirty="0">
                <a:cs typeface="Kalimati" pitchFamily="2"/>
              </a:rPr>
              <a:t>मुलत जग्गामा स्वामित्व परिबर्तनका दुइवटा बिधिलाई मानिन्छः</a:t>
            </a:r>
          </a:p>
          <a:p>
            <a:pPr lvl="1" algn="just">
              <a:lnSpc>
                <a:spcPct val="150000"/>
              </a:lnSpc>
              <a:buFont typeface="Wingdings" pitchFamily="2" charset="2"/>
              <a:buChar char="v"/>
            </a:pPr>
            <a:r>
              <a:rPr lang="ne-NP" dirty="0">
                <a:solidFill>
                  <a:srgbClr val="002060"/>
                </a:solidFill>
                <a:cs typeface="Kalimati" pitchFamily="2"/>
              </a:rPr>
              <a:t>निर्णयको माध्यमबाट</a:t>
            </a:r>
          </a:p>
          <a:p>
            <a:pPr marL="971550" lvl="1" indent="-514350" algn="just">
              <a:lnSpc>
                <a:spcPct val="150000"/>
              </a:lnSpc>
              <a:buFont typeface="+mj-lt"/>
              <a:buAutoNum type="arabicPeriod"/>
            </a:pPr>
            <a:r>
              <a:rPr lang="ne-NP" dirty="0">
                <a:solidFill>
                  <a:srgbClr val="7030A0"/>
                </a:solidFill>
                <a:cs typeface="Kalimati" pitchFamily="2"/>
              </a:rPr>
              <a:t>नामसारीको माध्यमबाटः </a:t>
            </a:r>
            <a:r>
              <a:rPr lang="ne-NP" dirty="0">
                <a:cs typeface="Kalimati" pitchFamily="2"/>
              </a:rPr>
              <a:t>दर्तावालाको मृत्यु भएमा उसको नाउँमा भएको सम्पत्ति उसका हकवाला </a:t>
            </a:r>
            <a:r>
              <a:rPr lang="en-GB" dirty="0">
                <a:cs typeface="Kalimati" pitchFamily="2"/>
              </a:rPr>
              <a:t>(</a:t>
            </a:r>
            <a:r>
              <a:rPr lang="ne-NP" dirty="0">
                <a:cs typeface="Kalimati" pitchFamily="2"/>
              </a:rPr>
              <a:t>पति पत्नी छोरा छोरी नाति नातिना</a:t>
            </a:r>
            <a:r>
              <a:rPr lang="en-GB" dirty="0">
                <a:cs typeface="Kalimati" pitchFamily="2"/>
              </a:rPr>
              <a:t>)</a:t>
            </a:r>
            <a:r>
              <a:rPr lang="ne-NP" dirty="0">
                <a:cs typeface="Kalimati" pitchFamily="2"/>
              </a:rPr>
              <a:t> को नाउमा तोकिएको तरिकाबाट एकल वा संयुक्त नाममा सार्ने कार्यलाई नामसारी भनिन्छ । मुलुकी देवानी संहिता ऐन २०७४ ले यस्तो अवस्थालाई अपुताली खुला भएको भनेको छ</a:t>
            </a:r>
          </a:p>
        </p:txBody>
      </p:sp>
    </p:spTree>
    <p:extLst>
      <p:ext uri="{BB962C8B-B14F-4D97-AF65-F5344CB8AC3E}">
        <p14:creationId xmlns:p14="http://schemas.microsoft.com/office/powerpoint/2010/main" val="323402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260648"/>
            <a:ext cx="8640960" cy="6408712"/>
          </a:xfrm>
        </p:spPr>
        <p:txBody>
          <a:bodyPr>
            <a:normAutofit/>
          </a:bodyPr>
          <a:lstStyle/>
          <a:p>
            <a:pPr marL="457200" lvl="1" indent="-457200" algn="just">
              <a:lnSpc>
                <a:spcPct val="150000"/>
              </a:lnSpc>
              <a:buNone/>
            </a:pPr>
            <a:r>
              <a:rPr lang="ne-NP" dirty="0">
                <a:cs typeface="Kalimati" pitchFamily="2"/>
              </a:rPr>
              <a:t>२</a:t>
            </a:r>
            <a:r>
              <a:rPr lang="en-GB" dirty="0">
                <a:cs typeface="Kalimati" pitchFamily="2"/>
              </a:rPr>
              <a:t>.</a:t>
            </a:r>
            <a:r>
              <a:rPr lang="ne-NP" b="1" dirty="0">
                <a:cs typeface="Kalimati" pitchFamily="2"/>
              </a:rPr>
              <a:t>फैसला वा मिलापत्र बमोजिमको दा</a:t>
            </a:r>
            <a:r>
              <a:rPr lang="en-GB" b="1" dirty="0">
                <a:cs typeface="Kalimati" pitchFamily="2"/>
              </a:rPr>
              <a:t>.</a:t>
            </a:r>
            <a:r>
              <a:rPr lang="ne-NP" b="1" dirty="0">
                <a:cs typeface="Kalimati" pitchFamily="2"/>
              </a:rPr>
              <a:t> खा</a:t>
            </a:r>
            <a:r>
              <a:rPr lang="en-GB" b="1" dirty="0">
                <a:cs typeface="Kalimati" pitchFamily="2"/>
              </a:rPr>
              <a:t>.</a:t>
            </a:r>
            <a:r>
              <a:rPr lang="ne-NP" b="1" dirty="0">
                <a:cs typeface="Kalimati" pitchFamily="2"/>
              </a:rPr>
              <a:t> बाटः </a:t>
            </a:r>
          </a:p>
          <a:p>
            <a:pPr marL="457200" lvl="1" indent="0" algn="just">
              <a:lnSpc>
                <a:spcPct val="150000"/>
              </a:lnSpc>
              <a:buNone/>
            </a:pPr>
            <a:r>
              <a:rPr lang="ne-NP" dirty="0">
                <a:cs typeface="Kalimati" pitchFamily="2"/>
              </a:rPr>
              <a:t>यसमा खासगरी घर जग्गामा तेरो मेरो</a:t>
            </a:r>
            <a:r>
              <a:rPr lang="en-GB" dirty="0">
                <a:cs typeface="Kalimati" pitchFamily="2"/>
              </a:rPr>
              <a:t>,</a:t>
            </a:r>
            <a:r>
              <a:rPr lang="ne-NP" dirty="0">
                <a:cs typeface="Kalimati" pitchFamily="2"/>
              </a:rPr>
              <a:t> हककायम</a:t>
            </a:r>
            <a:r>
              <a:rPr lang="en-GB" dirty="0">
                <a:cs typeface="Kalimati" pitchFamily="2"/>
              </a:rPr>
              <a:t>,</a:t>
            </a:r>
            <a:r>
              <a:rPr lang="ne-NP" dirty="0">
                <a:cs typeface="Kalimati" pitchFamily="2"/>
              </a:rPr>
              <a:t> साँधसिमाना खिचला</a:t>
            </a:r>
            <a:r>
              <a:rPr lang="en-GB" dirty="0">
                <a:cs typeface="Kalimati" pitchFamily="2"/>
              </a:rPr>
              <a:t>,</a:t>
            </a:r>
            <a:r>
              <a:rPr lang="ne-NP" dirty="0">
                <a:cs typeface="Kalimati" pitchFamily="2"/>
              </a:rPr>
              <a:t> हकभोग जस्ता कुराको बिबाद परी अदालतबाट भएको फैसला वा निर्णय बमोजिम एक ब्यक्तिको स्वामित्वबाट अर्को ब्यक्तिको नाउँमा दाखिल खारेज गर्ने कामलाई बुझ्न पर्छ । </a:t>
            </a:r>
          </a:p>
          <a:p>
            <a:pPr lvl="1" algn="just">
              <a:lnSpc>
                <a:spcPct val="150000"/>
              </a:lnSpc>
              <a:buFont typeface="Wingdings" pitchFamily="2" charset="2"/>
              <a:buChar char="v"/>
            </a:pPr>
            <a:r>
              <a:rPr lang="ne-NP" dirty="0">
                <a:cs typeface="Kalimati" pitchFamily="2"/>
              </a:rPr>
              <a:t>मालपोत कार्यालयले अदालतको त्यही फैसला वा दुवैपक्षको मिलापत्रबाट एउटाको नाउँ खारेज गरी अर्काको नाउँमा कायम गरेको हुन्छ । यसलाई दा खा वा दाखिल खारेज भनिन्छ । </a:t>
            </a:r>
          </a:p>
          <a:p>
            <a:pPr lvl="1" algn="just">
              <a:lnSpc>
                <a:spcPct val="150000"/>
              </a:lnSpc>
              <a:buFont typeface="Wingdings" pitchFamily="2" charset="2"/>
              <a:buChar char="v"/>
            </a:pPr>
            <a:endParaRPr lang="ne-NP" dirty="0">
              <a:cs typeface="Kalimati" pitchFamily="2"/>
            </a:endParaRPr>
          </a:p>
          <a:p>
            <a:pPr marL="457200" lvl="1" indent="0" algn="just">
              <a:lnSpc>
                <a:spcPct val="150000"/>
              </a:lnSpc>
              <a:buNone/>
            </a:pPr>
            <a:endParaRPr lang="ne-NP" dirty="0">
              <a:cs typeface="Kalimati" pitchFamily="2"/>
            </a:endParaRPr>
          </a:p>
        </p:txBody>
      </p:sp>
    </p:spTree>
    <p:extLst>
      <p:ext uri="{BB962C8B-B14F-4D97-AF65-F5344CB8AC3E}">
        <p14:creationId xmlns:p14="http://schemas.microsoft.com/office/powerpoint/2010/main" val="395186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260648"/>
            <a:ext cx="8136904" cy="6336704"/>
          </a:xfrm>
        </p:spPr>
        <p:txBody>
          <a:bodyPr>
            <a:normAutofit/>
          </a:bodyPr>
          <a:lstStyle/>
          <a:p>
            <a:pPr marL="0" lvl="1" indent="0" algn="just">
              <a:lnSpc>
                <a:spcPct val="150000"/>
              </a:lnSpc>
              <a:buNone/>
            </a:pPr>
            <a:r>
              <a:rPr lang="ne-NP" dirty="0">
                <a:solidFill>
                  <a:schemeClr val="accent2"/>
                </a:solidFill>
                <a:cs typeface="Kalimati" pitchFamily="2"/>
              </a:rPr>
              <a:t>३ लिलाम बिक्री बमोजिमको दा</a:t>
            </a:r>
            <a:r>
              <a:rPr lang="en-GB" dirty="0">
                <a:solidFill>
                  <a:schemeClr val="accent2"/>
                </a:solidFill>
                <a:cs typeface="Kalimati" pitchFamily="2"/>
              </a:rPr>
              <a:t>.</a:t>
            </a:r>
            <a:r>
              <a:rPr lang="ne-NP" dirty="0">
                <a:solidFill>
                  <a:schemeClr val="accent2"/>
                </a:solidFill>
                <a:cs typeface="Kalimati" pitchFamily="2"/>
              </a:rPr>
              <a:t> खा</a:t>
            </a:r>
            <a:r>
              <a:rPr lang="en-GB" dirty="0">
                <a:solidFill>
                  <a:schemeClr val="accent2"/>
                </a:solidFill>
                <a:cs typeface="Kalimati" pitchFamily="2"/>
              </a:rPr>
              <a:t>.</a:t>
            </a:r>
            <a:r>
              <a:rPr lang="ne-NP" dirty="0">
                <a:solidFill>
                  <a:schemeClr val="accent2"/>
                </a:solidFill>
                <a:cs typeface="Kalimati" pitchFamily="2"/>
              </a:rPr>
              <a:t> </a:t>
            </a:r>
          </a:p>
          <a:p>
            <a:pPr marL="457200" lvl="1" indent="-457200" algn="just">
              <a:lnSpc>
                <a:spcPct val="150000"/>
              </a:lnSpc>
              <a:buFont typeface="Wingdings" pitchFamily="2" charset="2"/>
              <a:buChar char="v"/>
            </a:pPr>
            <a:r>
              <a:rPr lang="ne-NP" dirty="0">
                <a:cs typeface="Kalimati" pitchFamily="2"/>
              </a:rPr>
              <a:t>कुनै बैक बित्तीय संस्थामा धितोबन्धक राखेको सम्पत्तिको कर्जा चुक्ता नभए पछि संस्थाको नियम अनुसार त्यस्तो घर जग्गा लिलाम गरी आफ्नो कर्जाको सावाब्याज असुल गरिन्छ । सो सम्पत्तिको स्वामित्व परिबर्तको लागि मालपोत कार्यालयमा लेखि पठाए बमोजिम साविकको धनीको नामबाट लिलाम सकार गर्ने ब्यक्तिको नाउमा उक्त जग्गाको स्वामित्व कायम हुने गरी दाखिल खारेज गरिन्छ । </a:t>
            </a:r>
          </a:p>
          <a:p>
            <a:endParaRPr lang="cy-GB" dirty="0"/>
          </a:p>
          <a:p>
            <a:endParaRPr lang="cy-GB" dirty="0"/>
          </a:p>
        </p:txBody>
      </p:sp>
    </p:spTree>
    <p:extLst>
      <p:ext uri="{BB962C8B-B14F-4D97-AF65-F5344CB8AC3E}">
        <p14:creationId xmlns:p14="http://schemas.microsoft.com/office/powerpoint/2010/main" val="4155205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1"/>
            <a:ext cx="8229600" cy="5937523"/>
          </a:xfrm>
        </p:spPr>
        <p:txBody>
          <a:bodyPr>
            <a:normAutofit/>
          </a:bodyPr>
          <a:lstStyle/>
          <a:p>
            <a:pPr marL="457200" lvl="1" indent="-457200" algn="just">
              <a:lnSpc>
                <a:spcPct val="150000"/>
              </a:lnSpc>
              <a:buNone/>
            </a:pPr>
            <a:r>
              <a:rPr lang="ne-NP" dirty="0">
                <a:cs typeface="Kalimati" pitchFamily="2"/>
              </a:rPr>
              <a:t>४ </a:t>
            </a:r>
            <a:r>
              <a:rPr lang="ne-NP" dirty="0">
                <a:solidFill>
                  <a:srgbClr val="FF0000"/>
                </a:solidFill>
                <a:cs typeface="Kalimati" pitchFamily="2"/>
              </a:rPr>
              <a:t>भूमिसुधार अधिकारीको निर्णय बमोजिमको दा</a:t>
            </a:r>
            <a:r>
              <a:rPr lang="en-GB" dirty="0">
                <a:solidFill>
                  <a:srgbClr val="FF0000"/>
                </a:solidFill>
                <a:cs typeface="Kalimati" pitchFamily="2"/>
              </a:rPr>
              <a:t>.</a:t>
            </a:r>
            <a:r>
              <a:rPr lang="ne-NP" dirty="0">
                <a:solidFill>
                  <a:srgbClr val="FF0000"/>
                </a:solidFill>
                <a:cs typeface="Kalimati" pitchFamily="2"/>
              </a:rPr>
              <a:t> खा</a:t>
            </a:r>
            <a:r>
              <a:rPr lang="en-GB" dirty="0">
                <a:solidFill>
                  <a:srgbClr val="FF0000"/>
                </a:solidFill>
                <a:cs typeface="Kalimati" pitchFamily="2"/>
              </a:rPr>
              <a:t>.</a:t>
            </a:r>
            <a:endParaRPr lang="ne-NP" dirty="0">
              <a:solidFill>
                <a:srgbClr val="FF0000"/>
              </a:solidFill>
              <a:cs typeface="Kalimati" pitchFamily="2"/>
            </a:endParaRPr>
          </a:p>
          <a:p>
            <a:pPr marL="457200" lvl="1" indent="-457200" algn="just">
              <a:lnSpc>
                <a:spcPct val="150000"/>
              </a:lnSpc>
              <a:buNone/>
            </a:pPr>
            <a:r>
              <a:rPr lang="ne-NP" dirty="0">
                <a:cs typeface="Kalimati" pitchFamily="2"/>
              </a:rPr>
              <a:t>  मोही लागेको जग्गामा जग्गाधनीको र जग्गा कमाउने मोहीको हकहिस्सा वा स्वामित्व आधा आधा हुन्छ । त्यस्तो द्धैध स्वामित्व भूमिसम्बन्धी ऐन बमोजिम भूमिसुधार अधिकारीको निर्णय बमोजिम मोहीको नाउँमा आधा स्वामित्व कायम हुने गरी मालपोत कार्यालयमा स्वामित्व दर्ता हुने ब्यबस्था रहेको छ । </a:t>
            </a:r>
          </a:p>
          <a:p>
            <a:endParaRPr lang="cy-GB" dirty="0"/>
          </a:p>
        </p:txBody>
      </p:sp>
    </p:spTree>
    <p:extLst>
      <p:ext uri="{BB962C8B-B14F-4D97-AF65-F5344CB8AC3E}">
        <p14:creationId xmlns:p14="http://schemas.microsoft.com/office/powerpoint/2010/main" val="2772869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6"/>
            <a:ext cx="8507288" cy="6264696"/>
          </a:xfrm>
        </p:spPr>
        <p:txBody>
          <a:bodyPr>
            <a:normAutofit/>
          </a:bodyPr>
          <a:lstStyle/>
          <a:p>
            <a:pPr marL="0" lvl="1" indent="0" algn="just">
              <a:lnSpc>
                <a:spcPct val="150000"/>
              </a:lnSpc>
              <a:buNone/>
            </a:pPr>
            <a:r>
              <a:rPr lang="ne-NP" dirty="0">
                <a:solidFill>
                  <a:schemeClr val="accent2"/>
                </a:solidFill>
                <a:cs typeface="Kalimati" pitchFamily="2"/>
              </a:rPr>
              <a:t>५जग्गा प्राप्तिमा प्रमुख जिल्ला अधिकारीको निर्णय बमोजिम दा</a:t>
            </a:r>
            <a:r>
              <a:rPr lang="en-GB" dirty="0">
                <a:solidFill>
                  <a:schemeClr val="accent2"/>
                </a:solidFill>
                <a:cs typeface="Kalimati" pitchFamily="2"/>
              </a:rPr>
              <a:t>.</a:t>
            </a:r>
            <a:r>
              <a:rPr lang="ne-NP" dirty="0">
                <a:solidFill>
                  <a:schemeClr val="accent2"/>
                </a:solidFill>
                <a:cs typeface="Kalimati" pitchFamily="2"/>
              </a:rPr>
              <a:t> खा</a:t>
            </a:r>
            <a:r>
              <a:rPr lang="en-GB" dirty="0">
                <a:solidFill>
                  <a:schemeClr val="accent2"/>
                </a:solidFill>
                <a:cs typeface="Kalimati" pitchFamily="2"/>
              </a:rPr>
              <a:t>.</a:t>
            </a:r>
            <a:endParaRPr lang="ne-NP" dirty="0">
              <a:solidFill>
                <a:schemeClr val="accent2"/>
              </a:solidFill>
              <a:cs typeface="Kalimati" pitchFamily="2"/>
            </a:endParaRPr>
          </a:p>
          <a:p>
            <a:pPr marL="0" lvl="1" indent="0" algn="just">
              <a:lnSpc>
                <a:spcPct val="150000"/>
              </a:lnSpc>
              <a:buNone/>
            </a:pPr>
            <a:r>
              <a:rPr lang="ne-NP" dirty="0">
                <a:cs typeface="Kalimati" pitchFamily="2"/>
              </a:rPr>
              <a:t>सार्बजनिक हितको लागि नेपाल सरकारले जग्गा अधिग्रहण गर्दा प्रमुख जिल्ला अधिकारीको निर्णयबाट जग्गा प्राप्ति ऐन २०३४ बमोजिम सर्बसाधारणको जग्गा उचित किसिमको क्षतिपूर्ति दिई प्राप्त गर्छ ।</a:t>
            </a:r>
          </a:p>
          <a:p>
            <a:pPr marL="0" lvl="1" indent="0" algn="just">
              <a:lnSpc>
                <a:spcPct val="150000"/>
              </a:lnSpc>
              <a:buNone/>
            </a:pPr>
            <a:r>
              <a:rPr lang="ne-NP" dirty="0">
                <a:cs typeface="Kalimati" pitchFamily="2"/>
              </a:rPr>
              <a:t>त्यस्तो जग्गा साविक धनीको नाउँ कट्टा गरी प्राप्त गर्ने संस्थाको नाउँमा स्वामित्व कायम गर्न लेखि आए बमोजिम मालपोत कार्यालयबाट दा खा को माध्यमबाट स्वामित्व कायम हुन्छ । </a:t>
            </a:r>
          </a:p>
          <a:p>
            <a:endParaRPr lang="cy-GB" dirty="0"/>
          </a:p>
        </p:txBody>
      </p:sp>
    </p:spTree>
    <p:extLst>
      <p:ext uri="{BB962C8B-B14F-4D97-AF65-F5344CB8AC3E}">
        <p14:creationId xmlns:p14="http://schemas.microsoft.com/office/powerpoint/2010/main" val="3455089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229600" cy="6120680"/>
          </a:xfrm>
        </p:spPr>
        <p:txBody>
          <a:bodyPr>
            <a:normAutofit/>
          </a:bodyPr>
          <a:lstStyle/>
          <a:p>
            <a:pPr lvl="1"/>
            <a:r>
              <a:rPr lang="ne-NP" dirty="0">
                <a:solidFill>
                  <a:schemeClr val="accent2"/>
                </a:solidFill>
              </a:rPr>
              <a:t>लिखतको माध्यमबाटः</a:t>
            </a:r>
          </a:p>
          <a:p>
            <a:pPr marL="971550" lvl="1" indent="-514350" algn="just">
              <a:lnSpc>
                <a:spcPct val="150000"/>
              </a:lnSpc>
              <a:buFont typeface="+mj-lt"/>
              <a:buAutoNum type="arabicPeriod"/>
            </a:pPr>
            <a:r>
              <a:rPr lang="ne-NP" dirty="0">
                <a:cs typeface="Kalimati" pitchFamily="2"/>
              </a:rPr>
              <a:t>राजिनामाको लिखतको माध्यमबाट</a:t>
            </a:r>
          </a:p>
          <a:p>
            <a:pPr marL="971550" lvl="1" indent="-514350" algn="just">
              <a:lnSpc>
                <a:spcPct val="150000"/>
              </a:lnSpc>
              <a:buFont typeface="+mj-lt"/>
              <a:buAutoNum type="arabicPeriod"/>
            </a:pPr>
            <a:r>
              <a:rPr lang="ne-NP" dirty="0">
                <a:cs typeface="Kalimati" pitchFamily="2"/>
              </a:rPr>
              <a:t>हालैदेखिको बकसपत्रको माध्यमबाट</a:t>
            </a:r>
          </a:p>
          <a:p>
            <a:pPr marL="971550" lvl="1" indent="-514350" algn="just">
              <a:lnSpc>
                <a:spcPct val="150000"/>
              </a:lnSpc>
              <a:buFont typeface="+mj-lt"/>
              <a:buAutoNum type="arabicPeriod"/>
            </a:pPr>
            <a:r>
              <a:rPr lang="ne-NP" dirty="0">
                <a:cs typeface="Kalimati" pitchFamily="2"/>
              </a:rPr>
              <a:t>अंशबण्डा अंश भर्पाई र अंशछोडपत्रको माध्यमबाट</a:t>
            </a:r>
          </a:p>
          <a:p>
            <a:pPr marL="971550" lvl="1" indent="-514350" algn="just">
              <a:lnSpc>
                <a:spcPct val="150000"/>
              </a:lnSpc>
              <a:buFont typeface="+mj-lt"/>
              <a:buAutoNum type="arabicPeriod"/>
            </a:pPr>
            <a:r>
              <a:rPr lang="ne-NP" dirty="0">
                <a:cs typeface="Kalimati" pitchFamily="2"/>
              </a:rPr>
              <a:t>सट्टापट्टाको लिखतको माध्यमबाट </a:t>
            </a:r>
          </a:p>
          <a:p>
            <a:pPr marL="971550" lvl="1" indent="-514350" algn="just">
              <a:lnSpc>
                <a:spcPct val="150000"/>
              </a:lnSpc>
              <a:buFont typeface="+mj-lt"/>
              <a:buAutoNum type="arabicPeriod"/>
            </a:pPr>
            <a:r>
              <a:rPr lang="ne-NP" dirty="0">
                <a:cs typeface="Kalimati" pitchFamily="2"/>
              </a:rPr>
              <a:t>दानपत्रको लिखतको माध्यमबाट</a:t>
            </a:r>
          </a:p>
          <a:p>
            <a:pPr marL="971550" lvl="1" indent="-514350" algn="just">
              <a:lnSpc>
                <a:spcPct val="150000"/>
              </a:lnSpc>
              <a:buFont typeface="+mj-lt"/>
              <a:buAutoNum type="arabicPeriod"/>
            </a:pPr>
            <a:r>
              <a:rPr lang="ne-NP" dirty="0">
                <a:cs typeface="Kalimati" pitchFamily="2"/>
              </a:rPr>
              <a:t>शेषपछिको बकसपत्रको लिखत माध्यमबाट</a:t>
            </a:r>
            <a:endParaRPr lang="en-GB" dirty="0">
              <a:cs typeface="Kalimati" pitchFamily="2"/>
            </a:endParaRPr>
          </a:p>
        </p:txBody>
      </p:sp>
    </p:spTree>
    <p:extLst>
      <p:ext uri="{BB962C8B-B14F-4D97-AF65-F5344CB8AC3E}">
        <p14:creationId xmlns:p14="http://schemas.microsoft.com/office/powerpoint/2010/main" val="2729362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229600" cy="6264696"/>
          </a:xfrm>
        </p:spPr>
        <p:txBody>
          <a:bodyPr>
            <a:normAutofit/>
          </a:bodyPr>
          <a:lstStyle/>
          <a:p>
            <a:pPr algn="just">
              <a:lnSpc>
                <a:spcPct val="150000"/>
              </a:lnSpc>
            </a:pPr>
            <a:r>
              <a:rPr lang="en-GB" dirty="0"/>
              <a:t>Land Registration procedures </a:t>
            </a:r>
            <a:r>
              <a:rPr lang="ne-NP" dirty="0"/>
              <a:t>लाई जग्गा दर्ताको प्रक्रियाको रुपमा बुझ्नु पर्छ । यसलाई हामी दुईवटा माध्यमबाट दर्ता हुने प्रक्रिया बुझ्न सकिन्छ । </a:t>
            </a:r>
          </a:p>
          <a:p>
            <a:pPr marL="514350" indent="-514350" algn="just">
              <a:lnSpc>
                <a:spcPct val="150000"/>
              </a:lnSpc>
              <a:buFont typeface="+mj-lt"/>
              <a:buAutoNum type="arabicPeriod"/>
            </a:pPr>
            <a:r>
              <a:rPr lang="ne-NP" dirty="0"/>
              <a:t>लिखतको माध्यमबाट</a:t>
            </a:r>
          </a:p>
          <a:p>
            <a:pPr marL="357188" indent="-357188" algn="just">
              <a:lnSpc>
                <a:spcPct val="150000"/>
              </a:lnSpc>
              <a:buNone/>
            </a:pPr>
            <a:r>
              <a:rPr lang="ne-NP" dirty="0"/>
              <a:t>  कुनै ब्यक्तिको नाउँमा रहेको जग्गा लिखतको     माध्यमबाट स्वामित्व हस्तान्तरण भै दर्ता हुने ब्यवस्था रहेको छ ।  यसको लागि राजिनामा बकसपत्र अंशबण्डाको लिखत प्रमुख हुन । </a:t>
            </a:r>
            <a:endParaRPr lang="cy-GB" dirty="0"/>
          </a:p>
        </p:txBody>
      </p:sp>
    </p:spTree>
    <p:extLst>
      <p:ext uri="{BB962C8B-B14F-4D97-AF65-F5344CB8AC3E}">
        <p14:creationId xmlns:p14="http://schemas.microsoft.com/office/powerpoint/2010/main" val="36018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Land registration</a:t>
            </a:r>
          </a:p>
        </p:txBody>
      </p:sp>
      <p:sp>
        <p:nvSpPr>
          <p:cNvPr id="3" name="Content Placeholder 2"/>
          <p:cNvSpPr>
            <a:spLocks noGrp="1"/>
          </p:cNvSpPr>
          <p:nvPr>
            <p:ph sz="quarter" idx="1"/>
          </p:nvPr>
        </p:nvSpPr>
        <p:spPr/>
        <p:txBody>
          <a:bodyPr>
            <a:normAutofit/>
          </a:bodyPr>
          <a:lstStyle/>
          <a:p>
            <a:pPr>
              <a:buNone/>
            </a:pPr>
            <a:r>
              <a:rPr lang="en-US" dirty="0"/>
              <a:t>Why land Registration ?</a:t>
            </a:r>
          </a:p>
          <a:p>
            <a:r>
              <a:rPr lang="en-US" dirty="0"/>
              <a:t>without registration </a:t>
            </a:r>
            <a:r>
              <a:rPr lang="en-US" dirty="0">
                <a:solidFill>
                  <a:srgbClr val="FF0000"/>
                </a:solidFill>
              </a:rPr>
              <a:t>complex transactions rather risky</a:t>
            </a:r>
            <a:r>
              <a:rPr lang="en-US" dirty="0"/>
              <a:t>; land market </a:t>
            </a:r>
            <a:r>
              <a:rPr lang="en-US" dirty="0">
                <a:solidFill>
                  <a:srgbClr val="FF0000"/>
                </a:solidFill>
              </a:rPr>
              <a:t>not very active</a:t>
            </a:r>
          </a:p>
          <a:p>
            <a:r>
              <a:rPr lang="en-US" dirty="0"/>
              <a:t> registration system </a:t>
            </a:r>
            <a:r>
              <a:rPr lang="en-US" dirty="0">
                <a:solidFill>
                  <a:srgbClr val="FF0000"/>
                </a:solidFill>
              </a:rPr>
              <a:t>reduces uncertainty</a:t>
            </a:r>
            <a:r>
              <a:rPr lang="en-US" dirty="0"/>
              <a:t>, (especially the </a:t>
            </a:r>
            <a:r>
              <a:rPr lang="en-US" dirty="0" err="1"/>
              <a:t>uncertainity</a:t>
            </a:r>
            <a:r>
              <a:rPr lang="en-US" dirty="0"/>
              <a:t> of land market)</a:t>
            </a:r>
          </a:p>
          <a:p>
            <a:r>
              <a:rPr lang="en-US" dirty="0"/>
              <a:t>Means for recognizing </a:t>
            </a:r>
            <a:r>
              <a:rPr lang="en-US" dirty="0">
                <a:solidFill>
                  <a:srgbClr val="FF0000"/>
                </a:solidFill>
              </a:rPr>
              <a:t>formalized property rights</a:t>
            </a:r>
          </a:p>
          <a:p>
            <a:r>
              <a:rPr lang="en-US" dirty="0"/>
              <a:t>Regulating character and transfer of rights</a:t>
            </a:r>
          </a:p>
        </p:txBody>
      </p:sp>
    </p:spTree>
    <p:extLst>
      <p:ext uri="{BB962C8B-B14F-4D97-AF65-F5344CB8AC3E}">
        <p14:creationId xmlns:p14="http://schemas.microsoft.com/office/powerpoint/2010/main" val="395294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363272" cy="6192688"/>
          </a:xfrm>
        </p:spPr>
        <p:txBody>
          <a:bodyPr>
            <a:normAutofit/>
          </a:bodyPr>
          <a:lstStyle/>
          <a:p>
            <a:pPr algn="just">
              <a:lnSpc>
                <a:spcPct val="150000"/>
              </a:lnSpc>
            </a:pPr>
            <a:r>
              <a:rPr lang="ne-NP" dirty="0"/>
              <a:t>प्रक्रियाको सन्दर्भमा कुरा गर्दा लिखतको थोरै बुझ्नु पर्ने हुन्छ ।</a:t>
            </a:r>
            <a:endParaRPr lang="en-US" dirty="0"/>
          </a:p>
          <a:p>
            <a:pPr algn="just">
              <a:lnSpc>
                <a:spcPct val="150000"/>
              </a:lnSpc>
            </a:pPr>
            <a:r>
              <a:rPr lang="ne-NP" dirty="0"/>
              <a:t> बिक्री गरेको हकमा राजिनामा लिखत हुन्छ भने कसैलाई रिझाए बापत दिने कार्यलाई बकस भनिन्छ ।</a:t>
            </a:r>
            <a:endParaRPr lang="en-US" dirty="0"/>
          </a:p>
          <a:p>
            <a:pPr algn="just">
              <a:lnSpc>
                <a:spcPct val="150000"/>
              </a:lnSpc>
            </a:pPr>
            <a:r>
              <a:rPr lang="ne-NP" dirty="0"/>
              <a:t> बकसमा पनि हालै देखिको र शेषपछिको लिखत हुनेछ</a:t>
            </a:r>
            <a:endParaRPr lang="en-US" dirty="0"/>
          </a:p>
          <a:p>
            <a:pPr algn="just">
              <a:lnSpc>
                <a:spcPct val="150000"/>
              </a:lnSpc>
            </a:pPr>
            <a:r>
              <a:rPr lang="ne-NP" dirty="0"/>
              <a:t>लिखत गर्दाको अवस्थामा भोग गर्न पाउने लिखतलाई हालैदेखिको बकसपत्र र मरेपछि खान पाउने गरी दिएको लिखत शेषपछिको बकसपत्र हो । </a:t>
            </a:r>
            <a:endParaRPr lang="cy-GB" dirty="0"/>
          </a:p>
        </p:txBody>
      </p:sp>
    </p:spTree>
    <p:extLst>
      <p:ext uri="{BB962C8B-B14F-4D97-AF65-F5344CB8AC3E}">
        <p14:creationId xmlns:p14="http://schemas.microsoft.com/office/powerpoint/2010/main" val="4235785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229600" cy="6192688"/>
          </a:xfrm>
        </p:spPr>
        <p:txBody>
          <a:bodyPr>
            <a:normAutofit/>
          </a:bodyPr>
          <a:lstStyle/>
          <a:p>
            <a:pPr algn="just">
              <a:lnSpc>
                <a:spcPct val="150000"/>
              </a:lnSpc>
            </a:pPr>
            <a:r>
              <a:rPr lang="ne-NP" dirty="0"/>
              <a:t>त्यसैगरी संगोलको सम्पत्ति अंशियार बीच भागबण्डा लगाउने कार्यलाई बण्डापत्र भनिन्छ भने केहीले मात्र आफ्नो भाग बुझ्ने भएमा त्यसलाई अंशछोडपत्र भनिन्छ भने कसैले यदि संगोलको वा पैतृक सम्पत्ति लिदैन भनेर छोडेमा छोडपत्रको लिखत भनिन्छ । </a:t>
            </a:r>
            <a:endParaRPr lang="en-US" dirty="0"/>
          </a:p>
          <a:p>
            <a:pPr algn="just">
              <a:lnSpc>
                <a:spcPct val="150000"/>
              </a:lnSpc>
            </a:pPr>
            <a:r>
              <a:rPr lang="ne-NP" dirty="0"/>
              <a:t>यी तीनैलाई बण्डाको रुपमा बुझिन्छ ।</a:t>
            </a:r>
            <a:endParaRPr lang="cy-GB" dirty="0"/>
          </a:p>
        </p:txBody>
      </p:sp>
    </p:spTree>
    <p:extLst>
      <p:ext uri="{BB962C8B-B14F-4D97-AF65-F5344CB8AC3E}">
        <p14:creationId xmlns:p14="http://schemas.microsoft.com/office/powerpoint/2010/main" val="3029794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332656"/>
            <a:ext cx="8352928" cy="6192688"/>
          </a:xfrm>
        </p:spPr>
        <p:txBody>
          <a:bodyPr>
            <a:normAutofit fontScale="85000" lnSpcReduction="10000"/>
          </a:bodyPr>
          <a:lstStyle/>
          <a:p>
            <a:pPr algn="just">
              <a:lnSpc>
                <a:spcPct val="150000"/>
              </a:lnSpc>
            </a:pPr>
            <a:r>
              <a:rPr lang="ne-NP" dirty="0"/>
              <a:t>कुनै पनि ब्यक्तिको नाउमा स्वामित्व कायम हुनको लागि सरकारी रजिष्टरमा दर्ता भएको हुनुपर्छ । लिखत पारित गर्ने प्रक्रिया निम्न बमोजिम रहेको छः</a:t>
            </a:r>
          </a:p>
          <a:p>
            <a:pPr marL="514350" indent="-514350" algn="just">
              <a:lnSpc>
                <a:spcPct val="150000"/>
              </a:lnSpc>
              <a:buFont typeface="+mj-lt"/>
              <a:buAutoNum type="arabicPeriod"/>
            </a:pPr>
            <a:r>
              <a:rPr lang="ne-NP" dirty="0"/>
              <a:t>पहिले लिखत तयार गर्ने </a:t>
            </a:r>
          </a:p>
          <a:p>
            <a:pPr marL="514350" indent="-514350" algn="just">
              <a:lnSpc>
                <a:spcPct val="150000"/>
              </a:lnSpc>
              <a:buFont typeface="+mj-lt"/>
              <a:buAutoNum type="arabicPeriod"/>
            </a:pPr>
            <a:r>
              <a:rPr lang="ne-NP" dirty="0"/>
              <a:t>कित्ता रुजुको लागि मोठ भिडाउने</a:t>
            </a:r>
          </a:p>
          <a:p>
            <a:pPr marL="514350" indent="-514350" algn="just">
              <a:lnSpc>
                <a:spcPct val="150000"/>
              </a:lnSpc>
              <a:buFont typeface="+mj-lt"/>
              <a:buAutoNum type="arabicPeriod"/>
            </a:pPr>
            <a:r>
              <a:rPr lang="ne-NP" dirty="0"/>
              <a:t>लिनेदिनेको रेखात्मक र लेखात्मक सहिछाप गर्ने</a:t>
            </a:r>
          </a:p>
          <a:p>
            <a:pPr marL="514350" indent="-514350" algn="just">
              <a:lnSpc>
                <a:spcPct val="150000"/>
              </a:lnSpc>
              <a:buFont typeface="+mj-lt"/>
              <a:buAutoNum type="arabicPeriod"/>
            </a:pPr>
            <a:r>
              <a:rPr lang="ne-NP" dirty="0"/>
              <a:t>तोकिए बमोजिमको रजिष्ट्रेशन दस्तुर पूँजीगत लाभकर लगायतका कर बुझाउने ।</a:t>
            </a:r>
          </a:p>
          <a:p>
            <a:pPr marL="514350" indent="-514350" algn="just">
              <a:lnSpc>
                <a:spcPct val="150000"/>
              </a:lnSpc>
              <a:buFont typeface="+mj-lt"/>
              <a:buAutoNum type="arabicPeriod"/>
            </a:pPr>
            <a:r>
              <a:rPr lang="ne-NP" dirty="0"/>
              <a:t>हाकिमले किनबेचको प्रमाणित स्वरुप रातोमसीले सहीगरिदिने </a:t>
            </a:r>
          </a:p>
          <a:p>
            <a:pPr marL="514350" indent="-514350" algn="just">
              <a:lnSpc>
                <a:spcPct val="150000"/>
              </a:lnSpc>
              <a:buFont typeface="+mj-lt"/>
              <a:buAutoNum type="arabicPeriod"/>
            </a:pPr>
            <a:r>
              <a:rPr lang="ne-NP" dirty="0"/>
              <a:t>मोठफाँडबाट साविकको खारेज गरी हालको दर्ता गर्नु पर्छ। </a:t>
            </a:r>
            <a:endParaRPr lang="cy-GB" dirty="0"/>
          </a:p>
        </p:txBody>
      </p:sp>
    </p:spTree>
    <p:extLst>
      <p:ext uri="{BB962C8B-B14F-4D97-AF65-F5344CB8AC3E}">
        <p14:creationId xmlns:p14="http://schemas.microsoft.com/office/powerpoint/2010/main" val="318134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58970" y="89080"/>
            <a:ext cx="10515600" cy="1325563"/>
          </a:xfrm>
        </p:spPr>
        <p:txBody>
          <a:bodyPr>
            <a:normAutofit/>
          </a:bodyPr>
          <a:lstStyle/>
          <a:p>
            <a:pPr eaLnBrk="1" hangingPunct="1"/>
            <a:r>
              <a:rPr lang="en-US" sz="3500" dirty="0"/>
              <a:t>Registration Process In Nepal</a:t>
            </a:r>
            <a:br>
              <a:rPr lang="en-US" sz="3500" dirty="0"/>
            </a:br>
            <a:r>
              <a:rPr lang="en-US" sz="3500" dirty="0"/>
              <a:t> Improved Deed System</a:t>
            </a:r>
            <a:endParaRPr lang="rm-CH" sz="3500" dirty="0"/>
          </a:p>
        </p:txBody>
      </p:sp>
      <p:sp>
        <p:nvSpPr>
          <p:cNvPr id="54275" name="Rectangle 3"/>
          <p:cNvSpPr>
            <a:spLocks noGrp="1" noChangeArrowheads="1"/>
          </p:cNvSpPr>
          <p:nvPr>
            <p:ph type="body" idx="1"/>
          </p:nvPr>
        </p:nvSpPr>
        <p:spPr>
          <a:xfrm>
            <a:off x="1155551" y="1296568"/>
            <a:ext cx="10792034" cy="5345771"/>
          </a:xfrm>
        </p:spPr>
        <p:txBody>
          <a:bodyPr numCol="2"/>
          <a:lstStyle/>
          <a:p>
            <a:pPr marL="711200" indent="-711200">
              <a:lnSpc>
                <a:spcPct val="80000"/>
              </a:lnSpc>
              <a:buNone/>
            </a:pPr>
            <a:r>
              <a:rPr lang="en-US" sz="2000" b="1" dirty="0"/>
              <a:t>I. Marketing</a:t>
            </a:r>
          </a:p>
          <a:p>
            <a:pPr marL="1158875" lvl="1" indent="-814388">
              <a:lnSpc>
                <a:spcPct val="80000"/>
              </a:lnSpc>
              <a:buNone/>
            </a:pPr>
            <a:r>
              <a:rPr lang="en-US" sz="1800" dirty="0"/>
              <a:t>1. Contacting real estate agent</a:t>
            </a:r>
            <a:r>
              <a:rPr lang="rm-CH" sz="1800" dirty="0"/>
              <a:t> </a:t>
            </a:r>
          </a:p>
          <a:p>
            <a:pPr marL="1158875" lvl="1" indent="-814388">
              <a:lnSpc>
                <a:spcPct val="80000"/>
              </a:lnSpc>
              <a:buNone/>
            </a:pPr>
            <a:r>
              <a:rPr lang="en-US" sz="1800" dirty="0"/>
              <a:t>2. Advertisement</a:t>
            </a:r>
            <a:endParaRPr lang="rm-CH" sz="1800" dirty="0"/>
          </a:p>
          <a:p>
            <a:pPr marL="1158875" lvl="1" indent="-814388">
              <a:lnSpc>
                <a:spcPct val="80000"/>
              </a:lnSpc>
              <a:buNone/>
            </a:pPr>
            <a:r>
              <a:rPr lang="en-US" sz="1800" dirty="0"/>
              <a:t>3. Inspection of property and examining crediting options</a:t>
            </a:r>
          </a:p>
          <a:p>
            <a:pPr marL="1158875" lvl="1" indent="-814388">
              <a:lnSpc>
                <a:spcPct val="80000"/>
              </a:lnSpc>
              <a:buNone/>
            </a:pPr>
            <a:r>
              <a:rPr lang="en-US" sz="1800" dirty="0"/>
              <a:t>4. Examining creditworthiness and promising for loan</a:t>
            </a:r>
            <a:r>
              <a:rPr lang="rm-CH" sz="1800" dirty="0"/>
              <a:t> </a:t>
            </a:r>
          </a:p>
          <a:p>
            <a:pPr marL="1158875" lvl="1" indent="-814388">
              <a:lnSpc>
                <a:spcPct val="80000"/>
              </a:lnSpc>
              <a:buNone/>
            </a:pPr>
            <a:endParaRPr lang="rm-CH" sz="1800" dirty="0"/>
          </a:p>
          <a:p>
            <a:pPr marL="711200" indent="-711200">
              <a:lnSpc>
                <a:spcPct val="80000"/>
              </a:lnSpc>
              <a:buNone/>
            </a:pPr>
            <a:r>
              <a:rPr lang="en-US" sz="2000" b="1" dirty="0"/>
              <a:t>II. Pre-contracting</a:t>
            </a:r>
          </a:p>
          <a:p>
            <a:pPr marL="1158875" lvl="1" indent="-814388">
              <a:lnSpc>
                <a:spcPct val="80000"/>
              </a:lnSpc>
              <a:buNone/>
            </a:pPr>
            <a:r>
              <a:rPr lang="en-US" sz="1800" dirty="0"/>
              <a:t>5. Agreement on conditions of sale</a:t>
            </a:r>
            <a:r>
              <a:rPr lang="rm-CH" sz="1800" dirty="0"/>
              <a:t> </a:t>
            </a:r>
          </a:p>
          <a:p>
            <a:pPr marL="1158875" lvl="1" indent="-814388">
              <a:lnSpc>
                <a:spcPct val="80000"/>
              </a:lnSpc>
              <a:buNone/>
            </a:pPr>
            <a:r>
              <a:rPr lang="en-US" sz="1800" dirty="0"/>
              <a:t>6. Signing pre-contract paper</a:t>
            </a:r>
          </a:p>
          <a:p>
            <a:pPr marL="1158875" lvl="1" indent="-814388">
              <a:lnSpc>
                <a:spcPct val="80000"/>
              </a:lnSpc>
              <a:buNone/>
            </a:pPr>
            <a:endParaRPr lang="en-US" sz="1800" dirty="0"/>
          </a:p>
          <a:p>
            <a:pPr marL="711200" indent="-711200">
              <a:lnSpc>
                <a:spcPct val="80000"/>
              </a:lnSpc>
              <a:buNone/>
            </a:pPr>
            <a:r>
              <a:rPr lang="en-GB" sz="2000" b="1" dirty="0"/>
              <a:t>III. Payment of revenue &amp; obtaining valuation report &amp; recommendation letter</a:t>
            </a:r>
          </a:p>
          <a:p>
            <a:pPr marL="1158875" lvl="1" indent="-814388">
              <a:lnSpc>
                <a:spcPct val="80000"/>
              </a:lnSpc>
              <a:buNone/>
            </a:pPr>
            <a:r>
              <a:rPr lang="en-US" sz="1800" dirty="0"/>
              <a:t>7. Submitting application</a:t>
            </a:r>
            <a:r>
              <a:rPr lang="rm-CH" sz="1800" dirty="0"/>
              <a:t> </a:t>
            </a:r>
          </a:p>
          <a:p>
            <a:pPr marL="1158875" lvl="1" indent="-814388">
              <a:lnSpc>
                <a:spcPct val="80000"/>
              </a:lnSpc>
              <a:buNone/>
            </a:pPr>
            <a:r>
              <a:rPr lang="en-US" sz="1800" dirty="0"/>
              <a:t>8. Verification and preparation of documents</a:t>
            </a:r>
            <a:r>
              <a:rPr lang="rm-CH" sz="1800" dirty="0"/>
              <a:t> </a:t>
            </a:r>
          </a:p>
          <a:p>
            <a:pPr marL="1158875" lvl="1" indent="-814388">
              <a:lnSpc>
                <a:spcPct val="80000"/>
              </a:lnSpc>
              <a:buNone/>
            </a:pPr>
            <a:r>
              <a:rPr lang="en-US" sz="1800" dirty="0"/>
              <a:t>9. Payment of revenue</a:t>
            </a:r>
            <a:r>
              <a:rPr lang="rm-CH" sz="1800" dirty="0"/>
              <a:t> </a:t>
            </a:r>
          </a:p>
          <a:p>
            <a:pPr marL="1158875" lvl="1" indent="-814388">
              <a:lnSpc>
                <a:spcPct val="80000"/>
              </a:lnSpc>
              <a:buNone/>
            </a:pPr>
            <a:r>
              <a:rPr lang="en-US" sz="1800" dirty="0"/>
              <a:t>10. Issuing document</a:t>
            </a:r>
          </a:p>
          <a:p>
            <a:pPr marL="1158875" lvl="1" indent="-814388">
              <a:lnSpc>
                <a:spcPct val="80000"/>
              </a:lnSpc>
              <a:buNone/>
            </a:pPr>
            <a:endParaRPr lang="en-US" sz="1800" dirty="0"/>
          </a:p>
          <a:p>
            <a:pPr marL="711200" indent="-711200">
              <a:lnSpc>
                <a:spcPct val="80000"/>
              </a:lnSpc>
              <a:buNone/>
            </a:pPr>
            <a:r>
              <a:rPr lang="en-US" sz="2400" b="1" dirty="0"/>
              <a:t>IV</a:t>
            </a:r>
            <a:r>
              <a:rPr lang="en-US" sz="2000" b="1" dirty="0"/>
              <a:t>. Contracting</a:t>
            </a:r>
            <a:endParaRPr lang="en-GB" sz="2000" b="1" dirty="0"/>
          </a:p>
          <a:p>
            <a:pPr marL="1158875" lvl="1" indent="-814388">
              <a:lnSpc>
                <a:spcPct val="80000"/>
              </a:lnSpc>
              <a:buNone/>
            </a:pPr>
            <a:r>
              <a:rPr lang="en-US" sz="1800" dirty="0"/>
              <a:t>11. Preparation and signing of deeds</a:t>
            </a:r>
            <a:endParaRPr lang="en-GB" sz="1800" dirty="0"/>
          </a:p>
          <a:p>
            <a:pPr marL="1158875" lvl="1" indent="-814388">
              <a:lnSpc>
                <a:spcPct val="80000"/>
              </a:lnSpc>
              <a:buNone/>
            </a:pPr>
            <a:endParaRPr lang="rm-CH" sz="1800" dirty="0"/>
          </a:p>
        </p:txBody>
      </p:sp>
    </p:spTree>
    <p:extLst>
      <p:ext uri="{BB962C8B-B14F-4D97-AF65-F5344CB8AC3E}">
        <p14:creationId xmlns:p14="http://schemas.microsoft.com/office/powerpoint/2010/main" val="10956531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0562" y="158751"/>
            <a:ext cx="10515600" cy="755649"/>
          </a:xfrm>
        </p:spPr>
        <p:txBody>
          <a:bodyPr/>
          <a:lstStyle/>
          <a:p>
            <a:pPr eaLnBrk="1" hangingPunct="1"/>
            <a:r>
              <a:rPr lang="en-US" sz="3400" dirty="0"/>
              <a:t>Registration Process (Contd.)</a:t>
            </a:r>
            <a:endParaRPr lang="rm-CH" sz="3400" dirty="0"/>
          </a:p>
        </p:txBody>
      </p:sp>
      <p:sp>
        <p:nvSpPr>
          <p:cNvPr id="55299" name="Rectangle 3"/>
          <p:cNvSpPr>
            <a:spLocks noGrp="1" noChangeArrowheads="1"/>
          </p:cNvSpPr>
          <p:nvPr>
            <p:ph type="body" idx="1"/>
          </p:nvPr>
        </p:nvSpPr>
        <p:spPr>
          <a:xfrm>
            <a:off x="896757" y="914400"/>
            <a:ext cx="10895551" cy="5771072"/>
          </a:xfrm>
        </p:spPr>
        <p:txBody>
          <a:bodyPr numCol="2"/>
          <a:lstStyle/>
          <a:p>
            <a:pPr marL="711200" indent="-711200">
              <a:lnSpc>
                <a:spcPct val="80000"/>
              </a:lnSpc>
              <a:spcAft>
                <a:spcPct val="20000"/>
              </a:spcAft>
              <a:buNone/>
            </a:pPr>
            <a:r>
              <a:rPr lang="en-GB" sz="2400" b="1" dirty="0"/>
              <a:t>V. Registration</a:t>
            </a:r>
            <a:endParaRPr lang="en-GB" sz="2400" dirty="0"/>
          </a:p>
          <a:p>
            <a:pPr marL="1066800" lvl="1" indent="-722313">
              <a:lnSpc>
                <a:spcPct val="80000"/>
              </a:lnSpc>
              <a:spcAft>
                <a:spcPct val="20000"/>
              </a:spcAft>
              <a:buNone/>
            </a:pPr>
            <a:r>
              <a:rPr lang="en-US" sz="2000" dirty="0"/>
              <a:t>12.</a:t>
            </a:r>
            <a:r>
              <a:rPr lang="en-US" sz="2000" b="1" dirty="0"/>
              <a:t> </a:t>
            </a:r>
            <a:r>
              <a:rPr lang="en-GB" sz="2000" dirty="0"/>
              <a:t>Checking deed and documents</a:t>
            </a:r>
            <a:endParaRPr lang="rm-CH" sz="2000" dirty="0"/>
          </a:p>
          <a:p>
            <a:pPr marL="1066800" lvl="1" indent="-722313">
              <a:lnSpc>
                <a:spcPct val="80000"/>
              </a:lnSpc>
              <a:spcAft>
                <a:spcPct val="20000"/>
              </a:spcAft>
              <a:buNone/>
            </a:pPr>
            <a:r>
              <a:rPr lang="en-US" sz="2000" dirty="0"/>
              <a:t>13. </a:t>
            </a:r>
            <a:r>
              <a:rPr lang="en-GB" sz="2000" dirty="0"/>
              <a:t>Checking records</a:t>
            </a:r>
            <a:r>
              <a:rPr lang="rm-CH" sz="2000" dirty="0"/>
              <a:t> </a:t>
            </a:r>
          </a:p>
          <a:p>
            <a:pPr marL="1066800" lvl="1" indent="-722313">
              <a:lnSpc>
                <a:spcPct val="80000"/>
              </a:lnSpc>
              <a:spcAft>
                <a:spcPct val="20000"/>
              </a:spcAft>
              <a:buNone/>
            </a:pPr>
            <a:r>
              <a:rPr lang="en-US" sz="2000" dirty="0"/>
              <a:t>14. </a:t>
            </a:r>
            <a:r>
              <a:rPr lang="en-GB" sz="2000" dirty="0"/>
              <a:t>Registration of application (</a:t>
            </a:r>
            <a:r>
              <a:rPr lang="en-GB" sz="2000" i="1" dirty="0" err="1"/>
              <a:t>tokan</a:t>
            </a:r>
            <a:r>
              <a:rPr lang="en-GB" sz="2000" i="1" dirty="0"/>
              <a:t> </a:t>
            </a:r>
            <a:r>
              <a:rPr lang="en-GB" sz="2000" i="1" dirty="0" err="1"/>
              <a:t>lagaune</a:t>
            </a:r>
            <a:r>
              <a:rPr lang="en-GB" sz="2000" dirty="0"/>
              <a:t>)</a:t>
            </a:r>
          </a:p>
          <a:p>
            <a:pPr marL="1066800" lvl="1" indent="-722313">
              <a:lnSpc>
                <a:spcPct val="80000"/>
              </a:lnSpc>
              <a:spcAft>
                <a:spcPct val="20000"/>
              </a:spcAft>
              <a:buNone/>
            </a:pPr>
            <a:r>
              <a:rPr lang="en-GB" sz="2000" dirty="0"/>
              <a:t>15. Order for parcel sub-division</a:t>
            </a:r>
            <a:endParaRPr lang="rm-CH" sz="2000" dirty="0"/>
          </a:p>
          <a:p>
            <a:pPr marL="1066800" lvl="1" indent="-722313">
              <a:lnSpc>
                <a:spcPct val="80000"/>
              </a:lnSpc>
              <a:spcAft>
                <a:spcPct val="20000"/>
              </a:spcAft>
              <a:buNone/>
            </a:pPr>
            <a:r>
              <a:rPr lang="en-US" sz="2000" dirty="0"/>
              <a:t>16. </a:t>
            </a:r>
            <a:r>
              <a:rPr lang="en-GB" sz="2000" dirty="0"/>
              <a:t>Registration of parcel-sub division order</a:t>
            </a:r>
            <a:r>
              <a:rPr lang="rm-CH" sz="2000" dirty="0"/>
              <a:t> </a:t>
            </a:r>
          </a:p>
          <a:p>
            <a:pPr marL="1066800" lvl="1" indent="-722313">
              <a:lnSpc>
                <a:spcPct val="80000"/>
              </a:lnSpc>
              <a:spcAft>
                <a:spcPct val="20000"/>
              </a:spcAft>
              <a:buNone/>
            </a:pPr>
            <a:r>
              <a:rPr lang="en-US" sz="2000" dirty="0"/>
              <a:t>17. </a:t>
            </a:r>
            <a:r>
              <a:rPr lang="en-GB" sz="2000" dirty="0"/>
              <a:t>Order to the concerning section</a:t>
            </a:r>
            <a:endParaRPr lang="rm-CH" sz="2000" dirty="0"/>
          </a:p>
          <a:p>
            <a:pPr marL="1066800" lvl="1" indent="-722313">
              <a:lnSpc>
                <a:spcPct val="80000"/>
              </a:lnSpc>
              <a:spcAft>
                <a:spcPct val="20000"/>
              </a:spcAft>
              <a:buNone/>
            </a:pPr>
            <a:r>
              <a:rPr lang="en-US" sz="2000" dirty="0"/>
              <a:t>18. </a:t>
            </a:r>
            <a:r>
              <a:rPr lang="en-GB" sz="2000" dirty="0"/>
              <a:t>Checking deeds</a:t>
            </a:r>
            <a:endParaRPr lang="rm-CH" sz="2000" dirty="0"/>
          </a:p>
          <a:p>
            <a:pPr marL="1066800" lvl="1" indent="-722313">
              <a:lnSpc>
                <a:spcPct val="80000"/>
              </a:lnSpc>
              <a:spcAft>
                <a:spcPct val="20000"/>
              </a:spcAft>
              <a:buNone/>
            </a:pPr>
            <a:r>
              <a:rPr lang="en-US" sz="2000" dirty="0"/>
              <a:t>19. </a:t>
            </a:r>
            <a:r>
              <a:rPr lang="en-GB" sz="2000" dirty="0"/>
              <a:t>Parcel identification and area check	</a:t>
            </a:r>
            <a:endParaRPr lang="en-US" sz="2000" dirty="0"/>
          </a:p>
          <a:p>
            <a:pPr marL="1066800" lvl="1" indent="-722313">
              <a:lnSpc>
                <a:spcPct val="80000"/>
              </a:lnSpc>
              <a:spcAft>
                <a:spcPct val="20000"/>
              </a:spcAft>
              <a:buNone/>
            </a:pPr>
            <a:r>
              <a:rPr lang="en-US" sz="2000" dirty="0"/>
              <a:t>20. </a:t>
            </a:r>
            <a:r>
              <a:rPr lang="en-GB" sz="2000" dirty="0"/>
              <a:t>Field verification</a:t>
            </a:r>
          </a:p>
          <a:p>
            <a:pPr marL="1066800" lvl="1" indent="-722313">
              <a:lnSpc>
                <a:spcPct val="80000"/>
              </a:lnSpc>
              <a:spcAft>
                <a:spcPct val="20000"/>
              </a:spcAft>
              <a:buNone/>
            </a:pPr>
            <a:r>
              <a:rPr lang="en-GB" sz="2000" dirty="0"/>
              <a:t>21. Parcel sub-division and temporary update</a:t>
            </a:r>
          </a:p>
          <a:p>
            <a:pPr marL="1066800" lvl="1" indent="-722313">
              <a:lnSpc>
                <a:spcPct val="80000"/>
              </a:lnSpc>
              <a:spcAft>
                <a:spcPct val="20000"/>
              </a:spcAft>
              <a:buNone/>
            </a:pPr>
            <a:r>
              <a:rPr lang="en-GB" sz="2000" dirty="0"/>
              <a:t>22. Checking parcel sub-division plan</a:t>
            </a:r>
          </a:p>
        </p:txBody>
      </p:sp>
    </p:spTree>
    <p:extLst>
      <p:ext uri="{BB962C8B-B14F-4D97-AF65-F5344CB8AC3E}">
        <p14:creationId xmlns:p14="http://schemas.microsoft.com/office/powerpoint/2010/main" val="33342192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91551" y="89080"/>
            <a:ext cx="10515600" cy="799441"/>
          </a:xfrm>
        </p:spPr>
        <p:txBody>
          <a:bodyPr/>
          <a:lstStyle/>
          <a:p>
            <a:pPr eaLnBrk="1" hangingPunct="1"/>
            <a:r>
              <a:rPr lang="en-US" sz="3400" dirty="0"/>
              <a:t>Registration Process (Contd.)</a:t>
            </a:r>
            <a:endParaRPr lang="rm-CH" sz="3400" dirty="0"/>
          </a:p>
        </p:txBody>
      </p:sp>
      <p:sp>
        <p:nvSpPr>
          <p:cNvPr id="56323" name="Rectangle 3"/>
          <p:cNvSpPr>
            <a:spLocks noGrp="1" noChangeArrowheads="1"/>
          </p:cNvSpPr>
          <p:nvPr>
            <p:ph type="body" idx="1"/>
          </p:nvPr>
        </p:nvSpPr>
        <p:spPr>
          <a:xfrm>
            <a:off x="1043407" y="1078873"/>
            <a:ext cx="10654012" cy="5278795"/>
          </a:xfrm>
        </p:spPr>
        <p:txBody>
          <a:bodyPr numCol="2"/>
          <a:lstStyle/>
          <a:p>
            <a:pPr marL="1066800" lvl="1" indent="-722313">
              <a:lnSpc>
                <a:spcPct val="80000"/>
              </a:lnSpc>
              <a:spcAft>
                <a:spcPct val="20000"/>
              </a:spcAft>
              <a:buNone/>
            </a:pPr>
            <a:r>
              <a:rPr lang="en-GB" sz="2200" dirty="0"/>
              <a:t>23. Submission of parcel sub-division plan</a:t>
            </a:r>
          </a:p>
          <a:p>
            <a:pPr marL="1066800" lvl="1" indent="-722313">
              <a:lnSpc>
                <a:spcPct val="80000"/>
              </a:lnSpc>
              <a:spcAft>
                <a:spcPct val="20000"/>
              </a:spcAft>
              <a:buNone/>
            </a:pPr>
            <a:r>
              <a:rPr lang="en-GB" sz="2200" dirty="0"/>
              <a:t>24. Identification of vendor and buyer (</a:t>
            </a:r>
            <a:r>
              <a:rPr lang="en-GB" sz="2200" i="1" dirty="0" err="1"/>
              <a:t>Sanakhat</a:t>
            </a:r>
            <a:r>
              <a:rPr lang="en-GB" sz="2200" i="1" dirty="0"/>
              <a:t> </a:t>
            </a:r>
            <a:r>
              <a:rPr lang="en-GB" sz="2200" i="1" dirty="0" err="1"/>
              <a:t>Garaune</a:t>
            </a:r>
            <a:r>
              <a:rPr lang="en-GB" sz="2200" dirty="0"/>
              <a:t>)</a:t>
            </a:r>
          </a:p>
          <a:p>
            <a:pPr marL="1066800" lvl="1" indent="-722313">
              <a:lnSpc>
                <a:spcPct val="80000"/>
              </a:lnSpc>
              <a:spcAft>
                <a:spcPct val="20000"/>
              </a:spcAft>
              <a:buNone/>
            </a:pPr>
            <a:r>
              <a:rPr lang="en-GB" sz="2200" dirty="0"/>
              <a:t>25. Checking price			</a:t>
            </a:r>
          </a:p>
          <a:p>
            <a:pPr marL="1066800" lvl="1" indent="-722313">
              <a:lnSpc>
                <a:spcPct val="80000"/>
              </a:lnSpc>
              <a:spcAft>
                <a:spcPct val="20000"/>
              </a:spcAft>
              <a:buNone/>
            </a:pPr>
            <a:r>
              <a:rPr lang="rm-CH" sz="2200" dirty="0"/>
              <a:t>26. </a:t>
            </a:r>
            <a:r>
              <a:rPr lang="en-GB" sz="2200" dirty="0"/>
              <a:t>Collection of registration fee</a:t>
            </a:r>
          </a:p>
          <a:p>
            <a:pPr marL="1066800" lvl="1" indent="-722313">
              <a:lnSpc>
                <a:spcPct val="80000"/>
              </a:lnSpc>
              <a:spcAft>
                <a:spcPct val="20000"/>
              </a:spcAft>
              <a:buNone/>
            </a:pPr>
            <a:r>
              <a:rPr lang="rm-CH" sz="2200" dirty="0"/>
              <a:t>27. </a:t>
            </a:r>
            <a:r>
              <a:rPr lang="en-GB" sz="2200" dirty="0"/>
              <a:t>Registration in deed register			</a:t>
            </a:r>
          </a:p>
          <a:p>
            <a:pPr marL="1066800" lvl="1" indent="-722313">
              <a:lnSpc>
                <a:spcPct val="80000"/>
              </a:lnSpc>
              <a:spcAft>
                <a:spcPct val="20000"/>
              </a:spcAft>
              <a:buNone/>
            </a:pPr>
            <a:r>
              <a:rPr lang="rm-CH" sz="2200" dirty="0"/>
              <a:t>28. </a:t>
            </a:r>
            <a:r>
              <a:rPr lang="en-GB" sz="2200" dirty="0"/>
              <a:t>Registration</a:t>
            </a:r>
          </a:p>
          <a:p>
            <a:pPr marL="1066800" lvl="1" indent="-722313">
              <a:lnSpc>
                <a:spcPct val="80000"/>
              </a:lnSpc>
              <a:spcAft>
                <a:spcPct val="20000"/>
              </a:spcAft>
              <a:buNone/>
            </a:pPr>
            <a:r>
              <a:rPr lang="rm-CH" sz="2200" dirty="0"/>
              <a:t>29. </a:t>
            </a:r>
            <a:r>
              <a:rPr lang="en-GB" sz="2200" dirty="0"/>
              <a:t>Updating record &amp; preparation of ownership certificate</a:t>
            </a:r>
          </a:p>
          <a:p>
            <a:pPr marL="1066800" lvl="1" indent="-722313">
              <a:lnSpc>
                <a:spcPct val="80000"/>
              </a:lnSpc>
              <a:spcAft>
                <a:spcPct val="20000"/>
              </a:spcAft>
              <a:buNone/>
            </a:pPr>
            <a:r>
              <a:rPr lang="rm-CH" sz="2200" dirty="0"/>
              <a:t>30. </a:t>
            </a:r>
            <a:r>
              <a:rPr lang="en-GB" sz="2200" dirty="0"/>
              <a:t>Issuing ownership certificate and registered deeds</a:t>
            </a:r>
          </a:p>
          <a:p>
            <a:pPr marL="1066800" lvl="1" indent="-722313">
              <a:lnSpc>
                <a:spcPct val="80000"/>
              </a:lnSpc>
              <a:spcAft>
                <a:spcPct val="20000"/>
              </a:spcAft>
              <a:buNone/>
            </a:pPr>
            <a:r>
              <a:rPr lang="rm-CH" sz="2200" dirty="0"/>
              <a:t>31. </a:t>
            </a:r>
            <a:r>
              <a:rPr lang="en-GB" sz="2200" dirty="0"/>
              <a:t>Archiving deeds				</a:t>
            </a:r>
          </a:p>
          <a:p>
            <a:pPr marL="1066800" lvl="1" indent="-722313">
              <a:lnSpc>
                <a:spcPct val="80000"/>
              </a:lnSpc>
              <a:spcAft>
                <a:spcPct val="20000"/>
              </a:spcAft>
              <a:buNone/>
            </a:pPr>
            <a:r>
              <a:rPr lang="rm-CH" sz="2200" dirty="0"/>
              <a:t>32. </a:t>
            </a:r>
            <a:r>
              <a:rPr lang="en-GB" sz="2200" dirty="0"/>
              <a:t>Inking order</a:t>
            </a:r>
          </a:p>
          <a:p>
            <a:pPr marL="1066800" lvl="1" indent="-722313">
              <a:lnSpc>
                <a:spcPct val="80000"/>
              </a:lnSpc>
              <a:spcAft>
                <a:spcPct val="20000"/>
              </a:spcAft>
              <a:buNone/>
            </a:pPr>
            <a:r>
              <a:rPr lang="rm-CH" sz="2200" dirty="0"/>
              <a:t>33. </a:t>
            </a:r>
            <a:r>
              <a:rPr lang="en-GB" sz="2200" dirty="0"/>
              <a:t>Inking and updating cadastral records</a:t>
            </a:r>
            <a:r>
              <a:rPr lang="rm-CH" sz="2200" dirty="0"/>
              <a:t> </a:t>
            </a:r>
            <a:endParaRPr lang="rm-CH" sz="2300" dirty="0"/>
          </a:p>
        </p:txBody>
      </p:sp>
    </p:spTree>
    <p:extLst>
      <p:ext uri="{BB962C8B-B14F-4D97-AF65-F5344CB8AC3E}">
        <p14:creationId xmlns:p14="http://schemas.microsoft.com/office/powerpoint/2010/main" val="122795264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46686" y="205747"/>
            <a:ext cx="9689351" cy="708653"/>
          </a:xfrm>
        </p:spPr>
        <p:txBody>
          <a:bodyPr>
            <a:normAutofit/>
          </a:bodyPr>
          <a:lstStyle/>
          <a:p>
            <a:pPr eaLnBrk="1" hangingPunct="1"/>
            <a:r>
              <a:rPr lang="en-US" dirty="0"/>
              <a:t>Problems of Land Registration in Nepal </a:t>
            </a:r>
            <a:endParaRPr lang="rm-CH" dirty="0"/>
          </a:p>
        </p:txBody>
      </p:sp>
      <p:sp>
        <p:nvSpPr>
          <p:cNvPr id="58371" name="Rectangle 3"/>
          <p:cNvSpPr>
            <a:spLocks noGrp="1" noChangeArrowheads="1"/>
          </p:cNvSpPr>
          <p:nvPr>
            <p:ph type="body" idx="1"/>
          </p:nvPr>
        </p:nvSpPr>
        <p:spPr>
          <a:xfrm>
            <a:off x="773502" y="1542690"/>
            <a:ext cx="10785894" cy="4599317"/>
          </a:xfrm>
        </p:spPr>
        <p:txBody>
          <a:bodyPr/>
          <a:lstStyle/>
          <a:p>
            <a:pPr eaLnBrk="1" hangingPunct="1"/>
            <a:r>
              <a:rPr lang="rm-CH" sz="2400" dirty="0"/>
              <a:t>Lack of integrated land policy </a:t>
            </a:r>
          </a:p>
          <a:p>
            <a:pPr eaLnBrk="1" hangingPunct="1"/>
            <a:r>
              <a:rPr lang="rm-CH" sz="2400" dirty="0"/>
              <a:t>Traditional, complex and cumbersome procedure</a:t>
            </a:r>
          </a:p>
          <a:p>
            <a:pPr eaLnBrk="1" hangingPunct="1"/>
            <a:r>
              <a:rPr lang="rm-CH" sz="2400" dirty="0"/>
              <a:t>Involvement of many organizations</a:t>
            </a:r>
          </a:p>
          <a:p>
            <a:pPr eaLnBrk="1" hangingPunct="1"/>
            <a:r>
              <a:rPr lang="rm-CH" sz="2400" dirty="0"/>
              <a:t>Poor management of land records</a:t>
            </a:r>
          </a:p>
          <a:p>
            <a:pPr eaLnBrk="1" hangingPunct="1"/>
            <a:r>
              <a:rPr lang="rm-CH" sz="2400" dirty="0"/>
              <a:t>Manual data transfer system</a:t>
            </a:r>
          </a:p>
          <a:p>
            <a:pPr eaLnBrk="1" hangingPunct="1"/>
            <a:r>
              <a:rPr lang="rm-CH" sz="2400" dirty="0"/>
              <a:t>Lack of one stop shopping</a:t>
            </a:r>
          </a:p>
          <a:p>
            <a:pPr eaLnBrk="1" hangingPunct="1"/>
            <a:r>
              <a:rPr lang="rm-CH" sz="2400" dirty="0"/>
              <a:t>Difficult to retrieve land information</a:t>
            </a:r>
          </a:p>
          <a:p>
            <a:pPr eaLnBrk="1" hangingPunct="1"/>
            <a:r>
              <a:rPr lang="rm-CH" sz="2400" dirty="0"/>
              <a:t>Lack of skilled manpower</a:t>
            </a:r>
          </a:p>
          <a:p>
            <a:pPr eaLnBrk="1" hangingPunct="1"/>
            <a:r>
              <a:rPr lang="en-US" sz="2400" dirty="0" err="1"/>
              <a:t>LAOs</a:t>
            </a:r>
            <a:r>
              <a:rPr lang="en-US" sz="2400" dirty="0"/>
              <a:t> far from many parts of rural areas</a:t>
            </a:r>
            <a:endParaRPr lang="rm-CH" sz="2400" dirty="0"/>
          </a:p>
        </p:txBody>
      </p:sp>
    </p:spTree>
    <p:extLst>
      <p:ext uri="{BB962C8B-B14F-4D97-AF65-F5344CB8AC3E}">
        <p14:creationId xmlns:p14="http://schemas.microsoft.com/office/powerpoint/2010/main" val="418389771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154352"/>
            <a:ext cx="10515600" cy="701675"/>
          </a:xfrm>
        </p:spPr>
        <p:txBody>
          <a:bodyPr/>
          <a:lstStyle/>
          <a:p>
            <a:r>
              <a:rPr lang="en-US" dirty="0"/>
              <a:t>Poor recording</a:t>
            </a:r>
          </a:p>
        </p:txBody>
      </p:sp>
      <p:sp>
        <p:nvSpPr>
          <p:cNvPr id="3" name="Content Placeholder 2"/>
          <p:cNvSpPr>
            <a:spLocks noGrp="1"/>
          </p:cNvSpPr>
          <p:nvPr>
            <p:ph sz="quarter" idx="1"/>
          </p:nvPr>
        </p:nvSpPr>
        <p:spPr/>
        <p:txBody>
          <a:bodyPr/>
          <a:lstStyle/>
          <a:p>
            <a:pPr>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4114799" y="898239"/>
            <a:ext cx="3299926" cy="2971332"/>
          </a:xfrm>
          <a:prstGeom prst="rect">
            <a:avLst/>
          </a:prstGeom>
          <a:noFill/>
          <a:ln w="9525">
            <a:solidFill>
              <a:srgbClr val="FF0000"/>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493318" y="898239"/>
            <a:ext cx="3470855" cy="3006836"/>
          </a:xfrm>
          <a:prstGeom prst="rect">
            <a:avLst/>
          </a:prstGeom>
          <a:noFill/>
          <a:ln w="9525">
            <a:solidFill>
              <a:srgbClr val="C00000"/>
            </a:solid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221095" y="4001294"/>
            <a:ext cx="3893704" cy="2590800"/>
          </a:xfrm>
          <a:prstGeom prst="rect">
            <a:avLst/>
          </a:prstGeom>
          <a:noFill/>
          <a:ln w="9525">
            <a:solidFill>
              <a:srgbClr val="C00000"/>
            </a:solidFill>
            <a:miter lim="800000"/>
            <a:headEnd/>
            <a:tailEnd/>
          </a:ln>
          <a:effectLst/>
        </p:spPr>
      </p:pic>
      <p:pic>
        <p:nvPicPr>
          <p:cNvPr id="7" name="Picture 6"/>
          <p:cNvPicPr>
            <a:picLocks noChangeAspect="1" noChangeArrowheads="1"/>
          </p:cNvPicPr>
          <p:nvPr/>
        </p:nvPicPr>
        <p:blipFill>
          <a:blip r:embed="rId5" cstate="print"/>
          <a:srcRect/>
          <a:stretch>
            <a:fillRect/>
          </a:stretch>
        </p:blipFill>
        <p:spPr bwMode="auto">
          <a:xfrm>
            <a:off x="221095" y="898240"/>
            <a:ext cx="3815110" cy="2971331"/>
          </a:xfrm>
          <a:prstGeom prst="rect">
            <a:avLst/>
          </a:prstGeom>
          <a:noFill/>
          <a:ln w="9525">
            <a:solidFill>
              <a:srgbClr val="FF0000"/>
            </a:solidFill>
            <a:miter lim="800000"/>
            <a:headEnd/>
            <a:tailEnd/>
          </a:ln>
          <a:effectLst/>
        </p:spPr>
      </p:pic>
      <p:pic>
        <p:nvPicPr>
          <p:cNvPr id="8" name="Picture 2"/>
          <p:cNvPicPr>
            <a:picLocks noChangeAspect="1" noChangeArrowheads="1"/>
          </p:cNvPicPr>
          <p:nvPr/>
        </p:nvPicPr>
        <p:blipFill>
          <a:blip r:embed="rId6" cstate="print"/>
          <a:srcRect/>
          <a:stretch>
            <a:fillRect/>
          </a:stretch>
        </p:blipFill>
        <p:spPr bwMode="auto">
          <a:xfrm>
            <a:off x="4731904" y="3952733"/>
            <a:ext cx="5786566" cy="2687922"/>
          </a:xfrm>
          <a:prstGeom prst="rect">
            <a:avLst/>
          </a:prstGeom>
          <a:noFill/>
          <a:ln w="9525">
            <a:solidFill>
              <a:srgbClr val="FF0000"/>
            </a:solidFill>
            <a:miter lim="800000"/>
            <a:headEnd/>
            <a:tailEnd/>
          </a:ln>
          <a:effectLst/>
        </p:spPr>
      </p:pic>
    </p:spTree>
    <p:extLst>
      <p:ext uri="{BB962C8B-B14F-4D97-AF65-F5344CB8AC3E}">
        <p14:creationId xmlns:p14="http://schemas.microsoft.com/office/powerpoint/2010/main" val="600059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cost</a:t>
            </a:r>
          </a:p>
        </p:txBody>
      </p:sp>
      <p:sp>
        <p:nvSpPr>
          <p:cNvPr id="3" name="Content Placeholder 2"/>
          <p:cNvSpPr>
            <a:spLocks noGrp="1"/>
          </p:cNvSpPr>
          <p:nvPr>
            <p:ph sz="quarter" idx="1"/>
          </p:nvPr>
        </p:nvSpPr>
        <p:spPr>
          <a:xfrm>
            <a:off x="1023841" y="1479431"/>
            <a:ext cx="11044514" cy="4938622"/>
          </a:xfrm>
        </p:spPr>
        <p:txBody>
          <a:bodyPr/>
          <a:lstStyle/>
          <a:p>
            <a:r>
              <a:rPr lang="en-US" dirty="0">
                <a:solidFill>
                  <a:srgbClr val="FF0000"/>
                </a:solidFill>
              </a:rPr>
              <a:t>bureaucratic</a:t>
            </a:r>
            <a:r>
              <a:rPr lang="en-US" dirty="0"/>
              <a:t> and </a:t>
            </a:r>
            <a:r>
              <a:rPr lang="en-US" dirty="0">
                <a:solidFill>
                  <a:srgbClr val="FF0000"/>
                </a:solidFill>
              </a:rPr>
              <a:t>technocratic</a:t>
            </a:r>
            <a:r>
              <a:rPr lang="en-US" dirty="0"/>
              <a:t> demands on getting a transfer finalized give extra costs:</a:t>
            </a:r>
          </a:p>
          <a:p>
            <a:r>
              <a:rPr lang="en-US" dirty="0"/>
              <a:t>many </a:t>
            </a:r>
            <a:r>
              <a:rPr lang="en-US" dirty="0">
                <a:solidFill>
                  <a:srgbClr val="FF0000"/>
                </a:solidFill>
              </a:rPr>
              <a:t>agencies</a:t>
            </a:r>
            <a:r>
              <a:rPr lang="en-US" dirty="0"/>
              <a:t> and </a:t>
            </a:r>
            <a:r>
              <a:rPr lang="en-US" dirty="0">
                <a:solidFill>
                  <a:srgbClr val="FF0000"/>
                </a:solidFill>
              </a:rPr>
              <a:t>practitioners</a:t>
            </a:r>
            <a:r>
              <a:rPr lang="en-US" dirty="0"/>
              <a:t> involved</a:t>
            </a:r>
          </a:p>
          <a:p>
            <a:r>
              <a:rPr lang="en-US" dirty="0"/>
              <a:t>expensive surveying (precision, technology)</a:t>
            </a:r>
          </a:p>
        </p:txBody>
      </p:sp>
    </p:spTree>
    <p:extLst>
      <p:ext uri="{BB962C8B-B14F-4D97-AF65-F5344CB8AC3E}">
        <p14:creationId xmlns:p14="http://schemas.microsoft.com/office/powerpoint/2010/main" val="63841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ght Transfer"/>
          <p:cNvPicPr>
            <a:picLocks noChangeAspect="1" noChangeArrowheads="1"/>
          </p:cNvPicPr>
          <p:nvPr/>
        </p:nvPicPr>
        <p:blipFill>
          <a:blip r:embed="rId2" cstate="print"/>
          <a:srcRect/>
          <a:stretch>
            <a:fillRect/>
          </a:stretch>
        </p:blipFill>
        <p:spPr bwMode="auto">
          <a:xfrm>
            <a:off x="2812211" y="312332"/>
            <a:ext cx="4839421" cy="6675064"/>
          </a:xfrm>
          <a:prstGeom prst="rect">
            <a:avLst/>
          </a:prstGeom>
          <a:noFill/>
          <a:ln w="9525">
            <a:noFill/>
            <a:miter lim="800000"/>
            <a:headEnd/>
            <a:tailEnd/>
          </a:ln>
        </p:spPr>
      </p:pic>
      <p:sp>
        <p:nvSpPr>
          <p:cNvPr id="5" name="Rectangle 4"/>
          <p:cNvSpPr/>
          <p:nvPr/>
        </p:nvSpPr>
        <p:spPr>
          <a:xfrm>
            <a:off x="8044132" y="5310997"/>
            <a:ext cx="2286000" cy="1477328"/>
          </a:xfrm>
          <a:prstGeom prst="rect">
            <a:avLst/>
          </a:prstGeom>
        </p:spPr>
        <p:txBody>
          <a:bodyPr wrap="square">
            <a:spAutoFit/>
          </a:bodyPr>
          <a:lstStyle/>
          <a:p>
            <a:r>
              <a:rPr lang="en-US" dirty="0"/>
              <a:t>Figure : Activity diagram for Buying and Selling of land (transferring land right) </a:t>
            </a:r>
          </a:p>
        </p:txBody>
      </p:sp>
      <p:sp>
        <p:nvSpPr>
          <p:cNvPr id="4" name="TextBox 3"/>
          <p:cNvSpPr txBox="1"/>
          <p:nvPr/>
        </p:nvSpPr>
        <p:spPr>
          <a:xfrm>
            <a:off x="3390180" y="474451"/>
            <a:ext cx="767752" cy="246221"/>
          </a:xfrm>
          <a:prstGeom prst="rect">
            <a:avLst/>
          </a:prstGeom>
          <a:noFill/>
        </p:spPr>
        <p:txBody>
          <a:bodyPr wrap="square" rtlCol="0">
            <a:spAutoFit/>
          </a:bodyPr>
          <a:lstStyle/>
          <a:p>
            <a:r>
              <a:rPr lang="en-US" sz="1000" b="1" dirty="0"/>
              <a:t>Authority</a:t>
            </a:r>
          </a:p>
        </p:txBody>
      </p:sp>
    </p:spTree>
    <p:extLst>
      <p:ext uri="{BB962C8B-B14F-4D97-AF65-F5344CB8AC3E}">
        <p14:creationId xmlns:p14="http://schemas.microsoft.com/office/powerpoint/2010/main" val="39041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504056"/>
          </a:xfrm>
        </p:spPr>
        <p:txBody>
          <a:bodyPr>
            <a:normAutofit fontScale="90000"/>
          </a:bodyPr>
          <a:lstStyle/>
          <a:p>
            <a:r>
              <a:rPr lang="ne-NP" sz="3200" dirty="0">
                <a:solidFill>
                  <a:schemeClr val="tx2"/>
                </a:solidFill>
                <a:highlight>
                  <a:srgbClr val="FFFF00"/>
                </a:highlight>
                <a:cs typeface="Kalimati" pitchFamily="2"/>
              </a:rPr>
              <a:t>जग्गा दर्ताका सिद्धान्त</a:t>
            </a:r>
            <a:endParaRPr lang="cy-GB" sz="3200" dirty="0">
              <a:solidFill>
                <a:schemeClr val="tx2"/>
              </a:solidFill>
              <a:highlight>
                <a:srgbClr val="FFFF00"/>
              </a:highlight>
              <a:cs typeface="Kalimati" pitchFamily="2"/>
            </a:endParaRPr>
          </a:p>
        </p:txBody>
      </p:sp>
      <p:sp>
        <p:nvSpPr>
          <p:cNvPr id="3" name="Content Placeholder 2"/>
          <p:cNvSpPr>
            <a:spLocks noGrp="1"/>
          </p:cNvSpPr>
          <p:nvPr>
            <p:ph idx="1"/>
          </p:nvPr>
        </p:nvSpPr>
        <p:spPr>
          <a:xfrm>
            <a:off x="1981200" y="620688"/>
            <a:ext cx="8363272" cy="6048672"/>
          </a:xfrm>
        </p:spPr>
        <p:txBody>
          <a:bodyPr vert="horz" lIns="91440" tIns="45720" rIns="91440" bIns="45720" rtlCol="0" anchor="t">
            <a:normAutofit fontScale="62500" lnSpcReduction="20000"/>
          </a:bodyPr>
          <a:lstStyle/>
          <a:p>
            <a:pPr algn="just">
              <a:lnSpc>
                <a:spcPct val="150000"/>
              </a:lnSpc>
            </a:pPr>
            <a:r>
              <a:rPr lang="ne-NP" sz="5100" dirty="0">
                <a:cs typeface="Kalimati" pitchFamily="2"/>
              </a:rPr>
              <a:t>जग्गाको </a:t>
            </a:r>
            <a:r>
              <a:rPr lang="ne-NP" sz="5100" dirty="0">
                <a:solidFill>
                  <a:srgbClr val="FF0000"/>
                </a:solidFill>
                <a:cs typeface="Kalimati" pitchFamily="2"/>
              </a:rPr>
              <a:t>क्षेत्रफल</a:t>
            </a:r>
            <a:r>
              <a:rPr lang="en-GB" sz="5100" dirty="0">
                <a:solidFill>
                  <a:srgbClr val="FF0000"/>
                </a:solidFill>
                <a:cs typeface="Kalimati" pitchFamily="2"/>
              </a:rPr>
              <a:t>,</a:t>
            </a:r>
            <a:r>
              <a:rPr lang="ne-NP" sz="5100" dirty="0">
                <a:solidFill>
                  <a:srgbClr val="FF0000"/>
                </a:solidFill>
                <a:cs typeface="Kalimati" pitchFamily="2"/>
              </a:rPr>
              <a:t> मूल्य</a:t>
            </a:r>
            <a:r>
              <a:rPr lang="en-GB" sz="5100" dirty="0">
                <a:solidFill>
                  <a:srgbClr val="FF0000"/>
                </a:solidFill>
                <a:cs typeface="Kalimati" pitchFamily="2"/>
              </a:rPr>
              <a:t>,</a:t>
            </a:r>
            <a:r>
              <a:rPr lang="ne-NP" sz="5100" dirty="0">
                <a:solidFill>
                  <a:srgbClr val="FF0000"/>
                </a:solidFill>
                <a:cs typeface="Kalimati" pitchFamily="2"/>
              </a:rPr>
              <a:t> स्वामित्व र उपयोगका </a:t>
            </a:r>
            <a:r>
              <a:rPr lang="ne-NP" sz="5100" dirty="0">
                <a:cs typeface="Kalimati" pitchFamily="2"/>
              </a:rPr>
              <a:t>बिबरणलाई कानूनीरुपमा सरकारी अभिलेखमा चढाउने कामलाई जग्गा दर्ता भनिएको छ । </a:t>
            </a:r>
          </a:p>
          <a:p>
            <a:pPr algn="just">
              <a:lnSpc>
                <a:spcPct val="150000"/>
              </a:lnSpc>
            </a:pPr>
            <a:r>
              <a:rPr lang="ne-NP" sz="5100" dirty="0">
                <a:cs typeface="Kalimati" pitchFamily="2"/>
              </a:rPr>
              <a:t>यसका मुख्यरुपमा ४ वटा सिद्धान्त रहेका</a:t>
            </a:r>
            <a:r>
              <a:rPr lang="en-GB" sz="5100" dirty="0">
                <a:cs typeface="Kalimati" pitchFamily="2"/>
              </a:rPr>
              <a:t> </a:t>
            </a:r>
            <a:r>
              <a:rPr lang="ne-NP" sz="5100" dirty="0">
                <a:cs typeface="Kalimati" pitchFamily="2"/>
              </a:rPr>
              <a:t>छन् </a:t>
            </a:r>
            <a:endParaRPr lang="en-GB" sz="5100" dirty="0">
              <a:cs typeface="Kalimati" pitchFamily="2"/>
            </a:endParaRPr>
          </a:p>
          <a:p>
            <a:pPr lvl="1" algn="just">
              <a:lnSpc>
                <a:spcPct val="150000"/>
              </a:lnSpc>
            </a:pPr>
            <a:r>
              <a:rPr lang="ne-NP" sz="5100" b="1" dirty="0">
                <a:cs typeface="Kalimati" pitchFamily="2"/>
              </a:rPr>
              <a:t>लगतमा चढाउने सिद्धान्तः </a:t>
            </a:r>
            <a:r>
              <a:rPr lang="en-GB" sz="5100" b="1" dirty="0">
                <a:highlight>
                  <a:srgbClr val="FFFF00"/>
                </a:highlight>
                <a:cs typeface="Kalimati" pitchFamily="2"/>
              </a:rPr>
              <a:t>The booking Principle</a:t>
            </a:r>
            <a:r>
              <a:rPr lang="en-GB" sz="5100" b="1" dirty="0">
                <a:cs typeface="Kalimati" pitchFamily="2"/>
              </a:rPr>
              <a:t> </a:t>
            </a:r>
            <a:r>
              <a:rPr lang="ne-NP" sz="5100" dirty="0">
                <a:cs typeface="Kalimati" pitchFamily="2"/>
              </a:rPr>
              <a:t>जग्गाको हक अधिकार स्थापित गर्न जग्गा र सो सम्बन्धी सवै बिबरण कानूनी रुपमा सरकारी रजिष्टरमा चढाउने काम । यसलाई जग्गाको लगत पनि भनिन्छ । </a:t>
            </a:r>
          </a:p>
          <a:p>
            <a:pPr lvl="1" algn="just"/>
            <a:endParaRPr lang="ne-NP" dirty="0"/>
          </a:p>
          <a:p>
            <a:pPr lvl="1" algn="just"/>
            <a:endParaRPr lang="cy-GB" dirty="0"/>
          </a:p>
        </p:txBody>
      </p:sp>
    </p:spTree>
    <p:extLst>
      <p:ext uri="{BB962C8B-B14F-4D97-AF65-F5344CB8AC3E}">
        <p14:creationId xmlns:p14="http://schemas.microsoft.com/office/powerpoint/2010/main" val="1017658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cstate="print"/>
          <a:srcRect/>
          <a:stretch>
            <a:fillRect/>
          </a:stretch>
        </p:blipFill>
        <p:spPr bwMode="auto">
          <a:xfrm>
            <a:off x="2209800" y="247650"/>
            <a:ext cx="5238750" cy="6610350"/>
          </a:xfrm>
          <a:prstGeom prst="rect">
            <a:avLst/>
          </a:prstGeom>
          <a:noFill/>
          <a:ln w="9525">
            <a:noFill/>
            <a:miter lim="800000"/>
            <a:headEnd/>
            <a:tailEnd/>
          </a:ln>
        </p:spPr>
      </p:pic>
      <p:sp>
        <p:nvSpPr>
          <p:cNvPr id="5" name="Rectangle 4"/>
          <p:cNvSpPr/>
          <p:nvPr/>
        </p:nvSpPr>
        <p:spPr>
          <a:xfrm>
            <a:off x="7591246" y="5796647"/>
            <a:ext cx="2362200" cy="923330"/>
          </a:xfrm>
          <a:prstGeom prst="rect">
            <a:avLst/>
          </a:prstGeom>
        </p:spPr>
        <p:txBody>
          <a:bodyPr wrap="square">
            <a:spAutoFit/>
          </a:bodyPr>
          <a:lstStyle/>
          <a:p>
            <a:r>
              <a:rPr lang="en-US" dirty="0"/>
              <a:t>Figure : Activity diagram for parcel subdivision </a:t>
            </a:r>
          </a:p>
        </p:txBody>
      </p:sp>
    </p:spTree>
    <p:extLst>
      <p:ext uri="{BB962C8B-B14F-4D97-AF65-F5344CB8AC3E}">
        <p14:creationId xmlns:p14="http://schemas.microsoft.com/office/powerpoint/2010/main" val="397766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6"/>
            <a:ext cx="8363272" cy="6264696"/>
          </a:xfrm>
        </p:spPr>
        <p:txBody>
          <a:bodyPr vert="horz" lIns="91440" tIns="45720" rIns="91440" bIns="45720" rtlCol="0" anchor="t">
            <a:normAutofit/>
          </a:bodyPr>
          <a:lstStyle/>
          <a:p>
            <a:pPr marL="342900" lvl="1" indent="-342900" algn="just">
              <a:lnSpc>
                <a:spcPct val="150000"/>
              </a:lnSpc>
            </a:pPr>
            <a:r>
              <a:rPr lang="ne-NP" dirty="0">
                <a:cs typeface="Kalimati" pitchFamily="2"/>
              </a:rPr>
              <a:t>स्वीकृतिको सिद्धान्त </a:t>
            </a:r>
            <a:r>
              <a:rPr lang="en-GB" dirty="0">
                <a:highlight>
                  <a:srgbClr val="FFFF00"/>
                </a:highlight>
                <a:cs typeface="Kalimati" pitchFamily="2"/>
              </a:rPr>
              <a:t>The consent Principle</a:t>
            </a:r>
            <a:r>
              <a:rPr lang="ne-NP" dirty="0">
                <a:cs typeface="Kalimati" pitchFamily="2"/>
              </a:rPr>
              <a:t> जग्गाको स्वामित्व कुनै पनि प्रक्रियाबाट हस्तान्तरण गर्नको लागि दिने ब्यक्तिले </a:t>
            </a:r>
            <a:r>
              <a:rPr lang="ne-NP" dirty="0">
                <a:solidFill>
                  <a:srgbClr val="FF0000"/>
                </a:solidFill>
                <a:cs typeface="Kalimati" pitchFamily="2"/>
              </a:rPr>
              <a:t>लेखात्मक र रेखात्मक </a:t>
            </a:r>
            <a:r>
              <a:rPr lang="ne-NP" dirty="0">
                <a:cs typeface="Kalimati" pitchFamily="2"/>
              </a:rPr>
              <a:t>सहीबाट स्वीकृति दिएको हुनु पर्छ । </a:t>
            </a:r>
          </a:p>
          <a:p>
            <a:pPr marL="342900" lvl="1" indent="-342900" algn="just">
              <a:lnSpc>
                <a:spcPct val="150000"/>
              </a:lnSpc>
            </a:pPr>
            <a:r>
              <a:rPr lang="ne-NP" dirty="0">
                <a:cs typeface="Kalimati" pitchFamily="2"/>
              </a:rPr>
              <a:t>सार्बजनिक गर्नु पर्ने सिद्धान्तः </a:t>
            </a:r>
            <a:r>
              <a:rPr lang="en-GB" dirty="0">
                <a:highlight>
                  <a:srgbClr val="FFFF00"/>
                </a:highlight>
                <a:cs typeface="Kalimati" pitchFamily="2"/>
              </a:rPr>
              <a:t>The Principle  of Publicity</a:t>
            </a:r>
            <a:r>
              <a:rPr lang="en-GB" dirty="0">
                <a:cs typeface="Kalimati" pitchFamily="2"/>
              </a:rPr>
              <a:t>  </a:t>
            </a:r>
            <a:r>
              <a:rPr lang="ne-NP" dirty="0">
                <a:cs typeface="Kalimati" pitchFamily="2"/>
              </a:rPr>
              <a:t>जग्गा हकहस्तान्तरण गर्दा लिने दिने दुवैको बिबरण सार्बजनिक गरिन्छ । यसमा पनि दुईवटा तरिका रहेका छनः</a:t>
            </a:r>
          </a:p>
          <a:p>
            <a:pPr marL="742950" lvl="2" indent="-342900" algn="just"/>
            <a:r>
              <a:rPr lang="ne-NP" dirty="0">
                <a:cs typeface="Kalimati" pitchFamily="2"/>
              </a:rPr>
              <a:t>लिखत दर्ता प्रणालीः लिखतमा जग्गा र जग्गाको हक सम्बन्धी बिबरण सहितको लिखत दर्ता गरिन्छ । तर यो जग्गा दर्ता भने होइन ।</a:t>
            </a:r>
          </a:p>
          <a:p>
            <a:pPr marL="742950" lvl="2" indent="-342900" algn="just"/>
            <a:r>
              <a:rPr lang="ne-NP" dirty="0">
                <a:cs typeface="Kalimati" pitchFamily="2"/>
              </a:rPr>
              <a:t>हकदर्ता प्रणालीः यसमा जग्गाको बिबरण र अवस्थिति हुने गरी नापनक्सा गरिन्छ र हकदर्ता प्रमाणपत्र दिइन्छ।</a:t>
            </a:r>
          </a:p>
          <a:p>
            <a:pPr marL="342900" lvl="1" indent="-342900" algn="just"/>
            <a:endParaRPr lang="en-GB" dirty="0"/>
          </a:p>
          <a:p>
            <a:endParaRPr lang="cy-GB" dirty="0"/>
          </a:p>
        </p:txBody>
      </p:sp>
    </p:spTree>
    <p:extLst>
      <p:ext uri="{BB962C8B-B14F-4D97-AF65-F5344CB8AC3E}">
        <p14:creationId xmlns:p14="http://schemas.microsoft.com/office/powerpoint/2010/main" val="403748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116632"/>
            <a:ext cx="8661648" cy="6408712"/>
          </a:xfrm>
        </p:spPr>
        <p:txBody>
          <a:bodyPr vert="horz" lIns="91440" tIns="45720" rIns="91440" bIns="45720" rtlCol="0" anchor="t">
            <a:normAutofit lnSpcReduction="10000"/>
          </a:bodyPr>
          <a:lstStyle/>
          <a:p>
            <a:pPr algn="just">
              <a:lnSpc>
                <a:spcPct val="160000"/>
              </a:lnSpc>
            </a:pPr>
            <a:r>
              <a:rPr lang="ne-NP" b="1" dirty="0">
                <a:cs typeface="Kalimati" pitchFamily="2"/>
              </a:rPr>
              <a:t>बिशेषताको सिद्धान्तः </a:t>
            </a:r>
            <a:r>
              <a:rPr lang="en-GB" b="1" dirty="0">
                <a:highlight>
                  <a:srgbClr val="FFFF00"/>
                </a:highlight>
                <a:cs typeface="Kalimati" pitchFamily="2"/>
              </a:rPr>
              <a:t>Principle of speciality</a:t>
            </a:r>
            <a:r>
              <a:rPr lang="en-GB" dirty="0">
                <a:cs typeface="Kalimati" pitchFamily="2"/>
              </a:rPr>
              <a:t> </a:t>
            </a:r>
            <a:r>
              <a:rPr lang="ne-NP" dirty="0">
                <a:cs typeface="Kalimati" pitchFamily="2"/>
              </a:rPr>
              <a:t> यो खासगरी जग्गाको सिमाना सम्बन्धी सम्बन्धित रहेको छ । जसमा</a:t>
            </a:r>
          </a:p>
          <a:p>
            <a:pPr lvl="1" algn="just">
              <a:lnSpc>
                <a:spcPct val="170000"/>
              </a:lnSpc>
            </a:pPr>
            <a:r>
              <a:rPr lang="en-GB" dirty="0">
                <a:cs typeface="Kalimati" pitchFamily="2"/>
              </a:rPr>
              <a:t>On the basis of local topographical characteristics </a:t>
            </a:r>
            <a:r>
              <a:rPr lang="ne-NP" dirty="0">
                <a:cs typeface="Kalimati" pitchFamily="2"/>
              </a:rPr>
              <a:t> जग्गाको सिमाना संधियार कित्ता सडक खोला वा अन्य भौतिक बस्तुको आधारमा सिमाङकन गरिने । तर ती बस्तु परिबर्तन भए फरक पर्ने ।</a:t>
            </a:r>
          </a:p>
          <a:p>
            <a:pPr lvl="1" algn="just">
              <a:lnSpc>
                <a:spcPct val="170000"/>
              </a:lnSpc>
            </a:pPr>
            <a:r>
              <a:rPr lang="ne-NP" dirty="0">
                <a:cs typeface="Kalimati" pitchFamily="2"/>
              </a:rPr>
              <a:t>कुना र घुम्तिका आधारमा </a:t>
            </a:r>
            <a:r>
              <a:rPr lang="en-GB" dirty="0">
                <a:cs typeface="Kalimati" pitchFamily="2"/>
              </a:rPr>
              <a:t>on the basis of meets and bounds description </a:t>
            </a:r>
            <a:r>
              <a:rPr lang="ne-NP" dirty="0">
                <a:cs typeface="Kalimati" pitchFamily="2"/>
              </a:rPr>
              <a:t>जग्गाको कुनै एक बिन्दुबाट कोण र लम्बाईको नाप लिई सिमाना यकिन गर्ने । </a:t>
            </a:r>
          </a:p>
          <a:p>
            <a:pPr lvl="1" algn="just">
              <a:lnSpc>
                <a:spcPct val="170000"/>
              </a:lnSpc>
            </a:pPr>
            <a:r>
              <a:rPr lang="ne-NP" dirty="0">
                <a:cs typeface="Kalimati" pitchFamily="2"/>
              </a:rPr>
              <a:t>ग्रिड प्रणालीको आधारमाः कुनै चारपाटे ग्रिडबाट जग्गालाई ढाकी ग्रिड भित्र</a:t>
            </a:r>
            <a:r>
              <a:rPr lang="ne-NP" dirty="0"/>
              <a:t> परेको आधारमा जग्गाको सिमना उल्ले गरिने । </a:t>
            </a:r>
            <a:endParaRPr lang="cy-GB" dirty="0"/>
          </a:p>
        </p:txBody>
      </p:sp>
    </p:spTree>
    <p:extLst>
      <p:ext uri="{BB962C8B-B14F-4D97-AF65-F5344CB8AC3E}">
        <p14:creationId xmlns:p14="http://schemas.microsoft.com/office/powerpoint/2010/main" val="330806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5128" y="1587425"/>
            <a:ext cx="8496944" cy="2150858"/>
          </a:xfrm>
        </p:spPr>
        <p:txBody>
          <a:bodyPr>
            <a:normAutofit/>
          </a:bodyPr>
          <a:lstStyle/>
          <a:p>
            <a:pPr algn="just">
              <a:lnSpc>
                <a:spcPct val="150000"/>
              </a:lnSpc>
            </a:pPr>
            <a:r>
              <a:rPr lang="ne-NP" dirty="0">
                <a:cs typeface="Kalimati" pitchFamily="2"/>
              </a:rPr>
              <a:t>को</a:t>
            </a:r>
            <a:r>
              <a:rPr lang="en-GB" dirty="0">
                <a:cs typeface="Kalimati" pitchFamily="2"/>
              </a:rPr>
              <a:t>-</a:t>
            </a:r>
            <a:r>
              <a:rPr lang="ne-NP" dirty="0">
                <a:cs typeface="Kalimati" pitchFamily="2"/>
              </a:rPr>
              <a:t>अर्डिनेटका आधारमा </a:t>
            </a:r>
            <a:r>
              <a:rPr lang="en-GB" dirty="0">
                <a:cs typeface="Kalimati" pitchFamily="2"/>
              </a:rPr>
              <a:t>On the basis of  co-ordinates </a:t>
            </a:r>
            <a:r>
              <a:rPr lang="ne-NP" dirty="0">
                <a:cs typeface="Kalimati" pitchFamily="2"/>
              </a:rPr>
              <a:t> यस प्रणालीमा खासगरी जग्गाको साँध सिमाना पूर्बान्तर र उत्तरान्तर </a:t>
            </a:r>
            <a:r>
              <a:rPr lang="en-GB" dirty="0">
                <a:cs typeface="Kalimati" pitchFamily="2"/>
              </a:rPr>
              <a:t>easting and northing </a:t>
            </a:r>
            <a:r>
              <a:rPr lang="ne-NP" dirty="0">
                <a:cs typeface="Kalimati" pitchFamily="2"/>
              </a:rPr>
              <a:t>का आधारमा दिइन्छ । </a:t>
            </a:r>
          </a:p>
        </p:txBody>
      </p:sp>
    </p:spTree>
    <p:extLst>
      <p:ext uri="{BB962C8B-B14F-4D97-AF65-F5344CB8AC3E}">
        <p14:creationId xmlns:p14="http://schemas.microsoft.com/office/powerpoint/2010/main" val="2357565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3574</Words>
  <Application>Microsoft Office PowerPoint</Application>
  <PresentationFormat>Widescreen</PresentationFormat>
  <Paragraphs>320</Paragraphs>
  <Slides>60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Tahoma</vt:lpstr>
      <vt:lpstr>Wingdings</vt:lpstr>
      <vt:lpstr>Office Theme</vt:lpstr>
      <vt:lpstr>Land Registration                                                                </vt:lpstr>
      <vt:lpstr>Land Registration</vt:lpstr>
      <vt:lpstr>Land Registration   के हो त ?</vt:lpstr>
      <vt:lpstr>Land registration</vt:lpstr>
      <vt:lpstr>Land registration</vt:lpstr>
      <vt:lpstr>जग्गा दर्ताका सिद्धान्त</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Land Registration</vt:lpstr>
      <vt:lpstr>Contd…</vt:lpstr>
      <vt:lpstr>Contd…</vt:lpstr>
      <vt:lpstr>Types of Land Registration</vt:lpstr>
      <vt:lpstr>PowerPoint Presentation</vt:lpstr>
      <vt:lpstr>PowerPoint Presentation</vt:lpstr>
      <vt:lpstr>PowerPoint Presentation</vt:lpstr>
      <vt:lpstr>३ हकहिस्सा दर्ता पद्धति (Title Ragistration)</vt:lpstr>
      <vt:lpstr>PowerPoint Presentation</vt:lpstr>
      <vt:lpstr>PowerPoint Presentation</vt:lpstr>
      <vt:lpstr>PowerPoint Presentation</vt:lpstr>
      <vt:lpstr>किन हकहिस्सा पद्धति लागू गरिदैन ?</vt:lpstr>
      <vt:lpstr>प्रचलित हकहिस्सा पद्धतिका ५ समूहः</vt:lpstr>
      <vt:lpstr>अंग्रेजी पद्धति The English System</vt:lpstr>
      <vt:lpstr>PowerPoint Presentation</vt:lpstr>
      <vt:lpstr>PowerPoint Presentation</vt:lpstr>
      <vt:lpstr>PowerPoint Presentation</vt:lpstr>
      <vt:lpstr>टोरेन्स पद्धतिः(Torrens System)</vt:lpstr>
      <vt:lpstr>Type of Land Registration Systems</vt:lpstr>
      <vt:lpstr>Types of Transaction Evidence</vt:lpstr>
      <vt:lpstr>Contd….</vt:lpstr>
      <vt:lpstr>Deed Registration </vt:lpstr>
      <vt:lpstr>Deed Registration</vt:lpstr>
      <vt:lpstr>Title Registration</vt:lpstr>
      <vt:lpstr>Principles of Title Registration</vt:lpstr>
      <vt:lpstr>Title Registration</vt:lpstr>
      <vt:lpstr>In case of Nepal ?</vt:lpstr>
      <vt:lpstr>Contd…</vt:lpstr>
      <vt:lpstr>स्वामित्व परिबर्तनका बिधिहरु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Registration Process In Nepal  Improved Deed System</vt:lpstr>
      <vt:lpstr>Registration Process (Contd.)</vt:lpstr>
      <vt:lpstr>Registration Process (Contd.)</vt:lpstr>
      <vt:lpstr>Problems of Land Registration in Nepal </vt:lpstr>
      <vt:lpstr>Poor recording</vt:lpstr>
      <vt:lpstr>Transaction cost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Registration: 8 Hrs</dc:title>
  <dc:creator>user</dc:creator>
  <cp:lastModifiedBy>dell</cp:lastModifiedBy>
  <cp:revision>28</cp:revision>
  <dcterms:created xsi:type="dcterms:W3CDTF">2020-01-07T11:08:11Z</dcterms:created>
  <dcterms:modified xsi:type="dcterms:W3CDTF">2022-07-27T02:40:38Z</dcterms:modified>
</cp:coreProperties>
</file>