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1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3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EB56-5529-414D-9B68-E3C18ED5DD9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9B99-16E1-40EC-B778-239A265A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ntut.com/sql-tutorial/sql-max/" TargetMode="External"/><Relationship Id="rId3" Type="http://schemas.openxmlformats.org/officeDocument/2006/relationships/hyperlink" Target="http://www.zentut.com/sql-tutorial/sql-having/" TargetMode="External"/><Relationship Id="rId7" Type="http://schemas.openxmlformats.org/officeDocument/2006/relationships/hyperlink" Target="http://www.sqltutorial.org/sql-min-max.aspx" TargetMode="External"/><Relationship Id="rId2" Type="http://schemas.openxmlformats.org/officeDocument/2006/relationships/hyperlink" Target="http://www.zentut.com/sql-tutorial/sql-group-b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tutorial.org/sql-count.aspx" TargetMode="External"/><Relationship Id="rId5" Type="http://schemas.openxmlformats.org/officeDocument/2006/relationships/hyperlink" Target="http://www.sqltutorial.org/sql-avg.aspx" TargetMode="External"/><Relationship Id="rId4" Type="http://schemas.openxmlformats.org/officeDocument/2006/relationships/hyperlink" Target="http://www.zentut.com/sql-tutorial/sql-select/" TargetMode="External"/><Relationship Id="rId9" Type="http://schemas.openxmlformats.org/officeDocument/2006/relationships/hyperlink" Target="http://www.sqltutorial.org/sql-sum.aspx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22831"/>
            <a:ext cx="4763070" cy="43672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+mn-lt"/>
              </a:rPr>
              <a:t>Chapter </a:t>
            </a:r>
            <a:r>
              <a:rPr lang="en-US" sz="3200" b="1" dirty="0">
                <a:latin typeface="+mn-lt"/>
              </a:rPr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4006" y="5240741"/>
            <a:ext cx="5090614" cy="532262"/>
          </a:xfrm>
        </p:spPr>
        <p:txBody>
          <a:bodyPr/>
          <a:lstStyle/>
          <a:p>
            <a:r>
              <a:rPr lang="en-US" b="1" dirty="0" smtClean="0"/>
              <a:t>-</a:t>
            </a:r>
            <a:r>
              <a:rPr lang="en-US" b="1" dirty="0" err="1" smtClean="0"/>
              <a:t>Niraj</a:t>
            </a:r>
            <a:r>
              <a:rPr lang="en-US" b="1" dirty="0" smtClean="0"/>
              <a:t> </a:t>
            </a:r>
            <a:r>
              <a:rPr lang="en-US" b="1" dirty="0" err="1" smtClean="0"/>
              <a:t>K.C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94847" y="1667302"/>
            <a:ext cx="8830101" cy="50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SQL (Structured Query Language)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19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39" y="0"/>
            <a:ext cx="10371161" cy="61751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SQL Constraints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968991"/>
            <a:ext cx="10780594" cy="52079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Constraints are the rules enforced on data columns on table.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Constraints are used to limit the type of data that can go into a table.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Constraints ensures the accuracy and reliability of the data in the database.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Constraints could be column level or table level,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Column level constraints are applied only to one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able level constraints are applied to the whole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4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95" y="1"/>
            <a:ext cx="10312589" cy="46402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Commonly Used Constraints available in SQL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1132764"/>
            <a:ext cx="10685060" cy="504419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NOT NULL </a:t>
            </a:r>
            <a:r>
              <a:rPr lang="en-US" dirty="0" smtClean="0"/>
              <a:t>Constraint: Ensures that a column cannot have NULL value.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DEFAULT</a:t>
            </a:r>
            <a:r>
              <a:rPr lang="en-US" dirty="0" smtClean="0"/>
              <a:t> Constraint: Provides a default value for a column when none is specified.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UNIQUE</a:t>
            </a:r>
            <a:r>
              <a:rPr lang="en-US" dirty="0" smtClean="0"/>
              <a:t> Constraint: Ensures that all values in a column are different.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PRIMARY Key</a:t>
            </a:r>
            <a:r>
              <a:rPr lang="en-US" dirty="0" smtClean="0"/>
              <a:t>: Uniquely identified each rows/records in a database table.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FOREIGN Key</a:t>
            </a:r>
            <a:r>
              <a:rPr lang="en-US" dirty="0" smtClean="0"/>
              <a:t>: Uniquely identified a rows/records in any another database table.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CHECK Constraint</a:t>
            </a:r>
            <a:r>
              <a:rPr lang="en-US" dirty="0" smtClean="0"/>
              <a:t>: The CHECK constraint ensures that all values in a column satisfy certain conditions.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INDEX</a:t>
            </a:r>
            <a:r>
              <a:rPr lang="en-US" dirty="0" smtClean="0"/>
              <a:t>: Use to create and retrieve data from the database very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2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latin typeface="+mn-lt"/>
              </a:rPr>
              <a:t>Example 1: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764275"/>
            <a:ext cx="10930719" cy="54126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For example, the following SQL creates a new table called CUSTOMERS and adds five columns, three of which, ID and NAME and AGE, specify not to accept </a:t>
            </a:r>
            <a:r>
              <a:rPr lang="en-US" dirty="0" err="1" smtClean="0"/>
              <a:t>NULLs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dirty="0" smtClean="0"/>
              <a:t>CREATE TABLE CUSTOMERS( </a:t>
            </a:r>
          </a:p>
          <a:p>
            <a:pPr marL="0" indent="0" algn="just">
              <a:buNone/>
            </a:pPr>
            <a:r>
              <a:rPr lang="en-US" dirty="0" smtClean="0"/>
              <a:t>       ID   </a:t>
            </a:r>
            <a:r>
              <a:rPr lang="en-US" dirty="0" err="1" smtClean="0"/>
              <a:t>INT</a:t>
            </a:r>
            <a:r>
              <a:rPr lang="en-US" dirty="0" smtClean="0"/>
              <a:t>                              NOT NULL, </a:t>
            </a:r>
          </a:p>
          <a:p>
            <a:pPr marL="0" indent="0" algn="just">
              <a:buNone/>
            </a:pPr>
            <a:r>
              <a:rPr lang="en-US" dirty="0" smtClean="0"/>
              <a:t>       NAME </a:t>
            </a:r>
            <a:r>
              <a:rPr lang="en-US" dirty="0" err="1" smtClean="0"/>
              <a:t>VARCHAR</a:t>
            </a:r>
            <a:r>
              <a:rPr lang="en-US" dirty="0" smtClean="0"/>
              <a:t> (20)     NOT NULL, </a:t>
            </a:r>
          </a:p>
          <a:p>
            <a:pPr marL="0" indent="0" algn="just">
              <a:buNone/>
            </a:pPr>
            <a:r>
              <a:rPr lang="en-US" dirty="0" smtClean="0"/>
              <a:t>       AGE  </a:t>
            </a:r>
            <a:r>
              <a:rPr lang="en-US" dirty="0" err="1" smtClean="0"/>
              <a:t>INT</a:t>
            </a:r>
            <a:r>
              <a:rPr lang="en-US" dirty="0" smtClean="0"/>
              <a:t>                           NOT NULL, </a:t>
            </a:r>
          </a:p>
          <a:p>
            <a:pPr marL="0" indent="0" algn="just">
              <a:buNone/>
            </a:pPr>
            <a:r>
              <a:rPr lang="en-US" dirty="0" smtClean="0"/>
              <a:t>       ADDRESS  CHAR (25) , </a:t>
            </a:r>
          </a:p>
          <a:p>
            <a:pPr marL="0" indent="0" algn="just">
              <a:buNone/>
            </a:pPr>
            <a:r>
              <a:rPr lang="en-US" dirty="0" smtClean="0"/>
              <a:t>       SALARY   DECIMAL (18, 2),        </a:t>
            </a:r>
          </a:p>
          <a:p>
            <a:pPr marL="0" indent="0" algn="just">
              <a:buNone/>
            </a:pPr>
            <a:r>
              <a:rPr lang="en-US" dirty="0" smtClean="0"/>
              <a:t>       PRIMARY KEY (ID) </a:t>
            </a:r>
          </a:p>
          <a:p>
            <a:pPr marL="0" indent="0" algn="just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436728"/>
            <a:ext cx="10726003" cy="574023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If CUSTOMERS table has already been created, then to add a NOT NULL constraint to SALARY column in Oracle and MySQL, you would write a statement similar to the following: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 CUSTOMERS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MODIFY SALARY  DECIMAL (18, 2) NOT NULL;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04" y="0"/>
            <a:ext cx="10248331" cy="5083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Example 2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2" y="508332"/>
            <a:ext cx="11627893" cy="657822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following SQL creates a new table called CUSTOMERS and adds five columns. Here, SALARY column is set to 5000.00 by default, so in case INSERT INTO statement does not provide a value for this column. then by default this column would be set to 5000.00. </a:t>
            </a:r>
          </a:p>
          <a:p>
            <a:pPr marL="0" indent="0" algn="just">
              <a:buNone/>
            </a:pPr>
            <a:r>
              <a:rPr lang="en-US" sz="2400" dirty="0" smtClean="0"/>
              <a:t>CREATE TABLE CUSTOMERS( </a:t>
            </a:r>
          </a:p>
          <a:p>
            <a:pPr marL="0" indent="0" algn="just">
              <a:buNone/>
            </a:pPr>
            <a:r>
              <a:rPr lang="en-US" sz="2400" dirty="0" smtClean="0"/>
              <a:t>       ID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        NOT NULL, </a:t>
            </a:r>
          </a:p>
          <a:p>
            <a:pPr marL="0" indent="0" algn="just">
              <a:buNone/>
            </a:pPr>
            <a:r>
              <a:rPr lang="en-US" sz="2400" dirty="0" smtClean="0"/>
              <a:t>       NAME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 (20)     NOT NULL, </a:t>
            </a:r>
          </a:p>
          <a:p>
            <a:pPr marL="0" indent="0" algn="just">
              <a:buNone/>
            </a:pPr>
            <a:r>
              <a:rPr lang="en-US" sz="2400" dirty="0" smtClean="0"/>
              <a:t>       AGE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        NOT NULL, </a:t>
            </a:r>
          </a:p>
          <a:p>
            <a:pPr marL="0" indent="0" algn="just">
              <a:buNone/>
            </a:pPr>
            <a:r>
              <a:rPr lang="en-US" sz="2400" dirty="0" smtClean="0"/>
              <a:t>       ADDRESS  CHAR (25) , </a:t>
            </a:r>
          </a:p>
          <a:p>
            <a:pPr marL="0" indent="0" algn="just">
              <a:buNone/>
            </a:pPr>
            <a:r>
              <a:rPr lang="en-US" sz="2400" dirty="0" smtClean="0"/>
              <a:t>       SALARY   DECIMAL (18, 2) DEFAULT 5000.00,        </a:t>
            </a:r>
          </a:p>
          <a:p>
            <a:pPr marL="0" indent="0" algn="just">
              <a:buNone/>
            </a:pPr>
            <a:r>
              <a:rPr lang="en-US" sz="2400" dirty="0" smtClean="0"/>
              <a:t>       PRIMARY KEY (ID) </a:t>
            </a:r>
          </a:p>
          <a:p>
            <a:pPr marL="0" indent="0" algn="just">
              <a:buNone/>
            </a:pPr>
            <a:r>
              <a:rPr lang="en-US" sz="2400" dirty="0" smtClean="0"/>
              <a:t>); </a:t>
            </a:r>
          </a:p>
          <a:p>
            <a:pPr marL="0" indent="0" algn="just">
              <a:buNone/>
            </a:pPr>
            <a:r>
              <a:rPr lang="en-US" sz="2400" dirty="0" smtClean="0"/>
              <a:t>If CUSTOMERS table has already been created, then to add a DEFAULT constraint to SALARY column, you would write a statement similar to the following: </a:t>
            </a:r>
          </a:p>
          <a:p>
            <a:pPr marL="0" indent="0" algn="just">
              <a:buNone/>
            </a:pPr>
            <a:r>
              <a:rPr lang="en-US" sz="2400" dirty="0" smtClean="0"/>
              <a:t>ALTER TABLE CUSTOMERS </a:t>
            </a:r>
          </a:p>
          <a:p>
            <a:pPr marL="0" indent="0" algn="just">
              <a:buNone/>
            </a:pPr>
            <a:r>
              <a:rPr lang="en-US" sz="2400" dirty="0" smtClean="0"/>
              <a:t>   MODIFY SALARY  DECIMAL (18, 2) DEFAULT 5000.00; </a:t>
            </a:r>
          </a:p>
        </p:txBody>
      </p:sp>
    </p:spTree>
    <p:extLst>
      <p:ext uri="{BB962C8B-B14F-4D97-AF65-F5344CB8AC3E}">
        <p14:creationId xmlns:p14="http://schemas.microsoft.com/office/powerpoint/2010/main" val="19451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655093"/>
            <a:ext cx="11067197" cy="552187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Drop Default Constraint: </a:t>
            </a:r>
            <a:r>
              <a:rPr lang="en-US" dirty="0" smtClean="0"/>
              <a:t>To drop a DEFAULT constraint, use the following SQL: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 CUSTOMERS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ALTER COLUMN SALARY DROP DEFAULT;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UNIQUE Constraint:  The UNIQUE Constraint prevents two records from having identical values in a particular column. </a:t>
            </a:r>
          </a:p>
          <a:p>
            <a:pPr marL="0" indent="0" algn="just">
              <a:buNone/>
            </a:pPr>
            <a:r>
              <a:rPr lang="en-US" dirty="0" smtClean="0"/>
              <a:t>In the CUSTOMERS table, for example, you might want to prevent two or more people from having identical 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04" y="0"/>
            <a:ext cx="10248331" cy="5083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Example 3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2" y="508332"/>
            <a:ext cx="11627893" cy="657822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For example, the following SQL creates a new table called CUSTOMERS and adds five columns. Here, AGE column is set to UNIQUE, so that you can not have two records with same age: </a:t>
            </a:r>
          </a:p>
          <a:p>
            <a:pPr marL="0" indent="0" algn="just">
              <a:buNone/>
            </a:pPr>
            <a:r>
              <a:rPr lang="en-US" sz="2400" dirty="0" smtClean="0"/>
              <a:t>CREATE TABLE CUSTOMERS( </a:t>
            </a:r>
          </a:p>
          <a:p>
            <a:pPr marL="0" indent="0" algn="just">
              <a:buNone/>
            </a:pPr>
            <a:r>
              <a:rPr lang="en-US" sz="2400" dirty="0" smtClean="0"/>
              <a:t> ID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                                                                           NOT NULL, </a:t>
            </a:r>
          </a:p>
          <a:p>
            <a:pPr marL="0" indent="0" algn="just">
              <a:buNone/>
            </a:pPr>
            <a:r>
              <a:rPr lang="en-US" sz="2400" dirty="0" smtClean="0"/>
              <a:t> NAME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 (20)                                                        NOT NULL, </a:t>
            </a:r>
          </a:p>
          <a:p>
            <a:pPr marL="0" indent="0" algn="just">
              <a:buNone/>
            </a:pPr>
            <a:r>
              <a:rPr lang="en-US" sz="2400" dirty="0" smtClean="0"/>
              <a:t>       AGE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                                                                   NOT NULL, </a:t>
            </a:r>
          </a:p>
          <a:p>
            <a:pPr marL="0" indent="0" algn="just">
              <a:buNone/>
            </a:pPr>
            <a:r>
              <a:rPr lang="en-US" sz="2400" dirty="0" smtClean="0"/>
              <a:t>       ADDRESS  CHAR (25) , </a:t>
            </a:r>
          </a:p>
          <a:p>
            <a:pPr marL="0" indent="0" algn="just">
              <a:buNone/>
            </a:pPr>
            <a:r>
              <a:rPr lang="en-US" sz="2400" dirty="0" smtClean="0"/>
              <a:t>       SALARY   DECIMAL (18, 2),        </a:t>
            </a:r>
          </a:p>
          <a:p>
            <a:pPr marL="0" indent="0" algn="just">
              <a:buNone/>
            </a:pPr>
            <a:r>
              <a:rPr lang="en-US" sz="2400" dirty="0" smtClean="0"/>
              <a:t>       PRIMARY KEY (ID) </a:t>
            </a:r>
          </a:p>
          <a:p>
            <a:pPr marL="0" indent="0" algn="just">
              <a:buNone/>
            </a:pPr>
            <a:r>
              <a:rPr lang="en-US" sz="2400" dirty="0" smtClean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9550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409433"/>
            <a:ext cx="10766946" cy="576753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If CUSTOMERS table has already been created, then to add a UNIQUE constraint to AGE column, you would write a statement similar to the following: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 CUSTOMERS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MODIFY AGE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NOT NULL UNIQUE; </a:t>
            </a:r>
          </a:p>
          <a:p>
            <a:pPr marL="0" indent="0" algn="just">
              <a:buNone/>
            </a:pPr>
            <a:r>
              <a:rPr lang="en-US" dirty="0" smtClean="0"/>
              <a:t>You can also use following syntax, which supports naming the constraint in multiple columns as well: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 CUSTOMERS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ADD CONSTRAINT </a:t>
            </a:r>
            <a:r>
              <a:rPr lang="en-US" dirty="0" err="1" smtClean="0">
                <a:solidFill>
                  <a:srgbClr val="FF0000"/>
                </a:solidFill>
              </a:rPr>
              <a:t>myUniqueConstraint</a:t>
            </a:r>
            <a:r>
              <a:rPr lang="en-US" dirty="0" smtClean="0">
                <a:solidFill>
                  <a:srgbClr val="FF0000"/>
                </a:solidFill>
              </a:rPr>
              <a:t> UNIQUE(AGE, SALARY);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5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313899"/>
            <a:ext cx="10644116" cy="5863064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DROP a UNIQUE Constraint</a:t>
            </a:r>
            <a:r>
              <a:rPr lang="en-US" dirty="0" smtClean="0"/>
              <a:t>: To drop a UNIQUE constraint, use the following SQL: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 CUSTOMERS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DROP CONSTRAINT </a:t>
            </a:r>
            <a:r>
              <a:rPr lang="en-US" dirty="0" err="1" smtClean="0">
                <a:solidFill>
                  <a:srgbClr val="FF0000"/>
                </a:solidFill>
              </a:rPr>
              <a:t>myUniqueConstraint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pPr marL="0" indent="0" algn="just">
              <a:buNone/>
            </a:pPr>
            <a:endParaRPr lang="en-US" u="sng" dirty="0" smtClean="0"/>
          </a:p>
          <a:p>
            <a:pPr marL="0" indent="0" algn="just">
              <a:buNone/>
            </a:pPr>
            <a:r>
              <a:rPr lang="en-US" u="sng" dirty="0" smtClean="0"/>
              <a:t>If you are using MySQL, then you can use the following syntax: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ALTER TABLE CUSTOMERS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DROP INDEX </a:t>
            </a:r>
            <a:r>
              <a:rPr lang="en-US" dirty="0" err="1" smtClean="0">
                <a:solidFill>
                  <a:srgbClr val="FF0000"/>
                </a:solidFill>
              </a:rPr>
              <a:t>myUniqueConstraint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1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0" y="0"/>
            <a:ext cx="10316570" cy="699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latin typeface="+mn-lt"/>
              </a:rPr>
              <a:t>SQL Joins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699400"/>
            <a:ext cx="11026254" cy="5477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SQL Joins clause is used to combine records from two or more tables in a database. A JOIN is a means for combining fields from two tables by using values common to each. </a:t>
            </a:r>
          </a:p>
          <a:p>
            <a:pPr marL="0" indent="0">
              <a:buNone/>
            </a:pPr>
            <a:r>
              <a:rPr lang="en-US" dirty="0" smtClean="0"/>
              <a:t>Consider the following two tables, </a:t>
            </a:r>
          </a:p>
          <a:p>
            <a:pPr marL="0" indent="0">
              <a:buNone/>
            </a:pPr>
            <a:r>
              <a:rPr lang="en-US" dirty="0" smtClean="0"/>
              <a:t>CUSTOMERS table                                         Another table is ORDERS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Now, let us join these two tables in our SELECT statement as follows: </a:t>
            </a:r>
          </a:p>
          <a:p>
            <a:pPr marL="0" indent="0">
              <a:buNone/>
            </a:pPr>
            <a:r>
              <a:rPr lang="en-US" dirty="0" smtClean="0"/>
              <a:t>SQL&gt; </a:t>
            </a:r>
            <a:r>
              <a:rPr lang="en-US" dirty="0" smtClean="0">
                <a:solidFill>
                  <a:srgbClr val="FF0000"/>
                </a:solidFill>
              </a:rPr>
              <a:t>SELECT ID, NAME, AGE, AMOUNT         FROM CUSTOMERS, ORDERS         WHERE  CUSTOMERS.ID = </a:t>
            </a:r>
            <a:r>
              <a:rPr lang="en-US" dirty="0" err="1" smtClean="0">
                <a:solidFill>
                  <a:srgbClr val="FF0000"/>
                </a:solidFill>
              </a:rPr>
              <a:t>ORDERS.CUSTOMER_ID</a:t>
            </a:r>
            <a:r>
              <a:rPr lang="en-US" dirty="0" smtClean="0"/>
              <a:t>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3079632"/>
            <a:ext cx="319087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85" y="3075083"/>
            <a:ext cx="4874169" cy="13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943" y="0"/>
            <a:ext cx="10515600" cy="42644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Table of Content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43" y="665565"/>
            <a:ext cx="10515600" cy="435133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Background, Basic structure,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 Set operation, aggregate functions, null values,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Nested sub queries, views,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 Modification  of database, joined relationship,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 Data-definition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17896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84" y="1828800"/>
            <a:ext cx="7770126" cy="31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71161" cy="37185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SQL Join Types 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050878"/>
            <a:ext cx="10971663" cy="512608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INNER JOIN: returns rows when there is a match in both tables.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LEFT JOIN: returns all rows from the left table, even if there are no matches in the right table.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RIGHT JOIN: returns all rows from the right table, even if there are no matches in the left table.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FULL JOIN: returns rows when there is a match in one of the tables.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CARTESIAN JOIN: returns the Cartesian product of the sets of records from the two or more joined tables.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5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25" y="0"/>
            <a:ext cx="10289275" cy="5083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INNER JOIN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996287"/>
            <a:ext cx="10780594" cy="51806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most frequently used and important of the joins is the INNER JOIN. They are also referred to as an EQUIJOIN.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INNER JOIN creates a new result table by combining column values of two tables (table1 and table2) based upon the join-predicate.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query compares each row of table1 with each row of table2 to find all pairs of rows which satisfy the join-predicate.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When the join-predicate is satisfied, column values for each matched pair of rows of A and B are combined into a result row. </a:t>
            </a:r>
          </a:p>
          <a:p>
            <a:pPr marL="0" indent="0" algn="just">
              <a:buNone/>
            </a:pPr>
            <a:r>
              <a:rPr lang="en-US" dirty="0" smtClean="0"/>
              <a:t>Syntax: The basic syntax of INNER JOIN is as follows: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SELECT table1.column1, table2.column2... FROM table1 INNER JOIN table2 ON table1.common_filed = table2.common_field;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0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210" y="-464024"/>
            <a:ext cx="10871579" cy="928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791570"/>
            <a:ext cx="11313994" cy="55819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two tables, (a) CUSTOMERS </a:t>
            </a:r>
            <a:r>
              <a:rPr lang="en-US" dirty="0" smtClean="0"/>
              <a:t>table </a:t>
            </a:r>
            <a:r>
              <a:rPr lang="en-US" dirty="0"/>
              <a:t>is as </a:t>
            </a:r>
            <a:r>
              <a:rPr lang="en-US" dirty="0" smtClean="0"/>
              <a:t>follows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b) Another table is ORDERS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37" y="1280970"/>
            <a:ext cx="5719408" cy="2529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10" y="4299472"/>
            <a:ext cx="6184135" cy="16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3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366" y="584506"/>
            <a:ext cx="8884693" cy="50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0" y="0"/>
            <a:ext cx="10275627" cy="631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0" y="832513"/>
            <a:ext cx="10930720" cy="53444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SQL LEFT JOIN returns all rows from the left table, even if there are no matches in the right table.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means that if the ON clause matches 0 (zero) records in right table, the join will still return a row in the result, but with NULL in each column from right table.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means that a left join returns all the values from the left table, plus matched values from the right table or NULL in case of no matching join predicate.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1" y="4416827"/>
            <a:ext cx="5977792" cy="20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3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43" y="851437"/>
            <a:ext cx="7547212" cy="44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1" y="0"/>
            <a:ext cx="10139148" cy="45037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723331"/>
            <a:ext cx="11012606" cy="54536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SQL RIGHT JOIN returns all rows from the right table, even if there are no matches in the left table.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means that if the ON clause matches 0 (zero) records in left table, the join will still return a row in the result, but with NULL in each column from left table.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means that a right join returns all the values from the right table, plus matched values from the left table or NULL in case of no matching join predicate.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26" y="4173809"/>
            <a:ext cx="5882458" cy="20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9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28" y="1255593"/>
            <a:ext cx="7998944" cy="41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0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193739" cy="45374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FULL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84" y="1009934"/>
            <a:ext cx="10644116" cy="51670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SQL FULL JOIN combines the results of both left and right outer joins.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joined table will contain all records from both tables, and fill in </a:t>
            </a:r>
            <a:r>
              <a:rPr lang="en-US" dirty="0" err="1"/>
              <a:t>NULLs</a:t>
            </a:r>
            <a:r>
              <a:rPr lang="en-US" dirty="0"/>
              <a:t> for missing matches on either side.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2" y="2977130"/>
            <a:ext cx="6964866" cy="23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SQL??? 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31" y="928048"/>
            <a:ext cx="10630469" cy="524891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SQL is Structured Query Language, which is a computer language for storing, manipulating and retrieving data stored in relational database.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SQL is the standard language for Relation Database System. All relational database management systems like MySQL, MS Access, Oracle, Sybase, Informix, </a:t>
            </a:r>
            <a:r>
              <a:rPr lang="en-US" dirty="0" err="1" smtClean="0"/>
              <a:t>postgres</a:t>
            </a:r>
            <a:r>
              <a:rPr lang="en-US" dirty="0" smtClean="0"/>
              <a:t> and SQL Server use SQL as standard database language.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Also, they are using different dialects/languages, such as: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MS SQL Server using T-SQL,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 Oracle using PL/SQL,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 MS Access version of SQL is called JET SQL (native format)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83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45" y="708280"/>
            <a:ext cx="8265132" cy="47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29966" cy="44009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CARTESIAN </a:t>
            </a:r>
            <a:r>
              <a:rPr lang="en-US" sz="3200" b="1" dirty="0">
                <a:latin typeface="+mn-lt"/>
              </a:rPr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1037230"/>
            <a:ext cx="10685060" cy="513973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CARTESIAN JOIN or CROSS JOIN returns the </a:t>
            </a:r>
            <a:r>
              <a:rPr lang="en-US" dirty="0" smtClean="0"/>
              <a:t>Cartesian </a:t>
            </a:r>
            <a:r>
              <a:rPr lang="en-US" dirty="0"/>
              <a:t>product of the sets of records from the two or more joined tables.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Thus</a:t>
            </a:r>
            <a:r>
              <a:rPr lang="en-US" dirty="0"/>
              <a:t>, it equates to an inner join where the join-condition always evaluates to True or where the </a:t>
            </a:r>
            <a:r>
              <a:rPr lang="en-US" dirty="0" smtClean="0"/>
              <a:t>join condition </a:t>
            </a:r>
            <a:r>
              <a:rPr lang="en-US" dirty="0"/>
              <a:t>is absent from the statement.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72" y="3593447"/>
            <a:ext cx="6568128" cy="18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209" y="286603"/>
            <a:ext cx="4704411" cy="889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68" y="1339703"/>
            <a:ext cx="5426407" cy="50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7" y="0"/>
            <a:ext cx="10261979" cy="59021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Set Operations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859809"/>
            <a:ext cx="10930719" cy="531715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SQL supports few Set operations to be performed on table data to get meaningful results from data under different specials conditions.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Queries containing set operators are called compound queries.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Set operations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Union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Union All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Intersect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Minus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35820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Union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914400"/>
            <a:ext cx="11135436" cy="5262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Union combines results of two or more selected statements.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Eliminate duplicate rows from its result 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All distinct rows selected by either query.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Numbers of columns and data type must be same in the both the tables.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56" y="2803478"/>
            <a:ext cx="3166210" cy="1828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767" y="2847022"/>
            <a:ext cx="3875963" cy="38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754" y="1433015"/>
            <a:ext cx="8111942" cy="33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3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18" y="0"/>
            <a:ext cx="10431439" cy="40943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+mn-lt"/>
              </a:rPr>
              <a:t>Union ALL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764275"/>
            <a:ext cx="10712355" cy="541268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All rows selected by either query, including all duplicates.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Operation is similar </a:t>
            </a:r>
            <a:r>
              <a:rPr lang="en-US" dirty="0"/>
              <a:t>to Union. But it also shows the duplicate rows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1873831"/>
            <a:ext cx="2879678" cy="1535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98" y="1873831"/>
            <a:ext cx="5841314" cy="38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8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24" y="551784"/>
            <a:ext cx="8407021" cy="46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6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98457" cy="38550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Intersect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696036"/>
            <a:ext cx="10917072" cy="548092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All distinct rows selected by both queries.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Intersect operation is used to combine two SELECT statements, but it only </a:t>
            </a:r>
            <a:r>
              <a:rPr lang="en-US" dirty="0" smtClean="0"/>
              <a:t>returns </a:t>
            </a:r>
            <a:r>
              <a:rPr lang="en-US" dirty="0"/>
              <a:t>the records which are common from both SELECT statements.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case of </a:t>
            </a:r>
            <a:r>
              <a:rPr lang="en-US" b="1" dirty="0"/>
              <a:t>Intersect</a:t>
            </a:r>
            <a:r>
              <a:rPr lang="en-US" dirty="0"/>
              <a:t> the number of columns and </a:t>
            </a:r>
            <a:r>
              <a:rPr lang="en-US" dirty="0" smtClean="0"/>
              <a:t>data type </a:t>
            </a:r>
            <a:r>
              <a:rPr lang="en-US" dirty="0"/>
              <a:t>must be same.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MySQL </a:t>
            </a:r>
            <a:r>
              <a:rPr lang="en-US" dirty="0">
                <a:solidFill>
                  <a:srgbClr val="FF0000"/>
                </a:solidFill>
              </a:rPr>
              <a:t>does not support INTERSECT operator.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06" y="4109185"/>
            <a:ext cx="4348375" cy="19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5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40" y="699163"/>
            <a:ext cx="4199573" cy="4732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58" y="1411264"/>
            <a:ext cx="5405870" cy="32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6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82" y="0"/>
            <a:ext cx="10221036" cy="49468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Why SQL?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337480"/>
            <a:ext cx="10944368" cy="48394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users to access data in relational database management systems.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users to describe the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users to define the data in database and manipulate that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users to create and drop databases and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users to create view, stored procedure, functions in a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Allows users to set permissions on tables, procedures and views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0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412104" cy="4810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Minus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996287"/>
            <a:ext cx="10862481" cy="518067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All distinct rows selected by the first query but not the second.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Minus operation combines result of two Select statements and return only those result which belongs to first set of result.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10" y="2847548"/>
            <a:ext cx="4766418" cy="22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05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13" y="370977"/>
            <a:ext cx="4866280" cy="5016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04" y="1245927"/>
            <a:ext cx="5551473" cy="32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27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71161" cy="5083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latin typeface="+mn-lt"/>
              </a:rPr>
              <a:t>SQL </a:t>
            </a:r>
            <a:r>
              <a:rPr lang="en-US" sz="3600" b="1" dirty="0">
                <a:latin typeface="+mn-lt"/>
              </a:rPr>
              <a:t>Sequence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501254"/>
            <a:ext cx="10889776" cy="467570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Sequence is a feature supported by some database systems to produce unique values on demand.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Some </a:t>
            </a:r>
            <a:r>
              <a:rPr lang="en-US" dirty="0"/>
              <a:t>DBMS like </a:t>
            </a:r>
            <a:r>
              <a:rPr lang="en-US" b="1" dirty="0"/>
              <a:t>MySQL</a:t>
            </a:r>
            <a:r>
              <a:rPr lang="en-US" dirty="0"/>
              <a:t> supports </a:t>
            </a:r>
            <a:r>
              <a:rPr lang="en-US" dirty="0" err="1"/>
              <a:t>AUTO_INCREMENT</a:t>
            </a:r>
            <a:r>
              <a:rPr lang="en-US" dirty="0"/>
              <a:t> in place of Sequence.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AUTO_INCREMENT</a:t>
            </a:r>
            <a:r>
              <a:rPr lang="en-US" dirty="0" smtClean="0"/>
              <a:t> </a:t>
            </a:r>
            <a:r>
              <a:rPr lang="en-US" dirty="0"/>
              <a:t>is applied on columns, it automatically increments the column value by 1 each time a new record is entered into the table.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Sequence </a:t>
            </a:r>
            <a:r>
              <a:rPr lang="en-US" dirty="0"/>
              <a:t>is also some what similar to </a:t>
            </a:r>
            <a:r>
              <a:rPr lang="en-US" dirty="0" err="1"/>
              <a:t>AUTO_INCREMENT</a:t>
            </a:r>
            <a:r>
              <a:rPr lang="en-US" dirty="0"/>
              <a:t> but its has some extra feature</a:t>
            </a:r>
          </a:p>
        </p:txBody>
      </p:sp>
    </p:spTree>
    <p:extLst>
      <p:ext uri="{BB962C8B-B14F-4D97-AF65-F5344CB8AC3E}">
        <p14:creationId xmlns:p14="http://schemas.microsoft.com/office/powerpoint/2010/main" val="3108513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89" y="736979"/>
            <a:ext cx="10453354" cy="4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20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52" y="318803"/>
            <a:ext cx="4300675" cy="5481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79" y="786523"/>
            <a:ext cx="4645712" cy="4012781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9604" y="4747112"/>
            <a:ext cx="5991369" cy="138499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anose="020B0604020202020204" pitchFamily="34" charset="0"/>
              </a:rPr>
              <a:t>Once you use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nextval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Arial" panose="020B0604020202020204" pitchFamily="34" charset="0"/>
              </a:rPr>
              <a:t> the sequence will increment even if you don't Insert any record into the table.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921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398457" cy="44009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SQL View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310185"/>
            <a:ext cx="11012606" cy="486677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view in SQL is a logical subset of data from one or more tables.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View </a:t>
            </a:r>
            <a:r>
              <a:rPr lang="en-US" dirty="0"/>
              <a:t>is used to restrict data </a:t>
            </a:r>
            <a:r>
              <a:rPr lang="en-US" dirty="0" smtClean="0"/>
              <a:t>access.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5" y="2414089"/>
            <a:ext cx="10109236" cy="22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1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861" y="419904"/>
            <a:ext cx="9658869" cy="63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39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979" y="617857"/>
            <a:ext cx="9982253" cy="57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8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33" y="163774"/>
            <a:ext cx="8787885" cy="62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73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655" y="859808"/>
            <a:ext cx="9595603" cy="43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9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25" y="109182"/>
            <a:ext cx="10289275" cy="4264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1187355"/>
            <a:ext cx="10616821" cy="49896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1970 Dr. E. F. "Ted" of IBM is known as the father of relational databases. He described a relational model for databases.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1974 Structured Query Language appeared.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1978 IBM worked to develop </a:t>
            </a:r>
            <a:r>
              <a:rPr lang="en-US" dirty="0" err="1" smtClean="0"/>
              <a:t>Codd's</a:t>
            </a:r>
            <a:r>
              <a:rPr lang="en-US" dirty="0" smtClean="0"/>
              <a:t> ideas and released a product named System/R. 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1986 IBM developed the first prototype of relational database and standardized by ANSI.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first relational database was released by Relational Software and its later becoming Oracle.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63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1"/>
            <a:ext cx="10534934" cy="436728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+mn-lt"/>
              </a:rPr>
              <a:t>SQl</a:t>
            </a:r>
            <a:r>
              <a:rPr lang="en-US" sz="3200" b="1" dirty="0" smtClean="0">
                <a:latin typeface="+mn-lt"/>
              </a:rPr>
              <a:t> Aggregate Functions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859809"/>
            <a:ext cx="10903424" cy="531715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An aggregate function allows you to perform a calculation on a set of values to return a single scalar value.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We often use aggregate functions with the </a:t>
            </a:r>
            <a:r>
              <a:rPr lang="en-US" dirty="0" smtClean="0">
                <a:hlinkClick r:id="rId2" tooltip="SQL GROUP BY"/>
              </a:rPr>
              <a:t>GROUP BY </a:t>
            </a:r>
            <a:r>
              <a:rPr lang="en-US" dirty="0" smtClean="0"/>
              <a:t>and </a:t>
            </a:r>
            <a:r>
              <a:rPr lang="en-US" dirty="0" smtClean="0">
                <a:hlinkClick r:id="rId3" tooltip="SQL HAVING"/>
              </a:rPr>
              <a:t>HAVING</a:t>
            </a:r>
            <a:r>
              <a:rPr lang="en-US" dirty="0" smtClean="0"/>
              <a:t> clauses of the </a:t>
            </a:r>
            <a:r>
              <a:rPr lang="en-US" dirty="0" smtClean="0">
                <a:hlinkClick r:id="rId4" tooltip="SQL SELECT"/>
              </a:rPr>
              <a:t>SELECT </a:t>
            </a:r>
            <a:r>
              <a:rPr lang="en-US" dirty="0" smtClean="0"/>
              <a:t>statement.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The following are the most commonly used SQL aggregate functions: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en-US" dirty="0" err="1">
                <a:hlinkClick r:id="rId5" tooltip="More information on SQL AVG function"/>
              </a:rPr>
              <a:t>AVG</a:t>
            </a:r>
            <a:r>
              <a:rPr lang="en-US" dirty="0">
                <a:hlinkClick r:id="rId5" tooltip="More information on SQL AVG function"/>
              </a:rPr>
              <a:t> </a:t>
            </a:r>
            <a:r>
              <a:rPr lang="en-US" dirty="0"/>
              <a:t>– calculates the average of a set of values.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en-US" dirty="0">
                <a:hlinkClick r:id="rId6" tooltip="Count the number of items in a group using SQL COUNT function"/>
              </a:rPr>
              <a:t>COUNT </a:t>
            </a:r>
            <a:r>
              <a:rPr lang="en-US" dirty="0"/>
              <a:t>– counts rows in a specified table or view.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en-US" dirty="0">
                <a:hlinkClick r:id="rId7" tooltip="Find minimum and maxium using SQL MIN and MAX functions"/>
              </a:rPr>
              <a:t>MIN </a:t>
            </a:r>
            <a:r>
              <a:rPr lang="en-US" dirty="0"/>
              <a:t>– gets the minimum value in a set of values.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en-US" dirty="0">
                <a:hlinkClick r:id="rId8" tooltip="SQL MAX Function"/>
              </a:rPr>
              <a:t>MAX </a:t>
            </a:r>
            <a:r>
              <a:rPr lang="en-US" dirty="0"/>
              <a:t>– gets the maximum value in a set of values.</a:t>
            </a:r>
          </a:p>
          <a:p>
            <a:pPr lvl="1" algn="just" fontAlgn="base">
              <a:buFont typeface="Wingdings" panose="05000000000000000000" pitchFamily="2" charset="2"/>
              <a:buChar char="§"/>
            </a:pPr>
            <a:r>
              <a:rPr lang="en-US" dirty="0">
                <a:hlinkClick r:id="rId9" tooltip="Learn how to use SQL SUM function"/>
              </a:rPr>
              <a:t>SUM </a:t>
            </a:r>
            <a:r>
              <a:rPr lang="en-US" dirty="0"/>
              <a:t>– calculates the sum of </a:t>
            </a:r>
            <a:r>
              <a:rPr lang="en-US" dirty="0" smtClean="0"/>
              <a:t>values.</a:t>
            </a:r>
          </a:p>
          <a:p>
            <a:pPr marL="457200" lvl="1" indent="0" algn="just" fontAlgn="base">
              <a:buNone/>
            </a:pP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Note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</a:rPr>
              <a:t>that all aggregate functions above ignore </a:t>
            </a:r>
            <a:r>
              <a:rPr lang="en-US" dirty="0">
                <a:solidFill>
                  <a:srgbClr val="FF0000"/>
                </a:solidFill>
                <a:latin typeface="Monaco"/>
              </a:rPr>
              <a:t>NULL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</a:rPr>
              <a:t> values except for the </a:t>
            </a:r>
            <a:r>
              <a:rPr lang="en-US" dirty="0">
                <a:solidFill>
                  <a:srgbClr val="FF0000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</a:rPr>
              <a:t> function.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endParaRPr lang="en-US" sz="4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algn="just" fontAlgn="base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 algn="just" fontAlgn="base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lvl="1" indent="0" algn="just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24" y="996286"/>
            <a:ext cx="10366681" cy="51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0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261979" cy="518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latin typeface="+mn-lt"/>
              </a:rPr>
              <a:t>SQL </a:t>
            </a:r>
            <a:r>
              <a:rPr lang="en-US" sz="3600" b="1" dirty="0">
                <a:latin typeface="+mn-lt"/>
              </a:rPr>
              <a:t>aggregate function examples</a:t>
            </a:r>
            <a:br>
              <a:rPr lang="en-US" sz="3600" b="1" dirty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72" y="785455"/>
            <a:ext cx="6845491" cy="2699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72" y="3751533"/>
            <a:ext cx="6941806" cy="28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7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141" y="777923"/>
            <a:ext cx="9414942" cy="52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63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79" y="368488"/>
            <a:ext cx="9279214" cy="60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05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78" y="170506"/>
            <a:ext cx="8516203" cy="64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09" y="0"/>
            <a:ext cx="10343865" cy="45037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SQL Process/Architecture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16" y="1065918"/>
            <a:ext cx="5262634" cy="49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7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834" y="0"/>
            <a:ext cx="10248331" cy="42644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SQL Commands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69" y="873458"/>
            <a:ext cx="8964226" cy="42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38" y="1255594"/>
            <a:ext cx="10415179" cy="37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125501" cy="4537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600" b="1" dirty="0" smtClean="0">
                <a:latin typeface="+mn-lt"/>
              </a:rPr>
              <a:t>NULL value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 NULL value in a table is a value in a field that appears to be blank, which means a field with a NULL value is a field with no value.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It is very important to understand that a NULL value is different than a zero value or a field that contains spaces.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 field with a NULL value is one that has been left blank during record creation.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1955</Words>
  <Application>Microsoft Office PowerPoint</Application>
  <PresentationFormat>Widescreen</PresentationFormat>
  <Paragraphs>194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Helvetica</vt:lpstr>
      <vt:lpstr>Monaco</vt:lpstr>
      <vt:lpstr>Wingdings</vt:lpstr>
      <vt:lpstr>Office Theme</vt:lpstr>
      <vt:lpstr>Chapter 4</vt:lpstr>
      <vt:lpstr>Table of Content</vt:lpstr>
      <vt:lpstr>SQL??? </vt:lpstr>
      <vt:lpstr>Why SQL? </vt:lpstr>
      <vt:lpstr>History </vt:lpstr>
      <vt:lpstr>SQL Process/Architecture</vt:lpstr>
      <vt:lpstr>SQL Commands</vt:lpstr>
      <vt:lpstr>PowerPoint Presentation</vt:lpstr>
      <vt:lpstr> NULL value</vt:lpstr>
      <vt:lpstr>SQL Constraints</vt:lpstr>
      <vt:lpstr>Commonly Used Constraints available in SQL</vt:lpstr>
      <vt:lpstr>  Example 1:   </vt:lpstr>
      <vt:lpstr>PowerPoint Presentation</vt:lpstr>
      <vt:lpstr>Example 2</vt:lpstr>
      <vt:lpstr>PowerPoint Presentation</vt:lpstr>
      <vt:lpstr>Example 3</vt:lpstr>
      <vt:lpstr>PowerPoint Presentation</vt:lpstr>
      <vt:lpstr>PowerPoint Presentation</vt:lpstr>
      <vt:lpstr> SQL Joins  </vt:lpstr>
      <vt:lpstr>PowerPoint Presentation</vt:lpstr>
      <vt:lpstr>SQL Join Types </vt:lpstr>
      <vt:lpstr>INNER JOIN</vt:lpstr>
      <vt:lpstr> Example 4:</vt:lpstr>
      <vt:lpstr>PowerPoint Presentation</vt:lpstr>
      <vt:lpstr>LEFT JOIN</vt:lpstr>
      <vt:lpstr>PowerPoint Presentation</vt:lpstr>
      <vt:lpstr>RIGHT JOIN</vt:lpstr>
      <vt:lpstr>PowerPoint Presentation</vt:lpstr>
      <vt:lpstr>FULL JOIN</vt:lpstr>
      <vt:lpstr>PowerPoint Presentation</vt:lpstr>
      <vt:lpstr>CARTESIAN JOIN</vt:lpstr>
      <vt:lpstr>PowerPoint Presentation</vt:lpstr>
      <vt:lpstr>Set Operations</vt:lpstr>
      <vt:lpstr>Union</vt:lpstr>
      <vt:lpstr>PowerPoint Presentation</vt:lpstr>
      <vt:lpstr>Union ALL</vt:lpstr>
      <vt:lpstr>PowerPoint Presentation</vt:lpstr>
      <vt:lpstr>Intersect</vt:lpstr>
      <vt:lpstr>PowerPoint Presentation</vt:lpstr>
      <vt:lpstr>Minus</vt:lpstr>
      <vt:lpstr>PowerPoint Presentation</vt:lpstr>
      <vt:lpstr> SQL Sequence </vt:lpstr>
      <vt:lpstr>PowerPoint Presentation</vt:lpstr>
      <vt:lpstr>PowerPoint Presentation</vt:lpstr>
      <vt:lpstr>SQL View</vt:lpstr>
      <vt:lpstr>PowerPoint Presentation</vt:lpstr>
      <vt:lpstr>PowerPoint Presentation</vt:lpstr>
      <vt:lpstr>PowerPoint Presentation</vt:lpstr>
      <vt:lpstr>PowerPoint Presentation</vt:lpstr>
      <vt:lpstr>SQl Aggregate Functions</vt:lpstr>
      <vt:lpstr>PowerPoint Presentation</vt:lpstr>
      <vt:lpstr> SQL aggregate function examples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Windows User</dc:creator>
  <cp:lastModifiedBy>Windows User</cp:lastModifiedBy>
  <cp:revision>41</cp:revision>
  <dcterms:created xsi:type="dcterms:W3CDTF">2018-01-25T11:40:20Z</dcterms:created>
  <dcterms:modified xsi:type="dcterms:W3CDTF">2018-12-03T15:58:32Z</dcterms:modified>
</cp:coreProperties>
</file>