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8" r:id="rId2"/>
    <p:sldId id="273" r:id="rId3"/>
    <p:sldId id="280" r:id="rId4"/>
    <p:sldId id="281" r:id="rId5"/>
    <p:sldId id="279" r:id="rId6"/>
    <p:sldId id="282" r:id="rId7"/>
    <p:sldId id="259" r:id="rId8"/>
    <p:sldId id="283" r:id="rId9"/>
    <p:sldId id="285" r:id="rId10"/>
    <p:sldId id="284" r:id="rId11"/>
    <p:sldId id="286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4" r:id="rId26"/>
    <p:sldId id="275" r:id="rId27"/>
    <p:sldId id="276" r:id="rId28"/>
    <p:sldId id="287" r:id="rId29"/>
    <p:sldId id="288" r:id="rId30"/>
    <p:sldId id="27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87D03-8BAA-4C38-AFE2-A1FB1DA87001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A3BD9-9197-4C9A-88A4-E7CF4B62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7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Atomicity, Consistency, Isolation , Durability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A3BD9-9197-4C9A-88A4-E7CF4B6292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0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Atomicity, Consistency, Isolation , Durability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A3BD9-9197-4C9A-88A4-E7CF4B6292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54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Atomicity, Consistency, Isolation , Durability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A3BD9-9197-4C9A-88A4-E7CF4B6292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7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Atomicity, Consistency, Isolation , Durability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A3BD9-9197-4C9A-88A4-E7CF4B6292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8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BD04-3673-4CE8-A47C-E7488F1F4B0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7FE-D6A0-4DA0-80AE-F20F818E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3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BD04-3673-4CE8-A47C-E7488F1F4B0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7FE-D6A0-4DA0-80AE-F20F818E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1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BD04-3673-4CE8-A47C-E7488F1F4B0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7FE-D6A0-4DA0-80AE-F20F818E444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287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BD04-3673-4CE8-A47C-E7488F1F4B0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7FE-D6A0-4DA0-80AE-F20F818E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61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BD04-3673-4CE8-A47C-E7488F1F4B0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7FE-D6A0-4DA0-80AE-F20F818E444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7760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BD04-3673-4CE8-A47C-E7488F1F4B0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7FE-D6A0-4DA0-80AE-F20F818E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57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BD04-3673-4CE8-A47C-E7488F1F4B0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7FE-D6A0-4DA0-80AE-F20F818E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82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BD04-3673-4CE8-A47C-E7488F1F4B0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7FE-D6A0-4DA0-80AE-F20F818E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BD04-3673-4CE8-A47C-E7488F1F4B0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7FE-D6A0-4DA0-80AE-F20F818E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6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BD04-3673-4CE8-A47C-E7488F1F4B0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7FE-D6A0-4DA0-80AE-F20F818E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4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BD04-3673-4CE8-A47C-E7488F1F4B0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7FE-D6A0-4DA0-80AE-F20F818E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3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BD04-3673-4CE8-A47C-E7488F1F4B0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7FE-D6A0-4DA0-80AE-F20F818E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BD04-3673-4CE8-A47C-E7488F1F4B0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7FE-D6A0-4DA0-80AE-F20F818E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8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BD04-3673-4CE8-A47C-E7488F1F4B0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7FE-D6A0-4DA0-80AE-F20F818E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7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BD04-3673-4CE8-A47C-E7488F1F4B0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7FE-D6A0-4DA0-80AE-F20F818E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6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BD04-3673-4CE8-A47C-E7488F1F4B0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E7FE-D6A0-4DA0-80AE-F20F818E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2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DBD04-3673-4CE8-A47C-E7488F1F4B0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41E7FE-D6A0-4DA0-80AE-F20F818E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0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40F8C7-B6F2-4A88-8076-023F8EA99F1B}"/>
              </a:ext>
            </a:extLst>
          </p:cNvPr>
          <p:cNvSpPr/>
          <p:nvPr/>
        </p:nvSpPr>
        <p:spPr>
          <a:xfrm>
            <a:off x="-96982" y="635122"/>
            <a:ext cx="10523622" cy="4962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0180" indent="-170815">
              <a:spcBef>
                <a:spcPts val="1450"/>
              </a:spcBef>
              <a:buClr>
                <a:srgbClr val="441379"/>
              </a:buClr>
              <a:buSzPct val="69230"/>
              <a:buFont typeface="Wingdings"/>
              <a:buChar char=""/>
              <a:tabLst>
                <a:tab pos="170815" algn="l"/>
              </a:tabLst>
            </a:pPr>
            <a:r>
              <a:rPr lang="en-US" sz="2800" dirty="0" smtClean="0">
                <a:cs typeface="Arial"/>
              </a:rPr>
              <a:t>Collection </a:t>
            </a:r>
            <a:r>
              <a:rPr lang="en-US" sz="2800" dirty="0">
                <a:cs typeface="Arial"/>
              </a:rPr>
              <a:t>of information organized in tables</a:t>
            </a:r>
          </a:p>
          <a:p>
            <a:pPr marL="347345" lvl="1" indent="-174625">
              <a:spcBef>
                <a:spcPts val="125"/>
              </a:spcBef>
              <a:buClr>
                <a:srgbClr val="78A8A9"/>
              </a:buClr>
              <a:buSzPct val="68181"/>
              <a:buFont typeface="Wingdings"/>
              <a:buChar char=""/>
              <a:tabLst>
                <a:tab pos="347980" algn="l"/>
              </a:tabLst>
            </a:pPr>
            <a:r>
              <a:rPr lang="en-US" sz="2400" i="1" dirty="0">
                <a:cs typeface="Arial"/>
              </a:rPr>
              <a:t>Tables are also “relations”</a:t>
            </a:r>
          </a:p>
          <a:p>
            <a:pPr marL="170180" marR="11430" indent="-170815">
              <a:spcBef>
                <a:spcPts val="350"/>
              </a:spcBef>
              <a:buClr>
                <a:srgbClr val="441379"/>
              </a:buClr>
              <a:buSzPct val="69230"/>
              <a:buFont typeface="Wingdings"/>
              <a:buChar char=""/>
              <a:tabLst>
                <a:tab pos="170815" algn="l"/>
              </a:tabLst>
            </a:pPr>
            <a:r>
              <a:rPr lang="en-US" sz="2800" dirty="0">
                <a:cs typeface="Arial"/>
              </a:rPr>
              <a:t>Tables are constructed and associated to each other  through shared fields–“common” fields</a:t>
            </a:r>
          </a:p>
          <a:p>
            <a:pPr marL="347345" lvl="1" indent="-174625">
              <a:spcBef>
                <a:spcPts val="135"/>
              </a:spcBef>
              <a:buClr>
                <a:srgbClr val="78A8A9"/>
              </a:buClr>
              <a:buSzPct val="68181"/>
              <a:buFont typeface="Wingdings"/>
              <a:buChar char=""/>
              <a:tabLst>
                <a:tab pos="347980" algn="l"/>
              </a:tabLst>
            </a:pPr>
            <a:r>
              <a:rPr lang="en-US" sz="2800" i="1" dirty="0">
                <a:cs typeface="Arial"/>
              </a:rPr>
              <a:t>Fields are also “columns” or “attributes”</a:t>
            </a:r>
          </a:p>
          <a:p>
            <a:pPr marL="170180" indent="-170815">
              <a:spcBef>
                <a:spcPts val="135"/>
              </a:spcBef>
              <a:buClr>
                <a:srgbClr val="441379"/>
              </a:buClr>
              <a:buSzPct val="69230"/>
              <a:buFont typeface="Wingdings"/>
              <a:buChar char=""/>
              <a:tabLst>
                <a:tab pos="170815" algn="l"/>
              </a:tabLst>
            </a:pPr>
            <a:r>
              <a:rPr lang="en-US" sz="2800" dirty="0">
                <a:cs typeface="Arial"/>
              </a:rPr>
              <a:t>A set of attributes comprises a record</a:t>
            </a:r>
          </a:p>
          <a:p>
            <a:pPr marL="347345" lvl="1" indent="-174625">
              <a:spcBef>
                <a:spcPts val="155"/>
              </a:spcBef>
              <a:buClr>
                <a:srgbClr val="78A8A9"/>
              </a:buClr>
              <a:buSzPct val="68181"/>
              <a:buFont typeface="Wingdings"/>
              <a:buChar char=""/>
              <a:tabLst>
                <a:tab pos="347980" algn="l"/>
              </a:tabLst>
            </a:pPr>
            <a:r>
              <a:rPr lang="en-US" sz="2800" i="1" dirty="0">
                <a:cs typeface="Arial"/>
              </a:rPr>
              <a:t>Records are also “rows” or “tuples”</a:t>
            </a:r>
          </a:p>
          <a:p>
            <a:pPr marL="170180" marR="810260" indent="-170815">
              <a:spcBef>
                <a:spcPts val="300"/>
              </a:spcBef>
              <a:buClr>
                <a:srgbClr val="441379"/>
              </a:buClr>
              <a:buSzPct val="69230"/>
              <a:buFont typeface="Wingdings"/>
              <a:buChar char=""/>
              <a:tabLst>
                <a:tab pos="170815" algn="l"/>
              </a:tabLst>
            </a:pPr>
            <a:r>
              <a:rPr lang="en-US" sz="2800" dirty="0">
                <a:cs typeface="Arial"/>
              </a:rPr>
              <a:t>Tables are related through common fields  designated as primary and foreign keys</a:t>
            </a:r>
          </a:p>
          <a:p>
            <a:pPr marL="170180" marR="323215" indent="-170815">
              <a:spcBef>
                <a:spcPts val="325"/>
              </a:spcBef>
              <a:buClr>
                <a:srgbClr val="441379"/>
              </a:buClr>
              <a:buSzPct val="69230"/>
              <a:buFont typeface="Wingdings"/>
              <a:buChar char=""/>
              <a:tabLst>
                <a:tab pos="170815" algn="l"/>
              </a:tabLst>
            </a:pPr>
            <a:r>
              <a:rPr lang="en-US" sz="2800" dirty="0">
                <a:cs typeface="Arial"/>
              </a:rPr>
              <a:t>Allow us to find, update, and delete data quickly,  and help to ensure accuracy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" y="0"/>
            <a:ext cx="8063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5" dirty="0">
                <a:solidFill>
                  <a:srgbClr val="4413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Management  </a:t>
            </a:r>
            <a:r>
              <a:rPr lang="en-US" sz="3200" b="1" spc="-5" dirty="0" smtClean="0">
                <a:solidFill>
                  <a:srgbClr val="4413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17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4E1900-65B6-4260-A5F2-BC0F63ED3E93}"/>
              </a:ext>
            </a:extLst>
          </p:cNvPr>
          <p:cNvSpPr/>
          <p:nvPr/>
        </p:nvSpPr>
        <p:spPr>
          <a:xfrm>
            <a:off x="-26842" y="460084"/>
            <a:ext cx="5762624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may be one or more attributes or a combination of attributes that uniquely identify each tuple in a relation.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or combinations of the attributes are called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keys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is chosen as the primary key from these candidate keys, and the remaining candidate key, if it exists, is termed the alternate key. 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words,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total number of the alternate keys is the total number of candidate keys minus the primary key.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 key may or may not exist. If there is only one candidate key in a relation, it does not have an alternate key.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5" dirty="0">
                <a:solidFill>
                  <a:srgbClr val="4413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Keys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155" y="1044859"/>
            <a:ext cx="6397761" cy="237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7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82" y="492696"/>
            <a:ext cx="11418284" cy="601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5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9D9A18-CB10-48AB-B372-F1234FEC1955}"/>
              </a:ext>
            </a:extLst>
          </p:cNvPr>
          <p:cNvSpPr/>
          <p:nvPr/>
        </p:nvSpPr>
        <p:spPr>
          <a:xfrm>
            <a:off x="417095" y="336884"/>
            <a:ext cx="8726905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US" sz="3200" b="1" spc="-5" dirty="0">
                <a:solidFill>
                  <a:srgbClr val="441379"/>
                </a:solidFill>
                <a:latin typeface="Arial"/>
                <a:cs typeface="Arial"/>
              </a:rPr>
              <a:t>What is Normalization?</a:t>
            </a:r>
            <a:endParaRPr lang="en-US" sz="3200" dirty="0">
              <a:latin typeface="Arial"/>
              <a:cs typeface="Arial"/>
            </a:endParaRPr>
          </a:p>
          <a:p>
            <a:pPr marL="342265" marR="38735" indent="-342900">
              <a:spcBef>
                <a:spcPts val="1665"/>
              </a:spcBef>
              <a:buClr>
                <a:srgbClr val="441379"/>
              </a:buClr>
              <a:buSzPct val="68181"/>
              <a:buFont typeface="Wingdings" panose="05000000000000000000" pitchFamily="2" charset="2"/>
              <a:buChar char="Ø"/>
              <a:tabLst>
                <a:tab pos="170815" algn="l"/>
              </a:tabLst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by which we efficiently organize data to achieve  these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5620" lvl="1" indent="-342900">
              <a:spcBef>
                <a:spcPts val="105"/>
              </a:spcBef>
              <a:buClr>
                <a:srgbClr val="78A8A9"/>
              </a:buClr>
              <a:buSzPct val="70000"/>
              <a:buFont typeface="Wingdings" panose="05000000000000000000" pitchFamily="2" charset="2"/>
              <a:buChar char="Ø"/>
              <a:tabLst>
                <a:tab pos="347980" algn="l"/>
              </a:tabLst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Eliminating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redundancy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5620" lvl="1" indent="-342900">
              <a:spcBef>
                <a:spcPts val="120"/>
              </a:spcBef>
              <a:buClr>
                <a:srgbClr val="78A8A9"/>
              </a:buClr>
              <a:buSzPct val="70000"/>
              <a:buFont typeface="Wingdings" panose="05000000000000000000" pitchFamily="2" charset="2"/>
              <a:buChar char="Ø"/>
              <a:tabLst>
                <a:tab pos="347980" algn="l"/>
              </a:tabLst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5620" lvl="1" indent="-342900">
              <a:spcBef>
                <a:spcPts val="120"/>
              </a:spcBef>
              <a:buClr>
                <a:srgbClr val="78A8A9"/>
              </a:buClr>
              <a:buSzPct val="70000"/>
              <a:buFont typeface="Wingdings" panose="05000000000000000000" pitchFamily="2" charset="2"/>
              <a:buChar char="Ø"/>
              <a:tabLst>
                <a:tab pos="347980" algn="l"/>
              </a:tabLst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restructuring database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data is</a:t>
            </a:r>
            <a:r>
              <a:rPr lang="en-US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265" indent="-342900">
              <a:spcBef>
                <a:spcPts val="114"/>
              </a:spcBef>
              <a:buClr>
                <a:srgbClr val="441379"/>
              </a:buClr>
              <a:buSzPct val="68181"/>
              <a:buFont typeface="Wingdings" panose="05000000000000000000" pitchFamily="2" charset="2"/>
              <a:buChar char="Ø"/>
              <a:tabLst>
                <a:tab pos="170815" algn="l"/>
              </a:tabLst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levels of normal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6255" marR="5080" lvl="1" indent="-342900">
              <a:spcBef>
                <a:spcPts val="260"/>
              </a:spcBef>
              <a:buClr>
                <a:srgbClr val="78A8A9"/>
              </a:buClr>
              <a:buSzPct val="70000"/>
              <a:buFont typeface="Wingdings" panose="05000000000000000000" pitchFamily="2" charset="2"/>
              <a:buChar char="Ø"/>
              <a:tabLst>
                <a:tab pos="34798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form,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level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23">
            <a:extLst>
              <a:ext uri="{FF2B5EF4-FFF2-40B4-BE49-F238E27FC236}">
                <a16:creationId xmlns:a16="http://schemas.microsoft.com/office/drawing/2014/main" id="{51E45204-B002-4FC0-8ADB-327356B6D0DE}"/>
              </a:ext>
            </a:extLst>
          </p:cNvPr>
          <p:cNvSpPr txBox="1"/>
          <p:nvPr/>
        </p:nvSpPr>
        <p:spPr>
          <a:xfrm>
            <a:off x="6572770" y="5179701"/>
            <a:ext cx="3124200" cy="798830"/>
          </a:xfrm>
          <a:prstGeom prst="rect">
            <a:avLst/>
          </a:prstGeom>
          <a:solidFill>
            <a:srgbClr val="D5D300"/>
          </a:solidFill>
          <a:ln w="609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spcBef>
                <a:spcPts val="20"/>
              </a:spcBef>
            </a:pP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76860" marR="272415" indent="36195"/>
            <a:r>
              <a:rPr sz="1200" b="1" dirty="0">
                <a:solidFill>
                  <a:prstClr val="black"/>
                </a:solidFill>
                <a:latin typeface="Arial"/>
                <a:cs typeface="Arial"/>
              </a:rPr>
              <a:t>Third normal form is sufficient for  most typical </a:t>
            </a:r>
            <a:r>
              <a:rPr sz="1200" b="1" spc="-5" dirty="0">
                <a:solidFill>
                  <a:prstClr val="black"/>
                </a:solidFill>
                <a:latin typeface="Arial"/>
                <a:cs typeface="Arial"/>
              </a:rPr>
              <a:t>database</a:t>
            </a:r>
            <a:r>
              <a:rPr sz="1200" b="1" spc="-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prstClr val="black"/>
                </a:solidFill>
                <a:latin typeface="Arial"/>
                <a:cs typeface="Arial"/>
              </a:rPr>
              <a:t>applications.</a:t>
            </a:r>
            <a:endParaRPr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184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962E05-A60A-4C9D-8F75-21D67E823585}"/>
              </a:ext>
            </a:extLst>
          </p:cNvPr>
          <p:cNvSpPr/>
          <p:nvPr/>
        </p:nvSpPr>
        <p:spPr>
          <a:xfrm>
            <a:off x="192505" y="465221"/>
            <a:ext cx="8951495" cy="2654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lang="en-US" sz="3200" b="1" spc="-5" dirty="0">
                <a:solidFill>
                  <a:srgbClr val="441379"/>
                </a:solidFill>
                <a:cs typeface="Arial"/>
              </a:rPr>
              <a:t>First Normal Form (1NF)</a:t>
            </a:r>
            <a:endParaRPr lang="en-US" sz="3200" dirty="0">
              <a:cs typeface="Arial"/>
            </a:endParaRPr>
          </a:p>
          <a:p>
            <a:pPr marL="170180" indent="-170815">
              <a:lnSpc>
                <a:spcPct val="100000"/>
              </a:lnSpc>
              <a:spcBef>
                <a:spcPts val="1570"/>
              </a:spcBef>
              <a:buClr>
                <a:srgbClr val="441379"/>
              </a:buClr>
              <a:buSzPct val="70000"/>
              <a:buFont typeface="Wingdings"/>
              <a:buChar char=""/>
              <a:tabLst>
                <a:tab pos="170815" algn="l"/>
              </a:tabLst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</a:t>
            </a:r>
            <a:r>
              <a:rPr lang="en-US"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0180" indent="-170815">
              <a:lnSpc>
                <a:spcPct val="100000"/>
              </a:lnSpc>
              <a:spcBef>
                <a:spcPts val="384"/>
              </a:spcBef>
              <a:buClr>
                <a:srgbClr val="441379"/>
              </a:buClr>
              <a:buSzPct val="70000"/>
              <a:buFont typeface="Wingdings"/>
              <a:buChar char=""/>
              <a:tabLst>
                <a:tab pos="170815" algn="l"/>
              </a:tabLst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cell contains only 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US"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0180" indent="-170815">
              <a:lnSpc>
                <a:spcPct val="100000"/>
              </a:lnSpc>
              <a:spcBef>
                <a:spcPts val="359"/>
              </a:spcBef>
              <a:buClr>
                <a:srgbClr val="441379"/>
              </a:buClr>
              <a:buSzPct val="70000"/>
              <a:buFont typeface="Wingdings"/>
              <a:buChar char=""/>
              <a:tabLst>
                <a:tab pos="170815" algn="l"/>
              </a:tabLst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record is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lvl="1" indent="-174625">
              <a:lnSpc>
                <a:spcPct val="100000"/>
              </a:lnSpc>
              <a:spcBef>
                <a:spcPts val="320"/>
              </a:spcBef>
              <a:buClr>
                <a:srgbClr val="78A8A9"/>
              </a:buClr>
              <a:buSzPct val="69230"/>
              <a:buFont typeface="Wingdings"/>
              <a:buChar char=""/>
              <a:tabLst>
                <a:tab pos="347980" algn="l"/>
              </a:tabLst>
            </a:pPr>
            <a:r>
              <a:rPr lang="en-US"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by primary</a:t>
            </a:r>
            <a:r>
              <a:rPr lang="en-US" sz="28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50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3">
            <a:extLst>
              <a:ext uri="{FF2B5EF4-FFF2-40B4-BE49-F238E27FC236}">
                <a16:creationId xmlns:a16="http://schemas.microsoft.com/office/drawing/2014/main" id="{574746A1-14AF-4259-B7C4-25E27A5BC788}"/>
              </a:ext>
            </a:extLst>
          </p:cNvPr>
          <p:cNvSpPr txBox="1"/>
          <p:nvPr/>
        </p:nvSpPr>
        <p:spPr>
          <a:xfrm>
            <a:off x="405633" y="195342"/>
            <a:ext cx="195619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441379"/>
                </a:solidFill>
                <a:cs typeface="Arial"/>
              </a:rPr>
              <a:t>Example</a:t>
            </a:r>
            <a:endParaRPr sz="3200" dirty="0">
              <a:cs typeface="Arial"/>
            </a:endParaRPr>
          </a:p>
        </p:txBody>
      </p:sp>
      <p:graphicFrame>
        <p:nvGraphicFramePr>
          <p:cNvPr id="21" name="object 24">
            <a:extLst>
              <a:ext uri="{FF2B5EF4-FFF2-40B4-BE49-F238E27FC236}">
                <a16:creationId xmlns:a16="http://schemas.microsoft.com/office/drawing/2014/main" id="{7ADDE779-25E7-4A16-890C-0418FC604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134538"/>
              </p:ext>
            </p:extLst>
          </p:nvPr>
        </p:nvGraphicFramePr>
        <p:xfrm>
          <a:off x="405632" y="736427"/>
          <a:ext cx="7020403" cy="4425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0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9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3317">
                <a:tc>
                  <a:txBody>
                    <a:bodyPr/>
                    <a:lstStyle/>
                    <a:p>
                      <a:pPr marL="43815">
                        <a:lnSpc>
                          <a:spcPct val="150000"/>
                        </a:lnSpc>
                        <a:spcBef>
                          <a:spcPts val="130"/>
                        </a:spcBef>
                      </a:pPr>
                      <a:r>
                        <a:rPr sz="2800" spc="-110" dirty="0">
                          <a:latin typeface="Arial"/>
                          <a:cs typeface="Arial"/>
                        </a:rPr>
                        <a:t>item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50000"/>
                        </a:lnSpc>
                        <a:spcBef>
                          <a:spcPts val="130"/>
                        </a:spcBef>
                      </a:pPr>
                      <a:r>
                        <a:rPr sz="2800" spc="-105" dirty="0">
                          <a:latin typeface="Arial"/>
                          <a:cs typeface="Arial"/>
                        </a:rPr>
                        <a:t>colors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50000"/>
                        </a:lnSpc>
                        <a:spcBef>
                          <a:spcPts val="130"/>
                        </a:spcBef>
                      </a:pPr>
                      <a:r>
                        <a:rPr sz="2800" spc="-100" dirty="0">
                          <a:latin typeface="Arial"/>
                          <a:cs typeface="Arial"/>
                        </a:rPr>
                        <a:t>price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50000"/>
                        </a:lnSpc>
                        <a:spcBef>
                          <a:spcPts val="130"/>
                        </a:spcBef>
                      </a:pPr>
                      <a:r>
                        <a:rPr sz="2800" spc="-105" dirty="0">
                          <a:latin typeface="Arial"/>
                          <a:cs typeface="Arial"/>
                        </a:rPr>
                        <a:t>tax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287">
                <a:tc>
                  <a:txBody>
                    <a:bodyPr/>
                    <a:lstStyle/>
                    <a:p>
                      <a:pPr marL="43815">
                        <a:lnSpc>
                          <a:spcPct val="150000"/>
                        </a:lnSpc>
                        <a:spcBef>
                          <a:spcPts val="155"/>
                        </a:spcBef>
                      </a:pPr>
                      <a:r>
                        <a:rPr sz="2800" spc="-95" dirty="0">
                          <a:latin typeface="Arial"/>
                          <a:cs typeface="Arial"/>
                        </a:rPr>
                        <a:t>T-shirt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50000"/>
                        </a:lnSpc>
                        <a:spcBef>
                          <a:spcPts val="155"/>
                        </a:spcBef>
                      </a:pPr>
                      <a:r>
                        <a:rPr sz="2800" spc="-100" dirty="0">
                          <a:latin typeface="Arial"/>
                          <a:cs typeface="Arial"/>
                        </a:rPr>
                        <a:t>red,</a:t>
                      </a:r>
                      <a:r>
                        <a:rPr sz="2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10" dirty="0">
                          <a:latin typeface="Arial"/>
                          <a:cs typeface="Arial"/>
                        </a:rPr>
                        <a:t>blue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50000"/>
                        </a:lnSpc>
                        <a:spcBef>
                          <a:spcPts val="155"/>
                        </a:spcBef>
                      </a:pPr>
                      <a:r>
                        <a:rPr sz="2800" spc="-114" dirty="0">
                          <a:latin typeface="Arial"/>
                          <a:cs typeface="Arial"/>
                        </a:rPr>
                        <a:t>12.00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50000"/>
                        </a:lnSpc>
                        <a:spcBef>
                          <a:spcPts val="155"/>
                        </a:spcBef>
                      </a:pPr>
                      <a:r>
                        <a:rPr sz="2800" spc="-114" dirty="0">
                          <a:latin typeface="Arial"/>
                          <a:cs typeface="Arial"/>
                        </a:rPr>
                        <a:t>0.60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571">
                <a:tc>
                  <a:txBody>
                    <a:bodyPr/>
                    <a:lstStyle/>
                    <a:p>
                      <a:pPr marL="43815">
                        <a:lnSpc>
                          <a:spcPct val="150000"/>
                        </a:lnSpc>
                        <a:spcBef>
                          <a:spcPts val="140"/>
                        </a:spcBef>
                      </a:pPr>
                      <a:r>
                        <a:rPr sz="2800" spc="-110" dirty="0">
                          <a:latin typeface="Arial"/>
                          <a:cs typeface="Arial"/>
                        </a:rPr>
                        <a:t>polo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50000"/>
                        </a:lnSpc>
                        <a:spcBef>
                          <a:spcPts val="140"/>
                        </a:spcBef>
                      </a:pPr>
                      <a:r>
                        <a:rPr sz="2800" spc="-100" dirty="0">
                          <a:latin typeface="Arial"/>
                          <a:cs typeface="Arial"/>
                        </a:rPr>
                        <a:t>red,</a:t>
                      </a:r>
                      <a:r>
                        <a:rPr sz="2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10" dirty="0">
                          <a:latin typeface="Arial"/>
                          <a:cs typeface="Arial"/>
                        </a:rPr>
                        <a:t>yellow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50000"/>
                        </a:lnSpc>
                        <a:spcBef>
                          <a:spcPts val="140"/>
                        </a:spcBef>
                      </a:pPr>
                      <a:r>
                        <a:rPr sz="2800" spc="-114" dirty="0">
                          <a:latin typeface="Arial"/>
                          <a:cs typeface="Arial"/>
                        </a:rPr>
                        <a:t>12.00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50000"/>
                        </a:lnSpc>
                        <a:spcBef>
                          <a:spcPts val="140"/>
                        </a:spcBef>
                      </a:pPr>
                      <a:r>
                        <a:rPr sz="2800" spc="-114" dirty="0">
                          <a:latin typeface="Arial"/>
                          <a:cs typeface="Arial"/>
                        </a:rPr>
                        <a:t>0.60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317">
                <a:tc>
                  <a:txBody>
                    <a:bodyPr/>
                    <a:lstStyle/>
                    <a:p>
                      <a:pPr marL="43815">
                        <a:lnSpc>
                          <a:spcPct val="150000"/>
                        </a:lnSpc>
                        <a:spcBef>
                          <a:spcPts val="140"/>
                        </a:spcBef>
                      </a:pPr>
                      <a:r>
                        <a:rPr sz="2800" spc="-95" dirty="0">
                          <a:latin typeface="Arial"/>
                          <a:cs typeface="Arial"/>
                        </a:rPr>
                        <a:t>T-shirt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50000"/>
                        </a:lnSpc>
                        <a:spcBef>
                          <a:spcPts val="140"/>
                        </a:spcBef>
                      </a:pPr>
                      <a:r>
                        <a:rPr sz="2800" spc="-100" dirty="0">
                          <a:latin typeface="Arial"/>
                          <a:cs typeface="Arial"/>
                        </a:rPr>
                        <a:t>red,</a:t>
                      </a:r>
                      <a:r>
                        <a:rPr sz="2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10" dirty="0">
                          <a:latin typeface="Arial"/>
                          <a:cs typeface="Arial"/>
                        </a:rPr>
                        <a:t>blue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50000"/>
                        </a:lnSpc>
                        <a:spcBef>
                          <a:spcPts val="140"/>
                        </a:spcBef>
                      </a:pPr>
                      <a:r>
                        <a:rPr sz="2800" spc="-114" dirty="0">
                          <a:latin typeface="Arial"/>
                          <a:cs typeface="Arial"/>
                        </a:rPr>
                        <a:t>12.00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50000"/>
                        </a:lnSpc>
                        <a:spcBef>
                          <a:spcPts val="140"/>
                        </a:spcBef>
                      </a:pPr>
                      <a:r>
                        <a:rPr sz="2800" spc="-114" dirty="0">
                          <a:latin typeface="Arial"/>
                          <a:cs typeface="Arial"/>
                        </a:rPr>
                        <a:t>0.60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5571">
                <a:tc>
                  <a:txBody>
                    <a:bodyPr/>
                    <a:lstStyle/>
                    <a:p>
                      <a:pPr marL="43815">
                        <a:lnSpc>
                          <a:spcPct val="150000"/>
                        </a:lnSpc>
                        <a:spcBef>
                          <a:spcPts val="140"/>
                        </a:spcBef>
                      </a:pPr>
                      <a:r>
                        <a:rPr sz="2800" spc="-105" dirty="0">
                          <a:latin typeface="Arial"/>
                          <a:cs typeface="Arial"/>
                        </a:rPr>
                        <a:t>sweatshirt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50000"/>
                        </a:lnSpc>
                        <a:spcBef>
                          <a:spcPts val="140"/>
                        </a:spcBef>
                      </a:pPr>
                      <a:r>
                        <a:rPr sz="2800" spc="-100" dirty="0">
                          <a:latin typeface="Arial"/>
                          <a:cs typeface="Arial"/>
                        </a:rPr>
                        <a:t>blue,</a:t>
                      </a:r>
                      <a:r>
                        <a:rPr sz="2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10" dirty="0">
                          <a:latin typeface="Arial"/>
                          <a:cs typeface="Arial"/>
                        </a:rPr>
                        <a:t>black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50000"/>
                        </a:lnSpc>
                        <a:spcBef>
                          <a:spcPts val="140"/>
                        </a:spcBef>
                      </a:pPr>
                      <a:r>
                        <a:rPr sz="2800" spc="-114" dirty="0">
                          <a:latin typeface="Arial"/>
                          <a:cs typeface="Arial"/>
                        </a:rPr>
                        <a:t>25.00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50000"/>
                        </a:lnSpc>
                        <a:spcBef>
                          <a:spcPts val="140"/>
                        </a:spcBef>
                      </a:pPr>
                      <a:r>
                        <a:rPr sz="2800" spc="-114" dirty="0">
                          <a:latin typeface="Arial"/>
                          <a:cs typeface="Arial"/>
                        </a:rPr>
                        <a:t>1.25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object 25">
            <a:extLst>
              <a:ext uri="{FF2B5EF4-FFF2-40B4-BE49-F238E27FC236}">
                <a16:creationId xmlns:a16="http://schemas.microsoft.com/office/drawing/2014/main" id="{F76E6BFA-EEF7-42C2-BBD2-05CA4BB6B73B}"/>
              </a:ext>
            </a:extLst>
          </p:cNvPr>
          <p:cNvSpPr txBox="1"/>
          <p:nvPr/>
        </p:nvSpPr>
        <p:spPr>
          <a:xfrm>
            <a:off x="405633" y="5223916"/>
            <a:ext cx="10261300" cy="1577354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800" spc="-5" dirty="0">
                <a:latin typeface="Arial"/>
                <a:cs typeface="Arial"/>
              </a:rPr>
              <a:t>Table is not in first normal form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because:</a:t>
            </a:r>
            <a:endParaRPr sz="2800" dirty="0">
              <a:latin typeface="Arial"/>
              <a:cs typeface="Arial"/>
            </a:endParaRPr>
          </a:p>
          <a:p>
            <a:pPr marL="360045" indent="-174625">
              <a:lnSpc>
                <a:spcPct val="100000"/>
              </a:lnSpc>
              <a:spcBef>
                <a:spcPts val="720"/>
              </a:spcBef>
              <a:buClr>
                <a:srgbClr val="78A8A9"/>
              </a:buClr>
              <a:buSzPct val="70833"/>
              <a:buFont typeface="Wingdings"/>
              <a:buChar char=""/>
              <a:tabLst>
                <a:tab pos="360680" algn="l"/>
              </a:tabLst>
            </a:pPr>
            <a:r>
              <a:rPr sz="2800" spc="-5" dirty="0">
                <a:latin typeface="Arial"/>
                <a:cs typeface="Arial"/>
              </a:rPr>
              <a:t>Multiple items in color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field</a:t>
            </a:r>
            <a:endParaRPr sz="2800" dirty="0">
              <a:latin typeface="Arial"/>
              <a:cs typeface="Arial"/>
            </a:endParaRPr>
          </a:p>
          <a:p>
            <a:pPr marL="360045" indent="-174625">
              <a:lnSpc>
                <a:spcPct val="100000"/>
              </a:lnSpc>
              <a:spcBef>
                <a:spcPts val="695"/>
              </a:spcBef>
              <a:buClr>
                <a:srgbClr val="78A8A9"/>
              </a:buClr>
              <a:buSzPct val="70833"/>
              <a:buFont typeface="Wingdings"/>
              <a:buChar char=""/>
              <a:tabLst>
                <a:tab pos="360680" algn="l"/>
              </a:tabLst>
            </a:pPr>
            <a:r>
              <a:rPr sz="2800" spc="-5" dirty="0">
                <a:latin typeface="Arial"/>
                <a:cs typeface="Arial"/>
              </a:rPr>
              <a:t>Duplicate records </a:t>
            </a:r>
            <a:r>
              <a:rPr sz="2800" dirty="0">
                <a:latin typeface="Arial"/>
                <a:cs typeface="Arial"/>
              </a:rPr>
              <a:t>/ </a:t>
            </a:r>
            <a:r>
              <a:rPr sz="2800" spc="-5" dirty="0">
                <a:latin typeface="Arial"/>
                <a:cs typeface="Arial"/>
              </a:rPr>
              <a:t>no primary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key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348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47">
            <a:extLst>
              <a:ext uri="{FF2B5EF4-FFF2-40B4-BE49-F238E27FC236}">
                <a16:creationId xmlns:a16="http://schemas.microsoft.com/office/drawing/2014/main" id="{7E48CFD9-FF89-4364-BBBE-F368ACFDF165}"/>
              </a:ext>
            </a:extLst>
          </p:cNvPr>
          <p:cNvSpPr txBox="1"/>
          <p:nvPr/>
        </p:nvSpPr>
        <p:spPr>
          <a:xfrm>
            <a:off x="305736" y="198094"/>
            <a:ext cx="182786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441379"/>
                </a:solidFill>
                <a:cs typeface="Arial"/>
              </a:rPr>
              <a:t>Example</a:t>
            </a:r>
            <a:endParaRPr sz="3200" dirty="0">
              <a:cs typeface="Arial"/>
            </a:endParaRPr>
          </a:p>
        </p:txBody>
      </p:sp>
      <p:graphicFrame>
        <p:nvGraphicFramePr>
          <p:cNvPr id="21" name="object 48">
            <a:extLst>
              <a:ext uri="{FF2B5EF4-FFF2-40B4-BE49-F238E27FC236}">
                <a16:creationId xmlns:a16="http://schemas.microsoft.com/office/drawing/2014/main" id="{941207B9-B13E-40EB-B67F-D7872AAAD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812713"/>
              </p:ext>
            </p:extLst>
          </p:nvPr>
        </p:nvGraphicFramePr>
        <p:xfrm>
          <a:off x="305736" y="1035461"/>
          <a:ext cx="6791906" cy="38359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3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2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021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10" dirty="0">
                          <a:latin typeface="+mn-lt"/>
                          <a:cs typeface="Arial"/>
                        </a:rPr>
                        <a:t>item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300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00" dirty="0">
                          <a:latin typeface="+mn-lt"/>
                          <a:cs typeface="Arial"/>
                        </a:rPr>
                        <a:t>color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30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00" dirty="0">
                          <a:latin typeface="+mn-lt"/>
                          <a:cs typeface="Arial"/>
                        </a:rPr>
                        <a:t>price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05" dirty="0">
                          <a:latin typeface="+mn-lt"/>
                          <a:cs typeface="Arial"/>
                        </a:rPr>
                        <a:t>tax</a:t>
                      </a:r>
                      <a:endParaRPr sz="2800" dirty="0">
                        <a:latin typeface="+mn-lt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604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95" dirty="0">
                          <a:latin typeface="+mn-lt"/>
                          <a:cs typeface="Arial"/>
                        </a:rPr>
                        <a:t>T-shirt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05" dirty="0">
                          <a:latin typeface="+mn-lt"/>
                          <a:cs typeface="Arial"/>
                        </a:rPr>
                        <a:t>red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14" dirty="0">
                          <a:latin typeface="+mn-lt"/>
                          <a:cs typeface="Arial"/>
                        </a:rPr>
                        <a:t>12.00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14" dirty="0">
                          <a:latin typeface="+mn-lt"/>
                          <a:cs typeface="Arial"/>
                        </a:rPr>
                        <a:t>0.60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859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95" dirty="0">
                          <a:latin typeface="+mn-lt"/>
                          <a:cs typeface="Arial"/>
                        </a:rPr>
                        <a:t>T-shirt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110" dirty="0">
                          <a:latin typeface="+mn-lt"/>
                          <a:cs typeface="Arial"/>
                        </a:rPr>
                        <a:t>blue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114" dirty="0">
                          <a:latin typeface="+mn-lt"/>
                          <a:cs typeface="Arial"/>
                        </a:rPr>
                        <a:t>12.00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114" dirty="0">
                          <a:latin typeface="+mn-lt"/>
                          <a:cs typeface="Arial"/>
                        </a:rPr>
                        <a:t>0.60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183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spc="-110" dirty="0">
                          <a:latin typeface="+mn-lt"/>
                          <a:cs typeface="Arial"/>
                        </a:rPr>
                        <a:t>polo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spc="-105" dirty="0">
                          <a:latin typeface="+mn-lt"/>
                          <a:cs typeface="Arial"/>
                        </a:rPr>
                        <a:t>red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spc="-114" dirty="0">
                          <a:latin typeface="+mn-lt"/>
                          <a:cs typeface="Arial"/>
                        </a:rPr>
                        <a:t>12.00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spc="-114" dirty="0">
                          <a:latin typeface="+mn-lt"/>
                          <a:cs typeface="Arial"/>
                        </a:rPr>
                        <a:t>0.60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859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110" dirty="0">
                          <a:latin typeface="+mn-lt"/>
                          <a:cs typeface="Arial"/>
                        </a:rPr>
                        <a:t>polo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110" dirty="0">
                          <a:latin typeface="+mn-lt"/>
                          <a:cs typeface="Arial"/>
                        </a:rPr>
                        <a:t>yellow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114" dirty="0">
                          <a:latin typeface="+mn-lt"/>
                          <a:cs typeface="Arial"/>
                        </a:rPr>
                        <a:t>12.00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114" dirty="0">
                          <a:latin typeface="+mn-lt"/>
                          <a:cs typeface="Arial"/>
                        </a:rPr>
                        <a:t>0.60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023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05" dirty="0">
                          <a:latin typeface="+mn-lt"/>
                          <a:cs typeface="Arial"/>
                        </a:rPr>
                        <a:t>sweatshirt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10" dirty="0">
                          <a:latin typeface="+mn-lt"/>
                          <a:cs typeface="Arial"/>
                        </a:rPr>
                        <a:t>blue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14" dirty="0">
                          <a:latin typeface="+mn-lt"/>
                          <a:cs typeface="Arial"/>
                        </a:rPr>
                        <a:t>25.00</a:t>
                      </a:r>
                      <a:endParaRPr sz="2800" dirty="0">
                        <a:latin typeface="+mn-lt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14" dirty="0">
                          <a:latin typeface="+mn-lt"/>
                          <a:cs typeface="Arial"/>
                        </a:rPr>
                        <a:t>1.25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044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05" dirty="0">
                          <a:latin typeface="+mn-lt"/>
                          <a:cs typeface="Arial"/>
                        </a:rPr>
                        <a:t>sweatshirt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10" dirty="0">
                          <a:latin typeface="+mn-lt"/>
                          <a:cs typeface="Arial"/>
                        </a:rPr>
                        <a:t>black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14" dirty="0">
                          <a:latin typeface="+mn-lt"/>
                          <a:cs typeface="Arial"/>
                        </a:rPr>
                        <a:t>25.00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14" dirty="0">
                          <a:latin typeface="+mn-lt"/>
                          <a:cs typeface="Arial"/>
                        </a:rPr>
                        <a:t>1.25</a:t>
                      </a:r>
                      <a:endParaRPr sz="2800" dirty="0">
                        <a:latin typeface="+mn-lt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object 49">
            <a:extLst>
              <a:ext uri="{FF2B5EF4-FFF2-40B4-BE49-F238E27FC236}">
                <a16:creationId xmlns:a16="http://schemas.microsoft.com/office/drawing/2014/main" id="{23B171EE-0E4B-498C-856E-19A783584CD4}"/>
              </a:ext>
            </a:extLst>
          </p:cNvPr>
          <p:cNvSpPr txBox="1"/>
          <p:nvPr/>
        </p:nvSpPr>
        <p:spPr>
          <a:xfrm>
            <a:off x="427040" y="5203550"/>
            <a:ext cx="720900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cs typeface="Arial"/>
              </a:rPr>
              <a:t>Table is now in first normal</a:t>
            </a:r>
            <a:r>
              <a:rPr sz="2800" spc="-45" dirty="0">
                <a:cs typeface="Arial"/>
              </a:rPr>
              <a:t> </a:t>
            </a:r>
            <a:r>
              <a:rPr sz="2800" spc="-5" dirty="0">
                <a:cs typeface="Arial"/>
              </a:rPr>
              <a:t>form.</a:t>
            </a:r>
            <a:endParaRPr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904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25C97A-F7CF-415D-A45C-4CCA8040917B}"/>
              </a:ext>
            </a:extLst>
          </p:cNvPr>
          <p:cNvSpPr/>
          <p:nvPr/>
        </p:nvSpPr>
        <p:spPr>
          <a:xfrm>
            <a:off x="229694" y="350010"/>
            <a:ext cx="8180015" cy="2121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US" sz="3200" b="1" spc="-5" dirty="0">
                <a:solidFill>
                  <a:srgbClr val="441379"/>
                </a:solidFill>
                <a:cs typeface="Arial"/>
              </a:rPr>
              <a:t>Second Normal Form</a:t>
            </a:r>
            <a:r>
              <a:rPr lang="en-US" sz="3200" b="1" spc="-10" dirty="0">
                <a:solidFill>
                  <a:srgbClr val="441379"/>
                </a:solidFill>
                <a:cs typeface="Arial"/>
              </a:rPr>
              <a:t> </a:t>
            </a:r>
            <a:r>
              <a:rPr lang="en-US" sz="3200" b="1" spc="-5" dirty="0">
                <a:solidFill>
                  <a:srgbClr val="441379"/>
                </a:solidFill>
                <a:cs typeface="Arial"/>
              </a:rPr>
              <a:t>(2NF)</a:t>
            </a:r>
            <a:endParaRPr lang="en-US" sz="3200" dirty="0">
              <a:cs typeface="Arial"/>
            </a:endParaRPr>
          </a:p>
          <a:p>
            <a:pPr marL="170180" marR="5080" indent="-170815">
              <a:lnSpc>
                <a:spcPct val="100000"/>
              </a:lnSpc>
              <a:spcBef>
                <a:spcPts val="1565"/>
              </a:spcBef>
              <a:buClr>
                <a:srgbClr val="441379"/>
              </a:buClr>
              <a:buSzPct val="70000"/>
              <a:buFont typeface="Wingdings"/>
              <a:buChar char=""/>
              <a:tabLst>
                <a:tab pos="170815" algn="l"/>
              </a:tabLst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non-key fields depend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components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lvl="1" indent="-174625">
              <a:lnSpc>
                <a:spcPct val="100000"/>
              </a:lnSpc>
              <a:spcBef>
                <a:spcPts val="345"/>
              </a:spcBef>
              <a:buClr>
                <a:srgbClr val="78A8A9"/>
              </a:buClr>
              <a:buSzPct val="69230"/>
              <a:buFont typeface="Wingdings"/>
              <a:buChar char=""/>
              <a:tabLst>
                <a:tab pos="347980" algn="l"/>
              </a:tabLst>
            </a:pPr>
            <a:r>
              <a:rPr lang="en-US"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Guaranteed when primary key is a single</a:t>
            </a:r>
            <a:r>
              <a:rPr lang="en-US" sz="2800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field.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93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44">
            <a:extLst>
              <a:ext uri="{FF2B5EF4-FFF2-40B4-BE49-F238E27FC236}">
                <a16:creationId xmlns:a16="http://schemas.microsoft.com/office/drawing/2014/main" id="{2A79740B-1886-4F14-9FD7-03958E9B2577}"/>
              </a:ext>
            </a:extLst>
          </p:cNvPr>
          <p:cNvSpPr txBox="1"/>
          <p:nvPr/>
        </p:nvSpPr>
        <p:spPr>
          <a:xfrm>
            <a:off x="369904" y="182051"/>
            <a:ext cx="266205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441379"/>
                </a:solidFill>
                <a:latin typeface="Arial"/>
                <a:cs typeface="Arial"/>
              </a:rPr>
              <a:t>Example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21" name="object 45">
            <a:extLst>
              <a:ext uri="{FF2B5EF4-FFF2-40B4-BE49-F238E27FC236}">
                <a16:creationId xmlns:a16="http://schemas.microsoft.com/office/drawing/2014/main" id="{DD65E21E-15E1-4A6D-AA9B-02D1B407E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493004"/>
              </p:ext>
            </p:extLst>
          </p:nvPr>
        </p:nvGraphicFramePr>
        <p:xfrm>
          <a:off x="369904" y="703927"/>
          <a:ext cx="8196580" cy="4188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3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5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4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7349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10" dirty="0">
                          <a:latin typeface="Arial"/>
                          <a:cs typeface="Arial"/>
                        </a:rPr>
                        <a:t>item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300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00" dirty="0">
                          <a:latin typeface="Arial"/>
                          <a:cs typeface="Arial"/>
                        </a:rPr>
                        <a:t>color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30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00" dirty="0">
                          <a:latin typeface="Arial"/>
                          <a:cs typeface="Arial"/>
                        </a:rPr>
                        <a:t>price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05" dirty="0">
                          <a:latin typeface="Arial"/>
                          <a:cs typeface="Arial"/>
                        </a:rPr>
                        <a:t>tax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618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95" dirty="0">
                          <a:latin typeface="Arial"/>
                          <a:cs typeface="Arial"/>
                        </a:rPr>
                        <a:t>T-shirt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05" dirty="0">
                          <a:latin typeface="Arial"/>
                          <a:cs typeface="Arial"/>
                        </a:rPr>
                        <a:t>red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14" dirty="0">
                          <a:latin typeface="Arial"/>
                          <a:cs typeface="Arial"/>
                        </a:rPr>
                        <a:t>12.00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14" dirty="0">
                          <a:latin typeface="Arial"/>
                          <a:cs typeface="Arial"/>
                        </a:rPr>
                        <a:t>0.60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16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95" dirty="0">
                          <a:latin typeface="Arial"/>
                          <a:cs typeface="Arial"/>
                        </a:rPr>
                        <a:t>T-shirt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110" dirty="0">
                          <a:latin typeface="Arial"/>
                          <a:cs typeface="Arial"/>
                        </a:rPr>
                        <a:t>blue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114" dirty="0">
                          <a:latin typeface="Arial"/>
                          <a:cs typeface="Arial"/>
                        </a:rPr>
                        <a:t>12.00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114" dirty="0">
                          <a:latin typeface="Arial"/>
                          <a:cs typeface="Arial"/>
                        </a:rPr>
                        <a:t>0.60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882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spc="-110" dirty="0">
                          <a:latin typeface="Arial"/>
                          <a:cs typeface="Arial"/>
                        </a:rPr>
                        <a:t>polo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spc="-105" dirty="0">
                          <a:latin typeface="Arial"/>
                          <a:cs typeface="Arial"/>
                        </a:rPr>
                        <a:t>red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spc="-114" dirty="0">
                          <a:latin typeface="Arial"/>
                          <a:cs typeface="Arial"/>
                        </a:rPr>
                        <a:t>12.00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spc="-114" dirty="0">
                          <a:latin typeface="Arial"/>
                          <a:cs typeface="Arial"/>
                        </a:rPr>
                        <a:t>0.60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816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110" dirty="0">
                          <a:latin typeface="Arial"/>
                          <a:cs typeface="Arial"/>
                        </a:rPr>
                        <a:t>polo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110" dirty="0">
                          <a:latin typeface="Arial"/>
                          <a:cs typeface="Arial"/>
                        </a:rPr>
                        <a:t>yellow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114" dirty="0">
                          <a:latin typeface="Arial"/>
                          <a:cs typeface="Arial"/>
                        </a:rPr>
                        <a:t>12.00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114" dirty="0">
                          <a:latin typeface="Arial"/>
                          <a:cs typeface="Arial"/>
                        </a:rPr>
                        <a:t>0.60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351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05" dirty="0">
                          <a:latin typeface="Arial"/>
                          <a:cs typeface="Arial"/>
                        </a:rPr>
                        <a:t>sweatshirt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10" dirty="0">
                          <a:latin typeface="Arial"/>
                          <a:cs typeface="Arial"/>
                        </a:rPr>
                        <a:t>blue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14" dirty="0">
                          <a:latin typeface="Arial"/>
                          <a:cs typeface="Arial"/>
                        </a:rPr>
                        <a:t>25.00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14" dirty="0">
                          <a:latin typeface="Arial"/>
                          <a:cs typeface="Arial"/>
                        </a:rPr>
                        <a:t>1.25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082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05" dirty="0">
                          <a:latin typeface="Arial"/>
                          <a:cs typeface="Arial"/>
                        </a:rPr>
                        <a:t>sweatshirt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10" dirty="0">
                          <a:latin typeface="Arial"/>
                          <a:cs typeface="Arial"/>
                        </a:rPr>
                        <a:t>black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14" dirty="0">
                          <a:latin typeface="Arial"/>
                          <a:cs typeface="Arial"/>
                        </a:rPr>
                        <a:t>25.00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14" dirty="0">
                          <a:latin typeface="Arial"/>
                          <a:cs typeface="Arial"/>
                        </a:rPr>
                        <a:t>1.25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79FDCD55-BEFA-47BC-AF42-68292AB589A3}"/>
              </a:ext>
            </a:extLst>
          </p:cNvPr>
          <p:cNvSpPr/>
          <p:nvPr/>
        </p:nvSpPr>
        <p:spPr>
          <a:xfrm>
            <a:off x="369904" y="5134791"/>
            <a:ext cx="6945296" cy="1043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lang="en-US" sz="2800" spc="-5" dirty="0">
                <a:cs typeface="Arial"/>
              </a:rPr>
              <a:t>Table is not in second normal form</a:t>
            </a:r>
            <a:r>
              <a:rPr lang="en-US" sz="2800" spc="1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because:</a:t>
            </a:r>
            <a:endParaRPr lang="en-US" sz="2800" dirty="0">
              <a:cs typeface="Arial"/>
            </a:endParaRPr>
          </a:p>
          <a:p>
            <a:pPr marL="360045" indent="-174625">
              <a:lnSpc>
                <a:spcPct val="100000"/>
              </a:lnSpc>
              <a:spcBef>
                <a:spcPts val="720"/>
              </a:spcBef>
              <a:buClr>
                <a:srgbClr val="78A8A9"/>
              </a:buClr>
              <a:buSzPct val="70833"/>
              <a:buFont typeface="Wingdings"/>
              <a:buChar char=""/>
              <a:tabLst>
                <a:tab pos="360680" algn="l"/>
              </a:tabLst>
            </a:pPr>
            <a:r>
              <a:rPr lang="en-US" sz="2800" b="1" dirty="0">
                <a:cs typeface="Arial"/>
              </a:rPr>
              <a:t>price </a:t>
            </a:r>
            <a:r>
              <a:rPr lang="en-US" sz="2800" spc="-5" dirty="0">
                <a:cs typeface="Arial"/>
              </a:rPr>
              <a:t>and </a:t>
            </a:r>
            <a:r>
              <a:rPr lang="en-US" sz="2800" b="1" dirty="0">
                <a:cs typeface="Arial"/>
              </a:rPr>
              <a:t>tax </a:t>
            </a:r>
            <a:r>
              <a:rPr lang="en-US" sz="2800" spc="-5" dirty="0">
                <a:cs typeface="Arial"/>
              </a:rPr>
              <a:t>depend on </a:t>
            </a:r>
            <a:r>
              <a:rPr lang="en-US" sz="2800" b="1" dirty="0">
                <a:cs typeface="Arial"/>
              </a:rPr>
              <a:t>item</a:t>
            </a:r>
            <a:r>
              <a:rPr lang="en-US" sz="2800" dirty="0">
                <a:cs typeface="Arial"/>
              </a:rPr>
              <a:t>, but not</a:t>
            </a:r>
            <a:r>
              <a:rPr lang="en-US" sz="2800" spc="25" dirty="0">
                <a:cs typeface="Arial"/>
              </a:rPr>
              <a:t> </a:t>
            </a:r>
            <a:r>
              <a:rPr lang="en-US" sz="2800" b="1" dirty="0">
                <a:cs typeface="Arial"/>
              </a:rPr>
              <a:t>color</a:t>
            </a:r>
            <a:endParaRPr lang="en-US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419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3">
            <a:extLst>
              <a:ext uri="{FF2B5EF4-FFF2-40B4-BE49-F238E27FC236}">
                <a16:creationId xmlns:a16="http://schemas.microsoft.com/office/drawing/2014/main" id="{64C6826F-EF73-4157-9303-742E5640A01A}"/>
              </a:ext>
            </a:extLst>
          </p:cNvPr>
          <p:cNvSpPr txBox="1"/>
          <p:nvPr/>
        </p:nvSpPr>
        <p:spPr>
          <a:xfrm>
            <a:off x="310110" y="183203"/>
            <a:ext cx="186505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441379"/>
                </a:solidFill>
                <a:cs typeface="Arial"/>
              </a:rPr>
              <a:t>Example</a:t>
            </a:r>
            <a:endParaRPr sz="3200" dirty="0">
              <a:cs typeface="Arial"/>
            </a:endParaRPr>
          </a:p>
        </p:txBody>
      </p:sp>
      <p:graphicFrame>
        <p:nvGraphicFramePr>
          <p:cNvPr id="21" name="object 24">
            <a:extLst>
              <a:ext uri="{FF2B5EF4-FFF2-40B4-BE49-F238E27FC236}">
                <a16:creationId xmlns:a16="http://schemas.microsoft.com/office/drawing/2014/main" id="{130F2679-04F3-4B20-87C8-B79AFCC2E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42931"/>
              </p:ext>
            </p:extLst>
          </p:nvPr>
        </p:nvGraphicFramePr>
        <p:xfrm>
          <a:off x="310110" y="1138338"/>
          <a:ext cx="3608278" cy="311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047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10" dirty="0">
                          <a:latin typeface="Arial"/>
                          <a:cs typeface="Arial"/>
                        </a:rPr>
                        <a:t>item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30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00" dirty="0">
                          <a:latin typeface="Arial"/>
                          <a:cs typeface="Arial"/>
                        </a:rPr>
                        <a:t>color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95" dirty="0">
                          <a:latin typeface="Arial"/>
                          <a:cs typeface="Arial"/>
                        </a:rPr>
                        <a:t>T-shirt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05" dirty="0">
                          <a:latin typeface="Arial"/>
                          <a:cs typeface="Arial"/>
                        </a:rPr>
                        <a:t>red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44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spc="-95" dirty="0">
                          <a:latin typeface="Arial"/>
                          <a:cs typeface="Arial"/>
                        </a:rPr>
                        <a:t>T-shirt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spc="-110" dirty="0">
                          <a:latin typeface="Arial"/>
                          <a:cs typeface="Arial"/>
                        </a:rPr>
                        <a:t>blue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047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110" dirty="0">
                          <a:latin typeface="Arial"/>
                          <a:cs typeface="Arial"/>
                        </a:rPr>
                        <a:t>polo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105" dirty="0">
                          <a:latin typeface="Arial"/>
                          <a:cs typeface="Arial"/>
                        </a:rPr>
                        <a:t>red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047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10" dirty="0">
                          <a:latin typeface="Arial"/>
                          <a:cs typeface="Arial"/>
                        </a:rPr>
                        <a:t>polo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10" dirty="0">
                          <a:latin typeface="Arial"/>
                          <a:cs typeface="Arial"/>
                        </a:rPr>
                        <a:t>yellow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44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05" dirty="0">
                          <a:latin typeface="Arial"/>
                          <a:cs typeface="Arial"/>
                        </a:rPr>
                        <a:t>sweatshirt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10" dirty="0">
                          <a:latin typeface="Arial"/>
                          <a:cs typeface="Arial"/>
                        </a:rPr>
                        <a:t>blue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647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105" dirty="0">
                          <a:latin typeface="Arial"/>
                          <a:cs typeface="Arial"/>
                        </a:rPr>
                        <a:t>sweatshirt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110" dirty="0">
                          <a:latin typeface="Arial"/>
                          <a:cs typeface="Arial"/>
                        </a:rPr>
                        <a:t>black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" name="object 25">
            <a:extLst>
              <a:ext uri="{FF2B5EF4-FFF2-40B4-BE49-F238E27FC236}">
                <a16:creationId xmlns:a16="http://schemas.microsoft.com/office/drawing/2014/main" id="{46B5905B-3872-4E69-A87A-ACC38CF3F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805428"/>
              </p:ext>
            </p:extLst>
          </p:nvPr>
        </p:nvGraphicFramePr>
        <p:xfrm>
          <a:off x="4807527" y="1278218"/>
          <a:ext cx="4544291" cy="2976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7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082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10" dirty="0">
                          <a:latin typeface="Arial"/>
                          <a:cs typeface="Arial"/>
                        </a:rPr>
                        <a:t>item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30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00" dirty="0">
                          <a:latin typeface="Arial"/>
                          <a:cs typeface="Arial"/>
                        </a:rPr>
                        <a:t>price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05" dirty="0">
                          <a:latin typeface="Arial"/>
                          <a:cs typeface="Arial"/>
                        </a:rPr>
                        <a:t>tax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969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spc="-95" dirty="0">
                          <a:latin typeface="Arial"/>
                          <a:cs typeface="Arial"/>
                        </a:rPr>
                        <a:t>T-shirt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spc="-114" dirty="0">
                          <a:latin typeface="Arial"/>
                          <a:cs typeface="Arial"/>
                        </a:rPr>
                        <a:t>12.00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spc="-114" dirty="0">
                          <a:latin typeface="Arial"/>
                          <a:cs typeface="Arial"/>
                        </a:rPr>
                        <a:t>0.60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818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spc="-110" dirty="0">
                          <a:latin typeface="Arial"/>
                          <a:cs typeface="Arial"/>
                        </a:rPr>
                        <a:t>polo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spc="-114" dirty="0">
                          <a:latin typeface="Arial"/>
                          <a:cs typeface="Arial"/>
                        </a:rPr>
                        <a:t>12.00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spc="-114" dirty="0">
                          <a:latin typeface="Arial"/>
                          <a:cs typeface="Arial"/>
                        </a:rPr>
                        <a:t>0.60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9457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05" dirty="0">
                          <a:latin typeface="Arial"/>
                          <a:cs typeface="Arial"/>
                        </a:rPr>
                        <a:t>sweatshirt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14" dirty="0">
                          <a:latin typeface="Arial"/>
                          <a:cs typeface="Arial"/>
                        </a:rPr>
                        <a:t>25.00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14" dirty="0">
                          <a:latin typeface="Arial"/>
                          <a:cs typeface="Arial"/>
                        </a:rPr>
                        <a:t>1.25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object 26">
            <a:extLst>
              <a:ext uri="{FF2B5EF4-FFF2-40B4-BE49-F238E27FC236}">
                <a16:creationId xmlns:a16="http://schemas.microsoft.com/office/drawing/2014/main" id="{EE55E99B-5283-46FE-B90C-581258F13E63}"/>
              </a:ext>
            </a:extLst>
          </p:cNvPr>
          <p:cNvSpPr txBox="1"/>
          <p:nvPr/>
        </p:nvSpPr>
        <p:spPr>
          <a:xfrm>
            <a:off x="310110" y="4704151"/>
            <a:ext cx="755927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Tables are now in second normal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form.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41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68F0BE-3324-444A-BAEE-27FD651BC177}"/>
              </a:ext>
            </a:extLst>
          </p:cNvPr>
          <p:cNvSpPr/>
          <p:nvPr/>
        </p:nvSpPr>
        <p:spPr>
          <a:xfrm>
            <a:off x="415636" y="664939"/>
            <a:ext cx="6096000" cy="1936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lang="en-US" sz="3200" b="1" spc="-5" dirty="0">
                <a:solidFill>
                  <a:srgbClr val="4413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Normal Form (3NF)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0180" indent="-170815">
              <a:lnSpc>
                <a:spcPct val="100000"/>
              </a:lnSpc>
              <a:spcBef>
                <a:spcPts val="1570"/>
              </a:spcBef>
              <a:buClr>
                <a:srgbClr val="441379"/>
              </a:buClr>
              <a:buSzPct val="70000"/>
              <a:buFont typeface="Wingdings"/>
              <a:buChar char=""/>
              <a:tabLst>
                <a:tab pos="17081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non-key field depends upon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lvl="1" indent="-174625">
              <a:lnSpc>
                <a:spcPct val="100000"/>
              </a:lnSpc>
              <a:spcBef>
                <a:spcPts val="345"/>
              </a:spcBef>
              <a:buClr>
                <a:srgbClr val="78A8A9"/>
              </a:buClr>
              <a:buSzPct val="69230"/>
              <a:buFont typeface="Wingdings"/>
              <a:buChar char=""/>
              <a:tabLst>
                <a:tab pos="347980" algn="l"/>
              </a:tabLst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non-key fields depend only on the primary</a:t>
            </a:r>
            <a:r>
              <a:rPr lang="en-US"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2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97A5EDF-9D53-41F5-BDB3-B226624D9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395413"/>
            <a:ext cx="866775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030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2">
            <a:extLst>
              <a:ext uri="{FF2B5EF4-FFF2-40B4-BE49-F238E27FC236}">
                <a16:creationId xmlns:a16="http://schemas.microsoft.com/office/drawing/2014/main" id="{37A2EBA1-C130-4CBF-AE8E-74E5A4FA833A}"/>
              </a:ext>
            </a:extLst>
          </p:cNvPr>
          <p:cNvSpPr txBox="1"/>
          <p:nvPr/>
        </p:nvSpPr>
        <p:spPr>
          <a:xfrm>
            <a:off x="379383" y="210912"/>
            <a:ext cx="259934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441379"/>
                </a:solidFill>
                <a:cs typeface="Arial"/>
              </a:rPr>
              <a:t>Example</a:t>
            </a:r>
            <a:endParaRPr sz="3200" dirty="0">
              <a:cs typeface="Arial"/>
            </a:endParaRPr>
          </a:p>
        </p:txBody>
      </p:sp>
      <p:graphicFrame>
        <p:nvGraphicFramePr>
          <p:cNvPr id="21" name="object 23">
            <a:extLst>
              <a:ext uri="{FF2B5EF4-FFF2-40B4-BE49-F238E27FC236}">
                <a16:creationId xmlns:a16="http://schemas.microsoft.com/office/drawing/2014/main" id="{A1011D8E-EB96-435D-91C7-0064B2CB5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128356"/>
              </p:ext>
            </p:extLst>
          </p:nvPr>
        </p:nvGraphicFramePr>
        <p:xfrm>
          <a:off x="379384" y="1203957"/>
          <a:ext cx="4497416" cy="3115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4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2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254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10" dirty="0">
                          <a:latin typeface="+mn-lt"/>
                          <a:cs typeface="Arial"/>
                        </a:rPr>
                        <a:t>item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30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00" dirty="0">
                          <a:latin typeface="+mn-lt"/>
                          <a:cs typeface="Arial"/>
                        </a:rPr>
                        <a:t>color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97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95" dirty="0">
                          <a:latin typeface="+mn-lt"/>
                          <a:cs typeface="Arial"/>
                        </a:rPr>
                        <a:t>T-shirt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05" dirty="0">
                          <a:latin typeface="+mn-lt"/>
                          <a:cs typeface="Arial"/>
                        </a:rPr>
                        <a:t>red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342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spc="-95" dirty="0">
                          <a:latin typeface="+mn-lt"/>
                          <a:cs typeface="Arial"/>
                        </a:rPr>
                        <a:t>T-shirt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spc="-110" dirty="0">
                          <a:latin typeface="+mn-lt"/>
                          <a:cs typeface="Arial"/>
                        </a:rPr>
                        <a:t>blue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254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110" dirty="0">
                          <a:latin typeface="+mn-lt"/>
                          <a:cs typeface="Arial"/>
                        </a:rPr>
                        <a:t>polo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105" dirty="0">
                          <a:latin typeface="+mn-lt"/>
                          <a:cs typeface="Arial"/>
                        </a:rPr>
                        <a:t>red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254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10" dirty="0">
                          <a:latin typeface="+mn-lt"/>
                          <a:cs typeface="Arial"/>
                        </a:rPr>
                        <a:t>polo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10" dirty="0">
                          <a:latin typeface="+mn-lt"/>
                          <a:cs typeface="Arial"/>
                        </a:rPr>
                        <a:t>yellow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342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05" dirty="0">
                          <a:latin typeface="+mn-lt"/>
                          <a:cs typeface="Arial"/>
                        </a:rPr>
                        <a:t>sweatshirt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10" dirty="0">
                          <a:latin typeface="+mn-lt"/>
                          <a:cs typeface="Arial"/>
                        </a:rPr>
                        <a:t>blue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209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105" dirty="0">
                          <a:latin typeface="+mn-lt"/>
                          <a:cs typeface="Arial"/>
                        </a:rPr>
                        <a:t>sweatshirt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110" dirty="0">
                          <a:latin typeface="+mn-lt"/>
                          <a:cs typeface="Arial"/>
                        </a:rPr>
                        <a:t>black</a:t>
                      </a:r>
                      <a:endParaRPr sz="2800" dirty="0">
                        <a:latin typeface="+mn-lt"/>
                        <a:cs typeface="Arial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" name="object 24">
            <a:extLst>
              <a:ext uri="{FF2B5EF4-FFF2-40B4-BE49-F238E27FC236}">
                <a16:creationId xmlns:a16="http://schemas.microsoft.com/office/drawing/2014/main" id="{DC841E73-6547-47EE-8A2C-B8FAD65A6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80252"/>
              </p:ext>
            </p:extLst>
          </p:nvPr>
        </p:nvGraphicFramePr>
        <p:xfrm>
          <a:off x="5430982" y="1203957"/>
          <a:ext cx="4337606" cy="3115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3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4944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10" dirty="0">
                          <a:latin typeface="+mn-lt"/>
                          <a:cs typeface="Arial"/>
                        </a:rPr>
                        <a:t>item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30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00" dirty="0">
                          <a:latin typeface="+mn-lt"/>
                          <a:cs typeface="Arial"/>
                        </a:rPr>
                        <a:t>price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05" dirty="0">
                          <a:latin typeface="+mn-lt"/>
                          <a:cs typeface="Arial"/>
                        </a:rPr>
                        <a:t>tax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239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spc="-95" dirty="0">
                          <a:latin typeface="+mn-lt"/>
                          <a:cs typeface="Arial"/>
                        </a:rPr>
                        <a:t>T-shirt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spc="-114" dirty="0">
                          <a:latin typeface="+mn-lt"/>
                          <a:cs typeface="Arial"/>
                        </a:rPr>
                        <a:t>12.00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spc="-114" dirty="0">
                          <a:latin typeface="+mn-lt"/>
                          <a:cs typeface="Arial"/>
                        </a:rPr>
                        <a:t>0.60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941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spc="-110" dirty="0">
                          <a:latin typeface="+mn-lt"/>
                          <a:cs typeface="Arial"/>
                        </a:rPr>
                        <a:t>polo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spc="-114" dirty="0">
                          <a:latin typeface="+mn-lt"/>
                          <a:cs typeface="Arial"/>
                        </a:rPr>
                        <a:t>12.00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spc="-114" dirty="0">
                          <a:latin typeface="+mn-lt"/>
                          <a:cs typeface="Arial"/>
                        </a:rPr>
                        <a:t>0.60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684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05" dirty="0">
                          <a:latin typeface="+mn-lt"/>
                          <a:cs typeface="Arial"/>
                        </a:rPr>
                        <a:t>sweatshirt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14" dirty="0">
                          <a:latin typeface="+mn-lt"/>
                          <a:cs typeface="Arial"/>
                        </a:rPr>
                        <a:t>25.00</a:t>
                      </a:r>
                      <a:endParaRPr sz="2800" dirty="0">
                        <a:latin typeface="+mn-lt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14" dirty="0">
                          <a:latin typeface="+mn-lt"/>
                          <a:cs typeface="Arial"/>
                        </a:rPr>
                        <a:t>1.25</a:t>
                      </a:r>
                      <a:endParaRPr sz="2800" dirty="0">
                        <a:latin typeface="+mn-lt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C6805AE0-3528-479E-B23B-8C33966B2016}"/>
              </a:ext>
            </a:extLst>
          </p:cNvPr>
          <p:cNvSpPr/>
          <p:nvPr/>
        </p:nvSpPr>
        <p:spPr>
          <a:xfrm>
            <a:off x="379383" y="4807704"/>
            <a:ext cx="6769562" cy="1043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lang="en-US" sz="2800" spc="-5" dirty="0">
                <a:cs typeface="Arial"/>
              </a:rPr>
              <a:t>Tables are not in third normal form</a:t>
            </a:r>
            <a:r>
              <a:rPr lang="en-US" sz="2800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because:</a:t>
            </a:r>
            <a:endParaRPr lang="en-US" sz="2800" dirty="0">
              <a:cs typeface="Arial"/>
            </a:endParaRPr>
          </a:p>
          <a:p>
            <a:pPr marL="360045" indent="-174625">
              <a:lnSpc>
                <a:spcPct val="100000"/>
              </a:lnSpc>
              <a:spcBef>
                <a:spcPts val="720"/>
              </a:spcBef>
              <a:buClr>
                <a:srgbClr val="78A8A9"/>
              </a:buClr>
              <a:buSzPct val="70833"/>
              <a:buFont typeface="Wingdings"/>
              <a:buChar char=""/>
              <a:tabLst>
                <a:tab pos="360680" algn="l"/>
              </a:tabLst>
            </a:pPr>
            <a:r>
              <a:rPr lang="en-US" sz="2800" b="1" spc="-5" dirty="0">
                <a:cs typeface="Arial"/>
              </a:rPr>
              <a:t>tax </a:t>
            </a:r>
            <a:r>
              <a:rPr lang="en-US" sz="2800" spc="-5" dirty="0">
                <a:cs typeface="Arial"/>
              </a:rPr>
              <a:t>depends on </a:t>
            </a:r>
            <a:r>
              <a:rPr lang="en-US" sz="2800" b="1" dirty="0">
                <a:cs typeface="Arial"/>
              </a:rPr>
              <a:t>price</a:t>
            </a:r>
            <a:r>
              <a:rPr lang="en-US" sz="2800" dirty="0">
                <a:cs typeface="Arial"/>
              </a:rPr>
              <a:t>, </a:t>
            </a:r>
            <a:r>
              <a:rPr lang="en-US" sz="2800" spc="-5" dirty="0">
                <a:cs typeface="Arial"/>
              </a:rPr>
              <a:t>not </a:t>
            </a:r>
            <a:r>
              <a:rPr lang="en-US" sz="2800" b="1" dirty="0">
                <a:cs typeface="Arial"/>
              </a:rPr>
              <a:t>item</a:t>
            </a:r>
            <a:endParaRPr lang="en-US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58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47">
            <a:extLst>
              <a:ext uri="{FF2B5EF4-FFF2-40B4-BE49-F238E27FC236}">
                <a16:creationId xmlns:a16="http://schemas.microsoft.com/office/drawing/2014/main" id="{919ADB12-85D9-4B25-8CDD-7B62D4E6A118}"/>
              </a:ext>
            </a:extLst>
          </p:cNvPr>
          <p:cNvSpPr txBox="1"/>
          <p:nvPr/>
        </p:nvSpPr>
        <p:spPr>
          <a:xfrm>
            <a:off x="130002" y="141720"/>
            <a:ext cx="221030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441379"/>
                </a:solidFill>
                <a:cs typeface="Arial"/>
              </a:rPr>
              <a:t>Example</a:t>
            </a:r>
            <a:endParaRPr sz="3200" dirty="0">
              <a:cs typeface="Arial"/>
            </a:endParaRPr>
          </a:p>
        </p:txBody>
      </p:sp>
      <p:graphicFrame>
        <p:nvGraphicFramePr>
          <p:cNvPr id="21" name="object 48">
            <a:extLst>
              <a:ext uri="{FF2B5EF4-FFF2-40B4-BE49-F238E27FC236}">
                <a16:creationId xmlns:a16="http://schemas.microsoft.com/office/drawing/2014/main" id="{763319A9-6302-45C8-B215-5E0A5B789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903298"/>
              </p:ext>
            </p:extLst>
          </p:nvPr>
        </p:nvGraphicFramePr>
        <p:xfrm>
          <a:off x="282909" y="601842"/>
          <a:ext cx="4792011" cy="331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1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36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10" dirty="0">
                          <a:latin typeface="+mn-lt"/>
                          <a:cs typeface="Arial"/>
                        </a:rPr>
                        <a:t>item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30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00" dirty="0">
                          <a:latin typeface="+mn-lt"/>
                          <a:cs typeface="Arial"/>
                        </a:rPr>
                        <a:t>color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189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95" dirty="0">
                          <a:latin typeface="+mn-lt"/>
                          <a:cs typeface="Arial"/>
                        </a:rPr>
                        <a:t>T-shirt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05" dirty="0">
                          <a:latin typeface="+mn-lt"/>
                          <a:cs typeface="Arial"/>
                        </a:rPr>
                        <a:t>red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022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95" dirty="0">
                          <a:latin typeface="+mn-lt"/>
                          <a:cs typeface="Arial"/>
                        </a:rPr>
                        <a:t>T-shirt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10" dirty="0">
                          <a:latin typeface="+mn-lt"/>
                          <a:cs typeface="Arial"/>
                        </a:rPr>
                        <a:t>blue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36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110" dirty="0">
                          <a:latin typeface="+mn-lt"/>
                          <a:cs typeface="Arial"/>
                        </a:rPr>
                        <a:t>polo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105" dirty="0">
                          <a:latin typeface="+mn-lt"/>
                          <a:cs typeface="Arial"/>
                        </a:rPr>
                        <a:t>red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36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spc="-110" dirty="0">
                          <a:latin typeface="+mn-lt"/>
                          <a:cs typeface="Arial"/>
                        </a:rPr>
                        <a:t>polo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spc="-110" dirty="0">
                          <a:latin typeface="+mn-lt"/>
                          <a:cs typeface="Arial"/>
                        </a:rPr>
                        <a:t>yellow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02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spc="-105" dirty="0">
                          <a:latin typeface="+mn-lt"/>
                          <a:cs typeface="Arial"/>
                        </a:rPr>
                        <a:t>sweatshirt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spc="-110" dirty="0">
                          <a:latin typeface="+mn-lt"/>
                          <a:cs typeface="Arial"/>
                        </a:rPr>
                        <a:t>blue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529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105" dirty="0">
                          <a:latin typeface="+mn-lt"/>
                          <a:cs typeface="Arial"/>
                        </a:rPr>
                        <a:t>sweatshirt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110" dirty="0">
                          <a:latin typeface="+mn-lt"/>
                          <a:cs typeface="Arial"/>
                        </a:rPr>
                        <a:t>black</a:t>
                      </a:r>
                      <a:endParaRPr sz="2800" dirty="0">
                        <a:latin typeface="+mn-lt"/>
                        <a:cs typeface="Arial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" name="object 49">
            <a:extLst>
              <a:ext uri="{FF2B5EF4-FFF2-40B4-BE49-F238E27FC236}">
                <a16:creationId xmlns:a16="http://schemas.microsoft.com/office/drawing/2014/main" id="{F60B1966-AB3C-4059-AB13-5F2D0482F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945898"/>
              </p:ext>
            </p:extLst>
          </p:nvPr>
        </p:nvGraphicFramePr>
        <p:xfrm>
          <a:off x="6918960" y="394353"/>
          <a:ext cx="3894790" cy="307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2408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10" dirty="0">
                          <a:latin typeface="+mn-lt"/>
                          <a:cs typeface="Arial"/>
                        </a:rPr>
                        <a:t>item</a:t>
                      </a:r>
                      <a:endParaRPr sz="2800" dirty="0">
                        <a:latin typeface="+mn-lt"/>
                        <a:cs typeface="Arial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300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00" dirty="0">
                          <a:latin typeface="+mn-lt"/>
                          <a:cs typeface="Arial"/>
                        </a:rPr>
                        <a:t>price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256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95" dirty="0">
                          <a:latin typeface="+mn-lt"/>
                          <a:cs typeface="Arial"/>
                        </a:rPr>
                        <a:t>T-shirt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14" dirty="0">
                          <a:latin typeface="+mn-lt"/>
                          <a:cs typeface="Arial"/>
                        </a:rPr>
                        <a:t>12.00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11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10" dirty="0">
                          <a:latin typeface="+mn-lt"/>
                          <a:cs typeface="Arial"/>
                        </a:rPr>
                        <a:t>polo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114" dirty="0">
                          <a:latin typeface="+mn-lt"/>
                          <a:cs typeface="Arial"/>
                        </a:rPr>
                        <a:t>12.00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558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105" dirty="0">
                          <a:latin typeface="+mn-lt"/>
                          <a:cs typeface="Arial"/>
                        </a:rPr>
                        <a:t>sweatshirt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114" dirty="0">
                          <a:latin typeface="+mn-lt"/>
                          <a:cs typeface="Arial"/>
                        </a:rPr>
                        <a:t>25.00</a:t>
                      </a:r>
                      <a:endParaRPr sz="2800" dirty="0">
                        <a:latin typeface="+mn-lt"/>
                        <a:cs typeface="Arial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object 50">
            <a:extLst>
              <a:ext uri="{FF2B5EF4-FFF2-40B4-BE49-F238E27FC236}">
                <a16:creationId xmlns:a16="http://schemas.microsoft.com/office/drawing/2014/main" id="{542FFE4E-A273-4DFC-B37B-B5D19AFEF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63073"/>
              </p:ext>
            </p:extLst>
          </p:nvPr>
        </p:nvGraphicFramePr>
        <p:xfrm>
          <a:off x="5227827" y="3738854"/>
          <a:ext cx="2262170" cy="24494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648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00" dirty="0">
                          <a:latin typeface="+mn-lt"/>
                          <a:cs typeface="Arial"/>
                        </a:rPr>
                        <a:t>price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30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05" dirty="0">
                          <a:latin typeface="+mn-lt"/>
                          <a:cs typeface="Arial"/>
                        </a:rPr>
                        <a:t>tax</a:t>
                      </a:r>
                      <a:endParaRPr sz="2800" dirty="0">
                        <a:latin typeface="+mn-lt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243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14" dirty="0">
                          <a:latin typeface="+mn-lt"/>
                          <a:cs typeface="Arial"/>
                        </a:rPr>
                        <a:t>12.00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114" dirty="0">
                          <a:latin typeface="+mn-lt"/>
                          <a:cs typeface="Arial"/>
                        </a:rPr>
                        <a:t>0.60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714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spc="-114" dirty="0">
                          <a:latin typeface="+mn-lt"/>
                          <a:cs typeface="Arial"/>
                        </a:rPr>
                        <a:t>25.00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spc="-114" dirty="0">
                          <a:latin typeface="+mn-lt"/>
                          <a:cs typeface="Arial"/>
                        </a:rPr>
                        <a:t>1.25</a:t>
                      </a:r>
                      <a:endParaRPr sz="2800" dirty="0">
                        <a:latin typeface="+mn-lt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51">
            <a:extLst>
              <a:ext uri="{FF2B5EF4-FFF2-40B4-BE49-F238E27FC236}">
                <a16:creationId xmlns:a16="http://schemas.microsoft.com/office/drawing/2014/main" id="{2858BEE6-549A-409B-ADB2-327E9BB9C8AE}"/>
              </a:ext>
            </a:extLst>
          </p:cNvPr>
          <p:cNvSpPr txBox="1"/>
          <p:nvPr/>
        </p:nvSpPr>
        <p:spPr>
          <a:xfrm>
            <a:off x="282909" y="6188291"/>
            <a:ext cx="931289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cs typeface="Arial"/>
              </a:rPr>
              <a:t>Tables are now in third normal</a:t>
            </a:r>
            <a:r>
              <a:rPr sz="2800" spc="-45" dirty="0">
                <a:cs typeface="Arial"/>
              </a:rPr>
              <a:t> </a:t>
            </a:r>
            <a:r>
              <a:rPr sz="2800" spc="-5" dirty="0">
                <a:cs typeface="Arial"/>
              </a:rPr>
              <a:t>form</a:t>
            </a:r>
            <a:r>
              <a:rPr sz="1200" spc="-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563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22">
            <a:extLst>
              <a:ext uri="{FF2B5EF4-FFF2-40B4-BE49-F238E27FC236}">
                <a16:creationId xmlns:a16="http://schemas.microsoft.com/office/drawing/2014/main" id="{020CE04B-7787-42EA-87D2-86A8ADA98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940280"/>
              </p:ext>
            </p:extLst>
          </p:nvPr>
        </p:nvGraphicFramePr>
        <p:xfrm>
          <a:off x="579120" y="2394408"/>
          <a:ext cx="7433664" cy="2704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0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6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6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298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125" dirty="0">
                          <a:latin typeface="+mn-lt"/>
                          <a:cs typeface="Arial"/>
                        </a:rPr>
                        <a:t>Name</a:t>
                      </a:r>
                      <a:endParaRPr sz="2400" dirty="0">
                        <a:latin typeface="+mn-lt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100" dirty="0">
                          <a:latin typeface="+mn-lt"/>
                          <a:cs typeface="Arial"/>
                        </a:rPr>
                        <a:t>Assignment</a:t>
                      </a:r>
                      <a:r>
                        <a:rPr sz="2400" spc="-6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2400" spc="-100" dirty="0">
                          <a:latin typeface="+mn-lt"/>
                          <a:cs typeface="Arial"/>
                        </a:rPr>
                        <a:t>1</a:t>
                      </a:r>
                      <a:endParaRPr sz="2400">
                        <a:latin typeface="+mn-lt"/>
                        <a:cs typeface="Arial"/>
                      </a:endParaRPr>
                    </a:p>
                  </a:txBody>
                  <a:tcPr marL="0" marR="0" marT="177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100" dirty="0">
                          <a:latin typeface="+mn-lt"/>
                          <a:cs typeface="Arial"/>
                        </a:rPr>
                        <a:t>Assignment</a:t>
                      </a:r>
                      <a:r>
                        <a:rPr sz="2400" spc="-6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2400" spc="-100" dirty="0">
                          <a:latin typeface="+mn-lt"/>
                          <a:cs typeface="Arial"/>
                        </a:rPr>
                        <a:t>2</a:t>
                      </a:r>
                      <a:endParaRPr sz="2400" dirty="0">
                        <a:latin typeface="+mn-lt"/>
                        <a:cs typeface="Arial"/>
                      </a:endParaRPr>
                    </a:p>
                  </a:txBody>
                  <a:tcPr marL="0" marR="0" marT="177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404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75" dirty="0">
                          <a:latin typeface="+mn-lt"/>
                          <a:cs typeface="Arial"/>
                        </a:rPr>
                        <a:t>Jeff</a:t>
                      </a:r>
                      <a:r>
                        <a:rPr sz="2400" spc="-6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2400" spc="-95" dirty="0">
                          <a:latin typeface="+mn-lt"/>
                          <a:cs typeface="Arial"/>
                        </a:rPr>
                        <a:t>Smith</a:t>
                      </a:r>
                      <a:endParaRPr sz="2400">
                        <a:latin typeface="+mn-lt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75" dirty="0">
                          <a:latin typeface="+mn-lt"/>
                          <a:cs typeface="Arial"/>
                        </a:rPr>
                        <a:t>Article</a:t>
                      </a:r>
                      <a:r>
                        <a:rPr sz="2400" spc="-6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2400" spc="-114" dirty="0">
                          <a:latin typeface="+mn-lt"/>
                          <a:cs typeface="Arial"/>
                        </a:rPr>
                        <a:t>Summary</a:t>
                      </a:r>
                      <a:endParaRPr sz="2400">
                        <a:latin typeface="+mn-lt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90" dirty="0">
                          <a:latin typeface="+mn-lt"/>
                          <a:cs typeface="Arial"/>
                        </a:rPr>
                        <a:t>Poetry</a:t>
                      </a:r>
                      <a:r>
                        <a:rPr sz="2400" spc="-6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2400" spc="-90" dirty="0">
                          <a:latin typeface="+mn-lt"/>
                          <a:cs typeface="Arial"/>
                        </a:rPr>
                        <a:t>Analysis</a:t>
                      </a:r>
                      <a:endParaRPr sz="2400" dirty="0">
                        <a:latin typeface="+mn-lt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141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105" dirty="0">
                          <a:latin typeface="+mn-lt"/>
                          <a:cs typeface="Arial"/>
                        </a:rPr>
                        <a:t>Nancy</a:t>
                      </a:r>
                      <a:r>
                        <a:rPr sz="2400" spc="-6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2400" spc="-100" dirty="0">
                          <a:latin typeface="+mn-lt"/>
                          <a:cs typeface="Arial"/>
                        </a:rPr>
                        <a:t>Jones</a:t>
                      </a:r>
                      <a:endParaRPr sz="2400">
                        <a:latin typeface="+mn-lt"/>
                        <a:cs typeface="Arial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75" dirty="0">
                          <a:latin typeface="+mn-lt"/>
                          <a:cs typeface="Arial"/>
                        </a:rPr>
                        <a:t>Article</a:t>
                      </a:r>
                      <a:r>
                        <a:rPr sz="2400" spc="-6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2400" spc="-114" dirty="0">
                          <a:latin typeface="+mn-lt"/>
                          <a:cs typeface="Arial"/>
                        </a:rPr>
                        <a:t>Summary</a:t>
                      </a:r>
                      <a:endParaRPr sz="2400">
                        <a:latin typeface="+mn-lt"/>
                        <a:cs typeface="Arial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90" dirty="0">
                          <a:latin typeface="+mn-lt"/>
                          <a:cs typeface="Arial"/>
                        </a:rPr>
                        <a:t>Reaction</a:t>
                      </a:r>
                      <a:r>
                        <a:rPr sz="2400" spc="-6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2400" spc="-100" dirty="0">
                          <a:latin typeface="+mn-lt"/>
                          <a:cs typeface="Arial"/>
                        </a:rPr>
                        <a:t>Paper</a:t>
                      </a:r>
                      <a:endParaRPr sz="2400" dirty="0">
                        <a:latin typeface="+mn-lt"/>
                        <a:cs typeface="Arial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878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100" dirty="0">
                          <a:latin typeface="+mn-lt"/>
                          <a:cs typeface="Arial"/>
                        </a:rPr>
                        <a:t>Jane</a:t>
                      </a:r>
                      <a:r>
                        <a:rPr sz="2400" spc="-6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2400" spc="-85" dirty="0">
                          <a:latin typeface="+mn-lt"/>
                          <a:cs typeface="Arial"/>
                        </a:rPr>
                        <a:t>Scott</a:t>
                      </a:r>
                      <a:endParaRPr sz="2400" dirty="0">
                        <a:latin typeface="+mn-lt"/>
                        <a:cs typeface="Arial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75" dirty="0">
                          <a:latin typeface="+mn-lt"/>
                          <a:cs typeface="Arial"/>
                        </a:rPr>
                        <a:t>Article</a:t>
                      </a:r>
                      <a:r>
                        <a:rPr sz="2400" spc="-6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2400" spc="-114" dirty="0">
                          <a:latin typeface="+mn-lt"/>
                          <a:cs typeface="Arial"/>
                        </a:rPr>
                        <a:t>Summary</a:t>
                      </a:r>
                      <a:endParaRPr sz="2400">
                        <a:latin typeface="+mn-lt"/>
                        <a:cs typeface="Arial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90" dirty="0">
                          <a:latin typeface="+mn-lt"/>
                          <a:cs typeface="Arial"/>
                        </a:rPr>
                        <a:t>Poetry</a:t>
                      </a:r>
                      <a:r>
                        <a:rPr sz="2400" spc="-6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2400" spc="-90" dirty="0">
                          <a:latin typeface="+mn-lt"/>
                          <a:cs typeface="Arial"/>
                        </a:rPr>
                        <a:t>Analysis</a:t>
                      </a:r>
                      <a:endParaRPr sz="2400" dirty="0">
                        <a:latin typeface="+mn-lt"/>
                        <a:cs typeface="Arial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58749A-4322-4597-A8BF-3A77A1D15D9E}"/>
              </a:ext>
            </a:extLst>
          </p:cNvPr>
          <p:cNvSpPr txBox="1"/>
          <p:nvPr/>
        </p:nvSpPr>
        <p:spPr>
          <a:xfrm>
            <a:off x="579120" y="1621410"/>
            <a:ext cx="4619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143827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4">
            <a:extLst>
              <a:ext uri="{FF2B5EF4-FFF2-40B4-BE49-F238E27FC236}">
                <a16:creationId xmlns:a16="http://schemas.microsoft.com/office/drawing/2014/main" id="{5112A2E5-8F93-4322-A2CA-6738F43AACD7}"/>
              </a:ext>
            </a:extLst>
          </p:cNvPr>
          <p:cNvSpPr txBox="1"/>
          <p:nvPr/>
        </p:nvSpPr>
        <p:spPr>
          <a:xfrm>
            <a:off x="322580" y="356108"/>
            <a:ext cx="34874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5" dirty="0">
                <a:solidFill>
                  <a:srgbClr val="441379"/>
                </a:solidFill>
                <a:cs typeface="Arial"/>
              </a:rPr>
              <a:t>Another</a:t>
            </a:r>
            <a:r>
              <a:rPr sz="3200" b="1" spc="-65" dirty="0">
                <a:solidFill>
                  <a:srgbClr val="441379"/>
                </a:solidFill>
                <a:cs typeface="Arial"/>
              </a:rPr>
              <a:t> </a:t>
            </a:r>
            <a:r>
              <a:rPr sz="3200" b="1" spc="-5" dirty="0">
                <a:solidFill>
                  <a:srgbClr val="441379"/>
                </a:solidFill>
                <a:cs typeface="Arial"/>
              </a:rPr>
              <a:t>Example</a:t>
            </a:r>
            <a:endParaRPr sz="3200" dirty="0">
              <a:solidFill>
                <a:prstClr val="black"/>
              </a:solidFill>
              <a:cs typeface="Arial"/>
            </a:endParaRPr>
          </a:p>
        </p:txBody>
      </p:sp>
      <p:graphicFrame>
        <p:nvGraphicFramePr>
          <p:cNvPr id="3" name="object 45">
            <a:extLst>
              <a:ext uri="{FF2B5EF4-FFF2-40B4-BE49-F238E27FC236}">
                <a16:creationId xmlns:a16="http://schemas.microsoft.com/office/drawing/2014/main" id="{5C3E4422-40BB-4819-97C9-98D9372C3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302857"/>
              </p:ext>
            </p:extLst>
          </p:nvPr>
        </p:nvGraphicFramePr>
        <p:xfrm>
          <a:off x="457200" y="999742"/>
          <a:ext cx="4297680" cy="3027299"/>
        </p:xfrm>
        <a:graphic>
          <a:graphicData uri="http://schemas.openxmlformats.org/drawingml/2006/table">
            <a:tbl>
              <a:tblPr firstRow="1" bandRow="1"/>
              <a:tblGrid>
                <a:gridCol w="1970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2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38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85" dirty="0">
                          <a:effectLst/>
                          <a:latin typeface="+mn-lt"/>
                          <a:cs typeface="Arial"/>
                        </a:rPr>
                        <a:t>Assignment</a:t>
                      </a:r>
                      <a:r>
                        <a:rPr sz="2800" spc="-60" dirty="0">
                          <a:effectLst/>
                          <a:latin typeface="+mn-lt"/>
                          <a:cs typeface="Arial"/>
                        </a:rPr>
                        <a:t> </a:t>
                      </a:r>
                      <a:r>
                        <a:rPr sz="2800" spc="-85" dirty="0">
                          <a:effectLst/>
                          <a:latin typeface="+mn-lt"/>
                          <a:cs typeface="Arial"/>
                        </a:rPr>
                        <a:t>ID</a:t>
                      </a:r>
                      <a:endParaRPr sz="2800">
                        <a:effectLst/>
                        <a:latin typeface="+mn-lt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5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75" dirty="0">
                          <a:effectLst/>
                          <a:latin typeface="+mn-lt"/>
                          <a:cs typeface="Arial"/>
                        </a:rPr>
                        <a:t>Description</a:t>
                      </a:r>
                      <a:endParaRPr sz="2800" dirty="0">
                        <a:effectLst/>
                        <a:latin typeface="+mn-lt"/>
                        <a:cs typeface="Arial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4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38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dirty="0">
                          <a:effectLst/>
                          <a:latin typeface="+mn-lt"/>
                          <a:cs typeface="Arial"/>
                        </a:rPr>
                        <a:t>1</a:t>
                      </a:r>
                      <a:endParaRPr sz="2800">
                        <a:effectLst/>
                        <a:latin typeface="+mn-lt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50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65" dirty="0">
                          <a:effectLst/>
                          <a:latin typeface="+mn-lt"/>
                          <a:cs typeface="Arial"/>
                        </a:rPr>
                        <a:t>Article</a:t>
                      </a:r>
                      <a:r>
                        <a:rPr sz="2800" spc="-60" dirty="0">
                          <a:effectLst/>
                          <a:latin typeface="+mn-lt"/>
                          <a:cs typeface="Arial"/>
                        </a:rPr>
                        <a:t> </a:t>
                      </a:r>
                      <a:r>
                        <a:rPr sz="2800" spc="-100" dirty="0">
                          <a:effectLst/>
                          <a:latin typeface="+mn-lt"/>
                          <a:cs typeface="Arial"/>
                        </a:rPr>
                        <a:t>Summary</a:t>
                      </a:r>
                      <a:endParaRPr sz="2800" dirty="0">
                        <a:effectLst/>
                        <a:latin typeface="+mn-lt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2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38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dirty="0">
                          <a:effectLst/>
                          <a:latin typeface="+mn-lt"/>
                          <a:cs typeface="Arial"/>
                        </a:rPr>
                        <a:t>2</a:t>
                      </a:r>
                      <a:endParaRPr sz="2800">
                        <a:effectLst/>
                        <a:latin typeface="+mn-lt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spc="-80" dirty="0">
                          <a:effectLst/>
                          <a:latin typeface="+mn-lt"/>
                          <a:cs typeface="Arial"/>
                        </a:rPr>
                        <a:t>Poetry</a:t>
                      </a:r>
                      <a:r>
                        <a:rPr sz="2800" spc="-55" dirty="0">
                          <a:effectLst/>
                          <a:latin typeface="+mn-lt"/>
                          <a:cs typeface="Arial"/>
                        </a:rPr>
                        <a:t> </a:t>
                      </a:r>
                      <a:r>
                        <a:rPr sz="2800" spc="-80" dirty="0">
                          <a:effectLst/>
                          <a:latin typeface="+mn-lt"/>
                          <a:cs typeface="Arial"/>
                        </a:rPr>
                        <a:t>Analysis</a:t>
                      </a:r>
                      <a:endParaRPr sz="2800">
                        <a:effectLst/>
                        <a:latin typeface="+mn-lt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4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38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dirty="0">
                          <a:effectLst/>
                          <a:latin typeface="+mn-lt"/>
                          <a:cs typeface="Arial"/>
                        </a:rPr>
                        <a:t>3</a:t>
                      </a:r>
                      <a:endParaRPr sz="2800">
                        <a:effectLst/>
                        <a:latin typeface="+mn-lt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spc="-85" dirty="0">
                          <a:effectLst/>
                          <a:latin typeface="+mn-lt"/>
                          <a:cs typeface="Arial"/>
                        </a:rPr>
                        <a:t>Reaction</a:t>
                      </a:r>
                      <a:r>
                        <a:rPr sz="2800" spc="-55" dirty="0">
                          <a:effectLst/>
                          <a:latin typeface="+mn-lt"/>
                          <a:cs typeface="Arial"/>
                        </a:rPr>
                        <a:t> </a:t>
                      </a:r>
                      <a:r>
                        <a:rPr sz="2800" spc="-95" dirty="0">
                          <a:effectLst/>
                          <a:latin typeface="+mn-lt"/>
                          <a:cs typeface="Arial"/>
                        </a:rPr>
                        <a:t>Paper</a:t>
                      </a:r>
                      <a:endParaRPr sz="2800" dirty="0">
                        <a:effectLst/>
                        <a:latin typeface="+mn-lt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6">
            <a:extLst>
              <a:ext uri="{FF2B5EF4-FFF2-40B4-BE49-F238E27FC236}">
                <a16:creationId xmlns:a16="http://schemas.microsoft.com/office/drawing/2014/main" id="{A40A3FAC-F11C-47CC-9767-3A4D92D40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611748"/>
              </p:ext>
            </p:extLst>
          </p:nvPr>
        </p:nvGraphicFramePr>
        <p:xfrm>
          <a:off x="1798320" y="4099560"/>
          <a:ext cx="5440680" cy="2660904"/>
        </p:xfrm>
        <a:graphic>
          <a:graphicData uri="http://schemas.openxmlformats.org/drawingml/2006/table">
            <a:tbl>
              <a:tblPr firstRow="1" bandRow="1"/>
              <a:tblGrid>
                <a:gridCol w="1804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77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381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spc="-80" dirty="0">
                          <a:latin typeface="+mn-lt"/>
                          <a:cs typeface="Arial"/>
                        </a:rPr>
                        <a:t>Student</a:t>
                      </a:r>
                      <a:r>
                        <a:rPr sz="2800" spc="-6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2800" spc="-85" dirty="0">
                          <a:latin typeface="+mn-lt"/>
                          <a:cs typeface="Arial"/>
                        </a:rPr>
                        <a:t>ID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3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82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70" dirty="0">
                          <a:latin typeface="+mn-lt"/>
                          <a:cs typeface="Arial"/>
                        </a:rPr>
                        <a:t>First</a:t>
                      </a:r>
                      <a:r>
                        <a:rPr sz="2800" spc="-6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2800" spc="-114" dirty="0">
                          <a:latin typeface="+mn-lt"/>
                          <a:cs typeface="Arial"/>
                        </a:rPr>
                        <a:t>Name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50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80" dirty="0">
                          <a:latin typeface="+mn-lt"/>
                          <a:cs typeface="Arial"/>
                        </a:rPr>
                        <a:t>Last</a:t>
                      </a:r>
                      <a:r>
                        <a:rPr sz="2800" spc="-7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2800" spc="-114" dirty="0">
                          <a:latin typeface="+mn-lt"/>
                          <a:cs typeface="Arial"/>
                        </a:rPr>
                        <a:t>Name</a:t>
                      </a:r>
                      <a:endParaRPr sz="2800" dirty="0">
                        <a:latin typeface="+mn-lt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5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38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dirty="0">
                          <a:latin typeface="+mn-lt"/>
                          <a:cs typeface="Arial"/>
                        </a:rPr>
                        <a:t>1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82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70" dirty="0">
                          <a:latin typeface="+mn-lt"/>
                          <a:cs typeface="Arial"/>
                        </a:rPr>
                        <a:t>Jeff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50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800" spc="-85" dirty="0">
                          <a:latin typeface="+mn-lt"/>
                          <a:cs typeface="Arial"/>
                        </a:rPr>
                        <a:t>Smith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7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381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+mn-lt"/>
                          <a:cs typeface="Arial"/>
                        </a:rPr>
                        <a:t>2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826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0" dirty="0">
                          <a:latin typeface="+mn-lt"/>
                          <a:cs typeface="Arial"/>
                        </a:rPr>
                        <a:t>Nancy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50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95" dirty="0">
                          <a:latin typeface="+mn-lt"/>
                          <a:cs typeface="Arial"/>
                        </a:rPr>
                        <a:t>Jones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8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381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+mn-lt"/>
                          <a:cs typeface="Arial"/>
                        </a:rPr>
                        <a:t>3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826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95" dirty="0">
                          <a:latin typeface="+mn-lt"/>
                          <a:cs typeface="Arial"/>
                        </a:rPr>
                        <a:t>Jane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50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75" dirty="0">
                          <a:latin typeface="+mn-lt"/>
                          <a:cs typeface="Arial"/>
                        </a:rPr>
                        <a:t>Scott</a:t>
                      </a:r>
                      <a:endParaRPr sz="2800" dirty="0">
                        <a:latin typeface="+mn-lt"/>
                        <a:cs typeface="Arial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47">
            <a:extLst>
              <a:ext uri="{FF2B5EF4-FFF2-40B4-BE49-F238E27FC236}">
                <a16:creationId xmlns:a16="http://schemas.microsoft.com/office/drawing/2014/main" id="{41EFB77C-A1B8-4C78-AD54-5FD076CCB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26155"/>
              </p:ext>
            </p:extLst>
          </p:nvPr>
        </p:nvGraphicFramePr>
        <p:xfrm>
          <a:off x="7437122" y="662088"/>
          <a:ext cx="4069080" cy="3551555"/>
        </p:xfrm>
        <a:graphic>
          <a:graphicData uri="http://schemas.openxmlformats.org/drawingml/2006/table">
            <a:tbl>
              <a:tblPr firstRow="1" bandRow="1"/>
              <a:tblGrid>
                <a:gridCol w="202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6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381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spc="-85" dirty="0">
                          <a:latin typeface="+mn-lt"/>
                          <a:cs typeface="Arial"/>
                        </a:rPr>
                        <a:t>Assignment</a:t>
                      </a:r>
                      <a:r>
                        <a:rPr sz="2800" spc="-6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2800" spc="-85" dirty="0">
                          <a:latin typeface="+mn-lt"/>
                          <a:cs typeface="Arial"/>
                        </a:rPr>
                        <a:t>ID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50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800" spc="-80" dirty="0">
                          <a:latin typeface="+mn-lt"/>
                          <a:cs typeface="Arial"/>
                        </a:rPr>
                        <a:t>Student</a:t>
                      </a:r>
                      <a:r>
                        <a:rPr sz="2800" spc="-5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2800" spc="-85" dirty="0">
                          <a:latin typeface="+mn-lt"/>
                          <a:cs typeface="Arial"/>
                        </a:rPr>
                        <a:t>ID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38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dirty="0">
                          <a:latin typeface="+mn-lt"/>
                          <a:cs typeface="Arial"/>
                        </a:rPr>
                        <a:t>1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50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dirty="0">
                          <a:latin typeface="+mn-lt"/>
                          <a:cs typeface="Arial"/>
                        </a:rPr>
                        <a:t>1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80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38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dirty="0">
                          <a:latin typeface="+mn-lt"/>
                          <a:cs typeface="Arial"/>
                        </a:rPr>
                        <a:t>1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dirty="0">
                          <a:latin typeface="+mn-lt"/>
                          <a:cs typeface="Arial"/>
                        </a:rPr>
                        <a:t>2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80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38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dirty="0">
                          <a:latin typeface="+mn-lt"/>
                          <a:cs typeface="Arial"/>
                        </a:rPr>
                        <a:t>1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dirty="0">
                          <a:latin typeface="+mn-lt"/>
                          <a:cs typeface="Arial"/>
                        </a:rPr>
                        <a:t>3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80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38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dirty="0">
                          <a:latin typeface="+mn-lt"/>
                          <a:cs typeface="Arial"/>
                        </a:rPr>
                        <a:t>2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dirty="0">
                          <a:latin typeface="+mn-lt"/>
                          <a:cs typeface="Arial"/>
                        </a:rPr>
                        <a:t>1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80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38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dirty="0">
                          <a:latin typeface="+mn-lt"/>
                          <a:cs typeface="Arial"/>
                        </a:rPr>
                        <a:t>2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dirty="0">
                          <a:latin typeface="+mn-lt"/>
                          <a:cs typeface="Arial"/>
                        </a:rPr>
                        <a:t>3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80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38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dirty="0">
                          <a:latin typeface="+mn-lt"/>
                          <a:cs typeface="Arial"/>
                        </a:rPr>
                        <a:t>3</a:t>
                      </a:r>
                      <a:endParaRPr sz="2800">
                        <a:latin typeface="+mn-lt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50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dirty="0">
                          <a:latin typeface="+mn-lt"/>
                          <a:cs typeface="Arial"/>
                        </a:rPr>
                        <a:t>2</a:t>
                      </a: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1AABD1-6B42-4358-9A05-3CB80C781314}"/>
              </a:ext>
            </a:extLst>
          </p:cNvPr>
          <p:cNvSpPr txBox="1"/>
          <p:nvPr/>
        </p:nvSpPr>
        <p:spPr>
          <a:xfrm>
            <a:off x="7574280" y="4099560"/>
            <a:ext cx="4373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Tables are in Third Normal Form</a:t>
            </a:r>
          </a:p>
        </p:txBody>
      </p:sp>
    </p:spTree>
    <p:extLst>
      <p:ext uri="{BB962C8B-B14F-4D97-AF65-F5344CB8AC3E}">
        <p14:creationId xmlns:p14="http://schemas.microsoft.com/office/powerpoint/2010/main" val="10515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3">
            <a:extLst>
              <a:ext uri="{FF2B5EF4-FFF2-40B4-BE49-F238E27FC236}">
                <a16:creationId xmlns:a16="http://schemas.microsoft.com/office/drawing/2014/main" id="{4F7C8DC3-963E-4780-BBAE-E1EA5F6D2689}"/>
              </a:ext>
            </a:extLst>
          </p:cNvPr>
          <p:cNvSpPr txBox="1"/>
          <p:nvPr/>
        </p:nvSpPr>
        <p:spPr>
          <a:xfrm>
            <a:off x="777240" y="426720"/>
            <a:ext cx="9540240" cy="56675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4413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0180" marR="74930" indent="-170815">
              <a:spcBef>
                <a:spcPts val="1595"/>
              </a:spcBef>
              <a:buClr>
                <a:srgbClr val="441379"/>
              </a:buClr>
              <a:buSzPct val="69230"/>
              <a:buFont typeface="Wingdings"/>
              <a:buChar char=""/>
              <a:tabLst>
                <a:tab pos="170815" algn="l"/>
              </a:tabLst>
            </a:pPr>
            <a:r>
              <a:rPr sz="2800" spc="-5" dirty="0">
                <a:cs typeface="Arial"/>
              </a:rPr>
              <a:t>Relationships are created between tables using the  primary key field and a foreign key</a:t>
            </a:r>
            <a:r>
              <a:rPr sz="2800" spc="30" dirty="0">
                <a:cs typeface="Arial"/>
              </a:rPr>
              <a:t> </a:t>
            </a:r>
            <a:r>
              <a:rPr sz="2800" spc="-5" dirty="0">
                <a:cs typeface="Arial"/>
              </a:rPr>
              <a:t>field</a:t>
            </a:r>
            <a:endParaRPr sz="2800" dirty="0">
              <a:cs typeface="Arial"/>
            </a:endParaRPr>
          </a:p>
          <a:p>
            <a:pPr marL="629920" lvl="1" indent="-457200">
              <a:spcBef>
                <a:spcPts val="270"/>
              </a:spcBef>
              <a:buClr>
                <a:srgbClr val="78A8A9"/>
              </a:buClr>
              <a:buSzPct val="68181"/>
              <a:buFont typeface="Wingdings" panose="05000000000000000000" pitchFamily="2" charset="2"/>
              <a:buChar char="v"/>
              <a:tabLst>
                <a:tab pos="347980" algn="l"/>
              </a:tabLst>
            </a:pPr>
            <a:r>
              <a:rPr sz="2800" spc="-5" dirty="0">
                <a:cs typeface="Arial"/>
              </a:rPr>
              <a:t>One to One</a:t>
            </a:r>
            <a:r>
              <a:rPr sz="2800" spc="-10" dirty="0">
                <a:cs typeface="Arial"/>
              </a:rPr>
              <a:t> </a:t>
            </a:r>
            <a:r>
              <a:rPr sz="2800" spc="-5" dirty="0">
                <a:cs typeface="Arial"/>
              </a:rPr>
              <a:t>Relationship</a:t>
            </a:r>
            <a:endParaRPr sz="2800" dirty="0">
              <a:cs typeface="Arial"/>
            </a:endParaRPr>
          </a:p>
          <a:p>
            <a:pPr marL="803910" lvl="2" indent="-457200">
              <a:spcBef>
                <a:spcPts val="270"/>
              </a:spcBef>
              <a:buClr>
                <a:srgbClr val="D5D300"/>
              </a:buClr>
              <a:buSzPct val="71428"/>
              <a:buFont typeface="Wingdings" panose="05000000000000000000" pitchFamily="2" charset="2"/>
              <a:buChar char="v"/>
              <a:tabLst>
                <a:tab pos="494030" algn="l"/>
              </a:tabLst>
            </a:pPr>
            <a:r>
              <a:rPr sz="2800" dirty="0">
                <a:cs typeface="Arial"/>
              </a:rPr>
              <a:t>One </a:t>
            </a:r>
            <a:r>
              <a:rPr sz="2800" spc="-5" dirty="0">
                <a:cs typeface="Arial"/>
              </a:rPr>
              <a:t>record in </a:t>
            </a:r>
            <a:r>
              <a:rPr sz="2800" dirty="0">
                <a:cs typeface="Arial"/>
              </a:rPr>
              <a:t>a </a:t>
            </a:r>
            <a:r>
              <a:rPr sz="2800" spc="-5" dirty="0">
                <a:cs typeface="Arial"/>
              </a:rPr>
              <a:t>table relates </a:t>
            </a:r>
            <a:r>
              <a:rPr sz="2800" dirty="0">
                <a:cs typeface="Arial"/>
              </a:rPr>
              <a:t>to </a:t>
            </a:r>
            <a:r>
              <a:rPr sz="2800" spc="-5" dirty="0">
                <a:cs typeface="Arial"/>
              </a:rPr>
              <a:t>one record in another</a:t>
            </a:r>
            <a:r>
              <a:rPr sz="2800" spc="30" dirty="0">
                <a:cs typeface="Arial"/>
              </a:rPr>
              <a:t> </a:t>
            </a:r>
            <a:r>
              <a:rPr sz="2800" spc="-5" dirty="0">
                <a:cs typeface="Arial"/>
              </a:rPr>
              <a:t>table</a:t>
            </a:r>
            <a:endParaRPr sz="2800" dirty="0">
              <a:cs typeface="Arial"/>
            </a:endParaRPr>
          </a:p>
          <a:p>
            <a:pPr marL="629920" lvl="1" indent="-457200">
              <a:spcBef>
                <a:spcPts val="250"/>
              </a:spcBef>
              <a:buClr>
                <a:srgbClr val="78A8A9"/>
              </a:buClr>
              <a:buSzPct val="68181"/>
              <a:buFont typeface="Wingdings" panose="05000000000000000000" pitchFamily="2" charset="2"/>
              <a:buChar char="v"/>
              <a:tabLst>
                <a:tab pos="347980" algn="l"/>
              </a:tabLst>
            </a:pPr>
            <a:r>
              <a:rPr sz="2800" spc="-5" dirty="0">
                <a:cs typeface="Arial"/>
              </a:rPr>
              <a:t>One to Many</a:t>
            </a:r>
            <a:r>
              <a:rPr sz="2800" spc="-10" dirty="0">
                <a:cs typeface="Arial"/>
              </a:rPr>
              <a:t> </a:t>
            </a:r>
            <a:r>
              <a:rPr sz="2800" spc="-5" dirty="0">
                <a:cs typeface="Arial"/>
              </a:rPr>
              <a:t>Relationship</a:t>
            </a:r>
            <a:endParaRPr sz="2800" dirty="0">
              <a:cs typeface="Arial"/>
            </a:endParaRPr>
          </a:p>
          <a:p>
            <a:pPr marL="803910" marR="5080" lvl="2" indent="-457200">
              <a:spcBef>
                <a:spcPts val="229"/>
              </a:spcBef>
              <a:buClr>
                <a:srgbClr val="D5D300"/>
              </a:buClr>
              <a:buSzPct val="71428"/>
              <a:buFont typeface="Wingdings" panose="05000000000000000000" pitchFamily="2" charset="2"/>
              <a:buChar char="v"/>
              <a:tabLst>
                <a:tab pos="494030" algn="l"/>
              </a:tabLst>
            </a:pPr>
            <a:r>
              <a:rPr sz="2800" dirty="0">
                <a:cs typeface="Arial"/>
              </a:rPr>
              <a:t>One </a:t>
            </a:r>
            <a:r>
              <a:rPr sz="2800" spc="-5" dirty="0">
                <a:cs typeface="Arial"/>
              </a:rPr>
              <a:t>record in </a:t>
            </a:r>
            <a:r>
              <a:rPr sz="2800" dirty="0">
                <a:cs typeface="Arial"/>
              </a:rPr>
              <a:t>a </a:t>
            </a:r>
            <a:r>
              <a:rPr sz="2800" spc="-5" dirty="0">
                <a:cs typeface="Arial"/>
              </a:rPr>
              <a:t>table can relate </a:t>
            </a:r>
            <a:r>
              <a:rPr sz="2800" dirty="0">
                <a:cs typeface="Arial"/>
              </a:rPr>
              <a:t>to </a:t>
            </a:r>
            <a:r>
              <a:rPr sz="2800" spc="-5" dirty="0">
                <a:cs typeface="Arial"/>
              </a:rPr>
              <a:t>many records in another  table</a:t>
            </a:r>
            <a:endParaRPr sz="2800" dirty="0">
              <a:cs typeface="Arial"/>
            </a:endParaRPr>
          </a:p>
          <a:p>
            <a:pPr marL="629920" lvl="1" indent="-457200">
              <a:spcBef>
                <a:spcPts val="250"/>
              </a:spcBef>
              <a:buClr>
                <a:srgbClr val="78A8A9"/>
              </a:buClr>
              <a:buSzPct val="68181"/>
              <a:buFont typeface="Wingdings" panose="05000000000000000000" pitchFamily="2" charset="2"/>
              <a:buChar char="v"/>
              <a:tabLst>
                <a:tab pos="347980" algn="l"/>
              </a:tabLst>
            </a:pPr>
            <a:r>
              <a:rPr sz="2800" spc="-5" dirty="0">
                <a:cs typeface="Arial"/>
              </a:rPr>
              <a:t>Many to Many</a:t>
            </a:r>
            <a:r>
              <a:rPr sz="2800" spc="-10" dirty="0">
                <a:cs typeface="Arial"/>
              </a:rPr>
              <a:t> </a:t>
            </a:r>
            <a:r>
              <a:rPr sz="2800" spc="-5" dirty="0">
                <a:cs typeface="Arial"/>
              </a:rPr>
              <a:t>Relationship</a:t>
            </a:r>
            <a:endParaRPr sz="2800" dirty="0">
              <a:cs typeface="Arial"/>
            </a:endParaRPr>
          </a:p>
          <a:p>
            <a:pPr marL="803910" marR="204470" lvl="2" indent="-457200">
              <a:spcBef>
                <a:spcPts val="254"/>
              </a:spcBef>
              <a:buClr>
                <a:srgbClr val="D5D300"/>
              </a:buClr>
              <a:buSzPct val="71428"/>
              <a:buFont typeface="Wingdings" panose="05000000000000000000" pitchFamily="2" charset="2"/>
              <a:buChar char="v"/>
              <a:tabLst>
                <a:tab pos="494030" algn="l"/>
              </a:tabLst>
            </a:pPr>
            <a:r>
              <a:rPr sz="2800" spc="-5" dirty="0">
                <a:cs typeface="Arial"/>
              </a:rPr>
              <a:t>Many records in one table can relate </a:t>
            </a:r>
            <a:r>
              <a:rPr sz="2800" dirty="0">
                <a:cs typeface="Arial"/>
              </a:rPr>
              <a:t>to </a:t>
            </a:r>
            <a:r>
              <a:rPr sz="2800" spc="-5" dirty="0">
                <a:cs typeface="Arial"/>
              </a:rPr>
              <a:t>many records in  another</a:t>
            </a:r>
            <a:r>
              <a:rPr sz="2800" spc="-10" dirty="0">
                <a:cs typeface="Arial"/>
              </a:rPr>
              <a:t> </a:t>
            </a:r>
            <a:r>
              <a:rPr sz="2800" spc="-5" dirty="0">
                <a:cs typeface="Arial"/>
              </a:rPr>
              <a:t>table</a:t>
            </a:r>
            <a:endParaRPr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7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2003A3-C8C8-40CE-8AE5-10E1315288E0}"/>
              </a:ext>
            </a:extLst>
          </p:cNvPr>
          <p:cNvSpPr/>
          <p:nvPr/>
        </p:nvSpPr>
        <p:spPr>
          <a:xfrm>
            <a:off x="0" y="0"/>
            <a:ext cx="9737888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Integrity constraints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Integrity constraints is referred to conditions which must be present for a valid relation.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integrity constraints are derived from the rules in the mini-world that the database represents.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types of integrity constraints</a:t>
            </a:r>
            <a:r>
              <a:rPr 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Inherent Model based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Based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Based </a:t>
            </a:r>
            <a:endParaRPr lang="en-US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Based Constraints </a:t>
            </a: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Relational database management system is mostly divided into three main categories are: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constraints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constraints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Referential integrity constraints</a:t>
            </a:r>
            <a:endParaRPr lang="en-US" sz="28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68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F83388-E39D-4F4C-9B09-E486708B2064}"/>
              </a:ext>
            </a:extLst>
          </p:cNvPr>
          <p:cNvSpPr/>
          <p:nvPr/>
        </p:nvSpPr>
        <p:spPr>
          <a:xfrm>
            <a:off x="-1" y="0"/>
            <a:ext cx="1083425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Constraints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constraints can be violated if an attribute value is not appearing in the corresponding domain or it is not of the appropriate data type.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constraints specify that within each tuple, and the value of each attribute must be unique.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specified as data types which include standard data types integers, real numbers, characters, Booleans, variable length strings, etc.</a:t>
            </a:r>
          </a:p>
        </p:txBody>
      </p:sp>
    </p:spTree>
    <p:extLst>
      <p:ext uri="{BB962C8B-B14F-4D97-AF65-F5344CB8AC3E}">
        <p14:creationId xmlns:p14="http://schemas.microsoft.com/office/powerpoint/2010/main" val="24138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5ACBF8-A159-45D2-A9CA-021E82C8C6F1}"/>
              </a:ext>
            </a:extLst>
          </p:cNvPr>
          <p:cNvSpPr/>
          <p:nvPr/>
        </p:nvSpPr>
        <p:spPr>
          <a:xfrm>
            <a:off x="0" y="-1"/>
            <a:ext cx="100306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constraints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attribute that can uniquely identify a tuple in a relation is called the key of the table.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attribute for different tuples in the relation has to be unique.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69E0DD-CAFA-47C0-A8BF-80425A8EE88A}"/>
              </a:ext>
            </a:extLst>
          </p:cNvPr>
          <p:cNvSpPr/>
          <p:nvPr/>
        </p:nvSpPr>
        <p:spPr>
          <a:xfrm>
            <a:off x="0" y="2420546"/>
            <a:ext cx="1026621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Referential integrity constraints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Referential integrity constraints is base on the concept of Foreign Keys.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foreign key is an important attribute of a relation which should be referred to in other relationships.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Referential integrity constraint state happens where relation refers to a key attribute of a different or same relation.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that key element must exist in the table.</a:t>
            </a:r>
          </a:p>
        </p:txBody>
      </p:sp>
    </p:spTree>
    <p:extLst>
      <p:ext uri="{BB962C8B-B14F-4D97-AF65-F5344CB8AC3E}">
        <p14:creationId xmlns:p14="http://schemas.microsoft.com/office/powerpoint/2010/main" val="254275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04532"/>
            <a:ext cx="12192000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Nunito Sans"/>
              </a:rPr>
              <a:t>Codd’s</a:t>
            </a:r>
            <a:r>
              <a:rPr lang="en-US" b="1" dirty="0">
                <a:latin typeface="Nunito Sans"/>
              </a:rPr>
              <a:t> 12 rules are a set of thirteen rules (numbered zero to twelve) proposed by Edgar F. </a:t>
            </a:r>
            <a:r>
              <a:rPr lang="en-US" b="1" dirty="0" err="1">
                <a:latin typeface="Nunito Sans"/>
              </a:rPr>
              <a:t>Codd</a:t>
            </a:r>
            <a:r>
              <a:rPr lang="en-US" b="1" dirty="0" smtClean="0">
                <a:latin typeface="Nunito Sans"/>
              </a:rPr>
              <a:t>.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0: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system has to qualify as Relational, as a Database, and also as a Management System.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1: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rule: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Each and every information in the database is to be represented uniquely, mainly name values in column positions within a different row of a table.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2: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guaranteed access rule: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 data must be ingressive. It says that every scalar value in the database must be correctly/logically addressable.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3: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treatment of null values: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DBMS must allow each tuple to remain null.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4: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online catalog (database’s structure) based on the relational model: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system must support an online, relational etc. structure which is ingressive to allowed users by means of their regular query.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5: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comprehensive data sublanguage: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system has to assist a minimum of one relational language that: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1.Has a linear syntax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2.Which can be used as both interactively and within application programs,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3.It supports data definition operations(DDL), data manipulation operations(DML), security and integrity constraints, and transaction management operations (begin, commit, and rollback).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5929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CODD’s 12 Rule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4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65018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6:</a:t>
            </a:r>
            <a:r>
              <a:rPr lang="en-US" sz="2400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view updating rule:</a:t>
            </a:r>
            <a:r>
              <a:rPr lang="en-US" sz="2400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All views that theoretically improve must be upgradable by the system.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7:</a:t>
            </a:r>
            <a:r>
              <a:rPr lang="en-US" sz="2400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High-level insert, update, and delete:</a:t>
            </a:r>
            <a:r>
              <a:rPr lang="en-US" sz="2400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 system must support insert, update, and delete operators.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8:</a:t>
            </a:r>
            <a:r>
              <a:rPr lang="en-US" sz="2400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data independence:</a:t>
            </a:r>
            <a:r>
              <a:rPr lang="en-US" sz="2400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Modify the physical level (how the data is stored, using arrays or linked lists etc.) must not require a modification to an application.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9:</a:t>
            </a:r>
            <a:r>
              <a:rPr lang="en-US" sz="2400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data independence:</a:t>
            </a:r>
            <a:r>
              <a:rPr lang="en-US" sz="2400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Modify the logical level (tables, columns, rows etc.) must not require a modification to an application.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10:</a:t>
            </a:r>
            <a:r>
              <a:rPr lang="en-US" sz="2400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 independence:</a:t>
            </a:r>
            <a:r>
              <a:rPr lang="en-US" sz="2400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Integrity constraints must be identified individually from application programs and stored in the catalog.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11:</a:t>
            </a:r>
            <a:r>
              <a:rPr lang="en-US" sz="2400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independence:</a:t>
            </a:r>
            <a:r>
              <a:rPr lang="en-US" sz="2400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 distribution of portions of a database to different locations should not be visible to users of the database.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12:</a:t>
            </a:r>
            <a:r>
              <a:rPr lang="en-US" sz="2400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nonsubversion</a:t>
            </a:r>
            <a:r>
              <a:rPr lang="en-US" sz="2400" b="1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rule:</a:t>
            </a:r>
            <a:r>
              <a:rPr lang="en-US" sz="2400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If the system provides a low-level (i.e. records) interface, then that interface can’t be used to subvert the system.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5929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CODD’s 12 Rule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6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F48BCF-5837-418A-B268-B3C09B5E69A8}"/>
              </a:ext>
            </a:extLst>
          </p:cNvPr>
          <p:cNvSpPr/>
          <p:nvPr/>
        </p:nvSpPr>
        <p:spPr>
          <a:xfrm>
            <a:off x="0" y="462968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contains a set of atomic values that an attribute can take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contains the name of a column in a particular table. Each attribute Ai must have a domain,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instance: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the relational database system, the relational instance is represented by a finite set of tuples. Relation instances do not have duplicate tuples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schema: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 relational schema contains the name of the relation and name of all columns or attributes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key: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the relational key, each row has one or more attributes. It can identify the row in the relation uniquely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Cardinality: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Total number of tuples present in a relation.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Degree of Relation: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 of attributes in a relational schema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5" dirty="0" smtClean="0">
                <a:solidFill>
                  <a:srgbClr val="4413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</a:t>
            </a:r>
            <a:endParaRPr lang="en-US" sz="3200" b="1" spc="-5" dirty="0">
              <a:solidFill>
                <a:srgbClr val="44137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998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46B5E-B9E1-400C-A330-FF5777CD50DE}"/>
              </a:ext>
            </a:extLst>
          </p:cNvPr>
          <p:cNvSpPr/>
          <p:nvPr/>
        </p:nvSpPr>
        <p:spPr>
          <a:xfrm>
            <a:off x="282803" y="235671"/>
            <a:ext cx="986043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22222"/>
                </a:solidFill>
              </a:rPr>
              <a:t>Disadvantages of using Relational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22222"/>
                </a:solidFill>
              </a:rPr>
              <a:t>Few relational databases have limits on field lengths which   can't be exceeded.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22222"/>
                </a:solidFill>
              </a:rPr>
              <a:t>Relational databases can sometimes become complex as the amount of data grows, and the relations between pieces of data become more complicated.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22222"/>
                </a:solidFill>
              </a:rPr>
              <a:t>Complex relational database systems may lead to isolated databases where the information cannot be shared from one system to another.</a:t>
            </a:r>
            <a:endParaRPr lang="en-US" sz="2800" b="0" i="0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079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F48BCF-5837-418A-B268-B3C09B5E69A8}"/>
              </a:ext>
            </a:extLst>
          </p:cNvPr>
          <p:cNvSpPr/>
          <p:nvPr/>
        </p:nvSpPr>
        <p:spPr>
          <a:xfrm>
            <a:off x="0" y="601514"/>
            <a:ext cx="118494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relation is distinct from all other relations.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relation cell contains exactly one atomic (single) value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attribute contains a distinct name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domain has no significance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 has no duplicate value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of tuple can have a different sequence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5" dirty="0">
                <a:solidFill>
                  <a:srgbClr val="4413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Relations</a:t>
            </a:r>
          </a:p>
        </p:txBody>
      </p:sp>
    </p:spTree>
    <p:extLst>
      <p:ext uri="{BB962C8B-B14F-4D97-AF65-F5344CB8AC3E}">
        <p14:creationId xmlns:p14="http://schemas.microsoft.com/office/powerpoint/2010/main" val="55056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F48BCF-5837-418A-B268-B3C09B5E69A8}"/>
              </a:ext>
            </a:extLst>
          </p:cNvPr>
          <p:cNvSpPr/>
          <p:nvPr/>
        </p:nvSpPr>
        <p:spPr>
          <a:xfrm>
            <a:off x="0" y="584775"/>
            <a:ext cx="11849492" cy="5272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9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stores data in a tabular form -- or arranged in a table with rows and columns -- while a database stores data as files.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9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normalization is present in a relational database while it is not present in a database.</a:t>
            </a:r>
          </a:p>
          <a:p>
            <a:pPr marL="342900" indent="-342900">
              <a:lnSpc>
                <a:spcPts val="29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relational database supports a distributed database while a database does not support a distributed database.</a:t>
            </a:r>
          </a:p>
          <a:p>
            <a:pPr marL="342900" indent="-342900">
              <a:lnSpc>
                <a:spcPts val="29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relational database, the data values are stored in the form of tables and each table possesses a primary key. In a database, data is normally stored in hierarchical or navigational form.</a:t>
            </a:r>
          </a:p>
          <a:p>
            <a:pPr marL="342900" indent="-342900">
              <a:lnSpc>
                <a:spcPts val="29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data is stored in the form of tables in a relational database, then the relationship between these data values is stored as well. Since a database stores data as files, then there is not relationship between the values or tables.</a:t>
            </a:r>
          </a:p>
          <a:p>
            <a:pPr marL="342900" indent="-342900">
              <a:lnSpc>
                <a:spcPts val="29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relational database, the integrity constraints are defined for the purpose of an ACID On the other hand, a database does not utilize any security to protect against data manipulation.</a:t>
            </a:r>
          </a:p>
          <a:p>
            <a:pPr marL="342900" indent="-342900">
              <a:lnSpc>
                <a:spcPts val="29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a relational database is designed to support large amounts of data and multiple users, a database is designed to deal with small amounts of data and one single user.</a:t>
            </a:r>
            <a:endParaRPr lang="en-US" sz="2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5" dirty="0">
                <a:solidFill>
                  <a:srgbClr val="4413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Differences Between a Database and a Relational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28545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F48BCF-5837-418A-B268-B3C09B5E69A8}"/>
              </a:ext>
            </a:extLst>
          </p:cNvPr>
          <p:cNvSpPr/>
          <p:nvPr/>
        </p:nvSpPr>
        <p:spPr>
          <a:xfrm>
            <a:off x="0" y="473939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 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simplest model of the relational database does not require any complex structure or query to process the databases.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simple architectural process as compared to a hierarchical database structure.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architecture can be handled with simple SQL queries to access and design the relational database.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Accuracy: 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 can have multiples tables related to each other through primary and foreign keys.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fewer chances for duplication of data fields.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data in relational database tables is greater than in any other database system.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access Data: 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can be easily accessed from the relational database, and it does not follow any pattern or way to access the data.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access any data from a database table using SQL queries.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in the associated database is joined through any relational queries such as join and conditional descriptions to concatenate all tables to get the required data.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sets a limit that allows specific users to use relational data in RDBMS.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allows multiple users to access the same database at a time</a:t>
            </a:r>
            <a:r>
              <a:rPr lang="en-US" sz="22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5" dirty="0">
                <a:solidFill>
                  <a:srgbClr val="4413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</a:t>
            </a:r>
            <a:r>
              <a:rPr lang="en-US" sz="3200" b="1" spc="-5" dirty="0" smtClean="0">
                <a:solidFill>
                  <a:srgbClr val="4413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</a:t>
            </a:r>
            <a:r>
              <a:rPr lang="en-US" sz="3200" b="1" spc="-5" dirty="0">
                <a:solidFill>
                  <a:srgbClr val="4413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spc="-5" dirty="0" smtClean="0">
                <a:solidFill>
                  <a:srgbClr val="4413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atabases</a:t>
            </a:r>
            <a:endParaRPr lang="en-US" sz="3200" b="1" spc="-5" dirty="0">
              <a:solidFill>
                <a:srgbClr val="44137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43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4E1900-65B6-4260-A5F2-BC0F63ED3E93}"/>
              </a:ext>
            </a:extLst>
          </p:cNvPr>
          <p:cNvSpPr/>
          <p:nvPr/>
        </p:nvSpPr>
        <p:spPr>
          <a:xfrm>
            <a:off x="0" y="584775"/>
            <a:ext cx="633152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first key used to identify one and only one instance of an entity uniquely.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can contain multiple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which is most suitable from those lists becomes a primary key.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EMPLOYEE table, ID can be the primary key since it is unique for each employee.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table, we can even select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License_Number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Passport_Number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primary keys since they are also unique.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entity, the primary key selection is based on requirements and developers.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21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5" dirty="0" smtClean="0">
                <a:solidFill>
                  <a:srgbClr val="4413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Keys</a:t>
            </a:r>
            <a:endParaRPr lang="en-US" sz="3200" b="1" spc="-5" dirty="0">
              <a:solidFill>
                <a:srgbClr val="44137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244" y="809624"/>
            <a:ext cx="5674355" cy="320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5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4E1900-65B6-4260-A5F2-BC0F63ED3E93}"/>
              </a:ext>
            </a:extLst>
          </p:cNvPr>
          <p:cNvSpPr/>
          <p:nvPr/>
        </p:nvSpPr>
        <p:spPr>
          <a:xfrm>
            <a:off x="0" y="584775"/>
            <a:ext cx="633152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candidate key is an attribute or set of attributes that can uniquely identify a tuple.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for the primary key, the remaining attributes are considered a candidate key. The candidate keys are as strong as the primary key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Super Key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key is an attribute set that can uniquely identify a tuple.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key is a superset of a candidate key.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21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5" dirty="0">
                <a:solidFill>
                  <a:srgbClr val="4413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Keys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109" y="615897"/>
            <a:ext cx="3422073" cy="22335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528" y="3796145"/>
            <a:ext cx="3507319" cy="208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2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4E1900-65B6-4260-A5F2-BC0F63ED3E93}"/>
              </a:ext>
            </a:extLst>
          </p:cNvPr>
          <p:cNvSpPr/>
          <p:nvPr/>
        </p:nvSpPr>
        <p:spPr>
          <a:xfrm>
            <a:off x="-26843" y="460084"/>
            <a:ext cx="7785387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Foreign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 are the column of the table used to point to the primary key of another table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a primary key consists of more than one attribute, it is known as a composite key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is also known as Concatenated Key.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5" dirty="0">
                <a:solidFill>
                  <a:srgbClr val="4413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Keys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584775"/>
            <a:ext cx="4131426" cy="1967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50" y="3136896"/>
            <a:ext cx="52006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1560</TotalTime>
  <Words>1367</Words>
  <Application>Microsoft Office PowerPoint</Application>
  <PresentationFormat>Widescreen</PresentationFormat>
  <Paragraphs>380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Nunito Sans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Pradip Aryal</cp:lastModifiedBy>
  <cp:revision>31</cp:revision>
  <dcterms:created xsi:type="dcterms:W3CDTF">2020-01-09T12:23:12Z</dcterms:created>
  <dcterms:modified xsi:type="dcterms:W3CDTF">2022-06-13T14:05:58Z</dcterms:modified>
</cp:coreProperties>
</file>