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57" r:id="rId3"/>
    <p:sldId id="262" r:id="rId4"/>
    <p:sldId id="264" r:id="rId5"/>
    <p:sldId id="261" r:id="rId6"/>
    <p:sldId id="265" r:id="rId7"/>
    <p:sldId id="260" r:id="rId8"/>
    <p:sldId id="259" r:id="rId9"/>
    <p:sldId id="258" r:id="rId10"/>
    <p:sldId id="266" r:id="rId11"/>
    <p:sldId id="267" r:id="rId12"/>
    <p:sldId id="269"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1D431-5B00-4273-9610-CC9130E6AC2D}"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EEA7F-3795-4EC4-9924-5A98840B3D0E}" type="slidenum">
              <a:rPr lang="en-US" smtClean="0"/>
              <a:t>‹#›</a:t>
            </a:fld>
            <a:endParaRPr lang="en-US"/>
          </a:p>
        </p:txBody>
      </p:sp>
    </p:spTree>
    <p:extLst>
      <p:ext uri="{BB962C8B-B14F-4D97-AF65-F5344CB8AC3E}">
        <p14:creationId xmlns:p14="http://schemas.microsoft.com/office/powerpoint/2010/main" val="136110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keep in mind that the practical behavior of an algorithm may turn out to be better than the value estimated from a worst-case analysis.</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dirty="0" smtClean="0"/>
              <a:t>Most of the time, the complexity g(n) is approximated by its family O(f (n)), where f (n) is one of the following functions: n (linear </a:t>
            </a:r>
            <a:r>
              <a:rPr lang="en-US" dirty="0" err="1" smtClean="0"/>
              <a:t>complexity</a:t>
            </a:r>
            <a:r>
              <a:rPr lang="en-US" dirty="0" smtClean="0"/>
              <a:t>), log n (logarithmic complexity), </a:t>
            </a:r>
            <a:r>
              <a:rPr lang="en-US" dirty="0" err="1" smtClean="0"/>
              <a:t>na</a:t>
            </a:r>
            <a:r>
              <a:rPr lang="en-US" dirty="0" smtClean="0"/>
              <a:t> , a ≥ 2 (polynomial </a:t>
            </a:r>
            <a:r>
              <a:rPr lang="en-US" dirty="0" err="1" smtClean="0"/>
              <a:t>complexity</a:t>
            </a:r>
            <a:r>
              <a:rPr lang="en-US" dirty="0" smtClean="0"/>
              <a:t>), an (exponential complexity). An algorithm whose complexity is linear (logarithmic, and so on) with the input size is referred to as a linear algorithm.</a:t>
            </a:r>
            <a:endParaRPr lang="en-US" dirty="0"/>
          </a:p>
        </p:txBody>
      </p:sp>
      <p:sp>
        <p:nvSpPr>
          <p:cNvPr id="4" name="Slide Number Placeholder 3"/>
          <p:cNvSpPr>
            <a:spLocks noGrp="1"/>
          </p:cNvSpPr>
          <p:nvPr>
            <p:ph type="sldNum" sz="quarter" idx="10"/>
          </p:nvPr>
        </p:nvSpPr>
        <p:spPr/>
        <p:txBody>
          <a:bodyPr/>
          <a:lstStyle/>
          <a:p>
            <a:fld id="{E71EEA7F-3795-4EC4-9924-5A98840B3D0E}" type="slidenum">
              <a:rPr lang="en-US" smtClean="0"/>
              <a:t>5</a:t>
            </a:fld>
            <a:endParaRPr lang="en-US"/>
          </a:p>
        </p:txBody>
      </p:sp>
    </p:spTree>
    <p:extLst>
      <p:ext uri="{BB962C8B-B14F-4D97-AF65-F5344CB8AC3E}">
        <p14:creationId xmlns:p14="http://schemas.microsoft.com/office/powerpoint/2010/main" val="290927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keep in mind that the practical behavior of an algorithm may turn out to be better than the value estimated from a worst-case analysis.</a:t>
            </a:r>
            <a:endParaRPr lang="en-US" dirty="0" smtClean="0">
              <a:latin typeface="Times New Roman" panose="02020603050405020304" pitchFamily="18" charset="0"/>
              <a:cs typeface="Times New Roman" panose="02020603050405020304" pitchFamily="18" charset="0"/>
            </a:endParaRPr>
          </a:p>
          <a:p>
            <a:endParaRPr lang="en-US" dirty="0" smtClean="0"/>
          </a:p>
          <a:p>
            <a:r>
              <a:rPr lang="en-US" dirty="0" smtClean="0"/>
              <a:t>Most of the time, the complexity g(n) is approximated by its family O(f (n)), where f (n) is one of the following functions: n (linear </a:t>
            </a:r>
            <a:r>
              <a:rPr lang="en-US" dirty="0" err="1" smtClean="0"/>
              <a:t>complexity</a:t>
            </a:r>
            <a:r>
              <a:rPr lang="en-US" dirty="0" smtClean="0"/>
              <a:t>), log n (logarithmic complexity), </a:t>
            </a:r>
            <a:r>
              <a:rPr lang="en-US" dirty="0" err="1" smtClean="0"/>
              <a:t>na</a:t>
            </a:r>
            <a:r>
              <a:rPr lang="en-US" dirty="0" smtClean="0"/>
              <a:t> , a ≥ 2 (polynomial </a:t>
            </a:r>
            <a:r>
              <a:rPr lang="en-US" dirty="0" err="1" smtClean="0"/>
              <a:t>complexity</a:t>
            </a:r>
            <a:r>
              <a:rPr lang="en-US" dirty="0" smtClean="0"/>
              <a:t>), an (exponential complexity). An algorithm whose complexity is linear (logarithmic, and so on) with the input size is referred to as a linear algorithm.</a:t>
            </a:r>
            <a:endParaRPr lang="en-US" dirty="0"/>
          </a:p>
        </p:txBody>
      </p:sp>
      <p:sp>
        <p:nvSpPr>
          <p:cNvPr id="4" name="Slide Number Placeholder 3"/>
          <p:cNvSpPr>
            <a:spLocks noGrp="1"/>
          </p:cNvSpPr>
          <p:nvPr>
            <p:ph type="sldNum" sz="quarter" idx="10"/>
          </p:nvPr>
        </p:nvSpPr>
        <p:spPr/>
        <p:txBody>
          <a:bodyPr/>
          <a:lstStyle/>
          <a:p>
            <a:fld id="{E71EEA7F-3795-4EC4-9924-5A98840B3D0E}" type="slidenum">
              <a:rPr lang="en-US" smtClean="0"/>
              <a:t>6</a:t>
            </a:fld>
            <a:endParaRPr lang="en-US"/>
          </a:p>
        </p:txBody>
      </p:sp>
    </p:spTree>
    <p:extLst>
      <p:ext uri="{BB962C8B-B14F-4D97-AF65-F5344CB8AC3E}">
        <p14:creationId xmlns:p14="http://schemas.microsoft.com/office/powerpoint/2010/main" val="86108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2FFD4-0846-480D-8034-12A7EA130ADA}"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329286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2FFD4-0846-480D-8034-12A7EA130ADA}"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247032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2FFD4-0846-480D-8034-12A7EA130ADA}"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30496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2FFD4-0846-480D-8034-12A7EA130ADA}"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26750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F2FFD4-0846-480D-8034-12A7EA130ADA}"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5284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F2FFD4-0846-480D-8034-12A7EA130ADA}"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83645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2FFD4-0846-480D-8034-12A7EA130ADA}"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429193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F2FFD4-0846-480D-8034-12A7EA130ADA}"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201207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2FFD4-0846-480D-8034-12A7EA130ADA}"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329878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F2FFD4-0846-480D-8034-12A7EA130ADA}"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27653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F2FFD4-0846-480D-8034-12A7EA130ADA}"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5DE40-C432-4FAC-9C83-4006AB99C198}" type="slidenum">
              <a:rPr lang="en-US" smtClean="0"/>
              <a:t>‹#›</a:t>
            </a:fld>
            <a:endParaRPr lang="en-US"/>
          </a:p>
        </p:txBody>
      </p:sp>
    </p:spTree>
    <p:extLst>
      <p:ext uri="{BB962C8B-B14F-4D97-AF65-F5344CB8AC3E}">
        <p14:creationId xmlns:p14="http://schemas.microsoft.com/office/powerpoint/2010/main" val="3651687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2FFD4-0846-480D-8034-12A7EA130ADA}" type="datetimeFigureOut">
              <a:rPr lang="en-US" smtClean="0"/>
              <a:t>8/11/2022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5DE40-C432-4FAC-9C83-4006AB99C198}" type="slidenum">
              <a:rPr lang="en-US" smtClean="0"/>
              <a:t>‹#›</a:t>
            </a:fld>
            <a:endParaRPr lang="en-US"/>
          </a:p>
        </p:txBody>
      </p:sp>
    </p:spTree>
    <p:extLst>
      <p:ext uri="{BB962C8B-B14F-4D97-AF65-F5344CB8AC3E}">
        <p14:creationId xmlns:p14="http://schemas.microsoft.com/office/powerpoint/2010/main" val="4156554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7255" y="2967335"/>
            <a:ext cx="9597499" cy="1200329"/>
          </a:xfrm>
          <a:prstGeom prst="rect">
            <a:avLst/>
          </a:prstGeom>
          <a:noFill/>
        </p:spPr>
        <p:txBody>
          <a:bodyPr wrap="none" lIns="91440" tIns="45720" rIns="91440" bIns="45720">
            <a:spAutoFit/>
          </a:bodyPr>
          <a:lstStyle/>
          <a:p>
            <a:pPr algn="ctr"/>
            <a:r>
              <a:rPr lang="en-US" sz="7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Computational Geometry</a:t>
            </a: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09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Sweep-Line Method: The Rectangle Intersection Example</a:t>
            </a: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smtClean="0"/>
              <a:t>The sweep-line (or plane-sweep) technique is intensively used in computational geometry. </a:t>
            </a:r>
          </a:p>
          <a:p>
            <a:pPr marL="342900" indent="-342900" algn="l">
              <a:buFont typeface="Wingdings" panose="05000000000000000000" pitchFamily="2" charset="2"/>
              <a:buChar char="Ø"/>
            </a:pPr>
            <a:r>
              <a:rPr lang="en-US" dirty="0" smtClean="0"/>
              <a:t>It consists of decomposing the geometric input into vertical strips, such that the information relevant to the problem is located on the vertical lines that separate two strips. </a:t>
            </a:r>
          </a:p>
          <a:p>
            <a:pPr marL="342900" indent="-342900" algn="l">
              <a:buFont typeface="Wingdings" panose="05000000000000000000" pitchFamily="2" charset="2"/>
              <a:buChar char="Ø"/>
            </a:pPr>
            <a:r>
              <a:rPr lang="en-US" dirty="0" smtClean="0"/>
              <a:t>Therefore, by “sweeping” a vertical line from left to right, stopping at the strip boundaries, we can maintain and update the information needed for solving a given problem.</a:t>
            </a:r>
          </a:p>
          <a:p>
            <a:pPr marL="342900" indent="-342900" algn="l">
              <a:buFont typeface="Wingdings" panose="05000000000000000000" pitchFamily="2" charset="2"/>
              <a:buChar char="Ø"/>
            </a:pPr>
            <a:r>
              <a:rPr lang="en-US" dirty="0" smtClean="0"/>
              <a:t>A structure called the state of the sweep or sweep-line active list, denoted in the following </a:t>
            </a:r>
            <a:r>
              <a:rPr lang="en-US" dirty="0" smtClean="0">
                <a:latin typeface="Leelawadee" panose="020B0502040204020203" pitchFamily="34" charset="-34"/>
                <a:cs typeface="Leelawadee" panose="020B0502040204020203" pitchFamily="34" charset="-34"/>
              </a:rPr>
              <a:t> L</a:t>
            </a:r>
            <a:r>
              <a:rPr lang="en-US" dirty="0" smtClean="0"/>
              <a:t>. This structure is updated as the line goes through a finite number of positions, called events. </a:t>
            </a:r>
          </a:p>
          <a:p>
            <a:pPr marL="342900" indent="-342900" algn="l">
              <a:buFont typeface="Wingdings" panose="05000000000000000000" pitchFamily="2" charset="2"/>
              <a:buChar char="Ø"/>
            </a:pPr>
            <a:r>
              <a:rPr lang="en-US" dirty="0" smtClean="0"/>
              <a:t> A structure called event list and denoted in the following </a:t>
            </a:r>
            <a:r>
              <a:rPr lang="el-GR" dirty="0" smtClean="0"/>
              <a:t>ε</a:t>
            </a:r>
            <a:r>
              <a:rPr lang="en-US" dirty="0" smtClean="0"/>
              <a:t>, which can be known beforehand or discovered step-by-step as the sweep goes on. </a:t>
            </a:r>
          </a:p>
          <a:p>
            <a:pPr marL="342900" indent="-342900" algn="l">
              <a:buFont typeface="Wingdings" panose="05000000000000000000" pitchFamily="2" charset="2"/>
              <a:buChar char="Ø"/>
            </a:pPr>
            <a:r>
              <a:rPr lang="en-US" dirty="0" smtClean="0"/>
              <a:t>In the first case, a chained list is used to store the information, whereas in the second case, another structure that supports searching, inserting, and possibly deleting is necessary (e.g., a priority queue).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2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POLYGON PARTITIONING</a:t>
            </a: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Polygon decomposition, an important issue of computational geometry, is central to spatial databases because polygons are the most complex objects to be dealt with in 2D applications.</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Then, partitioning a polygon in simpler elements often simplifies algorithm design and implementation</a:t>
            </a:r>
            <a:r>
              <a:rPr lang="en-US" dirty="0" smtClean="0"/>
              <a:t>.</a:t>
            </a:r>
          </a:p>
          <a:p>
            <a:pPr algn="l"/>
            <a:r>
              <a:rPr lang="en-US" b="1" dirty="0" err="1" smtClean="0"/>
              <a:t>Trapezoidalization</a:t>
            </a:r>
            <a:r>
              <a:rPr lang="en-US" b="1" dirty="0" smtClean="0"/>
              <a:t> of a Simple Polygon</a:t>
            </a:r>
          </a:p>
          <a:p>
            <a:pPr marL="342900" indent="-342900" algn="l">
              <a:buFont typeface="Wingdings" panose="05000000000000000000" pitchFamily="2" charset="2"/>
              <a:buChar char="Ø"/>
            </a:pPr>
            <a:r>
              <a:rPr lang="en-US" dirty="0" smtClean="0"/>
              <a:t>A trapezoid is a quadrilateral with at least two parallel edges. </a:t>
            </a:r>
          </a:p>
          <a:p>
            <a:pPr marL="342900" indent="-342900" algn="l">
              <a:buFont typeface="Wingdings" panose="05000000000000000000" pitchFamily="2" charset="2"/>
              <a:buChar char="Ø"/>
            </a:pPr>
            <a:r>
              <a:rPr lang="en-US" dirty="0" smtClean="0"/>
              <a:t>A triangle can be viewed as a degenerated trapezoid with a</a:t>
            </a:r>
          </a:p>
          <a:p>
            <a:pPr algn="l"/>
            <a:r>
              <a:rPr lang="en-US" dirty="0" smtClean="0"/>
              <a:t> null-length edge.</a:t>
            </a:r>
          </a:p>
          <a:p>
            <a:pPr marL="342900" indent="-342900" algn="l">
              <a:buFont typeface="Wingdings" panose="05000000000000000000" pitchFamily="2" charset="2"/>
              <a:buChar char="Ø"/>
            </a:pPr>
            <a:r>
              <a:rPr lang="en-US" dirty="0" smtClean="0"/>
              <a:t>The </a:t>
            </a:r>
            <a:r>
              <a:rPr lang="en-US" dirty="0" err="1" smtClean="0"/>
              <a:t>trapezoidalization</a:t>
            </a:r>
            <a:r>
              <a:rPr lang="en-US" dirty="0" smtClean="0"/>
              <a:t> algorithm relies on the sweep-line technique. </a:t>
            </a:r>
          </a:p>
          <a:p>
            <a:pPr marL="342900" indent="-342900" algn="l">
              <a:buFont typeface="Wingdings" panose="05000000000000000000" pitchFamily="2" charset="2"/>
              <a:buChar char="Ø"/>
            </a:pPr>
            <a:r>
              <a:rPr lang="en-US" dirty="0" smtClean="0"/>
              <a:t>First, the vertices of polygon P are sorted according to their x coordinate. </a:t>
            </a:r>
          </a:p>
          <a:p>
            <a:pPr marL="342900" indent="-342900" algn="l">
              <a:buFont typeface="Wingdings" panose="05000000000000000000" pitchFamily="2" charset="2"/>
              <a:buChar char="Ø"/>
            </a:pPr>
            <a:r>
              <a:rPr lang="en-US" dirty="0" smtClean="0"/>
              <a:t>Then a vertical line l scans the sorted vertices.</a:t>
            </a:r>
          </a:p>
          <a:p>
            <a:pPr marL="342900" indent="-342900" algn="l">
              <a:buFont typeface="Wingdings" panose="05000000000000000000" pitchFamily="2" charset="2"/>
              <a:buChar char="Ø"/>
            </a:pPr>
            <a:r>
              <a:rPr lang="en-US" dirty="0" smtClean="0"/>
              <a:t> For each vertex v, we compute the maximal vertical segment on l , internal to P and containing v</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650271" y="1783080"/>
            <a:ext cx="3361331" cy="1709477"/>
          </a:xfrm>
          <a:prstGeom prst="rect">
            <a:avLst/>
          </a:prstGeom>
        </p:spPr>
      </p:pic>
    </p:spTree>
    <p:extLst>
      <p:ext uri="{BB962C8B-B14F-4D97-AF65-F5344CB8AC3E}">
        <p14:creationId xmlns:p14="http://schemas.microsoft.com/office/powerpoint/2010/main" val="346374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POLYGON PARTITIONING</a:t>
            </a:r>
          </a:p>
        </p:txBody>
      </p:sp>
      <p:sp>
        <p:nvSpPr>
          <p:cNvPr id="3" name="Subtitle 2"/>
          <p:cNvSpPr>
            <a:spLocks noGrp="1"/>
          </p:cNvSpPr>
          <p:nvPr>
            <p:ph type="subTitle" idx="1"/>
          </p:nvPr>
        </p:nvSpPr>
        <p:spPr>
          <a:xfrm>
            <a:off x="0" y="568036"/>
            <a:ext cx="6812280" cy="6289964"/>
          </a:xfrm>
        </p:spPr>
        <p:txBody>
          <a:bodyPr>
            <a:normAutofit/>
          </a:bodyPr>
          <a:lstStyle/>
          <a:p>
            <a:pPr marL="342900" indent="-342900" algn="l">
              <a:buFont typeface="Wingdings" panose="05000000000000000000" pitchFamily="2" charset="2"/>
              <a:buChar char="Ø"/>
            </a:pPr>
            <a:r>
              <a:rPr lang="en-US" dirty="0" smtClean="0"/>
              <a:t>The visibility segments define the </a:t>
            </a:r>
            <a:r>
              <a:rPr lang="en-US" dirty="0" err="1" smtClean="0"/>
              <a:t>trapezoidalization</a:t>
            </a:r>
            <a:r>
              <a:rPr lang="en-US" dirty="0" smtClean="0"/>
              <a:t>. </a:t>
            </a:r>
          </a:p>
          <a:p>
            <a:pPr marL="342900" indent="-342900" algn="l">
              <a:buFont typeface="Wingdings" panose="05000000000000000000" pitchFamily="2" charset="2"/>
              <a:buChar char="Ø"/>
            </a:pPr>
            <a:r>
              <a:rPr lang="en-US" dirty="0" smtClean="0"/>
              <a:t>The polygon is decomposed into trapezoids with vertical parallel edges (visibility segments)</a:t>
            </a:r>
            <a:endParaRPr lang="en-US"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492240" y="568036"/>
            <a:ext cx="5379720" cy="4324004"/>
          </a:xfrm>
          <a:prstGeom prst="rect">
            <a:avLst/>
          </a:prstGeom>
        </p:spPr>
      </p:pic>
    </p:spTree>
    <p:extLst>
      <p:ext uri="{BB962C8B-B14F-4D97-AF65-F5344CB8AC3E}">
        <p14:creationId xmlns:p14="http://schemas.microsoft.com/office/powerpoint/2010/main" val="30700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Triangulation of Simple Polygons</a:t>
            </a: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smtClean="0"/>
              <a:t>Triangulating a polygon P from scratch consists of finding diagonals within this polygon. </a:t>
            </a:r>
          </a:p>
          <a:p>
            <a:pPr marL="342900" indent="-342900" algn="l">
              <a:buFont typeface="Wingdings" panose="05000000000000000000" pitchFamily="2" charset="2"/>
              <a:buChar char="Ø"/>
            </a:pPr>
            <a:r>
              <a:rPr lang="en-US" dirty="0" smtClean="0"/>
              <a:t>A diagonal is a segment </a:t>
            </a:r>
            <a:r>
              <a:rPr lang="en-US" dirty="0" err="1" smtClean="0"/>
              <a:t>ViVj</a:t>
            </a:r>
            <a:r>
              <a:rPr lang="en-US" dirty="0" smtClean="0"/>
              <a:t> between two vertices of P whose interior does not intersect the boundary of P. Vi and </a:t>
            </a:r>
            <a:r>
              <a:rPr lang="en-US" dirty="0" err="1"/>
              <a:t>V</a:t>
            </a:r>
            <a:r>
              <a:rPr lang="en-US" dirty="0" err="1" smtClean="0"/>
              <a:t>j</a:t>
            </a:r>
            <a:r>
              <a:rPr lang="en-US" dirty="0" smtClean="0"/>
              <a:t> are said to be visible from each other. </a:t>
            </a:r>
          </a:p>
          <a:p>
            <a:pPr marL="342900" indent="-342900" algn="l">
              <a:buFont typeface="Wingdings" panose="05000000000000000000" pitchFamily="2" charset="2"/>
              <a:buChar char="Ø"/>
            </a:pPr>
            <a:r>
              <a:rPr lang="en-US" dirty="0" smtClean="0"/>
              <a:t>The triangulation is not deterministic, but one can show that every triangulation of a polygon P of n vertices has n − 3 diagonals and results in n − 2 triangles. </a:t>
            </a:r>
          </a:p>
          <a:p>
            <a:pPr marL="342900" indent="-342900" algn="l">
              <a:buFont typeface="Wingdings" panose="05000000000000000000" pitchFamily="2" charset="2"/>
              <a:buChar char="Ø"/>
            </a:pPr>
            <a:r>
              <a:rPr lang="en-US" dirty="0" smtClean="0"/>
              <a:t>Algorithms that directly triangulate a simple polygon but they are rather slow. </a:t>
            </a:r>
          </a:p>
          <a:p>
            <a:pPr marL="342900" indent="-342900" algn="l">
              <a:buFont typeface="Wingdings" panose="05000000000000000000" pitchFamily="2" charset="2"/>
              <a:buChar char="Ø"/>
            </a:pPr>
            <a:r>
              <a:rPr lang="en-US" dirty="0"/>
              <a:t>M</a:t>
            </a:r>
            <a:r>
              <a:rPr lang="en-US" dirty="0" smtClean="0"/>
              <a:t>onotone polygons can be linearly triangulated, and thus that partitioning a simple polygon into monotone polygons is the key to efficient triangulation algorithms.</a:t>
            </a:r>
          </a:p>
          <a:p>
            <a:pPr marL="342900" indent="-342900"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26580" y="4030137"/>
            <a:ext cx="5028247" cy="1918225"/>
          </a:xfrm>
          <a:prstGeom prst="rect">
            <a:avLst/>
          </a:prstGeom>
        </p:spPr>
      </p:pic>
    </p:spTree>
    <p:extLst>
      <p:ext uri="{BB962C8B-B14F-4D97-AF65-F5344CB8AC3E}">
        <p14:creationId xmlns:p14="http://schemas.microsoft.com/office/powerpoint/2010/main" val="311673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ALGORITHMS FOR SPATIAL DATABASES</a:t>
            </a:r>
          </a:p>
        </p:txBody>
      </p:sp>
      <p:sp>
        <p:nvSpPr>
          <p:cNvPr id="3" name="Subtitle 2"/>
          <p:cNvSpPr>
            <a:spLocks noGrp="1"/>
          </p:cNvSpPr>
          <p:nvPr>
            <p:ph type="subTitle" idx="1"/>
          </p:nvPr>
        </p:nvSpPr>
        <p:spPr>
          <a:xfrm>
            <a:off x="0" y="568036"/>
            <a:ext cx="12192000" cy="6289964"/>
          </a:xfrm>
        </p:spPr>
        <p:txBody>
          <a:bodyPr>
            <a:normAutofit/>
          </a:bodyPr>
          <a:lstStyle/>
          <a:p>
            <a:pPr marL="514350" indent="-514350" algn="l">
              <a:buFont typeface="+mj-lt"/>
              <a:buAutoNum type="romanUcPeriod"/>
            </a:pPr>
            <a:r>
              <a:rPr lang="en-US" b="1" dirty="0" smtClean="0"/>
              <a:t>Area Size of a Polygon and Related Operations</a:t>
            </a:r>
          </a:p>
          <a:p>
            <a:pPr marL="514350" indent="-514350" algn="l">
              <a:buFont typeface="+mj-lt"/>
              <a:buAutoNum type="romanUcPeriod"/>
            </a:pPr>
            <a:r>
              <a:rPr lang="en-US" b="1" dirty="0"/>
              <a:t>Point in </a:t>
            </a:r>
            <a:r>
              <a:rPr lang="en-US" b="1" dirty="0" smtClean="0"/>
              <a:t>Polygon</a:t>
            </a:r>
            <a:endParaRPr lang="en-US" b="1" dirty="0"/>
          </a:p>
          <a:p>
            <a:pPr marL="514350" indent="-514350" algn="l">
              <a:buFont typeface="+mj-lt"/>
              <a:buAutoNum type="romanUcPeriod"/>
            </a:pPr>
            <a:r>
              <a:rPr lang="en-US" b="1" dirty="0"/>
              <a:t>Polyline Intersections</a:t>
            </a:r>
          </a:p>
        </p:txBody>
      </p:sp>
      <p:pic>
        <p:nvPicPr>
          <p:cNvPr id="5" name="Picture 4"/>
          <p:cNvPicPr>
            <a:picLocks noChangeAspect="1"/>
          </p:cNvPicPr>
          <p:nvPr/>
        </p:nvPicPr>
        <p:blipFill>
          <a:blip r:embed="rId2"/>
          <a:stretch>
            <a:fillRect/>
          </a:stretch>
        </p:blipFill>
        <p:spPr>
          <a:xfrm>
            <a:off x="7155104" y="568036"/>
            <a:ext cx="5036896" cy="2106584"/>
          </a:xfrm>
          <a:prstGeom prst="rect">
            <a:avLst/>
          </a:prstGeom>
        </p:spPr>
      </p:pic>
      <p:pic>
        <p:nvPicPr>
          <p:cNvPr id="6" name="Picture 5"/>
          <p:cNvPicPr>
            <a:picLocks noChangeAspect="1"/>
          </p:cNvPicPr>
          <p:nvPr/>
        </p:nvPicPr>
        <p:blipFill>
          <a:blip r:embed="rId3"/>
          <a:stretch>
            <a:fillRect/>
          </a:stretch>
        </p:blipFill>
        <p:spPr>
          <a:xfrm>
            <a:off x="160020" y="3768436"/>
            <a:ext cx="8220113" cy="3089564"/>
          </a:xfrm>
          <a:prstGeom prst="rect">
            <a:avLst/>
          </a:prstGeom>
        </p:spPr>
      </p:pic>
      <p:sp>
        <p:nvSpPr>
          <p:cNvPr id="7" name="Rectangle 6"/>
          <p:cNvSpPr/>
          <p:nvPr/>
        </p:nvSpPr>
        <p:spPr>
          <a:xfrm>
            <a:off x="8808379" y="2827604"/>
            <a:ext cx="1730345" cy="369332"/>
          </a:xfrm>
          <a:prstGeom prst="rect">
            <a:avLst/>
          </a:prstGeom>
        </p:spPr>
        <p:txBody>
          <a:bodyPr wrap="none">
            <a:spAutoFit/>
          </a:bodyPr>
          <a:lstStyle/>
          <a:p>
            <a:r>
              <a:rPr lang="en-US" b="1" dirty="0" smtClean="0"/>
              <a:t>Point in Polygon</a:t>
            </a:r>
            <a:endParaRPr lang="en-US" b="1" dirty="0"/>
          </a:p>
        </p:txBody>
      </p:sp>
    </p:spTree>
    <p:extLst>
      <p:ext uri="{BB962C8B-B14F-4D97-AF65-F5344CB8AC3E}">
        <p14:creationId xmlns:p14="http://schemas.microsoft.com/office/powerpoint/2010/main" val="309877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Computational Geometry</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branch of </a:t>
            </a:r>
            <a:r>
              <a:rPr lang="en-US" dirty="0" err="1" smtClean="0">
                <a:latin typeface="Times New Roman" panose="02020603050405020304" pitchFamily="18" charset="0"/>
                <a:cs typeface="Times New Roman" panose="02020603050405020304" pitchFamily="18" charset="0"/>
              </a:rPr>
              <a:t>algorithmics</a:t>
            </a:r>
            <a:r>
              <a:rPr lang="en-US" dirty="0" smtClean="0">
                <a:latin typeface="Times New Roman" panose="02020603050405020304" pitchFamily="18" charset="0"/>
                <a:cs typeface="Times New Roman" panose="02020603050405020304" pitchFamily="18" charset="0"/>
              </a:rPr>
              <a:t> dealing with computation on geometric objects</a:t>
            </a:r>
          </a:p>
          <a:p>
            <a:pPr marL="342900" indent="-342900" algn="l">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Algorithmics</a:t>
            </a:r>
            <a:r>
              <a:rPr lang="en-US" dirty="0" smtClean="0">
                <a:latin typeface="Times New Roman" panose="02020603050405020304" pitchFamily="18" charset="0"/>
                <a:cs typeface="Times New Roman" panose="02020603050405020304" pitchFamily="18" charset="0"/>
              </a:rPr>
              <a:t> is the branch of computer science that consists of designing and analyzing computer algorithms</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Involves </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its description at an abstract level using a pseudo-language, and</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proof that the algorithm is correct</a:t>
            </a: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Analysis deals with evaluating the performance of an algorithm; for example, its cost in time, a task called complexity analysis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 algorithm is a sequence of operations performed on data that have to be organized in data structures.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careful design of data structures is required for optimizing the operations for a given algorithm</a:t>
            </a:r>
          </a:p>
        </p:txBody>
      </p:sp>
    </p:spTree>
    <p:extLst>
      <p:ext uri="{BB962C8B-B14F-4D97-AF65-F5344CB8AC3E}">
        <p14:creationId xmlns:p14="http://schemas.microsoft.com/office/powerpoint/2010/main" val="246554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Basic Concepts of Algorithms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3 Cornerstones of algorithm</a:t>
            </a:r>
            <a:endParaRPr lang="en-US" dirty="0">
              <a:latin typeface="Times New Roman" panose="02020603050405020304" pitchFamily="18" charset="0"/>
              <a:cs typeface="Times New Roman" panose="02020603050405020304" pitchFamily="18" charset="0"/>
            </a:endParaRPr>
          </a:p>
          <a:p>
            <a:pPr marL="971550" lvl="1" indent="-514350" algn="l">
              <a:buFont typeface="+mj-lt"/>
              <a:buAutoNum type="romanLcPeriod"/>
            </a:pPr>
            <a:r>
              <a:rPr lang="en-US" sz="2400" dirty="0" smtClean="0">
                <a:latin typeface="Times New Roman" panose="02020603050405020304" pitchFamily="18" charset="0"/>
                <a:cs typeface="Times New Roman" panose="02020603050405020304" pitchFamily="18" charset="0"/>
              </a:rPr>
              <a:t>the model of computation</a:t>
            </a:r>
          </a:p>
          <a:p>
            <a:pPr marL="971550" lvl="1" indent="-514350" algn="l">
              <a:buFont typeface="+mj-lt"/>
              <a:buAutoNum type="romanLcPeriod"/>
            </a:pPr>
            <a:r>
              <a:rPr lang="en-US" sz="2400" dirty="0" smtClean="0">
                <a:latin typeface="Times New Roman" panose="02020603050405020304" pitchFamily="18" charset="0"/>
                <a:cs typeface="Times New Roman" panose="02020603050405020304" pitchFamily="18" charset="0"/>
              </a:rPr>
              <a:t> the language used for describing the algorithm </a:t>
            </a:r>
            <a:endParaRPr lang="en-US" sz="2400" dirty="0">
              <a:latin typeface="Times New Roman" panose="02020603050405020304" pitchFamily="18" charset="0"/>
              <a:cs typeface="Times New Roman" panose="02020603050405020304" pitchFamily="18" charset="0"/>
            </a:endParaRPr>
          </a:p>
          <a:p>
            <a:pPr marL="971550" lvl="1" indent="-514350" algn="l">
              <a:buFont typeface="+mj-lt"/>
              <a:buAutoNum type="romanLcPeriod"/>
            </a:pPr>
            <a:r>
              <a:rPr lang="en-US" sz="2400" dirty="0" smtClean="0">
                <a:latin typeface="Times New Roman" panose="02020603050405020304" pitchFamily="18" charset="0"/>
                <a:cs typeface="Times New Roman" panose="02020603050405020304" pitchFamily="18" charset="0"/>
              </a:rPr>
              <a:t>the performance evaluation</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algorithm is an abstraction of a program to be executed on a physical machine</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 abstraction, or model of computation, allows one to describe what type of information a machine can handle, as well as the operations available.</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Once the model of computation has been defined, an algorithm can be described using the primitive operations</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performance evaluation of an algorithm is obtained by totaling the number of occurrences of each operation when running the algorithm</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the sake of simplicity and ease of expression, one gets rid of unnecessary details in the computation</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Algorithm evaluation is a function f (n,c1,c2,...,cm), whose arguments are (1) the size n of the input and (2) the cost ci of each key operation</a:t>
            </a:r>
          </a:p>
        </p:txBody>
      </p:sp>
    </p:spTree>
    <p:extLst>
      <p:ext uri="{BB962C8B-B14F-4D97-AF65-F5344CB8AC3E}">
        <p14:creationId xmlns:p14="http://schemas.microsoft.com/office/powerpoint/2010/main" val="80631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Basic Concepts of Algorithms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normAutofit/>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focus is on the dependence of computation time on input size rather than on the cost of each operation, which is implementation and machine dependent.</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Upper bound</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function g(n) of the input size is said to be O(f (n)) if there exist a constant C and an integer n0 such that g(n) ≤ </a:t>
            </a:r>
            <a:r>
              <a:rPr lang="en-US" sz="2400" dirty="0" err="1" smtClean="0">
                <a:latin typeface="Times New Roman" panose="02020603050405020304" pitchFamily="18" charset="0"/>
                <a:cs typeface="Times New Roman" panose="02020603050405020304" pitchFamily="18" charset="0"/>
              </a:rPr>
              <a:t>Cf</a:t>
            </a:r>
            <a:r>
              <a:rPr lang="en-US" sz="2400" dirty="0" smtClean="0">
                <a:latin typeface="Times New Roman" panose="02020603050405020304" pitchFamily="18" charset="0"/>
                <a:cs typeface="Times New Roman" panose="02020603050405020304" pitchFamily="18" charset="0"/>
              </a:rPr>
              <a:t> (n) for all n &gt; n0.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Lower bound	</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function g(n) is said to be </a:t>
            </a:r>
            <a:r>
              <a:rPr lang="el-GR" sz="2400" dirty="0" smtClean="0">
                <a:latin typeface="Times New Roman" panose="02020603050405020304" pitchFamily="18" charset="0"/>
                <a:cs typeface="Times New Roman" panose="02020603050405020304" pitchFamily="18" charset="0"/>
              </a:rPr>
              <a:t>Ώ</a:t>
            </a:r>
            <a:r>
              <a:rPr lang="en-US" sz="2400" dirty="0" smtClean="0">
                <a:latin typeface="Times New Roman" panose="02020603050405020304" pitchFamily="18" charset="0"/>
                <a:cs typeface="Times New Roman" panose="02020603050405020304" pitchFamily="18" charset="0"/>
              </a:rPr>
              <a:t>f (n)) if there exist C and n0 such that g(n) ≥ </a:t>
            </a:r>
            <a:r>
              <a:rPr lang="en-US" sz="2400" dirty="0" err="1" smtClean="0">
                <a:latin typeface="Times New Roman" panose="02020603050405020304" pitchFamily="18" charset="0"/>
                <a:cs typeface="Times New Roman" panose="02020603050405020304" pitchFamily="18" charset="0"/>
              </a:rPr>
              <a:t>Cf</a:t>
            </a:r>
            <a:r>
              <a:rPr lang="en-US" sz="2400" dirty="0" smtClean="0">
                <a:latin typeface="Times New Roman" panose="02020603050405020304" pitchFamily="18" charset="0"/>
                <a:cs typeface="Times New Roman" panose="02020603050405020304" pitchFamily="18" charset="0"/>
              </a:rPr>
              <a:t> (n) for all n &gt; n0. </a:t>
            </a: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Same order</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function g(n) is said to be </a:t>
            </a:r>
            <a:r>
              <a:rPr lang="el-GR" sz="2400" dirty="0" smtClean="0">
                <a:latin typeface="Times New Roman" panose="02020603050405020304" pitchFamily="18" charset="0"/>
                <a:cs typeface="Times New Roman" panose="02020603050405020304" pitchFamily="18" charset="0"/>
              </a:rPr>
              <a:t>Θ</a:t>
            </a:r>
            <a:r>
              <a:rPr lang="en-US" sz="2400" dirty="0" smtClean="0">
                <a:latin typeface="Times New Roman" panose="02020603050405020304" pitchFamily="18" charset="0"/>
                <a:cs typeface="Times New Roman" panose="02020603050405020304" pitchFamily="18" charset="0"/>
              </a:rPr>
              <a:t>(f (n)) if there exist C1, C2, and n0 such that C1f (n) ≤ g(n) ≤ C2f (n) for all n &gt; n0.</a:t>
            </a:r>
          </a:p>
        </p:txBody>
      </p:sp>
    </p:spTree>
    <p:extLst>
      <p:ext uri="{BB962C8B-B14F-4D97-AF65-F5344CB8AC3E}">
        <p14:creationId xmlns:p14="http://schemas.microsoft.com/office/powerpoint/2010/main" val="138541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Algorithm Analysis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complexity of an algorithm is a function g(n) that gives the upper bound of the number of operations performed by an algorithm when the input size is n.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number of operations is also called algorithm “running time.”</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Worst-case complexity</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this case, the running time for any input of a given size will be lower than the upper bound, except possibly for some values of the input where the maximum is reached.</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Average-case complexity.</a:t>
            </a:r>
          </a:p>
          <a:p>
            <a:pPr marL="800100" lvl="1" indent="-342900"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this case, g(n) is the average number of operations over all problem instances for a given size.</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average-case complexity is more representative of the actual behavior of an algorithm.</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Unfortunately, it is quite difficult to estimate, as the statistical behavior of the input is not easily predictable</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Most of the analyses give, therefore, a worst-case complexity</a:t>
            </a:r>
            <a:r>
              <a:rPr lang="en-US" dirty="0" smtClean="0"/>
              <a:t>. </a:t>
            </a:r>
          </a:p>
        </p:txBody>
      </p:sp>
    </p:spTree>
    <p:extLst>
      <p:ext uri="{BB962C8B-B14F-4D97-AF65-F5344CB8AC3E}">
        <p14:creationId xmlns:p14="http://schemas.microsoft.com/office/powerpoint/2010/main" val="279736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Algorithm Analysis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lstStyle/>
          <a:p>
            <a:pPr marL="342900" indent="-342900" algn="l">
              <a:buFont typeface="Wingdings" panose="05000000000000000000" pitchFamily="2" charset="2"/>
              <a:buChar char="Ø"/>
            </a:pPr>
            <a:r>
              <a:rPr lang="en-US" dirty="0"/>
              <a:t>E</a:t>
            </a:r>
            <a:r>
              <a:rPr lang="en-US" dirty="0" smtClean="0"/>
              <a:t>ven though this approximation provides a useful classification of algorithms, it leads to a loose estimate of the actual complexity because it does not take into account the multiplicative constant C and the fact that the complexity is true for n &gt; n0.</a:t>
            </a:r>
          </a:p>
          <a:p>
            <a:pPr marL="342900" indent="-342900" algn="l">
              <a:buFont typeface="Wingdings" panose="05000000000000000000" pitchFamily="2" charset="2"/>
              <a:buChar char="Ø"/>
            </a:pPr>
            <a:r>
              <a:rPr lang="en-US" dirty="0" smtClean="0"/>
              <a:t>Thus, two algorithms with the same asymptotic complexity may lead to quite different computation times </a:t>
            </a:r>
          </a:p>
        </p:txBody>
      </p:sp>
    </p:spTree>
    <p:extLst>
      <p:ext uri="{BB962C8B-B14F-4D97-AF65-F5344CB8AC3E}">
        <p14:creationId xmlns:p14="http://schemas.microsoft.com/office/powerpoint/2010/main" val="285026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Optimality</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lstStyle/>
          <a:p>
            <a:pPr marL="342900" indent="-342900" algn="l">
              <a:buFont typeface="Wingdings" panose="05000000000000000000" pitchFamily="2" charset="2"/>
              <a:buChar char="Ø"/>
            </a:pPr>
            <a:r>
              <a:rPr lang="en-US" dirty="0" smtClean="0"/>
              <a:t>An algorithm for a given problem is optimal if its complexity reaches the lower bound over all the algorithms solving this problem</a:t>
            </a:r>
            <a:endParaRPr lang="en-US" dirty="0"/>
          </a:p>
          <a:p>
            <a:pPr marL="342900" indent="-342900" algn="l">
              <a:buFont typeface="Wingdings" panose="05000000000000000000" pitchFamily="2" charset="2"/>
              <a:buChar char="Ø"/>
            </a:pPr>
            <a:r>
              <a:rPr lang="en-US" dirty="0" smtClean="0"/>
              <a:t>estimating a lower bound is an essential task, and unfortunately a difficult one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2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USEFUL ALGORITHMIC STRATEGIES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lstStyle/>
          <a:p>
            <a:pPr algn="l"/>
            <a:r>
              <a:rPr lang="en-US" b="1" dirty="0" smtClean="0">
                <a:latin typeface="Times New Roman" panose="02020603050405020304" pitchFamily="18" charset="0"/>
                <a:cs typeface="Times New Roman" panose="02020603050405020304" pitchFamily="18" charset="0"/>
              </a:rPr>
              <a:t>Incremental Algorithms: The Convex-Hull Example</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incremental algorithm uses a straightforward strategy that works as follows.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idea is to first take a subset of the input small enough so that the problem is easily solved, and then to add, one by one, the remaining elements of the input while maintaining the solution at each step.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01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6803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Divide-and-Conquer Strategy: The Half-Plane Intersection Example</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68036"/>
            <a:ext cx="12192000" cy="6289964"/>
          </a:xfrm>
        </p:spPr>
        <p:txBody>
          <a:bodyPr>
            <a:normAutofit lnSpcReduction="10000"/>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divide-and-conquer strategy has for a long time proved effective in many situations.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relies on a recursive approach and has two steps.</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first step (top-down), the input is recursively divided until the </a:t>
            </a:r>
            <a:r>
              <a:rPr lang="en-US" dirty="0" err="1" smtClean="0">
                <a:latin typeface="Times New Roman" panose="02020603050405020304" pitchFamily="18" charset="0"/>
                <a:cs typeface="Times New Roman" panose="02020603050405020304" pitchFamily="18" charset="0"/>
              </a:rPr>
              <a:t>subproblems</a:t>
            </a:r>
            <a:r>
              <a:rPr lang="en-US" dirty="0" smtClean="0">
                <a:latin typeface="Times New Roman" panose="02020603050405020304" pitchFamily="18" charset="0"/>
                <a:cs typeface="Times New Roman" panose="02020603050405020304" pitchFamily="18" charset="0"/>
              </a:rPr>
              <a:t> are small enough in size to be solved easily.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second step (bottom-up) consists of recursively merging the solutions.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strategy is also used in sorting algorithms such as merge-sort and quicksort.</a:t>
            </a:r>
          </a:p>
          <a:p>
            <a:pPr marL="342900" indent="-342900" algn="l">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Building the structure</a:t>
            </a:r>
          </a:p>
          <a:p>
            <a:pPr lvl="1" algn="l"/>
            <a:r>
              <a:rPr lang="en-US" sz="2400" dirty="0" smtClean="0">
                <a:latin typeface="Times New Roman" panose="02020603050405020304" pitchFamily="18" charset="0"/>
                <a:cs typeface="Times New Roman" panose="02020603050405020304" pitchFamily="18" charset="0"/>
              </a:rPr>
              <a:t>The set of n half-planes in the input is recursively halved until one obtains n singleton half-planes. This yields a binary tree</a:t>
            </a:r>
          </a:p>
          <a:p>
            <a:pPr lvl="1" algn="l"/>
            <a:endParaRPr lang="en-US" sz="2400"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Solving an atomic problem.</a:t>
            </a:r>
            <a:r>
              <a:rPr lang="en-US" dirty="0" smtClean="0">
                <a:latin typeface="Times New Roman" panose="02020603050405020304" pitchFamily="18" charset="0"/>
                <a:cs typeface="Times New Roman" panose="02020603050405020304" pitchFamily="18" charset="0"/>
              </a:rPr>
              <a:t> </a:t>
            </a:r>
          </a:p>
          <a:p>
            <a:pPr lvl="1" algn="l"/>
            <a:r>
              <a:rPr lang="en-US" sz="2400" dirty="0" smtClean="0">
                <a:latin typeface="Times New Roman" panose="02020603050405020304" pitchFamily="18" charset="0"/>
                <a:cs typeface="Times New Roman" panose="02020603050405020304" pitchFamily="18" charset="0"/>
              </a:rPr>
              <a:t>The half-plane in each leaf singleton is intersected with rectangle R. This yields a convex polygon in each leaf. </a:t>
            </a:r>
          </a:p>
          <a:p>
            <a:pPr marL="342900" indent="-342900" algn="l">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Merging the results</a:t>
            </a:r>
            <a:r>
              <a:rPr lang="en-US" dirty="0" smtClean="0">
                <a:latin typeface="Times New Roman" panose="02020603050405020304" pitchFamily="18" charset="0"/>
                <a:cs typeface="Times New Roman" panose="02020603050405020304" pitchFamily="18" charset="0"/>
              </a:rPr>
              <a:t>. </a:t>
            </a:r>
          </a:p>
          <a:p>
            <a:pPr lvl="1" algn="l"/>
            <a:r>
              <a:rPr lang="en-US" sz="2400" dirty="0" smtClean="0">
                <a:latin typeface="Times New Roman" panose="02020603050405020304" pitchFamily="18" charset="0"/>
                <a:cs typeface="Times New Roman" panose="02020603050405020304" pitchFamily="18" charset="0"/>
              </a:rPr>
              <a:t>Compute recursively the intersection of the convex polygons (going up in the structure defined in the first item in this list.)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9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1541</Words>
  <Application>Microsoft Office PowerPoint</Application>
  <PresentationFormat>Widescreen</PresentationFormat>
  <Paragraphs>102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Leelawadee</vt:lpstr>
      <vt:lpstr>Times New Roman</vt:lpstr>
      <vt:lpstr>Wingdings</vt:lpstr>
      <vt:lpstr>Office Theme</vt:lpstr>
      <vt:lpstr>PowerPoint Presentation</vt:lpstr>
      <vt:lpstr>Computational Geometry</vt:lpstr>
      <vt:lpstr>Basic Concepts of Algorithms</vt:lpstr>
      <vt:lpstr>Basic Concepts of Algorithms</vt:lpstr>
      <vt:lpstr>Algorithm Analysis</vt:lpstr>
      <vt:lpstr>Algorithm Analysis</vt:lpstr>
      <vt:lpstr>Optimality</vt:lpstr>
      <vt:lpstr>USEFUL ALGORITHMIC STRATEGIES</vt:lpstr>
      <vt:lpstr>Divide-and-Conquer Strategy: The Half-Plane Intersection Example</vt:lpstr>
      <vt:lpstr>Sweep-Line Method: The Rectangle Intersection Example</vt:lpstr>
      <vt:lpstr>POLYGON PARTITIONING</vt:lpstr>
      <vt:lpstr>POLYGON PARTITIONING</vt:lpstr>
      <vt:lpstr>Triangulation of Simple Polygons</vt:lpstr>
      <vt:lpstr>ALGORITHMS FOR SPATIAL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Pradip Aryal</dc:creator>
  <cp:lastModifiedBy>Pradip Aryal</cp:lastModifiedBy>
  <cp:revision>11</cp:revision>
  <dcterms:created xsi:type="dcterms:W3CDTF">2022-08-11T03:22:15Z</dcterms:created>
  <dcterms:modified xsi:type="dcterms:W3CDTF">2022-08-11T05:49:09Z</dcterms:modified>
</cp:coreProperties>
</file>