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56" r:id="rId3"/>
    <p:sldId id="268" r:id="rId4"/>
    <p:sldId id="267" r:id="rId5"/>
    <p:sldId id="266" r:id="rId6"/>
    <p:sldId id="270" r:id="rId7"/>
    <p:sldId id="265" r:id="rId8"/>
    <p:sldId id="264" r:id="rId9"/>
    <p:sldId id="271" r:id="rId10"/>
    <p:sldId id="263" r:id="rId11"/>
    <p:sldId id="261" r:id="rId12"/>
    <p:sldId id="260" r:id="rId13"/>
    <p:sldId id="272" r:id="rId14"/>
    <p:sldId id="273" r:id="rId15"/>
    <p:sldId id="259" r:id="rId16"/>
    <p:sldId id="258"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DC745-D064-4506-BA3C-B8B27D2C73F1}"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6EB1F-C897-4E45-B090-307F1C663917}" type="slidenum">
              <a:rPr lang="en-US" smtClean="0"/>
              <a:t>‹#›</a:t>
            </a:fld>
            <a:endParaRPr lang="en-US"/>
          </a:p>
        </p:txBody>
      </p:sp>
    </p:spTree>
    <p:extLst>
      <p:ext uri="{BB962C8B-B14F-4D97-AF65-F5344CB8AC3E}">
        <p14:creationId xmlns:p14="http://schemas.microsoft.com/office/powerpoint/2010/main" val="78196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56EB1F-C897-4E45-B090-307F1C663917}" type="slidenum">
              <a:rPr lang="en-US" smtClean="0"/>
              <a:t>4</a:t>
            </a:fld>
            <a:endParaRPr lang="en-US"/>
          </a:p>
        </p:txBody>
      </p:sp>
    </p:spTree>
    <p:extLst>
      <p:ext uri="{BB962C8B-B14F-4D97-AF65-F5344CB8AC3E}">
        <p14:creationId xmlns:p14="http://schemas.microsoft.com/office/powerpoint/2010/main" val="266816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A07E0-D540-4ECE-A056-30E77C02B788}"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378271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A07E0-D540-4ECE-A056-30E77C02B788}"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1360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A07E0-D540-4ECE-A056-30E77C02B788}"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236816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A07E0-D540-4ECE-A056-30E77C02B788}"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202396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A07E0-D540-4ECE-A056-30E77C02B788}"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134161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A07E0-D540-4ECE-A056-30E77C02B788}"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245565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A07E0-D540-4ECE-A056-30E77C02B788}"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401596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A07E0-D540-4ECE-A056-30E77C02B788}"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351657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A07E0-D540-4ECE-A056-30E77C02B788}"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3558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A07E0-D540-4ECE-A056-30E77C02B788}"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337020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A07E0-D540-4ECE-A056-30E77C02B788}"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373A3-26D6-40F2-BD3F-0D9741D6C970}" type="slidenum">
              <a:rPr lang="en-US" smtClean="0"/>
              <a:t>‹#›</a:t>
            </a:fld>
            <a:endParaRPr lang="en-US"/>
          </a:p>
        </p:txBody>
      </p:sp>
    </p:spTree>
    <p:extLst>
      <p:ext uri="{BB962C8B-B14F-4D97-AF65-F5344CB8AC3E}">
        <p14:creationId xmlns:p14="http://schemas.microsoft.com/office/powerpoint/2010/main" val="251394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A07E0-D540-4ECE-A056-30E77C02B788}" type="datetimeFigureOut">
              <a:rPr lang="en-US" smtClean="0"/>
              <a:t>8/7/2022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373A3-26D6-40F2-BD3F-0D9741D6C970}" type="slidenum">
              <a:rPr lang="en-US" smtClean="0"/>
              <a:t>‹#›</a:t>
            </a:fld>
            <a:endParaRPr lang="en-US"/>
          </a:p>
        </p:txBody>
      </p:sp>
    </p:spTree>
    <p:extLst>
      <p:ext uri="{BB962C8B-B14F-4D97-AF65-F5344CB8AC3E}">
        <p14:creationId xmlns:p14="http://schemas.microsoft.com/office/powerpoint/2010/main" val="27032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5789" y="2967335"/>
            <a:ext cx="9780434"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Spatial Concepts And Data Model</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6077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Tessellation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tessellation mode makes it possible to approximate a spatial object by a finite number of cells.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larger the grid resolution (i.e., the smaller the pixel size), the better the approximation but the higher the number of cells for representing an object.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faithful object representation has as a consequence that objects occupy much memory space.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 addition, operations on objects are then more time consuming. This is a clear drawback to this approach.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Nevertheless, information may sometimes be compressed to lead to a more compact form.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tessellation mode is of prime importance because of the exponentially growing volume of data coming from satellite (raster) sources and because of the increasing use of it in specific applications, such as environmental fields (pollution, weather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ost of the analysis, storing, and querying in many applications (and hence in commercial GIS) is made on spatial data stored under vector format</a:t>
            </a:r>
            <a:r>
              <a:rPr lang="en-US" sz="2400" dirty="0" smtClean="0"/>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9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Vector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lstStyle/>
          <a:p>
            <a:r>
              <a:rPr lang="en-US" dirty="0" smtClean="0"/>
              <a:t>In vector mode, objects are constructed from points and edges as primitives</a:t>
            </a:r>
          </a:p>
          <a:p>
            <a:r>
              <a:rPr lang="en-US" dirty="0" smtClean="0"/>
              <a:t>A point is represented by its pair of coordinates, whereas more complex linear and </a:t>
            </a:r>
            <a:r>
              <a:rPr lang="en-US" dirty="0" err="1" smtClean="0"/>
              <a:t>surfacic</a:t>
            </a:r>
            <a:r>
              <a:rPr lang="en-US" dirty="0" smtClean="0"/>
              <a:t> objects are represented by structures (lists, sets, arrays) on the point representation. </a:t>
            </a:r>
          </a:p>
          <a:p>
            <a:r>
              <a:rPr lang="en-US" dirty="0" smtClean="0"/>
              <a:t>In contrast to a raster representation, a vector representation is not eager in memory. </a:t>
            </a:r>
          </a:p>
          <a:p>
            <a:r>
              <a:rPr lang="en-US" dirty="0" smtClean="0"/>
              <a:t>In particular, a polygon is represented by the finite set of its vertices</a:t>
            </a:r>
            <a:endParaRPr lang="en-US" dirty="0"/>
          </a:p>
        </p:txBody>
      </p:sp>
    </p:spTree>
    <p:extLst>
      <p:ext uri="{BB962C8B-B14F-4D97-AF65-F5344CB8AC3E}">
        <p14:creationId xmlns:p14="http://schemas.microsoft.com/office/powerpoint/2010/main" val="65097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Entity Based Data In Vector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normAutofit lnSpcReduction="10000"/>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exists a large number of variants to represent polylines and regions in a vector mode.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following is a simple representation.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polyline is represented by a list of points &lt; p1,... </a:t>
            </a:r>
            <a:r>
              <a:rPr lang="en-US" sz="2400" dirty="0" err="1" smtClean="0">
                <a:latin typeface="Times New Roman" panose="02020603050405020304" pitchFamily="18" charset="0"/>
                <a:cs typeface="Times New Roman" panose="02020603050405020304" pitchFamily="18" charset="0"/>
              </a:rPr>
              <a:t>pn</a:t>
            </a:r>
            <a:r>
              <a:rPr lang="en-US" sz="2400" dirty="0" smtClean="0">
                <a:latin typeface="Times New Roman" panose="02020603050405020304" pitchFamily="18" charset="0"/>
                <a:cs typeface="Times New Roman" panose="02020603050405020304" pitchFamily="18" charset="0"/>
              </a:rPr>
              <a:t> &gt;, each pi being a vertex. Each pair (pi, pi+1), with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&lt; n, represents one of the polyline’s edges.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 polygon is also represented as a list of points. The notable difference is that the list represents a closed polyline, and therefore the pair (</a:t>
            </a:r>
            <a:r>
              <a:rPr lang="en-US" sz="2400" dirty="0" err="1" smtClean="0">
                <a:latin typeface="Times New Roman" panose="02020603050405020304" pitchFamily="18" charset="0"/>
                <a:cs typeface="Times New Roman" panose="02020603050405020304" pitchFamily="18" charset="0"/>
              </a:rPr>
              <a:t>pn</a:t>
            </a:r>
            <a:r>
              <a:rPr lang="en-US" sz="2400" dirty="0" smtClean="0">
                <a:latin typeface="Times New Roman" panose="02020603050405020304" pitchFamily="18" charset="0"/>
                <a:cs typeface="Times New Roman" panose="02020603050405020304" pitchFamily="18" charset="0"/>
              </a:rPr>
              <a:t>, p1) is also an edge of the polygon.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region is simply a set of polygons.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point : [x: real, y: real]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polyline : &lt; point &gt;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polygon : &lt; point &gt;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region : { polygon }</a:t>
            </a:r>
          </a:p>
          <a:p>
            <a:pPr>
              <a:buFont typeface="Wingdings" panose="05000000000000000000" pitchFamily="2" charset="2"/>
              <a:buChar char="Ø"/>
            </a:pPr>
            <a:r>
              <a:rPr lang="en-US" sz="2400" dirty="0" smtClean="0"/>
              <a:t>a polygon with n vertices has 2n possible representations.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are n ways of choosing where to start the boundary description; once the starting vertex has been chosen, there are two ways of scanning the vertices, called clockwise and counterclockwise orders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2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Entity Based Data In Vector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is no apparent distinction between a polyline structure and a polygon structure.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up to the software that manipulates geometric data to interpret properly the structure, and to check that the representation is valid; that is, to verify that the polyline is closed for the polygon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remark holds for other possible constraints on the polygon type, such as convexity.</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Neither can we guarantee that a polygon is simple, in that the foregoing data structure does not prevent two nonconsecutive edges to intersect.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structure is unfortunately not powerful enough to ensure the correctness of the representation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69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Field Based Data In Vector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normAutofit lnSpcReduction="10000"/>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DEMs provide a digital (and thereby finite) representation of an abstract modeling of space.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Although the term elevation refers to the altitude above sea level, DEMs are useful to represent any natural phenomenon that is a continuous function of the 2D space (e.g., temperature, pressure, moisture, or slope).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function of x and y is not represented at all points in 2D space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DEMs are generally based on a finite collection of sample values, from which values at other points are obtained by interpolation.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are various ways to define the interpolation, which mostly depend on the sampling policy.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Among them, Triangulated Irregular Networks (TINs) are widely used.</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TIN is based on a triangular partition of 2D space.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No assumption is made on the distribution and location of the vertices of the triangles.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elevation value is recorded at each vertex, and inferred at any other point P by linear interpolation of the three vertices of the triangle that contains P</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Data structures for TINs require an intensive use of pointers. Apart from the set of sample points P, a set V of edges and a set T of triangles need to be stored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8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rmAutofit fontScale="90000"/>
          </a:bodyPr>
          <a:lstStyle/>
          <a:p>
            <a:endParaRPr lang="en-US" dirty="0"/>
          </a:p>
        </p:txBody>
      </p:sp>
      <p:sp>
        <p:nvSpPr>
          <p:cNvPr id="3" name="Content Placeholder 2"/>
          <p:cNvSpPr>
            <a:spLocks noGrp="1"/>
          </p:cNvSpPr>
          <p:nvPr>
            <p:ph idx="1"/>
          </p:nvPr>
        </p:nvSpPr>
        <p:spPr>
          <a:xfrm>
            <a:off x="-1" y="568036"/>
            <a:ext cx="12067309" cy="6192982"/>
          </a:xfrm>
        </p:spPr>
        <p:txBody>
          <a:bodyPr/>
          <a:lstStyle/>
          <a:p>
            <a:endParaRPr lang="en-US" dirty="0"/>
          </a:p>
        </p:txBody>
      </p:sp>
    </p:spTree>
    <p:extLst>
      <p:ext uri="{BB962C8B-B14F-4D97-AF65-F5344CB8AC3E}">
        <p14:creationId xmlns:p14="http://schemas.microsoft.com/office/powerpoint/2010/main" val="16160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rmAutofit fontScale="90000"/>
          </a:bodyPr>
          <a:lstStyle/>
          <a:p>
            <a:endParaRPr lang="en-US" dirty="0"/>
          </a:p>
        </p:txBody>
      </p:sp>
      <p:sp>
        <p:nvSpPr>
          <p:cNvPr id="3" name="Content Placeholder 2"/>
          <p:cNvSpPr>
            <a:spLocks noGrp="1"/>
          </p:cNvSpPr>
          <p:nvPr>
            <p:ph idx="1"/>
          </p:nvPr>
        </p:nvSpPr>
        <p:spPr>
          <a:xfrm>
            <a:off x="-1" y="568036"/>
            <a:ext cx="12067309" cy="6192982"/>
          </a:xfrm>
        </p:spPr>
        <p:txBody>
          <a:bodyPr/>
          <a:lstStyle/>
          <a:p>
            <a:endParaRPr lang="en-US" dirty="0"/>
          </a:p>
        </p:txBody>
      </p:sp>
    </p:spTree>
    <p:extLst>
      <p:ext uri="{BB962C8B-B14F-4D97-AF65-F5344CB8AC3E}">
        <p14:creationId xmlns:p14="http://schemas.microsoft.com/office/powerpoint/2010/main" val="11090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rmAutofit fontScale="90000"/>
          </a:bodyPr>
          <a:lstStyle/>
          <a:p>
            <a:endParaRPr lang="en-US" dirty="0"/>
          </a:p>
        </p:txBody>
      </p:sp>
      <p:sp>
        <p:nvSpPr>
          <p:cNvPr id="3" name="Content Placeholder 2"/>
          <p:cNvSpPr>
            <a:spLocks noGrp="1"/>
          </p:cNvSpPr>
          <p:nvPr>
            <p:ph idx="1"/>
          </p:nvPr>
        </p:nvSpPr>
        <p:spPr>
          <a:xfrm>
            <a:off x="-1" y="568036"/>
            <a:ext cx="12067309" cy="6192982"/>
          </a:xfrm>
        </p:spPr>
        <p:txBody>
          <a:bodyPr/>
          <a:lstStyle/>
          <a:p>
            <a:endParaRPr lang="en-US" dirty="0"/>
          </a:p>
        </p:txBody>
      </p:sp>
    </p:spTree>
    <p:extLst>
      <p:ext uri="{BB962C8B-B14F-4D97-AF65-F5344CB8AC3E}">
        <p14:creationId xmlns:p14="http://schemas.microsoft.com/office/powerpoint/2010/main" val="230989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3200" dirty="0" smtClean="0">
                <a:latin typeface="Times New Roman" panose="02020603050405020304" pitchFamily="18" charset="0"/>
                <a:cs typeface="Times New Roman" panose="02020603050405020304" pitchFamily="18" charset="0"/>
              </a:rPr>
              <a:t>Geographical Space Modelling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80" y="457201"/>
            <a:ext cx="12067309" cy="6192982"/>
          </a:xfrm>
        </p:spPr>
        <p:txBody>
          <a:bodyPr/>
          <a:lstStyle/>
          <a:p>
            <a:pPr marL="514350" indent="-514350">
              <a:buAutoNum type="arabicPeriod"/>
            </a:pPr>
            <a:r>
              <a:rPr lang="en-US" b="1" dirty="0" smtClean="0"/>
              <a:t>Entity Based Model</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Geographic object has two components: </a:t>
            </a:r>
          </a:p>
          <a:p>
            <a:pPr marL="914400" lvl="1" indent="-457200">
              <a:buAutoNum type="arabicParenBoth"/>
            </a:pPr>
            <a:r>
              <a:rPr lang="en-US" dirty="0" smtClean="0">
                <a:latin typeface="Times New Roman" panose="02020603050405020304" pitchFamily="18" charset="0"/>
                <a:cs typeface="Times New Roman" panose="02020603050405020304" pitchFamily="18" charset="0"/>
              </a:rPr>
              <a:t>a description</a:t>
            </a:r>
          </a:p>
          <a:p>
            <a:pPr marL="457200" lvl="1" indent="0">
              <a:buNone/>
            </a:pPr>
            <a:r>
              <a:rPr lang="en-US" dirty="0" smtClean="0">
                <a:latin typeface="Times New Roman" panose="02020603050405020304" pitchFamily="18" charset="0"/>
                <a:cs typeface="Times New Roman" panose="02020603050405020304" pitchFamily="18" charset="0"/>
              </a:rPr>
              <a:t>(2) a spatial component, also referred to as spatial object, or spatial extent, which corresponds to the shape and location of the object in the embedding space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order to distinguish an object from others, an explicit identity is assigned to it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interpretation of space depends on the semantics associated with the geographic territory</a:t>
            </a:r>
          </a:p>
          <a:p>
            <a:pPr>
              <a:buFont typeface="Wingdings" panose="05000000000000000000" pitchFamily="2" charset="2"/>
              <a:buChar char="Ø"/>
            </a:pPr>
            <a:r>
              <a:rPr lang="en-US" sz="2400" dirty="0"/>
              <a:t>I</a:t>
            </a:r>
            <a:r>
              <a:rPr lang="en-US" sz="2400" dirty="0" smtClean="0"/>
              <a:t>n practice one uses one of the following types of spatial objects:</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Zero dimensional Object</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One Dimensional Object</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Two Dimensional Object</a:t>
            </a:r>
          </a:p>
          <a:p>
            <a:pPr marL="457200" lvl="1"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5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Zero Dimensional Objects or Points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normAutofit/>
          </a:bodyPr>
          <a:lstStyle/>
          <a:p>
            <a:r>
              <a:rPr lang="en-US" sz="2400" dirty="0" smtClean="0">
                <a:latin typeface="Times New Roman" panose="02020603050405020304" pitchFamily="18" charset="0"/>
                <a:cs typeface="Times New Roman" panose="02020603050405020304" pitchFamily="18" charset="0"/>
              </a:rPr>
              <a:t>Points are used for representing the location of entities whose shape is not considered as useful, or when the area is quite small with respect to the embedding space size</a:t>
            </a:r>
          </a:p>
          <a:p>
            <a:r>
              <a:rPr lang="en-US" sz="2400" dirty="0" smtClean="0">
                <a:latin typeface="Times New Roman" panose="02020603050405020304" pitchFamily="18" charset="0"/>
                <a:cs typeface="Times New Roman" panose="02020603050405020304" pitchFamily="18" charset="0"/>
              </a:rPr>
              <a:t>Cities, churches, and crossings are examples of entities whose spatial extent might be reduced to a point on a large-scale map.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0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One-Dimensional Objects or Linear Objects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5943600" cy="6206835"/>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These objects are commonly used for representing networks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basic geometric type is polyline.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polyline is defined as a finite set of line segments or edges, such that each segment endpoint is shared by exactly two segments, except for two endpoints (called the extreme points), which belong to only one segment.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polyline is closed if the two extreme points are identical.</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simple polyline is such that no pairs of nonconsecutive edges intersect at any place.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polyline is monotone with respect to a line L if every line L orthogonal to L meets the polyline at one point at most.</a:t>
            </a:r>
          </a:p>
        </p:txBody>
      </p:sp>
      <p:pic>
        <p:nvPicPr>
          <p:cNvPr id="4" name="Picture 3"/>
          <p:cNvPicPr>
            <a:picLocks noChangeAspect="1"/>
          </p:cNvPicPr>
          <p:nvPr/>
        </p:nvPicPr>
        <p:blipFill>
          <a:blip r:embed="rId3"/>
          <a:stretch>
            <a:fillRect/>
          </a:stretch>
        </p:blipFill>
        <p:spPr>
          <a:xfrm>
            <a:off x="5558675" y="568036"/>
            <a:ext cx="6744163" cy="6289964"/>
          </a:xfrm>
          <a:prstGeom prst="rect">
            <a:avLst/>
          </a:prstGeom>
        </p:spPr>
      </p:pic>
      <p:sp>
        <p:nvSpPr>
          <p:cNvPr id="5" name="Rectangle 4"/>
          <p:cNvSpPr/>
          <p:nvPr/>
        </p:nvSpPr>
        <p:spPr>
          <a:xfrm>
            <a:off x="5943600" y="6082145"/>
            <a:ext cx="997527" cy="235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40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Two Dimensional Objects or Surface Objects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5509261" cy="6192982"/>
          </a:xfrm>
        </p:spPr>
        <p:txBody>
          <a:bodyPr>
            <a:normAutofit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a:t>
            </a:r>
            <a:r>
              <a:rPr lang="en-US" sz="2400" dirty="0" smtClean="0">
                <a:latin typeface="Times New Roman" panose="02020603050405020304" pitchFamily="18" charset="0"/>
                <a:cs typeface="Times New Roman" panose="02020603050405020304" pitchFamily="18" charset="0"/>
              </a:rPr>
              <a:t>sed for representing entities with large areas, such as parcels or administrative units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Polygons constitute the main geometric type for such objects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polygon is a region of the plane bounded by a closed polyline, called its boundary.</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polygon is simple if its boundary is a simple polyline.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convex polygon P is such that for any pair of points A and B in P the segment AB is fully included in P.</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monotone polygon is a simple polygon such that its boundary </a:t>
            </a:r>
            <a:r>
              <a:rPr lang="en-US" sz="2400" dirty="0" err="1" smtClean="0">
                <a:latin typeface="Times New Roman" panose="02020603050405020304" pitchFamily="18" charset="0"/>
                <a:cs typeface="Times New Roman" panose="02020603050405020304" pitchFamily="18" charset="0"/>
              </a:rPr>
              <a:t>δP</a:t>
            </a:r>
            <a:r>
              <a:rPr lang="en-US" sz="2400" dirty="0" smtClean="0">
                <a:latin typeface="Times New Roman" panose="02020603050405020304" pitchFamily="18" charset="0"/>
                <a:cs typeface="Times New Roman" panose="02020603050405020304" pitchFamily="18" charset="0"/>
              </a:rPr>
              <a:t> can be split into exactly two monotone polylines M C1 and M C2.</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96000" y="457201"/>
            <a:ext cx="5905153" cy="6015644"/>
          </a:xfrm>
          <a:prstGeom prst="rect">
            <a:avLst/>
          </a:prstGeom>
        </p:spPr>
      </p:pic>
      <p:sp>
        <p:nvSpPr>
          <p:cNvPr id="5" name="Rectangle 4"/>
          <p:cNvSpPr/>
          <p:nvPr/>
        </p:nvSpPr>
        <p:spPr>
          <a:xfrm>
            <a:off x="6331527" y="5791200"/>
            <a:ext cx="858982" cy="180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3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3200" dirty="0" smtClean="0">
                <a:latin typeface="Times New Roman" panose="02020603050405020304" pitchFamily="18" charset="0"/>
                <a:cs typeface="Times New Roman" panose="02020603050405020304" pitchFamily="18" charset="0"/>
              </a:rPr>
              <a:t>Geographical Space Modelling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80" y="457201"/>
            <a:ext cx="12067309" cy="6192982"/>
          </a:xfrm>
        </p:spPr>
        <p:txBody>
          <a:bodyPr/>
          <a:lstStyle/>
          <a:p>
            <a:pPr marL="0" indent="0">
              <a:buNone/>
            </a:pPr>
            <a:r>
              <a:rPr lang="en-US" b="1" dirty="0" smtClean="0"/>
              <a:t>2. Field Based Model</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 field-based (or space-based) approach, with each point in space is associated one or several attribute values, defined as continuous functions in x and y.</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altitude above sea level is an example of function defined over x and y, whose result is the value of a variable h for any point in the 2D space</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measures for several phenomena can be collected as attribute values varying with the location in the plane</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view of space as a continuous field is in contrast with the entity-based model, which identifies a set of points (region, line) as an entity or object. </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concept of object is not relevant in the field-based approach</a:t>
            </a:r>
          </a:p>
        </p:txBody>
      </p:sp>
    </p:spTree>
    <p:extLst>
      <p:ext uri="{BB962C8B-B14F-4D97-AF65-F5344CB8AC3E}">
        <p14:creationId xmlns:p14="http://schemas.microsoft.com/office/powerpoint/2010/main" val="135431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Representation Modes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lstStyle/>
          <a:p>
            <a:pPr marL="514350" indent="-514350">
              <a:buAutoNum type="arabicPeriod"/>
            </a:pPr>
            <a:r>
              <a:rPr lang="en-US" dirty="0" smtClean="0">
                <a:latin typeface="Times New Roman" panose="02020603050405020304" pitchFamily="18" charset="0"/>
                <a:cs typeface="Times New Roman" panose="02020603050405020304" pitchFamily="18" charset="0"/>
              </a:rPr>
              <a:t>Tessellation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cellular decomposition of the plane (usually, a grid) serves as a basis for representing the geometry</a:t>
            </a:r>
          </a:p>
          <a:p>
            <a:pPr>
              <a:buFont typeface="Wingdings" panose="05000000000000000000" pitchFamily="2" charset="2"/>
              <a:buChar char="Ø"/>
            </a:pPr>
            <a:r>
              <a:rPr lang="en-US" sz="2400" dirty="0" smtClean="0"/>
              <a:t>The partitioning of the embedding space into disjoint cells defines a discrete model, sometimes called spatial resolution model, tiling, or meshes in the field of computer graphics.</a:t>
            </a:r>
          </a:p>
          <a:p>
            <a:pPr>
              <a:buFont typeface="Wingdings" panose="05000000000000000000" pitchFamily="2" charset="2"/>
              <a:buChar char="Ø"/>
            </a:pPr>
            <a:r>
              <a:rPr lang="en-US" sz="2400" dirty="0"/>
              <a:t>C</a:t>
            </a:r>
            <a:r>
              <a:rPr lang="en-US" sz="2400" dirty="0" smtClean="0"/>
              <a:t>an be further divided into fixed (or regular) and variable (or irregular) tessellation modes.</a:t>
            </a:r>
          </a:p>
          <a:p>
            <a:pPr>
              <a:buFont typeface="Wingdings" panose="05000000000000000000" pitchFamily="2" charset="2"/>
              <a:buChar char="Ø"/>
            </a:pPr>
            <a:r>
              <a:rPr lang="en-US" sz="2400" dirty="0" smtClean="0"/>
              <a:t>A fixed representation model uses a regular grid or raster, which is a collection of polygonal units of equal size.</a:t>
            </a:r>
          </a:p>
          <a:p>
            <a:pPr>
              <a:buFont typeface="Wingdings" panose="05000000000000000000" pitchFamily="2" charset="2"/>
              <a:buChar char="Ø"/>
            </a:pPr>
            <a:r>
              <a:rPr lang="en-US" sz="2400" dirty="0" smtClean="0"/>
              <a:t>A variable spatial resolution model handles units of decomposition of various sizes</a:t>
            </a:r>
          </a:p>
          <a:p>
            <a:pPr>
              <a:buFont typeface="Wingdings" panose="05000000000000000000" pitchFamily="2" charset="2"/>
              <a:buChar char="Ø"/>
            </a:pPr>
            <a:r>
              <a:rPr lang="en-US" sz="2400" dirty="0" smtClean="0"/>
              <a:t>The size of the units may also change according to the level of resolution</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1450" y="5153977"/>
            <a:ext cx="3848100" cy="1304925"/>
          </a:xfrm>
          <a:prstGeom prst="rect">
            <a:avLst/>
          </a:prstGeom>
        </p:spPr>
      </p:pic>
      <p:pic>
        <p:nvPicPr>
          <p:cNvPr id="5" name="Picture 4"/>
          <p:cNvPicPr>
            <a:picLocks noChangeAspect="1"/>
          </p:cNvPicPr>
          <p:nvPr/>
        </p:nvPicPr>
        <p:blipFill>
          <a:blip r:embed="rId3"/>
          <a:stretch>
            <a:fillRect/>
          </a:stretch>
        </p:blipFill>
        <p:spPr>
          <a:xfrm>
            <a:off x="6033653" y="5144452"/>
            <a:ext cx="4019550" cy="1314450"/>
          </a:xfrm>
          <a:prstGeom prst="rect">
            <a:avLst/>
          </a:prstGeom>
        </p:spPr>
      </p:pic>
      <p:sp>
        <p:nvSpPr>
          <p:cNvPr id="6" name="TextBox 5"/>
          <p:cNvSpPr txBox="1"/>
          <p:nvPr/>
        </p:nvSpPr>
        <p:spPr>
          <a:xfrm>
            <a:off x="706582" y="6458902"/>
            <a:ext cx="2286000" cy="369332"/>
          </a:xfrm>
          <a:prstGeom prst="rect">
            <a:avLst/>
          </a:prstGeom>
          <a:noFill/>
        </p:spPr>
        <p:txBody>
          <a:bodyPr wrap="square" rtlCol="0">
            <a:spAutoFit/>
          </a:bodyPr>
          <a:lstStyle/>
          <a:p>
            <a:r>
              <a:rPr lang="en-US" dirty="0" smtClean="0"/>
              <a:t>Regular Tessellation</a:t>
            </a:r>
            <a:endParaRPr lang="en-US" dirty="0"/>
          </a:p>
        </p:txBody>
      </p:sp>
      <p:sp>
        <p:nvSpPr>
          <p:cNvPr id="7" name="TextBox 6"/>
          <p:cNvSpPr txBox="1"/>
          <p:nvPr/>
        </p:nvSpPr>
        <p:spPr>
          <a:xfrm>
            <a:off x="6900428" y="6391686"/>
            <a:ext cx="2286000" cy="369332"/>
          </a:xfrm>
          <a:prstGeom prst="rect">
            <a:avLst/>
          </a:prstGeom>
          <a:noFill/>
        </p:spPr>
        <p:txBody>
          <a:bodyPr wrap="square" rtlCol="0">
            <a:spAutoFit/>
          </a:bodyPr>
          <a:lstStyle/>
          <a:p>
            <a:r>
              <a:rPr lang="en-US" dirty="0" smtClean="0"/>
              <a:t>Irregular Tessellation</a:t>
            </a:r>
            <a:endParaRPr lang="en-US" dirty="0"/>
          </a:p>
        </p:txBody>
      </p:sp>
    </p:spTree>
    <p:extLst>
      <p:ext uri="{BB962C8B-B14F-4D97-AF65-F5344CB8AC3E}">
        <p14:creationId xmlns:p14="http://schemas.microsoft.com/office/powerpoint/2010/main" val="344511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Field Based Data in Tessellation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12067309" cy="619298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regular tessellation may be encountered in applications that process image data coming from remote sensing (satellite images), such as weather or pollution forecast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Then field-based data is still represented as a function from space to a range such as temperature or elevation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space is no longer seen as a continuous field, but as a discrete one, which permits an explicit representation of data</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 irregular tessellation is used, for instance, in zoning (a typical GIS function) in social, demographic, or economic data</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Other applications include surface modeling using triangles or administrative and political units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4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200"/>
          </a:xfrm>
        </p:spPr>
        <p:txBody>
          <a:bodyPr>
            <a:noAutofit/>
          </a:bodyPr>
          <a:lstStyle/>
          <a:p>
            <a:r>
              <a:rPr lang="en-US" sz="2800" dirty="0" smtClean="0">
                <a:latin typeface="Times New Roman" panose="02020603050405020304" pitchFamily="18" charset="0"/>
                <a:cs typeface="Times New Roman" panose="02020603050405020304" pitchFamily="18" charset="0"/>
              </a:rPr>
              <a:t>Entity Based Data in Tessellation Mode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68036"/>
            <a:ext cx="8321041" cy="6192982"/>
          </a:xfrm>
        </p:spPr>
        <p:txBody>
          <a:bodyPr>
            <a:normAutofit lnSpcReduction="10000"/>
          </a:bodyPr>
          <a:lstStyle/>
          <a:p>
            <a:pPr>
              <a:buFont typeface="Wingdings" panose="05000000000000000000" pitchFamily="2" charset="2"/>
              <a:buChar char="Ø"/>
            </a:pPr>
            <a:r>
              <a:rPr lang="en-US" dirty="0" smtClean="0"/>
              <a:t>A spatial object in 2D space is represented by the smallest (finite) subset of pixels that contains it. </a:t>
            </a:r>
          </a:p>
          <a:p>
            <a:pPr>
              <a:buFont typeface="Wingdings" panose="05000000000000000000" pitchFamily="2" charset="2"/>
              <a:buChar char="Ø"/>
            </a:pPr>
            <a:r>
              <a:rPr lang="en-US" dirty="0" smtClean="0"/>
              <a:t>A point is described as a single pixel. </a:t>
            </a:r>
          </a:p>
          <a:p>
            <a:pPr>
              <a:buFont typeface="Wingdings" panose="05000000000000000000" pitchFamily="2" charset="2"/>
              <a:buChar char="Ø"/>
            </a:pPr>
            <a:r>
              <a:rPr lang="en-US" dirty="0" smtClean="0"/>
              <a:t>Its location is described as the pixel address; that is, a pair of integer coordinates</a:t>
            </a:r>
          </a:p>
          <a:p>
            <a:pPr>
              <a:buFont typeface="Wingdings" panose="05000000000000000000" pitchFamily="2" charset="2"/>
              <a:buChar char="Ø"/>
            </a:pPr>
            <a:r>
              <a:rPr lang="en-US" dirty="0" smtClean="0"/>
              <a:t>A polyline, polygon, or region is represented by a finite number of pixels</a:t>
            </a:r>
          </a:p>
          <a:p>
            <a:pPr>
              <a:buFont typeface="Wingdings" panose="05000000000000000000" pitchFamily="2" charset="2"/>
              <a:buChar char="Ø"/>
            </a:pPr>
            <a:r>
              <a:rPr lang="en-US" dirty="0" smtClean="0"/>
              <a:t>In Figure  the following list of pixels is a representation of polygon P.</a:t>
            </a:r>
          </a:p>
          <a:p>
            <a:pPr marL="0" indent="0">
              <a:buNone/>
            </a:pPr>
            <a:r>
              <a:rPr lang="en-US" dirty="0"/>
              <a:t>	</a:t>
            </a:r>
            <a:r>
              <a:rPr lang="en-US" dirty="0" smtClean="0"/>
              <a:t>&lt; 5, 12, 13, 14, 17, 18, 19, 20, 21, 22, 26, 27, 28, 29, 30, 31, 35, 36, 37, 38 &gt;</a:t>
            </a:r>
          </a:p>
          <a:p>
            <a:pPr>
              <a:buFont typeface="Wingdings" panose="05000000000000000000" pitchFamily="2" charset="2"/>
              <a:buChar char="Ø"/>
            </a:pPr>
            <a:r>
              <a:rPr lang="en-US" dirty="0" smtClean="0"/>
              <a:t>For the sake of simplicity, instead of using the (</a:t>
            </a:r>
            <a:r>
              <a:rPr lang="en-US" dirty="0" err="1" smtClean="0"/>
              <a:t>x,y</a:t>
            </a:r>
            <a:r>
              <a:rPr lang="en-US" dirty="0" smtClean="0"/>
              <a:t>) coordinate notation we referenced cells by an integer identifier.</a:t>
            </a:r>
            <a:endParaRPr lang="en-US" dirty="0"/>
          </a:p>
        </p:txBody>
      </p:sp>
      <p:pic>
        <p:nvPicPr>
          <p:cNvPr id="4" name="Picture 3"/>
          <p:cNvPicPr>
            <a:picLocks noChangeAspect="1"/>
          </p:cNvPicPr>
          <p:nvPr/>
        </p:nvPicPr>
        <p:blipFill>
          <a:blip r:embed="rId2"/>
          <a:stretch>
            <a:fillRect/>
          </a:stretch>
        </p:blipFill>
        <p:spPr>
          <a:xfrm>
            <a:off x="8602979" y="816292"/>
            <a:ext cx="3475409" cy="2589848"/>
          </a:xfrm>
          <a:prstGeom prst="rect">
            <a:avLst/>
          </a:prstGeom>
        </p:spPr>
      </p:pic>
    </p:spTree>
    <p:extLst>
      <p:ext uri="{BB962C8B-B14F-4D97-AF65-F5344CB8AC3E}">
        <p14:creationId xmlns:p14="http://schemas.microsoft.com/office/powerpoint/2010/main" val="526416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1628</Words>
  <Application>Microsoft Office PowerPoint</Application>
  <PresentationFormat>Widescreen</PresentationFormat>
  <Paragraphs>103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Geographical Space Modelling</vt:lpstr>
      <vt:lpstr>Zero Dimensional Objects or Points</vt:lpstr>
      <vt:lpstr>One-Dimensional Objects or Linear Objects</vt:lpstr>
      <vt:lpstr>Two Dimensional Objects or Surface Objects</vt:lpstr>
      <vt:lpstr>Geographical Space Modelling</vt:lpstr>
      <vt:lpstr>Representation Modes</vt:lpstr>
      <vt:lpstr>Field Based Data in Tessellation Mode</vt:lpstr>
      <vt:lpstr>Entity Based Data in Tessellation Mode</vt:lpstr>
      <vt:lpstr>Tessellation Mode</vt:lpstr>
      <vt:lpstr>Vector Mode</vt:lpstr>
      <vt:lpstr>Entity Based Data In Vector Mode</vt:lpstr>
      <vt:lpstr>Entity Based Data In Vector Mode</vt:lpstr>
      <vt:lpstr>Field Based Data In Vector Mode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Pradip Aryal</dc:creator>
  <cp:lastModifiedBy>Pradip Aryal</cp:lastModifiedBy>
  <cp:revision>11</cp:revision>
  <dcterms:created xsi:type="dcterms:W3CDTF">2022-08-07T04:09:37Z</dcterms:created>
  <dcterms:modified xsi:type="dcterms:W3CDTF">2022-08-07T06:28:27Z</dcterms:modified>
</cp:coreProperties>
</file>