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8" r:id="rId31"/>
    <p:sldId id="289" r:id="rId32"/>
    <p:sldId id="290" r:id="rId33"/>
    <p:sldId id="291" r:id="rId34"/>
    <p:sldId id="292" r:id="rId35"/>
    <p:sldId id="293" r:id="rId36"/>
    <p:sldId id="294" r:id="rId37"/>
    <p:sldId id="295" r:id="rId38"/>
    <p:sldId id="296" r:id="rId39"/>
    <p:sldId id="297" r:id="rId40"/>
    <p:sldId id="284" r:id="rId41"/>
    <p:sldId id="285" r:id="rId42"/>
    <p:sldId id="28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5/12/2019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5/12/2019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project and project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According to Technique:</a:t>
            </a:r>
          </a:p>
          <a:p>
            <a:pPr algn="just"/>
            <a:r>
              <a:rPr lang="en-US" dirty="0" smtClean="0"/>
              <a:t> 1. Labor intensive project: This Project is labor based. Human labor extensively used for implementation of the project.</a:t>
            </a:r>
          </a:p>
          <a:p>
            <a:pPr algn="just"/>
            <a:r>
              <a:rPr lang="en-US" dirty="0" smtClean="0"/>
              <a:t>2. Capital intensive project: This project is technology based. Technology represented by machinery , automation and computerization is used to implement the project.</a:t>
            </a:r>
          </a:p>
          <a:p>
            <a:pPr algn="just"/>
            <a:r>
              <a:rPr lang="en-US" dirty="0" smtClean="0"/>
              <a:t>According to functions:</a:t>
            </a:r>
          </a:p>
          <a:p>
            <a:pPr algn="just"/>
            <a:r>
              <a:rPr lang="en-US" dirty="0" smtClean="0"/>
              <a:t>1.Disaster Prevention projects </a:t>
            </a:r>
          </a:p>
          <a:p>
            <a:pPr algn="just"/>
            <a:r>
              <a:rPr lang="en-US" dirty="0" smtClean="0"/>
              <a:t>2.Development Projects </a:t>
            </a:r>
          </a:p>
          <a:p>
            <a:pPr algn="just"/>
            <a:r>
              <a:rPr lang="en-US" dirty="0" smtClean="0"/>
              <a:t>3.Sevice sector project </a:t>
            </a:r>
          </a:p>
          <a:p>
            <a:pPr algn="just"/>
            <a:r>
              <a:rPr lang="en-US" dirty="0" smtClean="0"/>
              <a:t>4Environment friendly projects etc.</a:t>
            </a:r>
          </a:p>
          <a:p>
            <a:pPr algn="just"/>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t>According to Orientation :</a:t>
            </a:r>
          </a:p>
          <a:p>
            <a:pPr algn="just"/>
            <a:r>
              <a:rPr lang="en-US" b="1" dirty="0" smtClean="0"/>
              <a:t>1.Product oriented </a:t>
            </a:r>
          </a:p>
          <a:p>
            <a:pPr algn="just"/>
            <a:r>
              <a:rPr lang="en-US" b="1" dirty="0" smtClean="0"/>
              <a:t>The focus is on the technical content of the project. Examples- Building, Roads, Bridge etc.</a:t>
            </a:r>
          </a:p>
          <a:p>
            <a:pPr algn="just"/>
            <a:r>
              <a:rPr lang="en-US" b="1" dirty="0" smtClean="0"/>
              <a:t>2.Process Oriented :</a:t>
            </a:r>
          </a:p>
          <a:p>
            <a:pPr algn="just"/>
            <a:r>
              <a:rPr lang="en-US" b="1" dirty="0" smtClean="0"/>
              <a:t>No consideration is given to technical context .Examples-  Person ,Focused Training, </a:t>
            </a:r>
            <a:r>
              <a:rPr lang="en-US" b="1" dirty="0" err="1" smtClean="0"/>
              <a:t>repir</a:t>
            </a:r>
            <a:r>
              <a:rPr lang="en-US" b="1" dirty="0" smtClean="0"/>
              <a:t> of cement Plant etc.</a:t>
            </a:r>
          </a:p>
          <a:p>
            <a:pPr algn="just"/>
            <a:r>
              <a:rPr lang="en-US" b="1" dirty="0" smtClean="0"/>
              <a:t>According to Scale and Size</a:t>
            </a:r>
          </a:p>
          <a:p>
            <a:pPr algn="just"/>
            <a:r>
              <a:rPr lang="en-US" b="1" dirty="0" smtClean="0"/>
              <a:t>1.Mega </a:t>
            </a:r>
          </a:p>
          <a:p>
            <a:pPr algn="just"/>
            <a:r>
              <a:rPr lang="en-US" b="1" dirty="0" smtClean="0"/>
              <a:t>It is a big size complex project for 5 to 10 years involving huge investment and high technology. Upper </a:t>
            </a:r>
            <a:r>
              <a:rPr lang="en-US" b="1" dirty="0" err="1" smtClean="0"/>
              <a:t>karnali</a:t>
            </a:r>
            <a:r>
              <a:rPr lang="en-US" b="1" dirty="0" smtClean="0"/>
              <a:t> hydropower project is the major example of mega project of </a:t>
            </a:r>
            <a:r>
              <a:rPr lang="en-US" b="1" dirty="0" err="1" smtClean="0"/>
              <a:t>nepal</a:t>
            </a:r>
            <a:endParaRPr lang="en-US" b="1" dirty="0" smtClean="0"/>
          </a:p>
          <a:p>
            <a:pPr algn="just">
              <a:buNone/>
            </a:pPr>
            <a:endParaRPr lang="en-US" dirty="0" smtClean="0"/>
          </a:p>
          <a:p>
            <a:pPr algn="just"/>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2.Major </a:t>
            </a:r>
          </a:p>
          <a:p>
            <a:pPr algn="just"/>
            <a:r>
              <a:rPr lang="en-US" dirty="0" smtClean="0"/>
              <a:t>It is smaller in size  than mega project. Middle </a:t>
            </a:r>
            <a:r>
              <a:rPr lang="en-US" dirty="0" err="1" smtClean="0"/>
              <a:t>Marshyandi</a:t>
            </a:r>
            <a:r>
              <a:rPr lang="en-US" dirty="0" smtClean="0"/>
              <a:t> hydropower is the example of major project in Nepal.</a:t>
            </a:r>
          </a:p>
          <a:p>
            <a:pPr algn="just"/>
            <a:r>
              <a:rPr lang="en-US" dirty="0" smtClean="0"/>
              <a:t>3. Medium </a:t>
            </a:r>
          </a:p>
          <a:p>
            <a:pPr algn="just"/>
            <a:r>
              <a:rPr lang="en-US" dirty="0" smtClean="0"/>
              <a:t>It is small in size than major project. </a:t>
            </a:r>
            <a:r>
              <a:rPr lang="en-US" dirty="0" err="1" smtClean="0"/>
              <a:t>Eg</a:t>
            </a:r>
            <a:r>
              <a:rPr lang="en-US" dirty="0" smtClean="0"/>
              <a:t>. </a:t>
            </a:r>
            <a:r>
              <a:rPr lang="en-US" dirty="0" err="1" smtClean="0"/>
              <a:t>Khimti</a:t>
            </a:r>
            <a:r>
              <a:rPr lang="en-US" dirty="0" smtClean="0"/>
              <a:t>/ </a:t>
            </a:r>
            <a:r>
              <a:rPr lang="en-US" dirty="0" err="1" smtClean="0"/>
              <a:t>Bhotekoshi</a:t>
            </a:r>
            <a:r>
              <a:rPr lang="en-US" dirty="0" smtClean="0"/>
              <a:t>/ </a:t>
            </a:r>
            <a:r>
              <a:rPr lang="en-US" dirty="0" err="1" smtClean="0"/>
              <a:t>Jhimruk</a:t>
            </a:r>
            <a:r>
              <a:rPr lang="en-US" dirty="0" smtClean="0"/>
              <a:t> hydropower project</a:t>
            </a:r>
          </a:p>
          <a:p>
            <a:pPr algn="just"/>
            <a:r>
              <a:rPr lang="en-US" dirty="0" smtClean="0"/>
              <a:t> 4. Small</a:t>
            </a:r>
          </a:p>
          <a:p>
            <a:pPr algn="just"/>
            <a:r>
              <a:rPr lang="en-US" dirty="0" smtClean="0"/>
              <a:t>It is the smallest project of short duration. </a:t>
            </a:r>
            <a:r>
              <a:rPr lang="en-US" dirty="0" err="1" smtClean="0"/>
              <a:t>Manang</a:t>
            </a:r>
            <a:r>
              <a:rPr lang="en-US" dirty="0" smtClean="0"/>
              <a:t> Hydropower is an example.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According to Nature of Project.</a:t>
            </a:r>
          </a:p>
          <a:p>
            <a:r>
              <a:rPr lang="en-US" dirty="0" smtClean="0"/>
              <a:t>Simple</a:t>
            </a:r>
          </a:p>
          <a:p>
            <a:r>
              <a:rPr lang="en-US" dirty="0" smtClean="0"/>
              <a:t>Complex</a:t>
            </a:r>
          </a:p>
          <a:p>
            <a:r>
              <a:rPr lang="en-US" dirty="0" smtClean="0"/>
              <a:t>Innovative</a:t>
            </a:r>
          </a:p>
          <a:p>
            <a:r>
              <a:rPr lang="en-US" dirty="0" smtClean="0"/>
              <a:t>Emergency.</a:t>
            </a:r>
          </a:p>
          <a:p>
            <a:r>
              <a:rPr lang="en-US" dirty="0" smtClean="0"/>
              <a:t>According to Time Frame and Speed.</a:t>
            </a:r>
          </a:p>
          <a:p>
            <a:r>
              <a:rPr lang="en-US" dirty="0" smtClean="0"/>
              <a:t>1. Normal </a:t>
            </a:r>
          </a:p>
          <a:p>
            <a:pPr algn="just"/>
            <a:r>
              <a:rPr lang="en-US" dirty="0" smtClean="0"/>
              <a:t>Normal time is allowed for project implementation.</a:t>
            </a:r>
          </a:p>
          <a:p>
            <a:pPr algn="just"/>
            <a:r>
              <a:rPr lang="en-US" dirty="0" smtClean="0"/>
              <a:t>2. Crash</a:t>
            </a:r>
          </a:p>
          <a:p>
            <a:pPr algn="just"/>
            <a:r>
              <a:rPr lang="en-US" dirty="0" smtClean="0"/>
              <a:t>Saving in time is achieved by spending extra money and resources. Overlapping of the project phases is encouraged.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Objective and goals</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 project has clearly defined objective. The project objective is defined in order to.</a:t>
            </a:r>
          </a:p>
          <a:p>
            <a:pPr algn="just"/>
            <a:r>
              <a:rPr lang="en-US" dirty="0" smtClean="0"/>
              <a:t>1. make sure that we have indentified the right target.</a:t>
            </a:r>
          </a:p>
          <a:p>
            <a:pPr algn="just"/>
            <a:r>
              <a:rPr lang="en-US" dirty="0" smtClean="0"/>
              <a:t>2. create team commitment and involve all interested parties in achieving the successful project outcome.</a:t>
            </a:r>
          </a:p>
          <a:p>
            <a:pPr algn="just"/>
            <a:r>
              <a:rPr lang="en-US" dirty="0" smtClean="0"/>
              <a:t>The objectives and goals of the project should be; SMART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Specific</a:t>
            </a:r>
          </a:p>
          <a:p>
            <a:pPr algn="just"/>
            <a:r>
              <a:rPr lang="en-US" dirty="0" smtClean="0"/>
              <a:t>The project objectives must be specific. Setting out specific objectives require careful planning and input from the project team members involved  and if necessary the external consultants and experts. The objective should explain what we really want to do. For </a:t>
            </a:r>
            <a:r>
              <a:rPr lang="en-US" dirty="0" err="1" smtClean="0"/>
              <a:t>eg</a:t>
            </a:r>
            <a:r>
              <a:rPr lang="en-US" dirty="0" smtClean="0"/>
              <a:t>. Setting out objectives as “construction of road “ is not specific as it </a:t>
            </a:r>
            <a:r>
              <a:rPr lang="en-US" dirty="0" err="1" smtClean="0"/>
              <a:t>doesnot</a:t>
            </a:r>
            <a:r>
              <a:rPr lang="en-US" dirty="0" smtClean="0"/>
              <a:t> tell us about when, where, and which road will be constructed and who is going to construct 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Measurable:</a:t>
            </a:r>
          </a:p>
          <a:p>
            <a:pPr algn="just"/>
            <a:r>
              <a:rPr lang="en-US" dirty="0" smtClean="0"/>
              <a:t>The project objectives should be measurable in terms of its benefit and achievements. If the goals is not measurable it is not possible to know whether a team is making progress towards successful completion or not.</a:t>
            </a:r>
          </a:p>
          <a:p>
            <a:pPr algn="just"/>
            <a:r>
              <a:rPr lang="en-US" dirty="0" smtClean="0"/>
              <a:t>Measuring progress is supposed to help a team stay on track and reach its target. Indicator should be quantifiable. </a:t>
            </a:r>
          </a:p>
          <a:p>
            <a:pPr algn="just"/>
            <a:r>
              <a:rPr lang="en-US" dirty="0" smtClean="0"/>
              <a:t>A measurable goal will usually answer the question such as</a:t>
            </a:r>
          </a:p>
          <a:p>
            <a:pPr algn="just"/>
            <a:r>
              <a:rPr lang="en-US" dirty="0" smtClean="0"/>
              <a:t>How much?</a:t>
            </a:r>
          </a:p>
          <a:p>
            <a:pPr algn="just"/>
            <a:r>
              <a:rPr lang="en-US" dirty="0" smtClean="0"/>
              <a:t>How many?</a:t>
            </a:r>
          </a:p>
          <a:p>
            <a:pPr algn="just"/>
            <a:r>
              <a:rPr lang="en-US" dirty="0" smtClean="0"/>
              <a:t>How will I know when it is accomplished?</a:t>
            </a:r>
          </a:p>
          <a:p>
            <a:pPr algn="just"/>
            <a:r>
              <a:rPr lang="en-US" dirty="0" err="1" smtClean="0"/>
              <a:t>Eg</a:t>
            </a:r>
            <a:r>
              <a:rPr lang="en-US" dirty="0" smtClean="0"/>
              <a:t>. This year the company will increase the monthly product by 20% from 1500 to 1800 pieces. We will be definitely be able to measure these goals within our targeted time frame.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Achievable:</a:t>
            </a:r>
          </a:p>
          <a:p>
            <a:pPr algn="just"/>
            <a:r>
              <a:rPr lang="en-US" dirty="0" smtClean="0"/>
              <a:t>A goal is said to be achievable when its accomplishment is within reach. The goals for the project need to be </a:t>
            </a:r>
            <a:r>
              <a:rPr lang="en-US" dirty="0" err="1" smtClean="0"/>
              <a:t>attainable.The</a:t>
            </a:r>
            <a:r>
              <a:rPr lang="en-US" dirty="0" smtClean="0"/>
              <a:t> goals should be something that you have skills and abilities to achieve it. </a:t>
            </a:r>
          </a:p>
          <a:p>
            <a:pPr algn="just"/>
            <a:r>
              <a:rPr lang="en-US" dirty="0" smtClean="0"/>
              <a:t>The goals are neither out of reach nor below the standard performance since these are considered meaningless. </a:t>
            </a:r>
          </a:p>
          <a:p>
            <a:pPr algn="just"/>
            <a:r>
              <a:rPr lang="en-US" dirty="0" err="1" smtClean="0"/>
              <a:t>Eg</a:t>
            </a:r>
            <a:r>
              <a:rPr lang="en-US" dirty="0" smtClean="0"/>
              <a:t>.” I want to be a civil engineer within two year” This is not achievable goal as it takes 4 years to complete the engineering.</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Realistic</a:t>
            </a:r>
          </a:p>
          <a:p>
            <a:pPr algn="just"/>
            <a:r>
              <a:rPr lang="en-US" dirty="0" smtClean="0"/>
              <a:t>A realistic goal is one that is within a practical range of achievement. The goal should be meeting by using available resource, effort and finance. The goal which is not realistic is meaningless.</a:t>
            </a:r>
          </a:p>
          <a:p>
            <a:pPr algn="just"/>
            <a:r>
              <a:rPr lang="en-US" dirty="0" smtClean="0"/>
              <a:t> </a:t>
            </a:r>
            <a:r>
              <a:rPr lang="en-US" dirty="0" err="1" smtClean="0"/>
              <a:t>Eg</a:t>
            </a:r>
            <a:r>
              <a:rPr lang="en-US" dirty="0" smtClean="0"/>
              <a:t>. Increase of sales by 20% in 20 weeks . This is a realistic goal but increase 20% sales within a week may not be realistic objective.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Time bound</a:t>
            </a:r>
          </a:p>
          <a:p>
            <a:pPr algn="just"/>
            <a:r>
              <a:rPr lang="en-US" dirty="0" smtClean="0"/>
              <a:t>Goals must have specific timeframes. We must have a deadline by which the goal is accomplished. Setting a deadline reinforces the seriousness of the goal in our mind. It motivates to take action. </a:t>
            </a:r>
          </a:p>
          <a:p>
            <a:pPr algn="just"/>
            <a:r>
              <a:rPr lang="en-US" dirty="0" smtClean="0"/>
              <a:t>When we don’t set a time line, there is no internal pressure to accomplish the goal.</a:t>
            </a:r>
          </a:p>
          <a:p>
            <a:pPr algn="just"/>
            <a:r>
              <a:rPr lang="en-US" dirty="0" smtClean="0"/>
              <a:t>A time bound goal is intended to establish a sense of urgency.</a:t>
            </a:r>
          </a:p>
          <a:p>
            <a:pPr algn="just"/>
            <a:r>
              <a:rPr lang="en-US" dirty="0" err="1" smtClean="0"/>
              <a:t>Eg</a:t>
            </a:r>
            <a:r>
              <a:rPr lang="en-US" dirty="0" smtClean="0"/>
              <a:t>. </a:t>
            </a:r>
            <a:r>
              <a:rPr lang="en-US" dirty="0" err="1" smtClean="0"/>
              <a:t>Labour</a:t>
            </a:r>
            <a:r>
              <a:rPr lang="en-US" dirty="0" smtClean="0"/>
              <a:t> training program commence on 29 may 2016 and last for next two weeks.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A project is a combination of human and non human resources pooled together in a temporary organization in order to meet the target.</a:t>
            </a:r>
          </a:p>
          <a:p>
            <a:pPr algn="just"/>
            <a:r>
              <a:rPr lang="en-US" dirty="0" smtClean="0"/>
              <a:t>A project involves a single definable purpose, end item or result usually specified in terms of cost, time schedule and performance requirements.</a:t>
            </a:r>
          </a:p>
          <a:p>
            <a:pPr algn="just"/>
            <a:r>
              <a:rPr lang="en-US" dirty="0" smtClean="0"/>
              <a:t>It is a process of working together to achieve a goal  during the process project pass through several distinct phases called project life cycle.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 Cycle and Phases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Project depending upon the nature, size and type undergoes through the different well defined phases  right from inception to successful completion.</a:t>
            </a:r>
          </a:p>
          <a:p>
            <a:pPr algn="just"/>
            <a:r>
              <a:rPr lang="en-US" dirty="0" smtClean="0"/>
              <a:t>The following important five phases contribute to develop a project from the idea to reality.</a:t>
            </a:r>
          </a:p>
          <a:p>
            <a:pPr algn="just"/>
            <a:r>
              <a:rPr lang="en-US" dirty="0" smtClean="0"/>
              <a:t>Initiation Phase</a:t>
            </a:r>
          </a:p>
          <a:p>
            <a:pPr algn="just"/>
            <a:r>
              <a:rPr lang="en-US" dirty="0" smtClean="0"/>
              <a:t>Planning Phase</a:t>
            </a:r>
          </a:p>
          <a:p>
            <a:pPr algn="just"/>
            <a:r>
              <a:rPr lang="en-US" dirty="0" smtClean="0"/>
              <a:t>Engineering and Design Phase</a:t>
            </a:r>
          </a:p>
          <a:p>
            <a:pPr algn="just"/>
            <a:r>
              <a:rPr lang="en-US" dirty="0" err="1" smtClean="0"/>
              <a:t>Implentation</a:t>
            </a:r>
            <a:r>
              <a:rPr lang="en-US" dirty="0" smtClean="0"/>
              <a:t> Phase</a:t>
            </a:r>
          </a:p>
          <a:p>
            <a:pPr algn="just"/>
            <a:r>
              <a:rPr lang="en-US" dirty="0" smtClean="0"/>
              <a:t>Termination Phase</a:t>
            </a:r>
          </a:p>
          <a:p>
            <a:pPr algn="just">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Initiation Phase</a:t>
            </a:r>
            <a:endParaRPr lang="en-US" dirty="0"/>
          </a:p>
        </p:txBody>
      </p:sp>
      <p:sp>
        <p:nvSpPr>
          <p:cNvPr id="3" name="Content Placeholder 2"/>
          <p:cNvSpPr>
            <a:spLocks noGrp="1"/>
          </p:cNvSpPr>
          <p:nvPr>
            <p:ph idx="1"/>
          </p:nvPr>
        </p:nvSpPr>
        <p:spPr/>
        <p:txBody>
          <a:bodyPr>
            <a:normAutofit lnSpcReduction="10000"/>
          </a:bodyPr>
          <a:lstStyle/>
          <a:p>
            <a:r>
              <a:rPr lang="en-US" dirty="0" smtClean="0"/>
              <a:t>This phase includes</a:t>
            </a:r>
          </a:p>
          <a:p>
            <a:pPr algn="just"/>
            <a:r>
              <a:rPr lang="en-US" dirty="0" smtClean="0"/>
              <a:t>Conceptual Study: The projects are born with creative ideas. It includes primary evaluation of ideas, such as project identification, project formulation.</a:t>
            </a:r>
          </a:p>
          <a:p>
            <a:pPr algn="just"/>
            <a:r>
              <a:rPr lang="en-US" dirty="0" smtClean="0"/>
              <a:t>Feasibility study: the objective of the feasibility study is to have more detailed information about the location, nature, dimensions, raw material needed, equipments, cost benefit analysis, and the detail about the users who will be benefitted by the project.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Market Study: It includes the study of the marketing prospects and demand of the product considering potential size and composition of the market and present and projected demand of the product / services.</a:t>
            </a:r>
          </a:p>
          <a:p>
            <a:pPr algn="just"/>
            <a:endParaRPr lang="en-US" dirty="0" smtClean="0"/>
          </a:p>
          <a:p>
            <a:pPr algn="just"/>
            <a:r>
              <a:rPr lang="en-US" dirty="0" smtClean="0"/>
              <a:t>After completion of Initiation phase a go/ no go decision is made.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Phase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phase include</a:t>
            </a:r>
          </a:p>
          <a:p>
            <a:pPr algn="just"/>
            <a:r>
              <a:rPr lang="en-US" dirty="0" smtClean="0"/>
              <a:t>Work Breakdown Structure: the project is broken down in to small elements so that all the activities to be performed in the project are included.</a:t>
            </a:r>
          </a:p>
          <a:p>
            <a:pPr algn="just"/>
            <a:r>
              <a:rPr lang="en-US" dirty="0" smtClean="0"/>
              <a:t>Cost and Schedule planning: After breaking down of the project, the time and cost of each activity is determined and overall time and cost of the project is determined.</a:t>
            </a:r>
          </a:p>
          <a:p>
            <a:pPr algn="just"/>
            <a:r>
              <a:rPr lang="en-US" dirty="0" smtClean="0"/>
              <a:t>Contract terms and condition: the contract terms in which the project activities are to accomplish is determined in this phase. The contract may be </a:t>
            </a:r>
            <a:r>
              <a:rPr lang="en-US" dirty="0" err="1" smtClean="0"/>
              <a:t>lumpsum</a:t>
            </a:r>
            <a:r>
              <a:rPr lang="en-US" dirty="0" smtClean="0"/>
              <a:t>, fixed price, unit rate etc.</a:t>
            </a:r>
          </a:p>
          <a:p>
            <a:pPr algn="just"/>
            <a:r>
              <a:rPr lang="en-US" dirty="0" smtClean="0"/>
              <a:t>At the end of this phase time and cost estimate of the project is made and major contracts are let.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and Design</a:t>
            </a:r>
            <a:endParaRPr lang="en-US" dirty="0"/>
          </a:p>
        </p:txBody>
      </p:sp>
      <p:sp>
        <p:nvSpPr>
          <p:cNvPr id="3" name="Content Placeholder 2"/>
          <p:cNvSpPr>
            <a:spLocks noGrp="1"/>
          </p:cNvSpPr>
          <p:nvPr>
            <p:ph idx="1"/>
          </p:nvPr>
        </p:nvSpPr>
        <p:spPr/>
        <p:txBody>
          <a:bodyPr/>
          <a:lstStyle/>
          <a:p>
            <a:r>
              <a:rPr lang="en-US" dirty="0" smtClean="0"/>
              <a:t>This phase includes</a:t>
            </a:r>
          </a:p>
          <a:p>
            <a:r>
              <a:rPr lang="en-US" dirty="0" smtClean="0"/>
              <a:t>1. Preliminary Engineering and Design</a:t>
            </a:r>
          </a:p>
          <a:p>
            <a:pPr algn="just"/>
            <a:r>
              <a:rPr lang="en-US" dirty="0" smtClean="0"/>
              <a:t>It stresses architectural concepts, evaluation of technological process alternatives, size and capacity decisions and comparative economic studies. </a:t>
            </a:r>
          </a:p>
          <a:p>
            <a:pPr algn="just"/>
            <a:r>
              <a:rPr lang="en-US" dirty="0" smtClean="0"/>
              <a:t>In designing dam, hydropower, irrigation channel preliminary engineering requires the analysis of hydrological analysis, geological condition etc.</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Detail Engineering Design</a:t>
            </a:r>
          </a:p>
          <a:p>
            <a:pPr algn="just"/>
            <a:r>
              <a:rPr lang="en-US" dirty="0" smtClean="0"/>
              <a:t>It involves the successively breaking down, analyzing and designing the structure and its elements. This detail phase include architects, interior designers, landscapes architects and several engineering disciplines including chemical, civil electrical etc.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Implentation</a:t>
            </a:r>
            <a:r>
              <a:rPr lang="en-US" dirty="0" smtClean="0"/>
              <a:t> Phase</a:t>
            </a:r>
            <a:endParaRPr lang="en-US" dirty="0"/>
          </a:p>
        </p:txBody>
      </p:sp>
      <p:sp>
        <p:nvSpPr>
          <p:cNvPr id="3" name="Content Placeholder 2"/>
          <p:cNvSpPr>
            <a:spLocks noGrp="1"/>
          </p:cNvSpPr>
          <p:nvPr>
            <p:ph idx="1"/>
          </p:nvPr>
        </p:nvSpPr>
        <p:spPr/>
        <p:txBody>
          <a:bodyPr/>
          <a:lstStyle/>
          <a:p>
            <a:r>
              <a:rPr lang="en-US" dirty="0" smtClean="0"/>
              <a:t>This phase includes </a:t>
            </a:r>
          </a:p>
          <a:p>
            <a:pPr algn="just"/>
            <a:r>
              <a:rPr lang="en-US" dirty="0" smtClean="0"/>
              <a:t>Application of paper work physically in the real field.</a:t>
            </a:r>
          </a:p>
          <a:p>
            <a:pPr algn="just"/>
            <a:r>
              <a:rPr lang="en-US" dirty="0" smtClean="0"/>
              <a:t>Manufacturing, installation of machines and testing and civil works.</a:t>
            </a:r>
          </a:p>
          <a:p>
            <a:pPr algn="just"/>
            <a:r>
              <a:rPr lang="en-US" dirty="0" smtClean="0"/>
              <a:t>Controlling is performed to check project performance at any point of time during </a:t>
            </a:r>
            <a:r>
              <a:rPr lang="en-US" dirty="0" err="1" smtClean="0"/>
              <a:t>implentation</a:t>
            </a:r>
            <a:r>
              <a:rPr lang="en-US" dirty="0" smtClean="0"/>
              <a:t>.</a:t>
            </a:r>
          </a:p>
          <a:p>
            <a:pPr algn="just"/>
            <a:r>
              <a:rPr lang="en-US" dirty="0" smtClean="0"/>
              <a:t>The facility is substantially completed at this phase.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Phase</a:t>
            </a:r>
            <a:endParaRPr lang="en-US" dirty="0"/>
          </a:p>
        </p:txBody>
      </p:sp>
      <p:sp>
        <p:nvSpPr>
          <p:cNvPr id="3" name="Content Placeholder 2"/>
          <p:cNvSpPr>
            <a:spLocks noGrp="1"/>
          </p:cNvSpPr>
          <p:nvPr>
            <p:ph idx="1"/>
          </p:nvPr>
        </p:nvSpPr>
        <p:spPr/>
        <p:txBody>
          <a:bodyPr/>
          <a:lstStyle/>
          <a:p>
            <a:pPr algn="just"/>
            <a:r>
              <a:rPr lang="en-US" dirty="0" smtClean="0"/>
              <a:t>This phase is the end of the project is brought to its completion. </a:t>
            </a:r>
          </a:p>
          <a:p>
            <a:pPr algn="just"/>
            <a:r>
              <a:rPr lang="en-US" dirty="0" smtClean="0"/>
              <a:t>In this phase final testing and maintenance of the project is done and handed over to the customer and resources are released to other project.</a:t>
            </a:r>
          </a:p>
          <a:p>
            <a:pPr algn="just"/>
            <a:r>
              <a:rPr lang="en-US" dirty="0" smtClean="0"/>
              <a:t>The basic tasks in this phase are evaluation and hand over the project to the beneficiaries.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Project life cycles in terms of resources / risk and time</a:t>
            </a:r>
          </a:p>
          <a:p>
            <a:r>
              <a:rPr lang="en-US" dirty="0" smtClean="0"/>
              <a:t>Cost and staffing levels are low at the start, higher towards the end, drop rapidly as project draws to a conclusion.</a:t>
            </a:r>
          </a:p>
          <a:p>
            <a:pPr algn="just"/>
            <a:r>
              <a:rPr lang="en-US" dirty="0" smtClean="0"/>
              <a:t>The probability of successfully completing the project is the lowest and hence risk and uncertainties are higher at the start. The probability of successful completion gets progressively higher as the project continues.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Environment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is the collection of element which affects the project  performance. </a:t>
            </a:r>
          </a:p>
          <a:p>
            <a:pPr algn="just"/>
            <a:r>
              <a:rPr lang="en-US" dirty="0" smtClean="0"/>
              <a:t>The project environment is dynamic and has high probability to change during the projects life cycle.</a:t>
            </a:r>
          </a:p>
          <a:p>
            <a:pPr algn="just"/>
            <a:r>
              <a:rPr lang="en-US" dirty="0" smtClean="0"/>
              <a:t>The changes in the project environment should be identified, </a:t>
            </a:r>
            <a:r>
              <a:rPr lang="en-US" dirty="0" err="1" smtClean="0"/>
              <a:t>analysed</a:t>
            </a:r>
            <a:r>
              <a:rPr lang="en-US" dirty="0" smtClean="0"/>
              <a:t> and understand as they occur during the course of the project.</a:t>
            </a:r>
          </a:p>
          <a:p>
            <a:pPr algn="just"/>
            <a:r>
              <a:rPr lang="en-US" dirty="0" smtClean="0"/>
              <a:t>The project environment can be classified as </a:t>
            </a:r>
          </a:p>
          <a:p>
            <a:pPr algn="just"/>
            <a:r>
              <a:rPr lang="en-US" dirty="0" smtClean="0"/>
              <a:t>1. External Environment</a:t>
            </a:r>
          </a:p>
          <a:p>
            <a:pPr algn="just"/>
            <a:r>
              <a:rPr lang="en-US" dirty="0" smtClean="0"/>
              <a:t>2. Internal Environment</a:t>
            </a:r>
          </a:p>
          <a:p>
            <a:pPr algn="just"/>
            <a:r>
              <a:rPr lang="en-US" dirty="0" smtClean="0"/>
              <a:t>3.Task Environment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smtClean="0"/>
              <a:t>Project is one shot , time limited , goal directed, major undertaking requiring the commitment of varied skills and resources.</a:t>
            </a:r>
          </a:p>
          <a:p>
            <a:pPr algn="just"/>
            <a:r>
              <a:rPr lang="en-US" dirty="0" smtClean="0"/>
              <a:t>For a project to be successful it should be technically feasible, economically viable, politically stable and socially acceptable.</a:t>
            </a:r>
          </a:p>
          <a:p>
            <a:pPr algn="just"/>
            <a:r>
              <a:rPr lang="en-US" dirty="0" smtClean="0"/>
              <a:t>Every project has two phases</a:t>
            </a:r>
          </a:p>
          <a:p>
            <a:pPr algn="just"/>
            <a:r>
              <a:rPr lang="en-US" dirty="0" smtClean="0"/>
              <a:t> 1. Planning : It involves definition of tasks or activities to be performed to achieve specific objectives. </a:t>
            </a:r>
          </a:p>
          <a:p>
            <a:pPr algn="just"/>
            <a:r>
              <a:rPr lang="en-US" dirty="0" smtClean="0"/>
              <a:t>2.  Implementation : The implementation of the project convert the given input or resources into out put or result.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Environment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external environment of a project comprises of all entities that exist outside its boundary but have a significance influence on its growth and survival. </a:t>
            </a:r>
          </a:p>
          <a:p>
            <a:pPr algn="just"/>
            <a:r>
              <a:rPr lang="en-US" dirty="0" smtClean="0"/>
              <a:t>A project has little or no control on this environment but needs to constantly monitor and adopt to these external changes as proactive and reactive response lead to significant different outcome.</a:t>
            </a:r>
          </a:p>
          <a:p>
            <a:pPr algn="just"/>
            <a:r>
              <a:rPr lang="en-US" dirty="0" smtClean="0"/>
              <a:t>The factors that affect the project environment are</a:t>
            </a:r>
          </a:p>
          <a:p>
            <a:pPr algn="just"/>
            <a:r>
              <a:rPr lang="en-US" dirty="0" smtClean="0"/>
              <a:t>1. Political Legal factor</a:t>
            </a:r>
          </a:p>
          <a:p>
            <a:pPr algn="just"/>
            <a:r>
              <a:rPr lang="en-US" dirty="0" smtClean="0"/>
              <a:t>2.Economic factor</a:t>
            </a:r>
          </a:p>
          <a:p>
            <a:pPr algn="just"/>
            <a:r>
              <a:rPr lang="en-US" dirty="0" smtClean="0"/>
              <a:t>3. Social factor</a:t>
            </a:r>
          </a:p>
          <a:p>
            <a:pPr algn="just"/>
            <a:r>
              <a:rPr lang="en-US" dirty="0" smtClean="0"/>
              <a:t>4. Technological factor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Political factor:</a:t>
            </a:r>
          </a:p>
          <a:p>
            <a:pPr algn="just"/>
            <a:r>
              <a:rPr lang="en-US" dirty="0" smtClean="0"/>
              <a:t>It takes country’s political situation. It also takes the global political conditions effect on the country and business. When conducting this steps ask question like “what kind of government leadership is impacting decision of firm or project?”</a:t>
            </a:r>
          </a:p>
          <a:p>
            <a:pPr algn="just"/>
            <a:r>
              <a:rPr lang="en-US" dirty="0" smtClean="0"/>
              <a:t>Some political factors that affect the project external environment are </a:t>
            </a:r>
          </a:p>
          <a:p>
            <a:pPr algn="just"/>
            <a:r>
              <a:rPr lang="en-US" dirty="0" smtClean="0"/>
              <a:t>Government policies</a:t>
            </a:r>
          </a:p>
          <a:p>
            <a:pPr algn="just"/>
            <a:r>
              <a:rPr lang="en-US" dirty="0" smtClean="0"/>
              <a:t>Taxes and laws</a:t>
            </a:r>
          </a:p>
          <a:p>
            <a:pPr algn="just"/>
            <a:r>
              <a:rPr lang="en-US" dirty="0" smtClean="0"/>
              <a:t>Stability of government</a:t>
            </a:r>
          </a:p>
          <a:p>
            <a:pPr algn="just"/>
            <a:r>
              <a:rPr lang="en-US" dirty="0" smtClean="0"/>
              <a:t>Entry mode regulation</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Legislative changes take place from time to time. Many of these changes affect the project environment. Some legal factors are:</a:t>
            </a:r>
          </a:p>
          <a:p>
            <a:pPr algn="just"/>
            <a:r>
              <a:rPr lang="en-US" dirty="0" smtClean="0"/>
              <a:t>Employment regulations</a:t>
            </a:r>
          </a:p>
          <a:p>
            <a:pPr algn="just"/>
            <a:r>
              <a:rPr lang="en-US" dirty="0" smtClean="0"/>
              <a:t>Product regulations</a:t>
            </a:r>
          </a:p>
          <a:p>
            <a:pPr algn="just"/>
            <a:r>
              <a:rPr lang="en-US" dirty="0" smtClean="0"/>
              <a:t>Health and safety regulations</a:t>
            </a:r>
          </a:p>
          <a:p>
            <a:pPr algn="just"/>
            <a:r>
              <a:rPr lang="en-US" dirty="0" smtClean="0"/>
              <a:t>Laws and court decisions.</a:t>
            </a:r>
          </a:p>
          <a:p>
            <a:pPr algn="just">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Economic factor</a:t>
            </a:r>
          </a:p>
          <a:p>
            <a:pPr algn="just"/>
            <a:r>
              <a:rPr lang="en-US" dirty="0" smtClean="0"/>
              <a:t>It involve all the determinants of the economy and its state. These are factors that can conclude the direction in which right economy move. </a:t>
            </a:r>
          </a:p>
          <a:p>
            <a:pPr algn="just"/>
            <a:r>
              <a:rPr lang="en-US" dirty="0" smtClean="0"/>
              <a:t>The factor affecting the project external environment are </a:t>
            </a:r>
          </a:p>
          <a:p>
            <a:pPr algn="just"/>
            <a:r>
              <a:rPr lang="en-US" dirty="0" smtClean="0"/>
              <a:t>1. Inflation rate</a:t>
            </a:r>
          </a:p>
          <a:p>
            <a:pPr algn="just"/>
            <a:r>
              <a:rPr lang="en-US" dirty="0" smtClean="0"/>
              <a:t>2. Interest rate</a:t>
            </a:r>
          </a:p>
          <a:p>
            <a:pPr algn="just"/>
            <a:r>
              <a:rPr lang="en-US" dirty="0" smtClean="0"/>
              <a:t>3.Credit accessibility</a:t>
            </a:r>
          </a:p>
          <a:p>
            <a:pPr algn="just"/>
            <a:r>
              <a:rPr lang="en-US" dirty="0" smtClean="0"/>
              <a:t>4. Unemployment rates</a:t>
            </a:r>
          </a:p>
          <a:p>
            <a:pPr algn="just"/>
            <a:r>
              <a:rPr lang="en-US" dirty="0" smtClean="0"/>
              <a:t>5.Monetary or fiscal policies</a:t>
            </a:r>
          </a:p>
          <a:p>
            <a:pPr algn="just"/>
            <a:r>
              <a:rPr lang="en-US" dirty="0" smtClean="0"/>
              <a:t>6. Foreign exchange rates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Social factors</a:t>
            </a:r>
          </a:p>
          <a:p>
            <a:pPr algn="just"/>
            <a:r>
              <a:rPr lang="en-US" dirty="0" smtClean="0"/>
              <a:t>Every society has distinctive mindsets. These attitudes have an impact on the project. The social factor might ultimately affect the sales of products and services.</a:t>
            </a:r>
          </a:p>
          <a:p>
            <a:pPr algn="just"/>
            <a:r>
              <a:rPr lang="en-US" dirty="0" smtClean="0"/>
              <a:t>Some social factors are</a:t>
            </a:r>
          </a:p>
          <a:p>
            <a:pPr algn="just"/>
            <a:r>
              <a:rPr lang="en-US" dirty="0" smtClean="0"/>
              <a:t>The cultural implications</a:t>
            </a:r>
          </a:p>
          <a:p>
            <a:pPr algn="just"/>
            <a:r>
              <a:rPr lang="en-US" dirty="0" smtClean="0"/>
              <a:t>The social lifestyle</a:t>
            </a:r>
          </a:p>
          <a:p>
            <a:pPr algn="just"/>
            <a:r>
              <a:rPr lang="en-US" dirty="0" smtClean="0"/>
              <a:t>Domestic structures</a:t>
            </a:r>
          </a:p>
          <a:p>
            <a:pPr algn="just"/>
            <a:r>
              <a:rPr lang="en-US" dirty="0" smtClean="0"/>
              <a:t>The gender and connected demographics</a:t>
            </a:r>
          </a:p>
          <a:p>
            <a:pPr algn="just"/>
            <a:r>
              <a:rPr lang="en-US" dirty="0" smtClean="0"/>
              <a:t>Education levels</a:t>
            </a:r>
          </a:p>
          <a:p>
            <a:pPr algn="just"/>
            <a:r>
              <a:rPr lang="en-US" dirty="0" smtClean="0"/>
              <a:t>Distribution of </a:t>
            </a:r>
            <a:r>
              <a:rPr lang="en-US" dirty="0" err="1" smtClean="0"/>
              <a:t>wealths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Technological factors</a:t>
            </a:r>
          </a:p>
          <a:p>
            <a:pPr algn="just"/>
            <a:r>
              <a:rPr lang="en-US" dirty="0" smtClean="0"/>
              <a:t>The technology is advancing continuously. The advancement greatly influences the project. Technology alters time to time. That is why project needs to stay update with the changes. The project can use these factors for their benefits.</a:t>
            </a:r>
          </a:p>
          <a:p>
            <a:pPr algn="just"/>
            <a:r>
              <a:rPr lang="en-US" dirty="0" smtClean="0"/>
              <a:t>1. New Discoveries</a:t>
            </a:r>
          </a:p>
          <a:p>
            <a:pPr algn="just"/>
            <a:r>
              <a:rPr lang="en-US" dirty="0" smtClean="0"/>
              <a:t>2. Rate of technological obsolescence</a:t>
            </a:r>
          </a:p>
          <a:p>
            <a:pPr algn="just"/>
            <a:r>
              <a:rPr lang="en-US" dirty="0" smtClean="0"/>
              <a:t>3. Rate of technological advances</a:t>
            </a:r>
          </a:p>
          <a:p>
            <a:pPr algn="just"/>
            <a:r>
              <a:rPr lang="en-US" dirty="0" smtClean="0"/>
              <a:t>4. Innovative technological platforms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Environment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study of the internal environment focuses on the project objectives, constraints, and resources that directly influences the project.</a:t>
            </a:r>
          </a:p>
          <a:p>
            <a:pPr algn="just"/>
            <a:r>
              <a:rPr lang="en-US" dirty="0" smtClean="0"/>
              <a:t>1. Objectives</a:t>
            </a:r>
          </a:p>
          <a:p>
            <a:pPr algn="just"/>
            <a:r>
              <a:rPr lang="en-US" dirty="0" smtClean="0"/>
              <a:t>The project objective describes the projects’ outcome. It directly influences the project as any changes in objective may change the end result</a:t>
            </a:r>
          </a:p>
          <a:p>
            <a:pPr algn="just"/>
            <a:r>
              <a:rPr lang="en-US" dirty="0" smtClean="0"/>
              <a:t>2. Constraints </a:t>
            </a:r>
          </a:p>
          <a:p>
            <a:pPr algn="just"/>
            <a:r>
              <a:rPr lang="en-US" dirty="0" smtClean="0"/>
              <a:t>A project operates within the constraints of time, cost and quality performance</a:t>
            </a:r>
          </a:p>
          <a:p>
            <a:pPr algn="just"/>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Structure</a:t>
            </a:r>
          </a:p>
          <a:p>
            <a:pPr algn="just"/>
            <a:r>
              <a:rPr lang="en-US" dirty="0" smtClean="0"/>
              <a:t>A project should have particular structure. A group of different people having the different knowledge and skills working together to meet the objectives form a project structure.</a:t>
            </a:r>
          </a:p>
          <a:p>
            <a:pPr algn="just"/>
            <a:r>
              <a:rPr lang="en-US" dirty="0" smtClean="0"/>
              <a:t>4. Resources</a:t>
            </a:r>
          </a:p>
          <a:p>
            <a:pPr algn="just"/>
            <a:r>
              <a:rPr lang="en-US" dirty="0" smtClean="0"/>
              <a:t>Project requires different types of human and non human resources. Any effect in the resources affects the project directly</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Environment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project environment which affects its ability to reach goals. Any business or consumer with direct involvement with the project may be a part of task environment. It includes</a:t>
            </a:r>
          </a:p>
          <a:p>
            <a:pPr algn="just"/>
            <a:r>
              <a:rPr lang="en-US" dirty="0" smtClean="0"/>
              <a:t>Client:  It is a person or organization which invests in the project and takes benefit from it. The project must satisfy the need of client.</a:t>
            </a:r>
          </a:p>
          <a:p>
            <a:pPr algn="just"/>
            <a:r>
              <a:rPr lang="en-US" dirty="0" smtClean="0"/>
              <a:t>Contractor: Contractor implements the project in field. Contractor tries to maximize the profit and influence the project.</a:t>
            </a:r>
          </a:p>
          <a:p>
            <a:pPr algn="just"/>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Consultants: As they are involved in design and other activities, they directly influence the project.</a:t>
            </a:r>
          </a:p>
          <a:p>
            <a:pPr algn="just"/>
            <a:r>
              <a:rPr lang="en-US" dirty="0" smtClean="0"/>
              <a:t>Suppliers: Equipments , materials, </a:t>
            </a:r>
            <a:r>
              <a:rPr lang="en-US" dirty="0" err="1" smtClean="0"/>
              <a:t>labours</a:t>
            </a:r>
            <a:r>
              <a:rPr lang="en-US" dirty="0" smtClean="0"/>
              <a:t> are supplied by the supplier. They effect the efficiency, quality and schedule of the project through delivery timing.</a:t>
            </a:r>
          </a:p>
          <a:p>
            <a:pPr algn="just"/>
            <a:r>
              <a:rPr lang="en-US" dirty="0" smtClean="0"/>
              <a:t>Government: Government policies, facilities etc. affect the project environment</a:t>
            </a:r>
          </a:p>
          <a:p>
            <a:pPr algn="just"/>
            <a:r>
              <a:rPr lang="en-US" dirty="0" smtClean="0"/>
              <a:t>Finances: They provide fund to the project.</a:t>
            </a:r>
          </a:p>
          <a:p>
            <a:pPr algn="just"/>
            <a:r>
              <a:rPr lang="en-US" dirty="0" smtClean="0"/>
              <a:t>Competitors: They compete for the project which affect the projects product </a:t>
            </a:r>
            <a:r>
              <a:rPr lang="en-US" smtClean="0"/>
              <a:t>and services.</a:t>
            </a:r>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Project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Specific Goals and Objective: Project are meant to fulfill certain objectives and goal of a program or plan.</a:t>
            </a:r>
          </a:p>
          <a:p>
            <a:pPr algn="just"/>
            <a:r>
              <a:rPr lang="en-US" dirty="0" smtClean="0"/>
              <a:t>A time frame for completion: A project is not a continuous process.  It must have start and completion date.</a:t>
            </a:r>
          </a:p>
          <a:p>
            <a:pPr algn="just"/>
            <a:r>
              <a:rPr lang="en-US" dirty="0" smtClean="0"/>
              <a:t>Temporary Organization and team:  Project being of temporary existence with certain start and finish date, the organization and team who are responsible for the completion of a project is also of temporary nature. The team composition will also be different at different stages of a project and after completion of project the team has to diverse if there is no similar type of project.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Management is Getting things done by others</a:t>
            </a:r>
          </a:p>
          <a:p>
            <a:r>
              <a:rPr lang="en-US" dirty="0" smtClean="0"/>
              <a:t>Money makes things possible, people make things happen</a:t>
            </a:r>
          </a:p>
          <a:p>
            <a:r>
              <a:rPr lang="en-US" dirty="0" smtClean="0"/>
              <a:t>Management is a science  -Use of systematic approach or objective study of the problems are to be taken</a:t>
            </a:r>
          </a:p>
          <a:p>
            <a:r>
              <a:rPr lang="en-US" dirty="0" smtClean="0"/>
              <a:t>Management is an art – man management.</a:t>
            </a:r>
          </a:p>
          <a:p>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Project management is the planning,  organizing the , directing and monitoring of all aspects of a project and the motivation of all involved to achieve project objectives safely and within defined time, cost and performance.</a:t>
            </a:r>
          </a:p>
          <a:p>
            <a:pPr algn="just"/>
            <a:r>
              <a:rPr lang="en-US" dirty="0" smtClean="0"/>
              <a:t>Elements to be taken in to consideration in managing the project.</a:t>
            </a:r>
          </a:p>
          <a:p>
            <a:pPr algn="just"/>
            <a:r>
              <a:rPr lang="en-US" dirty="0" smtClean="0"/>
              <a:t>1. people : the project team, boss, and sub ordinates others</a:t>
            </a:r>
          </a:p>
          <a:p>
            <a:pPr algn="just"/>
            <a:r>
              <a:rPr lang="en-US" dirty="0" smtClean="0"/>
              <a:t>2. Resources : 5 M that is what required to accomplish the construction</a:t>
            </a:r>
          </a:p>
          <a:p>
            <a:pPr algn="just"/>
            <a:r>
              <a:rPr lang="en-US" dirty="0" smtClean="0"/>
              <a:t>3. Methods: the method of statement and procedures for doing things.</a:t>
            </a:r>
          </a:p>
          <a:p>
            <a:pPr algn="just"/>
            <a:r>
              <a:rPr lang="en-US" dirty="0" smtClean="0"/>
              <a:t>Goal and objectives: for what , resources and the people are directed towards.</a:t>
            </a:r>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management </a:t>
            </a:r>
            <a:r>
              <a:rPr lang="en-US" dirty="0" err="1" smtClean="0"/>
              <a:t>vs</a:t>
            </a:r>
            <a:r>
              <a:rPr lang="en-US" dirty="0" smtClean="0"/>
              <a:t> General Management.</a:t>
            </a:r>
            <a:endParaRPr lang="en-US" dirty="0"/>
          </a:p>
        </p:txBody>
      </p:sp>
      <p:graphicFrame>
        <p:nvGraphicFramePr>
          <p:cNvPr id="4" name="Content Placeholder 3"/>
          <p:cNvGraphicFramePr>
            <a:graphicFrameLocks noGrp="1"/>
          </p:cNvGraphicFramePr>
          <p:nvPr>
            <p:ph idx="1"/>
          </p:nvPr>
        </p:nvGraphicFramePr>
        <p:xfrm>
          <a:off x="228600" y="1371600"/>
          <a:ext cx="8229600" cy="5699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sz="2000" dirty="0" smtClean="0"/>
                        <a:t>General</a:t>
                      </a:r>
                      <a:r>
                        <a:rPr lang="en-US" sz="2000" baseline="0" dirty="0" smtClean="0"/>
                        <a:t> Management</a:t>
                      </a:r>
                      <a:endParaRPr lang="en-US" sz="2000" dirty="0"/>
                    </a:p>
                  </a:txBody>
                  <a:tcPr/>
                </a:tc>
                <a:tc>
                  <a:txBody>
                    <a:bodyPr/>
                    <a:lstStyle/>
                    <a:p>
                      <a:pPr algn="ctr"/>
                      <a:r>
                        <a:rPr lang="en-US" sz="2000" dirty="0" smtClean="0"/>
                        <a:t>Project Management</a:t>
                      </a:r>
                      <a:endParaRPr lang="en-US" sz="2000" dirty="0"/>
                    </a:p>
                  </a:txBody>
                  <a:tcPr/>
                </a:tc>
              </a:tr>
              <a:tr h="370840">
                <a:tc>
                  <a:txBody>
                    <a:bodyPr/>
                    <a:lstStyle/>
                    <a:p>
                      <a:r>
                        <a:rPr lang="en-US" sz="2000" dirty="0" smtClean="0"/>
                        <a:t>Responsible for managing the status quo</a:t>
                      </a:r>
                      <a:endParaRPr lang="en-US" sz="2000" dirty="0"/>
                    </a:p>
                  </a:txBody>
                  <a:tcPr/>
                </a:tc>
                <a:tc>
                  <a:txBody>
                    <a:bodyPr/>
                    <a:lstStyle/>
                    <a:p>
                      <a:r>
                        <a:rPr lang="en-US" sz="2000" dirty="0" smtClean="0"/>
                        <a:t>Responsible for overseeing change</a:t>
                      </a:r>
                      <a:endParaRPr lang="en-US" sz="2000" dirty="0"/>
                    </a:p>
                  </a:txBody>
                  <a:tcPr/>
                </a:tc>
              </a:tr>
              <a:tr h="370840">
                <a:tc>
                  <a:txBody>
                    <a:bodyPr/>
                    <a:lstStyle/>
                    <a:p>
                      <a:r>
                        <a:rPr lang="en-US" sz="2000" dirty="0" smtClean="0"/>
                        <a:t>Authority defined by management structure</a:t>
                      </a:r>
                      <a:endParaRPr lang="en-US" sz="2000" dirty="0"/>
                    </a:p>
                  </a:txBody>
                  <a:tcPr/>
                </a:tc>
                <a:tc>
                  <a:txBody>
                    <a:bodyPr/>
                    <a:lstStyle/>
                    <a:p>
                      <a:r>
                        <a:rPr lang="en-US" sz="2000" dirty="0" smtClean="0"/>
                        <a:t>Lines of authority ‘fuzzy’</a:t>
                      </a:r>
                      <a:endParaRPr lang="en-US" sz="2000" dirty="0"/>
                    </a:p>
                  </a:txBody>
                  <a:tcPr/>
                </a:tc>
              </a:tr>
              <a:tr h="370840">
                <a:tc>
                  <a:txBody>
                    <a:bodyPr/>
                    <a:lstStyle/>
                    <a:p>
                      <a:r>
                        <a:rPr lang="en-US" sz="2000" dirty="0" smtClean="0"/>
                        <a:t>Consistent set of tasks</a:t>
                      </a:r>
                      <a:endParaRPr lang="en-US" sz="2000" dirty="0"/>
                    </a:p>
                  </a:txBody>
                  <a:tcPr/>
                </a:tc>
                <a:tc>
                  <a:txBody>
                    <a:bodyPr/>
                    <a:lstStyle/>
                    <a:p>
                      <a:r>
                        <a:rPr lang="en-US" sz="2000" dirty="0" smtClean="0"/>
                        <a:t>Responsible for cross-functional</a:t>
                      </a:r>
                      <a:r>
                        <a:rPr lang="en-US" sz="2000" baseline="0" dirty="0" smtClean="0"/>
                        <a:t> activities</a:t>
                      </a:r>
                      <a:endParaRPr lang="en-US" sz="2000" dirty="0"/>
                    </a:p>
                  </a:txBody>
                  <a:tcPr/>
                </a:tc>
              </a:tr>
              <a:tr h="370840">
                <a:tc>
                  <a:txBody>
                    <a:bodyPr/>
                    <a:lstStyle/>
                    <a:p>
                      <a:r>
                        <a:rPr lang="en-US" sz="2000" dirty="0" smtClean="0"/>
                        <a:t>Works in ‘permanent’</a:t>
                      </a:r>
                      <a:r>
                        <a:rPr lang="en-US" sz="2000" baseline="0" dirty="0" smtClean="0"/>
                        <a:t> organizational structures</a:t>
                      </a:r>
                      <a:endParaRPr lang="en-US" sz="2000" dirty="0"/>
                    </a:p>
                  </a:txBody>
                  <a:tcPr/>
                </a:tc>
                <a:tc>
                  <a:txBody>
                    <a:bodyPr/>
                    <a:lstStyle/>
                    <a:p>
                      <a:r>
                        <a:rPr lang="en-US" sz="2000" dirty="0" smtClean="0"/>
                        <a:t>Operates within structures which exist for the life of the project</a:t>
                      </a:r>
                      <a:endParaRPr lang="en-US" sz="2000" dirty="0"/>
                    </a:p>
                  </a:txBody>
                  <a:tcPr/>
                </a:tc>
              </a:tr>
              <a:tr h="370840">
                <a:tc>
                  <a:txBody>
                    <a:bodyPr/>
                    <a:lstStyle/>
                    <a:p>
                      <a:r>
                        <a:rPr lang="en-US" sz="2000" dirty="0" smtClean="0"/>
                        <a:t>Tasks described as maintenance</a:t>
                      </a:r>
                      <a:endParaRPr lang="en-US" sz="2000" dirty="0"/>
                    </a:p>
                  </a:txBody>
                  <a:tcPr/>
                </a:tc>
                <a:tc>
                  <a:txBody>
                    <a:bodyPr/>
                    <a:lstStyle/>
                    <a:p>
                      <a:r>
                        <a:rPr lang="en-US" sz="2000" dirty="0" smtClean="0"/>
                        <a:t>Predominantly concerned with innovation</a:t>
                      </a:r>
                      <a:endParaRPr lang="en-US" sz="2000" dirty="0"/>
                    </a:p>
                  </a:txBody>
                  <a:tcPr/>
                </a:tc>
              </a:tr>
              <a:tr h="370840">
                <a:tc>
                  <a:txBody>
                    <a:bodyPr/>
                    <a:lstStyle/>
                    <a:p>
                      <a:r>
                        <a:rPr lang="en-US" sz="2000" dirty="0" smtClean="0"/>
                        <a:t>Main task</a:t>
                      </a:r>
                      <a:r>
                        <a:rPr lang="en-US" sz="2000" baseline="0" dirty="0" smtClean="0"/>
                        <a:t> is optimization</a:t>
                      </a:r>
                      <a:r>
                        <a:rPr lang="en-US" sz="2000" dirty="0" smtClean="0"/>
                        <a:t> </a:t>
                      </a:r>
                      <a:endParaRPr lang="en-US" sz="2000" dirty="0"/>
                    </a:p>
                  </a:txBody>
                  <a:tcPr/>
                </a:tc>
                <a:tc>
                  <a:txBody>
                    <a:bodyPr/>
                    <a:lstStyle/>
                    <a:p>
                      <a:r>
                        <a:rPr lang="en-US" sz="2000" dirty="0" smtClean="0"/>
                        <a:t>Main task is the</a:t>
                      </a:r>
                      <a:r>
                        <a:rPr lang="en-US" sz="2000" baseline="0" dirty="0" smtClean="0"/>
                        <a:t> resolution of conflict</a:t>
                      </a:r>
                      <a:endParaRPr lang="en-US" sz="2000" dirty="0"/>
                    </a:p>
                  </a:txBody>
                  <a:tcPr/>
                </a:tc>
              </a:tr>
              <a:tr h="370840">
                <a:tc>
                  <a:txBody>
                    <a:bodyPr/>
                    <a:lstStyle/>
                    <a:p>
                      <a:r>
                        <a:rPr lang="en-US" sz="2000" dirty="0" smtClean="0"/>
                        <a:t>Success determined by achievement of interim targets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Success determined by achievement of stated end-goals</a:t>
                      </a:r>
                    </a:p>
                  </a:txBody>
                  <a:tcPr/>
                </a:tc>
              </a:tr>
              <a:tr h="370840">
                <a:tc>
                  <a:txBody>
                    <a:bodyPr/>
                    <a:lstStyle/>
                    <a:p>
                      <a:r>
                        <a:rPr lang="en-US" sz="2000" dirty="0" smtClean="0"/>
                        <a:t>Limited set of variables</a:t>
                      </a:r>
                      <a:endParaRPr lang="en-US" sz="2000" dirty="0"/>
                    </a:p>
                  </a:txBody>
                  <a:tcPr/>
                </a:tc>
                <a:tc>
                  <a:txBody>
                    <a:bodyPr/>
                    <a:lstStyle/>
                    <a:p>
                      <a:r>
                        <a:rPr lang="en-US" sz="2000" dirty="0" smtClean="0"/>
                        <a:t>Contain intrinsic uncertainties</a:t>
                      </a:r>
                      <a:endParaRPr lang="en-US" sz="20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smtClean="0"/>
              <a:t>Rapid Expenditure: Project come up in the form of investment for better return. Hence the level of expenditure is very high compared to the plan or program of permanent nature. </a:t>
            </a:r>
          </a:p>
          <a:p>
            <a:pPr algn="just"/>
            <a:r>
              <a:rPr lang="en-US" dirty="0" smtClean="0"/>
              <a:t>Demanding Time Scale: The objectives and goals are to be fulfilled by the project can be better materialized if the project is ready in all respect for operation, within certain date fixed at the very initial stage of a project. Hence the duration of the project is fixed and the job to be completed within that time frame which need a very tight schedule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smtClean="0"/>
              <a:t>An involvement of several people and numerous  collaborating organizations- suppliers, designers, contractors, experts of different discipline etc.</a:t>
            </a:r>
          </a:p>
          <a:p>
            <a:pPr algn="just"/>
            <a:r>
              <a:rPr lang="en-US" dirty="0" smtClean="0"/>
              <a:t>A limited set of resources ( 5 Ms’ Material, money, manpower, machine, minutes )</a:t>
            </a:r>
          </a:p>
          <a:p>
            <a:pPr algn="just"/>
            <a:r>
              <a:rPr lang="en-US" dirty="0" smtClean="0"/>
              <a:t>Uncertainty and financial risks</a:t>
            </a:r>
          </a:p>
          <a:p>
            <a:pPr algn="just"/>
            <a:r>
              <a:rPr lang="en-US" dirty="0" smtClean="0"/>
              <a:t>No benefit to the client until project is in operation</a:t>
            </a:r>
          </a:p>
          <a:p>
            <a:pPr algn="just"/>
            <a:r>
              <a:rPr lang="en-US" dirty="0" smtClean="0"/>
              <a:t>Sequencing of activities and phases.</a:t>
            </a:r>
          </a:p>
          <a:p>
            <a:pPr algn="just"/>
            <a:r>
              <a:rPr lang="en-US" dirty="0" smtClean="0"/>
              <a:t>High level of subcontracting</a:t>
            </a:r>
          </a:p>
          <a:p>
            <a:pPr algn="just"/>
            <a:r>
              <a:rPr lang="en-US" dirty="0" smtClean="0"/>
              <a:t>Uniqueness: No two projects are similar in all aspects.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Classification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According to funding</a:t>
            </a:r>
          </a:p>
          <a:p>
            <a:r>
              <a:rPr lang="en-US" dirty="0" smtClean="0"/>
              <a:t>1. Private sector project:</a:t>
            </a:r>
          </a:p>
          <a:p>
            <a:pPr algn="just"/>
            <a:r>
              <a:rPr lang="en-US" dirty="0" smtClean="0"/>
              <a:t>These project are the basis of private investment.</a:t>
            </a:r>
          </a:p>
          <a:p>
            <a:pPr algn="just"/>
            <a:r>
              <a:rPr lang="en-US" dirty="0" smtClean="0"/>
              <a:t>The private sector bodies are responsible for the development and sponsor of the project. Example : Civil Homes, Kathmandu Mall.</a:t>
            </a:r>
          </a:p>
          <a:p>
            <a:pPr algn="just"/>
            <a:r>
              <a:rPr lang="en-US" dirty="0" smtClean="0"/>
              <a:t>2. Government Sector Project:</a:t>
            </a:r>
          </a:p>
          <a:p>
            <a:pPr algn="just"/>
            <a:r>
              <a:rPr lang="en-US" dirty="0" smtClean="0"/>
              <a:t>These project are the basis of government development plans.</a:t>
            </a:r>
          </a:p>
          <a:p>
            <a:pPr algn="just"/>
            <a:r>
              <a:rPr lang="en-US" dirty="0" smtClean="0"/>
              <a:t>Government is the major sponsor of the project.</a:t>
            </a:r>
          </a:p>
          <a:p>
            <a:pPr algn="just"/>
            <a:r>
              <a:rPr lang="en-US" dirty="0" smtClean="0"/>
              <a:t>Example: Water supply project, hospitals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Grant project: These are those projects where the investment in project is not repaid by the governments to the donor agencies.</a:t>
            </a:r>
          </a:p>
          <a:p>
            <a:pPr algn="just"/>
            <a:r>
              <a:rPr lang="en-US" dirty="0" smtClean="0"/>
              <a:t>Loan Project: These are those project where the investment of the project is repaid by the government to the donor agencies.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According to the Foreign Aided Project:</a:t>
            </a:r>
          </a:p>
          <a:p>
            <a:pPr algn="just"/>
            <a:r>
              <a:rPr lang="en-US" dirty="0" smtClean="0"/>
              <a:t>1. Joint Venture Project: This project is funded through collaboration of foreign and local investors. They involve transferring of capital, technology, management. They are based on the ownership sharing. Example: </a:t>
            </a:r>
            <a:r>
              <a:rPr lang="en-US" dirty="0" err="1" smtClean="0"/>
              <a:t>maruti-suzuki</a:t>
            </a:r>
            <a:r>
              <a:rPr lang="en-US" dirty="0" smtClean="0"/>
              <a:t>.</a:t>
            </a:r>
          </a:p>
          <a:p>
            <a:pPr algn="just"/>
            <a:r>
              <a:rPr lang="en-US" dirty="0" smtClean="0"/>
              <a:t>2. Bilateral Project:  This project is funded from the funded from the financial resources of a friendly donor, country, generally through grants under an </a:t>
            </a:r>
            <a:r>
              <a:rPr lang="en-US" dirty="0" err="1" smtClean="0"/>
              <a:t>agreement.Example</a:t>
            </a:r>
            <a:r>
              <a:rPr lang="en-US" dirty="0" smtClean="0"/>
              <a:t> JICA,KOIKA etc.</a:t>
            </a:r>
          </a:p>
          <a:p>
            <a:pPr algn="just"/>
            <a:r>
              <a:rPr lang="en-US" dirty="0" smtClean="0"/>
              <a:t>3. Multilateral Project: This project is funded from the financial resources of multilateral donors such as World Bank and Asian development bank. They are generally funded through loans.</a:t>
            </a:r>
          </a:p>
          <a:p>
            <a:pPr algn="just"/>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7FBF1-6E54-4025-9629-9D3F2344CF43}"/>
</file>

<file path=customXml/itemProps2.xml><?xml version="1.0" encoding="utf-8"?>
<ds:datastoreItem xmlns:ds="http://schemas.openxmlformats.org/officeDocument/2006/customXml" ds:itemID="{62B6082F-7A35-4732-9721-D3A8E86D1C37}"/>
</file>

<file path=customXml/itemProps3.xml><?xml version="1.0" encoding="utf-8"?>
<ds:datastoreItem xmlns:ds="http://schemas.openxmlformats.org/officeDocument/2006/customXml" ds:itemID="{7215DD2D-0FD3-453A-85B5-F6F721F16012}"/>
</file>

<file path=docProps/app.xml><?xml version="1.0" encoding="utf-8"?>
<Properties xmlns="http://schemas.openxmlformats.org/officeDocument/2006/extended-properties" xmlns:vt="http://schemas.openxmlformats.org/officeDocument/2006/docPropsVTypes">
  <Template>Apex</Template>
  <TotalTime>362</TotalTime>
  <Words>3010</Words>
  <Application>Microsoft Office PowerPoint</Application>
  <PresentationFormat>On-screen Show (4:3)</PresentationFormat>
  <Paragraphs>239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Apex</vt:lpstr>
      <vt:lpstr>Introduction to project and project management</vt:lpstr>
      <vt:lpstr>Slide 2</vt:lpstr>
      <vt:lpstr>Slide 3</vt:lpstr>
      <vt:lpstr>Characteristics of Project</vt:lpstr>
      <vt:lpstr>Slide 5</vt:lpstr>
      <vt:lpstr>Slide 6</vt:lpstr>
      <vt:lpstr>Classification of Project</vt:lpstr>
      <vt:lpstr>Slide 8</vt:lpstr>
      <vt:lpstr>Slide 9</vt:lpstr>
      <vt:lpstr>Slide 10</vt:lpstr>
      <vt:lpstr>Slide 11</vt:lpstr>
      <vt:lpstr>Slide 12</vt:lpstr>
      <vt:lpstr>Slide 13</vt:lpstr>
      <vt:lpstr>Project Objective and goals </vt:lpstr>
      <vt:lpstr>Slide 15</vt:lpstr>
      <vt:lpstr>Slide 16</vt:lpstr>
      <vt:lpstr>Slide 17</vt:lpstr>
      <vt:lpstr>Slide 18</vt:lpstr>
      <vt:lpstr>Slide 19</vt:lpstr>
      <vt:lpstr>Project Life Cycle and Phases</vt:lpstr>
      <vt:lpstr>Initiation Phase</vt:lpstr>
      <vt:lpstr>Slide 22</vt:lpstr>
      <vt:lpstr>Planning Phase</vt:lpstr>
      <vt:lpstr>Engineering and Design</vt:lpstr>
      <vt:lpstr>Slide 25</vt:lpstr>
      <vt:lpstr>Implentation Phase</vt:lpstr>
      <vt:lpstr>Termination Phase</vt:lpstr>
      <vt:lpstr>Slide 28</vt:lpstr>
      <vt:lpstr>Project Environment</vt:lpstr>
      <vt:lpstr>External Environment</vt:lpstr>
      <vt:lpstr>Slide 31</vt:lpstr>
      <vt:lpstr>Slide 32</vt:lpstr>
      <vt:lpstr>Slide 33</vt:lpstr>
      <vt:lpstr>Slide 34</vt:lpstr>
      <vt:lpstr>Slide 35</vt:lpstr>
      <vt:lpstr>Internal Environment</vt:lpstr>
      <vt:lpstr>Slide 37</vt:lpstr>
      <vt:lpstr>Task Environment</vt:lpstr>
      <vt:lpstr>Slide 39</vt:lpstr>
      <vt:lpstr>Project Management</vt:lpstr>
      <vt:lpstr>Slide 41</vt:lpstr>
      <vt:lpstr>Project management vs General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and project management</dc:title>
  <dc:creator>Lenovo</dc:creator>
  <cp:lastModifiedBy>Lenovo</cp:lastModifiedBy>
  <cp:revision>63</cp:revision>
  <dcterms:created xsi:type="dcterms:W3CDTF">2006-08-16T00:00:00Z</dcterms:created>
  <dcterms:modified xsi:type="dcterms:W3CDTF">2019-05-12T13:57:29Z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