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3" r:id="rId29"/>
    <p:sldId id="282" r:id="rId30"/>
    <p:sldId id="280" r:id="rId31"/>
    <p:sldId id="281" r:id="rId32"/>
    <p:sldId id="285" r:id="rId33"/>
    <p:sldId id="284"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9" r:id="rId47"/>
    <p:sldId id="298" r:id="rId48"/>
    <p:sldId id="30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8/20/2021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8/20/2021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Appraisal and Project Formulation</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Economic: </a:t>
            </a:r>
          </a:p>
          <a:p>
            <a:r>
              <a:rPr lang="en-US" dirty="0"/>
              <a:t>will the nation and society at large be better off as a result of the project?</a:t>
            </a:r>
          </a:p>
          <a:p>
            <a:r>
              <a:rPr lang="en-US" dirty="0"/>
              <a:t> Will the project benefits be greater than the project costs over the life of the investment when account is taken of time (namely, is the Net Present Value of the project positive at the test discount rate)?</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Social and gender: </a:t>
            </a:r>
          </a:p>
          <a:p>
            <a:r>
              <a:rPr lang="en-US" dirty="0"/>
              <a:t>what will be the effect of the project on different groups, at individual, household and community levels? </a:t>
            </a:r>
          </a:p>
          <a:p>
            <a:r>
              <a:rPr lang="en-US" dirty="0"/>
              <a:t>How will the project impact on women and men? How will they participate in various stages of the project cycle? </a:t>
            </a:r>
          </a:p>
          <a:p>
            <a:r>
              <a:rPr lang="en-US" dirty="0"/>
              <a:t>Will the social benefits of the project be greater than the social costs over the life of the investment when account is taken of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Institutional: </a:t>
            </a:r>
          </a:p>
          <a:p>
            <a:r>
              <a:rPr lang="en-US" dirty="0"/>
              <a:t>Are the supporting institutions in place? Can they operate effectively within the existing legislative and policy environment? </a:t>
            </a:r>
          </a:p>
          <a:p>
            <a:r>
              <a:rPr lang="en-US" dirty="0"/>
              <a:t>Has the project identified opportunities for institutional strengthening and capacity building?</a:t>
            </a:r>
          </a:p>
          <a:p>
            <a:r>
              <a:rPr lang="en-US" dirty="0"/>
              <a:t> Environmental:</a:t>
            </a:r>
          </a:p>
          <a:p>
            <a:r>
              <a:rPr lang="en-US" dirty="0"/>
              <a:t> Will the project have any adverse effects on the environment? </a:t>
            </a:r>
          </a:p>
          <a:p>
            <a:r>
              <a:rPr lang="en-US" dirty="0"/>
              <a:t>Have remedial measures been included in the project design?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Political: </a:t>
            </a:r>
          </a:p>
          <a:p>
            <a:r>
              <a:rPr lang="en-US" dirty="0"/>
              <a:t>Will the project be compatible with government policy, at both central and regional levels?</a:t>
            </a:r>
          </a:p>
          <a:p>
            <a:r>
              <a:rPr lang="en-US" dirty="0"/>
              <a:t> Sustainability and risk: </a:t>
            </a:r>
          </a:p>
          <a:p>
            <a:r>
              <a:rPr lang="en-US" dirty="0"/>
              <a:t>Will the project be exposed to any undue risks? Will the project benefits be sustainable beyond the life of the project?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Appraisal</a:t>
            </a:r>
          </a:p>
        </p:txBody>
      </p:sp>
      <p:sp>
        <p:nvSpPr>
          <p:cNvPr id="3" name="Content Placeholder 2"/>
          <p:cNvSpPr>
            <a:spLocks noGrp="1"/>
          </p:cNvSpPr>
          <p:nvPr>
            <p:ph idx="1"/>
          </p:nvPr>
        </p:nvSpPr>
        <p:spPr/>
        <p:txBody>
          <a:bodyPr>
            <a:normAutofit fontScale="77500" lnSpcReduction="20000"/>
          </a:bodyPr>
          <a:lstStyle/>
          <a:p>
            <a:pPr algn="just"/>
            <a:r>
              <a:rPr lang="en-US" dirty="0"/>
              <a:t>Clearly, every project must be technically feasible. Technical Appraisal provides a comprehensive review of all technical aspects of the project such as rendering judgment on merits of technical proposals and operating costs. Here is a checklist that can be used:</a:t>
            </a:r>
          </a:p>
          <a:p>
            <a:pPr algn="just"/>
            <a:r>
              <a:rPr lang="en-US" dirty="0"/>
              <a:t>• Is the technology proven or tested? If not, has it ever been successful elsewhere and can that success be replicated in current context and conditions?</a:t>
            </a:r>
          </a:p>
          <a:p>
            <a:pPr algn="just"/>
            <a:r>
              <a:rPr lang="en-US" dirty="0"/>
              <a:t>• Does the technology/ process/ equipment technically fit with the facility’s existing technology/ process/ equipment &amp; machinery? If not, what aspects of the technology / process do not fit and what measures is the implementing agency planning to take in this regard?</a:t>
            </a:r>
          </a:p>
          <a:p>
            <a:pPr algn="just"/>
            <a:r>
              <a:rPr lang="en-US" dirty="0"/>
              <a:t>• List of equipments and machinery to be installed with cost and specifications of the equipment.</a:t>
            </a:r>
          </a:p>
          <a:p>
            <a:pPr algn="just"/>
            <a:r>
              <a:rPr lang="en-US" dirty="0"/>
              <a:t>• Equipment capacity &amp; whether it is as per requirement?</a:t>
            </a:r>
          </a:p>
          <a:p>
            <a:pPr algn="just"/>
            <a:r>
              <a:rPr lang="en-US" dirty="0"/>
              <a:t>• List of recommended equipment suppliers.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Appraisal</a:t>
            </a:r>
          </a:p>
        </p:txBody>
      </p:sp>
      <p:sp>
        <p:nvSpPr>
          <p:cNvPr id="3" name="Content Placeholder 2"/>
          <p:cNvSpPr>
            <a:spLocks noGrp="1"/>
          </p:cNvSpPr>
          <p:nvPr>
            <p:ph idx="1"/>
          </p:nvPr>
        </p:nvSpPr>
        <p:spPr/>
        <p:txBody>
          <a:bodyPr/>
          <a:lstStyle/>
          <a:p>
            <a:pPr algn="just"/>
            <a:r>
              <a:rPr lang="en-US" dirty="0"/>
              <a:t>A social appraisal reviews the project design and the process of project identification through to implementation and monitoring, from a social perspective. </a:t>
            </a:r>
          </a:p>
          <a:p>
            <a:pPr algn="just"/>
            <a:r>
              <a:rPr lang="en-US" dirty="0"/>
              <a:t>Particular attention is paid to the likely impact of the project on different stakeholders, their opportunities for participation, and the project’s contribution to poverty reduction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a:t>Stakeholders participation and their analysis</a:t>
            </a:r>
          </a:p>
          <a:p>
            <a:r>
              <a:rPr lang="en-US" dirty="0"/>
              <a:t>Based on the distinction of primary, secondary and key stakeholders1, stakeholder analysis reviews the following:</a:t>
            </a:r>
          </a:p>
          <a:p>
            <a:r>
              <a:rPr lang="en-US" dirty="0"/>
              <a:t> Who comprise the different stakeholders?</a:t>
            </a:r>
          </a:p>
          <a:p>
            <a:r>
              <a:rPr lang="en-US" dirty="0"/>
              <a:t> What are their interests?</a:t>
            </a:r>
          </a:p>
          <a:p>
            <a:r>
              <a:rPr lang="en-US" dirty="0"/>
              <a:t>How will they be affected by the proposed project?</a:t>
            </a:r>
          </a:p>
          <a:p>
            <a:r>
              <a:rPr lang="en-US" dirty="0"/>
              <a:t> What are the project priorities between the different groups?</a:t>
            </a:r>
          </a:p>
          <a:p>
            <a:r>
              <a:rPr lang="en-US" dirty="0"/>
              <a:t> What is their capacity to participate in the project?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t>Stakeholders have different abilities to influence the outcome of a project. Often target beneficiaries are in a relatively weak position to influence the outcome of a project  whereas much of the control lies in the hands of secondary and key stakeholders. The former may be frustrated by a lack of access to information or be placed in a weak social position due to traditional hierarchies.</a:t>
            </a:r>
          </a:p>
          <a:p>
            <a:pPr algn="just"/>
            <a:r>
              <a:rPr lang="en-US" dirty="0"/>
              <a:t>In contrast the latter may have the time, money, </a:t>
            </a:r>
            <a:r>
              <a:rPr lang="en-US" dirty="0" err="1"/>
              <a:t>organisational</a:t>
            </a:r>
            <a:r>
              <a:rPr lang="en-US" dirty="0"/>
              <a:t> capacity or political power necessary influence the project; however, if they are not interested in the project, they could pose a risk to the project’s success by withholding support.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None/>
            </a:pPr>
            <a:r>
              <a:rPr lang="en-US" b="1" dirty="0"/>
              <a:t> Poverty focus</a:t>
            </a:r>
          </a:p>
          <a:p>
            <a:r>
              <a:rPr lang="en-US" dirty="0"/>
              <a:t>Many projects are required to specifically address issues of poverty. In order to ensure the project incorporates a poverty dimension, it is necessary to determine:</a:t>
            </a:r>
          </a:p>
          <a:p>
            <a:r>
              <a:rPr lang="en-US" dirty="0"/>
              <a:t>• Who are the poor (at community, household and individual level)?</a:t>
            </a:r>
          </a:p>
          <a:p>
            <a:r>
              <a:rPr lang="en-US" dirty="0"/>
              <a:t>• What are the characteristics of their poverty (in terms of access to and control of resources and benefits, vulnerability and exclusion)?</a:t>
            </a:r>
          </a:p>
          <a:p>
            <a:r>
              <a:rPr lang="en-US" dirty="0"/>
              <a:t>• How may issues of poverty be addressed in the project?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Economic and Financial Appraisal</a:t>
            </a:r>
          </a:p>
        </p:txBody>
      </p:sp>
      <p:sp>
        <p:nvSpPr>
          <p:cNvPr id="3" name="Content Placeholder 2"/>
          <p:cNvSpPr>
            <a:spLocks noGrp="1"/>
          </p:cNvSpPr>
          <p:nvPr>
            <p:ph idx="1"/>
          </p:nvPr>
        </p:nvSpPr>
        <p:spPr/>
        <p:txBody>
          <a:bodyPr/>
          <a:lstStyle/>
          <a:p>
            <a:r>
              <a:rPr lang="en-US" dirty="0"/>
              <a:t>This includes an analysis of economic soundness of the project and the quantification and valuation of costs and benefits to ensure financial viability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Project Appraisal</a:t>
            </a:r>
          </a:p>
        </p:txBody>
      </p:sp>
      <p:sp>
        <p:nvSpPr>
          <p:cNvPr id="3" name="Content Placeholder 2"/>
          <p:cNvSpPr>
            <a:spLocks noGrp="1"/>
          </p:cNvSpPr>
          <p:nvPr>
            <p:ph idx="1"/>
          </p:nvPr>
        </p:nvSpPr>
        <p:spPr/>
        <p:txBody>
          <a:bodyPr/>
          <a:lstStyle/>
          <a:p>
            <a:pPr algn="just"/>
            <a:r>
              <a:rPr lang="en-US" dirty="0"/>
              <a:t>Project Appraisal is systematic and comprehensive review of economic, environmental, financial, social, technical and other aspects of a project to determine if it will meet its objective i.e. overall  assessment of the relevancy, feasibility and sustainability of the project likelihood for the success and its viability, prior to making decision whether to undertake or not. </a:t>
            </a:r>
          </a:p>
          <a:p>
            <a:pPr algn="just"/>
            <a:r>
              <a:rPr lang="en-US" dirty="0"/>
              <a:t>It is the process of assessing and questioning proposals before resources are committed.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Social Cost Benefit Analysis</a:t>
            </a:r>
          </a:p>
          <a:p>
            <a:pPr algn="just"/>
            <a:r>
              <a:rPr lang="en-US" dirty="0"/>
              <a:t>Cost Benefit Analysis (CBA) is used for determining the attractiveness of a proposed investment in terms of the welfare of society as a whole. By presenting social benefits and costs in a monetary format, CBA not only facilitates choices between alternative investment options but also gives an idea of the project worth. The technique is principally used with regard to public sector investments.</a:t>
            </a:r>
          </a:p>
          <a:p>
            <a:pPr algn="just"/>
            <a:r>
              <a:rPr lang="en-US" dirty="0"/>
              <a:t>CBA differs from financial appraisal which views an investment solely from the perspective of individual participants, focusing on private benefits and costs and using market prices. In contrast, CBA adopts a much broader approach, considering both monetary and non-monetary benefits and costs, and uses prices that more accurately reflect economic, environmental and social values.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Internal Rate of Return</a:t>
            </a:r>
          </a:p>
          <a:p>
            <a:pPr algn="just"/>
            <a:r>
              <a:rPr lang="en-US" dirty="0"/>
              <a:t>The IRR of a project is defined as that rate of discounting the future that equates the initial cost and the sum of the future discounted net benefits. It is the discounted rate that makes the NPV of a project equal to zero OR its BCR = one. </a:t>
            </a:r>
          </a:p>
          <a:p>
            <a:pPr algn="just"/>
            <a:r>
              <a:rPr lang="en-US" dirty="0"/>
              <a:t>The decision criterion: A project with an IRR exceeding some predetermined level (Social discount rate) is deemed acceptable.</a:t>
            </a:r>
          </a:p>
          <a:p>
            <a:pPr algn="just"/>
            <a:r>
              <a:rPr lang="en-US" dirty="0"/>
              <a:t>The internal rate of return is a very popular method of project appraisal and it has much to commend it. In particular it takes into account the time value of money. Basically, what the IRR tells you is the rate of return you will receive by putting your money into a project. It describes by how much the cash inflows exceed the cash outflows on an </a:t>
            </a:r>
            <a:r>
              <a:rPr lang="en-US" dirty="0" err="1"/>
              <a:t>annualised</a:t>
            </a:r>
            <a:r>
              <a:rPr lang="en-US" dirty="0"/>
              <a:t> percentage basis, taking account of the timing of those cash flows.</a:t>
            </a:r>
          </a:p>
          <a:p>
            <a:pPr algn="just"/>
            <a:r>
              <a:rPr lang="en-US" dirty="0"/>
              <a:t>IRR is also referred to as the ‘yield’ of a project.</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ENVIRONMENTAL APPRAISAL</a:t>
            </a:r>
          </a:p>
        </p:txBody>
      </p:sp>
      <p:sp>
        <p:nvSpPr>
          <p:cNvPr id="3" name="Content Placeholder 2"/>
          <p:cNvSpPr>
            <a:spLocks noGrp="1"/>
          </p:cNvSpPr>
          <p:nvPr>
            <p:ph idx="1"/>
          </p:nvPr>
        </p:nvSpPr>
        <p:spPr/>
        <p:txBody>
          <a:bodyPr>
            <a:normAutofit fontScale="92500" lnSpcReduction="20000"/>
          </a:bodyPr>
          <a:lstStyle/>
          <a:p>
            <a:pPr algn="just"/>
            <a:r>
              <a:rPr lang="en-US" dirty="0"/>
              <a:t>Environmental Assessment (EA) is supposed to provide the project analyst with a good quantification of the biophysical and social impacts from developments. Environmental Assessment generally refers to the broader system of environmental analysis, including project-specific Environmental Impact Assessment (EIA). </a:t>
            </a:r>
            <a:endParaRPr lang="en-US"/>
          </a:p>
          <a:p>
            <a:pPr algn="just"/>
            <a:r>
              <a:rPr lang="en-US"/>
              <a:t>Most </a:t>
            </a:r>
            <a:r>
              <a:rPr lang="en-US" dirty="0"/>
              <a:t>countries have an EIA policy and supporting legislation. Traditionally, EIA was designed to operate at the project level; that is to identify impacts and mitigation measures for an individual project. In the past several years however, the EIA process has gradually been extended to </a:t>
            </a:r>
            <a:r>
              <a:rPr lang="en-US" dirty="0" err="1"/>
              <a:t>sectoral</a:t>
            </a:r>
            <a:r>
              <a:rPr lang="en-US" dirty="0"/>
              <a:t> levels, strategic reviews of policy, and even at a global level. This section will briefly discuss focus on project EIA.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Proposal</a:t>
            </a:r>
          </a:p>
        </p:txBody>
      </p:sp>
      <p:sp>
        <p:nvSpPr>
          <p:cNvPr id="3" name="Content Placeholder 2"/>
          <p:cNvSpPr>
            <a:spLocks noGrp="1"/>
          </p:cNvSpPr>
          <p:nvPr>
            <p:ph idx="1"/>
          </p:nvPr>
        </p:nvSpPr>
        <p:spPr/>
        <p:txBody>
          <a:bodyPr>
            <a:normAutofit lnSpcReduction="10000"/>
          </a:bodyPr>
          <a:lstStyle/>
          <a:p>
            <a:r>
              <a:rPr lang="en-US" dirty="0"/>
              <a:t>A proposal is basis document containing the explanation of all activities to be performed while understanding an investment venture. Due to the uniqueness of the project every proposal are different. However, its objectives are to</a:t>
            </a:r>
          </a:p>
          <a:p>
            <a:r>
              <a:rPr lang="en-US" dirty="0"/>
              <a:t>Identify what works to be done</a:t>
            </a:r>
          </a:p>
          <a:p>
            <a:r>
              <a:rPr lang="en-US" dirty="0"/>
              <a:t>Explain why this works needs to be done</a:t>
            </a:r>
          </a:p>
          <a:p>
            <a:r>
              <a:rPr lang="en-US" dirty="0"/>
              <a:t>Persuade the readers that the proposer are qualified for the work, have a plausible management plan and technical approach and have the resources needed to complete the tasks within the stated time and cost co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lgn="just"/>
            <a:r>
              <a:rPr lang="en-US" sz="8000" dirty="0" err="1"/>
              <a:t>Constaints</a:t>
            </a:r>
            <a:r>
              <a:rPr lang="en-US" sz="8000" dirty="0"/>
              <a:t>. </a:t>
            </a:r>
          </a:p>
          <a:p>
            <a:pPr algn="just"/>
            <a:r>
              <a:rPr lang="en-US" sz="6200" dirty="0"/>
              <a:t>A strong proposal has attractive ,</a:t>
            </a:r>
            <a:r>
              <a:rPr lang="en-US" sz="6200" dirty="0" err="1"/>
              <a:t>professonal,inviting</a:t>
            </a:r>
            <a:r>
              <a:rPr lang="en-US" sz="6200" dirty="0"/>
              <a:t> </a:t>
            </a:r>
            <a:r>
              <a:rPr lang="en-US" sz="6200" dirty="0" err="1"/>
              <a:t>apperance</a:t>
            </a:r>
            <a:r>
              <a:rPr lang="en-US" sz="6200" dirty="0"/>
              <a:t>. In addition, the information should easy to access. It has well organized plan of affect and technical details.</a:t>
            </a:r>
          </a:p>
          <a:p>
            <a:pPr algn="just"/>
            <a:r>
              <a:rPr lang="en-US" sz="6200" dirty="0"/>
              <a:t>The proposal should have following section and heading</a:t>
            </a:r>
          </a:p>
          <a:p>
            <a:pPr algn="just"/>
            <a:r>
              <a:rPr lang="en-US" sz="6200" dirty="0"/>
              <a:t>Title page</a:t>
            </a:r>
          </a:p>
          <a:p>
            <a:pPr algn="just"/>
            <a:r>
              <a:rPr lang="en-US" sz="6200" dirty="0"/>
              <a:t>Title of project in initial capital letters</a:t>
            </a:r>
          </a:p>
          <a:p>
            <a:pPr algn="just"/>
            <a:r>
              <a:rPr lang="en-US" sz="6200" dirty="0"/>
              <a:t>The sponsoring company and contact person’s name and information</a:t>
            </a:r>
          </a:p>
          <a:p>
            <a:pPr algn="just"/>
            <a:r>
              <a:rPr lang="en-US" sz="6200" dirty="0"/>
              <a:t>Team name and individual members name</a:t>
            </a:r>
          </a:p>
          <a:p>
            <a:pPr algn="just"/>
            <a:endParaRPr lang="en-US" sz="4400"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a:r>
              <a:rPr lang="en-US" sz="2800" dirty="0"/>
              <a:t>Data</a:t>
            </a:r>
          </a:p>
          <a:p>
            <a:pPr algn="just"/>
            <a:r>
              <a:rPr lang="en-US" sz="2800" dirty="0"/>
              <a:t>An appropriate picture of the product or team logo or both</a:t>
            </a:r>
          </a:p>
          <a:p>
            <a:pPr algn="just"/>
            <a:r>
              <a:rPr lang="en-US" sz="2800" dirty="0"/>
              <a:t>Executive summary </a:t>
            </a:r>
          </a:p>
          <a:p>
            <a:pPr algn="just"/>
            <a:r>
              <a:rPr lang="en-US" sz="2800" dirty="0"/>
              <a:t>A brief summary of the proposal.</a:t>
            </a:r>
          </a:p>
          <a:p>
            <a:pPr algn="just"/>
            <a:r>
              <a:rPr lang="en-US" sz="2800" dirty="0"/>
              <a:t>Table of the contents</a:t>
            </a:r>
          </a:p>
          <a:p>
            <a:pPr algn="just"/>
            <a:r>
              <a:rPr lang="en-US" sz="2800" dirty="0"/>
              <a:t>Statement of the problem; why?</a:t>
            </a:r>
          </a:p>
          <a:p>
            <a:pPr algn="just"/>
            <a:r>
              <a:rPr lang="en-US" sz="2800" dirty="0"/>
              <a:t>Background information to educate the readers</a:t>
            </a:r>
          </a:p>
          <a:p>
            <a:pPr algn="just"/>
            <a:r>
              <a:rPr lang="en-US" sz="2800" dirty="0"/>
              <a:t>Previous related work by others</a:t>
            </a:r>
          </a:p>
          <a:p>
            <a:pPr algn="just"/>
            <a:r>
              <a:rPr lang="en-US" sz="2800" dirty="0"/>
              <a:t>Literature review</a:t>
            </a:r>
          </a:p>
          <a:p>
            <a:pPr algn="just"/>
            <a:r>
              <a:rPr lang="en-US" sz="2800" dirty="0"/>
              <a:t>Details problems description</a:t>
            </a:r>
          </a:p>
          <a:p>
            <a:pPr algn="just"/>
            <a:r>
              <a:rPr lang="en-US" sz="2800" dirty="0"/>
              <a:t>Objectives ; what</a:t>
            </a:r>
          </a:p>
          <a:p>
            <a:pPr algn="just"/>
            <a:r>
              <a:rPr lang="en-US" sz="2800" dirty="0"/>
              <a:t>In objectives section you translates the </a:t>
            </a:r>
            <a:r>
              <a:rPr lang="en-US" sz="2800" dirty="0" err="1"/>
              <a:t>customers’s</a:t>
            </a:r>
            <a:r>
              <a:rPr lang="en-US" sz="2800" dirty="0"/>
              <a:t> quantitative and </a:t>
            </a:r>
            <a:r>
              <a:rPr lang="en-US" sz="2800" dirty="0" err="1"/>
              <a:t>gualitative</a:t>
            </a:r>
            <a:r>
              <a:rPr lang="en-US" sz="2800" dirty="0"/>
              <a:t> needs into clear objectives</a:t>
            </a:r>
          </a:p>
          <a:p>
            <a:pPr algn="just"/>
            <a:r>
              <a:rPr lang="en-US" sz="2800" dirty="0"/>
              <a:t>Technical approach :how?</a:t>
            </a:r>
          </a:p>
          <a:p>
            <a:pPr algn="just"/>
            <a:r>
              <a:rPr lang="en-US" sz="2800" dirty="0" err="1"/>
              <a:t>Althought</a:t>
            </a:r>
            <a:r>
              <a:rPr lang="en-US" sz="2800" dirty="0"/>
              <a:t> you may not know all the details solution ,you should know how you will attack the problems and you should have some designs concepts. The purpose of this section is to present the process by which you will arrive at the final </a:t>
            </a:r>
            <a:r>
              <a:rPr lang="en-US" sz="2800" dirty="0" err="1"/>
              <a:t>answre</a:t>
            </a:r>
            <a:r>
              <a:rPr lang="en-US" sz="2800"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400" dirty="0"/>
              <a:t>Literature review</a:t>
            </a:r>
          </a:p>
          <a:p>
            <a:pPr algn="just"/>
            <a:r>
              <a:rPr lang="en-US" sz="2400" dirty="0"/>
              <a:t>Details problems description</a:t>
            </a:r>
          </a:p>
          <a:p>
            <a:pPr algn="just"/>
            <a:r>
              <a:rPr lang="en-US" sz="2400" dirty="0"/>
              <a:t>Objectives ; what</a:t>
            </a:r>
          </a:p>
          <a:p>
            <a:pPr algn="just"/>
            <a:r>
              <a:rPr lang="en-US" sz="2400" dirty="0"/>
              <a:t>In objectives section you translates the </a:t>
            </a:r>
            <a:r>
              <a:rPr lang="en-US" sz="2400" dirty="0" err="1"/>
              <a:t>customers’s</a:t>
            </a:r>
            <a:r>
              <a:rPr lang="en-US" sz="2400" dirty="0"/>
              <a:t> quantitative and </a:t>
            </a:r>
            <a:r>
              <a:rPr lang="en-US" sz="2400" dirty="0" err="1"/>
              <a:t>gualitative</a:t>
            </a:r>
            <a:r>
              <a:rPr lang="en-US" sz="2400" dirty="0"/>
              <a:t> needs into clear objectives</a:t>
            </a:r>
          </a:p>
          <a:p>
            <a:pPr algn="just"/>
            <a:r>
              <a:rPr lang="en-US" sz="2400" dirty="0"/>
              <a:t>Technical approach :how?</a:t>
            </a:r>
          </a:p>
          <a:p>
            <a:pPr algn="just"/>
            <a:r>
              <a:rPr lang="en-US" sz="2400" dirty="0" err="1"/>
              <a:t>Althought</a:t>
            </a:r>
            <a:r>
              <a:rPr lang="en-US" sz="2400" dirty="0"/>
              <a:t> you may not know all the details solution ,you should know how you will attack the problems and you should have some designs concepts. The purpose of this section is to present the process by which you will arrive at the final </a:t>
            </a:r>
            <a:r>
              <a:rPr lang="en-US" sz="2400" dirty="0" err="1"/>
              <a:t>answre</a:t>
            </a:r>
            <a:r>
              <a:rPr lang="en-US" sz="2400" dirty="0"/>
              <a:t>.</a:t>
            </a:r>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Deliverables</a:t>
            </a:r>
          </a:p>
          <a:p>
            <a:r>
              <a:rPr lang="en-US" dirty="0"/>
              <a:t>In section provide a detailed description of what you are providing and when you will provide it. Be as specific as possible. Possible item include</a:t>
            </a:r>
          </a:p>
          <a:p>
            <a:r>
              <a:rPr lang="en-US" dirty="0"/>
              <a:t>Detail design drawings</a:t>
            </a:r>
          </a:p>
          <a:p>
            <a:r>
              <a:rPr lang="en-US" dirty="0"/>
              <a:t>Engineering analysis</a:t>
            </a:r>
          </a:p>
          <a:p>
            <a:r>
              <a:rPr lang="en-US" dirty="0"/>
              <a:t>Data from </a:t>
            </a:r>
            <a:r>
              <a:rPr lang="en-US" dirty="0" err="1"/>
              <a:t>experiments,etc</a:t>
            </a:r>
            <a:endParaRPr lang="en-US" dirty="0"/>
          </a:p>
          <a:p>
            <a:r>
              <a:rPr lang="en-US" dirty="0"/>
              <a:t>Budget;”how much;</a:t>
            </a:r>
          </a:p>
          <a:p>
            <a:r>
              <a:rPr lang="en-US" dirty="0"/>
              <a:t>Provide your best estimate of how much funds will be required and how they will be spent.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Financial part of the project proposal</a:t>
            </a:r>
          </a:p>
          <a:p>
            <a:r>
              <a:rPr lang="en-US" dirty="0"/>
              <a:t>It describes the financial parts of the projects and covers</a:t>
            </a:r>
          </a:p>
          <a:p>
            <a:r>
              <a:rPr lang="en-US" dirty="0"/>
              <a:t>Statements of work</a:t>
            </a:r>
          </a:p>
          <a:p>
            <a:r>
              <a:rPr lang="en-US" dirty="0"/>
              <a:t>Costs of basic materials</a:t>
            </a:r>
          </a:p>
          <a:p>
            <a:r>
              <a:rPr lang="en-US" dirty="0"/>
              <a:t>Supporting Schedule</a:t>
            </a:r>
          </a:p>
          <a:p>
            <a:r>
              <a:rPr lang="en-US" dirty="0"/>
              <a:t>Cost Break down and work break down structure</a:t>
            </a:r>
          </a:p>
          <a:p>
            <a:r>
              <a:rPr lang="en-US" dirty="0"/>
              <a:t>Cost estimates techniques</a:t>
            </a:r>
          </a:p>
          <a:p>
            <a:r>
              <a:rPr lang="en-US" dirty="0"/>
              <a:t> cost summary</a:t>
            </a:r>
          </a:p>
          <a:p>
            <a:r>
              <a:rPr lang="en-US" dirty="0"/>
              <a:t>Profit statement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ME thesis report </a:t>
            </a:r>
          </a:p>
        </p:txBody>
      </p:sp>
      <p:sp>
        <p:nvSpPr>
          <p:cNvPr id="3" name="Content Placeholder 2"/>
          <p:cNvSpPr>
            <a:spLocks noGrp="1"/>
          </p:cNvSpPr>
          <p:nvPr>
            <p:ph idx="1"/>
          </p:nvPr>
        </p:nvSpPr>
        <p:spPr/>
        <p:txBody>
          <a:bodyPr>
            <a:normAutofit fontScale="85000" lnSpcReduction="20000"/>
          </a:bodyPr>
          <a:lstStyle/>
          <a:p>
            <a:r>
              <a:rPr lang="en-US" dirty="0"/>
              <a:t>1. Introduction</a:t>
            </a:r>
          </a:p>
          <a:p>
            <a:r>
              <a:rPr lang="en-US" dirty="0"/>
              <a:t>1.1 Background</a:t>
            </a:r>
          </a:p>
          <a:p>
            <a:r>
              <a:rPr lang="en-US" dirty="0"/>
              <a:t>1.2 Objectives</a:t>
            </a:r>
          </a:p>
          <a:p>
            <a:r>
              <a:rPr lang="en-US" dirty="0"/>
              <a:t>1.3 Statement of Problem</a:t>
            </a:r>
          </a:p>
          <a:p>
            <a:r>
              <a:rPr lang="en-US" dirty="0"/>
              <a:t>1.4 Scope/ Limitations</a:t>
            </a:r>
          </a:p>
          <a:p>
            <a:r>
              <a:rPr lang="en-US" dirty="0"/>
              <a:t>2. Literature review</a:t>
            </a:r>
          </a:p>
          <a:p>
            <a:r>
              <a:rPr lang="en-US" dirty="0"/>
              <a:t>3. Methodology</a:t>
            </a:r>
          </a:p>
          <a:p>
            <a:r>
              <a:rPr lang="en-US" dirty="0"/>
              <a:t>3.1 Study Area</a:t>
            </a:r>
          </a:p>
          <a:p>
            <a:r>
              <a:rPr lang="en-US" dirty="0"/>
              <a:t>3.2 Data Collection and Analysis</a:t>
            </a:r>
          </a:p>
          <a:p>
            <a:r>
              <a:rPr lang="en-US" dirty="0"/>
              <a:t>4. Result and Discussion</a:t>
            </a:r>
          </a:p>
          <a:p>
            <a:r>
              <a:rPr lang="en-US" dirty="0"/>
              <a:t>5. Conclusions</a:t>
            </a:r>
          </a:p>
          <a:p>
            <a:r>
              <a:rPr lang="en-US" dirty="0"/>
              <a:t>6. References</a:t>
            </a:r>
          </a:p>
          <a:p>
            <a:r>
              <a:rPr lang="en-US" dirty="0"/>
              <a:t>7. Appendices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Project Appraisal</a:t>
            </a:r>
          </a:p>
        </p:txBody>
      </p:sp>
      <p:sp>
        <p:nvSpPr>
          <p:cNvPr id="3" name="Content Placeholder 2"/>
          <p:cNvSpPr>
            <a:spLocks noGrp="1"/>
          </p:cNvSpPr>
          <p:nvPr>
            <p:ph idx="1"/>
          </p:nvPr>
        </p:nvSpPr>
        <p:spPr/>
        <p:txBody>
          <a:bodyPr/>
          <a:lstStyle/>
          <a:p>
            <a:r>
              <a:rPr lang="en-US" dirty="0"/>
              <a:t>To evaluate a projects ability to achieve its objectives</a:t>
            </a:r>
          </a:p>
          <a:p>
            <a:r>
              <a:rPr lang="en-US" dirty="0"/>
              <a:t>To test whether or not resources are properly utilized or not.</a:t>
            </a:r>
          </a:p>
          <a:p>
            <a:r>
              <a:rPr lang="en-US" dirty="0"/>
              <a:t>To assess the sources and magnitude of risk.</a:t>
            </a:r>
          </a:p>
          <a:p>
            <a:r>
              <a:rPr lang="en-US" dirty="0"/>
              <a:t>To determine if component of projects are consistent or not.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for developing Project Proposal</a:t>
            </a:r>
          </a:p>
        </p:txBody>
      </p:sp>
      <p:sp>
        <p:nvSpPr>
          <p:cNvPr id="3" name="Content Placeholder 2"/>
          <p:cNvSpPr>
            <a:spLocks noGrp="1"/>
          </p:cNvSpPr>
          <p:nvPr>
            <p:ph idx="1"/>
          </p:nvPr>
        </p:nvSpPr>
        <p:spPr/>
        <p:txBody>
          <a:bodyPr/>
          <a:lstStyle/>
          <a:p>
            <a:r>
              <a:rPr lang="en-US" dirty="0"/>
              <a:t>1. Proposal Brief</a:t>
            </a:r>
          </a:p>
          <a:p>
            <a:r>
              <a:rPr lang="en-US" dirty="0"/>
              <a:t>2. Pre/feasibility study</a:t>
            </a:r>
          </a:p>
          <a:p>
            <a:r>
              <a:rPr lang="en-US" dirty="0"/>
              <a:t>3. Preliminary Detail design</a:t>
            </a:r>
          </a:p>
          <a:p>
            <a:r>
              <a:rPr lang="en-US" dirty="0"/>
              <a:t>4. Proposal Development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Project Brief</a:t>
            </a: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pPr algn="just"/>
            <a:r>
              <a:rPr lang="en-US" dirty="0"/>
              <a:t>The client develops the project idea and prepares the statement of work which describes the need and requirements. The content includes </a:t>
            </a:r>
          </a:p>
          <a:p>
            <a:pPr algn="just"/>
            <a:r>
              <a:rPr lang="en-US" dirty="0"/>
              <a:t>Need of project</a:t>
            </a:r>
          </a:p>
          <a:p>
            <a:pPr algn="just"/>
            <a:r>
              <a:rPr lang="en-US" dirty="0"/>
              <a:t>Scope of project</a:t>
            </a:r>
          </a:p>
          <a:p>
            <a:pPr algn="just"/>
            <a:r>
              <a:rPr lang="en-US" dirty="0"/>
              <a:t>Objectives and output of project</a:t>
            </a:r>
          </a:p>
          <a:p>
            <a:pPr algn="just"/>
            <a:r>
              <a:rPr lang="en-US" dirty="0"/>
              <a:t>Specification and acceptance criteria</a:t>
            </a:r>
          </a:p>
          <a:p>
            <a:pPr algn="just"/>
            <a:r>
              <a:rPr lang="en-US" dirty="0"/>
              <a:t>Estimated budget for the project</a:t>
            </a:r>
          </a:p>
          <a:p>
            <a:pPr algn="just"/>
            <a:r>
              <a:rPr lang="en-US" dirty="0"/>
              <a:t>Estimated time tables</a:t>
            </a:r>
          </a:p>
          <a:p>
            <a:pPr algn="just"/>
            <a:r>
              <a:rPr lang="en-US" dirty="0"/>
              <a:t>The project brief serves as a starting point of the development of project proposal. It indicates the need and requirements of the customer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Pre/Feasibility Study</a:t>
            </a:r>
          </a:p>
        </p:txBody>
      </p:sp>
      <p:sp>
        <p:nvSpPr>
          <p:cNvPr id="3" name="Content Placeholder 2"/>
          <p:cNvSpPr>
            <a:spLocks noGrp="1"/>
          </p:cNvSpPr>
          <p:nvPr>
            <p:ph idx="1"/>
          </p:nvPr>
        </p:nvSpPr>
        <p:spPr/>
        <p:txBody>
          <a:bodyPr>
            <a:normAutofit lnSpcReduction="10000"/>
          </a:bodyPr>
          <a:lstStyle/>
          <a:p>
            <a:pPr algn="just"/>
            <a:r>
              <a:rPr lang="en-US" dirty="0"/>
              <a:t>This study is performed to check the implement ability of the project. If detail feasibility study is required, then feasibility study is done before it. The area for which information is collected and </a:t>
            </a:r>
            <a:r>
              <a:rPr lang="en-US" dirty="0" err="1"/>
              <a:t>analysed</a:t>
            </a:r>
            <a:r>
              <a:rPr lang="en-US" dirty="0"/>
              <a:t> is</a:t>
            </a:r>
          </a:p>
          <a:p>
            <a:pPr algn="just"/>
            <a:r>
              <a:rPr lang="en-US" dirty="0"/>
              <a:t>Technical </a:t>
            </a:r>
          </a:p>
          <a:p>
            <a:pPr algn="just"/>
            <a:r>
              <a:rPr lang="en-US" dirty="0"/>
              <a:t>Economical </a:t>
            </a:r>
          </a:p>
          <a:p>
            <a:pPr algn="just"/>
            <a:r>
              <a:rPr lang="en-US" dirty="0"/>
              <a:t>Financial</a:t>
            </a:r>
          </a:p>
          <a:p>
            <a:pPr algn="just"/>
            <a:r>
              <a:rPr lang="en-US" dirty="0"/>
              <a:t>Market</a:t>
            </a:r>
          </a:p>
          <a:p>
            <a:pPr algn="just"/>
            <a:r>
              <a:rPr lang="en-US" dirty="0"/>
              <a:t>Management </a:t>
            </a:r>
          </a:p>
          <a:p>
            <a:pPr algn="just"/>
            <a:r>
              <a:rPr lang="en-US" dirty="0"/>
              <a:t>Environment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Preliminary/Detail Design</a:t>
            </a:r>
          </a:p>
        </p:txBody>
      </p:sp>
      <p:sp>
        <p:nvSpPr>
          <p:cNvPr id="3" name="Content Placeholder 2"/>
          <p:cNvSpPr>
            <a:spLocks noGrp="1"/>
          </p:cNvSpPr>
          <p:nvPr>
            <p:ph idx="1"/>
          </p:nvPr>
        </p:nvSpPr>
        <p:spPr/>
        <p:txBody>
          <a:bodyPr/>
          <a:lstStyle/>
          <a:p>
            <a:pPr algn="just"/>
            <a:r>
              <a:rPr lang="en-US" dirty="0"/>
              <a:t>It is the elaboration of project idea and is based on the requirement of pre/feasibility study. It prepares the conceptual design and architectural drawing for implementation. It includes</a:t>
            </a:r>
          </a:p>
          <a:p>
            <a:pPr algn="just"/>
            <a:r>
              <a:rPr lang="en-US" dirty="0"/>
              <a:t>Technical aspects consisting of preliminary surveys and engineering design</a:t>
            </a:r>
          </a:p>
          <a:p>
            <a:pPr algn="just"/>
            <a:r>
              <a:rPr lang="en-US" dirty="0"/>
              <a:t>Preliminary project schedule and </a:t>
            </a:r>
            <a:r>
              <a:rPr lang="en-US" dirty="0" err="1"/>
              <a:t>implentation</a:t>
            </a:r>
            <a:endParaRPr lang="en-US" dirty="0"/>
          </a:p>
          <a:p>
            <a:pPr algn="just"/>
            <a:r>
              <a:rPr lang="en-US" dirty="0"/>
              <a:t>Estimated project cost</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Development</a:t>
            </a:r>
          </a:p>
        </p:txBody>
      </p:sp>
      <p:sp>
        <p:nvSpPr>
          <p:cNvPr id="3" name="Content Placeholder 2"/>
          <p:cNvSpPr>
            <a:spLocks noGrp="1"/>
          </p:cNvSpPr>
          <p:nvPr>
            <p:ph idx="1"/>
          </p:nvPr>
        </p:nvSpPr>
        <p:spPr/>
        <p:txBody>
          <a:bodyPr>
            <a:normAutofit lnSpcReduction="10000"/>
          </a:bodyPr>
          <a:lstStyle/>
          <a:p>
            <a:pPr algn="just"/>
            <a:r>
              <a:rPr lang="en-US" dirty="0"/>
              <a:t>After collecting the all required information , the final step is developing the project proposal. It should contain following information</a:t>
            </a:r>
          </a:p>
          <a:p>
            <a:pPr algn="just"/>
            <a:r>
              <a:rPr lang="en-US" dirty="0"/>
              <a:t>Problem Statement</a:t>
            </a:r>
          </a:p>
          <a:p>
            <a:pPr algn="just"/>
            <a:r>
              <a:rPr lang="en-US" dirty="0"/>
              <a:t>Objectives and outputs</a:t>
            </a:r>
          </a:p>
          <a:p>
            <a:pPr algn="just"/>
            <a:r>
              <a:rPr lang="en-US" dirty="0"/>
              <a:t>Activities</a:t>
            </a:r>
          </a:p>
          <a:p>
            <a:pPr algn="just"/>
            <a:r>
              <a:rPr lang="en-US" dirty="0"/>
              <a:t>Project </a:t>
            </a:r>
            <a:r>
              <a:rPr lang="en-US" dirty="0" err="1"/>
              <a:t>Implentation</a:t>
            </a:r>
            <a:endParaRPr lang="en-US" dirty="0"/>
          </a:p>
          <a:p>
            <a:pPr algn="just"/>
            <a:r>
              <a:rPr lang="en-US" dirty="0"/>
              <a:t>Project Schedule</a:t>
            </a:r>
          </a:p>
          <a:p>
            <a:pPr algn="just"/>
            <a:r>
              <a:rPr lang="en-US" dirty="0"/>
              <a:t>Project budget</a:t>
            </a:r>
          </a:p>
          <a:p>
            <a:pPr algn="just"/>
            <a:r>
              <a:rPr lang="en-US" dirty="0"/>
              <a:t>Project monitoring and Evaluation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Techniques of Project Formulation</a:t>
            </a:r>
          </a:p>
        </p:txBody>
      </p:sp>
      <p:sp>
        <p:nvSpPr>
          <p:cNvPr id="3" name="Content Placeholder 2"/>
          <p:cNvSpPr>
            <a:spLocks noGrp="1"/>
          </p:cNvSpPr>
          <p:nvPr>
            <p:ph idx="1"/>
          </p:nvPr>
        </p:nvSpPr>
        <p:spPr/>
        <p:txBody>
          <a:bodyPr>
            <a:normAutofit fontScale="62500" lnSpcReduction="20000"/>
          </a:bodyPr>
          <a:lstStyle/>
          <a:p>
            <a:pPr algn="just"/>
            <a:r>
              <a:rPr lang="en-US" dirty="0"/>
              <a:t>Project Formulation is a concise , exact statement of a project to set the boundaries or limits of work to be performed  by the project.</a:t>
            </a:r>
          </a:p>
          <a:p>
            <a:pPr algn="just"/>
            <a:r>
              <a:rPr lang="en-US" dirty="0"/>
              <a:t>It is formal document that gives a distinctive identity of the project and precise meaning to the project work to prevent conflict, confusion, overlap. Project formulation aims to</a:t>
            </a:r>
          </a:p>
          <a:p>
            <a:pPr algn="just"/>
            <a:r>
              <a:rPr lang="en-US" dirty="0"/>
              <a:t>Carefully identify and weight various components of project work</a:t>
            </a:r>
          </a:p>
          <a:p>
            <a:pPr algn="just"/>
            <a:r>
              <a:rPr lang="en-US" dirty="0" err="1"/>
              <a:t>Analyse</a:t>
            </a:r>
            <a:r>
              <a:rPr lang="en-US" dirty="0"/>
              <a:t> project feasibility and cost effectiveness</a:t>
            </a:r>
          </a:p>
          <a:p>
            <a:pPr algn="just"/>
            <a:r>
              <a:rPr lang="en-US" dirty="0"/>
              <a:t>Identify the stakeholders and their involvement and contribution</a:t>
            </a:r>
          </a:p>
          <a:p>
            <a:pPr algn="just"/>
            <a:r>
              <a:rPr lang="en-US" dirty="0"/>
              <a:t>Define benefits and expectations</a:t>
            </a:r>
          </a:p>
          <a:p>
            <a:pPr algn="just"/>
            <a:r>
              <a:rPr lang="en-US" dirty="0"/>
              <a:t>Estimate resources needed</a:t>
            </a:r>
          </a:p>
          <a:p>
            <a:pPr algn="just"/>
            <a:r>
              <a:rPr lang="en-US" dirty="0"/>
              <a:t>Perform a preliminary analysis of risks</a:t>
            </a:r>
          </a:p>
          <a:p>
            <a:pPr algn="just"/>
            <a:r>
              <a:rPr lang="en-US" dirty="0"/>
              <a:t>Make outline of project schedule</a:t>
            </a:r>
          </a:p>
          <a:p>
            <a:pPr algn="just"/>
            <a:r>
              <a:rPr lang="en-US" dirty="0"/>
              <a:t>The </a:t>
            </a:r>
            <a:r>
              <a:rPr lang="en-US" dirty="0" err="1"/>
              <a:t>techniquesof</a:t>
            </a:r>
            <a:r>
              <a:rPr lang="en-US" dirty="0"/>
              <a:t> project formulation are</a:t>
            </a:r>
          </a:p>
          <a:p>
            <a:pPr algn="just"/>
            <a:r>
              <a:rPr lang="en-US" dirty="0"/>
              <a:t>Feasibility analysis</a:t>
            </a:r>
          </a:p>
          <a:p>
            <a:pPr algn="just"/>
            <a:r>
              <a:rPr lang="en-US" dirty="0"/>
              <a:t>Cost Benefit analysis</a:t>
            </a:r>
          </a:p>
          <a:p>
            <a:pPr algn="just"/>
            <a:r>
              <a:rPr lang="en-US" dirty="0"/>
              <a:t>Input Analysis</a:t>
            </a:r>
          </a:p>
          <a:p>
            <a:pPr algn="just"/>
            <a:r>
              <a:rPr lang="en-US" dirty="0" err="1"/>
              <a:t>Environement</a:t>
            </a:r>
            <a:r>
              <a:rPr lang="en-US" dirty="0"/>
              <a:t> analysis</a:t>
            </a:r>
          </a:p>
          <a:p>
            <a:pPr algn="just"/>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a:t>
            </a:r>
          </a:p>
        </p:txBody>
      </p:sp>
      <p:sp>
        <p:nvSpPr>
          <p:cNvPr id="3" name="Content Placeholder 2"/>
          <p:cNvSpPr>
            <a:spLocks noGrp="1"/>
          </p:cNvSpPr>
          <p:nvPr>
            <p:ph idx="1"/>
          </p:nvPr>
        </p:nvSpPr>
        <p:spPr/>
        <p:txBody>
          <a:bodyPr>
            <a:normAutofit fontScale="92500" lnSpcReduction="10000"/>
          </a:bodyPr>
          <a:lstStyle/>
          <a:p>
            <a:r>
              <a:rPr lang="en-US" dirty="0"/>
              <a:t>It is used to determine the viability of the idea</a:t>
            </a:r>
          </a:p>
          <a:p>
            <a:pPr algn="just"/>
            <a:r>
              <a:rPr lang="en-US" dirty="0"/>
              <a:t>The objective of such analysis is to ensure a project is legally and technically feasible and economically justifiable</a:t>
            </a:r>
          </a:p>
          <a:p>
            <a:pPr algn="just"/>
            <a:r>
              <a:rPr lang="en-US" dirty="0"/>
              <a:t>It evaluates the projects’ potential for success </a:t>
            </a:r>
          </a:p>
          <a:p>
            <a:pPr algn="just"/>
            <a:r>
              <a:rPr lang="en-US" dirty="0"/>
              <a:t>Areas of project Feasibility</a:t>
            </a:r>
          </a:p>
          <a:p>
            <a:pPr algn="just"/>
            <a:r>
              <a:rPr lang="en-US" dirty="0"/>
              <a:t>1. Technical Feasibility</a:t>
            </a:r>
          </a:p>
          <a:p>
            <a:pPr algn="just"/>
            <a:r>
              <a:rPr lang="en-US" dirty="0"/>
              <a:t>2. Economic Feasibility</a:t>
            </a:r>
          </a:p>
          <a:p>
            <a:pPr algn="just"/>
            <a:r>
              <a:rPr lang="en-US" dirty="0"/>
              <a:t>3. Financial Feasibility</a:t>
            </a:r>
          </a:p>
          <a:p>
            <a:pPr algn="just"/>
            <a:r>
              <a:rPr lang="en-US" dirty="0"/>
              <a:t>4. Market Feasibility</a:t>
            </a:r>
          </a:p>
          <a:p>
            <a:pPr algn="just"/>
            <a:r>
              <a:rPr lang="en-US" dirty="0"/>
              <a:t>5. Managerial Feasibility</a:t>
            </a:r>
          </a:p>
          <a:p>
            <a:pPr algn="just"/>
            <a:r>
              <a:rPr lang="en-US" dirty="0"/>
              <a:t>6. Legal </a:t>
            </a:r>
            <a:r>
              <a:rPr lang="en-US" dirty="0" err="1"/>
              <a:t>Feasibity</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1. Technical Feasibility</a:t>
            </a:r>
          </a:p>
          <a:p>
            <a:pPr algn="just"/>
            <a:r>
              <a:rPr lang="en-US" dirty="0"/>
              <a:t>Centered to the technical resources available to the project.</a:t>
            </a:r>
          </a:p>
          <a:p>
            <a:pPr algn="just"/>
            <a:r>
              <a:rPr lang="en-US" dirty="0"/>
              <a:t>Whether technical resources and team is capable of converting the ideas in to working systems.</a:t>
            </a:r>
          </a:p>
          <a:p>
            <a:pPr algn="just"/>
            <a:r>
              <a:rPr lang="en-US" dirty="0"/>
              <a:t>2. Economic Feasibility</a:t>
            </a:r>
          </a:p>
          <a:p>
            <a:pPr algn="just"/>
            <a:r>
              <a:rPr lang="en-US" dirty="0"/>
              <a:t>Assesses the viability, cost associated with the projects before financial resources are allocated.</a:t>
            </a:r>
          </a:p>
          <a:p>
            <a:pPr algn="just"/>
            <a:r>
              <a:rPr lang="en-US" dirty="0"/>
              <a:t>Helps decision makers determine the positive economic benefits to the </a:t>
            </a:r>
            <a:r>
              <a:rPr lang="en-US" dirty="0" err="1"/>
              <a:t>organisation</a:t>
            </a:r>
            <a:r>
              <a:rPr lang="en-US" dirty="0"/>
              <a:t> that the propose system will provide and help to quantify them</a:t>
            </a:r>
          </a:p>
          <a:p>
            <a:pPr algn="just"/>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3.Financial feasibility</a:t>
            </a:r>
          </a:p>
          <a:p>
            <a:pPr algn="just"/>
            <a:r>
              <a:rPr lang="en-US" dirty="0"/>
              <a:t>Whether the project is viable after the considerations its total cost and probable revenues.</a:t>
            </a:r>
          </a:p>
          <a:p>
            <a:pPr algn="just"/>
            <a:r>
              <a:rPr lang="en-US" dirty="0"/>
              <a:t>If the revenue covers the cost of the project then project is viable</a:t>
            </a:r>
          </a:p>
          <a:p>
            <a:pPr algn="just"/>
            <a:r>
              <a:rPr lang="en-US" dirty="0"/>
              <a:t>4. Market Feasibility</a:t>
            </a:r>
          </a:p>
          <a:p>
            <a:pPr algn="just"/>
            <a:r>
              <a:rPr lang="en-US" dirty="0"/>
              <a:t>Study and analyze the economic, demographic and competitive factors that impact the development project.</a:t>
            </a:r>
          </a:p>
          <a:p>
            <a:pPr algn="just"/>
            <a:r>
              <a:rPr lang="en-US" dirty="0"/>
              <a:t>Determines what type of project would be appropriate for specific location.</a:t>
            </a:r>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 Managerial feasibility</a:t>
            </a:r>
          </a:p>
          <a:p>
            <a:pPr algn="just"/>
            <a:r>
              <a:rPr lang="en-US" dirty="0"/>
              <a:t>Studies the rationally uncover the strengths and weakness of an existing business , opportunities threats which are preset in the environment.</a:t>
            </a:r>
          </a:p>
          <a:p>
            <a:pPr algn="just"/>
            <a:r>
              <a:rPr lang="en-US" dirty="0"/>
              <a:t>Management support, employee involvement and commitment are the key element required to gauge managerial feasibility</a:t>
            </a:r>
          </a:p>
          <a:p>
            <a:pPr algn="just"/>
            <a:r>
              <a:rPr lang="en-US" dirty="0"/>
              <a:t>6. Legal </a:t>
            </a:r>
            <a:r>
              <a:rPr lang="en-US" dirty="0" err="1"/>
              <a:t>Feasibity</a:t>
            </a:r>
            <a:endParaRPr lang="en-US" dirty="0"/>
          </a:p>
          <a:p>
            <a:pPr algn="just"/>
            <a:r>
              <a:rPr lang="en-US" dirty="0"/>
              <a:t>Investigates if proposed system conflicts with legal requirements </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project appraisal answers following question</a:t>
            </a:r>
          </a:p>
          <a:p>
            <a:r>
              <a:rPr lang="en-US" dirty="0"/>
              <a:t>Will the project meet its objective ?</a:t>
            </a:r>
          </a:p>
          <a:p>
            <a:r>
              <a:rPr lang="en-US" dirty="0"/>
              <a:t>How does the project compare with other alternatives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 Benefit Analysis ( CBA )</a:t>
            </a:r>
          </a:p>
        </p:txBody>
      </p:sp>
      <p:sp>
        <p:nvSpPr>
          <p:cNvPr id="3" name="Content Placeholder 2"/>
          <p:cNvSpPr>
            <a:spLocks noGrp="1"/>
          </p:cNvSpPr>
          <p:nvPr>
            <p:ph idx="1"/>
          </p:nvPr>
        </p:nvSpPr>
        <p:spPr/>
        <p:txBody>
          <a:bodyPr/>
          <a:lstStyle/>
          <a:p>
            <a:pPr algn="just"/>
            <a:r>
              <a:rPr lang="en-US" dirty="0"/>
              <a:t>It estimates and totals up the equivalent money value of the benefits and cost to the project to establish whether they are worthwhile</a:t>
            </a:r>
          </a:p>
          <a:p>
            <a:pPr algn="just"/>
            <a:r>
              <a:rPr lang="en-US" dirty="0"/>
              <a:t>It evaluates the project from social point of view</a:t>
            </a:r>
          </a:p>
          <a:p>
            <a:pPr algn="just"/>
            <a:r>
              <a:rPr lang="en-US" dirty="0"/>
              <a:t>Also known as Social cost benefit analysis</a:t>
            </a:r>
          </a:p>
          <a:p>
            <a:pPr algn="just"/>
            <a:r>
              <a:rPr lang="en-US" dirty="0"/>
              <a:t>Comprises not only financial effects but also social effects like pollution safety market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Advantages</a:t>
            </a:r>
          </a:p>
          <a:p>
            <a:pPr algn="just"/>
            <a:r>
              <a:rPr lang="en-US" dirty="0"/>
              <a:t>The ability to identify the project that maximize the welfare of the country</a:t>
            </a:r>
          </a:p>
          <a:p>
            <a:pPr algn="just"/>
            <a:r>
              <a:rPr lang="en-US" dirty="0"/>
              <a:t>The ability to objectively assess and quantify the purpose projects in relation to community needs</a:t>
            </a:r>
          </a:p>
          <a:p>
            <a:pPr algn="just"/>
            <a:r>
              <a:rPr lang="en-US" dirty="0"/>
              <a:t>Exposure of the basis for decision making for projects and opportunity for public criticism</a:t>
            </a:r>
          </a:p>
          <a:p>
            <a:pPr algn="just"/>
            <a:r>
              <a:rPr lang="en-US" dirty="0"/>
              <a:t>Ability to rank and prioritize limited resources so that maximum benefit is realized</a:t>
            </a:r>
          </a:p>
          <a:p>
            <a:pPr algn="just"/>
            <a:r>
              <a:rPr lang="en-US" dirty="0"/>
              <a:t>Disadvantages</a:t>
            </a:r>
          </a:p>
          <a:p>
            <a:pPr algn="just"/>
            <a:r>
              <a:rPr lang="en-US" dirty="0"/>
              <a:t>Difficulty in measuring social cost and benefits and converting them into monitory form</a:t>
            </a:r>
          </a:p>
          <a:p>
            <a:pPr algn="just"/>
            <a:r>
              <a:rPr lang="en-US" dirty="0"/>
              <a:t>Complexity</a:t>
            </a:r>
          </a:p>
          <a:p>
            <a:pPr algn="just"/>
            <a:r>
              <a:rPr lang="en-US" dirty="0"/>
              <a:t>Conflict between social welfare and financial justification.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Analysis</a:t>
            </a:r>
          </a:p>
        </p:txBody>
      </p:sp>
      <p:sp>
        <p:nvSpPr>
          <p:cNvPr id="3" name="Content Placeholder 2"/>
          <p:cNvSpPr>
            <a:spLocks noGrp="1"/>
          </p:cNvSpPr>
          <p:nvPr>
            <p:ph idx="1"/>
          </p:nvPr>
        </p:nvSpPr>
        <p:spPr/>
        <p:txBody>
          <a:bodyPr/>
          <a:lstStyle/>
          <a:p>
            <a:r>
              <a:rPr lang="en-US" dirty="0"/>
              <a:t>Project requires various input. It includes 5 M</a:t>
            </a:r>
          </a:p>
          <a:p>
            <a:r>
              <a:rPr lang="en-US" dirty="0"/>
              <a:t>Manpower</a:t>
            </a:r>
          </a:p>
          <a:p>
            <a:r>
              <a:rPr lang="en-US" dirty="0"/>
              <a:t>Materials</a:t>
            </a:r>
          </a:p>
          <a:p>
            <a:r>
              <a:rPr lang="en-US" dirty="0"/>
              <a:t>Money</a:t>
            </a:r>
          </a:p>
          <a:p>
            <a:r>
              <a:rPr lang="en-US" dirty="0"/>
              <a:t>Minute</a:t>
            </a:r>
          </a:p>
          <a:p>
            <a:r>
              <a:rPr lang="en-US" dirty="0"/>
              <a:t>Machines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Analysis</a:t>
            </a:r>
          </a:p>
        </p:txBody>
      </p:sp>
      <p:sp>
        <p:nvSpPr>
          <p:cNvPr id="3" name="Content Placeholder 2"/>
          <p:cNvSpPr>
            <a:spLocks noGrp="1"/>
          </p:cNvSpPr>
          <p:nvPr>
            <p:ph idx="1"/>
          </p:nvPr>
        </p:nvSpPr>
        <p:spPr/>
        <p:txBody>
          <a:bodyPr/>
          <a:lstStyle/>
          <a:p>
            <a:pPr algn="just"/>
            <a:r>
              <a:rPr lang="en-US" dirty="0"/>
              <a:t>It is the process of estimating and evaluating significant short term and long term effects of project on quality of locations environment.</a:t>
            </a:r>
          </a:p>
          <a:p>
            <a:pPr algn="just"/>
            <a:r>
              <a:rPr lang="en-US" dirty="0"/>
              <a:t>Identifies ways to minimize , mitigate and eliminate these effects and/or compensate these impact</a:t>
            </a:r>
          </a:p>
          <a:p>
            <a:pPr algn="just"/>
            <a:r>
              <a:rPr lang="en-US" dirty="0"/>
              <a:t>It includes</a:t>
            </a:r>
          </a:p>
          <a:p>
            <a:pPr algn="just"/>
            <a:r>
              <a:rPr lang="en-US" dirty="0"/>
              <a:t>Environment suitability</a:t>
            </a:r>
          </a:p>
          <a:p>
            <a:pPr algn="just"/>
            <a:r>
              <a:rPr lang="en-US" dirty="0"/>
              <a:t>It is necessary to check whether the project is suitable for existing environment or not</a:t>
            </a:r>
          </a:p>
          <a:p>
            <a:pPr algn="just"/>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Environment Impact</a:t>
            </a:r>
          </a:p>
          <a:p>
            <a:pPr algn="just"/>
            <a:r>
              <a:rPr lang="en-US" dirty="0"/>
              <a:t>It is also necessary to identify the possible adverse effects caused by the development, industrial, or infrastructural project or release of substance in the environment </a:t>
            </a:r>
          </a:p>
          <a:p>
            <a:pPr algn="just"/>
            <a:r>
              <a:rPr lang="en-US" dirty="0"/>
              <a:t>It can be down in two ways</a:t>
            </a:r>
          </a:p>
          <a:p>
            <a:pPr algn="just"/>
            <a:r>
              <a:rPr lang="en-US" dirty="0"/>
              <a:t>Initial Environment Examination</a:t>
            </a:r>
          </a:p>
          <a:p>
            <a:pPr algn="just"/>
            <a:r>
              <a:rPr lang="en-US" dirty="0"/>
              <a:t>First review of reasonably </a:t>
            </a:r>
            <a:r>
              <a:rPr lang="en-US" dirty="0" err="1"/>
              <a:t>forseeable</a:t>
            </a:r>
            <a:r>
              <a:rPr lang="en-US" dirty="0"/>
              <a:t> effects</a:t>
            </a:r>
          </a:p>
          <a:p>
            <a:pPr algn="just"/>
            <a:r>
              <a:rPr lang="en-US" dirty="0"/>
              <a:t>Describes the environment condition of project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Environment Impact Assessment</a:t>
            </a:r>
          </a:p>
          <a:p>
            <a:r>
              <a:rPr lang="en-US" dirty="0"/>
              <a:t>Process of assessing the likely environment impacts and identifying options to minimize the environmental damage</a:t>
            </a:r>
          </a:p>
          <a:p>
            <a:r>
              <a:rPr lang="en-US" dirty="0"/>
              <a:t>Carried out for </a:t>
            </a:r>
            <a:r>
              <a:rPr lang="en-US"/>
              <a:t>large projects</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can Project Appraisal deliver</a:t>
            </a:r>
          </a:p>
        </p:txBody>
      </p:sp>
      <p:sp>
        <p:nvSpPr>
          <p:cNvPr id="3" name="Content Placeholder 2"/>
          <p:cNvSpPr>
            <a:spLocks noGrp="1"/>
          </p:cNvSpPr>
          <p:nvPr>
            <p:ph idx="1"/>
          </p:nvPr>
        </p:nvSpPr>
        <p:spPr/>
        <p:txBody>
          <a:bodyPr/>
          <a:lstStyle/>
          <a:p>
            <a:pPr marL="0" indent="0" algn="just">
              <a:buNone/>
            </a:pPr>
            <a:r>
              <a:rPr lang="en-US" dirty="0"/>
              <a:t>Project Appraisal helps project initiators and designers to </a:t>
            </a:r>
          </a:p>
          <a:p>
            <a:r>
              <a:rPr lang="en-US" dirty="0"/>
              <a:t>Be consistent and objective in choosing the project</a:t>
            </a:r>
          </a:p>
          <a:p>
            <a:pPr algn="just"/>
            <a:r>
              <a:rPr lang="en-US" dirty="0"/>
              <a:t>Make sure that the program benefits the all sections of community, including those from ethnic groups who have been left out in the past.</a:t>
            </a:r>
          </a:p>
          <a:p>
            <a:pPr algn="just"/>
            <a:r>
              <a:rPr lang="en-US" dirty="0"/>
              <a:t>Provides documentation to meet financial and audit requirements and to explain decisions to the local people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a:t>Technical Appraisal</a:t>
            </a:r>
          </a:p>
          <a:p>
            <a:pPr marL="0" indent="0">
              <a:buNone/>
            </a:pPr>
            <a:r>
              <a:rPr lang="en-US" dirty="0"/>
              <a:t>• Whether pre-requisites for the success of project considered?</a:t>
            </a:r>
          </a:p>
          <a:p>
            <a:pPr marL="0" indent="0">
              <a:buNone/>
            </a:pPr>
            <a:r>
              <a:rPr lang="en-US" dirty="0"/>
              <a:t>• Good choices with regard to location, size, process, machines etc.</a:t>
            </a:r>
          </a:p>
          <a:p>
            <a:endParaRPr lang="en-US" dirty="0"/>
          </a:p>
          <a:p>
            <a:pPr marL="0" indent="0">
              <a:buNone/>
            </a:pPr>
            <a:r>
              <a:rPr lang="en-US" dirty="0"/>
              <a:t>Economic Appraisal</a:t>
            </a:r>
          </a:p>
          <a:p>
            <a:pPr marL="0" indent="0">
              <a:buNone/>
            </a:pPr>
            <a:r>
              <a:rPr lang="en-US" dirty="0"/>
              <a:t>• Social cost -benefit analysis</a:t>
            </a:r>
          </a:p>
          <a:p>
            <a:pPr marL="0" indent="0">
              <a:buNone/>
            </a:pPr>
            <a:r>
              <a:rPr lang="en-US" dirty="0"/>
              <a:t>• Direct economic benefits and costs in terms of shadow prices</a:t>
            </a:r>
          </a:p>
          <a:p>
            <a:pPr marL="0" indent="0">
              <a:buNone/>
            </a:pPr>
            <a:r>
              <a:rPr lang="en-US" dirty="0"/>
              <a:t>• Impact of project on distribution of income in society</a:t>
            </a:r>
          </a:p>
          <a:p>
            <a:pPr marL="0" indent="0">
              <a:buNone/>
            </a:pPr>
            <a:r>
              <a:rPr lang="en-US" dirty="0"/>
              <a:t>• Impact on level of savings and investments in society</a:t>
            </a:r>
          </a:p>
          <a:p>
            <a:pPr marL="0" indent="0">
              <a:buNone/>
            </a:pPr>
            <a:r>
              <a:rPr lang="en-US" dirty="0"/>
              <a:t>• Impact on fulfillment of national goals :-</a:t>
            </a:r>
          </a:p>
          <a:p>
            <a:pPr marL="0" indent="0">
              <a:buNone/>
            </a:pPr>
            <a:r>
              <a:rPr lang="en-US" dirty="0"/>
              <a:t>(1) Self sufficiency </a:t>
            </a:r>
          </a:p>
          <a:p>
            <a:pPr marL="0" indent="0">
              <a:buNone/>
            </a:pPr>
            <a:r>
              <a:rPr lang="en-US" dirty="0"/>
              <a:t>(2) Employment and </a:t>
            </a:r>
          </a:p>
          <a:p>
            <a:pPr marL="0" indent="0">
              <a:buNone/>
            </a:pPr>
            <a:r>
              <a:rPr lang="en-US" dirty="0"/>
              <a:t>(3) Social order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Ecological Appraisal</a:t>
            </a:r>
          </a:p>
          <a:p>
            <a:r>
              <a:rPr lang="en-US" dirty="0"/>
              <a:t> Impact of project on quality of :- Air, Water, Noise, Vegetation, Human life</a:t>
            </a:r>
          </a:p>
          <a:p>
            <a:r>
              <a:rPr lang="en-US" dirty="0"/>
              <a:t> Major projects ,such as these, cause environmental damage</a:t>
            </a:r>
          </a:p>
          <a:p>
            <a:r>
              <a:rPr lang="en-US" dirty="0"/>
              <a:t>Power plants</a:t>
            </a:r>
          </a:p>
          <a:p>
            <a:r>
              <a:rPr lang="en-US" dirty="0"/>
              <a:t>Irrigation schemes</a:t>
            </a:r>
          </a:p>
          <a:p>
            <a:r>
              <a:rPr lang="en-US" dirty="0"/>
              <a:t> Industries like bulk drugs, chemicals and leather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Likely damage &amp; the cost of restoration</a:t>
            </a:r>
          </a:p>
          <a:p>
            <a:r>
              <a:rPr lang="en-US" dirty="0"/>
              <a:t>Financial Appraisal</a:t>
            </a:r>
          </a:p>
          <a:p>
            <a:r>
              <a:rPr lang="en-US" dirty="0"/>
              <a:t>• Whether the project is financially viable?</a:t>
            </a:r>
          </a:p>
          <a:p>
            <a:r>
              <a:rPr lang="en-US" dirty="0"/>
              <a:t>o Servicing debt</a:t>
            </a:r>
          </a:p>
          <a:p>
            <a:r>
              <a:rPr lang="en-US" dirty="0"/>
              <a:t>o Meeting return expectations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Appraisal Criteria</a:t>
            </a:r>
          </a:p>
        </p:txBody>
      </p:sp>
      <p:sp>
        <p:nvSpPr>
          <p:cNvPr id="3" name="Content Placeholder 2"/>
          <p:cNvSpPr>
            <a:spLocks noGrp="1"/>
          </p:cNvSpPr>
          <p:nvPr>
            <p:ph idx="1"/>
          </p:nvPr>
        </p:nvSpPr>
        <p:spPr/>
        <p:txBody>
          <a:bodyPr>
            <a:normAutofit fontScale="92500"/>
          </a:bodyPr>
          <a:lstStyle/>
          <a:p>
            <a:r>
              <a:rPr lang="en-US" dirty="0"/>
              <a:t>Technical: </a:t>
            </a:r>
          </a:p>
          <a:p>
            <a:r>
              <a:rPr lang="en-US" dirty="0"/>
              <a:t>will the project work? Has due attention been paid to technical factors affecting the project design? </a:t>
            </a:r>
          </a:p>
          <a:p>
            <a:r>
              <a:rPr lang="en-US" dirty="0"/>
              <a:t>Given the human and material resources identified, can the project activities be undertaken and outputs achieved within the time available and to the required standards?</a:t>
            </a:r>
          </a:p>
          <a:p>
            <a:r>
              <a:rPr lang="en-US" dirty="0"/>
              <a:t> Financial: </a:t>
            </a:r>
          </a:p>
          <a:p>
            <a:r>
              <a:rPr lang="en-US" dirty="0"/>
              <a:t>can the project be financed?</a:t>
            </a:r>
          </a:p>
          <a:p>
            <a:r>
              <a:rPr lang="en-US" dirty="0"/>
              <a:t> Will there be sufficient funds to cover the expenditure requirements during the life of the project?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180B446089E3499D43A669B98B0A11" ma:contentTypeVersion="0" ma:contentTypeDescription="Create a new document." ma:contentTypeScope="" ma:versionID="63133a4a40d03e38904e32645b92b6d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828E1F-F898-449D-B9CA-544652E35ED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4B1C4DD-E0BC-46CE-BE58-87B4B73DF086}">
  <ds:schemaRefs>
    <ds:schemaRef ds:uri="http://schemas.microsoft.com/sharepoint/v3/contenttype/forms"/>
  </ds:schemaRefs>
</ds:datastoreItem>
</file>

<file path=customXml/itemProps3.xml><?xml version="1.0" encoding="utf-8"?>
<ds:datastoreItem xmlns:ds="http://schemas.openxmlformats.org/officeDocument/2006/customXml" ds:itemID="{855F229A-58D9-4C72-BB6B-AA1BD7F978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Flow</Template>
  <TotalTime>486</TotalTime>
  <Words>3014</Words>
  <Application>Microsoft Office PowerPoint</Application>
  <PresentationFormat>On-screen Show (4:3)</PresentationFormat>
  <Paragraphs>294</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Calibri</vt:lpstr>
      <vt:lpstr>Constantia</vt:lpstr>
      <vt:lpstr>Wingdings 2</vt:lpstr>
      <vt:lpstr>Flow</vt:lpstr>
      <vt:lpstr>Project Appraisal and Project Formulation</vt:lpstr>
      <vt:lpstr>Concept of Project Appraisal</vt:lpstr>
      <vt:lpstr>Objectives of Project Appraisal</vt:lpstr>
      <vt:lpstr>PowerPoint Presentation</vt:lpstr>
      <vt:lpstr>What can Project Appraisal deliver</vt:lpstr>
      <vt:lpstr>PowerPoint Presentation</vt:lpstr>
      <vt:lpstr>PowerPoint Presentation</vt:lpstr>
      <vt:lpstr>PowerPoint Presentation</vt:lpstr>
      <vt:lpstr>Project Appraisal Criteria</vt:lpstr>
      <vt:lpstr>PowerPoint Presentation</vt:lpstr>
      <vt:lpstr>PowerPoint Presentation</vt:lpstr>
      <vt:lpstr>PowerPoint Presentation</vt:lpstr>
      <vt:lpstr>PowerPoint Presentation</vt:lpstr>
      <vt:lpstr>Technical Appraisal</vt:lpstr>
      <vt:lpstr>Social Appraisal</vt:lpstr>
      <vt:lpstr>PowerPoint Presentation</vt:lpstr>
      <vt:lpstr>PowerPoint Presentation</vt:lpstr>
      <vt:lpstr>PowerPoint Presentation</vt:lpstr>
      <vt:lpstr>Economic and Financial Appraisal</vt:lpstr>
      <vt:lpstr>PowerPoint Presentation</vt:lpstr>
      <vt:lpstr>PowerPoint Presentation</vt:lpstr>
      <vt:lpstr>ENVIRONMENTAL APPRAISAL</vt:lpstr>
      <vt:lpstr>Project Proposal</vt:lpstr>
      <vt:lpstr>PowerPoint Presentation</vt:lpstr>
      <vt:lpstr>PowerPoint Presentation</vt:lpstr>
      <vt:lpstr>PowerPoint Presentation</vt:lpstr>
      <vt:lpstr>PowerPoint Presentation</vt:lpstr>
      <vt:lpstr>PowerPoint Presentation</vt:lpstr>
      <vt:lpstr>BE/ ME thesis report </vt:lpstr>
      <vt:lpstr>Procedure for developing Project Proposal</vt:lpstr>
      <vt:lpstr>Project Brief</vt:lpstr>
      <vt:lpstr>Pre/Feasibility Study</vt:lpstr>
      <vt:lpstr>Preliminary/Detail Design</vt:lpstr>
      <vt:lpstr>Proposal Development</vt:lpstr>
      <vt:lpstr>Techniques of Project Formulation</vt:lpstr>
      <vt:lpstr>Feasibility Analysis</vt:lpstr>
      <vt:lpstr>PowerPoint Presentation</vt:lpstr>
      <vt:lpstr>PowerPoint Presentation</vt:lpstr>
      <vt:lpstr>PowerPoint Presentation</vt:lpstr>
      <vt:lpstr>Cost Benefit Analysis ( CBA )</vt:lpstr>
      <vt:lpstr>PowerPoint Presentation</vt:lpstr>
      <vt:lpstr>Input Analysis</vt:lpstr>
      <vt:lpstr>Environment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Appraisal and Project Formulation</dc:title>
  <dc:creator>Lenovo</dc:creator>
  <cp:lastModifiedBy>AAKRITI LAMICHHANE</cp:lastModifiedBy>
  <cp:revision>44</cp:revision>
  <dcterms:created xsi:type="dcterms:W3CDTF">2006-08-16T00:00:00Z</dcterms:created>
  <dcterms:modified xsi:type="dcterms:W3CDTF">2021-08-20T16:10:38Z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0x01010097180B446089E3499D43A669B98B0A11</vt:lpwstr>
  </property>
</Properties>
</file>