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7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p:scale>
          <a:sx n="75" d="100"/>
          <a:sy n="75" d="100"/>
        </p:scale>
        <p:origin x="-122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12/23/2018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12/23/2018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12/23/2018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12/23/2018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12/23/2018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12/23/2018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12/23/2018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planning and scheduling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Proper design of each element of the project.</a:t>
            </a:r>
          </a:p>
          <a:p>
            <a:r>
              <a:rPr lang="en-US" dirty="0" smtClean="0"/>
              <a:t>Proper selection of plant and equipment.</a:t>
            </a:r>
          </a:p>
          <a:p>
            <a:pPr algn="just"/>
            <a:r>
              <a:rPr lang="en-US" dirty="0" smtClean="0"/>
              <a:t>Proper arrangements of repair of plant and equipment at site.</a:t>
            </a:r>
          </a:p>
          <a:p>
            <a:pPr algn="just"/>
            <a:r>
              <a:rPr lang="en-US" dirty="0" smtClean="0"/>
              <a:t>Procurement of required materials well in advance</a:t>
            </a:r>
          </a:p>
          <a:p>
            <a:pPr algn="just"/>
            <a:r>
              <a:rPr lang="en-US" dirty="0" smtClean="0"/>
              <a:t>Ensure employment of skilled and unskilled employees.</a:t>
            </a:r>
          </a:p>
          <a:p>
            <a:pPr algn="just"/>
            <a:r>
              <a:rPr lang="en-US" dirty="0" smtClean="0"/>
              <a:t>To provide welfare schemes for the workers</a:t>
            </a:r>
          </a:p>
          <a:p>
            <a:pPr algn="just"/>
            <a:r>
              <a:rPr lang="en-US" dirty="0" smtClean="0"/>
              <a:t>To provide incentives for good workers</a:t>
            </a:r>
          </a:p>
          <a:p>
            <a:pPr algn="just"/>
            <a:r>
              <a:rPr lang="en-US" dirty="0" smtClean="0"/>
              <a:t>To arrange constant flow of funds in entire project duration</a:t>
            </a:r>
          </a:p>
          <a:p>
            <a:pPr algn="just"/>
            <a:r>
              <a:rPr lang="en-US" dirty="0" smtClean="0"/>
              <a:t>To provide required level of safety and compensations.</a:t>
            </a:r>
          </a:p>
          <a:p>
            <a:pPr algn="just"/>
            <a:r>
              <a:rPr lang="en-US" dirty="0" smtClean="0"/>
              <a:t>Proper arrangements of communication and mobility in site.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Planning.</a:t>
            </a:r>
            <a:endParaRPr lang="en-US" dirty="0"/>
          </a:p>
        </p:txBody>
      </p:sp>
      <p:sp>
        <p:nvSpPr>
          <p:cNvPr id="3" name="Content Placeholder 2"/>
          <p:cNvSpPr>
            <a:spLocks noGrp="1"/>
          </p:cNvSpPr>
          <p:nvPr>
            <p:ph sz="quarter" idx="1"/>
          </p:nvPr>
        </p:nvSpPr>
        <p:spPr/>
        <p:txBody>
          <a:bodyPr/>
          <a:lstStyle/>
          <a:p>
            <a:r>
              <a:rPr lang="en-US" dirty="0" smtClean="0"/>
              <a:t>The plan should be readily understandable </a:t>
            </a:r>
          </a:p>
          <a:p>
            <a:r>
              <a:rPr lang="en-US" dirty="0" smtClean="0"/>
              <a:t>The plan should be realistic not an optimistic</a:t>
            </a:r>
          </a:p>
          <a:p>
            <a:r>
              <a:rPr lang="en-US" dirty="0" smtClean="0"/>
              <a:t>The plan should be flexible</a:t>
            </a:r>
          </a:p>
          <a:p>
            <a:r>
              <a:rPr lang="en-US" dirty="0" smtClean="0"/>
              <a:t>The plan should be comprehensive</a:t>
            </a:r>
          </a:p>
          <a:p>
            <a:pPr algn="just"/>
            <a:r>
              <a:rPr lang="en-US" dirty="0" smtClean="0"/>
              <a:t>The plan should incorporate the system of monitoring and controlling.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Project Planning </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According to David I. </a:t>
            </a:r>
            <a:r>
              <a:rPr lang="en-US" dirty="0" err="1" smtClean="0"/>
              <a:t>Clealand</a:t>
            </a:r>
            <a:r>
              <a:rPr lang="en-US" dirty="0" smtClean="0"/>
              <a:t> : Project planning is the process of thinking through and making explicit the projects’ objectives, goals and strategies necessary to bring the project through its life cycle to successful termination.</a:t>
            </a:r>
          </a:p>
          <a:p>
            <a:pPr algn="just"/>
            <a:r>
              <a:rPr lang="en-US" dirty="0" smtClean="0"/>
              <a:t>The task involved in Project Planning:</a:t>
            </a:r>
          </a:p>
          <a:p>
            <a:pPr algn="just"/>
            <a:r>
              <a:rPr lang="en-US" dirty="0" smtClean="0"/>
              <a:t>Feasibility Study: It determines the implement-ability of the project.</a:t>
            </a:r>
          </a:p>
          <a:p>
            <a:pPr algn="just"/>
            <a:r>
              <a:rPr lang="en-US" dirty="0" smtClean="0"/>
              <a:t>Appraisal: It is the evaluation of Project ability to succeed and done for feasibility.</a:t>
            </a:r>
          </a:p>
          <a:p>
            <a:pPr algn="just"/>
            <a:r>
              <a:rPr lang="en-US" dirty="0" smtClean="0"/>
              <a:t>Design: It is concern with the preparation of detailed engineering design, drawing, specifications as well as detailed engineering plans such as work schedule, cost estimate and resource allocation.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Project Planning</a:t>
            </a:r>
            <a:endParaRPr lang="en-US" dirty="0"/>
          </a:p>
        </p:txBody>
      </p:sp>
      <p:sp>
        <p:nvSpPr>
          <p:cNvPr id="3" name="Content Placeholder 2"/>
          <p:cNvSpPr>
            <a:spLocks noGrp="1"/>
          </p:cNvSpPr>
          <p:nvPr>
            <p:ph sz="quarter" idx="1"/>
          </p:nvPr>
        </p:nvSpPr>
        <p:spPr/>
        <p:txBody>
          <a:bodyPr/>
          <a:lstStyle/>
          <a:p>
            <a:pPr algn="just"/>
            <a:r>
              <a:rPr lang="en-US" dirty="0" smtClean="0"/>
              <a:t>Stating the objectives of the project to be undertaken</a:t>
            </a:r>
          </a:p>
          <a:p>
            <a:pPr algn="just"/>
            <a:r>
              <a:rPr lang="en-US" dirty="0" smtClean="0"/>
              <a:t>Definition of work requirement.</a:t>
            </a:r>
          </a:p>
          <a:p>
            <a:pPr algn="just"/>
            <a:r>
              <a:rPr lang="en-US" dirty="0" smtClean="0"/>
              <a:t>Definition of resource needed such as funds, materials, machines, human resources, facilities.</a:t>
            </a:r>
          </a:p>
          <a:p>
            <a:pPr algn="just"/>
            <a:r>
              <a:rPr lang="en-US" dirty="0" smtClean="0"/>
              <a:t>Determining the time frame of the overall project and also scheduling its various stages.</a:t>
            </a:r>
          </a:p>
          <a:p>
            <a:pPr algn="just"/>
            <a:r>
              <a:rPr lang="en-US" dirty="0" smtClean="0"/>
              <a:t>To eliminate or </a:t>
            </a:r>
            <a:r>
              <a:rPr lang="en-US" dirty="0" err="1" smtClean="0"/>
              <a:t>minimise</a:t>
            </a:r>
            <a:r>
              <a:rPr lang="en-US" dirty="0" smtClean="0"/>
              <a:t> the risk and uncertainty.</a:t>
            </a:r>
          </a:p>
          <a:p>
            <a:pPr algn="just"/>
            <a:r>
              <a:rPr lang="en-US" dirty="0" smtClean="0"/>
              <a:t>It provides a basis for organizing the work on the project and allocating responsibilities to individuals.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 down structure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How many tasks does the project have?</a:t>
            </a:r>
          </a:p>
          <a:p>
            <a:r>
              <a:rPr lang="en-US" dirty="0" smtClean="0"/>
              <a:t>How much detail should the project plan have?</a:t>
            </a:r>
          </a:p>
          <a:p>
            <a:r>
              <a:rPr lang="en-US" dirty="0" smtClean="0"/>
              <a:t>This query is overcome by Work Break Down Structure</a:t>
            </a:r>
          </a:p>
          <a:p>
            <a:pPr algn="just"/>
            <a:r>
              <a:rPr lang="en-US" dirty="0" smtClean="0"/>
              <a:t>Work break down structure as its name suggests represents a systematic and logical breakdown of a project into several components. </a:t>
            </a:r>
          </a:p>
          <a:p>
            <a:pPr algn="just"/>
            <a:r>
              <a:rPr lang="en-US" dirty="0" smtClean="0"/>
              <a:t>It is constructed by dividing a project into major components each of which is further sub-divided into smaller components.</a:t>
            </a:r>
          </a:p>
          <a:p>
            <a:pPr algn="just"/>
            <a:r>
              <a:rPr lang="en-US" dirty="0" smtClean="0"/>
              <a:t>WBS acts as a vehicle for breaking the works into the smaller elements, thus providing a greater responsibility that every major and minor activity are well accounted for their implementation.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Usually the project manager is responsible for structuring a project into several components.</a:t>
            </a:r>
          </a:p>
          <a:p>
            <a:pPr algn="just"/>
            <a:r>
              <a:rPr lang="en-US" dirty="0" smtClean="0"/>
              <a:t>The level of smaller components should be such that each of which should be</a:t>
            </a:r>
          </a:p>
          <a:p>
            <a:pPr algn="just"/>
            <a:r>
              <a:rPr lang="en-US" dirty="0" smtClean="0"/>
              <a:t>Manageable so that specific authority and responsibility can be assigned.</a:t>
            </a:r>
          </a:p>
          <a:p>
            <a:pPr algn="just"/>
            <a:r>
              <a:rPr lang="en-US" dirty="0" smtClean="0"/>
              <a:t>Independent so that there happens to be minimum interfacing with and dependence on other ongoing elements</a:t>
            </a:r>
          </a:p>
          <a:p>
            <a:pPr algn="just"/>
            <a:r>
              <a:rPr lang="en-US" dirty="0" err="1" smtClean="0"/>
              <a:t>Integratable</a:t>
            </a:r>
            <a:r>
              <a:rPr lang="en-US" dirty="0" smtClean="0"/>
              <a:t> so that the total package can be seen</a:t>
            </a:r>
          </a:p>
          <a:p>
            <a:pPr algn="just"/>
            <a:r>
              <a:rPr lang="en-US" dirty="0" smtClean="0"/>
              <a:t>Measurable in terms of progress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Advantages/uses of WBS</a:t>
            </a:r>
            <a:endParaRPr lang="en-US" dirty="0"/>
          </a:p>
        </p:txBody>
      </p:sp>
      <p:sp>
        <p:nvSpPr>
          <p:cNvPr id="3" name="Content Placeholder 2"/>
          <p:cNvSpPr>
            <a:spLocks noGrp="1"/>
          </p:cNvSpPr>
          <p:nvPr>
            <p:ph sz="quarter" idx="1"/>
          </p:nvPr>
        </p:nvSpPr>
        <p:spPr/>
        <p:txBody>
          <a:bodyPr/>
          <a:lstStyle/>
          <a:p>
            <a:r>
              <a:rPr lang="en-US" dirty="0" smtClean="0"/>
              <a:t>Planning can be performed </a:t>
            </a:r>
          </a:p>
          <a:p>
            <a:r>
              <a:rPr lang="en-US" dirty="0" smtClean="0"/>
              <a:t>Costs and budget can be established</a:t>
            </a:r>
          </a:p>
          <a:p>
            <a:r>
              <a:rPr lang="en-US" dirty="0" smtClean="0"/>
              <a:t>Risk analysis can be done</a:t>
            </a:r>
          </a:p>
          <a:p>
            <a:r>
              <a:rPr lang="en-US" dirty="0" smtClean="0"/>
              <a:t>Control and contract administration can be done</a:t>
            </a:r>
          </a:p>
          <a:p>
            <a:r>
              <a:rPr lang="en-US" dirty="0" smtClean="0"/>
              <a:t>Schedules can established</a:t>
            </a:r>
          </a:p>
          <a:p>
            <a:r>
              <a:rPr lang="en-US" dirty="0" smtClean="0"/>
              <a:t>Network analysis can be done</a:t>
            </a:r>
          </a:p>
          <a:p>
            <a:r>
              <a:rPr lang="en-US" dirty="0" smtClean="0"/>
              <a:t>Responsibility matrix can be established</a:t>
            </a:r>
          </a:p>
          <a:p>
            <a:r>
              <a:rPr lang="en-US" dirty="0" smtClean="0"/>
              <a:t>Coordination can be established</a:t>
            </a:r>
          </a:p>
          <a:p>
            <a:pPr algn="just"/>
            <a:r>
              <a:rPr lang="en-US" dirty="0" smtClean="0"/>
              <a:t>When summed up the total program can be described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WBS</a:t>
            </a:r>
            <a:endParaRPr lang="en-US" dirty="0"/>
          </a:p>
        </p:txBody>
      </p:sp>
      <p:sp>
        <p:nvSpPr>
          <p:cNvPr id="3" name="Content Placeholder 2"/>
          <p:cNvSpPr>
            <a:spLocks noGrp="1"/>
          </p:cNvSpPr>
          <p:nvPr>
            <p:ph sz="quarter" idx="1"/>
          </p:nvPr>
        </p:nvSpPr>
        <p:spPr/>
        <p:txBody>
          <a:bodyPr/>
          <a:lstStyle/>
          <a:p>
            <a:pPr algn="just"/>
            <a:r>
              <a:rPr lang="en-US" dirty="0" smtClean="0"/>
              <a:t>Partition of project into smaller component to improve the accuracy of the cost estimate</a:t>
            </a:r>
          </a:p>
          <a:p>
            <a:pPr algn="just"/>
            <a:r>
              <a:rPr lang="en-US" dirty="0" smtClean="0"/>
              <a:t>Provide mechanism for collecting and organizing actual cost</a:t>
            </a:r>
          </a:p>
          <a:p>
            <a:pPr algn="just"/>
            <a:r>
              <a:rPr lang="en-US" dirty="0" smtClean="0"/>
              <a:t>Provide the mechanism for performance measurement and control.</a:t>
            </a:r>
          </a:p>
          <a:p>
            <a:pPr algn="just"/>
            <a:r>
              <a:rPr lang="en-US" dirty="0" smtClean="0"/>
              <a:t>Each activities in WBS is a self contained unit for which responsibility can be assigned to a person or group for effective management.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BS-example.jpg"/>
          <p:cNvPicPr>
            <a:picLocks noGrp="1" noChangeAspect="1"/>
          </p:cNvPicPr>
          <p:nvPr>
            <p:ph sz="quarter" idx="1"/>
          </p:nvPr>
        </p:nvPicPr>
        <p:blipFill>
          <a:blip r:embed="rId2"/>
          <a:stretch>
            <a:fillRect/>
          </a:stretch>
        </p:blipFill>
        <p:spPr>
          <a:xfrm>
            <a:off x="457200" y="1794396"/>
            <a:ext cx="7467600" cy="448523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WBS</a:t>
            </a:r>
            <a:endParaRPr lang="en-US" dirty="0"/>
          </a:p>
        </p:txBody>
      </p:sp>
      <p:sp>
        <p:nvSpPr>
          <p:cNvPr id="3" name="Content Placeholder 2"/>
          <p:cNvSpPr>
            <a:spLocks noGrp="1"/>
          </p:cNvSpPr>
          <p:nvPr>
            <p:ph sz="quarter" idx="1"/>
          </p:nvPr>
        </p:nvSpPr>
        <p:spPr/>
        <p:txBody>
          <a:bodyPr/>
          <a:lstStyle/>
          <a:p>
            <a:r>
              <a:rPr lang="en-US" dirty="0" smtClean="0"/>
              <a:t>Total program</a:t>
            </a:r>
          </a:p>
          <a:p>
            <a:r>
              <a:rPr lang="en-US" dirty="0" smtClean="0"/>
              <a:t>Project</a:t>
            </a:r>
          </a:p>
          <a:p>
            <a:r>
              <a:rPr lang="en-US" dirty="0" smtClean="0"/>
              <a:t>Task ( Activity)</a:t>
            </a:r>
          </a:p>
          <a:p>
            <a:r>
              <a:rPr lang="en-US" dirty="0" smtClean="0"/>
              <a:t>Sub tasks</a:t>
            </a:r>
          </a:p>
          <a:p>
            <a:r>
              <a:rPr lang="en-US" dirty="0" smtClean="0"/>
              <a:t>Work package</a:t>
            </a:r>
          </a:p>
          <a:p>
            <a:r>
              <a:rPr lang="en-US" dirty="0" smtClean="0"/>
              <a:t>Level of effort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project planning</a:t>
            </a:r>
            <a:endParaRPr lang="en-US" dirty="0"/>
          </a:p>
        </p:txBody>
      </p:sp>
      <p:sp>
        <p:nvSpPr>
          <p:cNvPr id="3" name="Content Placeholder 2"/>
          <p:cNvSpPr>
            <a:spLocks noGrp="1"/>
          </p:cNvSpPr>
          <p:nvPr>
            <p:ph sz="quarter" idx="1"/>
          </p:nvPr>
        </p:nvSpPr>
        <p:spPr/>
        <p:txBody>
          <a:bodyPr/>
          <a:lstStyle/>
          <a:p>
            <a:pPr algn="just"/>
            <a:r>
              <a:rPr lang="en-US" dirty="0" smtClean="0"/>
              <a:t>In simple sense, planning means thinking ahead of an operation to be performed. </a:t>
            </a:r>
          </a:p>
          <a:p>
            <a:pPr algn="just"/>
            <a:r>
              <a:rPr lang="en-US" dirty="0" smtClean="0"/>
              <a:t>It is primary function of management.</a:t>
            </a:r>
          </a:p>
          <a:p>
            <a:pPr algn="just"/>
            <a:r>
              <a:rPr lang="en-US" dirty="0" smtClean="0"/>
              <a:t>It is deciding in advance</a:t>
            </a:r>
          </a:p>
          <a:p>
            <a:pPr algn="just"/>
            <a:r>
              <a:rPr lang="en-US" dirty="0" smtClean="0"/>
              <a:t>What to do?</a:t>
            </a:r>
          </a:p>
          <a:p>
            <a:pPr algn="just"/>
            <a:r>
              <a:rPr lang="en-US" dirty="0" smtClean="0"/>
              <a:t>When to do?</a:t>
            </a:r>
          </a:p>
          <a:p>
            <a:pPr algn="just"/>
            <a:r>
              <a:rPr lang="en-US" dirty="0" smtClean="0"/>
              <a:t>Where to do?</a:t>
            </a:r>
          </a:p>
          <a:p>
            <a:pPr algn="just"/>
            <a:r>
              <a:rPr lang="en-US" dirty="0" smtClean="0"/>
              <a:t>How to do?</a:t>
            </a:r>
          </a:p>
          <a:p>
            <a:pPr algn="just"/>
            <a:r>
              <a:rPr lang="en-US" dirty="0" smtClean="0"/>
              <a:t>Who is responsible?</a:t>
            </a:r>
          </a:p>
          <a:p>
            <a:pPr algn="just"/>
            <a:r>
              <a:rPr lang="en-US" dirty="0" smtClean="0"/>
              <a:t>It provides the end to be achieved?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Total program = set of projects</a:t>
            </a:r>
          </a:p>
          <a:p>
            <a:pPr algn="just"/>
            <a:r>
              <a:rPr lang="en-US" dirty="0" smtClean="0"/>
              <a:t>Projects= summation of </a:t>
            </a:r>
            <a:r>
              <a:rPr lang="en-US" dirty="0" err="1" smtClean="0"/>
              <a:t>activites</a:t>
            </a:r>
            <a:endParaRPr lang="en-US" dirty="0" smtClean="0"/>
          </a:p>
          <a:p>
            <a:pPr algn="just"/>
            <a:r>
              <a:rPr lang="en-US" dirty="0" smtClean="0"/>
              <a:t>Task = summation of subtask</a:t>
            </a:r>
          </a:p>
          <a:p>
            <a:pPr algn="just"/>
            <a:r>
              <a:rPr lang="en-US" dirty="0" smtClean="0"/>
              <a:t>Level 1 is generally used for the authorization and release of all works budgets are prepared at level 2 and schedules are prepared at level 3</a:t>
            </a:r>
          </a:p>
          <a:p>
            <a:pPr algn="just"/>
            <a:r>
              <a:rPr lang="en-US" dirty="0" smtClean="0"/>
              <a:t>The upper three levels of WBS are normally specified by the project manager office, while lower levels are generated by the contractor for in house control.</a:t>
            </a:r>
          </a:p>
          <a:p>
            <a:pPr algn="just"/>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sz="quarter" idx="1"/>
          </p:nvPr>
        </p:nvSpPr>
        <p:spPr/>
        <p:txBody>
          <a:bodyPr/>
          <a:lstStyle/>
          <a:p>
            <a:pPr algn="just"/>
            <a:r>
              <a:rPr lang="en-US" dirty="0" smtClean="0"/>
              <a:t>Top three levels of the WBS reflect integrated efforts and not department specific</a:t>
            </a:r>
          </a:p>
          <a:p>
            <a:pPr algn="just"/>
            <a:r>
              <a:rPr lang="en-US" dirty="0" smtClean="0"/>
              <a:t>The summation of all elements in one level must be the sum of all work in the next lower level</a:t>
            </a:r>
          </a:p>
          <a:p>
            <a:pPr algn="just"/>
            <a:r>
              <a:rPr lang="en-US" dirty="0" smtClean="0"/>
              <a:t>Each element of work should be assigned to one and only one level of effort. For example the construction of the foundation of a house should be included one project not extended over two or three</a:t>
            </a:r>
          </a:p>
          <a:p>
            <a:pPr algn="just"/>
            <a:r>
              <a:rPr lang="en-US" dirty="0" smtClean="0"/>
              <a:t>The WBS must be accompanied by a description of the scope of effort required.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WBS</a:t>
            </a:r>
            <a:endParaRPr lang="en-US" dirty="0"/>
          </a:p>
        </p:txBody>
      </p:sp>
      <p:sp>
        <p:nvSpPr>
          <p:cNvPr id="3" name="Content Placeholder 2"/>
          <p:cNvSpPr>
            <a:spLocks noGrp="1"/>
          </p:cNvSpPr>
          <p:nvPr>
            <p:ph sz="quarter" idx="1"/>
          </p:nvPr>
        </p:nvSpPr>
        <p:spPr/>
        <p:txBody>
          <a:bodyPr/>
          <a:lstStyle/>
          <a:p>
            <a:r>
              <a:rPr lang="en-US" dirty="0" smtClean="0"/>
              <a:t>In setting up WBS tasks should be</a:t>
            </a:r>
          </a:p>
          <a:p>
            <a:r>
              <a:rPr lang="en-US" dirty="0" smtClean="0"/>
              <a:t>Have clearly defined start and end dates</a:t>
            </a:r>
          </a:p>
          <a:p>
            <a:pPr algn="just"/>
            <a:r>
              <a:rPr lang="en-US" dirty="0" smtClean="0"/>
              <a:t>Be usable as a communications tool in which results can be compared with expectations.</a:t>
            </a:r>
          </a:p>
          <a:p>
            <a:pPr algn="just"/>
            <a:r>
              <a:rPr lang="en-US" dirty="0" smtClean="0"/>
              <a:t>Be estimated on total time duration </a:t>
            </a:r>
          </a:p>
          <a:p>
            <a:pPr algn="just"/>
            <a:r>
              <a:rPr lang="en-US" dirty="0" smtClean="0"/>
              <a:t>Be structured so that a minimum of project office control and documentation is necessary.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Criteria for developing WBS</a:t>
            </a:r>
            <a:endParaRPr lang="en-US" dirty="0"/>
          </a:p>
        </p:txBody>
      </p:sp>
      <p:sp>
        <p:nvSpPr>
          <p:cNvPr id="3" name="Content Placeholder 2"/>
          <p:cNvSpPr>
            <a:spLocks noGrp="1"/>
          </p:cNvSpPr>
          <p:nvPr>
            <p:ph sz="quarter" idx="1"/>
          </p:nvPr>
        </p:nvSpPr>
        <p:spPr/>
        <p:txBody>
          <a:bodyPr>
            <a:normAutofit/>
          </a:bodyPr>
          <a:lstStyle/>
          <a:p>
            <a:r>
              <a:rPr lang="en-US" dirty="0" smtClean="0"/>
              <a:t>The WBS and work description should be easy to understand</a:t>
            </a:r>
          </a:p>
          <a:p>
            <a:r>
              <a:rPr lang="en-US" dirty="0" smtClean="0"/>
              <a:t>All schedules should follow WBS</a:t>
            </a:r>
          </a:p>
          <a:p>
            <a:pPr algn="just"/>
            <a:r>
              <a:rPr lang="en-US" dirty="0" smtClean="0"/>
              <a:t>No attempt should be made to subdivide work arbitrarily to the lower possible level</a:t>
            </a:r>
          </a:p>
          <a:p>
            <a:pPr algn="just"/>
            <a:r>
              <a:rPr lang="en-US" dirty="0" smtClean="0"/>
              <a:t>Since scope of effort can change during a program every effort should be made to maintain the flexibility in the WBS</a:t>
            </a:r>
          </a:p>
          <a:p>
            <a:pPr algn="just"/>
            <a:r>
              <a:rPr lang="en-US" dirty="0" smtClean="0"/>
              <a:t>The WBS can act as tangible milestone </a:t>
            </a:r>
          </a:p>
          <a:p>
            <a:pPr algn="just"/>
            <a:r>
              <a:rPr lang="en-US" dirty="0" smtClean="0"/>
              <a:t>The level of WBS can reflect the trust you have in certain line groups</a:t>
            </a:r>
          </a:p>
          <a:p>
            <a:pPr algn="just"/>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scheduling with Bar chart, CPM and PERT</a:t>
            </a:r>
            <a:endParaRPr lang="en-US" dirty="0"/>
          </a:p>
        </p:txBody>
      </p:sp>
      <p:sp>
        <p:nvSpPr>
          <p:cNvPr id="3" name="Content Placeholder 2"/>
          <p:cNvSpPr>
            <a:spLocks noGrp="1"/>
          </p:cNvSpPr>
          <p:nvPr>
            <p:ph sz="quarter" idx="1"/>
          </p:nvPr>
        </p:nvSpPr>
        <p:spPr/>
        <p:txBody>
          <a:bodyPr/>
          <a:lstStyle/>
          <a:p>
            <a:pPr algn="just"/>
            <a:r>
              <a:rPr lang="en-US" dirty="0" smtClean="0"/>
              <a:t>Scheduling is laying out of the actual jobs of the project in time order in which they have to be performed, manpower and material requirements needed at each stage of construction are calculated, along with the expected completion time of each jobs.</a:t>
            </a:r>
          </a:p>
          <a:p>
            <a:pPr algn="just"/>
            <a:r>
              <a:rPr lang="en-US" dirty="0" smtClean="0"/>
              <a:t>Scheduling is used for following proposes.</a:t>
            </a:r>
          </a:p>
          <a:p>
            <a:pPr algn="just"/>
            <a:r>
              <a:rPr lang="en-US" dirty="0" smtClean="0"/>
              <a:t>To control financing and payment</a:t>
            </a:r>
          </a:p>
          <a:p>
            <a:pPr algn="just"/>
            <a:r>
              <a:rPr lang="en-US" dirty="0" smtClean="0"/>
              <a:t>To predict project completion time and activity</a:t>
            </a:r>
          </a:p>
          <a:p>
            <a:pPr algn="just"/>
            <a:r>
              <a:rPr lang="en-US" dirty="0" smtClean="0"/>
              <a:t>To serve as a record</a:t>
            </a:r>
          </a:p>
          <a:p>
            <a:pPr algn="just"/>
            <a:r>
              <a:rPr lang="en-US" dirty="0" smtClean="0"/>
              <a:t>To manage risk and uncertainties.</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Project scheduling methods</a:t>
            </a:r>
          </a:p>
          <a:p>
            <a:r>
              <a:rPr lang="en-US" dirty="0" smtClean="0"/>
              <a:t>1.Bar chart</a:t>
            </a:r>
          </a:p>
          <a:p>
            <a:r>
              <a:rPr lang="en-US" dirty="0" smtClean="0"/>
              <a:t>1.1 </a:t>
            </a:r>
            <a:r>
              <a:rPr lang="en-US" dirty="0" err="1" smtClean="0"/>
              <a:t>Gnatt</a:t>
            </a:r>
            <a:r>
              <a:rPr lang="en-US" dirty="0" smtClean="0"/>
              <a:t> chart</a:t>
            </a:r>
          </a:p>
          <a:p>
            <a:r>
              <a:rPr lang="en-US" dirty="0" smtClean="0"/>
              <a:t>1.2 linked bar chart</a:t>
            </a:r>
          </a:p>
          <a:p>
            <a:r>
              <a:rPr lang="en-US" dirty="0" smtClean="0"/>
              <a:t>1.3 milestone chart</a:t>
            </a:r>
          </a:p>
          <a:p>
            <a:r>
              <a:rPr lang="en-US" dirty="0" smtClean="0"/>
              <a:t>2. network diagrams</a:t>
            </a:r>
          </a:p>
          <a:p>
            <a:r>
              <a:rPr lang="en-US" dirty="0" smtClean="0"/>
              <a:t>2.1 CPM ( Critical Path Method )</a:t>
            </a:r>
          </a:p>
          <a:p>
            <a:r>
              <a:rPr lang="en-US" dirty="0" smtClean="0"/>
              <a:t>2.2 PERT ( Program Evaluation and Review Technique)</a:t>
            </a:r>
          </a:p>
          <a:p>
            <a:endParaRPr lang="en-US" dirty="0" smtClean="0"/>
          </a:p>
          <a:p>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Bar chart/ Gantt chart</a:t>
            </a:r>
          </a:p>
          <a:p>
            <a:pPr algn="just"/>
            <a:r>
              <a:rPr lang="en-US" dirty="0" smtClean="0"/>
              <a:t>It is graphical representation of project activities shown in time scale bar line with no links shown between the activities.</a:t>
            </a:r>
          </a:p>
          <a:p>
            <a:pPr algn="just"/>
            <a:r>
              <a:rPr lang="en-US" dirty="0" smtClean="0"/>
              <a:t>A bar chart is a scheduling technique in which activity during is drawn to scale on a time base.</a:t>
            </a:r>
          </a:p>
          <a:p>
            <a:pPr algn="just"/>
            <a:r>
              <a:rPr lang="en-US" dirty="0" smtClean="0"/>
              <a:t>A bar chart is also called Gantt chart since it was developed by Henry Gantt. </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Steps in preparing Bar chart</a:t>
            </a:r>
          </a:p>
          <a:p>
            <a:r>
              <a:rPr lang="en-US" dirty="0" smtClean="0"/>
              <a:t>Listing the work of activities </a:t>
            </a:r>
          </a:p>
          <a:p>
            <a:r>
              <a:rPr lang="en-US" dirty="0" smtClean="0"/>
              <a:t>Estimation of work duration</a:t>
            </a:r>
          </a:p>
          <a:p>
            <a:pPr algn="just"/>
            <a:r>
              <a:rPr lang="en-US" dirty="0" smtClean="0"/>
              <a:t>Identifying the start and completion date in calendar format</a:t>
            </a:r>
          </a:p>
          <a:p>
            <a:pPr algn="just"/>
            <a:r>
              <a:rPr lang="en-US" dirty="0" smtClean="0"/>
              <a:t>Drawing each activity as horizontal bar in chronological order according to its start date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Advantages of Bar Chart</a:t>
            </a:r>
          </a:p>
          <a:p>
            <a:r>
              <a:rPr lang="en-US" dirty="0" smtClean="0"/>
              <a:t>Easy to understand</a:t>
            </a:r>
          </a:p>
          <a:p>
            <a:pPr algn="just"/>
            <a:r>
              <a:rPr lang="en-US" dirty="0" smtClean="0"/>
              <a:t>The status of the project can be assessed in short time</a:t>
            </a:r>
          </a:p>
          <a:p>
            <a:pPr algn="just"/>
            <a:r>
              <a:rPr lang="en-US" dirty="0" smtClean="0"/>
              <a:t>Easy to develop and implement</a:t>
            </a:r>
          </a:p>
          <a:p>
            <a:pPr algn="just"/>
            <a:r>
              <a:rPr lang="en-US" dirty="0" smtClean="0"/>
              <a:t>No training is required</a:t>
            </a:r>
          </a:p>
          <a:p>
            <a:pPr algn="just"/>
            <a:r>
              <a:rPr lang="en-US" dirty="0" smtClean="0"/>
              <a:t>Appropriate for small project</a:t>
            </a:r>
          </a:p>
          <a:p>
            <a:pPr algn="just"/>
            <a:r>
              <a:rPr lang="en-US" dirty="0" smtClean="0"/>
              <a:t>Starting point for planning</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Disadvantage of bar chart</a:t>
            </a:r>
          </a:p>
          <a:p>
            <a:r>
              <a:rPr lang="en-US" dirty="0" smtClean="0"/>
              <a:t>Not suitable for big and complex project.</a:t>
            </a:r>
          </a:p>
          <a:p>
            <a:pPr algn="just"/>
            <a:r>
              <a:rPr lang="en-US" dirty="0" smtClean="0"/>
              <a:t>Difficulties in seeing immediately and exactly overall project duration if changes occur in any particular activity.</a:t>
            </a:r>
          </a:p>
          <a:p>
            <a:pPr algn="just"/>
            <a:r>
              <a:rPr lang="en-US" dirty="0" smtClean="0"/>
              <a:t>No detail but gross planning</a:t>
            </a:r>
          </a:p>
          <a:p>
            <a:pPr algn="just"/>
            <a:r>
              <a:rPr lang="en-US" dirty="0" smtClean="0"/>
              <a:t>It does not show specifically which activities to control and expedite and how much</a:t>
            </a:r>
          </a:p>
          <a:p>
            <a:pPr algn="just"/>
            <a:r>
              <a:rPr lang="en-US" dirty="0" smtClean="0"/>
              <a:t>It does not depict the dependencies of  activities upon each other.</a:t>
            </a:r>
          </a:p>
          <a:p>
            <a:pPr algn="just"/>
            <a:r>
              <a:rPr lang="en-US" dirty="0" smtClean="0"/>
              <a:t>Updating means to redraw the entire chart again and again</a:t>
            </a:r>
          </a:p>
          <a:p>
            <a:pPr algn="just"/>
            <a:r>
              <a:rPr lang="en-US" dirty="0" smtClean="0"/>
              <a:t>Do not provide the methods for optimizing resource allocation </a:t>
            </a:r>
          </a:p>
          <a:p>
            <a:pPr algn="just"/>
            <a:r>
              <a:rPr lang="en-US" dirty="0" smtClean="0"/>
              <a:t>It is difficult to show critical path critical activities and floats available.</a:t>
            </a:r>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Planning is the process by which managers define the goals and take necessary steps to ensure that these goals are achieved. Planning is a mental exercise that requires imagination, foresight and sound judgment. It is thinking before doing, looking ahead, anticipating future and deciding the course of action to be taken. ( Richard Steers )</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Linked bar chart</a:t>
            </a:r>
          </a:p>
          <a:p>
            <a:pPr algn="just"/>
            <a:r>
              <a:rPr lang="en-US" dirty="0" smtClean="0"/>
              <a:t>It is modified version of Gantt bar chart. It was developed to overcome some of the inherent limitations of bar chart. </a:t>
            </a:r>
          </a:p>
          <a:p>
            <a:pPr algn="just"/>
            <a:r>
              <a:rPr lang="en-US" dirty="0" smtClean="0"/>
              <a:t>It shows the links between an activity and preceding and succeeding activities.</a:t>
            </a:r>
          </a:p>
          <a:p>
            <a:pPr algn="just"/>
            <a:r>
              <a:rPr lang="en-US" dirty="0" smtClean="0"/>
              <a:t>The link bars are very complicated ad sometimes impossible to show graphically. They are mainly four types of relationship between activities.</a:t>
            </a:r>
          </a:p>
          <a:p>
            <a:pPr algn="just">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Finish to Start</a:t>
            </a:r>
          </a:p>
          <a:p>
            <a:r>
              <a:rPr lang="en-US" dirty="0" smtClean="0"/>
              <a:t>Activity Y can’t start until activity X is finished</a:t>
            </a:r>
          </a:p>
          <a:p>
            <a:r>
              <a:rPr lang="en-US" dirty="0" smtClean="0"/>
              <a:t>X          Y</a:t>
            </a:r>
          </a:p>
          <a:p>
            <a:r>
              <a:rPr lang="en-US" dirty="0" smtClean="0"/>
              <a:t>Start to Start</a:t>
            </a:r>
          </a:p>
          <a:p>
            <a:r>
              <a:rPr lang="en-US" dirty="0" smtClean="0"/>
              <a:t>Activity Y must start when activity X start</a:t>
            </a:r>
          </a:p>
          <a:p>
            <a:r>
              <a:rPr lang="en-US" dirty="0" smtClean="0"/>
              <a:t>   X</a:t>
            </a:r>
          </a:p>
          <a:p>
            <a:r>
              <a:rPr lang="en-US" dirty="0" smtClean="0"/>
              <a:t>    Y</a:t>
            </a:r>
          </a:p>
          <a:p>
            <a:r>
              <a:rPr lang="en-US" dirty="0" smtClean="0"/>
              <a:t>Start to finish</a:t>
            </a:r>
          </a:p>
          <a:p>
            <a:r>
              <a:rPr lang="en-US" dirty="0" smtClean="0"/>
              <a:t> Activity Y should be finished when activity X starts</a:t>
            </a:r>
          </a:p>
          <a:p>
            <a:r>
              <a:rPr lang="en-US" dirty="0" smtClean="0"/>
              <a:t>                X</a:t>
            </a:r>
          </a:p>
          <a:p>
            <a:r>
              <a:rPr lang="en-US" dirty="0" smtClean="0"/>
              <a:t>Y</a:t>
            </a:r>
          </a:p>
          <a:p>
            <a:pPr>
              <a:buNone/>
            </a:pPr>
            <a:endParaRPr lang="en-US" dirty="0" smtClean="0"/>
          </a:p>
        </p:txBody>
      </p:sp>
      <p:cxnSp>
        <p:nvCxnSpPr>
          <p:cNvPr id="5" name="Straight Arrow Connector 4"/>
          <p:cNvCxnSpPr/>
          <p:nvPr/>
        </p:nvCxnSpPr>
        <p:spPr>
          <a:xfrm>
            <a:off x="1066800" y="2743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Curved Right Arrow 5"/>
          <p:cNvSpPr/>
          <p:nvPr/>
        </p:nvSpPr>
        <p:spPr>
          <a:xfrm>
            <a:off x="838200" y="3886200"/>
            <a:ext cx="152400" cy="533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p:cNvSpPr/>
          <p:nvPr/>
        </p:nvSpPr>
        <p:spPr>
          <a:xfrm rot="10455033">
            <a:off x="1145108" y="5833184"/>
            <a:ext cx="854792" cy="33042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Finish to Finish</a:t>
            </a:r>
          </a:p>
          <a:p>
            <a:pPr algn="just"/>
            <a:r>
              <a:rPr lang="en-US" dirty="0" smtClean="0"/>
              <a:t>Activity Y must be finished when activity X finishes</a:t>
            </a:r>
          </a:p>
          <a:p>
            <a:pPr algn="just"/>
            <a:r>
              <a:rPr lang="en-US" dirty="0" smtClean="0"/>
              <a:t>    X</a:t>
            </a:r>
          </a:p>
          <a:p>
            <a:pPr algn="just"/>
            <a:r>
              <a:rPr lang="en-US" dirty="0" smtClean="0"/>
              <a:t>    Y</a:t>
            </a:r>
          </a:p>
          <a:p>
            <a:pPr algn="just"/>
            <a:r>
              <a:rPr lang="en-US" dirty="0" smtClean="0"/>
              <a:t>The linked bar chart has an advantage of exhibiting the effect of delay on succeeding activities and also it can provide some information of the extra time available with an activity for its completion</a:t>
            </a:r>
          </a:p>
          <a:p>
            <a:pPr algn="just"/>
            <a:r>
              <a:rPr lang="en-US" dirty="0" smtClean="0"/>
              <a:t>The extra time available for activity for its completion is called float. </a:t>
            </a:r>
            <a:endParaRPr lang="en-US" dirty="0"/>
          </a:p>
        </p:txBody>
      </p:sp>
      <p:sp>
        <p:nvSpPr>
          <p:cNvPr id="4" name="Curved Left Arrow 3"/>
          <p:cNvSpPr/>
          <p:nvPr/>
        </p:nvSpPr>
        <p:spPr>
          <a:xfrm>
            <a:off x="1524000" y="3048000"/>
            <a:ext cx="228600" cy="533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Milestone Chart</a:t>
            </a:r>
          </a:p>
          <a:p>
            <a:pPr algn="just"/>
            <a:r>
              <a:rPr lang="en-US" dirty="0" smtClean="0"/>
              <a:t>Milestone chart is an improved version of a bar chart in which some of the limitations of the bar chart are eliminated. </a:t>
            </a:r>
          </a:p>
          <a:p>
            <a:pPr algn="just"/>
            <a:r>
              <a:rPr lang="en-US" dirty="0" smtClean="0"/>
              <a:t>Bar charts are converted into the milestone bar chart by placing small triangles or circles or flag at strategic locations of bar to indicate the completion at certain milestone within each activity or group of activities.</a:t>
            </a:r>
          </a:p>
          <a:p>
            <a:pPr algn="just"/>
            <a:r>
              <a:rPr lang="en-US" dirty="0" smtClean="0"/>
              <a:t>A milestone implies some specific stage or point where major activity either begins or ends or cost data become critical.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Each bar in a milestone chat again represents an activity or job or task and all the bars taken together represent the entire project.</a:t>
            </a:r>
          </a:p>
          <a:p>
            <a:pPr algn="just"/>
            <a:r>
              <a:rPr lang="en-US" dirty="0" smtClean="0"/>
              <a:t>A milestone chart shows the relationship within same activity or job or task.</a:t>
            </a:r>
          </a:p>
          <a:p>
            <a:pPr algn="just"/>
            <a:r>
              <a:rPr lang="en-US" dirty="0" smtClean="0"/>
              <a:t>Thus as compared to bar chart  better control can be achieved with the help of milestone chart but still possesses the same deficiency that it does not depict the interdependencies between the various tasks or relationship between the milestones of different task.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Diagrams</a:t>
            </a:r>
            <a:endParaRPr lang="en-US" dirty="0"/>
          </a:p>
        </p:txBody>
      </p:sp>
      <p:sp>
        <p:nvSpPr>
          <p:cNvPr id="3" name="Content Placeholder 2"/>
          <p:cNvSpPr>
            <a:spLocks noGrp="1"/>
          </p:cNvSpPr>
          <p:nvPr>
            <p:ph sz="quarter" idx="1"/>
          </p:nvPr>
        </p:nvSpPr>
        <p:spPr/>
        <p:txBody>
          <a:bodyPr/>
          <a:lstStyle/>
          <a:p>
            <a:pPr algn="just"/>
            <a:r>
              <a:rPr lang="en-US" dirty="0" smtClean="0"/>
              <a:t>There are two popular network based scheduling Techniques</a:t>
            </a:r>
          </a:p>
          <a:p>
            <a:r>
              <a:rPr lang="en-US" dirty="0" smtClean="0"/>
              <a:t>Critical Path Method ( CPM )</a:t>
            </a:r>
          </a:p>
          <a:p>
            <a:pPr algn="just"/>
            <a:r>
              <a:rPr lang="en-US" dirty="0" smtClean="0"/>
              <a:t>Program Evaluation and Review Technique (PERT)</a:t>
            </a:r>
          </a:p>
          <a:p>
            <a:pPr algn="just"/>
            <a:r>
              <a:rPr lang="en-US" dirty="0" smtClean="0"/>
              <a:t>Critical path is graphical network base scheduling technique that evolved in late 60’s US agencies insisted on their use by contractors on major government projects.</a:t>
            </a:r>
          </a:p>
          <a:p>
            <a:pPr algn="just"/>
            <a:r>
              <a:rPr lang="en-US" dirty="0" smtClean="0"/>
              <a:t>Basic concepts of CPM such of activities, events and predecessors have become a regular part of language of project managers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US" dirty="0" smtClean="0"/>
              <a:t>CPM enables planners and managers to thoroughly analyze the timing and sequential logic of all operations required to complete the project.</a:t>
            </a:r>
          </a:p>
          <a:p>
            <a:pPr algn="just"/>
            <a:r>
              <a:rPr lang="en-US" dirty="0" smtClean="0"/>
              <a:t>In 1957 CPM was developed by Morgan R. Walker of DU  Pont and James E. Kelly of Remington  Rand for preparing the shut down schedule of chemical plant.</a:t>
            </a:r>
          </a:p>
          <a:p>
            <a:pPr algn="just"/>
            <a:r>
              <a:rPr lang="en-US" dirty="0" smtClean="0"/>
              <a:t> US navy developed the project management tool known as PERT ( 1958 ) for Polaris Missile project</a:t>
            </a:r>
          </a:p>
          <a:p>
            <a:pPr algn="just"/>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Activity</a:t>
            </a:r>
          </a:p>
          <a:p>
            <a:pPr algn="just"/>
            <a:r>
              <a:rPr lang="en-US" dirty="0" smtClean="0"/>
              <a:t>An activity is an any identifiable job that has a beginning and end. </a:t>
            </a:r>
          </a:p>
          <a:p>
            <a:pPr algn="just"/>
            <a:r>
              <a:rPr lang="en-US" dirty="0" smtClean="0"/>
              <a:t>An activity consumes time, manpower and material resources.</a:t>
            </a:r>
          </a:p>
          <a:p>
            <a:pPr algn="just"/>
            <a:r>
              <a:rPr lang="en-US" dirty="0" smtClean="0"/>
              <a:t>Examples: excavation of foundation.</a:t>
            </a:r>
          </a:p>
          <a:p>
            <a:pPr algn="just"/>
            <a:r>
              <a:rPr lang="en-US" dirty="0" smtClean="0"/>
              <a:t>Construction of walls</a:t>
            </a:r>
          </a:p>
          <a:p>
            <a:pPr algn="just"/>
            <a:r>
              <a:rPr lang="en-US" dirty="0" smtClean="0"/>
              <a:t>Construction of roofing</a:t>
            </a:r>
          </a:p>
          <a:p>
            <a:pPr algn="just"/>
            <a:r>
              <a:rPr lang="en-US" dirty="0" smtClean="0"/>
              <a:t>An activity is represented by a straight arrow with circles at both ends (          ). </a:t>
            </a:r>
          </a:p>
        </p:txBody>
      </p:sp>
      <p:sp>
        <p:nvSpPr>
          <p:cNvPr id="5" name="Flowchart: Connector 4"/>
          <p:cNvSpPr/>
          <p:nvPr/>
        </p:nvSpPr>
        <p:spPr>
          <a:xfrm>
            <a:off x="4495800" y="5562600"/>
            <a:ext cx="228600" cy="2286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Flowchart: Connector 5"/>
          <p:cNvSpPr/>
          <p:nvPr/>
        </p:nvSpPr>
        <p:spPr>
          <a:xfrm>
            <a:off x="5029200" y="5562600"/>
            <a:ext cx="228600" cy="2286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Straight Arrow Connector 7"/>
          <p:cNvCxnSpPr/>
          <p:nvPr/>
        </p:nvCxnSpPr>
        <p:spPr>
          <a:xfrm>
            <a:off x="4800600" y="5715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The circle placed at the beginning of the arrow represents the starting point of the activity while the circle placed at the end of the arrow represents the finishing point of the activity.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Event</a:t>
            </a:r>
          </a:p>
          <a:p>
            <a:pPr algn="just"/>
            <a:r>
              <a:rPr lang="en-US" dirty="0" smtClean="0"/>
              <a:t>An event ( also called Node) is the beginning or end of the activity. </a:t>
            </a:r>
          </a:p>
          <a:p>
            <a:pPr algn="just"/>
            <a:r>
              <a:rPr lang="en-US" dirty="0" smtClean="0"/>
              <a:t>An event does not consume time, manpower or material resources.</a:t>
            </a:r>
          </a:p>
          <a:p>
            <a:pPr algn="just"/>
            <a:r>
              <a:rPr lang="en-US" dirty="0" smtClean="0"/>
              <a:t> An event represents a specific point in time and is represented by the circle.</a:t>
            </a:r>
          </a:p>
          <a:p>
            <a:pPr algn="just"/>
            <a:r>
              <a:rPr lang="en-US" dirty="0" smtClean="0"/>
              <a:t>Thus the two circles placed at the beginning and end of the activity are called events.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planning</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1. Process: It is systematic mental process of doing things and involves creative thinking and imagination.</a:t>
            </a:r>
          </a:p>
          <a:p>
            <a:pPr algn="just"/>
            <a:r>
              <a:rPr lang="en-US" dirty="0" smtClean="0"/>
              <a:t>2. Future/goal oriented: Planning is essentially thinking ahead and preparing for future. It anticipates future opportunities and threats to the best advantage of the organization. It based in forecasting and environmental scanning. It provides direction to the organization.</a:t>
            </a:r>
          </a:p>
          <a:p>
            <a:pPr algn="just"/>
            <a:r>
              <a:rPr lang="en-US" dirty="0" smtClean="0"/>
              <a:t>3. Intellectual process: Planning is mental exercise involving creative thinking and imagination. A manager can prepare sound plans only when he has sound judgment, foresight and vision.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a:t>
            </a:r>
          </a:p>
          <a:p>
            <a:endParaRPr lang="en-US" dirty="0" smtClean="0"/>
          </a:p>
          <a:p>
            <a:pPr algn="just"/>
            <a:r>
              <a:rPr lang="en-US" dirty="0" smtClean="0"/>
              <a:t>Event 1 is tail event </a:t>
            </a:r>
            <a:r>
              <a:rPr lang="en-US" dirty="0" err="1" smtClean="0"/>
              <a:t>eg</a:t>
            </a:r>
            <a:r>
              <a:rPr lang="en-US" dirty="0" smtClean="0"/>
              <a:t>. Start of Earthwork in Excavation </a:t>
            </a:r>
          </a:p>
          <a:p>
            <a:pPr algn="just"/>
            <a:r>
              <a:rPr lang="en-US" dirty="0" smtClean="0"/>
              <a:t>Event 2 ( completion of Excavation ) is head event of the activity earth work in excavation and tail event for activity construction of wall. It is called dual role event</a:t>
            </a:r>
          </a:p>
          <a:p>
            <a:pPr algn="just"/>
            <a:r>
              <a:rPr lang="en-US" dirty="0" smtClean="0"/>
              <a:t>Event 3 is the head event for activity construction of wall.</a:t>
            </a:r>
          </a:p>
        </p:txBody>
      </p:sp>
      <p:sp>
        <p:nvSpPr>
          <p:cNvPr id="4" name="Flowchart: Connector 3"/>
          <p:cNvSpPr/>
          <p:nvPr/>
        </p:nvSpPr>
        <p:spPr>
          <a:xfrm>
            <a:off x="1143000" y="19050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Flowchart: Connector 6"/>
          <p:cNvSpPr/>
          <p:nvPr/>
        </p:nvSpPr>
        <p:spPr>
          <a:xfrm>
            <a:off x="3200400" y="19050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Connector 7"/>
          <p:cNvSpPr/>
          <p:nvPr/>
        </p:nvSpPr>
        <p:spPr>
          <a:xfrm>
            <a:off x="5715000" y="19050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p:cNvCxnSpPr>
            <a:stCxn id="4" idx="6"/>
            <a:endCxn id="7" idx="2"/>
          </p:cNvCxnSpPr>
          <p:nvPr/>
        </p:nvCxnSpPr>
        <p:spPr>
          <a:xfrm>
            <a:off x="1600200" y="21336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2"/>
          </p:cNvCxnSpPr>
          <p:nvPr/>
        </p:nvCxnSpPr>
        <p:spPr>
          <a:xfrm>
            <a:off x="3657600" y="21336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81200" y="1828800"/>
            <a:ext cx="533400" cy="369332"/>
          </a:xfrm>
          <a:prstGeom prst="rect">
            <a:avLst/>
          </a:prstGeom>
          <a:noFill/>
        </p:spPr>
        <p:txBody>
          <a:bodyPr wrap="square" rtlCol="0">
            <a:spAutoFit/>
          </a:bodyPr>
          <a:lstStyle/>
          <a:p>
            <a:r>
              <a:rPr lang="en-US" dirty="0" smtClean="0"/>
              <a:t>A</a:t>
            </a:r>
            <a:endParaRPr lang="en-US" dirty="0"/>
          </a:p>
        </p:txBody>
      </p:sp>
      <p:sp>
        <p:nvSpPr>
          <p:cNvPr id="16" name="TextBox 15"/>
          <p:cNvSpPr txBox="1"/>
          <p:nvPr/>
        </p:nvSpPr>
        <p:spPr>
          <a:xfrm>
            <a:off x="4038600" y="1828800"/>
            <a:ext cx="838200" cy="369332"/>
          </a:xfrm>
          <a:prstGeom prst="rect">
            <a:avLst/>
          </a:prstGeom>
          <a:noFill/>
        </p:spPr>
        <p:txBody>
          <a:bodyPr wrap="square" rtlCol="0">
            <a:spAutoFit/>
          </a:bodyPr>
          <a:lstStyle/>
          <a:p>
            <a:r>
              <a:rPr lang="en-US" dirty="0" smtClean="0"/>
              <a:t>B</a:t>
            </a:r>
            <a:endParaRPr lang="en-US" dirty="0"/>
          </a:p>
        </p:txBody>
      </p:sp>
      <p:sp>
        <p:nvSpPr>
          <p:cNvPr id="17" name="TextBox 16"/>
          <p:cNvSpPr txBox="1"/>
          <p:nvPr/>
        </p:nvSpPr>
        <p:spPr>
          <a:xfrm>
            <a:off x="2057400" y="2209800"/>
            <a:ext cx="533400" cy="369332"/>
          </a:xfrm>
          <a:prstGeom prst="rect">
            <a:avLst/>
          </a:prstGeom>
          <a:noFill/>
        </p:spPr>
        <p:txBody>
          <a:bodyPr wrap="square" rtlCol="0">
            <a:spAutoFit/>
          </a:bodyPr>
          <a:lstStyle/>
          <a:p>
            <a:r>
              <a:rPr lang="en-US" dirty="0" smtClean="0"/>
              <a:t>15</a:t>
            </a:r>
            <a:endParaRPr lang="en-US" dirty="0"/>
          </a:p>
        </p:txBody>
      </p:sp>
      <p:sp>
        <p:nvSpPr>
          <p:cNvPr id="18" name="TextBox 17"/>
          <p:cNvSpPr txBox="1"/>
          <p:nvPr/>
        </p:nvSpPr>
        <p:spPr>
          <a:xfrm>
            <a:off x="4191000" y="2209800"/>
            <a:ext cx="762000" cy="369332"/>
          </a:xfrm>
          <a:prstGeom prst="rect">
            <a:avLst/>
          </a:prstGeom>
          <a:noFill/>
        </p:spPr>
        <p:txBody>
          <a:bodyPr wrap="square" rtlCol="0">
            <a:spAutoFit/>
          </a:bodyPr>
          <a:lstStyle/>
          <a:p>
            <a:r>
              <a:rPr lang="en-US" dirty="0" smtClean="0"/>
              <a:t>21</a:t>
            </a:r>
            <a:endParaRPr lang="en-US" dirty="0"/>
          </a:p>
        </p:txBody>
      </p:sp>
      <p:sp>
        <p:nvSpPr>
          <p:cNvPr id="19" name="TextBox 18"/>
          <p:cNvSpPr txBox="1"/>
          <p:nvPr/>
        </p:nvSpPr>
        <p:spPr>
          <a:xfrm>
            <a:off x="1219200" y="1981200"/>
            <a:ext cx="304800" cy="369332"/>
          </a:xfrm>
          <a:prstGeom prst="rect">
            <a:avLst/>
          </a:prstGeom>
          <a:noFill/>
        </p:spPr>
        <p:txBody>
          <a:bodyPr wrap="square" rtlCol="0">
            <a:spAutoFit/>
          </a:bodyPr>
          <a:lstStyle/>
          <a:p>
            <a:r>
              <a:rPr lang="en-US" dirty="0" smtClean="0"/>
              <a:t>1</a:t>
            </a:r>
            <a:endParaRPr lang="en-US" dirty="0"/>
          </a:p>
        </p:txBody>
      </p:sp>
      <p:sp>
        <p:nvSpPr>
          <p:cNvPr id="20" name="TextBox 19"/>
          <p:cNvSpPr txBox="1"/>
          <p:nvPr/>
        </p:nvSpPr>
        <p:spPr>
          <a:xfrm>
            <a:off x="3276600" y="1981200"/>
            <a:ext cx="381000" cy="369332"/>
          </a:xfrm>
          <a:prstGeom prst="rect">
            <a:avLst/>
          </a:prstGeom>
          <a:noFill/>
        </p:spPr>
        <p:txBody>
          <a:bodyPr wrap="square" rtlCol="0">
            <a:spAutoFit/>
          </a:bodyPr>
          <a:lstStyle/>
          <a:p>
            <a:r>
              <a:rPr lang="en-US" dirty="0" smtClean="0"/>
              <a:t>2</a:t>
            </a:r>
            <a:endParaRPr lang="en-US" dirty="0"/>
          </a:p>
        </p:txBody>
      </p:sp>
      <p:sp>
        <p:nvSpPr>
          <p:cNvPr id="21" name="TextBox 20"/>
          <p:cNvSpPr txBox="1"/>
          <p:nvPr/>
        </p:nvSpPr>
        <p:spPr>
          <a:xfrm>
            <a:off x="5791200" y="1981200"/>
            <a:ext cx="304800" cy="369332"/>
          </a:xfrm>
          <a:prstGeom prst="rect">
            <a:avLst/>
          </a:prstGeom>
          <a:noFill/>
        </p:spPr>
        <p:txBody>
          <a:bodyPr wrap="square" rtlCol="0">
            <a:spAutoFit/>
          </a:bodyPr>
          <a:lstStyle/>
          <a:p>
            <a:r>
              <a:rPr lang="en-US" dirty="0" smtClean="0"/>
              <a:t>3</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Dummy activity</a:t>
            </a:r>
          </a:p>
          <a:p>
            <a:pPr algn="just"/>
            <a:r>
              <a:rPr lang="en-US" dirty="0" smtClean="0"/>
              <a:t>A dummy activity is an imaginary activity included in the network.</a:t>
            </a:r>
          </a:p>
          <a:p>
            <a:pPr algn="just"/>
            <a:r>
              <a:rPr lang="en-US" dirty="0" smtClean="0"/>
              <a:t>Since it is not a real activity it does not consume time manpower and material resources. </a:t>
            </a:r>
          </a:p>
          <a:p>
            <a:pPr algn="just"/>
            <a:r>
              <a:rPr lang="en-US" dirty="0" smtClean="0"/>
              <a:t>It is included in the network to maintain the network logic and to avoid the ambiguity. </a:t>
            </a:r>
          </a:p>
          <a:p>
            <a:pPr algn="just"/>
            <a:r>
              <a:rPr lang="en-US" dirty="0" smtClean="0"/>
              <a:t>A dummy activity is represented by dotted arrow.</a:t>
            </a:r>
          </a:p>
          <a:p>
            <a:pPr algn="just"/>
            <a:r>
              <a:rPr lang="en-US" dirty="0" smtClean="0"/>
              <a:t>Unnecessary dummies make network messy and creates confusion.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Activity duration</a:t>
            </a:r>
          </a:p>
          <a:p>
            <a:pPr algn="just"/>
            <a:r>
              <a:rPr lang="en-US" dirty="0" smtClean="0"/>
              <a:t>Activity duration is the amount of time estimated for its completion. </a:t>
            </a:r>
          </a:p>
          <a:p>
            <a:pPr algn="just"/>
            <a:r>
              <a:rPr lang="en-US" dirty="0" smtClean="0"/>
              <a:t>The time unit for the project can be minutes, hours, working days or calendar days,</a:t>
            </a:r>
          </a:p>
          <a:p>
            <a:pPr algn="just"/>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200" dirty="0" smtClean="0"/>
              <a:t>Earliest time and latest time</a:t>
            </a:r>
          </a:p>
          <a:p>
            <a:pPr algn="just"/>
            <a:r>
              <a:rPr lang="en-US" sz="2200" dirty="0" smtClean="0"/>
              <a:t>There are following types of earliest and latest time.</a:t>
            </a:r>
          </a:p>
          <a:p>
            <a:pPr algn="just"/>
            <a:r>
              <a:rPr lang="en-US" sz="2200" dirty="0" smtClean="0"/>
              <a:t>Earliest start time:  It is the earliest possible time an activity or operation can be started.</a:t>
            </a:r>
          </a:p>
          <a:p>
            <a:pPr algn="just"/>
            <a:r>
              <a:rPr lang="en-US" sz="2200" dirty="0" smtClean="0"/>
              <a:t>Earliest Finish Time: It is the earliest possible time for completion of activity or operation</a:t>
            </a:r>
          </a:p>
          <a:p>
            <a:pPr algn="just"/>
            <a:r>
              <a:rPr lang="en-US" sz="2200" dirty="0" smtClean="0"/>
              <a:t>Latest finish time: It is the latest time the activity or operation must be completed so that scheduled completion date of work can be achieved.</a:t>
            </a:r>
          </a:p>
          <a:p>
            <a:pPr algn="just"/>
            <a:r>
              <a:rPr lang="en-US" sz="2200" dirty="0" smtClean="0"/>
              <a:t>Latest Start Time: It is the latest the possible time an activity can be started without delaying the project.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D= activity duration</a:t>
            </a:r>
          </a:p>
          <a:p>
            <a:r>
              <a:rPr lang="en-US" dirty="0" smtClean="0"/>
              <a:t>EFT= EST ( 1-2) + d</a:t>
            </a:r>
          </a:p>
          <a:p>
            <a:r>
              <a:rPr lang="en-US" dirty="0" smtClean="0"/>
              <a:t>LST = LFT ( 1-2 ) –d </a:t>
            </a:r>
            <a:endParaRPr lang="en-US" dirty="0"/>
          </a:p>
        </p:txBody>
      </p:sp>
      <p:sp>
        <p:nvSpPr>
          <p:cNvPr id="4" name="Flowchart: Connector 3"/>
          <p:cNvSpPr/>
          <p:nvPr/>
        </p:nvSpPr>
        <p:spPr>
          <a:xfrm>
            <a:off x="1295400" y="19812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Flowchart: Connector 5"/>
          <p:cNvSpPr/>
          <p:nvPr/>
        </p:nvSpPr>
        <p:spPr>
          <a:xfrm>
            <a:off x="2667000" y="198120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Straight Arrow Connector 7"/>
          <p:cNvCxnSpPr>
            <a:stCxn id="4" idx="6"/>
            <a:endCxn id="6" idx="2"/>
          </p:cNvCxnSpPr>
          <p:nvPr/>
        </p:nvCxnSpPr>
        <p:spPr>
          <a:xfrm>
            <a:off x="1752600" y="2209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71600" y="2057400"/>
            <a:ext cx="304800" cy="369332"/>
          </a:xfrm>
          <a:prstGeom prst="rect">
            <a:avLst/>
          </a:prstGeom>
          <a:noFill/>
        </p:spPr>
        <p:txBody>
          <a:bodyPr wrap="square" rtlCol="0">
            <a:spAutoFit/>
          </a:bodyPr>
          <a:lstStyle/>
          <a:p>
            <a:r>
              <a:rPr lang="en-US" dirty="0" smtClean="0"/>
              <a:t>1</a:t>
            </a:r>
            <a:endParaRPr lang="en-US" dirty="0"/>
          </a:p>
        </p:txBody>
      </p:sp>
      <p:sp>
        <p:nvSpPr>
          <p:cNvPr id="10" name="TextBox 9"/>
          <p:cNvSpPr txBox="1"/>
          <p:nvPr/>
        </p:nvSpPr>
        <p:spPr>
          <a:xfrm>
            <a:off x="2743200" y="2057400"/>
            <a:ext cx="381000" cy="369332"/>
          </a:xfrm>
          <a:prstGeom prst="rect">
            <a:avLst/>
          </a:prstGeom>
          <a:noFill/>
        </p:spPr>
        <p:txBody>
          <a:bodyPr wrap="square" rtlCol="0">
            <a:spAutoFit/>
          </a:bodyPr>
          <a:lstStyle/>
          <a:p>
            <a:r>
              <a:rPr lang="en-US" dirty="0" smtClean="0"/>
              <a:t>2</a:t>
            </a:r>
            <a:endParaRPr lang="en-US" dirty="0"/>
          </a:p>
        </p:txBody>
      </p:sp>
      <p:sp>
        <p:nvSpPr>
          <p:cNvPr id="11" name="TextBox 10"/>
          <p:cNvSpPr txBox="1"/>
          <p:nvPr/>
        </p:nvSpPr>
        <p:spPr>
          <a:xfrm>
            <a:off x="1905000" y="1905000"/>
            <a:ext cx="381000" cy="369332"/>
          </a:xfrm>
          <a:prstGeom prst="rect">
            <a:avLst/>
          </a:prstGeom>
          <a:noFill/>
        </p:spPr>
        <p:txBody>
          <a:bodyPr wrap="square" rtlCol="0">
            <a:spAutoFit/>
          </a:bodyPr>
          <a:lstStyle/>
          <a:p>
            <a:r>
              <a:rPr lang="en-US" dirty="0" smtClean="0"/>
              <a:t>d</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Drawing Network Diagram</a:t>
            </a:r>
            <a:endParaRPr lang="en-US" dirty="0"/>
          </a:p>
        </p:txBody>
      </p:sp>
      <p:sp>
        <p:nvSpPr>
          <p:cNvPr id="3" name="Content Placeholder 2"/>
          <p:cNvSpPr>
            <a:spLocks noGrp="1"/>
          </p:cNvSpPr>
          <p:nvPr>
            <p:ph sz="quarter" idx="1"/>
          </p:nvPr>
        </p:nvSpPr>
        <p:spPr/>
        <p:txBody>
          <a:bodyPr/>
          <a:lstStyle/>
          <a:p>
            <a:pPr algn="just"/>
            <a:r>
              <a:rPr lang="en-US" dirty="0" smtClean="0"/>
              <a:t>All activities shall be represented by way of straight arrows pointing towards right </a:t>
            </a:r>
          </a:p>
          <a:p>
            <a:pPr algn="just"/>
            <a:r>
              <a:rPr lang="en-US" dirty="0" smtClean="0"/>
              <a:t>There must be single initial node as well as ending node in a network . The initial node has only outgoing arrows where as ending node has only incoming arrows.</a:t>
            </a:r>
          </a:p>
          <a:p>
            <a:pPr algn="just"/>
            <a:r>
              <a:rPr lang="en-US" dirty="0" smtClean="0"/>
              <a:t>There shall not be crisscrossing of arrows</a:t>
            </a:r>
          </a:p>
          <a:p>
            <a:pPr algn="just"/>
            <a:r>
              <a:rPr lang="en-US" dirty="0" smtClean="0"/>
              <a:t>The arrows of a network can’t form loops </a:t>
            </a:r>
          </a:p>
          <a:p>
            <a:pPr algn="just"/>
            <a:r>
              <a:rPr lang="en-US" dirty="0" smtClean="0"/>
              <a:t>There shall not be unnecessary dummy activities in the network. Dummy activities shall be introduced only when </a:t>
            </a:r>
            <a:r>
              <a:rPr lang="en-US" smtClean="0"/>
              <a:t>absolutely necessary.</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Numbering of Events ( Fulkerson’s Rule)</a:t>
            </a:r>
            <a:endParaRPr lang="en-US" dirty="0"/>
          </a:p>
        </p:txBody>
      </p:sp>
      <p:sp>
        <p:nvSpPr>
          <p:cNvPr id="3" name="Content Placeholder 2"/>
          <p:cNvSpPr>
            <a:spLocks noGrp="1"/>
          </p:cNvSpPr>
          <p:nvPr>
            <p:ph sz="quarter" idx="1"/>
          </p:nvPr>
        </p:nvSpPr>
        <p:spPr/>
        <p:txBody>
          <a:bodyPr/>
          <a:lstStyle/>
          <a:p>
            <a:r>
              <a:rPr lang="en-US" dirty="0" smtClean="0"/>
              <a:t>Identify the initial event and assign it no.1</a:t>
            </a:r>
          </a:p>
          <a:p>
            <a:pPr algn="just"/>
            <a:r>
              <a:rPr lang="en-US" dirty="0" smtClean="0"/>
              <a:t>Neglect all the emerging arrows from initial event 1. this will create a new initial event. Number these initial events as 2,3,4 etc.</a:t>
            </a:r>
          </a:p>
          <a:p>
            <a:pPr algn="just"/>
            <a:r>
              <a:rPr lang="en-US" dirty="0" smtClean="0"/>
              <a:t>Neglect all the emerging arrows from these numbered events, it will create few more initial events.</a:t>
            </a:r>
          </a:p>
          <a:p>
            <a:pPr algn="just"/>
            <a:r>
              <a:rPr lang="en-US" dirty="0" smtClean="0"/>
              <a:t>Follow the above procedure till the end of the network is reached. The last event is assigned with the highest number in  the network.</a:t>
            </a: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 Numbering</a:t>
            </a:r>
            <a:endParaRPr lang="en-US" dirty="0"/>
          </a:p>
        </p:txBody>
      </p:sp>
      <p:sp>
        <p:nvSpPr>
          <p:cNvPr id="3" name="Content Placeholder 2"/>
          <p:cNvSpPr>
            <a:spLocks noGrp="1"/>
          </p:cNvSpPr>
          <p:nvPr>
            <p:ph sz="quarter" idx="1"/>
          </p:nvPr>
        </p:nvSpPr>
        <p:spPr/>
        <p:txBody>
          <a:bodyPr/>
          <a:lstStyle/>
          <a:p>
            <a:pPr algn="just"/>
            <a:r>
              <a:rPr lang="en-US" dirty="0" smtClean="0"/>
              <a:t>In large projects all the activities cannot be correctly foreseen and included in the network. It may need modification in the form of addition and/or deletion of activities during execution. Tedious task of numbering is the events after modification can be avoided by numbering the events in multiple of 10s ( 10,20,30 ) instead of 1,2,3. this method is called skip numbering.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 on Node ( A-O-N )</a:t>
            </a:r>
            <a:endParaRPr lang="en-US" dirty="0"/>
          </a:p>
        </p:txBody>
      </p:sp>
      <p:sp>
        <p:nvSpPr>
          <p:cNvPr id="3" name="Content Placeholder 2"/>
          <p:cNvSpPr>
            <a:spLocks noGrp="1"/>
          </p:cNvSpPr>
          <p:nvPr>
            <p:ph sz="quarter" idx="1"/>
          </p:nvPr>
        </p:nvSpPr>
        <p:spPr/>
        <p:txBody>
          <a:bodyPr/>
          <a:lstStyle/>
          <a:p>
            <a:pPr algn="just"/>
            <a:r>
              <a:rPr lang="en-US" dirty="0" smtClean="0"/>
              <a:t>It uses circles to represent the project activities with an arrow linking them together to show sequence in which they are to be performed. </a:t>
            </a:r>
          </a:p>
          <a:p>
            <a:pPr algn="just"/>
            <a:r>
              <a:rPr lang="en-US" dirty="0" smtClean="0"/>
              <a:t>In AON method dummy activity is omitted ad does not require to show EST and LFT directly network.</a:t>
            </a:r>
          </a:p>
          <a:p>
            <a:pPr algn="just"/>
            <a:r>
              <a:rPr lang="en-US" dirty="0" smtClean="0"/>
              <a:t>AON is also known as Precedence Diagram Method ( PDM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ON-Diagram.jpg"/>
          <p:cNvPicPr>
            <a:picLocks noGrp="1" noChangeAspect="1"/>
          </p:cNvPicPr>
          <p:nvPr>
            <p:ph sz="quarter" idx="1"/>
          </p:nvPr>
        </p:nvPicPr>
        <p:blipFill>
          <a:blip r:embed="rId2"/>
          <a:stretch>
            <a:fillRect/>
          </a:stretch>
        </p:blipFill>
        <p:spPr>
          <a:xfrm>
            <a:off x="747712" y="2717800"/>
            <a:ext cx="6886575" cy="2638425"/>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4. Primary Function: Planning serves as basis for other functions of management. It precedes all other functions of management such as organizing, staffing, leading/directing and controlling.</a:t>
            </a:r>
          </a:p>
          <a:p>
            <a:pPr algn="just"/>
            <a:r>
              <a:rPr lang="en-US" dirty="0" smtClean="0"/>
              <a:t>5. Pervasiveness: Planning is required in all types of organizations and at all levels of management. Every department prepares plan however scope of planning may differ from department to department from one level to another.</a:t>
            </a:r>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Method ( CPM )</a:t>
            </a:r>
            <a:endParaRPr lang="en-US" dirty="0"/>
          </a:p>
        </p:txBody>
      </p:sp>
      <p:sp>
        <p:nvSpPr>
          <p:cNvPr id="3" name="Content Placeholder 2"/>
          <p:cNvSpPr>
            <a:spLocks noGrp="1"/>
          </p:cNvSpPr>
          <p:nvPr>
            <p:ph sz="quarter" idx="1"/>
          </p:nvPr>
        </p:nvSpPr>
        <p:spPr/>
        <p:txBody>
          <a:bodyPr/>
          <a:lstStyle/>
          <a:p>
            <a:pPr algn="just"/>
            <a:r>
              <a:rPr lang="en-US" dirty="0" smtClean="0"/>
              <a:t>A network represents the logical sequence of activities contained in an each path in a network will have a different duration. </a:t>
            </a:r>
          </a:p>
          <a:p>
            <a:pPr algn="just"/>
            <a:r>
              <a:rPr lang="en-US" dirty="0" smtClean="0"/>
              <a:t>The path that have a longest duration is called critical path and the activities in the critical path are called critical activities. </a:t>
            </a:r>
          </a:p>
          <a:p>
            <a:pPr algn="just"/>
            <a:r>
              <a:rPr lang="en-US" dirty="0" smtClean="0"/>
              <a:t>The critical path sets the overall duration of the project.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Critical Path</a:t>
            </a:r>
            <a:endParaRPr lang="en-US" dirty="0"/>
          </a:p>
        </p:txBody>
      </p:sp>
      <p:sp>
        <p:nvSpPr>
          <p:cNvPr id="3" name="Content Placeholder 2"/>
          <p:cNvSpPr>
            <a:spLocks noGrp="1"/>
          </p:cNvSpPr>
          <p:nvPr>
            <p:ph sz="quarter" idx="1"/>
          </p:nvPr>
        </p:nvSpPr>
        <p:spPr/>
        <p:txBody>
          <a:bodyPr/>
          <a:lstStyle/>
          <a:p>
            <a:r>
              <a:rPr lang="en-US" dirty="0" smtClean="0"/>
              <a:t>A critical path is longest path time( time-wise) connecting the initial and final events.</a:t>
            </a:r>
          </a:p>
          <a:p>
            <a:r>
              <a:rPr lang="en-US" dirty="0" smtClean="0"/>
              <a:t>A critical path may run through dummy activity/ activities.</a:t>
            </a:r>
          </a:p>
          <a:p>
            <a:pPr algn="just"/>
            <a:r>
              <a:rPr lang="en-US" dirty="0" smtClean="0"/>
              <a:t>Since critical path is the path having the longest time duration, it does not mean it will have maximum number of activities.</a:t>
            </a:r>
          </a:p>
          <a:p>
            <a:pPr algn="just"/>
            <a:r>
              <a:rPr lang="en-US" dirty="0" smtClean="0"/>
              <a:t>It is possible that a network may have more than one critical path. i.e. if two paths have the same time duration which is maximum then such paths will be the critical paths.</a:t>
            </a:r>
          </a:p>
          <a:p>
            <a:pPr algn="just"/>
            <a:r>
              <a:rPr lang="en-US" dirty="0" smtClean="0"/>
              <a:t>It determine the total project duration.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critical path in a large network</a:t>
            </a:r>
            <a:endParaRPr lang="en-US" dirty="0"/>
          </a:p>
        </p:txBody>
      </p:sp>
      <p:sp>
        <p:nvSpPr>
          <p:cNvPr id="3" name="Content Placeholder 2"/>
          <p:cNvSpPr>
            <a:spLocks noGrp="1"/>
          </p:cNvSpPr>
          <p:nvPr>
            <p:ph sz="quarter" idx="1"/>
          </p:nvPr>
        </p:nvSpPr>
        <p:spPr/>
        <p:txBody>
          <a:bodyPr/>
          <a:lstStyle/>
          <a:p>
            <a:r>
              <a:rPr lang="en-US" dirty="0" smtClean="0"/>
              <a:t>Forward pass computation</a:t>
            </a:r>
          </a:p>
          <a:p>
            <a:pPr algn="just"/>
            <a:r>
              <a:rPr lang="en-US" dirty="0" smtClean="0"/>
              <a:t>All activities in the network are assumed to start as early as possible.</a:t>
            </a:r>
          </a:p>
          <a:p>
            <a:pPr algn="just"/>
            <a:r>
              <a:rPr lang="en-US" dirty="0" smtClean="0"/>
              <a:t>Calculation begins from left to right side of network.</a:t>
            </a:r>
          </a:p>
          <a:p>
            <a:pPr algn="just"/>
            <a:r>
              <a:rPr lang="en-US" dirty="0" smtClean="0"/>
              <a:t>When two or more than two activity merge into an event, the largest value is taken as an earliest occurrence of the event.</a:t>
            </a:r>
          </a:p>
          <a:p>
            <a:pPr algn="just"/>
            <a:r>
              <a:rPr lang="en-US" dirty="0" smtClean="0"/>
              <a:t>It gives EST and EFT of each activity.</a:t>
            </a:r>
          </a:p>
          <a:p>
            <a:pPr algn="just"/>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Backward pass computation.</a:t>
            </a:r>
          </a:p>
          <a:p>
            <a:r>
              <a:rPr lang="en-US" dirty="0" smtClean="0"/>
              <a:t>All activities in the network are assumed to start as late as possible. </a:t>
            </a:r>
          </a:p>
          <a:p>
            <a:r>
              <a:rPr lang="en-US" dirty="0" smtClean="0"/>
              <a:t>Calculation begins right to left side of network.</a:t>
            </a:r>
          </a:p>
          <a:p>
            <a:pPr algn="just"/>
            <a:r>
              <a:rPr lang="en-US" dirty="0" smtClean="0"/>
              <a:t>When two or more than two activity merges to event, the smallest value is taken as late occurrence of time of event.</a:t>
            </a:r>
          </a:p>
          <a:p>
            <a:pPr algn="just"/>
            <a:r>
              <a:rPr lang="en-US" dirty="0" smtClean="0"/>
              <a:t>It gives LST and LFT of each activity.</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float analysis</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For the events that lie on the critical path, the EST and the LFT are equal. In other words slack of the these events is given by i.e. </a:t>
            </a:r>
          </a:p>
          <a:p>
            <a:pPr algn="just"/>
            <a:r>
              <a:rPr lang="en-US" dirty="0" smtClean="0"/>
              <a:t>Slack = EST –LFT</a:t>
            </a:r>
          </a:p>
          <a:p>
            <a:pPr algn="just"/>
            <a:r>
              <a:rPr lang="en-US" dirty="0" smtClean="0"/>
              <a:t>The free time available for the activity is called float. Thus float for an activity is similar to the slack of event.</a:t>
            </a:r>
          </a:p>
          <a:p>
            <a:pPr algn="just"/>
            <a:r>
              <a:rPr lang="en-US" dirty="0" smtClean="0"/>
              <a:t>There are four types of float.</a:t>
            </a:r>
          </a:p>
          <a:p>
            <a:pPr algn="just"/>
            <a:r>
              <a:rPr lang="en-US" dirty="0" smtClean="0"/>
              <a:t>Total float</a:t>
            </a:r>
          </a:p>
          <a:p>
            <a:pPr algn="just"/>
            <a:r>
              <a:rPr lang="en-US" dirty="0" smtClean="0"/>
              <a:t>Free float</a:t>
            </a:r>
          </a:p>
          <a:p>
            <a:pPr algn="just"/>
            <a:r>
              <a:rPr lang="en-US" dirty="0" smtClean="0"/>
              <a:t>Independent float</a:t>
            </a:r>
          </a:p>
          <a:p>
            <a:pPr algn="just"/>
            <a:r>
              <a:rPr lang="en-US" dirty="0" smtClean="0"/>
              <a:t>Interfering float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Total float: </a:t>
            </a:r>
          </a:p>
          <a:p>
            <a:pPr algn="just"/>
            <a:r>
              <a:rPr lang="en-US" dirty="0" smtClean="0"/>
              <a:t>Total float represents the maximum time by which the completion of an activity can be delayed without affecting the project completion time. </a:t>
            </a:r>
          </a:p>
          <a:p>
            <a:pPr algn="just"/>
            <a:r>
              <a:rPr lang="en-US" dirty="0" smtClean="0"/>
              <a:t>If an activity is delayed by the time equal to its total float, that activity and all the other subsequent activities in that path become the critical activities.</a:t>
            </a:r>
          </a:p>
          <a:p>
            <a:pPr algn="just"/>
            <a:r>
              <a:rPr lang="en-US" dirty="0" smtClean="0"/>
              <a:t>Total float of the activity = LFT of head event- EST of tail event –duration or LFT –EFT or LST -EST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b="1" dirty="0" smtClean="0"/>
              <a:t>Free Float</a:t>
            </a:r>
          </a:p>
          <a:p>
            <a:pPr algn="just"/>
            <a:r>
              <a:rPr lang="en-US" dirty="0" smtClean="0"/>
              <a:t>Free float of an activity is the delay that can be permitted in an activity so that succeeding activities  in the path are unaffected. </a:t>
            </a:r>
          </a:p>
          <a:p>
            <a:pPr algn="just"/>
            <a:r>
              <a:rPr lang="en-US" dirty="0" smtClean="0"/>
              <a:t>Free float of an activity= EST of head event – EST of tail event – duration &lt; TF</a:t>
            </a:r>
          </a:p>
          <a:p>
            <a:pPr algn="just"/>
            <a:r>
              <a:rPr lang="en-US" b="1" dirty="0" smtClean="0"/>
              <a:t>Independent float</a:t>
            </a:r>
          </a:p>
          <a:p>
            <a:pPr algn="just"/>
            <a:r>
              <a:rPr lang="en-US" dirty="0" smtClean="0"/>
              <a:t>Independent float of an activity is the spare time available for that activity, if that activity is started as late as possible and is finished as early as possible.</a:t>
            </a:r>
          </a:p>
          <a:p>
            <a:pPr algn="just"/>
            <a:r>
              <a:rPr lang="en-US" dirty="0" smtClean="0"/>
              <a:t>Independent float of an activity = EST of the head event –LFT of tail event - duration</a:t>
            </a:r>
          </a:p>
          <a:p>
            <a:r>
              <a:rPr lang="en-US" b="1" dirty="0" smtClean="0"/>
              <a:t>Interfering float</a:t>
            </a:r>
          </a:p>
          <a:p>
            <a:r>
              <a:rPr lang="en-US" dirty="0" smtClean="0"/>
              <a:t>It is the difference between Total float and free float</a:t>
            </a:r>
          </a:p>
          <a:p>
            <a:pPr algn="just"/>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Use of different floats for management decisions</a:t>
            </a:r>
            <a:endParaRPr lang="en-US" dirty="0"/>
          </a:p>
        </p:txBody>
      </p:sp>
      <p:sp>
        <p:nvSpPr>
          <p:cNvPr id="3" name="Content Placeholder 2"/>
          <p:cNvSpPr>
            <a:spLocks noGrp="1"/>
          </p:cNvSpPr>
          <p:nvPr>
            <p:ph sz="quarter" idx="1"/>
          </p:nvPr>
        </p:nvSpPr>
        <p:spPr/>
        <p:txBody>
          <a:bodyPr/>
          <a:lstStyle/>
          <a:p>
            <a:pPr algn="just"/>
            <a:r>
              <a:rPr lang="en-US" dirty="0" smtClean="0"/>
              <a:t>All activities that lie in the critical path have their total floats equal to zero. </a:t>
            </a:r>
          </a:p>
          <a:p>
            <a:pPr algn="just"/>
            <a:r>
              <a:rPr lang="en-US" dirty="0" smtClean="0"/>
              <a:t>If the total float of an activity is used entirely in that activity, it would make that activity and all the succeeding activities in the path critical. Hence it is not advisable to use the total float completely in an activity as this will leave cushion available if subsequent activities need additional time for completion than originally planned.</a:t>
            </a:r>
          </a:p>
          <a:p>
            <a:pPr algn="just"/>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Free float can be used completely for the activity since this does not disturb the succeeding activities. However preceding activities should be finished as planned.</a:t>
            </a:r>
          </a:p>
          <a:p>
            <a:pPr algn="just"/>
            <a:r>
              <a:rPr lang="en-US" dirty="0" smtClean="0"/>
              <a:t>Independent float of an activity since this </a:t>
            </a:r>
            <a:r>
              <a:rPr lang="en-US" dirty="0" err="1" smtClean="0"/>
              <a:t>doesnot</a:t>
            </a:r>
            <a:r>
              <a:rPr lang="en-US" dirty="0" smtClean="0"/>
              <a:t> disturb succeeding activities. Hence independent float can be used without any constraints.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critical path method</a:t>
            </a:r>
            <a:endParaRPr lang="en-US" dirty="0"/>
          </a:p>
        </p:txBody>
      </p:sp>
      <p:sp>
        <p:nvSpPr>
          <p:cNvPr id="3" name="Content Placeholder 2"/>
          <p:cNvSpPr>
            <a:spLocks noGrp="1"/>
          </p:cNvSpPr>
          <p:nvPr>
            <p:ph sz="quarter" idx="1"/>
          </p:nvPr>
        </p:nvSpPr>
        <p:spPr/>
        <p:txBody>
          <a:bodyPr/>
          <a:lstStyle/>
          <a:p>
            <a:r>
              <a:rPr lang="en-US" dirty="0" smtClean="0"/>
              <a:t>It makes dependencies variable</a:t>
            </a:r>
          </a:p>
          <a:p>
            <a:r>
              <a:rPr lang="en-US" dirty="0" smtClean="0"/>
              <a:t>It enables the calculation of float of each activity.</a:t>
            </a:r>
          </a:p>
          <a:p>
            <a:pPr algn="just"/>
            <a:r>
              <a:rPr lang="en-US" dirty="0" smtClean="0"/>
              <a:t>It encourages the project manager to reduce the project duration.</a:t>
            </a:r>
          </a:p>
          <a:p>
            <a:pPr algn="just"/>
            <a:r>
              <a:rPr lang="en-US" dirty="0" smtClean="0"/>
              <a:t>It enables the project manager to </a:t>
            </a:r>
            <a:r>
              <a:rPr lang="en-US" dirty="0" err="1" smtClean="0"/>
              <a:t>optimise</a:t>
            </a:r>
            <a:r>
              <a:rPr lang="en-US" dirty="0" smtClean="0"/>
              <a:t> efficiency</a:t>
            </a:r>
          </a:p>
          <a:p>
            <a:pPr algn="just"/>
            <a:r>
              <a:rPr lang="en-US" dirty="0" smtClean="0"/>
              <a:t>It provides opportunities to the respond to the negative risk going over schedule.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6. Continuous: Planning is continuous process. Plans are prepared for specific time period. At the end plan period new plans are prepared. Similarly as the conditions changes the new plans are prepared.</a:t>
            </a:r>
          </a:p>
          <a:p>
            <a:pPr algn="just"/>
            <a:r>
              <a:rPr lang="en-US" dirty="0" smtClean="0"/>
              <a:t>7. Aims at efficiency: Planning is directed towards efficiency at all levels of management. Sound planning leads to accomplishment of desired objectives at minimum possible cost. It helps in organization of resources. Alternatives are evaluated on the basis of efficiency.</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sz="quarter" idx="1"/>
          </p:nvPr>
        </p:nvSpPr>
        <p:spPr/>
        <p:txBody>
          <a:bodyPr/>
          <a:lstStyle/>
          <a:p>
            <a:pPr algn="just"/>
            <a:r>
              <a:rPr lang="en-US" dirty="0" smtClean="0"/>
              <a:t>For large and complex projects, there will be the thousands of activities and dependency relationships. Without the software  it might be difficult managing this</a:t>
            </a:r>
          </a:p>
          <a:p>
            <a:pPr algn="just"/>
            <a:r>
              <a:rPr lang="en-US" dirty="0" smtClean="0"/>
              <a:t>It may be difficult to print the project network diagram with thousand of activities</a:t>
            </a:r>
          </a:p>
          <a:p>
            <a:pPr algn="just"/>
            <a:r>
              <a:rPr lang="en-US" dirty="0" smtClean="0"/>
              <a:t>It </a:t>
            </a:r>
            <a:r>
              <a:rPr lang="en-US" dirty="0" err="1" smtClean="0"/>
              <a:t>doesnot</a:t>
            </a:r>
            <a:r>
              <a:rPr lang="en-US" dirty="0" smtClean="0"/>
              <a:t> account resource </a:t>
            </a:r>
            <a:r>
              <a:rPr lang="en-US" dirty="0" err="1" smtClean="0"/>
              <a:t>levelling</a:t>
            </a:r>
            <a:r>
              <a:rPr lang="en-US" dirty="0" smtClean="0"/>
              <a:t> and </a:t>
            </a:r>
            <a:r>
              <a:rPr lang="en-US" smtClean="0"/>
              <a:t>resource allocation.</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 Program evaluation and Review Technique</a:t>
            </a:r>
            <a:endParaRPr lang="en-US" dirty="0"/>
          </a:p>
        </p:txBody>
      </p:sp>
      <p:sp>
        <p:nvSpPr>
          <p:cNvPr id="3" name="Content Placeholder 2"/>
          <p:cNvSpPr>
            <a:spLocks noGrp="1"/>
          </p:cNvSpPr>
          <p:nvPr>
            <p:ph sz="quarter" idx="1"/>
          </p:nvPr>
        </p:nvSpPr>
        <p:spPr/>
        <p:txBody>
          <a:bodyPr/>
          <a:lstStyle/>
          <a:p>
            <a:pPr algn="just"/>
            <a:r>
              <a:rPr lang="en-US" dirty="0" smtClean="0"/>
              <a:t>Like CPM, PERT is also a network based planning tool developed by US Navy in 19856/1957 and used for scheduling Ballistic Missile Project, Launching Nuclear Missile from sub-Marine</a:t>
            </a:r>
          </a:p>
          <a:p>
            <a:pPr algn="just"/>
            <a:r>
              <a:rPr lang="en-US" dirty="0" smtClean="0"/>
              <a:t>But unlike CPM, Pert is used for novel projects like research and development where it is difficult to estimate the experience such as civil engineering works.</a:t>
            </a:r>
          </a:p>
          <a:p>
            <a:pPr algn="just"/>
            <a:r>
              <a:rPr lang="en-US" dirty="0" smtClean="0"/>
              <a:t>It is probabilistic approach for estimating the duration of an activity and event oriented network diagram.</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PERT uses three time estimate</a:t>
            </a:r>
          </a:p>
          <a:p>
            <a:r>
              <a:rPr lang="en-US" dirty="0" smtClean="0"/>
              <a:t>Optimistic time estimate</a:t>
            </a:r>
          </a:p>
          <a:p>
            <a:r>
              <a:rPr lang="en-US" dirty="0" smtClean="0"/>
              <a:t>Pessimistic time estimate</a:t>
            </a:r>
          </a:p>
          <a:p>
            <a:r>
              <a:rPr lang="en-US" dirty="0" smtClean="0"/>
              <a:t>Most likely time estimate</a:t>
            </a:r>
          </a:p>
          <a:p>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a:bodyPr>
          <a:lstStyle/>
          <a:p>
            <a:r>
              <a:rPr lang="en-US" dirty="0" smtClean="0"/>
              <a:t>Optimistic Time Estimate ( t</a:t>
            </a:r>
            <a:r>
              <a:rPr lang="en-US" baseline="-25000" dirty="0" smtClean="0"/>
              <a:t>o</a:t>
            </a:r>
            <a:r>
              <a:rPr lang="en-US" dirty="0" smtClean="0"/>
              <a:t> )</a:t>
            </a:r>
          </a:p>
          <a:p>
            <a:pPr algn="just"/>
            <a:r>
              <a:rPr lang="en-US" dirty="0" smtClean="0"/>
              <a:t>It is the minimum time required to complete the activity in ideal situation.</a:t>
            </a:r>
          </a:p>
          <a:p>
            <a:pPr algn="just"/>
            <a:r>
              <a:rPr lang="en-US" dirty="0" smtClean="0"/>
              <a:t>In arriving the Optimistic time estimate, it is assumed that everything is favorable in completing the activity in the shortest possible time.</a:t>
            </a:r>
          </a:p>
          <a:p>
            <a:pPr algn="just"/>
            <a:r>
              <a:rPr lang="en-US" dirty="0" smtClean="0"/>
              <a:t>Pessimistic time estimate </a:t>
            </a:r>
            <a:r>
              <a:rPr lang="en-US" dirty="0" smtClean="0"/>
              <a:t>( </a:t>
            </a:r>
            <a:r>
              <a:rPr lang="en-US" dirty="0" err="1" smtClean="0"/>
              <a:t>t</a:t>
            </a:r>
            <a:r>
              <a:rPr lang="en-US" baseline="-25000" dirty="0" err="1" smtClean="0"/>
              <a:t>p</a:t>
            </a:r>
            <a:r>
              <a:rPr lang="en-US" dirty="0" smtClean="0"/>
              <a:t> </a:t>
            </a:r>
            <a:r>
              <a:rPr lang="en-US" dirty="0" smtClean="0"/>
              <a:t>)</a:t>
            </a:r>
            <a:endParaRPr lang="en-US" dirty="0" smtClean="0"/>
          </a:p>
          <a:p>
            <a:pPr algn="just"/>
            <a:r>
              <a:rPr lang="en-US" dirty="0" smtClean="0"/>
              <a:t>It is the maximum time required to complete the activity in the worst situation </a:t>
            </a:r>
          </a:p>
          <a:p>
            <a:pPr algn="just"/>
            <a:r>
              <a:rPr lang="en-US" dirty="0" smtClean="0"/>
              <a:t>In arriving the pessimistic time it is assumed that everything is unfavorable for completing the activity in time and every possible delay and situation is encountered.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Most likely ( probable ) time estimate </a:t>
            </a:r>
            <a:r>
              <a:rPr lang="en-US" dirty="0" smtClean="0"/>
              <a:t>( </a:t>
            </a:r>
            <a:r>
              <a:rPr lang="en-US" dirty="0" smtClean="0"/>
              <a:t>t</a:t>
            </a:r>
            <a:r>
              <a:rPr lang="en-US" baseline="-25000" dirty="0" smtClean="0"/>
              <a:t>m</a:t>
            </a:r>
            <a:r>
              <a:rPr lang="en-US" dirty="0" smtClean="0"/>
              <a:t> </a:t>
            </a:r>
            <a:r>
              <a:rPr lang="en-US" dirty="0" smtClean="0"/>
              <a:t>)</a:t>
            </a:r>
            <a:endParaRPr lang="en-US" dirty="0" smtClean="0"/>
          </a:p>
          <a:p>
            <a:r>
              <a:rPr lang="en-US" dirty="0" smtClean="0"/>
              <a:t>It is the time required to complete the activity in normal circumstances.</a:t>
            </a:r>
          </a:p>
          <a:p>
            <a:pPr algn="just"/>
            <a:r>
              <a:rPr lang="en-US" dirty="0" smtClean="0"/>
              <a:t>In arriving the most likely time it is assumed that conditions are neither favorable nor unfavorable but normal</a:t>
            </a:r>
          </a:p>
          <a:p>
            <a:pPr algn="just"/>
            <a:r>
              <a:rPr lang="en-US" dirty="0" smtClean="0"/>
              <a:t>Expected time estimate: </a:t>
            </a:r>
            <a:r>
              <a:rPr lang="en-US" dirty="0" smtClean="0"/>
              <a:t>( </a:t>
            </a:r>
            <a:r>
              <a:rPr lang="en-US" dirty="0" err="1" smtClean="0"/>
              <a:t>t</a:t>
            </a:r>
            <a:r>
              <a:rPr lang="en-US" baseline="-25000" dirty="0" err="1" smtClean="0"/>
              <a:t>e</a:t>
            </a:r>
            <a:r>
              <a:rPr lang="en-US" dirty="0" smtClean="0"/>
              <a:t> </a:t>
            </a:r>
            <a:r>
              <a:rPr lang="en-US" dirty="0" smtClean="0"/>
              <a:t>)</a:t>
            </a:r>
            <a:endParaRPr lang="en-US" dirty="0" smtClean="0"/>
          </a:p>
          <a:p>
            <a:pPr algn="just"/>
            <a:r>
              <a:rPr lang="en-US" dirty="0" smtClean="0"/>
              <a:t>From these three time estimates, we calculate the average time ( expected time )</a:t>
            </a:r>
          </a:p>
          <a:p>
            <a:pPr algn="just"/>
            <a:r>
              <a:rPr lang="en-US" dirty="0" smtClean="0"/>
              <a:t> </a:t>
            </a:r>
            <a:r>
              <a:rPr lang="en-US" dirty="0" err="1" smtClean="0"/>
              <a:t>t</a:t>
            </a:r>
            <a:r>
              <a:rPr lang="en-US" baseline="-25000" dirty="0" err="1" smtClean="0"/>
              <a:t>e</a:t>
            </a:r>
            <a:r>
              <a:rPr lang="en-US" dirty="0" smtClean="0"/>
              <a:t> </a:t>
            </a:r>
            <a:r>
              <a:rPr lang="en-US" dirty="0" smtClean="0"/>
              <a:t> = [t</a:t>
            </a:r>
            <a:r>
              <a:rPr lang="en-US" baseline="-25000" dirty="0" smtClean="0"/>
              <a:t>o</a:t>
            </a:r>
            <a:r>
              <a:rPr lang="en-US" dirty="0" smtClean="0"/>
              <a:t> +4t</a:t>
            </a:r>
            <a:r>
              <a:rPr lang="en-US" baseline="-25000" dirty="0" smtClean="0"/>
              <a:t>m</a:t>
            </a:r>
            <a:r>
              <a:rPr lang="en-US" dirty="0" smtClean="0"/>
              <a:t> +  </a:t>
            </a:r>
            <a:r>
              <a:rPr lang="en-US" dirty="0" err="1" smtClean="0"/>
              <a:t>t</a:t>
            </a:r>
            <a:r>
              <a:rPr lang="en-US" baseline="-25000" dirty="0" err="1" smtClean="0"/>
              <a:t>p</a:t>
            </a:r>
            <a:r>
              <a:rPr lang="en-US" dirty="0" smtClean="0"/>
              <a:t> ]/6</a:t>
            </a:r>
          </a:p>
          <a:p>
            <a:pPr algn="just"/>
            <a:r>
              <a:rPr lang="en-US" dirty="0" smtClean="0"/>
              <a:t>S.D.= [</a:t>
            </a:r>
            <a:r>
              <a:rPr lang="en-US" dirty="0" err="1" smtClean="0"/>
              <a:t>t</a:t>
            </a:r>
            <a:r>
              <a:rPr lang="en-US" baseline="-25000" dirty="0" err="1" smtClean="0"/>
              <a:t>p</a:t>
            </a:r>
            <a:r>
              <a:rPr lang="en-US" dirty="0" smtClean="0"/>
              <a:t> – t</a:t>
            </a:r>
            <a:r>
              <a:rPr lang="en-US" baseline="-25000" dirty="0" smtClean="0"/>
              <a:t>o</a:t>
            </a:r>
            <a:r>
              <a:rPr lang="en-US" dirty="0" smtClean="0"/>
              <a:t> ]/6</a:t>
            </a:r>
          </a:p>
          <a:p>
            <a:pPr algn="just"/>
            <a:r>
              <a:rPr lang="en-US" dirty="0" smtClean="0"/>
              <a:t>Variance = S.D. </a:t>
            </a:r>
            <a:r>
              <a:rPr lang="en-US" baseline="30000" dirty="0" smtClean="0"/>
              <a:t>2</a:t>
            </a:r>
            <a:endParaRPr lang="en-US" baseline="300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13941"/>
          </a:xfrm>
        </p:spPr>
        <p:txBody>
          <a:bodyPr/>
          <a:lstStyle/>
          <a:p>
            <a:r>
              <a:rPr lang="en-US" dirty="0" smtClean="0"/>
              <a:t>Difference between </a:t>
            </a:r>
            <a:r>
              <a:rPr lang="en-US" dirty="0" err="1" smtClean="0"/>
              <a:t>Cpm</a:t>
            </a:r>
            <a:r>
              <a:rPr lang="en-US" dirty="0" smtClean="0"/>
              <a:t> and Pert</a:t>
            </a:r>
            <a:endParaRPr lang="en-US" dirty="0"/>
          </a:p>
        </p:txBody>
      </p:sp>
      <p:graphicFrame>
        <p:nvGraphicFramePr>
          <p:cNvPr id="4" name="Content Placeholder 3"/>
          <p:cNvGraphicFramePr>
            <a:graphicFrameLocks noGrp="1"/>
          </p:cNvGraphicFramePr>
          <p:nvPr>
            <p:ph sz="quarter" idx="1"/>
          </p:nvPr>
        </p:nvGraphicFramePr>
        <p:xfrm>
          <a:off x="533400" y="1173161"/>
          <a:ext cx="7924800" cy="5394960"/>
        </p:xfrm>
        <a:graphic>
          <a:graphicData uri="http://schemas.openxmlformats.org/drawingml/2006/table">
            <a:tbl>
              <a:tblPr firstRow="1" bandRow="1">
                <a:tableStyleId>{5C22544A-7EE6-4342-B048-85BDC9FD1C3A}</a:tableStyleId>
              </a:tblPr>
              <a:tblGrid>
                <a:gridCol w="3962400"/>
                <a:gridCol w="3962400"/>
              </a:tblGrid>
              <a:tr h="356461">
                <a:tc>
                  <a:txBody>
                    <a:bodyPr/>
                    <a:lstStyle/>
                    <a:p>
                      <a:r>
                        <a:rPr lang="en-US" dirty="0" smtClean="0"/>
                        <a:t>CPM</a:t>
                      </a:r>
                      <a:endParaRPr lang="en-US" dirty="0"/>
                    </a:p>
                  </a:txBody>
                  <a:tcPr/>
                </a:tc>
                <a:tc>
                  <a:txBody>
                    <a:bodyPr/>
                    <a:lstStyle/>
                    <a:p>
                      <a:r>
                        <a:rPr lang="en-US" dirty="0" smtClean="0"/>
                        <a:t>PERT</a:t>
                      </a:r>
                      <a:endParaRPr lang="en-US" dirty="0"/>
                    </a:p>
                  </a:txBody>
                  <a:tcPr/>
                </a:tc>
              </a:tr>
              <a:tr h="623807">
                <a:tc>
                  <a:txBody>
                    <a:bodyPr/>
                    <a:lstStyle/>
                    <a:p>
                      <a:r>
                        <a:rPr lang="en-US" dirty="0" smtClean="0"/>
                        <a:t>Deterministic</a:t>
                      </a:r>
                      <a:r>
                        <a:rPr lang="en-US" baseline="0" dirty="0" smtClean="0"/>
                        <a:t> tool with single estimate of duration</a:t>
                      </a:r>
                      <a:endParaRPr lang="en-US" dirty="0"/>
                    </a:p>
                  </a:txBody>
                  <a:tcPr/>
                </a:tc>
                <a:tc>
                  <a:txBody>
                    <a:bodyPr/>
                    <a:lstStyle/>
                    <a:p>
                      <a:r>
                        <a:rPr lang="en-US" dirty="0" smtClean="0"/>
                        <a:t>Probabilistic tool</a:t>
                      </a:r>
                      <a:r>
                        <a:rPr lang="en-US" baseline="0" dirty="0" smtClean="0"/>
                        <a:t> used with three estimate of duration </a:t>
                      </a:r>
                      <a:endParaRPr lang="en-US" dirty="0"/>
                    </a:p>
                  </a:txBody>
                  <a:tcPr/>
                </a:tc>
              </a:tr>
              <a:tr h="356461">
                <a:tc>
                  <a:txBody>
                    <a:bodyPr/>
                    <a:lstStyle/>
                    <a:p>
                      <a:r>
                        <a:rPr lang="en-US" dirty="0" smtClean="0"/>
                        <a:t>Activity oriented</a:t>
                      </a:r>
                      <a:endParaRPr lang="en-US" dirty="0"/>
                    </a:p>
                  </a:txBody>
                  <a:tcPr/>
                </a:tc>
                <a:tc>
                  <a:txBody>
                    <a:bodyPr/>
                    <a:lstStyle/>
                    <a:p>
                      <a:r>
                        <a:rPr lang="en-US" dirty="0" smtClean="0"/>
                        <a:t>Event oriented</a:t>
                      </a:r>
                      <a:endParaRPr lang="en-US" dirty="0"/>
                    </a:p>
                  </a:txBody>
                  <a:tcPr/>
                </a:tc>
              </a:tr>
              <a:tr h="356461">
                <a:tc>
                  <a:txBody>
                    <a:bodyPr/>
                    <a:lstStyle/>
                    <a:p>
                      <a:r>
                        <a:rPr lang="en-US" dirty="0" smtClean="0"/>
                        <a:t>Considers less uncertainty</a:t>
                      </a:r>
                      <a:endParaRPr lang="en-US" dirty="0"/>
                    </a:p>
                  </a:txBody>
                  <a:tcPr/>
                </a:tc>
                <a:tc>
                  <a:txBody>
                    <a:bodyPr/>
                    <a:lstStyle/>
                    <a:p>
                      <a:r>
                        <a:rPr lang="en-US" dirty="0" smtClean="0"/>
                        <a:t>Considers</a:t>
                      </a:r>
                      <a:r>
                        <a:rPr lang="en-US" baseline="0" dirty="0" smtClean="0"/>
                        <a:t> more uncertainty</a:t>
                      </a:r>
                      <a:endParaRPr lang="en-US" dirty="0"/>
                    </a:p>
                  </a:txBody>
                  <a:tcPr/>
                </a:tc>
              </a:tr>
              <a:tr h="1425844">
                <a:tc>
                  <a:txBody>
                    <a:bodyPr/>
                    <a:lstStyle/>
                    <a:p>
                      <a:r>
                        <a:rPr lang="en-US" dirty="0" smtClean="0"/>
                        <a:t>Best suited for routine projects requiring</a:t>
                      </a:r>
                      <a:r>
                        <a:rPr lang="en-US" baseline="0" dirty="0" smtClean="0"/>
                        <a:t> accurate time and cost estimates</a:t>
                      </a:r>
                      <a:endParaRPr lang="en-US" dirty="0"/>
                    </a:p>
                  </a:txBody>
                  <a:tcPr/>
                </a:tc>
                <a:tc>
                  <a:txBody>
                    <a:bodyPr/>
                    <a:lstStyle/>
                    <a:p>
                      <a:r>
                        <a:rPr lang="en-US" dirty="0" smtClean="0"/>
                        <a:t>Best</a:t>
                      </a:r>
                      <a:r>
                        <a:rPr lang="en-US" baseline="0" dirty="0" smtClean="0"/>
                        <a:t> suited for research and development related projects where the project is performed for the first time and estimates of the duration is uncertain</a:t>
                      </a:r>
                    </a:p>
                  </a:txBody>
                  <a:tcPr/>
                </a:tc>
              </a:tr>
              <a:tr h="891153">
                <a:tc>
                  <a:txBody>
                    <a:bodyPr/>
                    <a:lstStyle/>
                    <a:p>
                      <a:r>
                        <a:rPr lang="en-US" dirty="0" smtClean="0"/>
                        <a:t>Allows</a:t>
                      </a:r>
                      <a:r>
                        <a:rPr lang="en-US" baseline="0" dirty="0" smtClean="0"/>
                        <a:t> and explicit estimate of cost in addition to time, therefore CPM can control both time and cost</a:t>
                      </a:r>
                      <a:endParaRPr lang="en-US" dirty="0"/>
                    </a:p>
                  </a:txBody>
                  <a:tcPr/>
                </a:tc>
                <a:tc>
                  <a:txBody>
                    <a:bodyPr/>
                    <a:lstStyle/>
                    <a:p>
                      <a:r>
                        <a:rPr lang="en-US" dirty="0" smtClean="0"/>
                        <a:t>This tool is basically</a:t>
                      </a:r>
                      <a:r>
                        <a:rPr lang="en-US" baseline="0" dirty="0" smtClean="0"/>
                        <a:t> a tool for planning and controlling of time</a:t>
                      </a:r>
                      <a:endParaRPr lang="en-US" dirty="0"/>
                    </a:p>
                  </a:txBody>
                  <a:tcPr/>
                </a:tc>
              </a:tr>
              <a:tr h="891153">
                <a:tc>
                  <a:txBody>
                    <a:bodyPr/>
                    <a:lstStyle/>
                    <a:p>
                      <a:r>
                        <a:rPr lang="en-US" dirty="0" smtClean="0"/>
                        <a:t>The deterministic factor</a:t>
                      </a:r>
                      <a:r>
                        <a:rPr lang="en-US" baseline="0" dirty="0" smtClean="0"/>
                        <a:t> is more so values or outcomes are generally accurate and realistic</a:t>
                      </a:r>
                      <a:endParaRPr lang="en-US" dirty="0"/>
                    </a:p>
                  </a:txBody>
                  <a:tcPr/>
                </a:tc>
                <a:tc>
                  <a:txBody>
                    <a:bodyPr/>
                    <a:lstStyle/>
                    <a:p>
                      <a:r>
                        <a:rPr lang="en-US" dirty="0" smtClean="0"/>
                        <a:t>The probability</a:t>
                      </a:r>
                      <a:r>
                        <a:rPr lang="en-US" baseline="0" dirty="0" smtClean="0"/>
                        <a:t> factor is major in PERT so outcomes may not be accurate</a:t>
                      </a:r>
                      <a:endParaRPr lang="en-US" dirty="0"/>
                    </a:p>
                  </a:txBody>
                  <a:tcPr/>
                </a:tc>
              </a:tr>
              <a:tr h="356461">
                <a:tc>
                  <a:txBody>
                    <a:bodyPr/>
                    <a:lstStyle/>
                    <a:p>
                      <a:r>
                        <a:rPr lang="en-US" dirty="0" smtClean="0"/>
                        <a:t>Easy to maintain</a:t>
                      </a:r>
                      <a:endParaRPr lang="en-US" dirty="0"/>
                    </a:p>
                  </a:txBody>
                  <a:tcPr/>
                </a:tc>
                <a:tc>
                  <a:txBody>
                    <a:bodyPr/>
                    <a:lstStyle/>
                    <a:p>
                      <a:r>
                        <a:rPr lang="en-US" dirty="0" smtClean="0"/>
                        <a:t>Costly to maintain</a:t>
                      </a:r>
                      <a:endParaRPr lang="en-US" dirty="0"/>
                    </a:p>
                  </a:txBody>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Similarities between CPM and Pert</a:t>
            </a:r>
            <a:endParaRPr lang="en-US" dirty="0"/>
          </a:p>
        </p:txBody>
      </p:sp>
      <p:sp>
        <p:nvSpPr>
          <p:cNvPr id="3" name="Content Placeholder 2"/>
          <p:cNvSpPr>
            <a:spLocks noGrp="1"/>
          </p:cNvSpPr>
          <p:nvPr>
            <p:ph sz="quarter" idx="1"/>
          </p:nvPr>
        </p:nvSpPr>
        <p:spPr/>
        <p:txBody>
          <a:bodyPr/>
          <a:lstStyle/>
          <a:p>
            <a:pPr algn="just"/>
            <a:r>
              <a:rPr lang="en-US" dirty="0" smtClean="0"/>
              <a:t>Both tools lead to the same end : critical path and critical activities with slack time equal to zero</a:t>
            </a:r>
          </a:p>
          <a:p>
            <a:pPr algn="just"/>
            <a:r>
              <a:rPr lang="en-US" dirty="0" smtClean="0"/>
              <a:t>Extensions of both PERT and CPM allow the user to manage other resources in addition to time and money, to trade off resources, to </a:t>
            </a:r>
            <a:r>
              <a:rPr lang="en-US" dirty="0" err="1" smtClean="0"/>
              <a:t>analyse</a:t>
            </a:r>
            <a:r>
              <a:rPr lang="en-US" dirty="0" smtClean="0"/>
              <a:t> different types of schedules and to balance the use of resources.</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completing the projects in Given time</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It is assumed that the project completion time follows the normal distribution. The area under the normal curve between mean and any point x which is one standard deviation away from the mean is always same irrespective of the values of mean and standard deviation. </a:t>
            </a:r>
          </a:p>
          <a:p>
            <a:pPr algn="just"/>
            <a:r>
              <a:rPr lang="en-US" dirty="0" smtClean="0"/>
              <a:t>The term one standard deviation can be replaced by any standard deviation and the statement still holds good.</a:t>
            </a:r>
          </a:p>
          <a:p>
            <a:pPr algn="just"/>
            <a:r>
              <a:rPr lang="en-US" dirty="0" smtClean="0"/>
              <a:t>If z is the number of standard deviation away from the mean for an observation z can be represented as </a:t>
            </a:r>
          </a:p>
          <a:p>
            <a:pPr algn="just"/>
            <a:r>
              <a:rPr lang="en-US" dirty="0" smtClean="0"/>
              <a:t>Z= [ observed value- mean value]/ standard deviation</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leveling and resource smoothing </a:t>
            </a:r>
            <a:endParaRPr lang="en-US" dirty="0"/>
          </a:p>
        </p:txBody>
      </p:sp>
      <p:sp>
        <p:nvSpPr>
          <p:cNvPr id="3" name="Content Placeholder 2"/>
          <p:cNvSpPr>
            <a:spLocks noGrp="1"/>
          </p:cNvSpPr>
          <p:nvPr>
            <p:ph sz="quarter" idx="1"/>
          </p:nvPr>
        </p:nvSpPr>
        <p:spPr/>
        <p:txBody>
          <a:bodyPr>
            <a:normAutofit fontScale="92500"/>
          </a:bodyPr>
          <a:lstStyle/>
          <a:p>
            <a:r>
              <a:rPr lang="en-US" dirty="0" smtClean="0"/>
              <a:t>Planning with limited resources	</a:t>
            </a:r>
          </a:p>
          <a:p>
            <a:r>
              <a:rPr lang="en-US" dirty="0" smtClean="0"/>
              <a:t>In real life project it is a common experience that the resources are frequently in a limited supply causing delay in completion of project. </a:t>
            </a:r>
          </a:p>
          <a:p>
            <a:pPr algn="just"/>
            <a:r>
              <a:rPr lang="en-US" dirty="0" smtClean="0"/>
              <a:t>In some cases particular material or some machinery may not be available in the middle of the project . </a:t>
            </a:r>
            <a:r>
              <a:rPr lang="en-US" dirty="0" err="1" smtClean="0"/>
              <a:t>Availabilty</a:t>
            </a:r>
            <a:r>
              <a:rPr lang="en-US" dirty="0" smtClean="0"/>
              <a:t> of the fund may be restricted. Due to this following constraints  are imposed</a:t>
            </a:r>
          </a:p>
          <a:p>
            <a:pPr algn="just"/>
            <a:r>
              <a:rPr lang="en-US" dirty="0" smtClean="0"/>
              <a:t>Starting of the activity is delayed</a:t>
            </a:r>
          </a:p>
          <a:p>
            <a:pPr algn="just"/>
            <a:r>
              <a:rPr lang="en-US" dirty="0" smtClean="0"/>
              <a:t>Non- critical jobs may be critical due to start in delaying</a:t>
            </a:r>
          </a:p>
          <a:p>
            <a:pPr algn="just"/>
            <a:r>
              <a:rPr lang="en-US" dirty="0" smtClean="0"/>
              <a:t>More than one type of resource may be scarce in the middle of performance of a particular job.</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Resource leveling and resource smoothing	</a:t>
            </a:r>
          </a:p>
          <a:p>
            <a:pPr algn="just"/>
            <a:r>
              <a:rPr lang="en-US" dirty="0" smtClean="0"/>
              <a:t>Reduce peak resource requirement at undesirable times and smooth out period to period assignment is called resource leveling. It is done by moving project activities.</a:t>
            </a:r>
          </a:p>
          <a:p>
            <a:pPr algn="just"/>
            <a:r>
              <a:rPr lang="en-US" dirty="0" smtClean="0"/>
              <a:t>If any non critical activities are shifted so that the project duration does not increase then it is called time limited resource leveling or simply resource leveling. But if critical activities are also shifted along the non critical activities it is called resource smoothing.</a:t>
            </a:r>
          </a:p>
          <a:p>
            <a:pPr algn="just"/>
            <a:r>
              <a:rPr lang="en-US" dirty="0" smtClean="0"/>
              <a:t>Resource leveling is necessary to </a:t>
            </a:r>
          </a:p>
          <a:p>
            <a:pPr algn="just"/>
            <a:r>
              <a:rPr lang="en-US" dirty="0" smtClean="0"/>
              <a:t>Implement the project effectively</a:t>
            </a:r>
          </a:p>
          <a:p>
            <a:pPr algn="just"/>
            <a:r>
              <a:rPr lang="en-US" dirty="0" smtClean="0"/>
              <a:t>To reduce the cost of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planning</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Making objectives clear: Planning makes goal clear and specific. This is because goals are to achieved and decided before choosing the course of action. Planning focuses attention on the organizational objectives and serves as a guide for deciding what action  to be taken.</a:t>
            </a:r>
          </a:p>
          <a:p>
            <a:pPr algn="just"/>
            <a:r>
              <a:rPr lang="en-US" dirty="0" smtClean="0"/>
              <a:t>Helps in coordination: Well defined objectives, policies and procedures helps in coordination i.e. it avoids duplication of works and inter department conflict.</a:t>
            </a:r>
          </a:p>
          <a:p>
            <a:pPr algn="just"/>
            <a:r>
              <a:rPr lang="en-US" dirty="0" smtClean="0"/>
              <a:t>Economy and Efficiency in  operation: It paves the way for the proper utilization of organization resources. It involves the development of one best way of doing which is economical too.</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source_Leveling_vs_Resource_Smoothing_Gantt.png"/>
          <p:cNvPicPr>
            <a:picLocks noGrp="1" noChangeAspect="1"/>
          </p:cNvPicPr>
          <p:nvPr>
            <p:ph sz="quarter" idx="1"/>
          </p:nvPr>
        </p:nvPicPr>
        <p:blipFill>
          <a:blip r:embed="rId2"/>
          <a:stretch>
            <a:fillRect/>
          </a:stretch>
        </p:blipFill>
        <p:spPr>
          <a:xfrm>
            <a:off x="457200" y="2133600"/>
            <a:ext cx="7467600" cy="3886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lgn="just"/>
            <a:r>
              <a:rPr lang="en-US" dirty="0" smtClean="0"/>
              <a:t>Reduces risk and Uncertainty : Planning enables to predict future events and prepare to face unexpected events. With the help of planning, managers can identify potential dangers and take steps to overcome them. Thus planning is helpful assessing and meeting future challenges.</a:t>
            </a:r>
          </a:p>
          <a:p>
            <a:pPr algn="just"/>
            <a:r>
              <a:rPr lang="en-US" dirty="0" smtClean="0"/>
              <a:t>Provide the basis of control: Planning provides the standard against which actual performance can be measured and evaluated. Comparison of actual performance with the standard helps to indentify deviation and take corrective actions if necessary.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r>
              <a:rPr lang="en-US" dirty="0" smtClean="0"/>
              <a:t>Facilitates decision making: Planning lays down targets. With the help of these targets managers can be better evaluate alternative course of actions and select the best one. With the help of planning hasty decisions and random actions can be avoided.</a:t>
            </a:r>
          </a:p>
          <a:p>
            <a:pPr algn="just"/>
            <a:r>
              <a:rPr lang="en-US" dirty="0" smtClean="0"/>
              <a:t>Helps in organization to be in right path: Planning helps the organization to keep in right path. Employees understand hoe their actions relates to the organizational goals. Planning avoids aimless and </a:t>
            </a:r>
            <a:r>
              <a:rPr lang="en-US" dirty="0" err="1" smtClean="0"/>
              <a:t>adhoc</a:t>
            </a:r>
            <a:r>
              <a:rPr lang="en-US" dirty="0" smtClean="0"/>
              <a:t> decisions. It avoids snapshot decisions based on impulse and intuition. Planning provides systematic and orderly efforts towards the goals.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180B446089E3499D43A669B98B0A11" ma:contentTypeVersion="0" ma:contentTypeDescription="Create a new document." ma:contentTypeScope="" ma:versionID="63133a4a40d03e38904e32645b92b6d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6986A8-B19E-458F-B506-203226F20E81}"/>
</file>

<file path=customXml/itemProps2.xml><?xml version="1.0" encoding="utf-8"?>
<ds:datastoreItem xmlns:ds="http://schemas.openxmlformats.org/officeDocument/2006/customXml" ds:itemID="{80CAECBF-D32C-4D30-ACE3-64F936FC2B66}"/>
</file>

<file path=customXml/itemProps3.xml><?xml version="1.0" encoding="utf-8"?>
<ds:datastoreItem xmlns:ds="http://schemas.openxmlformats.org/officeDocument/2006/customXml" ds:itemID="{690E7697-42DE-492D-A397-7955E88481F6}"/>
</file>

<file path=docProps/app.xml><?xml version="1.0" encoding="utf-8"?>
<Properties xmlns="http://schemas.openxmlformats.org/officeDocument/2006/extended-properties" xmlns:vt="http://schemas.openxmlformats.org/officeDocument/2006/docPropsVTypes">
  <Template>Oriel</Template>
  <TotalTime>536</TotalTime>
  <Words>4491</Words>
  <Application>Microsoft Office PowerPoint</Application>
  <PresentationFormat>On-screen Show (4:3)</PresentationFormat>
  <Paragraphs>375</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Oriel</vt:lpstr>
      <vt:lpstr>Project planning and scheduling</vt:lpstr>
      <vt:lpstr>Concept of project planning</vt:lpstr>
      <vt:lpstr>Slide 3</vt:lpstr>
      <vt:lpstr>Features of planning</vt:lpstr>
      <vt:lpstr>Slide 5</vt:lpstr>
      <vt:lpstr>Slide 6</vt:lpstr>
      <vt:lpstr>Importance of planning</vt:lpstr>
      <vt:lpstr>Slide 8</vt:lpstr>
      <vt:lpstr>Slide 9</vt:lpstr>
      <vt:lpstr>Objectives</vt:lpstr>
      <vt:lpstr>Principle of Planning.</vt:lpstr>
      <vt:lpstr>Concept of Project Planning </vt:lpstr>
      <vt:lpstr>Function of Project Planning</vt:lpstr>
      <vt:lpstr>Work break down structure</vt:lpstr>
      <vt:lpstr>Slide 15</vt:lpstr>
      <vt:lpstr>Advantages/uses of WBS</vt:lpstr>
      <vt:lpstr>Roles of WBS</vt:lpstr>
      <vt:lpstr>Slide 18</vt:lpstr>
      <vt:lpstr>Levels of WBS</vt:lpstr>
      <vt:lpstr>Slide 20</vt:lpstr>
      <vt:lpstr>Characteristics</vt:lpstr>
      <vt:lpstr>Preparation of WBS</vt:lpstr>
      <vt:lpstr>Criteria for developing WBS</vt:lpstr>
      <vt:lpstr>Project scheduling with Bar chart, CPM and PERT</vt:lpstr>
      <vt:lpstr>Slide 25</vt:lpstr>
      <vt:lpstr>Slide 26</vt:lpstr>
      <vt:lpstr>Slide 27</vt:lpstr>
      <vt:lpstr>Slide 28</vt:lpstr>
      <vt:lpstr>Slide 29</vt:lpstr>
      <vt:lpstr>Slide 30</vt:lpstr>
      <vt:lpstr>Slide 31</vt:lpstr>
      <vt:lpstr>Slide 32</vt:lpstr>
      <vt:lpstr>Slide 33</vt:lpstr>
      <vt:lpstr>Slide 34</vt:lpstr>
      <vt:lpstr>Network Diagrams</vt:lpstr>
      <vt:lpstr>Slide 36</vt:lpstr>
      <vt:lpstr>Slide 37</vt:lpstr>
      <vt:lpstr>Slide 38</vt:lpstr>
      <vt:lpstr>Slide 39</vt:lpstr>
      <vt:lpstr>Slide 40</vt:lpstr>
      <vt:lpstr>Slide 41</vt:lpstr>
      <vt:lpstr>Slide 42</vt:lpstr>
      <vt:lpstr>Slide 43</vt:lpstr>
      <vt:lpstr>Slide 44</vt:lpstr>
      <vt:lpstr>Rules of Drawing Network Diagram</vt:lpstr>
      <vt:lpstr>Numbering of Events ( Fulkerson’s Rule)</vt:lpstr>
      <vt:lpstr>Skip Numbering</vt:lpstr>
      <vt:lpstr>Activities on Node ( A-O-N )</vt:lpstr>
      <vt:lpstr>Slide 49</vt:lpstr>
      <vt:lpstr>Critical Path Method ( CPM )</vt:lpstr>
      <vt:lpstr>Characteristics of Critical Path</vt:lpstr>
      <vt:lpstr>Finding critical path in a large network</vt:lpstr>
      <vt:lpstr>Slide 53</vt:lpstr>
      <vt:lpstr>Activity float analysis</vt:lpstr>
      <vt:lpstr>Slide 55</vt:lpstr>
      <vt:lpstr>Slide 56</vt:lpstr>
      <vt:lpstr>Use of different floats for management decisions</vt:lpstr>
      <vt:lpstr>Slide 58</vt:lpstr>
      <vt:lpstr>Advantages of critical path method</vt:lpstr>
      <vt:lpstr>Disadvantages</vt:lpstr>
      <vt:lpstr>PERT ( Program evaluation and Review Technique</vt:lpstr>
      <vt:lpstr>Slide 62</vt:lpstr>
      <vt:lpstr>Slide 63</vt:lpstr>
      <vt:lpstr>Slide 64</vt:lpstr>
      <vt:lpstr>Difference between Cpm and Pert</vt:lpstr>
      <vt:lpstr>Similarities between CPM and Pert</vt:lpstr>
      <vt:lpstr>Probability of completing the projects in Given time</vt:lpstr>
      <vt:lpstr>Resource leveling and resource smoothing </vt:lpstr>
      <vt:lpstr>Slide 69</vt:lpstr>
      <vt:lpstr>Slide 70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planning and scheduling</dc:title>
  <dc:creator>Lenovo</dc:creator>
  <cp:lastModifiedBy>Lenovo</cp:lastModifiedBy>
  <cp:revision>84</cp:revision>
  <dcterms:created xsi:type="dcterms:W3CDTF">2006-08-16T00:00:00Z</dcterms:created>
  <dcterms:modified xsi:type="dcterms:W3CDTF">2018-12-23T13:57:36Z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0x01010097180B446089E3499D43A669B98B0A11</vt:lpwstr>
  </property>
</Properties>
</file>