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diagrams/layout1.xml" ContentType="application/vnd.openxmlformats-officedocument.drawingml.diagramLayout+xml"/>
  <Override PartName="/ppt/theme/theme1.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EB24E1-7B96-4984-8CF2-C22E882EF0C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2DDDB04-B597-4BFE-A352-1DC6C4E41A4E}">
      <dgm:prSet phldrT="[Text]"/>
      <dgm:spPr/>
      <dgm:t>
        <a:bodyPr/>
        <a:lstStyle/>
        <a:p>
          <a:r>
            <a:rPr lang="en-US" dirty="0" smtClean="0"/>
            <a:t>Establishing standards</a:t>
          </a:r>
          <a:endParaRPr lang="en-US" dirty="0"/>
        </a:p>
      </dgm:t>
    </dgm:pt>
    <dgm:pt modelId="{DB066D8A-2403-49E7-8F10-9323F58C6879}" type="parTrans" cxnId="{A9951CBB-70E3-4C27-B55F-C2F56E8CDCC8}">
      <dgm:prSet/>
      <dgm:spPr/>
      <dgm:t>
        <a:bodyPr/>
        <a:lstStyle/>
        <a:p>
          <a:endParaRPr lang="en-US"/>
        </a:p>
      </dgm:t>
    </dgm:pt>
    <dgm:pt modelId="{D9811019-9A9F-41B3-9D5A-57F3DB5ADF3F}" type="sibTrans" cxnId="{A9951CBB-70E3-4C27-B55F-C2F56E8CDCC8}">
      <dgm:prSet/>
      <dgm:spPr/>
      <dgm:t>
        <a:bodyPr/>
        <a:lstStyle/>
        <a:p>
          <a:endParaRPr lang="en-US"/>
        </a:p>
      </dgm:t>
    </dgm:pt>
    <dgm:pt modelId="{818BD3D5-3427-4399-AABB-F0426065C7F2}">
      <dgm:prSet phldrT="[Text]"/>
      <dgm:spPr/>
      <dgm:t>
        <a:bodyPr/>
        <a:lstStyle/>
        <a:p>
          <a:r>
            <a:rPr lang="en-US" dirty="0" smtClean="0"/>
            <a:t>Observing/ measuring  Performance</a:t>
          </a:r>
          <a:endParaRPr lang="en-US" dirty="0"/>
        </a:p>
      </dgm:t>
    </dgm:pt>
    <dgm:pt modelId="{6CAF3039-0960-4C2A-926B-2C5DA8140504}" type="parTrans" cxnId="{EC848621-0FDC-4301-9CD9-930612D586A1}">
      <dgm:prSet/>
      <dgm:spPr/>
      <dgm:t>
        <a:bodyPr/>
        <a:lstStyle/>
        <a:p>
          <a:endParaRPr lang="en-US"/>
        </a:p>
      </dgm:t>
    </dgm:pt>
    <dgm:pt modelId="{E327EB0A-D607-4EFE-A282-ED6A38FD6CC2}" type="sibTrans" cxnId="{EC848621-0FDC-4301-9CD9-930612D586A1}">
      <dgm:prSet/>
      <dgm:spPr/>
      <dgm:t>
        <a:bodyPr/>
        <a:lstStyle/>
        <a:p>
          <a:endParaRPr lang="en-US"/>
        </a:p>
      </dgm:t>
    </dgm:pt>
    <dgm:pt modelId="{607BC5B5-AB27-4D1C-B780-0A5A22388898}">
      <dgm:prSet phldrT="[Text]"/>
      <dgm:spPr/>
      <dgm:t>
        <a:bodyPr/>
        <a:lstStyle/>
        <a:p>
          <a:r>
            <a:rPr lang="en-US" dirty="0" smtClean="0"/>
            <a:t>Finding Deviations</a:t>
          </a:r>
          <a:endParaRPr lang="en-US" dirty="0"/>
        </a:p>
      </dgm:t>
    </dgm:pt>
    <dgm:pt modelId="{673F01F0-9D4A-4F85-B5B0-D686FCC1DC9F}" type="parTrans" cxnId="{51C527B8-E345-472E-B8E9-F23769E986C3}">
      <dgm:prSet/>
      <dgm:spPr/>
      <dgm:t>
        <a:bodyPr/>
        <a:lstStyle/>
        <a:p>
          <a:endParaRPr lang="en-US"/>
        </a:p>
      </dgm:t>
    </dgm:pt>
    <dgm:pt modelId="{BCC495AE-7972-4AFD-B847-A16D9427E90F}" type="sibTrans" cxnId="{51C527B8-E345-472E-B8E9-F23769E986C3}">
      <dgm:prSet/>
      <dgm:spPr/>
      <dgm:t>
        <a:bodyPr/>
        <a:lstStyle/>
        <a:p>
          <a:endParaRPr lang="en-US"/>
        </a:p>
      </dgm:t>
    </dgm:pt>
    <dgm:pt modelId="{7C05DE9E-14DD-4FFD-BF1A-8E1E225E1690}">
      <dgm:prSet phldrT="[Text]"/>
      <dgm:spPr/>
      <dgm:t>
        <a:bodyPr/>
        <a:lstStyle/>
        <a:p>
          <a:r>
            <a:rPr lang="en-US" dirty="0" smtClean="0"/>
            <a:t>Taking corrective actions</a:t>
          </a:r>
          <a:endParaRPr lang="en-US" dirty="0"/>
        </a:p>
      </dgm:t>
    </dgm:pt>
    <dgm:pt modelId="{676F8DC2-6BA4-4909-9409-04810E2BADD5}" type="parTrans" cxnId="{64590377-FA74-44BA-A309-78E1DB8DA7A9}">
      <dgm:prSet/>
      <dgm:spPr/>
      <dgm:t>
        <a:bodyPr/>
        <a:lstStyle/>
        <a:p>
          <a:endParaRPr lang="en-US"/>
        </a:p>
      </dgm:t>
    </dgm:pt>
    <dgm:pt modelId="{CA5FDB3D-2159-46DE-91A7-566DE1F94664}" type="sibTrans" cxnId="{64590377-FA74-44BA-A309-78E1DB8DA7A9}">
      <dgm:prSet/>
      <dgm:spPr/>
      <dgm:t>
        <a:bodyPr/>
        <a:lstStyle/>
        <a:p>
          <a:endParaRPr lang="en-US"/>
        </a:p>
      </dgm:t>
    </dgm:pt>
    <dgm:pt modelId="{8C7AB3E0-A1A7-466B-89C9-2FDCD2338BBF}" type="pres">
      <dgm:prSet presAssocID="{98EB24E1-7B96-4984-8CF2-C22E882EF0CE}" presName="cycle" presStyleCnt="0">
        <dgm:presLayoutVars>
          <dgm:dir/>
          <dgm:resizeHandles val="exact"/>
        </dgm:presLayoutVars>
      </dgm:prSet>
      <dgm:spPr/>
      <dgm:t>
        <a:bodyPr/>
        <a:lstStyle/>
        <a:p>
          <a:endParaRPr lang="en-US"/>
        </a:p>
      </dgm:t>
    </dgm:pt>
    <dgm:pt modelId="{460A24C8-1A0C-4D3E-ADF7-0F20817645A6}" type="pres">
      <dgm:prSet presAssocID="{72DDDB04-B597-4BFE-A352-1DC6C4E41A4E}" presName="node" presStyleLbl="node1" presStyleIdx="0" presStyleCnt="4" custScaleX="148268">
        <dgm:presLayoutVars>
          <dgm:bulletEnabled val="1"/>
        </dgm:presLayoutVars>
      </dgm:prSet>
      <dgm:spPr/>
      <dgm:t>
        <a:bodyPr/>
        <a:lstStyle/>
        <a:p>
          <a:endParaRPr lang="en-US"/>
        </a:p>
      </dgm:t>
    </dgm:pt>
    <dgm:pt modelId="{6C2677A9-13F6-4F0C-8417-017AC956F20C}" type="pres">
      <dgm:prSet presAssocID="{D9811019-9A9F-41B3-9D5A-57F3DB5ADF3F}" presName="sibTrans" presStyleLbl="sibTrans2D1" presStyleIdx="0" presStyleCnt="4"/>
      <dgm:spPr/>
      <dgm:t>
        <a:bodyPr/>
        <a:lstStyle/>
        <a:p>
          <a:endParaRPr lang="en-US"/>
        </a:p>
      </dgm:t>
    </dgm:pt>
    <dgm:pt modelId="{CA67AEFB-27EF-4AC3-AC52-2C35B1D5FE9E}" type="pres">
      <dgm:prSet presAssocID="{D9811019-9A9F-41B3-9D5A-57F3DB5ADF3F}" presName="connectorText" presStyleLbl="sibTrans2D1" presStyleIdx="0" presStyleCnt="4"/>
      <dgm:spPr/>
      <dgm:t>
        <a:bodyPr/>
        <a:lstStyle/>
        <a:p>
          <a:endParaRPr lang="en-US"/>
        </a:p>
      </dgm:t>
    </dgm:pt>
    <dgm:pt modelId="{88C8C25E-73D0-4162-AB4B-393FA8299F5F}" type="pres">
      <dgm:prSet presAssocID="{818BD3D5-3427-4399-AABB-F0426065C7F2}" presName="node" presStyleLbl="node1" presStyleIdx="1" presStyleCnt="4" custScaleX="175585">
        <dgm:presLayoutVars>
          <dgm:bulletEnabled val="1"/>
        </dgm:presLayoutVars>
      </dgm:prSet>
      <dgm:spPr/>
      <dgm:t>
        <a:bodyPr/>
        <a:lstStyle/>
        <a:p>
          <a:endParaRPr lang="en-US"/>
        </a:p>
      </dgm:t>
    </dgm:pt>
    <dgm:pt modelId="{175D90B2-E24B-4BA4-B6AF-31A7CC6D9E3C}" type="pres">
      <dgm:prSet presAssocID="{E327EB0A-D607-4EFE-A282-ED6A38FD6CC2}" presName="sibTrans" presStyleLbl="sibTrans2D1" presStyleIdx="1" presStyleCnt="4"/>
      <dgm:spPr/>
      <dgm:t>
        <a:bodyPr/>
        <a:lstStyle/>
        <a:p>
          <a:endParaRPr lang="en-US"/>
        </a:p>
      </dgm:t>
    </dgm:pt>
    <dgm:pt modelId="{5442BF82-E9B4-4A0F-B3F5-7F7C35A7E736}" type="pres">
      <dgm:prSet presAssocID="{E327EB0A-D607-4EFE-A282-ED6A38FD6CC2}" presName="connectorText" presStyleLbl="sibTrans2D1" presStyleIdx="1" presStyleCnt="4"/>
      <dgm:spPr/>
      <dgm:t>
        <a:bodyPr/>
        <a:lstStyle/>
        <a:p>
          <a:endParaRPr lang="en-US"/>
        </a:p>
      </dgm:t>
    </dgm:pt>
    <dgm:pt modelId="{F1A37FA0-44CB-4E4F-B01B-29B8E0CE33A2}" type="pres">
      <dgm:prSet presAssocID="{607BC5B5-AB27-4D1C-B780-0A5A22388898}" presName="node" presStyleLbl="node1" presStyleIdx="2" presStyleCnt="4" custScaleX="186060">
        <dgm:presLayoutVars>
          <dgm:bulletEnabled val="1"/>
        </dgm:presLayoutVars>
      </dgm:prSet>
      <dgm:spPr/>
      <dgm:t>
        <a:bodyPr/>
        <a:lstStyle/>
        <a:p>
          <a:endParaRPr lang="en-US"/>
        </a:p>
      </dgm:t>
    </dgm:pt>
    <dgm:pt modelId="{1945F43C-00D6-45EF-BF8A-F938DD687ED8}" type="pres">
      <dgm:prSet presAssocID="{BCC495AE-7972-4AFD-B847-A16D9427E90F}" presName="sibTrans" presStyleLbl="sibTrans2D1" presStyleIdx="2" presStyleCnt="4"/>
      <dgm:spPr/>
      <dgm:t>
        <a:bodyPr/>
        <a:lstStyle/>
        <a:p>
          <a:endParaRPr lang="en-US"/>
        </a:p>
      </dgm:t>
    </dgm:pt>
    <dgm:pt modelId="{32236AB0-18B1-427C-92D2-D2320FDC6758}" type="pres">
      <dgm:prSet presAssocID="{BCC495AE-7972-4AFD-B847-A16D9427E90F}" presName="connectorText" presStyleLbl="sibTrans2D1" presStyleIdx="2" presStyleCnt="4"/>
      <dgm:spPr/>
      <dgm:t>
        <a:bodyPr/>
        <a:lstStyle/>
        <a:p>
          <a:endParaRPr lang="en-US"/>
        </a:p>
      </dgm:t>
    </dgm:pt>
    <dgm:pt modelId="{28215FB9-755B-4C1E-9CEF-72335BAA2CDB}" type="pres">
      <dgm:prSet presAssocID="{7C05DE9E-14DD-4FFD-BF1A-8E1E225E1690}" presName="node" presStyleLbl="node1" presStyleIdx="3" presStyleCnt="4" custScaleX="195266">
        <dgm:presLayoutVars>
          <dgm:bulletEnabled val="1"/>
        </dgm:presLayoutVars>
      </dgm:prSet>
      <dgm:spPr/>
      <dgm:t>
        <a:bodyPr/>
        <a:lstStyle/>
        <a:p>
          <a:endParaRPr lang="en-US"/>
        </a:p>
      </dgm:t>
    </dgm:pt>
    <dgm:pt modelId="{14217BD1-5987-4BA7-9427-AC7F5752EA94}" type="pres">
      <dgm:prSet presAssocID="{CA5FDB3D-2159-46DE-91A7-566DE1F94664}" presName="sibTrans" presStyleLbl="sibTrans2D1" presStyleIdx="3" presStyleCnt="4"/>
      <dgm:spPr/>
      <dgm:t>
        <a:bodyPr/>
        <a:lstStyle/>
        <a:p>
          <a:endParaRPr lang="en-US"/>
        </a:p>
      </dgm:t>
    </dgm:pt>
    <dgm:pt modelId="{98CBD72C-8285-46BD-8BF3-91BFA1B276C7}" type="pres">
      <dgm:prSet presAssocID="{CA5FDB3D-2159-46DE-91A7-566DE1F94664}" presName="connectorText" presStyleLbl="sibTrans2D1" presStyleIdx="3" presStyleCnt="4"/>
      <dgm:spPr/>
      <dgm:t>
        <a:bodyPr/>
        <a:lstStyle/>
        <a:p>
          <a:endParaRPr lang="en-US"/>
        </a:p>
      </dgm:t>
    </dgm:pt>
  </dgm:ptLst>
  <dgm:cxnLst>
    <dgm:cxn modelId="{BF518870-34DD-4979-B2D4-D869581A1413}" type="presOf" srcId="{CA5FDB3D-2159-46DE-91A7-566DE1F94664}" destId="{98CBD72C-8285-46BD-8BF3-91BFA1B276C7}" srcOrd="1" destOrd="0" presId="urn:microsoft.com/office/officeart/2005/8/layout/cycle2"/>
    <dgm:cxn modelId="{6167BFB6-72B3-4BD5-BEA9-36929891DE58}" type="presOf" srcId="{818BD3D5-3427-4399-AABB-F0426065C7F2}" destId="{88C8C25E-73D0-4162-AB4B-393FA8299F5F}" srcOrd="0" destOrd="0" presId="urn:microsoft.com/office/officeart/2005/8/layout/cycle2"/>
    <dgm:cxn modelId="{51C527B8-E345-472E-B8E9-F23769E986C3}" srcId="{98EB24E1-7B96-4984-8CF2-C22E882EF0CE}" destId="{607BC5B5-AB27-4D1C-B780-0A5A22388898}" srcOrd="2" destOrd="0" parTransId="{673F01F0-9D4A-4F85-B5B0-D686FCC1DC9F}" sibTransId="{BCC495AE-7972-4AFD-B847-A16D9427E90F}"/>
    <dgm:cxn modelId="{B980843E-1260-455B-A842-E922A25FBE60}" type="presOf" srcId="{CA5FDB3D-2159-46DE-91A7-566DE1F94664}" destId="{14217BD1-5987-4BA7-9427-AC7F5752EA94}" srcOrd="0" destOrd="0" presId="urn:microsoft.com/office/officeart/2005/8/layout/cycle2"/>
    <dgm:cxn modelId="{A8ECDE21-C352-4C14-A3DC-04000E7C9F2D}" type="presOf" srcId="{E327EB0A-D607-4EFE-A282-ED6A38FD6CC2}" destId="{175D90B2-E24B-4BA4-B6AF-31A7CC6D9E3C}" srcOrd="0" destOrd="0" presId="urn:microsoft.com/office/officeart/2005/8/layout/cycle2"/>
    <dgm:cxn modelId="{4113DC49-AEC6-4838-AF21-308958E13E6B}" type="presOf" srcId="{D9811019-9A9F-41B3-9D5A-57F3DB5ADF3F}" destId="{6C2677A9-13F6-4F0C-8417-017AC956F20C}" srcOrd="0" destOrd="0" presId="urn:microsoft.com/office/officeart/2005/8/layout/cycle2"/>
    <dgm:cxn modelId="{984D5F51-31AC-4696-932E-9CE1063728BB}" type="presOf" srcId="{E327EB0A-D607-4EFE-A282-ED6A38FD6CC2}" destId="{5442BF82-E9B4-4A0F-B3F5-7F7C35A7E736}" srcOrd="1" destOrd="0" presId="urn:microsoft.com/office/officeart/2005/8/layout/cycle2"/>
    <dgm:cxn modelId="{098DD009-AC70-4E48-90AD-A9FC8E068C36}" type="presOf" srcId="{607BC5B5-AB27-4D1C-B780-0A5A22388898}" destId="{F1A37FA0-44CB-4E4F-B01B-29B8E0CE33A2}" srcOrd="0" destOrd="0" presId="urn:microsoft.com/office/officeart/2005/8/layout/cycle2"/>
    <dgm:cxn modelId="{EC848621-0FDC-4301-9CD9-930612D586A1}" srcId="{98EB24E1-7B96-4984-8CF2-C22E882EF0CE}" destId="{818BD3D5-3427-4399-AABB-F0426065C7F2}" srcOrd="1" destOrd="0" parTransId="{6CAF3039-0960-4C2A-926B-2C5DA8140504}" sibTransId="{E327EB0A-D607-4EFE-A282-ED6A38FD6CC2}"/>
    <dgm:cxn modelId="{867DEC4D-DBD8-4D87-AC11-04DC44EA6F8C}" type="presOf" srcId="{72DDDB04-B597-4BFE-A352-1DC6C4E41A4E}" destId="{460A24C8-1A0C-4D3E-ADF7-0F20817645A6}" srcOrd="0" destOrd="0" presId="urn:microsoft.com/office/officeart/2005/8/layout/cycle2"/>
    <dgm:cxn modelId="{6C363F10-C055-4A47-953B-2EADB9318DA2}" type="presOf" srcId="{BCC495AE-7972-4AFD-B847-A16D9427E90F}" destId="{1945F43C-00D6-45EF-BF8A-F938DD687ED8}" srcOrd="0" destOrd="0" presId="urn:microsoft.com/office/officeart/2005/8/layout/cycle2"/>
    <dgm:cxn modelId="{1944F4E2-9FFD-4E7C-B73C-CC6CA26F537C}" type="presOf" srcId="{98EB24E1-7B96-4984-8CF2-C22E882EF0CE}" destId="{8C7AB3E0-A1A7-466B-89C9-2FDCD2338BBF}" srcOrd="0" destOrd="0" presId="urn:microsoft.com/office/officeart/2005/8/layout/cycle2"/>
    <dgm:cxn modelId="{29C04B2D-1E6C-4FC9-B09C-B18CF4A541BE}" type="presOf" srcId="{D9811019-9A9F-41B3-9D5A-57F3DB5ADF3F}" destId="{CA67AEFB-27EF-4AC3-AC52-2C35B1D5FE9E}" srcOrd="1" destOrd="0" presId="urn:microsoft.com/office/officeart/2005/8/layout/cycle2"/>
    <dgm:cxn modelId="{64590377-FA74-44BA-A309-78E1DB8DA7A9}" srcId="{98EB24E1-7B96-4984-8CF2-C22E882EF0CE}" destId="{7C05DE9E-14DD-4FFD-BF1A-8E1E225E1690}" srcOrd="3" destOrd="0" parTransId="{676F8DC2-6BA4-4909-9409-04810E2BADD5}" sibTransId="{CA5FDB3D-2159-46DE-91A7-566DE1F94664}"/>
    <dgm:cxn modelId="{A9951CBB-70E3-4C27-B55F-C2F56E8CDCC8}" srcId="{98EB24E1-7B96-4984-8CF2-C22E882EF0CE}" destId="{72DDDB04-B597-4BFE-A352-1DC6C4E41A4E}" srcOrd="0" destOrd="0" parTransId="{DB066D8A-2403-49E7-8F10-9323F58C6879}" sibTransId="{D9811019-9A9F-41B3-9D5A-57F3DB5ADF3F}"/>
    <dgm:cxn modelId="{5A2F280D-BDAF-4994-BDD5-ED0A393447A1}" type="presOf" srcId="{BCC495AE-7972-4AFD-B847-A16D9427E90F}" destId="{32236AB0-18B1-427C-92D2-D2320FDC6758}" srcOrd="1" destOrd="0" presId="urn:microsoft.com/office/officeart/2005/8/layout/cycle2"/>
    <dgm:cxn modelId="{488B77C3-C06D-4CD3-AA12-92B5DDAD8DB7}" type="presOf" srcId="{7C05DE9E-14DD-4FFD-BF1A-8E1E225E1690}" destId="{28215FB9-755B-4C1E-9CEF-72335BAA2CDB}" srcOrd="0" destOrd="0" presId="urn:microsoft.com/office/officeart/2005/8/layout/cycle2"/>
    <dgm:cxn modelId="{B956EB68-B739-4F9D-AAAC-DFE6FAD90712}" type="presParOf" srcId="{8C7AB3E0-A1A7-466B-89C9-2FDCD2338BBF}" destId="{460A24C8-1A0C-4D3E-ADF7-0F20817645A6}" srcOrd="0" destOrd="0" presId="urn:microsoft.com/office/officeart/2005/8/layout/cycle2"/>
    <dgm:cxn modelId="{25C03119-D3FB-4062-B48E-CBFB19181A06}" type="presParOf" srcId="{8C7AB3E0-A1A7-466B-89C9-2FDCD2338BBF}" destId="{6C2677A9-13F6-4F0C-8417-017AC956F20C}" srcOrd="1" destOrd="0" presId="urn:microsoft.com/office/officeart/2005/8/layout/cycle2"/>
    <dgm:cxn modelId="{F0909136-BD6A-420D-9255-C63C8A8197FB}" type="presParOf" srcId="{6C2677A9-13F6-4F0C-8417-017AC956F20C}" destId="{CA67AEFB-27EF-4AC3-AC52-2C35B1D5FE9E}" srcOrd="0" destOrd="0" presId="urn:microsoft.com/office/officeart/2005/8/layout/cycle2"/>
    <dgm:cxn modelId="{2A76E14C-671B-4C40-88F7-B1C599208158}" type="presParOf" srcId="{8C7AB3E0-A1A7-466B-89C9-2FDCD2338BBF}" destId="{88C8C25E-73D0-4162-AB4B-393FA8299F5F}" srcOrd="2" destOrd="0" presId="urn:microsoft.com/office/officeart/2005/8/layout/cycle2"/>
    <dgm:cxn modelId="{227CB8BD-0324-4C61-8542-CBB44EAEFF2D}" type="presParOf" srcId="{8C7AB3E0-A1A7-466B-89C9-2FDCD2338BBF}" destId="{175D90B2-E24B-4BA4-B6AF-31A7CC6D9E3C}" srcOrd="3" destOrd="0" presId="urn:microsoft.com/office/officeart/2005/8/layout/cycle2"/>
    <dgm:cxn modelId="{96233A8B-7B7B-4405-A950-8A1E7032C27D}" type="presParOf" srcId="{175D90B2-E24B-4BA4-B6AF-31A7CC6D9E3C}" destId="{5442BF82-E9B4-4A0F-B3F5-7F7C35A7E736}" srcOrd="0" destOrd="0" presId="urn:microsoft.com/office/officeart/2005/8/layout/cycle2"/>
    <dgm:cxn modelId="{F04DB4EB-8756-4C7A-9B56-EF71A605A624}" type="presParOf" srcId="{8C7AB3E0-A1A7-466B-89C9-2FDCD2338BBF}" destId="{F1A37FA0-44CB-4E4F-B01B-29B8E0CE33A2}" srcOrd="4" destOrd="0" presId="urn:microsoft.com/office/officeart/2005/8/layout/cycle2"/>
    <dgm:cxn modelId="{4DD5A55A-7D5E-4F47-BC5A-416FA0B0C902}" type="presParOf" srcId="{8C7AB3E0-A1A7-466B-89C9-2FDCD2338BBF}" destId="{1945F43C-00D6-45EF-BF8A-F938DD687ED8}" srcOrd="5" destOrd="0" presId="urn:microsoft.com/office/officeart/2005/8/layout/cycle2"/>
    <dgm:cxn modelId="{897C7B01-4ED1-41A0-909F-D628DE3229CF}" type="presParOf" srcId="{1945F43C-00D6-45EF-BF8A-F938DD687ED8}" destId="{32236AB0-18B1-427C-92D2-D2320FDC6758}" srcOrd="0" destOrd="0" presId="urn:microsoft.com/office/officeart/2005/8/layout/cycle2"/>
    <dgm:cxn modelId="{DAAB3F7B-B5FB-4971-8BB9-062C2540A771}" type="presParOf" srcId="{8C7AB3E0-A1A7-466B-89C9-2FDCD2338BBF}" destId="{28215FB9-755B-4C1E-9CEF-72335BAA2CDB}" srcOrd="6" destOrd="0" presId="urn:microsoft.com/office/officeart/2005/8/layout/cycle2"/>
    <dgm:cxn modelId="{A59A35A9-AA3B-47A6-8507-4BAE028176DF}" type="presParOf" srcId="{8C7AB3E0-A1A7-466B-89C9-2FDCD2338BBF}" destId="{14217BD1-5987-4BA7-9427-AC7F5752EA94}" srcOrd="7" destOrd="0" presId="urn:microsoft.com/office/officeart/2005/8/layout/cycle2"/>
    <dgm:cxn modelId="{7C466864-E96A-4554-9AD3-E7D7B8455EDF}" type="presParOf" srcId="{14217BD1-5987-4BA7-9427-AC7F5752EA94}" destId="{98CBD72C-8285-46BD-8BF3-91BFA1B276C7}"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1/13/2019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1/13/2019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1/13/2019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Project Implementation and controlling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Where the project manager looks the several projects, there may be tendency to affect the poor performance in one project against the good performance in the other project.</a:t>
            </a:r>
          </a:p>
          <a:p>
            <a:pPr algn="just"/>
            <a:r>
              <a:rPr lang="en-US" dirty="0" smtClean="0"/>
              <a:t>Information reporting and accounting mechanisms may be misleading</a:t>
            </a:r>
          </a:p>
          <a:p>
            <a:pPr algn="just"/>
            <a:r>
              <a:rPr lang="en-US" dirty="0" smtClean="0"/>
              <a:t>Other factors like culture, norms, values of personnel, time period available, geographic location.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control cycle</a:t>
            </a:r>
            <a:endParaRPr lang="en-US" dirty="0"/>
          </a:p>
        </p:txBody>
      </p:sp>
      <p:graphicFrame>
        <p:nvGraphicFramePr>
          <p:cNvPr id="4" name="Content Placeholder 3"/>
          <p:cNvGraphicFramePr>
            <a:graphicFrameLocks noGrp="1"/>
          </p:cNvGraphicFramePr>
          <p:nvPr>
            <p:ph sz="quarter" idx="1"/>
          </p:nvPr>
        </p:nvGraphicFramePr>
        <p:xfrm>
          <a:off x="301752" y="1527048"/>
          <a:ext cx="850392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Establishing standards( What to be done )</a:t>
            </a:r>
          </a:p>
          <a:p>
            <a:pPr algn="just"/>
            <a:r>
              <a:rPr lang="en-US" dirty="0" smtClean="0"/>
              <a:t>Project performance standards are based on project planning. Through the standards project is controlled. They are the standard point of control. They should be reasonable standards and can be in terms of time, quantity, quality cost etc.</a:t>
            </a:r>
          </a:p>
          <a:p>
            <a:pPr algn="just"/>
            <a:r>
              <a:rPr lang="en-US" dirty="0" smtClean="0"/>
              <a:t>Observing/ measuring performance ( What actually was done )</a:t>
            </a:r>
          </a:p>
          <a:p>
            <a:pPr algn="just"/>
            <a:r>
              <a:rPr lang="en-US" dirty="0" smtClean="0"/>
              <a:t>Actual performance is measured within a given period. It is continuous ongoing process to feedback. Suitable monitoring system is required to get required information.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smtClean="0"/>
              <a:t>Finding deviations ( extent and cause of deviations )</a:t>
            </a:r>
          </a:p>
          <a:p>
            <a:pPr algn="just"/>
            <a:r>
              <a:rPr lang="en-US" dirty="0" smtClean="0"/>
              <a:t>In third steps the actual performance is compared with the standards and deviation is identified if any. The sources of the deviation is </a:t>
            </a:r>
            <a:r>
              <a:rPr lang="en-US" dirty="0" err="1" smtClean="0"/>
              <a:t>analysed</a:t>
            </a:r>
            <a:r>
              <a:rPr lang="en-US" dirty="0" smtClean="0"/>
              <a:t>.</a:t>
            </a:r>
          </a:p>
          <a:p>
            <a:pPr algn="just"/>
            <a:r>
              <a:rPr lang="en-US" dirty="0" smtClean="0"/>
              <a:t>Taking the corrective actions</a:t>
            </a:r>
          </a:p>
          <a:p>
            <a:pPr algn="just"/>
            <a:r>
              <a:rPr lang="en-US" dirty="0" smtClean="0"/>
              <a:t>After the identification of deviation, then corrective actions are taken to bring back the project on track. If the performance deviation is within allowable limit, no action will be taken. If not, they can be corrected by improvement of design: changing raw materials etc. or standards can be revised as requirement.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project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Time control</a:t>
            </a:r>
          </a:p>
          <a:p>
            <a:pPr algn="just"/>
            <a:r>
              <a:rPr lang="en-US" dirty="0" smtClean="0"/>
              <a:t>The time/schedule control process monitors and controls the changes to the project schedule. Output includes</a:t>
            </a:r>
          </a:p>
          <a:p>
            <a:pPr algn="just"/>
            <a:r>
              <a:rPr lang="en-US" dirty="0" smtClean="0"/>
              <a:t>Updates of the schedule model data and baseline</a:t>
            </a:r>
          </a:p>
          <a:p>
            <a:pPr algn="just"/>
            <a:r>
              <a:rPr lang="en-US" dirty="0" smtClean="0"/>
              <a:t>Performance measurements</a:t>
            </a:r>
          </a:p>
          <a:p>
            <a:pPr algn="just"/>
            <a:r>
              <a:rPr lang="en-US" dirty="0" smtClean="0"/>
              <a:t>Requested changes</a:t>
            </a:r>
          </a:p>
          <a:p>
            <a:pPr algn="just"/>
            <a:r>
              <a:rPr lang="en-US" dirty="0" smtClean="0"/>
              <a:t>Recommend corrective actions</a:t>
            </a:r>
          </a:p>
          <a:p>
            <a:pPr algn="just"/>
            <a:r>
              <a:rPr lang="en-US" dirty="0" smtClean="0"/>
              <a:t>Updates the project management plan</a:t>
            </a:r>
          </a:p>
          <a:p>
            <a:pPr algn="just"/>
            <a:r>
              <a:rPr lang="en-US" dirty="0" smtClean="0"/>
              <a:t>Activity list and activity attribute updates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Cost control </a:t>
            </a:r>
          </a:p>
          <a:p>
            <a:pPr algn="just"/>
            <a:r>
              <a:rPr lang="en-US" dirty="0" smtClean="0"/>
              <a:t>Cost control may be broadly defined as the process of controlling the expenditure in a project at all stages from the inception through its development.</a:t>
            </a:r>
          </a:p>
          <a:p>
            <a:pPr algn="just"/>
            <a:r>
              <a:rPr lang="en-US" dirty="0" smtClean="0"/>
              <a:t>Cost control means controlling the changes to project budget.</a:t>
            </a:r>
          </a:p>
          <a:p>
            <a:pPr algn="just"/>
            <a:r>
              <a:rPr lang="en-US" dirty="0" smtClean="0"/>
              <a:t>Cost control is mainly concerned with</a:t>
            </a:r>
          </a:p>
          <a:p>
            <a:pPr algn="just"/>
            <a:r>
              <a:rPr lang="en-US" dirty="0" smtClean="0"/>
              <a:t>Influencing the factors which create changes to the cost baseline to ensure that changes are beneficial.</a:t>
            </a:r>
          </a:p>
          <a:p>
            <a:pPr algn="just"/>
            <a:r>
              <a:rPr lang="en-US" dirty="0" smtClean="0"/>
              <a:t>Determining the cost baseline has changed.</a:t>
            </a:r>
          </a:p>
          <a:p>
            <a:pPr algn="just"/>
            <a:r>
              <a:rPr lang="en-US" dirty="0" smtClean="0"/>
              <a:t>Managing the actual changes as when they occur.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of cost control</a:t>
            </a:r>
            <a:br>
              <a:rPr lang="en-US" dirty="0" smtClean="0"/>
            </a:b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nvGraphicFramePr>
        <p:xfrm>
          <a:off x="0" y="1295400"/>
          <a:ext cx="9144000" cy="5430520"/>
        </p:xfrm>
        <a:graphic>
          <a:graphicData uri="http://schemas.openxmlformats.org/drawingml/2006/table">
            <a:tbl>
              <a:tblPr firstRow="1" bandRow="1">
                <a:tableStyleId>{5C22544A-7EE6-4342-B048-85BDC9FD1C3A}</a:tableStyleId>
              </a:tblPr>
              <a:tblGrid>
                <a:gridCol w="4572000"/>
                <a:gridCol w="4572000"/>
              </a:tblGrid>
              <a:tr h="401320">
                <a:tc>
                  <a:txBody>
                    <a:bodyPr/>
                    <a:lstStyle/>
                    <a:p>
                      <a:r>
                        <a:rPr lang="en-US" dirty="0" smtClean="0"/>
                        <a:t>Elements of cost control</a:t>
                      </a:r>
                      <a:endParaRPr lang="en-US" dirty="0"/>
                    </a:p>
                  </a:txBody>
                  <a:tcPr/>
                </a:tc>
                <a:tc>
                  <a:txBody>
                    <a:bodyPr/>
                    <a:lstStyle/>
                    <a:p>
                      <a:r>
                        <a:rPr lang="en-US" dirty="0" smtClean="0"/>
                        <a:t>Description</a:t>
                      </a:r>
                      <a:endParaRPr lang="en-US" dirty="0"/>
                    </a:p>
                  </a:txBody>
                  <a:tcPr/>
                </a:tc>
              </a:tr>
              <a:tr h="401320">
                <a:tc>
                  <a:txBody>
                    <a:bodyPr/>
                    <a:lstStyle/>
                    <a:p>
                      <a:r>
                        <a:rPr lang="en-US" dirty="0" smtClean="0"/>
                        <a:t>Observation</a:t>
                      </a:r>
                      <a:endParaRPr lang="en-US" dirty="0"/>
                    </a:p>
                  </a:txBody>
                  <a:tcPr/>
                </a:tc>
                <a:tc>
                  <a:txBody>
                    <a:bodyPr/>
                    <a:lstStyle/>
                    <a:p>
                      <a:r>
                        <a:rPr lang="en-US" dirty="0" smtClean="0"/>
                        <a:t>Regular</a:t>
                      </a:r>
                      <a:r>
                        <a:rPr lang="en-US" baseline="0" dirty="0" smtClean="0"/>
                        <a:t> observation should be made on: material consumed, manpower and equipment employed, other direct costs</a:t>
                      </a:r>
                      <a:endParaRPr lang="en-US" dirty="0"/>
                    </a:p>
                  </a:txBody>
                  <a:tcPr/>
                </a:tc>
              </a:tr>
              <a:tr h="401320">
                <a:tc>
                  <a:txBody>
                    <a:bodyPr/>
                    <a:lstStyle/>
                    <a:p>
                      <a:r>
                        <a:rPr lang="en-US" dirty="0" smtClean="0"/>
                        <a:t>Comparison</a:t>
                      </a:r>
                      <a:endParaRPr lang="en-US" dirty="0"/>
                    </a:p>
                  </a:txBody>
                  <a:tcPr/>
                </a:tc>
                <a:tc>
                  <a:txBody>
                    <a:bodyPr/>
                    <a:lstStyle/>
                    <a:p>
                      <a:r>
                        <a:rPr lang="en-US" dirty="0" smtClean="0"/>
                        <a:t>The observed</a:t>
                      </a:r>
                      <a:r>
                        <a:rPr lang="en-US" baseline="0" dirty="0" smtClean="0"/>
                        <a:t> data must be compared with the design standard by calculating variances</a:t>
                      </a:r>
                      <a:endParaRPr lang="en-US" dirty="0"/>
                    </a:p>
                  </a:txBody>
                  <a:tcPr/>
                </a:tc>
              </a:tr>
              <a:tr h="401320">
                <a:tc>
                  <a:txBody>
                    <a:bodyPr/>
                    <a:lstStyle/>
                    <a:p>
                      <a:r>
                        <a:rPr lang="en-US" dirty="0" smtClean="0"/>
                        <a:t>Identify the reasons</a:t>
                      </a:r>
                      <a:r>
                        <a:rPr lang="en-US" baseline="0" dirty="0" smtClean="0"/>
                        <a:t> for variance</a:t>
                      </a:r>
                      <a:endParaRPr lang="en-US" dirty="0"/>
                    </a:p>
                  </a:txBody>
                  <a:tcPr/>
                </a:tc>
                <a:tc>
                  <a:txBody>
                    <a:bodyPr/>
                    <a:lstStyle/>
                    <a:p>
                      <a:r>
                        <a:rPr lang="en-US" dirty="0" smtClean="0"/>
                        <a:t>If the variance is</a:t>
                      </a:r>
                      <a:r>
                        <a:rPr lang="en-US" baseline="0" dirty="0" smtClean="0"/>
                        <a:t> large, it is important to know the reasons for the variance. For this it is important to check the purchase price of materials, quality, wastage, work condition</a:t>
                      </a:r>
                      <a:endParaRPr lang="en-US" dirty="0"/>
                    </a:p>
                  </a:txBody>
                  <a:tcPr/>
                </a:tc>
              </a:tr>
              <a:tr h="401320">
                <a:tc>
                  <a:txBody>
                    <a:bodyPr/>
                    <a:lstStyle/>
                    <a:p>
                      <a:r>
                        <a:rPr lang="en-US" dirty="0" smtClean="0"/>
                        <a:t>Corrective</a:t>
                      </a:r>
                      <a:r>
                        <a:rPr lang="en-US" baseline="0" dirty="0" smtClean="0"/>
                        <a:t> action</a:t>
                      </a:r>
                      <a:endParaRPr lang="en-US" dirty="0"/>
                    </a:p>
                  </a:txBody>
                  <a:tcPr/>
                </a:tc>
                <a:tc>
                  <a:txBody>
                    <a:bodyPr/>
                    <a:lstStyle/>
                    <a:p>
                      <a:r>
                        <a:rPr lang="en-US" dirty="0" smtClean="0"/>
                        <a:t>If the variance</a:t>
                      </a:r>
                      <a:r>
                        <a:rPr lang="en-US" baseline="0" dirty="0" smtClean="0"/>
                        <a:t> cannot be justified then the middle level or higher level management takes the necessary action for bringing the cost of the project in to the track. It should be worked out and implemented which may include re-scheduling of the project</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Quality control</a:t>
            </a:r>
          </a:p>
          <a:p>
            <a:pPr algn="just"/>
            <a:r>
              <a:rPr lang="en-US" dirty="0" smtClean="0"/>
              <a:t>The quality control performances process measures specific project results to determine whether the project is meeting quality standards. </a:t>
            </a:r>
          </a:p>
          <a:p>
            <a:pPr algn="just"/>
            <a:r>
              <a:rPr lang="en-US" dirty="0" smtClean="0"/>
              <a:t>Under the quality control following things are used.</a:t>
            </a:r>
          </a:p>
          <a:p>
            <a:pPr algn="just"/>
            <a:r>
              <a:rPr lang="en-US" dirty="0" smtClean="0"/>
              <a:t>Raw materials and intermediate stage product testing</a:t>
            </a:r>
          </a:p>
          <a:p>
            <a:pPr algn="just"/>
            <a:r>
              <a:rPr lang="en-US" dirty="0" smtClean="0"/>
              <a:t>Some self inspection by operator</a:t>
            </a:r>
          </a:p>
          <a:p>
            <a:pPr algn="just"/>
            <a:r>
              <a:rPr lang="en-US" dirty="0" smtClean="0"/>
              <a:t>Lagging process performance data </a:t>
            </a:r>
          </a:p>
          <a:p>
            <a:pPr algn="just"/>
            <a:r>
              <a:rPr lang="en-US" dirty="0" smtClean="0"/>
              <a:t>Feedback process information to the operators, setters and production supervisors</a:t>
            </a:r>
          </a:p>
          <a:p>
            <a:pPr algn="just"/>
            <a:r>
              <a:rPr lang="en-US" dirty="0" smtClean="0"/>
              <a:t>Use of basic statistics</a:t>
            </a:r>
          </a:p>
          <a:p>
            <a:pPr algn="just"/>
            <a:r>
              <a:rPr lang="en-US" dirty="0" smtClean="0"/>
              <a:t>Process control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Tools for quality control</a:t>
            </a:r>
          </a:p>
          <a:p>
            <a:r>
              <a:rPr lang="en-US" dirty="0" smtClean="0"/>
              <a:t>Well written specification</a:t>
            </a:r>
          </a:p>
          <a:p>
            <a:r>
              <a:rPr lang="en-US" dirty="0" smtClean="0"/>
              <a:t>National and international standards ( codes ) NS , ISI</a:t>
            </a:r>
          </a:p>
          <a:p>
            <a:r>
              <a:rPr lang="en-US" dirty="0" smtClean="0"/>
              <a:t>Other international organization WHO UNO</a:t>
            </a:r>
          </a:p>
          <a:p>
            <a:r>
              <a:rPr lang="en-US" dirty="0" smtClean="0"/>
              <a:t>Procedural guidelines</a:t>
            </a:r>
          </a:p>
          <a:p>
            <a:r>
              <a:rPr lang="en-US" dirty="0" smtClean="0"/>
              <a:t>Training.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Quality attributes</a:t>
            </a:r>
          </a:p>
          <a:p>
            <a:r>
              <a:rPr lang="en-US" dirty="0" smtClean="0"/>
              <a:t>Performance</a:t>
            </a:r>
          </a:p>
          <a:p>
            <a:r>
              <a:rPr lang="en-US" dirty="0" smtClean="0"/>
              <a:t>Features</a:t>
            </a:r>
          </a:p>
          <a:p>
            <a:r>
              <a:rPr lang="en-US" dirty="0" smtClean="0"/>
              <a:t>Reliability</a:t>
            </a:r>
          </a:p>
          <a:p>
            <a:r>
              <a:rPr lang="en-US" dirty="0" smtClean="0"/>
              <a:t>Serviceability</a:t>
            </a:r>
          </a:p>
          <a:p>
            <a:r>
              <a:rPr lang="en-US" dirty="0" smtClean="0"/>
              <a:t>Durability</a:t>
            </a:r>
          </a:p>
          <a:p>
            <a:r>
              <a:rPr lang="en-US" dirty="0" smtClean="0"/>
              <a:t>Aesthetic characteristics</a:t>
            </a:r>
          </a:p>
          <a:p>
            <a:r>
              <a:rPr lang="en-US" dirty="0" smtClean="0"/>
              <a:t>Perceived quality</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Evaluation and Controlling</a:t>
            </a:r>
            <a:endParaRPr lang="en-US" dirty="0"/>
          </a:p>
        </p:txBody>
      </p:sp>
      <p:sp>
        <p:nvSpPr>
          <p:cNvPr id="3" name="Content Placeholder 2"/>
          <p:cNvSpPr>
            <a:spLocks noGrp="1"/>
          </p:cNvSpPr>
          <p:nvPr>
            <p:ph sz="quarter" idx="1"/>
          </p:nvPr>
        </p:nvSpPr>
        <p:spPr/>
        <p:txBody>
          <a:bodyPr/>
          <a:lstStyle/>
          <a:p>
            <a:r>
              <a:rPr lang="en-US" dirty="0" smtClean="0"/>
              <a:t>Monitoring</a:t>
            </a:r>
          </a:p>
          <a:p>
            <a:pPr algn="just"/>
            <a:r>
              <a:rPr lang="en-US" dirty="0" smtClean="0"/>
              <a:t>Monitoring is collecting data, recording and reporting the information concerning all aspects of project managers or others in the organization wish to know.</a:t>
            </a:r>
          </a:p>
          <a:p>
            <a:pPr algn="just"/>
            <a:r>
              <a:rPr lang="en-US" dirty="0" smtClean="0"/>
              <a:t>It is a management function to guide in the intended direction and to check the performance against the predetermined plans. </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Project schedule control</a:t>
            </a:r>
          </a:p>
          <a:p>
            <a:pPr algn="just"/>
            <a:r>
              <a:rPr lang="en-US" dirty="0" smtClean="0"/>
              <a:t>Controlling schedule is the project management activity in which the activities are compared against the schedule baseline to understand whether project is ahead of schedule or behind.</a:t>
            </a:r>
          </a:p>
          <a:p>
            <a:pPr algn="just"/>
            <a:r>
              <a:rPr lang="en-US" dirty="0" smtClean="0"/>
              <a:t>Based on the deviation you can plan on corrective or preventive actions and manage the baseline. </a:t>
            </a:r>
          </a:p>
          <a:p>
            <a:pPr algn="just"/>
            <a:r>
              <a:rPr lang="en-US" dirty="0" smtClean="0"/>
              <a:t>Schedule control involves</a:t>
            </a:r>
          </a:p>
          <a:p>
            <a:pPr algn="just"/>
            <a:r>
              <a:rPr lang="en-US" dirty="0" smtClean="0"/>
              <a:t>Determining the current status</a:t>
            </a:r>
          </a:p>
          <a:p>
            <a:pPr algn="just"/>
            <a:r>
              <a:rPr lang="en-US" dirty="0" smtClean="0"/>
              <a:t>Influencing factors that could cause schedule changes</a:t>
            </a:r>
          </a:p>
          <a:p>
            <a:pPr algn="just"/>
            <a:r>
              <a:rPr lang="en-US" dirty="0" smtClean="0"/>
              <a:t>Identify if the schedule has changed</a:t>
            </a:r>
          </a:p>
          <a:p>
            <a:pPr algn="just"/>
            <a:r>
              <a:rPr lang="en-US" dirty="0" smtClean="0"/>
              <a:t>Managing the changes as they occur.</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Analysis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Earned value analysis is an approach for measuring, how much has been completed in a project at given point of time and performance</a:t>
            </a:r>
          </a:p>
          <a:p>
            <a:pPr algn="just"/>
            <a:r>
              <a:rPr lang="en-US" dirty="0" smtClean="0"/>
              <a:t>This analysis can be done by calculating how much time, the work has taken and the resources it has utilized.</a:t>
            </a:r>
          </a:p>
          <a:p>
            <a:pPr algn="just"/>
            <a:r>
              <a:rPr lang="en-US" dirty="0" smtClean="0"/>
              <a:t>These value are compared with the planned value of time and resources. If the time taken to do the particular task is greater than what was planned, it means that the project is running behind schedule. Similarly, if the resources utilized are more than what were planned, it means the project has not been managed efficiently in terms of resources.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It is used as a tool for cost control as it is very helpful as it is very helpful in determining how the project is going, in terms of cost scope and time.</a:t>
            </a:r>
          </a:p>
          <a:p>
            <a:pPr algn="just"/>
            <a:r>
              <a:rPr lang="en-US" dirty="0" smtClean="0"/>
              <a:t>That is whether the cost is under control and if it will go over planned budget or in how much time the project would be completed if we continue working at same pace. w</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quality control</a:t>
            </a:r>
            <a:endParaRPr lang="en-US" dirty="0"/>
          </a:p>
        </p:txBody>
      </p:sp>
      <p:sp>
        <p:nvSpPr>
          <p:cNvPr id="3" name="Content Placeholder 2"/>
          <p:cNvSpPr>
            <a:spLocks noGrp="1"/>
          </p:cNvSpPr>
          <p:nvPr>
            <p:ph sz="quarter" idx="1"/>
          </p:nvPr>
        </p:nvSpPr>
        <p:spPr/>
        <p:txBody>
          <a:bodyPr/>
          <a:lstStyle/>
          <a:p>
            <a:r>
              <a:rPr lang="en-US" dirty="0" smtClean="0"/>
              <a:t>Quality control</a:t>
            </a:r>
          </a:p>
          <a:p>
            <a:pPr algn="just"/>
            <a:r>
              <a:rPr lang="en-US" dirty="0" smtClean="0"/>
              <a:t>Quality control is the process for monitoring specific project result to determine whether this comply with relevant quality standards and identifying ways to eliminate cause of unsatisfactory performance. </a:t>
            </a:r>
            <a:endParaRPr lang="en-US" dirty="0" smtClean="0"/>
          </a:p>
          <a:p>
            <a:pPr algn="just"/>
            <a:r>
              <a:rPr lang="en-US" dirty="0" smtClean="0"/>
              <a:t>According to American society for quality (ASQ)” Quality control consist of the observation techniques and activities used to fulfill requirement for quality.”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Quality Assurance</a:t>
            </a:r>
          </a:p>
          <a:p>
            <a:pPr algn="just"/>
            <a:r>
              <a:rPr lang="en-US" dirty="0" smtClean="0"/>
              <a:t>Quality assurance is a broad practice used for assuring the quality of products or service. According to ASQ quality assurance is the planned and systematic activities implemented in a quality system so that quality requirements for the product and service will be fulfilled.</a:t>
            </a:r>
          </a:p>
          <a:p>
            <a:pPr algn="just"/>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Quality control </a:t>
            </a:r>
            <a:r>
              <a:rPr lang="en-US" dirty="0" err="1" smtClean="0"/>
              <a:t>vs</a:t>
            </a:r>
            <a:r>
              <a:rPr lang="en-US" dirty="0" smtClean="0"/>
              <a:t> Quality assurance</a:t>
            </a:r>
          </a:p>
          <a:p>
            <a:pPr algn="just"/>
            <a:r>
              <a:rPr lang="en-US" dirty="0" smtClean="0"/>
              <a:t>Quality control is a product oriented whereas quality assurance is process oriented.</a:t>
            </a:r>
          </a:p>
          <a:p>
            <a:pPr algn="just"/>
            <a:r>
              <a:rPr lang="en-US" dirty="0" smtClean="0"/>
              <a:t>Quality control makes sure that the end product meets the quality requirement where as quality assurance makes sure that the process of the manufacturing the product does adhere to the standards.</a:t>
            </a:r>
          </a:p>
          <a:p>
            <a:pPr algn="just"/>
            <a:r>
              <a:rPr lang="en-US" dirty="0" smtClean="0"/>
              <a:t>Quality assurance can be identified as a productive process while quality control can be noted as a reactive process.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of Quality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Following techniques shall be applied for the quality control/assurance</a:t>
            </a:r>
          </a:p>
          <a:p>
            <a:r>
              <a:rPr lang="en-US" dirty="0" smtClean="0"/>
              <a:t>Preparation of quality control/ assurance plan</a:t>
            </a:r>
          </a:p>
          <a:p>
            <a:r>
              <a:rPr lang="en-US" dirty="0" smtClean="0"/>
              <a:t>Regular inspection/ supervision</a:t>
            </a:r>
          </a:p>
          <a:p>
            <a:r>
              <a:rPr lang="en-US" dirty="0" smtClean="0"/>
              <a:t>Testing</a:t>
            </a:r>
          </a:p>
          <a:p>
            <a:r>
              <a:rPr lang="en-US" dirty="0" smtClean="0"/>
              <a:t>a. Destructive test or non destructive</a:t>
            </a:r>
          </a:p>
          <a:p>
            <a:r>
              <a:rPr lang="en-US" dirty="0" smtClean="0"/>
              <a:t>b. field or lab</a:t>
            </a:r>
          </a:p>
          <a:p>
            <a:r>
              <a:rPr lang="en-US" dirty="0" smtClean="0"/>
              <a:t>Sampling </a:t>
            </a:r>
          </a:p>
          <a:p>
            <a:r>
              <a:rPr lang="en-US" dirty="0" smtClean="0"/>
              <a:t>Identifying deviations or discrepancies</a:t>
            </a:r>
          </a:p>
          <a:p>
            <a:r>
              <a:rPr lang="en-US" dirty="0" smtClean="0"/>
              <a:t>Adopting necessary corrective measures</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Cost of quality</a:t>
            </a:r>
          </a:p>
          <a:p>
            <a:r>
              <a:rPr lang="en-US" dirty="0" smtClean="0"/>
              <a:t>Cost of quality is a combination of </a:t>
            </a:r>
          </a:p>
          <a:p>
            <a:r>
              <a:rPr lang="en-US" dirty="0" smtClean="0"/>
              <a:t>Cost to control quality ( Prevention and appraisal )</a:t>
            </a:r>
          </a:p>
          <a:p>
            <a:pPr algn="just"/>
            <a:r>
              <a:rPr lang="en-US" dirty="0" smtClean="0"/>
              <a:t>Cost of failure to control quality ( Internal and external failures)</a:t>
            </a:r>
          </a:p>
          <a:p>
            <a:pPr algn="just"/>
            <a:r>
              <a:rPr lang="en-US" dirty="0" smtClean="0"/>
              <a:t>Cost of quality becomes the cost to the company of doing things wrong or not confirming the specification.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Prevention cost</a:t>
            </a:r>
          </a:p>
          <a:p>
            <a:pPr algn="just"/>
            <a:r>
              <a:rPr lang="en-US" dirty="0" smtClean="0"/>
              <a:t>The cost of preventing defective work is usually extended before the product is made or service rendered. These cost include</a:t>
            </a:r>
          </a:p>
          <a:p>
            <a:pPr algn="just"/>
            <a:r>
              <a:rPr lang="en-US" dirty="0" smtClean="0"/>
              <a:t>Design reviews and drawing checks</a:t>
            </a:r>
          </a:p>
          <a:p>
            <a:pPr algn="just"/>
            <a:r>
              <a:rPr lang="en-US" dirty="0" smtClean="0"/>
              <a:t>Quality orientation program, education and training</a:t>
            </a:r>
          </a:p>
          <a:p>
            <a:pPr algn="just"/>
            <a:r>
              <a:rPr lang="en-US" dirty="0" smtClean="0"/>
              <a:t>Process control </a:t>
            </a:r>
          </a:p>
          <a:p>
            <a:pPr algn="just"/>
            <a:r>
              <a:rPr lang="en-US" dirty="0" smtClean="0"/>
              <a:t>Process orientations</a:t>
            </a:r>
          </a:p>
          <a:p>
            <a:pPr algn="just"/>
            <a:r>
              <a:rPr lang="en-US" dirty="0" smtClean="0"/>
              <a:t>Suppliers evaluation and presentation</a:t>
            </a:r>
          </a:p>
          <a:p>
            <a:pPr algn="just"/>
            <a:r>
              <a:rPr lang="en-US" dirty="0" smtClean="0"/>
              <a:t>Workers training.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Appraisal cost</a:t>
            </a:r>
          </a:p>
          <a:p>
            <a:pPr algn="just"/>
            <a:r>
              <a:rPr lang="en-US" dirty="0" smtClean="0"/>
              <a:t>The cost of appraisal is incurred for auditing service procedure to make sure they conform to the prescribed work practices. These include</a:t>
            </a:r>
          </a:p>
          <a:p>
            <a:pPr algn="just"/>
            <a:r>
              <a:rPr lang="en-US" dirty="0" smtClean="0"/>
              <a:t>Process capability managements (e.g. control charts)</a:t>
            </a:r>
          </a:p>
          <a:p>
            <a:pPr algn="just"/>
            <a:r>
              <a:rPr lang="en-US" dirty="0" smtClean="0"/>
              <a:t>Tests, gauges, test equipments</a:t>
            </a:r>
          </a:p>
          <a:p>
            <a:pPr algn="just"/>
            <a:r>
              <a:rPr lang="en-US" dirty="0" smtClean="0"/>
              <a:t>Prototype inspection and tests</a:t>
            </a:r>
          </a:p>
          <a:p>
            <a:pPr algn="just"/>
            <a:r>
              <a:rPr lang="en-US" dirty="0" smtClean="0"/>
              <a:t>In process and final inspection and tests</a:t>
            </a:r>
          </a:p>
          <a:p>
            <a:pPr algn="just"/>
            <a:r>
              <a:rPr lang="en-US" dirty="0" smtClean="0"/>
              <a:t>Checking material furnished by suppliers</a:t>
            </a:r>
          </a:p>
          <a:p>
            <a:pPr algn="just"/>
            <a:r>
              <a:rPr lang="en-US" dirty="0" smtClean="0"/>
              <a:t>Work in process goods testing and inspections</a:t>
            </a:r>
          </a:p>
          <a:p>
            <a:pPr algn="just">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Evaluation</a:t>
            </a:r>
          </a:p>
          <a:p>
            <a:pPr algn="just"/>
            <a:r>
              <a:rPr lang="en-US" dirty="0" smtClean="0"/>
              <a:t>It is the systematic judgmental process for determining the relevance, efficiency, effectiveness and impact on the project performance. It is done to improve the project implementation and to improve future project planning.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Internal failure costs</a:t>
            </a:r>
          </a:p>
          <a:p>
            <a:pPr algn="just"/>
            <a:r>
              <a:rPr lang="en-US" dirty="0" smtClean="0"/>
              <a:t>Internal failure costs is applicable when the product is in factory and not been sold. These cost include</a:t>
            </a:r>
          </a:p>
          <a:p>
            <a:pPr algn="just"/>
            <a:r>
              <a:rPr lang="en-US" dirty="0" smtClean="0"/>
              <a:t>Expenses for producing items  that are scrapped</a:t>
            </a:r>
          </a:p>
          <a:p>
            <a:pPr algn="just"/>
            <a:r>
              <a:rPr lang="en-US" dirty="0" smtClean="0"/>
              <a:t>Redesign</a:t>
            </a:r>
          </a:p>
          <a:p>
            <a:pPr algn="just"/>
            <a:r>
              <a:rPr lang="en-US" dirty="0" smtClean="0"/>
              <a:t>Reworking and downtime</a:t>
            </a:r>
          </a:p>
          <a:p>
            <a:pPr algn="just"/>
            <a:r>
              <a:rPr lang="en-US" dirty="0" smtClean="0"/>
              <a:t>Retesting defective items</a:t>
            </a:r>
          </a:p>
          <a:p>
            <a:pPr algn="just"/>
            <a:r>
              <a:rPr lang="en-US" dirty="0" smtClean="0"/>
              <a:t>Lost value of items sold as seconds</a:t>
            </a:r>
          </a:p>
          <a:p>
            <a:pPr algn="just"/>
            <a:r>
              <a:rPr lang="en-US" dirty="0" smtClean="0"/>
              <a:t>Cost of delays</a:t>
            </a:r>
          </a:p>
          <a:p>
            <a:pPr algn="just"/>
            <a:r>
              <a:rPr lang="en-US" dirty="0" smtClean="0"/>
              <a:t>Administration time to review non conforming materials for disposition</a:t>
            </a:r>
          </a:p>
          <a:p>
            <a:pPr algn="just"/>
            <a:r>
              <a:rPr lang="en-US" dirty="0" smtClean="0"/>
              <a:t>scrap</a:t>
            </a: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External failure costs</a:t>
            </a:r>
          </a:p>
          <a:p>
            <a:pPr algn="just"/>
            <a:r>
              <a:rPr lang="en-US" dirty="0" smtClean="0"/>
              <a:t>These cost are applicable to goods when the product has been sold. These cost include</a:t>
            </a:r>
          </a:p>
          <a:p>
            <a:pPr algn="just"/>
            <a:r>
              <a:rPr lang="en-US" dirty="0" smtClean="0"/>
              <a:t>Warranty cost</a:t>
            </a:r>
          </a:p>
          <a:p>
            <a:pPr algn="just"/>
            <a:r>
              <a:rPr lang="en-US" dirty="0" smtClean="0"/>
              <a:t>Product liability( insurance and settlements ) </a:t>
            </a:r>
          </a:p>
          <a:p>
            <a:pPr algn="just"/>
            <a:r>
              <a:rPr lang="en-US" dirty="0" smtClean="0"/>
              <a:t>Consumers affairs ( dealing primarily with the customer complaints about quality )</a:t>
            </a:r>
          </a:p>
          <a:p>
            <a:pPr algn="just"/>
            <a:r>
              <a:rPr lang="en-US" dirty="0" smtClean="0"/>
              <a:t>Field service ( mostly repairs of what should have worked)</a:t>
            </a:r>
          </a:p>
          <a:p>
            <a:pPr algn="just"/>
            <a:r>
              <a:rPr lang="en-US" dirty="0" smtClean="0"/>
              <a:t>Product returns, recalls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time cost and quality </a:t>
            </a:r>
            <a:endParaRPr lang="en-US" dirty="0"/>
          </a:p>
        </p:txBody>
      </p:sp>
      <p:pic>
        <p:nvPicPr>
          <p:cNvPr id="4" name="Content Placeholder 3" descr="1.jpg"/>
          <p:cNvPicPr>
            <a:picLocks noGrp="1" noChangeAspect="1"/>
          </p:cNvPicPr>
          <p:nvPr>
            <p:ph sz="quarter" idx="1"/>
          </p:nvPr>
        </p:nvPicPr>
        <p:blipFill>
          <a:blip r:embed="rId2"/>
          <a:stretch>
            <a:fillRect/>
          </a:stretch>
        </p:blipFill>
        <p:spPr>
          <a:xfrm>
            <a:off x="2057401" y="1905001"/>
            <a:ext cx="4953000" cy="39624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management information system ( PMIS)</a:t>
            </a:r>
            <a:endParaRPr lang="en-US" dirty="0"/>
          </a:p>
        </p:txBody>
      </p:sp>
      <p:sp>
        <p:nvSpPr>
          <p:cNvPr id="3" name="Content Placeholder 2"/>
          <p:cNvSpPr>
            <a:spLocks noGrp="1"/>
          </p:cNvSpPr>
          <p:nvPr>
            <p:ph sz="quarter" idx="1"/>
          </p:nvPr>
        </p:nvSpPr>
        <p:spPr/>
        <p:txBody>
          <a:bodyPr/>
          <a:lstStyle/>
          <a:p>
            <a:r>
              <a:rPr lang="en-US" dirty="0" smtClean="0"/>
              <a:t>It is a system of a data base for the project. </a:t>
            </a:r>
          </a:p>
          <a:p>
            <a:pPr algn="just"/>
            <a:r>
              <a:rPr lang="en-US" dirty="0" smtClean="0"/>
              <a:t>It may be defined as a system of obtaining, abstracting, storing, retrieving and analyzing data produce information for the use by the managers in planning, controlling and decision making. It consists of people, equipment and procedure. It is continuously developing in nature.</a:t>
            </a:r>
          </a:p>
          <a:p>
            <a:pPr algn="just"/>
            <a:r>
              <a:rPr lang="en-US" dirty="0" smtClean="0"/>
              <a:t>An information system includes </a:t>
            </a:r>
          </a:p>
          <a:p>
            <a:pPr algn="just"/>
            <a:r>
              <a:rPr lang="en-US" dirty="0" smtClean="0"/>
              <a:t>Policy flow from the management</a:t>
            </a:r>
          </a:p>
          <a:p>
            <a:pPr algn="just"/>
            <a:r>
              <a:rPr lang="en-US" dirty="0" smtClean="0"/>
              <a:t>Information flow to the management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Objectives of PMIS</a:t>
            </a:r>
          </a:p>
          <a:p>
            <a:r>
              <a:rPr lang="en-US" dirty="0" smtClean="0"/>
              <a:t>To reduce project duration</a:t>
            </a:r>
          </a:p>
          <a:p>
            <a:r>
              <a:rPr lang="en-US" dirty="0" smtClean="0"/>
              <a:t>To make better use of resources</a:t>
            </a:r>
          </a:p>
          <a:p>
            <a:r>
              <a:rPr lang="en-US" dirty="0" smtClean="0"/>
              <a:t>To increase resources productivity </a:t>
            </a:r>
          </a:p>
          <a:p>
            <a:r>
              <a:rPr lang="en-US" dirty="0" smtClean="0"/>
              <a:t>To decrease cost/price</a:t>
            </a:r>
          </a:p>
          <a:p>
            <a:r>
              <a:rPr lang="en-US" dirty="0" smtClean="0"/>
              <a:t>To bring the new facts to the knowledge</a:t>
            </a:r>
          </a:p>
          <a:p>
            <a:r>
              <a:rPr lang="en-US" dirty="0" smtClean="0"/>
              <a:t>To reduce the uncertainty in decision making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Advantages of PMIS</a:t>
            </a:r>
          </a:p>
          <a:p>
            <a:r>
              <a:rPr lang="en-US" dirty="0" smtClean="0"/>
              <a:t>Promote the better understanding in project</a:t>
            </a:r>
          </a:p>
          <a:p>
            <a:pPr algn="just"/>
            <a:r>
              <a:rPr lang="en-US" dirty="0" smtClean="0"/>
              <a:t>It helps to target control by quantifying the risks and initiating the corrective actions</a:t>
            </a:r>
          </a:p>
          <a:p>
            <a:pPr algn="just"/>
            <a:r>
              <a:rPr lang="en-US" dirty="0" smtClean="0"/>
              <a:t>It helps to comprehend the change in the project</a:t>
            </a:r>
          </a:p>
          <a:p>
            <a:pPr algn="just"/>
            <a:r>
              <a:rPr lang="en-US" dirty="0" smtClean="0"/>
              <a:t>It provides basis to monitor, evaluate and show the interrelationship among cost. Schedule and technical performance of entire project.</a:t>
            </a:r>
          </a:p>
          <a:p>
            <a:pPr algn="just"/>
            <a:r>
              <a:rPr lang="en-US" dirty="0" smtClean="0"/>
              <a:t>It helps to identify project problem before they occur</a:t>
            </a:r>
          </a:p>
          <a:p>
            <a:pPr algn="just"/>
            <a:r>
              <a:rPr lang="en-US" dirty="0" smtClean="0"/>
              <a:t>It helps to make better decision and execution of those decisions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It facilitates project planning</a:t>
            </a:r>
          </a:p>
          <a:p>
            <a:pPr algn="just"/>
            <a:r>
              <a:rPr lang="en-US" dirty="0" smtClean="0"/>
              <a:t>It informs the stakeholders about the progress and status  of project.</a:t>
            </a:r>
          </a:p>
          <a:p>
            <a:pPr algn="just"/>
            <a:r>
              <a:rPr lang="en-US" dirty="0" smtClean="0"/>
              <a:t>PMIS simplifies project control</a:t>
            </a:r>
          </a:p>
          <a:p>
            <a:pPr algn="just"/>
            <a:r>
              <a:rPr lang="en-US" dirty="0" smtClean="0"/>
              <a:t>It reduces information overload in project</a:t>
            </a:r>
          </a:p>
          <a:p>
            <a:pPr algn="just"/>
            <a:r>
              <a:rPr lang="en-US" dirty="0" smtClean="0"/>
              <a:t>It facilitates project transaction such as progress payments </a:t>
            </a:r>
          </a:p>
          <a:p>
            <a:pPr algn="just"/>
            <a:r>
              <a:rPr lang="en-US" dirty="0" smtClean="0"/>
              <a:t>It targets control by quantifying the risks, testing proposed control and initiating </a:t>
            </a:r>
            <a:r>
              <a:rPr lang="en-US" smtClean="0"/>
              <a:t>corrective actions.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Controlling </a:t>
            </a:r>
          </a:p>
          <a:p>
            <a:pPr algn="just"/>
            <a:r>
              <a:rPr lang="en-US" dirty="0" smtClean="0"/>
              <a:t>It is the management function of comparing the actual achievements with the planned ones at every stage and taking necessary actions, if required to ensure the attainment of the planned goals. </a:t>
            </a:r>
          </a:p>
          <a:p>
            <a:pPr algn="just"/>
            <a:r>
              <a:rPr lang="en-US" dirty="0" smtClean="0"/>
              <a:t>It includes three step process</a:t>
            </a:r>
          </a:p>
          <a:p>
            <a:pPr algn="just"/>
            <a:r>
              <a:rPr lang="en-US" dirty="0" smtClean="0"/>
              <a:t>Monitoring+ Evaluating+ Taking necessary 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Project Control</a:t>
            </a:r>
          </a:p>
          <a:p>
            <a:r>
              <a:rPr lang="en-US" dirty="0" smtClean="0"/>
              <a:t>The project is controlled by project control system. </a:t>
            </a:r>
          </a:p>
          <a:p>
            <a:pPr algn="just"/>
            <a:r>
              <a:rPr lang="en-US" dirty="0" smtClean="0"/>
              <a:t>The project control system is an arrangement that offers the project manager with details about the deviations of the project from what has planned and also recommend corrective actions needed for rectifying the deviations. </a:t>
            </a:r>
          </a:p>
          <a:p>
            <a:pPr algn="just"/>
            <a:r>
              <a:rPr lang="en-US" dirty="0" smtClean="0"/>
              <a:t>The control system help in identifying the cost over run situations and deviations from quality parameter.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control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Pre-control</a:t>
            </a:r>
          </a:p>
          <a:p>
            <a:pPr algn="just"/>
            <a:r>
              <a:rPr lang="en-US" dirty="0" smtClean="0"/>
              <a:t>It is initiated before the start of the activity. It detects the probable problem in advance and takes preventive , corrective actions</a:t>
            </a:r>
          </a:p>
          <a:p>
            <a:pPr algn="just"/>
            <a:r>
              <a:rPr lang="en-US" dirty="0" smtClean="0"/>
              <a:t>Go/No-go control</a:t>
            </a:r>
          </a:p>
          <a:p>
            <a:pPr algn="just"/>
            <a:r>
              <a:rPr lang="en-US" dirty="0" smtClean="0"/>
              <a:t>It takes the form of testing to make sure that certain preconditions are met before the task is undertaken. This type of control is used for specific part of the project.</a:t>
            </a:r>
          </a:p>
          <a:p>
            <a:pPr algn="just"/>
            <a:r>
              <a:rPr lang="en-US" dirty="0" smtClean="0"/>
              <a:t>Post control</a:t>
            </a:r>
          </a:p>
          <a:p>
            <a:pPr algn="just"/>
            <a:r>
              <a:rPr lang="en-US" dirty="0" smtClean="0"/>
              <a:t>It is initiated after completion of the activity. It is based on the feedback performance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Elements of effective Project Control System</a:t>
            </a:r>
          </a:p>
          <a:p>
            <a:r>
              <a:rPr lang="en-US" dirty="0" smtClean="0"/>
              <a:t>Conformity to plans and activities</a:t>
            </a:r>
          </a:p>
          <a:p>
            <a:r>
              <a:rPr lang="en-US" dirty="0" smtClean="0"/>
              <a:t>Appropriate to positions and personalities</a:t>
            </a:r>
          </a:p>
          <a:p>
            <a:r>
              <a:rPr lang="en-US" dirty="0" smtClean="0"/>
              <a:t>Simplicity</a:t>
            </a:r>
          </a:p>
          <a:p>
            <a:r>
              <a:rPr lang="en-US" dirty="0" smtClean="0"/>
              <a:t>Accepted by the persons concerned.</a:t>
            </a:r>
          </a:p>
          <a:p>
            <a:r>
              <a:rPr lang="en-US" dirty="0" smtClean="0"/>
              <a:t>Timeliness</a:t>
            </a:r>
          </a:p>
          <a:p>
            <a:r>
              <a:rPr lang="en-US" dirty="0" smtClean="0"/>
              <a:t>Economy</a:t>
            </a:r>
          </a:p>
          <a:p>
            <a:r>
              <a:rPr lang="en-US" dirty="0" smtClean="0"/>
              <a:t>Emphasis on critical factors</a:t>
            </a:r>
          </a:p>
          <a:p>
            <a:r>
              <a:rPr lang="en-US" dirty="0" smtClean="0"/>
              <a:t>Corrective plan</a:t>
            </a:r>
          </a:p>
          <a:p>
            <a:r>
              <a:rPr lang="en-US" dirty="0" smtClean="0"/>
              <a:t>Flexibility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Difficulty in implementing the project control system</a:t>
            </a:r>
          </a:p>
          <a:p>
            <a:r>
              <a:rPr lang="en-US" dirty="0" smtClean="0"/>
              <a:t>Human factors ( resistance to change, reluctance to display their plans )</a:t>
            </a:r>
          </a:p>
          <a:p>
            <a:r>
              <a:rPr lang="en-US" dirty="0" smtClean="0"/>
              <a:t>Complex characteristics of project</a:t>
            </a:r>
          </a:p>
          <a:p>
            <a:r>
              <a:rPr lang="en-US" dirty="0" smtClean="0"/>
              <a:t>Difficulties in keeping track of performance and expenditure of complex project.</a:t>
            </a:r>
          </a:p>
          <a:p>
            <a:r>
              <a:rPr lang="en-US" dirty="0" smtClean="0"/>
              <a:t>Uncertainty and change</a:t>
            </a:r>
          </a:p>
          <a:p>
            <a:r>
              <a:rPr lang="en-US" dirty="0" smtClean="0"/>
              <a:t>Poor control and information system.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Difficulties in project control in Nepal</a:t>
            </a:r>
          </a:p>
          <a:p>
            <a:pPr algn="just"/>
            <a:r>
              <a:rPr lang="en-US" dirty="0" smtClean="0"/>
              <a:t>In Nepal cost is given prime importance which results in slippage of time and poor workmanship quality.</a:t>
            </a:r>
          </a:p>
          <a:p>
            <a:pPr algn="just"/>
            <a:r>
              <a:rPr lang="en-US" dirty="0" smtClean="0"/>
              <a:t>Reluctance to change/ adopt proper control measures by experienced personnel of the project team. </a:t>
            </a:r>
          </a:p>
          <a:p>
            <a:pPr algn="just"/>
            <a:r>
              <a:rPr lang="en-US" dirty="0" smtClean="0"/>
              <a:t>Inappropriate reporting system or partially reporting.</a:t>
            </a:r>
          </a:p>
          <a:p>
            <a:pPr algn="just"/>
            <a:r>
              <a:rPr lang="en-US" dirty="0" smtClean="0"/>
              <a:t>Personnel bias of project staff</a:t>
            </a:r>
          </a:p>
          <a:p>
            <a:pPr algn="just"/>
            <a:r>
              <a:rPr lang="en-US" dirty="0" smtClean="0"/>
              <a:t>Few project managers believe that with time problem will get automatically resolved but in actual it worsen.</a:t>
            </a:r>
          </a:p>
          <a:p>
            <a:pPr algn="just"/>
            <a:endParaRPr lang="en-US" dirty="0" smtClean="0"/>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21A64-6A13-4365-8EF3-7CF523CECB08}"/>
</file>

<file path=customXml/itemProps2.xml><?xml version="1.0" encoding="utf-8"?>
<ds:datastoreItem xmlns:ds="http://schemas.openxmlformats.org/officeDocument/2006/customXml" ds:itemID="{6F3F2F84-C785-4015-8ED5-CCCE532EE82B}"/>
</file>

<file path=customXml/itemProps3.xml><?xml version="1.0" encoding="utf-8"?>
<ds:datastoreItem xmlns:ds="http://schemas.openxmlformats.org/officeDocument/2006/customXml" ds:itemID="{7E5BEE43-19B9-48F4-80CE-FB299D4DFBB1}"/>
</file>

<file path=docProps/app.xml><?xml version="1.0" encoding="utf-8"?>
<Properties xmlns="http://schemas.openxmlformats.org/officeDocument/2006/extended-properties" xmlns:vt="http://schemas.openxmlformats.org/officeDocument/2006/docPropsVTypes">
  <Template>Civic</Template>
  <TotalTime>144</TotalTime>
  <Words>2040</Words>
  <Application>Microsoft Office PowerPoint</Application>
  <PresentationFormat>On-screen Show (4:3)</PresentationFormat>
  <Paragraphs>209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Project Implementation and controlling</vt:lpstr>
      <vt:lpstr>Monitoring, Evaluation and Controlling</vt:lpstr>
      <vt:lpstr>Slide 3</vt:lpstr>
      <vt:lpstr>Slide 4</vt:lpstr>
      <vt:lpstr>Slide 5</vt:lpstr>
      <vt:lpstr>Types of control</vt:lpstr>
      <vt:lpstr>Slide 7</vt:lpstr>
      <vt:lpstr>Slide 8</vt:lpstr>
      <vt:lpstr>Slide 9</vt:lpstr>
      <vt:lpstr>Slide 10</vt:lpstr>
      <vt:lpstr>Project control cycle</vt:lpstr>
      <vt:lpstr>Slide 12</vt:lpstr>
      <vt:lpstr>Slide 13</vt:lpstr>
      <vt:lpstr>Elements project control</vt:lpstr>
      <vt:lpstr>Slide 15</vt:lpstr>
      <vt:lpstr>Elements of cost control </vt:lpstr>
      <vt:lpstr>Slide 17</vt:lpstr>
      <vt:lpstr>Slide 18</vt:lpstr>
      <vt:lpstr>Slide 19</vt:lpstr>
      <vt:lpstr>Slide 20</vt:lpstr>
      <vt:lpstr>Earned Value Analysis</vt:lpstr>
      <vt:lpstr>Slide 22</vt:lpstr>
      <vt:lpstr>Project quality control</vt:lpstr>
      <vt:lpstr>Slide 24</vt:lpstr>
      <vt:lpstr>Slide 25</vt:lpstr>
      <vt:lpstr>Techniques of Quality control</vt:lpstr>
      <vt:lpstr>Slide 27</vt:lpstr>
      <vt:lpstr>Slide 28</vt:lpstr>
      <vt:lpstr>Slide 29</vt:lpstr>
      <vt:lpstr>Slide 30</vt:lpstr>
      <vt:lpstr>Slide 31</vt:lpstr>
      <vt:lpstr>Relation between time cost and quality </vt:lpstr>
      <vt:lpstr>Project management information system ( PMIS)</vt:lpstr>
      <vt:lpstr>Slide 34</vt:lpstr>
      <vt:lpstr>Slide 35</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Implementation and controlling</dc:title>
  <dc:creator>Lenovo</dc:creator>
  <cp:lastModifiedBy>Lenovo</cp:lastModifiedBy>
  <cp:revision>29</cp:revision>
  <dcterms:created xsi:type="dcterms:W3CDTF">2006-08-16T00:00:00Z</dcterms:created>
  <dcterms:modified xsi:type="dcterms:W3CDTF">2019-01-13T16:09:38Z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