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 Analysis and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c) Currency Risk </a:t>
            </a:r>
          </a:p>
          <a:p>
            <a:pPr algn="just"/>
            <a:r>
              <a:rPr lang="en-US" dirty="0" smtClean="0"/>
              <a:t>It includes </a:t>
            </a:r>
            <a:r>
              <a:rPr lang="en-US" dirty="0" err="1" smtClean="0"/>
              <a:t>i</a:t>
            </a:r>
            <a:r>
              <a:rPr lang="en-US" dirty="0" smtClean="0"/>
              <a:t>) a depreciation in load currencies may increase the cost of construction where significant construction items are sourced off shore ii) Depreciation in the revenue currencies may cause a cash flow problem in operating phase.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d) Regulatory/ Operational Risk</a:t>
            </a:r>
          </a:p>
          <a:p>
            <a:pPr algn="just"/>
            <a:r>
              <a:rPr lang="en-US" dirty="0" smtClean="0"/>
              <a:t>These are the risk that government licenses and approval required to construct or operate the project will not be issued ( or will only be issued subject to onerous conditions ) or that the project will subject to excessive taxation, royalty payments or rigid requirements as to local supply or distribution.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 Political Risk</a:t>
            </a:r>
          </a:p>
          <a:p>
            <a:pPr algn="just"/>
            <a:r>
              <a:rPr lang="en-US" dirty="0" smtClean="0"/>
              <a:t>This is the danger of political or financial instability in the host country caused by insurrections, strikes suspension of foreign exchange etc.</a:t>
            </a:r>
          </a:p>
          <a:p>
            <a:pPr algn="just"/>
            <a:r>
              <a:rPr lang="en-US" dirty="0" smtClean="0"/>
              <a:t>It also includes the risk that a government may be able to avoid its contractual obligations through sovereign immunity doctrines.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f) Force Majeure Risk</a:t>
            </a:r>
          </a:p>
          <a:p>
            <a:pPr algn="just"/>
            <a:r>
              <a:rPr lang="en-US" dirty="0" smtClean="0"/>
              <a:t>This is the risk of events which render the construction or operations of the project impossible, either temporarily ( </a:t>
            </a:r>
            <a:r>
              <a:rPr lang="en-US" dirty="0" err="1" smtClean="0"/>
              <a:t>eg</a:t>
            </a:r>
            <a:r>
              <a:rPr lang="en-US" dirty="0" smtClean="0"/>
              <a:t> minor floods ) or permanently ( complete destruction by fire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Major Source of Risk</a:t>
            </a:r>
            <a:endParaRPr lang="en-US" dirty="0"/>
          </a:p>
        </p:txBody>
      </p:sp>
      <p:sp>
        <p:nvSpPr>
          <p:cNvPr id="3" name="Content Placeholder 2"/>
          <p:cNvSpPr>
            <a:spLocks noGrp="1"/>
          </p:cNvSpPr>
          <p:nvPr>
            <p:ph idx="1"/>
          </p:nvPr>
        </p:nvSpPr>
        <p:spPr/>
        <p:txBody>
          <a:bodyPr/>
          <a:lstStyle/>
          <a:p>
            <a:r>
              <a:rPr lang="en-US" dirty="0" smtClean="0"/>
              <a:t>1. Change in Project Scope and Requirements</a:t>
            </a:r>
          </a:p>
          <a:p>
            <a:pPr algn="just"/>
            <a:r>
              <a:rPr lang="en-US" dirty="0" smtClean="0"/>
              <a:t>As a project progresses a project team may later find that a planned project scope and requirements need to be revised due to changes in user requirements , more information gathered more information gathered and technical feasibility .</a:t>
            </a:r>
          </a:p>
          <a:p>
            <a:pPr algn="just"/>
            <a:r>
              <a:rPr lang="en-US" dirty="0" smtClean="0"/>
              <a:t>For example if the client adds additional system to the project, the project team needs to conduct the feasibility of the project.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Design errors and omissions</a:t>
            </a:r>
          </a:p>
          <a:p>
            <a:pPr algn="just"/>
            <a:r>
              <a:rPr lang="en-US" dirty="0" smtClean="0"/>
              <a:t>In any project , it is possible that someone does unintentional errors or omits the project as planned.</a:t>
            </a:r>
          </a:p>
          <a:p>
            <a:pPr algn="just"/>
            <a:r>
              <a:rPr lang="en-US" dirty="0" smtClean="0"/>
              <a:t>Due to the complexity of the project and tight time frame a project team may misunderstand due to ineffective communication.</a:t>
            </a:r>
          </a:p>
          <a:p>
            <a:pPr algn="just"/>
            <a:r>
              <a:rPr lang="en-US" dirty="0" smtClean="0"/>
              <a:t>The examples of this source of risk are deficiency design documents, improperly sized equipment, design calculation errors.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Inadequately defined roles and responsibilities.</a:t>
            </a:r>
          </a:p>
          <a:p>
            <a:pPr algn="just"/>
            <a:r>
              <a:rPr lang="en-US" dirty="0" smtClean="0"/>
              <a:t>This source of project risk is deemed a common source in any typical project because of changes in project management structure and ambiguous roles and responsibilities.</a:t>
            </a:r>
          </a:p>
          <a:p>
            <a:pPr algn="just"/>
            <a:r>
              <a:rPr lang="en-US" dirty="0" smtClean="0"/>
              <a:t>The noticeable examples of this source of risk are ineffective project communication, different expectations and lack of common direction.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4.Inaccurate cost and schedule estimates</a:t>
            </a:r>
          </a:p>
          <a:p>
            <a:pPr algn="just"/>
            <a:r>
              <a:rPr lang="en-US" dirty="0" smtClean="0"/>
              <a:t>This source of risk results from ineffective project planning at the early stage of the project.</a:t>
            </a:r>
          </a:p>
          <a:p>
            <a:pPr algn="just"/>
            <a:r>
              <a:rPr lang="en-US" dirty="0" smtClean="0"/>
              <a:t>If the cost and schedule of the project are not accurately planned and estimated, the entire project will be in the wrong direction and many issues will be escalated. </a:t>
            </a:r>
          </a:p>
          <a:p>
            <a:pPr algn="just"/>
            <a:r>
              <a:rPr lang="en-US" dirty="0" smtClean="0"/>
              <a:t>The example of risk resulting from inaccurate cost and schedule estimates includes incorrect form of project time line and budget.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Insufficient Skilled Staff</a:t>
            </a:r>
          </a:p>
          <a:p>
            <a:pPr algn="just"/>
            <a:r>
              <a:rPr lang="en-US" dirty="0" smtClean="0"/>
              <a:t>A manager must ensure that a project team has enough skilled staff to execute the project according to its objectives. </a:t>
            </a:r>
          </a:p>
          <a:p>
            <a:pPr algn="just"/>
            <a:r>
              <a:rPr lang="en-US" dirty="0" smtClean="0"/>
              <a:t>Lack of skilled staff potentially causes many problems in for see able future</a:t>
            </a:r>
          </a:p>
          <a:p>
            <a:pPr algn="just"/>
            <a:r>
              <a:rPr lang="en-US" dirty="0" smtClean="0"/>
              <a:t>This source of risk significantly affects the project at the implementation stage since this stage requires considerable technical knowledge, effective project management expertise and problem solving skill.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6. Force Majeure</a:t>
            </a:r>
          </a:p>
          <a:p>
            <a:pPr algn="just"/>
            <a:r>
              <a:rPr lang="en-US" dirty="0" smtClean="0"/>
              <a:t>This is the source of risk that is uncontrollable. It includes act of god, insurrections or civil disorder, war or military operations, national or local emergency.</a:t>
            </a:r>
          </a:p>
          <a:p>
            <a:pPr algn="just"/>
            <a:r>
              <a:rPr lang="en-US" dirty="0" smtClean="0"/>
              <a:t>All of these will adversely affect the project. In worst case the impact will be stoppage of work.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Risk is the combination of the probability of a negative event and its consequences. If an event inevitable but non consequential, it </a:t>
            </a:r>
            <a:r>
              <a:rPr lang="en-US" dirty="0" err="1" smtClean="0"/>
              <a:t>doesnot</a:t>
            </a:r>
            <a:r>
              <a:rPr lang="en-US" dirty="0" smtClean="0"/>
              <a:t> represent a risk because it has no impact.</a:t>
            </a:r>
          </a:p>
          <a:p>
            <a:pPr algn="just"/>
            <a:r>
              <a:rPr lang="en-US" dirty="0" smtClean="0"/>
              <a:t>In general risk is a function of uniqueness of a project and the experience of the project team.</a:t>
            </a:r>
          </a:p>
          <a:p>
            <a:pPr algn="just"/>
            <a:r>
              <a:rPr lang="en-US" dirty="0" smtClean="0"/>
              <a:t>Risk = f( uniqueness, experience of project team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7. New Technology</a:t>
            </a:r>
          </a:p>
          <a:p>
            <a:pPr algn="just"/>
            <a:r>
              <a:rPr lang="en-US" dirty="0" smtClean="0"/>
              <a:t>It often plays an important role in project risk analysis, since it can force project team to change the strategy of the project or revise technology used in the project.</a:t>
            </a:r>
          </a:p>
          <a:p>
            <a:pPr algn="just"/>
            <a:r>
              <a:rPr lang="en-US" dirty="0" smtClean="0"/>
              <a:t>New and unproven technology is a major concern in the project since it is hard for a project team to predict potential risk</a:t>
            </a:r>
          </a:p>
          <a:p>
            <a:pPr algn="just"/>
            <a:r>
              <a:rPr lang="en-US" dirty="0" smtClean="0"/>
              <a:t>The impact of this source of risk includes significantly increased project costs and time.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Effective Management of Project Risk</a:t>
            </a:r>
            <a:endParaRPr lang="en-US" dirty="0"/>
          </a:p>
        </p:txBody>
      </p:sp>
      <p:sp>
        <p:nvSpPr>
          <p:cNvPr id="3" name="Content Placeholder 2"/>
          <p:cNvSpPr>
            <a:spLocks noGrp="1"/>
          </p:cNvSpPr>
          <p:nvPr>
            <p:ph idx="1"/>
          </p:nvPr>
        </p:nvSpPr>
        <p:spPr/>
        <p:txBody>
          <a:bodyPr/>
          <a:lstStyle/>
          <a:p>
            <a:r>
              <a:rPr lang="en-US" dirty="0" smtClean="0"/>
              <a:t>Risk Management</a:t>
            </a:r>
          </a:p>
          <a:p>
            <a:pPr algn="just"/>
            <a:r>
              <a:rPr lang="en-US" dirty="0" smtClean="0"/>
              <a:t>Risk management is the systematic application of the risk management process of the project. The process consist of risk management planning, identification, analysis, responding and monitoring and control. </a:t>
            </a:r>
          </a:p>
          <a:p>
            <a:pPr algn="just"/>
            <a:r>
              <a:rPr lang="en-US" dirty="0" smtClean="0"/>
              <a:t>The objective of risk management is to maximize the probability and impact of positive events  and minimize the probability and consequences of events adverse to project objectives.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Risk Management Planning</a:t>
            </a:r>
          </a:p>
          <a:p>
            <a:pPr algn="just"/>
            <a:r>
              <a:rPr lang="en-US" dirty="0" smtClean="0"/>
              <a:t>As part of work plan development, project development team members assign project team members to create a project risk management plan. The risk management plan identifies and establishes in the project plan the activities of risk management for the project. </a:t>
            </a:r>
          </a:p>
          <a:p>
            <a:pPr algn="just"/>
            <a:r>
              <a:rPr lang="en-US" dirty="0" smtClean="0"/>
              <a:t>To prepare the risk management plan, the assigned project team members use the spreadsheet that shows the risk and responses in an abbreviated form.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Risk Identification</a:t>
            </a:r>
          </a:p>
          <a:p>
            <a:pPr algn="just"/>
            <a:r>
              <a:rPr lang="en-US" dirty="0" smtClean="0"/>
              <a:t>It involves identifying the potential project risks and documenting their characteristics. Risk identification results in a deliverable ----the project risk list. The assigned team members identify the potential risk and opportunities using</a:t>
            </a:r>
          </a:p>
          <a:p>
            <a:pPr algn="just">
              <a:buFont typeface="Wingdings" pitchFamily="2" charset="2"/>
              <a:buChar char="v"/>
            </a:pPr>
            <a:r>
              <a:rPr lang="en-US" dirty="0" smtClean="0"/>
              <a:t>The sample risk list</a:t>
            </a:r>
          </a:p>
          <a:p>
            <a:pPr algn="just">
              <a:buFont typeface="Wingdings" pitchFamily="2" charset="2"/>
              <a:buChar char="v"/>
            </a:pPr>
            <a:r>
              <a:rPr lang="en-US" dirty="0" smtClean="0"/>
              <a:t>Their own knowledge of the project</a:t>
            </a:r>
          </a:p>
          <a:p>
            <a:pPr algn="just">
              <a:buFont typeface="Wingdings" pitchFamily="2" charset="2"/>
              <a:buChar char="v"/>
            </a:pPr>
            <a:r>
              <a:rPr lang="en-US" dirty="0" smtClean="0"/>
              <a:t>Consultation with others who have significant knowledge of the project or its environment.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Qualitative and Quantitative Risk Analysis</a:t>
            </a:r>
          </a:p>
          <a:p>
            <a:pPr algn="just"/>
            <a:r>
              <a:rPr lang="en-US" dirty="0" smtClean="0"/>
              <a:t>Qualitative risk analysis assesses the importance of the identified risks and develops prioritized lists of these risks for further analysis or direct mitigation. The team assess each identified risk for its probability of occurring and its impact on project objectives. Team members sort the identified risks into high, moderate and low risk categories for each project objective ( Time cost scope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35163"/>
          <a:ext cx="8229600" cy="439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Impact Value</a:t>
                      </a:r>
                      <a:endParaRPr lang="en-US" dirty="0"/>
                    </a:p>
                  </a:txBody>
                  <a:tcPr/>
                </a:tc>
                <a:tc>
                  <a:txBody>
                    <a:bodyPr/>
                    <a:lstStyle/>
                    <a:p>
                      <a:r>
                        <a:rPr lang="en-US" dirty="0" smtClean="0"/>
                        <a:t>Technical</a:t>
                      </a:r>
                      <a:r>
                        <a:rPr lang="en-US" baseline="0" dirty="0" smtClean="0"/>
                        <a:t> impact (TI )</a:t>
                      </a:r>
                      <a:endParaRPr lang="en-US" dirty="0"/>
                    </a:p>
                  </a:txBody>
                  <a:tcPr/>
                </a:tc>
                <a:tc>
                  <a:txBody>
                    <a:bodyPr/>
                    <a:lstStyle/>
                    <a:p>
                      <a:r>
                        <a:rPr lang="en-US" dirty="0" smtClean="0"/>
                        <a:t>Cost Impact</a:t>
                      </a:r>
                      <a:r>
                        <a:rPr lang="en-US" baseline="0" dirty="0" smtClean="0"/>
                        <a:t> ( CI )</a:t>
                      </a:r>
                      <a:endParaRPr lang="en-US" dirty="0"/>
                    </a:p>
                  </a:txBody>
                  <a:tcPr/>
                </a:tc>
                <a:tc>
                  <a:txBody>
                    <a:bodyPr/>
                    <a:lstStyle/>
                    <a:p>
                      <a:r>
                        <a:rPr lang="en-US" dirty="0" smtClean="0"/>
                        <a:t>Schedule Impact (SI)</a:t>
                      </a:r>
                      <a:endParaRPr lang="en-US" dirty="0"/>
                    </a:p>
                  </a:txBody>
                  <a:tcPr/>
                </a:tc>
              </a:tr>
              <a:tr h="370840">
                <a:tc>
                  <a:txBody>
                    <a:bodyPr/>
                    <a:lstStyle/>
                    <a:p>
                      <a:r>
                        <a:rPr lang="en-US" dirty="0" smtClean="0"/>
                        <a:t>0.1 (</a:t>
                      </a:r>
                      <a:r>
                        <a:rPr lang="en-US" baseline="0" dirty="0" smtClean="0"/>
                        <a:t> Low )</a:t>
                      </a:r>
                      <a:endParaRPr lang="en-US" dirty="0"/>
                    </a:p>
                  </a:txBody>
                  <a:tcPr/>
                </a:tc>
                <a:tc>
                  <a:txBody>
                    <a:bodyPr/>
                    <a:lstStyle/>
                    <a:p>
                      <a:r>
                        <a:rPr lang="en-US" dirty="0" smtClean="0"/>
                        <a:t>Minimal</a:t>
                      </a:r>
                      <a:endParaRPr lang="en-US" dirty="0"/>
                    </a:p>
                  </a:txBody>
                  <a:tcPr/>
                </a:tc>
                <a:tc>
                  <a:txBody>
                    <a:bodyPr/>
                    <a:lstStyle/>
                    <a:p>
                      <a:r>
                        <a:rPr lang="en-US" dirty="0" smtClean="0"/>
                        <a:t>Within budget</a:t>
                      </a:r>
                      <a:endParaRPr lang="en-US" dirty="0"/>
                    </a:p>
                  </a:txBody>
                  <a:tcPr/>
                </a:tc>
                <a:tc>
                  <a:txBody>
                    <a:bodyPr/>
                    <a:lstStyle/>
                    <a:p>
                      <a:r>
                        <a:rPr lang="en-US" dirty="0" smtClean="0"/>
                        <a:t>Negligible</a:t>
                      </a:r>
                      <a:endParaRPr lang="en-US" dirty="0"/>
                    </a:p>
                  </a:txBody>
                  <a:tcPr/>
                </a:tc>
              </a:tr>
              <a:tr h="370840">
                <a:tc>
                  <a:txBody>
                    <a:bodyPr/>
                    <a:lstStyle/>
                    <a:p>
                      <a:r>
                        <a:rPr lang="en-US" dirty="0" smtClean="0"/>
                        <a:t>0.3 ( Minor )</a:t>
                      </a:r>
                      <a:endParaRPr lang="en-US" dirty="0"/>
                    </a:p>
                  </a:txBody>
                  <a:tcPr/>
                </a:tc>
                <a:tc>
                  <a:txBody>
                    <a:bodyPr/>
                    <a:lstStyle/>
                    <a:p>
                      <a:r>
                        <a:rPr lang="en-US" dirty="0" smtClean="0"/>
                        <a:t>Small Reduction</a:t>
                      </a:r>
                      <a:r>
                        <a:rPr lang="en-US" baseline="0" dirty="0" smtClean="0"/>
                        <a:t> in performance </a:t>
                      </a:r>
                      <a:endParaRPr lang="en-US" dirty="0"/>
                    </a:p>
                  </a:txBody>
                  <a:tcPr/>
                </a:tc>
                <a:tc>
                  <a:txBody>
                    <a:bodyPr/>
                    <a:lstStyle/>
                    <a:p>
                      <a:r>
                        <a:rPr lang="en-US" dirty="0" smtClean="0"/>
                        <a:t>Cost Increase</a:t>
                      </a:r>
                      <a:r>
                        <a:rPr lang="en-US" baseline="0" dirty="0" smtClean="0"/>
                        <a:t> ( 1-10% )</a:t>
                      </a:r>
                      <a:endParaRPr lang="en-US" dirty="0"/>
                    </a:p>
                  </a:txBody>
                  <a:tcPr/>
                </a:tc>
                <a:tc>
                  <a:txBody>
                    <a:bodyPr/>
                    <a:lstStyle/>
                    <a:p>
                      <a:r>
                        <a:rPr lang="en-US" dirty="0" smtClean="0"/>
                        <a:t>Minor slip</a:t>
                      </a:r>
                      <a:r>
                        <a:rPr lang="en-US" baseline="0" dirty="0" smtClean="0"/>
                        <a:t> ( &lt;1 month )</a:t>
                      </a:r>
                      <a:endParaRPr lang="en-US" dirty="0"/>
                    </a:p>
                  </a:txBody>
                  <a:tcPr/>
                </a:tc>
              </a:tr>
              <a:tr h="370840">
                <a:tc>
                  <a:txBody>
                    <a:bodyPr/>
                    <a:lstStyle/>
                    <a:p>
                      <a:r>
                        <a:rPr lang="en-US" dirty="0" smtClean="0"/>
                        <a:t>0.5 ( Moderate )</a:t>
                      </a:r>
                      <a:endParaRPr lang="en-US" dirty="0"/>
                    </a:p>
                  </a:txBody>
                  <a:tcPr/>
                </a:tc>
                <a:tc>
                  <a:txBody>
                    <a:bodyPr/>
                    <a:lstStyle/>
                    <a:p>
                      <a:r>
                        <a:rPr lang="en-US" dirty="0" smtClean="0"/>
                        <a:t>Moderate reduction</a:t>
                      </a:r>
                      <a:r>
                        <a:rPr lang="en-US" baseline="0" dirty="0" smtClean="0"/>
                        <a:t> in performance</a:t>
                      </a:r>
                      <a:endParaRPr lang="en-US" dirty="0"/>
                    </a:p>
                  </a:txBody>
                  <a:tcPr/>
                </a:tc>
                <a:tc>
                  <a:txBody>
                    <a:bodyPr/>
                    <a:lstStyle/>
                    <a:p>
                      <a:r>
                        <a:rPr lang="en-US" dirty="0" smtClean="0"/>
                        <a:t>Cost</a:t>
                      </a:r>
                      <a:r>
                        <a:rPr lang="en-US" baseline="0" dirty="0" smtClean="0"/>
                        <a:t> increase ( 10-25 % )</a:t>
                      </a:r>
                      <a:endParaRPr lang="en-US" dirty="0"/>
                    </a:p>
                  </a:txBody>
                  <a:tcPr/>
                </a:tc>
                <a:tc>
                  <a:txBody>
                    <a:bodyPr/>
                    <a:lstStyle/>
                    <a:p>
                      <a:r>
                        <a:rPr lang="en-US" dirty="0" smtClean="0"/>
                        <a:t>Moderate slip</a:t>
                      </a:r>
                      <a:r>
                        <a:rPr lang="en-US" baseline="0" dirty="0" smtClean="0"/>
                        <a:t> ( 1-3 month )</a:t>
                      </a:r>
                      <a:endParaRPr lang="en-US" dirty="0"/>
                    </a:p>
                  </a:txBody>
                  <a:tcPr/>
                </a:tc>
              </a:tr>
              <a:tr h="370840">
                <a:tc>
                  <a:txBody>
                    <a:bodyPr/>
                    <a:lstStyle/>
                    <a:p>
                      <a:r>
                        <a:rPr lang="en-US" dirty="0" smtClean="0"/>
                        <a:t>0.7 ( Significant )</a:t>
                      </a:r>
                      <a:endParaRPr lang="en-US" dirty="0"/>
                    </a:p>
                  </a:txBody>
                  <a:tcPr/>
                </a:tc>
                <a:tc>
                  <a:txBody>
                    <a:bodyPr/>
                    <a:lstStyle/>
                    <a:p>
                      <a:r>
                        <a:rPr lang="en-US" dirty="0" smtClean="0"/>
                        <a:t>Significant Reduction</a:t>
                      </a:r>
                      <a:r>
                        <a:rPr lang="en-US" baseline="0" dirty="0" smtClean="0"/>
                        <a:t> in performance </a:t>
                      </a:r>
                      <a:endParaRPr lang="en-US" dirty="0"/>
                    </a:p>
                  </a:txBody>
                  <a:tcPr/>
                </a:tc>
                <a:tc>
                  <a:txBody>
                    <a:bodyPr/>
                    <a:lstStyle/>
                    <a:p>
                      <a:r>
                        <a:rPr lang="en-US" dirty="0" smtClean="0"/>
                        <a:t>Cost increase ( 25-50%)</a:t>
                      </a:r>
                      <a:endParaRPr lang="en-US" dirty="0"/>
                    </a:p>
                  </a:txBody>
                  <a:tcPr/>
                </a:tc>
                <a:tc>
                  <a:txBody>
                    <a:bodyPr/>
                    <a:lstStyle/>
                    <a:p>
                      <a:r>
                        <a:rPr lang="en-US" dirty="0" smtClean="0"/>
                        <a:t>Significant</a:t>
                      </a:r>
                      <a:r>
                        <a:rPr lang="en-US" baseline="0" dirty="0" smtClean="0"/>
                        <a:t> slip ( &gt; 3 months )</a:t>
                      </a:r>
                      <a:endParaRPr lang="en-US" dirty="0"/>
                    </a:p>
                  </a:txBody>
                  <a:tcPr/>
                </a:tc>
              </a:tr>
              <a:tr h="370840">
                <a:tc>
                  <a:txBody>
                    <a:bodyPr/>
                    <a:lstStyle/>
                    <a:p>
                      <a:r>
                        <a:rPr lang="en-US" dirty="0" smtClean="0"/>
                        <a:t>0.9 ( high )</a:t>
                      </a:r>
                      <a:endParaRPr lang="en-US" dirty="0"/>
                    </a:p>
                  </a:txBody>
                  <a:tcPr/>
                </a:tc>
                <a:tc>
                  <a:txBody>
                    <a:bodyPr/>
                    <a:lstStyle/>
                    <a:p>
                      <a:r>
                        <a:rPr lang="en-US" dirty="0" smtClean="0"/>
                        <a:t>Technical goals</a:t>
                      </a:r>
                      <a:r>
                        <a:rPr lang="en-US" baseline="0" dirty="0" smtClean="0"/>
                        <a:t> might not be achieved</a:t>
                      </a:r>
                      <a:endParaRPr lang="en-US" dirty="0"/>
                    </a:p>
                  </a:txBody>
                  <a:tcPr/>
                </a:tc>
                <a:tc>
                  <a:txBody>
                    <a:bodyPr/>
                    <a:lstStyle/>
                    <a:p>
                      <a:r>
                        <a:rPr lang="en-US" dirty="0" smtClean="0"/>
                        <a:t>Cost increase</a:t>
                      </a:r>
                      <a:r>
                        <a:rPr lang="en-US" baseline="0" dirty="0" smtClean="0"/>
                        <a:t> in excess of 50 %</a:t>
                      </a:r>
                      <a:endParaRPr lang="en-US" dirty="0"/>
                    </a:p>
                  </a:txBody>
                  <a:tcPr/>
                </a:tc>
                <a:tc>
                  <a:txBody>
                    <a:bodyPr/>
                    <a:lstStyle/>
                    <a:p>
                      <a:r>
                        <a:rPr lang="en-US" dirty="0" smtClean="0"/>
                        <a:t>Large slip ( unacceptable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Quantitative risk analysis</a:t>
            </a:r>
          </a:p>
          <a:p>
            <a:pPr algn="just"/>
            <a:r>
              <a:rPr lang="en-US" dirty="0" smtClean="0"/>
              <a:t>It is a way of numerically estimating the probability of that a project will meet its cost and time objectives</a:t>
            </a:r>
          </a:p>
          <a:p>
            <a:pPr algn="just"/>
            <a:r>
              <a:rPr lang="en-US" dirty="0" smtClean="0"/>
              <a:t>Quantitative analysis is based on a simultaneous evaluation of the impact of all identified and quantified risks. </a:t>
            </a:r>
          </a:p>
          <a:p>
            <a:pPr algn="just"/>
            <a:r>
              <a:rPr lang="en-US" dirty="0" smtClean="0"/>
              <a:t>Quantitative risk analysis involves statistical techniques that are most easily used with specialized software.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Risk Response Planning</a:t>
            </a:r>
          </a:p>
          <a:p>
            <a:pPr algn="just"/>
            <a:r>
              <a:rPr lang="en-US" dirty="0" smtClean="0"/>
              <a:t>Risk response planning focuses on the high risk items in qualitative and/or quantitative risk analysis. </a:t>
            </a:r>
          </a:p>
          <a:p>
            <a:pPr algn="just"/>
            <a:r>
              <a:rPr lang="en-US" dirty="0" smtClean="0"/>
              <a:t>It identifies and assigns parties to take responsibility for each risk response.</a:t>
            </a:r>
          </a:p>
          <a:p>
            <a:pPr algn="just"/>
            <a:r>
              <a:rPr lang="en-US" dirty="0" smtClean="0"/>
              <a:t>The project manager identifies which strategy is best for each risk and then designs specific actions to implement that strategy. These strategies and action include: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Avoidance: the team changes the project plan to eliminate the risk or to protect the project objectives from its impact. The team might achieve this by changing the scope, adding time or adding resources.</a:t>
            </a:r>
          </a:p>
          <a:p>
            <a:pPr algn="just"/>
            <a:r>
              <a:rPr lang="en-US" dirty="0" smtClean="0"/>
              <a:t>Transference: the team transfers the financial impact of risk by contracting out some aspect of work. Transference reduces the risk only if the contractor is more capable of taking steps to reduce the risk and does so.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Mitigation: The team seeks to reduce the probability or consequences of a risk event to an acceptable threshold. They accomplish this via many different means that are specific to project and the risk.</a:t>
            </a:r>
          </a:p>
          <a:p>
            <a:pPr algn="just"/>
            <a:r>
              <a:rPr lang="en-US" dirty="0" smtClean="0"/>
              <a:t>Acceptance: The project manager and the project team decide to accept certain risks. They </a:t>
            </a:r>
            <a:r>
              <a:rPr lang="en-US" dirty="0" err="1" smtClean="0"/>
              <a:t>donot</a:t>
            </a:r>
            <a:r>
              <a:rPr lang="en-US" dirty="0" smtClean="0"/>
              <a:t> change the project plan to deal with a risk or identify any response strategy other than agreeing to address the risk and when it occurs.</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876800"/>
          </a:xfrm>
        </p:spPr>
        <p:txBody>
          <a:bodyPr>
            <a:noAutofit/>
          </a:bodyPr>
          <a:lstStyle/>
          <a:p>
            <a:r>
              <a:rPr lang="en-US" sz="2400" dirty="0" smtClean="0"/>
              <a:t>Project risk </a:t>
            </a:r>
          </a:p>
          <a:p>
            <a:r>
              <a:rPr lang="en-US" sz="2400" dirty="0" smtClean="0"/>
              <a:t>= </a:t>
            </a:r>
            <a:r>
              <a:rPr lang="el-GR" sz="2400" dirty="0" smtClean="0">
                <a:latin typeface="Times New Roman"/>
                <a:cs typeface="Times New Roman"/>
              </a:rPr>
              <a:t>Σ</a:t>
            </a:r>
            <a:r>
              <a:rPr lang="en-US" sz="2400" dirty="0" smtClean="0">
                <a:latin typeface="Times New Roman"/>
                <a:cs typeface="Times New Roman"/>
              </a:rPr>
              <a:t> ( events * probabilities * consequences )</a:t>
            </a:r>
          </a:p>
          <a:p>
            <a:pPr algn="just"/>
            <a:r>
              <a:rPr lang="en-US" sz="2400" dirty="0" smtClean="0">
                <a:latin typeface="Times New Roman"/>
                <a:cs typeface="Times New Roman"/>
              </a:rPr>
              <a:t>It is a uncertain event or condition that, if occurs, has a positive or negative effect on the project objective.</a:t>
            </a:r>
          </a:p>
          <a:p>
            <a:pPr algn="just"/>
            <a:r>
              <a:rPr lang="en-US" sz="2400" dirty="0" smtClean="0">
                <a:latin typeface="Times New Roman"/>
                <a:cs typeface="Times New Roman"/>
              </a:rPr>
              <a:t>A risk has a cause and if it occurs an impact</a:t>
            </a:r>
          </a:p>
          <a:p>
            <a:pPr algn="just"/>
            <a:r>
              <a:rPr lang="en-US" sz="2400" dirty="0" smtClean="0">
                <a:latin typeface="Times New Roman"/>
                <a:cs typeface="Times New Roman"/>
              </a:rPr>
              <a:t>E.g. the cause may be requiring a permit or having limited personnel assigned to the project. The risk event  is that the permit or having limited personnel assigned to the project. The risk event is that the permit may take longer than planned or the personnel may not be adequate for the task.</a:t>
            </a:r>
          </a:p>
          <a:p>
            <a:pPr algn="just"/>
            <a:r>
              <a:rPr lang="en-US" sz="2400" dirty="0" smtClean="0">
                <a:latin typeface="Times New Roman"/>
                <a:cs typeface="Times New Roman"/>
              </a:rPr>
              <a:t>The project risk includes both threats to the projects’ objective and opportunities to improve on those objectives.</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Risk Monitoring and Control</a:t>
            </a:r>
          </a:p>
          <a:p>
            <a:pPr algn="just"/>
            <a:r>
              <a:rPr lang="en-US" dirty="0" smtClean="0"/>
              <a:t>Risk monitoring and control keeps track of the identified risks, residual risks and new risks. It also ensures the execution of risk response plans and evaluates its effectiveness. Risk monitoring and control continues for the life of the project. The list of project risks changes as the project matures, new risk develop or anticipated risks disappear.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Risk monitoring and control is carried out by following methods.</a:t>
            </a:r>
          </a:p>
          <a:p>
            <a:pPr algn="just"/>
            <a:r>
              <a:rPr lang="en-US" dirty="0" smtClean="0"/>
              <a:t>Risk reassessment: </a:t>
            </a:r>
          </a:p>
          <a:p>
            <a:pPr algn="just"/>
            <a:r>
              <a:rPr lang="en-US" dirty="0" smtClean="0"/>
              <a:t>It reviews the project risk at project team meetings. Major reviews are made at major milestones. Risk ratings and prioritization may change during the life of the project. These changes may require additional qualitative and quantitative risk analysis.</a:t>
            </a:r>
          </a:p>
          <a:p>
            <a:pPr algn="just"/>
            <a:r>
              <a:rPr lang="en-US" dirty="0" smtClean="0"/>
              <a:t>Risk audits</a:t>
            </a:r>
          </a:p>
          <a:p>
            <a:pPr algn="just"/>
            <a:r>
              <a:rPr lang="en-US" dirty="0" smtClean="0"/>
              <a:t>Examine and document the effectiveness of the risk response planning in controlling risk and effectiveness of the risk owner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Variance and trend analysis</a:t>
            </a:r>
          </a:p>
          <a:p>
            <a:pPr algn="just"/>
            <a:r>
              <a:rPr lang="en-US" dirty="0" smtClean="0"/>
              <a:t>Used for monitoring overall project cost and schedule performance against a baseline plan. Significant deviations indicate that updated risk identification and analysis should be performed.</a:t>
            </a:r>
          </a:p>
          <a:p>
            <a:pPr algn="just"/>
            <a:r>
              <a:rPr lang="en-US" dirty="0" smtClean="0"/>
              <a:t>Reserve analysis</a:t>
            </a:r>
          </a:p>
          <a:p>
            <a:pPr algn="just"/>
            <a:r>
              <a:rPr lang="en-US" dirty="0" smtClean="0"/>
              <a:t>As execution progresses, some risk events may happen with positive or negative impact on cost or schedule or contingency reserves. Reserve analysis compares available reserves with the risk remaining at the time and determines whether the reserves are sufficient.</a:t>
            </a:r>
          </a:p>
          <a:p>
            <a:pPr algn="just"/>
            <a:r>
              <a:rPr lang="en-US" dirty="0" smtClean="0"/>
              <a:t>Status Meetings</a:t>
            </a:r>
          </a:p>
          <a:p>
            <a:pPr algn="just"/>
            <a:r>
              <a:rPr lang="en-US" dirty="0" smtClean="0"/>
              <a:t>Risk management can be addressed regularly by including the subject in project meetings.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Risk Management Plan</a:t>
            </a:r>
          </a:p>
          <a:p>
            <a:pPr algn="just"/>
            <a:r>
              <a:rPr lang="en-US" dirty="0" smtClean="0"/>
              <a:t>It is the document prepared after the risk management planning meetings which shows the way, mechanisms, and methods of performing risk identifications, risk analysis, response planning and risk monitoring and controlling mechanisms.</a:t>
            </a:r>
          </a:p>
          <a:p>
            <a:pPr algn="just"/>
            <a:r>
              <a:rPr lang="en-US" dirty="0" smtClean="0"/>
              <a:t>Risk Register</a:t>
            </a:r>
          </a:p>
          <a:p>
            <a:pPr algn="just"/>
            <a:r>
              <a:rPr lang="en-US" dirty="0" smtClean="0"/>
              <a:t>It is a record to document the results of the risk management process. it contains the following information</a:t>
            </a:r>
          </a:p>
          <a:p>
            <a:pPr algn="just"/>
            <a:r>
              <a:rPr lang="en-US" dirty="0" smtClean="0"/>
              <a:t>List of identified risk with description</a:t>
            </a:r>
          </a:p>
          <a:p>
            <a:pPr algn="just"/>
            <a:r>
              <a:rPr lang="en-US" dirty="0" smtClean="0"/>
              <a:t>List of potential responses</a:t>
            </a:r>
          </a:p>
          <a:p>
            <a:pPr algn="just"/>
            <a:r>
              <a:rPr lang="en-US" dirty="0" smtClean="0"/>
              <a:t>Root cause of risk</a:t>
            </a:r>
          </a:p>
          <a:p>
            <a:pPr algn="just"/>
            <a:r>
              <a:rPr lang="en-US" dirty="0" smtClean="0"/>
              <a:t>Updated risk categories.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Contingency Plan</a:t>
            </a:r>
          </a:p>
          <a:p>
            <a:pPr algn="just"/>
            <a:r>
              <a:rPr lang="en-US" dirty="0" smtClean="0"/>
              <a:t>A contingency plan is developed in advance to respond to risks that arise during the project. Planning would reduce the cost of an action the risk occurs. Risk triggers such as missing intermediate milestones should be defined and tracked. </a:t>
            </a:r>
          </a:p>
          <a:p>
            <a:pPr algn="just"/>
            <a:r>
              <a:rPr lang="en-US" dirty="0" smtClean="0"/>
              <a:t>The most usual risk acceptance response is to establish a contingency allowance or reserve including amount of time , money or resources to account for </a:t>
            </a:r>
            <a:r>
              <a:rPr lang="en-US" smtClean="0"/>
              <a:t>known risks.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Project Risk</a:t>
            </a:r>
            <a:endParaRPr lang="en-US" dirty="0"/>
          </a:p>
        </p:txBody>
      </p:sp>
      <p:sp>
        <p:nvSpPr>
          <p:cNvPr id="3" name="Content Placeholder 2"/>
          <p:cNvSpPr>
            <a:spLocks noGrp="1"/>
          </p:cNvSpPr>
          <p:nvPr>
            <p:ph idx="1"/>
          </p:nvPr>
        </p:nvSpPr>
        <p:spPr/>
        <p:txBody>
          <a:bodyPr>
            <a:normAutofit lnSpcReduction="10000"/>
          </a:bodyPr>
          <a:lstStyle/>
          <a:p>
            <a:r>
              <a:rPr lang="en-US" dirty="0" smtClean="0"/>
              <a:t>1. Construction Risk</a:t>
            </a:r>
          </a:p>
          <a:p>
            <a:r>
              <a:rPr lang="en-US" dirty="0" smtClean="0"/>
              <a:t> a. Completion Risk </a:t>
            </a:r>
          </a:p>
          <a:p>
            <a:pPr algn="just"/>
            <a:r>
              <a:rPr lang="en-US" dirty="0" smtClean="0"/>
              <a:t>Completion phase carries the greatest risk for the financer. Construction carries the danger that the project </a:t>
            </a:r>
            <a:r>
              <a:rPr lang="en-US" dirty="0" err="1" smtClean="0"/>
              <a:t>willnot</a:t>
            </a:r>
            <a:r>
              <a:rPr lang="en-US" dirty="0" smtClean="0"/>
              <a:t> be completed on time, on budget or at all because of technical, labor and other construction difficulties. Such delays or cost increases may delay the loan repayments and cause interest and debt to accumulate. They may also jeopardize contracts for the sale of the projects out put and supply the contract of raw materials.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Operation Phase Risk </a:t>
            </a:r>
          </a:p>
          <a:p>
            <a:r>
              <a:rPr lang="en-US" dirty="0" smtClean="0"/>
              <a:t> a ) Resource/ Reserve Risk</a:t>
            </a:r>
          </a:p>
          <a:p>
            <a:pPr algn="just"/>
            <a:r>
              <a:rPr lang="en-US" dirty="0" smtClean="0"/>
              <a:t>This is the risk that for mining project , rail project, power station or toll road there are  inadequate outputs that can be processed or serviced to produce an adequate return. </a:t>
            </a:r>
          </a:p>
          <a:p>
            <a:pPr algn="just"/>
            <a:r>
              <a:rPr lang="en-US" dirty="0" smtClean="0"/>
              <a:t>For example, this is the risk that there are insufficient reserves for mine, passengers for railway, fuel for </a:t>
            </a:r>
            <a:r>
              <a:rPr lang="en-US" dirty="0" err="1" smtClean="0"/>
              <a:t>powerstation</a:t>
            </a:r>
            <a:r>
              <a:rPr lang="en-US" dirty="0" smtClean="0"/>
              <a:t> or vehicles for toll road.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b) Operating Risk</a:t>
            </a:r>
          </a:p>
          <a:p>
            <a:pPr algn="just"/>
            <a:r>
              <a:rPr lang="en-US" dirty="0" smtClean="0"/>
              <a:t>These are general risk that may affect the cash flow of the project by increasing the operating costs or affecting the projects capacity to continue to generate the quantity and quality of the planned output over life. </a:t>
            </a:r>
          </a:p>
          <a:p>
            <a:pPr algn="just"/>
            <a:r>
              <a:rPr lang="en-US" dirty="0" smtClean="0"/>
              <a:t>Operating risk include the level of experience of operator, inefficiencies of operations or shortage of supply of skilled manpower.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c) Market/ off-Take risk</a:t>
            </a:r>
          </a:p>
          <a:p>
            <a:pPr algn="just"/>
            <a:r>
              <a:rPr lang="en-US" dirty="0" smtClean="0"/>
              <a:t>Obviously the loan can only be paid if the product generated can be turned in to cash. Market risk is the risk that a buyer can not be found for the product at a price sufficient to provide adequate cash flow to service the debt. </a:t>
            </a:r>
          </a:p>
          <a:p>
            <a:pPr algn="just"/>
            <a:r>
              <a:rPr lang="en-US" dirty="0" smtClean="0"/>
              <a:t>The best mechanism to minimize the market risk before lending takes place is an acceptable forward sales contract entered into the financially sound purchaser.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3. Risk common to both construction and Operation Phases</a:t>
            </a:r>
          </a:p>
          <a:p>
            <a:r>
              <a:rPr lang="en-US" dirty="0" smtClean="0"/>
              <a:t> a) Participants/ Credit Risk</a:t>
            </a:r>
          </a:p>
          <a:p>
            <a:pPr algn="just"/>
            <a:r>
              <a:rPr lang="en-US" dirty="0" smtClean="0"/>
              <a:t>This risk is associated with the sponsors or the borrowers themselves. </a:t>
            </a:r>
          </a:p>
          <a:p>
            <a:pPr algn="just"/>
            <a:r>
              <a:rPr lang="en-US" dirty="0" smtClean="0"/>
              <a:t>The question is whether they have sufficient resources to manage the construction and operation of project  and to efficiently resolve the problems that may rise.</a:t>
            </a:r>
          </a:p>
          <a:p>
            <a:pPr algn="just"/>
            <a:r>
              <a:rPr lang="en-US" dirty="0" smtClean="0"/>
              <a:t>To </a:t>
            </a:r>
            <a:r>
              <a:rPr lang="en-US" dirty="0" err="1" smtClean="0"/>
              <a:t>minimise</a:t>
            </a:r>
            <a:r>
              <a:rPr lang="en-US" dirty="0" smtClean="0"/>
              <a:t> this risk, the financers need to satisfy themselves that the participants have the necessary human resources, experience in past project of its nature.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b) Technical Risk </a:t>
            </a:r>
          </a:p>
          <a:p>
            <a:pPr algn="just"/>
            <a:r>
              <a:rPr lang="en-US" dirty="0" smtClean="0"/>
              <a:t>This is the risk of technical difficulties in the construction and operation of the projects’ plant and equipment, including latent defects. </a:t>
            </a:r>
          </a:p>
          <a:p>
            <a:pPr algn="just"/>
            <a:r>
              <a:rPr lang="en-US" dirty="0" smtClean="0"/>
              <a:t> financiers usually minimize this risk by preferring tried and tested technologies to new unproven </a:t>
            </a:r>
            <a:r>
              <a:rPr lang="en-US" dirty="0" err="1" smtClean="0"/>
              <a:t>tecnologies</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593E4-91B0-4D38-B516-CE71F1096B4A}"/>
</file>

<file path=customXml/itemProps2.xml><?xml version="1.0" encoding="utf-8"?>
<ds:datastoreItem xmlns:ds="http://schemas.openxmlformats.org/officeDocument/2006/customXml" ds:itemID="{F2D1E528-2E55-4C47-8725-097AE7A557F4}"/>
</file>

<file path=customXml/itemProps3.xml><?xml version="1.0" encoding="utf-8"?>
<ds:datastoreItem xmlns:ds="http://schemas.openxmlformats.org/officeDocument/2006/customXml" ds:itemID="{5AB96C0D-AA9E-4C49-81B0-497229B51F06}"/>
</file>

<file path=docProps/app.xml><?xml version="1.0" encoding="utf-8"?>
<Properties xmlns="http://schemas.openxmlformats.org/officeDocument/2006/extended-properties" xmlns:vt="http://schemas.openxmlformats.org/officeDocument/2006/docPropsVTypes">
  <Template>Flow</Template>
  <TotalTime>189</TotalTime>
  <Words>2329</Words>
  <Application>Microsoft Office PowerPoint</Application>
  <PresentationFormat>On-screen Show (4:3)</PresentationFormat>
  <Paragraphs>142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Project Risk Analysis and Management</vt:lpstr>
      <vt:lpstr>Slide 2</vt:lpstr>
      <vt:lpstr>Slide 3</vt:lpstr>
      <vt:lpstr>Types of Project Risk</vt:lpstr>
      <vt:lpstr>Slide 5</vt:lpstr>
      <vt:lpstr>Slide 6</vt:lpstr>
      <vt:lpstr> </vt:lpstr>
      <vt:lpstr>Slide 8</vt:lpstr>
      <vt:lpstr>Slide 9</vt:lpstr>
      <vt:lpstr>Slide 10</vt:lpstr>
      <vt:lpstr>Slide 11</vt:lpstr>
      <vt:lpstr>Slide 12</vt:lpstr>
      <vt:lpstr>Slide 13</vt:lpstr>
      <vt:lpstr>Analysis of Major Source of Risk</vt:lpstr>
      <vt:lpstr>Slide 15</vt:lpstr>
      <vt:lpstr>Slide 16</vt:lpstr>
      <vt:lpstr>Slide 17</vt:lpstr>
      <vt:lpstr>Slide 18</vt:lpstr>
      <vt:lpstr>Slide 19</vt:lpstr>
      <vt:lpstr>Slide 20</vt:lpstr>
      <vt:lpstr>Effective Management of Project Risk</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Risk Analysis and Management</dc:title>
  <dc:creator>Lenovo</dc:creator>
  <cp:lastModifiedBy>Lenovo</cp:lastModifiedBy>
  <cp:revision>38</cp:revision>
  <dcterms:created xsi:type="dcterms:W3CDTF">2006-08-16T00:00:00Z</dcterms:created>
  <dcterms:modified xsi:type="dcterms:W3CDTF">2019-01-21T01:13:02Z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