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74" r:id="rId9"/>
    <p:sldId id="275" r:id="rId10"/>
    <p:sldId id="272" r:id="rId11"/>
    <p:sldId id="262" r:id="rId12"/>
    <p:sldId id="263" r:id="rId13"/>
    <p:sldId id="264" r:id="rId14"/>
    <p:sldId id="265" r:id="rId15"/>
    <p:sldId id="266" r:id="rId16"/>
    <p:sldId id="267" r:id="rId17"/>
    <p:sldId id="268" r:id="rId18"/>
    <p:sldId id="269" r:id="rId19"/>
    <p:sldId id="270"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Project Financing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Preference Share Capital</a:t>
            </a:r>
          </a:p>
          <a:p>
            <a:pPr algn="just"/>
            <a:r>
              <a:rPr lang="en-US" dirty="0" smtClean="0"/>
              <a:t>It is that capital which has the characteristics of both the equity capital and debt capital. Two types of dividend are provided to the preference share holder. They are</a:t>
            </a:r>
          </a:p>
          <a:p>
            <a:pPr algn="just"/>
            <a:r>
              <a:rPr lang="en-US" dirty="0" smtClean="0"/>
              <a:t> a) dividends based on fixed percentage ( like debt capital ) which is paid after tax deduction</a:t>
            </a:r>
          </a:p>
          <a:p>
            <a:pPr algn="just"/>
            <a:r>
              <a:rPr lang="en-US" dirty="0" smtClean="0"/>
              <a:t> b) dividends based on earning ( like equity share holders )</a:t>
            </a:r>
          </a:p>
          <a:p>
            <a:pPr algn="just"/>
            <a:r>
              <a:rPr lang="en-US" dirty="0" smtClean="0"/>
              <a:t>This is a long term debt and sometime referred as hybrid capital</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Feature of Sound Capital Structure</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Profitability : The capital structure of the company should be maximum advantageous. Within the constraints maximum use of leverage at a minimum cost should be available.</a:t>
            </a:r>
          </a:p>
          <a:p>
            <a:pPr algn="just"/>
            <a:r>
              <a:rPr lang="en-US" dirty="0" smtClean="0"/>
              <a:t>Solvency : Use of excessive debt threatens the solvency of the company. Debt should be added only point up to a level which </a:t>
            </a:r>
            <a:r>
              <a:rPr lang="en-US" dirty="0" err="1" smtClean="0"/>
              <a:t>doesnot</a:t>
            </a:r>
            <a:r>
              <a:rPr lang="en-US" dirty="0" smtClean="0"/>
              <a:t> add substantial risk to the company</a:t>
            </a:r>
          </a:p>
          <a:p>
            <a:pPr algn="just"/>
            <a:r>
              <a:rPr lang="en-US" dirty="0" smtClean="0"/>
              <a:t>Flexibility: It means the firms’ ability to decide on its capital structure to meet dynamic need. So the </a:t>
            </a:r>
            <a:r>
              <a:rPr lang="en-US" dirty="0" err="1" smtClean="0"/>
              <a:t>companys</a:t>
            </a:r>
            <a:r>
              <a:rPr lang="en-US" dirty="0" smtClean="0"/>
              <a:t>’ capital structure should be flexible enough to meet the dynamic need of the company.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Conservation : It deals with cash flow ability of the company. To some extent, the capital structure of the company should be conservative in a sense that the debt capacity of the company should not be exceeded. </a:t>
            </a:r>
          </a:p>
          <a:p>
            <a:pPr algn="just"/>
            <a:r>
              <a:rPr lang="en-US" dirty="0" smtClean="0"/>
              <a:t>Control: The capital structure should involve minimum risk of loss of control of the company. In other word capital structure should be planned in such a way that the company should always be able to keep control on it.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Determinants of Capital Structure</a:t>
            </a:r>
            <a:endParaRPr lang="en-US" dirty="0"/>
          </a:p>
        </p:txBody>
      </p:sp>
      <p:sp>
        <p:nvSpPr>
          <p:cNvPr id="3" name="Content Placeholder 2"/>
          <p:cNvSpPr>
            <a:spLocks noGrp="1"/>
          </p:cNvSpPr>
          <p:nvPr>
            <p:ph idx="1"/>
          </p:nvPr>
        </p:nvSpPr>
        <p:spPr/>
        <p:txBody>
          <a:bodyPr/>
          <a:lstStyle/>
          <a:p>
            <a:r>
              <a:rPr lang="en-US" dirty="0" smtClean="0"/>
              <a:t>Leverage effect on earning per share</a:t>
            </a:r>
          </a:p>
          <a:p>
            <a:r>
              <a:rPr lang="en-US" dirty="0" smtClean="0"/>
              <a:t>Growth and stability of sales</a:t>
            </a:r>
          </a:p>
          <a:p>
            <a:r>
              <a:rPr lang="en-US" dirty="0" smtClean="0"/>
              <a:t>Cost of capital</a:t>
            </a:r>
          </a:p>
          <a:p>
            <a:r>
              <a:rPr lang="en-US" dirty="0" smtClean="0"/>
              <a:t>Size of the company</a:t>
            </a:r>
          </a:p>
          <a:p>
            <a:r>
              <a:rPr lang="en-US" dirty="0" smtClean="0"/>
              <a:t>Marketability</a:t>
            </a:r>
          </a:p>
          <a:p>
            <a:r>
              <a:rPr lang="en-US" dirty="0" smtClean="0"/>
              <a:t>Floatation costs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on EPS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use of cost source of finance, such as debt or preference share capital, to finance the assets of the company is known as financial leverage or trading on equity. Influence of EPS when debt or preference share capital is used against equity share capital is leverage effect. Such leverage impact is realized mainly due to following characteristics of debt and preference share capitals.</a:t>
            </a:r>
          </a:p>
          <a:p>
            <a:pPr algn="just"/>
            <a:r>
              <a:rPr lang="en-US" dirty="0" smtClean="0"/>
              <a:t>Cost of debt is usually lower than the cost of preference share capital</a:t>
            </a:r>
          </a:p>
          <a:p>
            <a:pPr algn="just"/>
            <a:r>
              <a:rPr lang="en-US" dirty="0" smtClean="0"/>
              <a:t>Interest paid on debt or bond is from pre tax profit. While interest ( dividends paid on the basis of fixed percentage ) paid on preference share capital is from tax profit.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dirty="0" smtClean="0"/>
              <a:t>Growth and Stability of Sales</a:t>
            </a:r>
            <a:endParaRPr lang="en-US" dirty="0"/>
          </a:p>
        </p:txBody>
      </p:sp>
      <p:sp>
        <p:nvSpPr>
          <p:cNvPr id="3" name="Content Placeholder 2"/>
          <p:cNvSpPr>
            <a:spLocks noGrp="1"/>
          </p:cNvSpPr>
          <p:nvPr>
            <p:ph idx="1"/>
          </p:nvPr>
        </p:nvSpPr>
        <p:spPr>
          <a:xfrm>
            <a:off x="457200" y="1600200"/>
            <a:ext cx="8229600" cy="4724400"/>
          </a:xfrm>
        </p:spPr>
        <p:txBody>
          <a:bodyPr/>
          <a:lstStyle/>
          <a:p>
            <a:pPr algn="just"/>
            <a:r>
              <a:rPr lang="en-US" dirty="0" smtClean="0"/>
              <a:t>A company’s capital structure is also shaped by the growth and stability of sales. A firm having stable sales can employ large amount of debt ( high degree of leverage ), because they will not face difficulty in paying back the debt. </a:t>
            </a:r>
          </a:p>
          <a:p>
            <a:pPr algn="just"/>
            <a:r>
              <a:rPr lang="en-US" dirty="0" smtClean="0"/>
              <a:t>Similar is the situation in growth of sales. A company expected to have larger growth of sales can employ larger debt.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Capital</a:t>
            </a:r>
            <a:endParaRPr lang="en-US" dirty="0"/>
          </a:p>
        </p:txBody>
      </p:sp>
      <p:sp>
        <p:nvSpPr>
          <p:cNvPr id="3" name="Content Placeholder 2"/>
          <p:cNvSpPr>
            <a:spLocks noGrp="1"/>
          </p:cNvSpPr>
          <p:nvPr>
            <p:ph idx="1"/>
          </p:nvPr>
        </p:nvSpPr>
        <p:spPr/>
        <p:txBody>
          <a:bodyPr/>
          <a:lstStyle/>
          <a:p>
            <a:pPr algn="just"/>
            <a:r>
              <a:rPr lang="en-US" dirty="0" smtClean="0"/>
              <a:t>Capital structure of a firm is also shaped by the cost of the capital. This means a company may employ cheaper capital. Usually debt is a cheaper source of funds than equity. This is generally the case even when the taxes are considered. The tax deductibility of the interest charges further reduces the cost of debt.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the Company</a:t>
            </a:r>
            <a:endParaRPr lang="en-US" dirty="0"/>
          </a:p>
        </p:txBody>
      </p:sp>
      <p:sp>
        <p:nvSpPr>
          <p:cNvPr id="3" name="Content Placeholder 2"/>
          <p:cNvSpPr>
            <a:spLocks noGrp="1"/>
          </p:cNvSpPr>
          <p:nvPr>
            <p:ph idx="1"/>
          </p:nvPr>
        </p:nvSpPr>
        <p:spPr/>
        <p:txBody>
          <a:bodyPr/>
          <a:lstStyle/>
          <a:p>
            <a:pPr algn="just"/>
            <a:r>
              <a:rPr lang="en-US" dirty="0" smtClean="0"/>
              <a:t>The size of the company greatly influences the availability of funds from different sources. A small company finds great difficulty in raising long term loans. If it is available it will be at higher rate of interest and inconvenient terms. </a:t>
            </a:r>
          </a:p>
          <a:p>
            <a:pPr algn="just"/>
            <a:r>
              <a:rPr lang="en-US" dirty="0" smtClean="0"/>
              <a:t>A large company has a greater flexibility in designing its capital structure. It obtains loans at easy term and sell common shares, preference share and debentures to the public.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Marketability</a:t>
            </a:r>
            <a:endParaRPr lang="en-US" dirty="0"/>
          </a:p>
        </p:txBody>
      </p:sp>
      <p:sp>
        <p:nvSpPr>
          <p:cNvPr id="3" name="Content Placeholder 2"/>
          <p:cNvSpPr>
            <a:spLocks noGrp="1"/>
          </p:cNvSpPr>
          <p:nvPr>
            <p:ph idx="1"/>
          </p:nvPr>
        </p:nvSpPr>
        <p:spPr/>
        <p:txBody>
          <a:bodyPr/>
          <a:lstStyle/>
          <a:p>
            <a:pPr algn="just"/>
            <a:r>
              <a:rPr lang="en-US" dirty="0" smtClean="0"/>
              <a:t>Marketability means the readiness of the investors to purchase a particular type of security in a given periods of time. </a:t>
            </a:r>
          </a:p>
          <a:p>
            <a:pPr algn="just"/>
            <a:r>
              <a:rPr lang="en-US" dirty="0" smtClean="0"/>
              <a:t>Marketability does not influence the initial capital structure, but it is an important consideration to decide about the appropriate timing of security issues.</a:t>
            </a:r>
          </a:p>
          <a:p>
            <a:pPr algn="just"/>
            <a:r>
              <a:rPr lang="en-US" dirty="0" smtClean="0"/>
              <a:t>If the share market is depressed, the company should not issue common share but issue debt and wait to issue common share until the share market revives.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Floatation Costs</a:t>
            </a:r>
          </a:p>
          <a:p>
            <a:pPr algn="just"/>
            <a:r>
              <a:rPr lang="en-US" dirty="0" smtClean="0"/>
              <a:t>Floatation costs are not a very important factor influencing the capital structure of a company. Floatation cost are incurred only when the funds are raised. Generally the cost of floating a debt is less than a cost of floating an equity issue. This may encourage a company to issue debt than issue common shares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Finance</a:t>
            </a:r>
            <a:endParaRPr lang="en-US" dirty="0"/>
          </a:p>
        </p:txBody>
      </p:sp>
      <p:sp>
        <p:nvSpPr>
          <p:cNvPr id="3" name="Content Placeholder 2"/>
          <p:cNvSpPr>
            <a:spLocks noGrp="1"/>
          </p:cNvSpPr>
          <p:nvPr>
            <p:ph idx="1"/>
          </p:nvPr>
        </p:nvSpPr>
        <p:spPr/>
        <p:txBody>
          <a:bodyPr/>
          <a:lstStyle/>
          <a:p>
            <a:pPr algn="just"/>
            <a:r>
              <a:rPr lang="en-US" dirty="0" smtClean="0"/>
              <a:t>Project finance is long term financing of the infrastructure and industrial ( manufacturing ) projects and public services based upon the based on limited recourse financial structure where project debt and equity used to finance the project are paid back from the cash flow generated by the project.</a:t>
            </a:r>
          </a:p>
          <a:p>
            <a:pPr algn="just"/>
            <a:r>
              <a:rPr lang="en-US" dirty="0" smtClean="0"/>
              <a:t>Project finance is the long term financing of the infrastructure based upon the projected cash flows of the project rather than the balance sheets of the project sponsors.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Budgeting Decision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Capital Budgeting Decision is the investment decisions of the firm. It may be defined as the firms decision to invest its current funds most efficiently in long term activities in anticipation of an expected flow of future benefit over the series of years.</a:t>
            </a:r>
          </a:p>
          <a:p>
            <a:pPr algn="just"/>
            <a:r>
              <a:rPr lang="en-US" dirty="0" smtClean="0"/>
              <a:t>The investment decision ( capital budgeting decisions of a firm include following types of investment.</a:t>
            </a:r>
          </a:p>
          <a:p>
            <a:pPr algn="just"/>
            <a:r>
              <a:rPr lang="en-US" dirty="0" smtClean="0"/>
              <a:t>Addition, disposition, modification and replacements of assets in a long term basis.</a:t>
            </a:r>
          </a:p>
          <a:p>
            <a:pPr algn="just"/>
            <a:r>
              <a:rPr lang="en-US" dirty="0" smtClean="0"/>
              <a:t>Introducing new product</a:t>
            </a:r>
          </a:p>
          <a:p>
            <a:pPr algn="just"/>
            <a:r>
              <a:rPr lang="en-US" dirty="0" smtClean="0"/>
              <a:t>Expanding the business.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Capital Budgeting</a:t>
            </a:r>
            <a:endParaRPr lang="en-US" dirty="0"/>
          </a:p>
        </p:txBody>
      </p:sp>
      <p:sp>
        <p:nvSpPr>
          <p:cNvPr id="3" name="Content Placeholder 2"/>
          <p:cNvSpPr>
            <a:spLocks noGrp="1"/>
          </p:cNvSpPr>
          <p:nvPr>
            <p:ph idx="1"/>
          </p:nvPr>
        </p:nvSpPr>
        <p:spPr/>
        <p:txBody>
          <a:bodyPr/>
          <a:lstStyle/>
          <a:p>
            <a:r>
              <a:rPr lang="en-US" dirty="0" smtClean="0"/>
              <a:t>Irreversible Decisions</a:t>
            </a:r>
          </a:p>
          <a:p>
            <a:pPr algn="just"/>
            <a:r>
              <a:rPr lang="en-US" dirty="0" smtClean="0"/>
              <a:t>Most of the cases the decision made in capital budgeting are irreversible decisions. Once the decision taken the firm may not be in the position to revert back unless it is ready to absorb heavy losses.</a:t>
            </a:r>
          </a:p>
          <a:p>
            <a:pPr algn="just"/>
            <a:r>
              <a:rPr lang="en-US" dirty="0" smtClean="0"/>
              <a:t>Growth</a:t>
            </a:r>
          </a:p>
          <a:p>
            <a:pPr algn="just"/>
            <a:r>
              <a:rPr lang="en-US" dirty="0" smtClean="0"/>
              <a:t>The capital budgeting decisions have long term effects on the growth. A wrong decision can prove disastrous for continual survival of the firm.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Large of amount of funds</a:t>
            </a:r>
          </a:p>
          <a:p>
            <a:pPr algn="just"/>
            <a:r>
              <a:rPr lang="en-US" dirty="0" smtClean="0"/>
              <a:t>The capital budgeting decisions are generally involves large amount of funds and as a result substantial portion of capital funds are blocked in the capital budgeting decisions. Therefore more attention is required for capital budgeting decisions otherwise the firm may suffer from the heavy capital losses in time too come.</a:t>
            </a:r>
          </a:p>
          <a:p>
            <a:pPr algn="just"/>
            <a:r>
              <a:rPr lang="en-US" dirty="0" smtClean="0"/>
              <a:t>Risk</a:t>
            </a:r>
          </a:p>
          <a:p>
            <a:pPr algn="just"/>
            <a:r>
              <a:rPr lang="en-US" dirty="0" smtClean="0"/>
              <a:t>A long term commitment of funds may also change the risk position of the firm. If the adoption of the investment increases and its earnings the firm will become more risky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Complex</a:t>
            </a:r>
          </a:p>
          <a:p>
            <a:pPr algn="just"/>
            <a:r>
              <a:rPr lang="en-US" dirty="0" smtClean="0"/>
              <a:t>Long term investment decisions are the most difficult decisions. Future events which are difficult to predict.</a:t>
            </a:r>
          </a:p>
          <a:p>
            <a:pPr algn="just"/>
            <a:r>
              <a:rPr lang="en-US" dirty="0" smtClean="0"/>
              <a:t>It is very complex to correctly estimate the future cash flow of </a:t>
            </a:r>
            <a:r>
              <a:rPr lang="en-US" smtClean="0"/>
              <a:t>the investment.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Budgeting Process</a:t>
            </a:r>
            <a:endParaRPr lang="en-US" dirty="0"/>
          </a:p>
        </p:txBody>
      </p:sp>
      <p:sp>
        <p:nvSpPr>
          <p:cNvPr id="3" name="Content Placeholder 2"/>
          <p:cNvSpPr>
            <a:spLocks noGrp="1"/>
          </p:cNvSpPr>
          <p:nvPr>
            <p:ph idx="1"/>
          </p:nvPr>
        </p:nvSpPr>
        <p:spPr/>
        <p:txBody>
          <a:bodyPr/>
          <a:lstStyle/>
          <a:p>
            <a:r>
              <a:rPr lang="en-US" dirty="0" smtClean="0"/>
              <a:t>Planning</a:t>
            </a:r>
          </a:p>
          <a:p>
            <a:r>
              <a:rPr lang="en-US" dirty="0" smtClean="0"/>
              <a:t>Analysis</a:t>
            </a:r>
          </a:p>
          <a:p>
            <a:r>
              <a:rPr lang="en-US" dirty="0" smtClean="0"/>
              <a:t>Selection</a:t>
            </a:r>
          </a:p>
          <a:p>
            <a:r>
              <a:rPr lang="en-US" dirty="0" smtClean="0"/>
              <a:t>Financing</a:t>
            </a:r>
          </a:p>
          <a:p>
            <a:r>
              <a:rPr lang="en-US" dirty="0" smtClean="0"/>
              <a:t>Implementation</a:t>
            </a:r>
          </a:p>
          <a:p>
            <a:r>
              <a:rPr lang="en-US" dirty="0" smtClean="0"/>
              <a:t>Review</a:t>
            </a: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Planning</a:t>
            </a:r>
          </a:p>
          <a:p>
            <a:pPr algn="just"/>
            <a:r>
              <a:rPr lang="en-US" dirty="0" smtClean="0"/>
              <a:t>The planning phase of a project’s capital budgeting process is concern with the investment strategy and the generation and preliminary screening of the project proposals. </a:t>
            </a:r>
          </a:p>
          <a:p>
            <a:pPr algn="just"/>
            <a:r>
              <a:rPr lang="en-US" dirty="0" smtClean="0"/>
              <a:t>The investment strategy of the firm delineates to undertake the types of investment. Once a project is identified, it needs to be examined and preliminary analysis is done.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Analysis</a:t>
            </a:r>
          </a:p>
          <a:p>
            <a:pPr algn="just"/>
            <a:r>
              <a:rPr lang="en-US" dirty="0" smtClean="0"/>
              <a:t>If the preliminary screening suggests that the project is prima facie ( on the first impression )worthwhile a detailed analysis of the marketing, technical, financial, economic and geological aspect is undertaken.</a:t>
            </a:r>
          </a:p>
          <a:p>
            <a:pPr algn="just"/>
            <a:r>
              <a:rPr lang="en-US" dirty="0" smtClean="0"/>
              <a:t>In this phase of capital budgeting focus is on gathering, preparing and summarizing relevant information about various project proposals. </a:t>
            </a:r>
            <a:endParaRPr lang="en-US" dirty="0" smtClean="0"/>
          </a:p>
          <a:p>
            <a:pPr algn="just"/>
            <a:r>
              <a:rPr lang="en-US" dirty="0" smtClean="0"/>
              <a:t>In this analysis the cost and benefits associated with the project can be defined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Selection</a:t>
            </a:r>
          </a:p>
          <a:p>
            <a:pPr algn="just"/>
            <a:r>
              <a:rPr lang="en-US" dirty="0" smtClean="0"/>
              <a:t>Payback Period, accounting rate of return, net present value, internal rate of return and benefit cost ratio are the criteria that help to judge and select the best alternative of the project.</a:t>
            </a:r>
          </a:p>
          <a:p>
            <a:pPr algn="just"/>
            <a:r>
              <a:rPr lang="en-US" dirty="0" smtClean="0"/>
              <a:t>Financing</a:t>
            </a:r>
          </a:p>
          <a:p>
            <a:pPr algn="just"/>
            <a:r>
              <a:rPr lang="en-US" dirty="0" smtClean="0"/>
              <a:t>Two main sources of financing of the project are the debt capital and equity capital. After selection of best project we should finance it by various sources of financing.</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Implementation</a:t>
            </a:r>
          </a:p>
          <a:p>
            <a:pPr algn="just"/>
            <a:r>
              <a:rPr lang="en-US" dirty="0" smtClean="0"/>
              <a:t>Implementation phase of a project consist of several stages like project and engineering design, negotiations and contracting, construction, training and plant commissioning. Delays implementation which are common can lead to substantial cost overruns.</a:t>
            </a:r>
          </a:p>
          <a:p>
            <a:pPr algn="just"/>
            <a:r>
              <a:rPr lang="en-US" dirty="0" smtClean="0"/>
              <a:t>Review</a:t>
            </a:r>
          </a:p>
          <a:p>
            <a:pPr algn="just"/>
            <a:r>
              <a:rPr lang="en-US" dirty="0" smtClean="0"/>
              <a:t>Review phase starts after the completion of the project commissioning of the project. Performance review should be done periodically to compare actual performance with projected performance.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dirty="0" smtClean="0"/>
              <a:t>Investment decision criteria/evaluation criteria/techniques of capital budgeting</a:t>
            </a:r>
            <a:endParaRPr lang="en-US" sz="2800" dirty="0"/>
          </a:p>
        </p:txBody>
      </p:sp>
      <p:sp>
        <p:nvSpPr>
          <p:cNvPr id="3" name="Content Placeholder 2"/>
          <p:cNvSpPr>
            <a:spLocks noGrp="1"/>
          </p:cNvSpPr>
          <p:nvPr>
            <p:ph idx="1"/>
          </p:nvPr>
        </p:nvSpPr>
        <p:spPr/>
        <p:txBody>
          <a:bodyPr>
            <a:normAutofit lnSpcReduction="10000"/>
          </a:bodyPr>
          <a:lstStyle/>
          <a:p>
            <a:r>
              <a:rPr lang="en-US" dirty="0" smtClean="0"/>
              <a:t>A) Non Discounted Cash Flow</a:t>
            </a:r>
          </a:p>
          <a:p>
            <a:pPr algn="just"/>
            <a:r>
              <a:rPr lang="en-US" dirty="0" smtClean="0"/>
              <a:t>This is a traditional methods and conceptually less satisfactory because they ignore </a:t>
            </a:r>
          </a:p>
          <a:p>
            <a:r>
              <a:rPr lang="en-US" dirty="0" smtClean="0"/>
              <a:t>Time value of money</a:t>
            </a:r>
          </a:p>
          <a:p>
            <a:r>
              <a:rPr lang="en-US" dirty="0" smtClean="0"/>
              <a:t>The bigger the better ( total benefit )</a:t>
            </a:r>
          </a:p>
          <a:p>
            <a:pPr algn="just"/>
            <a:r>
              <a:rPr lang="en-US" dirty="0" smtClean="0"/>
              <a:t>Nevertheless the payback period method is a widely used  in actual practice as it reflects the liquidity of the investment.</a:t>
            </a:r>
          </a:p>
          <a:p>
            <a:pPr algn="just"/>
            <a:r>
              <a:rPr lang="en-US" dirty="0" err="1" smtClean="0"/>
              <a:t>i</a:t>
            </a:r>
            <a:r>
              <a:rPr lang="en-US" dirty="0" smtClean="0"/>
              <a:t>) Simple Payback Period</a:t>
            </a:r>
          </a:p>
          <a:p>
            <a:pPr algn="just"/>
            <a:r>
              <a:rPr lang="en-US" dirty="0" smtClean="0"/>
              <a:t> </a:t>
            </a:r>
            <a:r>
              <a:rPr lang="en-US" dirty="0" smtClean="0"/>
              <a:t>ii) Discounted payback Period</a:t>
            </a:r>
          </a:p>
          <a:p>
            <a:pPr algn="just">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Financing </a:t>
            </a:r>
            <a:r>
              <a:rPr lang="en-US" dirty="0" err="1" smtClean="0"/>
              <a:t>vs</a:t>
            </a:r>
            <a:r>
              <a:rPr lang="en-US" dirty="0" smtClean="0"/>
              <a:t> Conventional Financing</a:t>
            </a:r>
            <a:endParaRPr lang="en-US" dirty="0"/>
          </a:p>
        </p:txBody>
      </p:sp>
      <p:sp>
        <p:nvSpPr>
          <p:cNvPr id="3" name="Content Placeholder 2"/>
          <p:cNvSpPr>
            <a:spLocks noGrp="1"/>
          </p:cNvSpPr>
          <p:nvPr>
            <p:ph idx="1"/>
          </p:nvPr>
        </p:nvSpPr>
        <p:spPr/>
        <p:txBody>
          <a:bodyPr/>
          <a:lstStyle/>
          <a:p>
            <a:pPr algn="just"/>
            <a:r>
              <a:rPr lang="en-US" dirty="0" smtClean="0"/>
              <a:t>In conventional financing, cash flow from different assets and business are co-mingled. In project financing, cash flows from the project related assets are considered for assessing the repaying capacity.</a:t>
            </a:r>
          </a:p>
          <a:p>
            <a:pPr algn="just"/>
            <a:r>
              <a:rPr lang="en-US" dirty="0" smtClean="0"/>
              <a:t>In conventional financing end use of the borrowed funds is not strictly monitored by the lenders. In project financing the creditors ensure proper utilization of funds and certain of assets as envisaged in the project proposal.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smtClean="0"/>
              <a:t>Payback period is the number of required time period to recover the initial investment. The discounted payback  </a:t>
            </a:r>
            <a:r>
              <a:rPr lang="en-US" dirty="0" smtClean="0"/>
              <a:t>method is similar to the regular payback period except that it discounts the cash flow at the projects cost of capital.</a:t>
            </a:r>
          </a:p>
          <a:p>
            <a:pPr algn="just"/>
            <a:r>
              <a:rPr lang="en-US" dirty="0" smtClean="0"/>
              <a:t> </a:t>
            </a:r>
            <a:r>
              <a:rPr lang="en-US" dirty="0" smtClean="0"/>
              <a:t>a) Simple Payback Period </a:t>
            </a:r>
          </a:p>
          <a:p>
            <a:pPr algn="just"/>
            <a:r>
              <a:rPr lang="en-US" dirty="0" smtClean="0"/>
              <a:t>In case of even cash flows </a:t>
            </a:r>
          </a:p>
          <a:p>
            <a:pPr algn="just"/>
            <a:r>
              <a:rPr lang="en-US" dirty="0" smtClean="0"/>
              <a:t>PBP = Initial Outlay /annual cash flow</a:t>
            </a:r>
          </a:p>
          <a:p>
            <a:pPr algn="just"/>
            <a:r>
              <a:rPr lang="en-US" dirty="0" smtClean="0"/>
              <a:t>In case of uneven cash flow</a:t>
            </a:r>
          </a:p>
          <a:p>
            <a:pPr algn="just"/>
            <a:r>
              <a:rPr lang="en-US" dirty="0" smtClean="0"/>
              <a:t>PBP = Minimum Year + amount to recover/ cash flow during a year</a:t>
            </a:r>
          </a:p>
          <a:p>
            <a:pPr algn="just"/>
            <a:r>
              <a:rPr lang="en-US" dirty="0" smtClean="0"/>
              <a:t>Amount to recover = investment-minimum years’ cumulative cash flow</a:t>
            </a: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Decision = </a:t>
            </a:r>
          </a:p>
          <a:p>
            <a:r>
              <a:rPr lang="en-US" dirty="0" smtClean="0"/>
              <a:t>Accept if PBP</a:t>
            </a:r>
            <a:r>
              <a:rPr lang="en-US" dirty="0" smtClean="0"/>
              <a:t>&lt;</a:t>
            </a:r>
            <a:r>
              <a:rPr lang="en-US" dirty="0" smtClean="0"/>
              <a:t> Maximum acceptable PBP</a:t>
            </a:r>
          </a:p>
          <a:p>
            <a:r>
              <a:rPr lang="en-US" dirty="0" smtClean="0"/>
              <a:t>Reject if PBP &gt; Maximum acceptable PBP</a:t>
            </a:r>
          </a:p>
          <a:p>
            <a:r>
              <a:rPr lang="en-US" dirty="0" smtClean="0"/>
              <a:t>Discounted Payback period</a:t>
            </a:r>
          </a:p>
          <a:p>
            <a:r>
              <a:rPr lang="en-US" dirty="0" smtClean="0"/>
              <a:t>DPBP= minimum years+ unrecovered amount/ discounted cum. Cash flow of </a:t>
            </a:r>
            <a:r>
              <a:rPr lang="en-US" dirty="0" err="1" smtClean="0"/>
              <a:t>mext</a:t>
            </a:r>
            <a:r>
              <a:rPr lang="en-US" dirty="0" smtClean="0"/>
              <a:t> year( PV of CF during the year 0</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Discounted Cash Flow Criteria</a:t>
            </a:r>
          </a:p>
          <a:p>
            <a:pPr algn="just"/>
            <a:r>
              <a:rPr lang="en-US" dirty="0" smtClean="0"/>
              <a:t>The discounted cash flow methods are theoretically superior to the traditional methods. Their superiority is the use of Time value of money. They satisfy the theoretically correct  appraisal method.</a:t>
            </a:r>
          </a:p>
          <a:p>
            <a:pPr algn="just"/>
            <a:r>
              <a:rPr lang="en-US" dirty="0" smtClean="0"/>
              <a:t>Net present value/ Net Future Value/Net Annual Value</a:t>
            </a:r>
          </a:p>
          <a:p>
            <a:pPr algn="just"/>
            <a:r>
              <a:rPr lang="en-US" dirty="0" smtClean="0"/>
              <a:t>Profitability Index or B/C ratio</a:t>
            </a:r>
          </a:p>
          <a:p>
            <a:pPr algn="just"/>
            <a:r>
              <a:rPr lang="en-US" dirty="0" smtClean="0"/>
              <a:t>Internal Rate of Return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Net Present Value Method (NPV ) </a:t>
            </a:r>
          </a:p>
          <a:p>
            <a:pPr algn="just"/>
            <a:r>
              <a:rPr lang="en-US" dirty="0" smtClean="0"/>
              <a:t>The net present value method is the classic economic method of evaluating the investment proposal. NPV is the present value of future returns discounted at the firms’ cost of capital minus the cost investment. </a:t>
            </a:r>
          </a:p>
          <a:p>
            <a:pPr algn="just"/>
            <a:r>
              <a:rPr lang="en-US" dirty="0" smtClean="0"/>
              <a:t>In this method first the present value of the cash inflow and present value of cash outflow are computed separately. NPV is the difference between these two present values.</a:t>
            </a:r>
          </a:p>
          <a:p>
            <a:pPr algn="just"/>
            <a:r>
              <a:rPr lang="en-US" dirty="0" smtClean="0"/>
              <a:t>NPV= CF1/(1+i)^1+CF2/(1+i)^2……….</a:t>
            </a:r>
            <a:r>
              <a:rPr lang="en-US" dirty="0" err="1" smtClean="0"/>
              <a:t>CFn</a:t>
            </a:r>
            <a:r>
              <a:rPr lang="en-US" dirty="0" smtClean="0"/>
              <a:t>/(1+i)^n-I</a:t>
            </a:r>
          </a:p>
          <a:p>
            <a:pPr algn="just"/>
            <a:r>
              <a:rPr lang="en-US" dirty="0" smtClean="0"/>
              <a:t>Accept NPV&gt;0</a:t>
            </a:r>
          </a:p>
          <a:p>
            <a:pPr algn="just"/>
            <a:r>
              <a:rPr lang="en-US" dirty="0" smtClean="0"/>
              <a:t>Reject NPV&lt;0</a:t>
            </a:r>
          </a:p>
          <a:p>
            <a:pPr algn="just"/>
            <a:endParaRPr lang="en-US" dirty="0" smtClean="0"/>
          </a:p>
          <a:p>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Profitability Index or B/C ratio</a:t>
            </a:r>
          </a:p>
          <a:p>
            <a:pPr algn="just"/>
            <a:r>
              <a:rPr lang="en-US" dirty="0" smtClean="0"/>
              <a:t>It may be defined as the ratio of present value of future cash flows to the initial outlay. </a:t>
            </a:r>
          </a:p>
          <a:p>
            <a:pPr algn="just"/>
            <a:r>
              <a:rPr lang="en-US" dirty="0" smtClean="0"/>
              <a:t>It is the ratio of the present value of  future cash inflow at the required rate of return to the present value of cash out flow</a:t>
            </a:r>
          </a:p>
          <a:p>
            <a:pPr algn="just"/>
            <a:r>
              <a:rPr lang="en-US" dirty="0" smtClean="0"/>
              <a:t>Profitability index ( B/C ratio ) =</a:t>
            </a:r>
            <a:r>
              <a:rPr lang="en-US" dirty="0" err="1" smtClean="0"/>
              <a:t>Pv</a:t>
            </a:r>
            <a:r>
              <a:rPr lang="en-US" dirty="0" smtClean="0"/>
              <a:t> of future cash inflow/ </a:t>
            </a:r>
            <a:r>
              <a:rPr lang="en-US" dirty="0" err="1" smtClean="0"/>
              <a:t>Pv</a:t>
            </a:r>
            <a:r>
              <a:rPr lang="en-US" dirty="0" smtClean="0"/>
              <a:t> of investment</a:t>
            </a:r>
          </a:p>
          <a:p>
            <a:pPr algn="just"/>
            <a:r>
              <a:rPr lang="en-US" dirty="0" smtClean="0"/>
              <a:t>Accept BC ratio &gt;=1</a:t>
            </a:r>
          </a:p>
          <a:p>
            <a:pPr algn="just"/>
            <a:r>
              <a:rPr lang="en-US" dirty="0" smtClean="0"/>
              <a:t>Reject BCR &lt; 1</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Internal Rate of Return</a:t>
            </a:r>
          </a:p>
          <a:p>
            <a:pPr algn="just"/>
            <a:r>
              <a:rPr lang="en-US" dirty="0" smtClean="0"/>
              <a:t>It can be defined as the breakeven interest rate which equates the present value of cash inflow with the present value of cash outflow of the investment. </a:t>
            </a:r>
          </a:p>
          <a:p>
            <a:pPr algn="just"/>
            <a:r>
              <a:rPr lang="en-US" dirty="0" smtClean="0"/>
              <a:t>In other words rate at which NPV is zero</a:t>
            </a:r>
          </a:p>
          <a:p>
            <a:pPr algn="just"/>
            <a:r>
              <a:rPr lang="en-US" dirty="0" smtClean="0"/>
              <a:t>IRR needs to be computed following trial and error method. In this method first discount rate is assumed present value of both the cash inflow and cash outflow is computed separately. Differences between these two present values are notes. </a:t>
            </a:r>
          </a:p>
          <a:p>
            <a:pPr algn="just"/>
            <a:r>
              <a:rPr lang="en-US" dirty="0" smtClean="0"/>
              <a:t>According the discounted rate is adjusted in such a way that the present value of both the cash inflow and cash out flow becomes same.</a:t>
            </a:r>
          </a:p>
          <a:p>
            <a:pPr algn="just"/>
            <a:r>
              <a:rPr lang="en-US" dirty="0" smtClean="0"/>
              <a:t>Accept IRR&gt; MARR ( Cost of Capital )</a:t>
            </a:r>
          </a:p>
          <a:p>
            <a:pPr algn="just"/>
            <a:r>
              <a:rPr lang="en-US" smtClean="0"/>
              <a:t>Reject IRR &lt; MARR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In conventional financing the creditors are not interested in monitoring the performance of the enterprise and they are interested only in their money getting repaid in one way or other. Project financiers are keen to watch the performance of the enterprise and suggest/take remedial measures as and when required to ensure that project repays the debt out of its cash generations.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Parties involved in project Financing</a:t>
            </a:r>
            <a:endParaRPr lang="en-US" dirty="0"/>
          </a:p>
        </p:txBody>
      </p:sp>
      <p:sp>
        <p:nvSpPr>
          <p:cNvPr id="3" name="Content Placeholder 2"/>
          <p:cNvSpPr>
            <a:spLocks noGrp="1"/>
          </p:cNvSpPr>
          <p:nvPr>
            <p:ph idx="1"/>
          </p:nvPr>
        </p:nvSpPr>
        <p:spPr/>
        <p:txBody>
          <a:bodyPr/>
          <a:lstStyle/>
          <a:p>
            <a:r>
              <a:rPr lang="en-US" dirty="0" smtClean="0"/>
              <a:t>Project itself</a:t>
            </a:r>
          </a:p>
          <a:p>
            <a:r>
              <a:rPr lang="en-US" dirty="0" smtClean="0"/>
              <a:t>Sponsors</a:t>
            </a:r>
          </a:p>
          <a:p>
            <a:r>
              <a:rPr lang="en-US" dirty="0" smtClean="0"/>
              <a:t>Financial advisors</a:t>
            </a:r>
          </a:p>
          <a:p>
            <a:r>
              <a:rPr lang="en-US" dirty="0" smtClean="0"/>
              <a:t>Technical advisors</a:t>
            </a:r>
          </a:p>
          <a:p>
            <a:r>
              <a:rPr lang="en-US" dirty="0" smtClean="0"/>
              <a:t>Legal advisors</a:t>
            </a:r>
          </a:p>
          <a:p>
            <a:r>
              <a:rPr lang="en-US" dirty="0" smtClean="0"/>
              <a:t>Debt financiers</a:t>
            </a:r>
          </a:p>
          <a:p>
            <a:r>
              <a:rPr lang="en-US" dirty="0" smtClean="0"/>
              <a:t>Equity investors</a:t>
            </a:r>
          </a:p>
          <a:p>
            <a:r>
              <a:rPr lang="en-US" dirty="0" smtClean="0"/>
              <a:t>Regulatory agencies</a:t>
            </a:r>
          </a:p>
          <a:p>
            <a:r>
              <a:rPr lang="en-US" dirty="0" smtClean="0"/>
              <a:t>Multilateral agencies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Structure Planning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Capital Structure</a:t>
            </a:r>
          </a:p>
          <a:p>
            <a:pPr algn="just"/>
            <a:r>
              <a:rPr lang="en-US" dirty="0" smtClean="0"/>
              <a:t>Capital structure sometime known as financial plan ( capital plan, financial plan ) refers to the composition ( make up ) of the long term sources of funds such as debentures, long term debt, preference share capital and equity share capital including reserve and surplus.</a:t>
            </a:r>
          </a:p>
          <a:p>
            <a:pPr algn="just"/>
            <a:r>
              <a:rPr lang="en-US" dirty="0" smtClean="0"/>
              <a:t>While planning capital structure one needs to decide on following aspects</a:t>
            </a:r>
          </a:p>
          <a:p>
            <a:pPr algn="just"/>
            <a:r>
              <a:rPr lang="en-US" dirty="0" smtClean="0"/>
              <a:t>Long term debt</a:t>
            </a:r>
          </a:p>
          <a:p>
            <a:pPr algn="just"/>
            <a:r>
              <a:rPr lang="en-US" dirty="0" smtClean="0"/>
              <a:t>Bond</a:t>
            </a:r>
          </a:p>
          <a:p>
            <a:pPr algn="just"/>
            <a:r>
              <a:rPr lang="en-US" dirty="0" smtClean="0"/>
              <a:t>Promoters’/investors investment ( equity share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Terms</a:t>
            </a:r>
            <a:endParaRPr lang="en-US" dirty="0"/>
          </a:p>
        </p:txBody>
      </p:sp>
      <p:sp>
        <p:nvSpPr>
          <p:cNvPr id="3" name="Content Placeholder 2"/>
          <p:cNvSpPr>
            <a:spLocks noGrp="1"/>
          </p:cNvSpPr>
          <p:nvPr>
            <p:ph idx="1"/>
          </p:nvPr>
        </p:nvSpPr>
        <p:spPr/>
        <p:txBody>
          <a:bodyPr/>
          <a:lstStyle/>
          <a:p>
            <a:r>
              <a:rPr lang="en-US" dirty="0" smtClean="0"/>
              <a:t>Capital: </a:t>
            </a:r>
          </a:p>
          <a:p>
            <a:pPr algn="just"/>
            <a:r>
              <a:rPr lang="en-US" dirty="0" smtClean="0"/>
              <a:t>Capital is a term describing wealth, which may be utilized to economic advantages. Cash, land, equipment raw material, finished product, humans etc. are the forms of such capital.</a:t>
            </a:r>
          </a:p>
          <a:p>
            <a:pPr algn="just"/>
            <a:r>
              <a:rPr lang="en-US" dirty="0" smtClean="0"/>
              <a:t>Equity Capital</a:t>
            </a:r>
          </a:p>
          <a:p>
            <a:pPr algn="just"/>
            <a:r>
              <a:rPr lang="en-US" dirty="0" smtClean="0"/>
              <a:t>Equity Capital ( Common Share ) is supplied and used by its owner in the expectation that a profit will be earned.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Debt capital : </a:t>
            </a:r>
          </a:p>
          <a:p>
            <a:pPr algn="just"/>
            <a:r>
              <a:rPr lang="en-US" dirty="0" smtClean="0"/>
              <a:t>Debt capital is a borrowed capital. When borrowed funds are used, a fixed rate of interests must be paid to the supplier of the capital, and the debt must be repaid at the specified time. The borrower of the debt does not share the profits resulting from the use of capital</a:t>
            </a:r>
          </a:p>
          <a:p>
            <a:pPr algn="just"/>
            <a:r>
              <a:rPr lang="en-US" dirty="0" smtClean="0"/>
              <a:t>Bond</a:t>
            </a:r>
          </a:p>
          <a:p>
            <a:pPr algn="just"/>
            <a:r>
              <a:rPr lang="en-US" dirty="0" smtClean="0"/>
              <a:t>A bond is essentially a long term note given to the lender by the borrower stipulating the terms of repayments and other conditions. Basically this is long term debt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Debenture</a:t>
            </a:r>
          </a:p>
          <a:p>
            <a:pPr algn="just"/>
            <a:r>
              <a:rPr lang="en-US" dirty="0" smtClean="0"/>
              <a:t>A debenture is a bond issued without any collateral. It is also called as unsecured bond.</a:t>
            </a:r>
          </a:p>
          <a:p>
            <a:pPr algn="just"/>
            <a:r>
              <a:rPr lang="en-US" dirty="0" smtClean="0"/>
              <a:t>A debenture holders are the general creditors of the company. A company having strong credit position and highly profitable investment, and high amount of assets issue debenture.</a:t>
            </a:r>
          </a:p>
          <a:p>
            <a:pPr algn="just"/>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180B446089E3499D43A669B98B0A11" ma:contentTypeVersion="0" ma:contentTypeDescription="Create a new document." ma:contentTypeScope="" ma:versionID="63133a4a40d03e38904e32645b92b6d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90E197-13AA-43F1-B084-B283EAB45557}"/>
</file>

<file path=customXml/itemProps2.xml><?xml version="1.0" encoding="utf-8"?>
<ds:datastoreItem xmlns:ds="http://schemas.openxmlformats.org/officeDocument/2006/customXml" ds:itemID="{ACAE649C-1D83-4A77-8D11-F6D63EFCA971}"/>
</file>

<file path=customXml/itemProps3.xml><?xml version="1.0" encoding="utf-8"?>
<ds:datastoreItem xmlns:ds="http://schemas.openxmlformats.org/officeDocument/2006/customXml" ds:itemID="{AD4A7356-C854-4C0A-A35B-B6C215804782}"/>
</file>

<file path=docProps/app.xml><?xml version="1.0" encoding="utf-8"?>
<Properties xmlns="http://schemas.openxmlformats.org/officeDocument/2006/extended-properties" xmlns:vt="http://schemas.openxmlformats.org/officeDocument/2006/docPropsVTypes">
  <Template>Flow</Template>
  <TotalTime>193</TotalTime>
  <Words>2388</Words>
  <Application>Microsoft Office PowerPoint</Application>
  <PresentationFormat>On-screen Show (4:3)</PresentationFormat>
  <Paragraphs>158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Introduction to Project Financing</vt:lpstr>
      <vt:lpstr>Project Finance</vt:lpstr>
      <vt:lpstr>Project Financing vs Conventional Financing</vt:lpstr>
      <vt:lpstr>Slide 4</vt:lpstr>
      <vt:lpstr>Parties involved in project Financing</vt:lpstr>
      <vt:lpstr>Capital Structure Planning</vt:lpstr>
      <vt:lpstr>Definition of Terms</vt:lpstr>
      <vt:lpstr>Slide 8</vt:lpstr>
      <vt:lpstr>Slide 9</vt:lpstr>
      <vt:lpstr>Slide 10</vt:lpstr>
      <vt:lpstr>Important Feature of Sound Capital Structure</vt:lpstr>
      <vt:lpstr>Slide 12</vt:lpstr>
      <vt:lpstr>Determinants of Capital Structure</vt:lpstr>
      <vt:lpstr>Leverage on EPS</vt:lpstr>
      <vt:lpstr>Growth and Stability of Sales</vt:lpstr>
      <vt:lpstr>Cost of Capital</vt:lpstr>
      <vt:lpstr>Size of the Company</vt:lpstr>
      <vt:lpstr>Marketability</vt:lpstr>
      <vt:lpstr>Slide 19</vt:lpstr>
      <vt:lpstr>Capital Budgeting Decision</vt:lpstr>
      <vt:lpstr>Importance of Capital Budgeting</vt:lpstr>
      <vt:lpstr>Slide 22</vt:lpstr>
      <vt:lpstr>Slide 23</vt:lpstr>
      <vt:lpstr>Capital Budgeting Process</vt:lpstr>
      <vt:lpstr>Slide 25</vt:lpstr>
      <vt:lpstr>Slide 26</vt:lpstr>
      <vt:lpstr>Slide 27</vt:lpstr>
      <vt:lpstr>Slide 28</vt:lpstr>
      <vt:lpstr>Investment decision criteria/evaluation criteria/techniques of capital budgeting</vt:lpstr>
      <vt:lpstr>Slide 30</vt:lpstr>
      <vt:lpstr>Slide 31</vt:lpstr>
      <vt:lpstr>Slide 32</vt:lpstr>
      <vt:lpstr>Slide 33</vt:lpstr>
      <vt:lpstr>Slide 34</vt:lpstr>
      <vt:lpstr>Slide 35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of Project Finance</dc:title>
  <dc:creator>Lenovo</dc:creator>
  <cp:lastModifiedBy>Lenovo</cp:lastModifiedBy>
  <cp:revision>38</cp:revision>
  <dcterms:created xsi:type="dcterms:W3CDTF">2006-08-16T00:00:00Z</dcterms:created>
  <dcterms:modified xsi:type="dcterms:W3CDTF">2019-01-23T14:52:20Z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0x01010097180B446089E3499D43A669B98B0A11</vt:lpwstr>
  </property>
</Properties>
</file>