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66" r:id="rId4"/>
    <p:sldId id="273" r:id="rId5"/>
    <p:sldId id="274" r:id="rId6"/>
    <p:sldId id="259" r:id="rId7"/>
    <p:sldId id="27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69BDDCB-7DCD-48EE-BD9A-2E4061F3E069}" type="datetimeFigureOut">
              <a:rPr lang="en-US" smtClean="0"/>
              <a:pPr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63B8BA8-B64B-4D21-A7AF-C964C7870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864" y="301752"/>
            <a:ext cx="9281160" cy="1764792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NPCI  API  Accelerator Hackathon</a:t>
            </a:r>
            <a:endParaRPr lang="en-US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2152" y="2825496"/>
            <a:ext cx="8461248" cy="3549426"/>
          </a:xfrm>
        </p:spPr>
        <p:txBody>
          <a:bodyPr>
            <a:normAutofit fontScale="85000" lnSpcReduction="20000"/>
          </a:bodyPr>
          <a:lstStyle/>
          <a:p>
            <a:r>
              <a:rPr lang="en-US" sz="2800" b="0" dirty="0" smtClean="0">
                <a:solidFill>
                  <a:schemeClr val="accent3">
                    <a:lumMod val="75000"/>
                  </a:schemeClr>
                </a:solidFill>
              </a:rPr>
              <a:t>Topic: </a:t>
            </a:r>
          </a:p>
          <a:p>
            <a:r>
              <a:rPr lang="en-US" sz="3300" dirty="0" smtClean="0">
                <a:solidFill>
                  <a:schemeClr val="accent3">
                    <a:lumMod val="75000"/>
                  </a:schemeClr>
                </a:solidFill>
              </a:rPr>
              <a:t>Intelligent Complaint Management System</a:t>
            </a:r>
            <a:endParaRPr lang="en-GB" sz="33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8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800" b="0" dirty="0" smtClean="0">
                <a:solidFill>
                  <a:schemeClr val="accent3">
                    <a:lumMod val="75000"/>
                  </a:schemeClr>
                </a:solidFill>
              </a:rPr>
              <a:t>Team:</a:t>
            </a:r>
            <a:r>
              <a:rPr lang="en-US" sz="3600" b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300" dirty="0" smtClean="0">
                <a:solidFill>
                  <a:schemeClr val="accent3">
                    <a:lumMod val="75000"/>
                  </a:schemeClr>
                </a:solidFill>
              </a:rPr>
              <a:t>sid3345</a:t>
            </a:r>
            <a:endParaRPr lang="en-US" sz="36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36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800" b="0" dirty="0" smtClean="0">
                <a:solidFill>
                  <a:schemeClr val="accent3">
                    <a:lumMod val="75000"/>
                  </a:schemeClr>
                </a:solidFill>
              </a:rPr>
              <a:t>Team Members:</a:t>
            </a:r>
          </a:p>
          <a:p>
            <a:pPr>
              <a:buFont typeface="Arial" pitchFamily="34" charset="0"/>
              <a:buChar char="•"/>
            </a:pPr>
            <a:r>
              <a:rPr lang="en-US" sz="3300" dirty="0" err="1" smtClean="0">
                <a:solidFill>
                  <a:schemeClr val="accent3">
                    <a:lumMod val="75000"/>
                  </a:schemeClr>
                </a:solidFill>
              </a:rPr>
              <a:t>Siddharth</a:t>
            </a:r>
            <a:r>
              <a:rPr lang="en-US" sz="3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300" dirty="0" err="1" smtClean="0">
                <a:solidFill>
                  <a:schemeClr val="accent3">
                    <a:lumMod val="75000"/>
                  </a:schemeClr>
                </a:solidFill>
              </a:rPr>
              <a:t>Sinha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,</a:t>
            </a:r>
            <a:r>
              <a:rPr lang="en-US" sz="33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(sid3345@gmail.com)</a:t>
            </a:r>
            <a:endParaRPr lang="en-US" sz="33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3300" dirty="0" err="1" smtClean="0">
                <a:solidFill>
                  <a:schemeClr val="accent3">
                    <a:lumMod val="75000"/>
                  </a:schemeClr>
                </a:solidFill>
              </a:rPr>
              <a:t>Prashanth</a:t>
            </a:r>
            <a:r>
              <a:rPr lang="en-GB" sz="3300" dirty="0" smtClean="0">
                <a:solidFill>
                  <a:schemeClr val="accent3">
                    <a:lumMod val="75000"/>
                  </a:schemeClr>
                </a:solidFill>
              </a:rPr>
              <a:t> Reddy </a:t>
            </a:r>
            <a:r>
              <a:rPr lang="en-GB" sz="210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GB" sz="2100" dirty="0" smtClean="0">
                <a:solidFill>
                  <a:schemeClr val="accent3">
                    <a:lumMod val="75000"/>
                  </a:schemeClr>
                </a:solidFill>
              </a:rPr>
              <a:t>mprashanth059@gmail.com)</a:t>
            </a:r>
            <a:endParaRPr lang="en-US" sz="21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40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755" y="144336"/>
            <a:ext cx="9485757" cy="660336"/>
          </a:xfrm>
        </p:spPr>
        <p:txBody>
          <a:bodyPr>
            <a:normAutofit fontScale="90000"/>
          </a:bodyPr>
          <a:lstStyle/>
          <a:p>
            <a:r>
              <a:rPr lang="en-GB" sz="4000" b="1" dirty="0" smtClean="0">
                <a:solidFill>
                  <a:schemeClr val="accent5">
                    <a:lumMod val="50000"/>
                  </a:schemeClr>
                </a:solidFill>
              </a:rPr>
              <a:t>Challenges</a:t>
            </a:r>
            <a:endParaRPr lang="en-GB" sz="4000" dirty="0" smtClean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6032" y="905256"/>
            <a:ext cx="11713464" cy="5790819"/>
          </a:xfrm>
        </p:spPr>
        <p:txBody>
          <a:bodyPr>
            <a:normAutofit fontScale="92500"/>
          </a:bodyPr>
          <a:lstStyle/>
          <a:p>
            <a:r>
              <a:rPr lang="en-GB" sz="2800" dirty="0" smtClean="0"/>
              <a:t>Inflexible, Outdated Systems.</a:t>
            </a:r>
          </a:p>
          <a:p>
            <a:endParaRPr lang="en-GB" sz="2800" dirty="0" smtClean="0"/>
          </a:p>
          <a:p>
            <a:r>
              <a:rPr lang="en-GB" sz="2800" dirty="0" smtClean="0"/>
              <a:t>Fragmented and Insufficient Information.</a:t>
            </a:r>
          </a:p>
          <a:p>
            <a:endParaRPr lang="en-GB" sz="2800" dirty="0" smtClean="0"/>
          </a:p>
          <a:p>
            <a:r>
              <a:rPr lang="en-GB" sz="2800" dirty="0" smtClean="0"/>
              <a:t>Lack of integrated and intelligent system, to gather insights.</a:t>
            </a:r>
          </a:p>
          <a:p>
            <a:endParaRPr lang="en-GB" sz="2800" dirty="0" smtClean="0"/>
          </a:p>
          <a:p>
            <a:r>
              <a:rPr lang="en-GB" sz="2800" dirty="0" smtClean="0"/>
              <a:t>Lack of Analytics.</a:t>
            </a:r>
          </a:p>
          <a:p>
            <a:endParaRPr lang="en-GB" sz="2800" dirty="0" smtClean="0"/>
          </a:p>
          <a:p>
            <a:r>
              <a:rPr lang="en-GB" sz="2800" dirty="0" smtClean="0"/>
              <a:t>No use of modern, cutting edge tools / technologies (NLP, predictive analytics, visualisations etc).</a:t>
            </a:r>
          </a:p>
          <a:p>
            <a:endParaRPr lang="en-GB" sz="2800" dirty="0" smtClean="0"/>
          </a:p>
          <a:p>
            <a:r>
              <a:rPr lang="en-GB" sz="2800" dirty="0" smtClean="0"/>
              <a:t>Readymade </a:t>
            </a:r>
            <a:r>
              <a:rPr lang="en-GB" sz="2800" dirty="0" err="1" smtClean="0"/>
              <a:t>softwares</a:t>
            </a:r>
            <a:r>
              <a:rPr lang="en-GB" sz="2800" dirty="0" smtClean="0"/>
              <a:t> are expensive and less customised (</a:t>
            </a:r>
            <a:r>
              <a:rPr lang="en-GB" sz="2800" dirty="0" err="1" smtClean="0"/>
              <a:t>eg</a:t>
            </a:r>
            <a:r>
              <a:rPr lang="en-GB" sz="2800" dirty="0" smtClean="0"/>
              <a:t>: Tableau).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728" y="146623"/>
            <a:ext cx="9686925" cy="548322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Features</a:t>
            </a:r>
            <a:endParaRPr lang="en-US" sz="4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6031" y="731520"/>
            <a:ext cx="7087449" cy="5952743"/>
          </a:xfrm>
        </p:spPr>
        <p:txBody>
          <a:bodyPr>
            <a:normAutofit/>
          </a:bodyPr>
          <a:lstStyle/>
          <a:p>
            <a:r>
              <a:rPr lang="en-US" b="1" dirty="0" smtClean="0"/>
              <a:t>Dataset</a:t>
            </a:r>
            <a:r>
              <a:rPr lang="en-US" dirty="0" smtClean="0"/>
              <a:t>: Live complaints through </a:t>
            </a:r>
            <a:r>
              <a:rPr lang="en-US" b="1" dirty="0" smtClean="0"/>
              <a:t>API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or dynamic </a:t>
            </a:r>
            <a:r>
              <a:rPr lang="en-US" b="1" dirty="0" smtClean="0"/>
              <a:t>database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sz="2000" dirty="0" smtClean="0"/>
              <a:t>	(currently fabricated data used for prototype)</a:t>
            </a:r>
          </a:p>
          <a:p>
            <a:endParaRPr lang="en-GB" sz="2000" dirty="0" smtClean="0"/>
          </a:p>
          <a:p>
            <a:endParaRPr lang="en-US" dirty="0" smtClean="0"/>
          </a:p>
          <a:p>
            <a:r>
              <a:rPr lang="en-GB" b="1" dirty="0" smtClean="0"/>
              <a:t>Bigram</a:t>
            </a:r>
            <a:r>
              <a:rPr lang="en-GB" dirty="0" smtClean="0"/>
              <a:t> model used to understand </a:t>
            </a:r>
          </a:p>
          <a:p>
            <a:pPr>
              <a:buNone/>
            </a:pPr>
            <a:r>
              <a:rPr lang="en-GB" b="1" dirty="0" smtClean="0"/>
              <a:t>	semantics</a:t>
            </a:r>
            <a:r>
              <a:rPr lang="en-GB" dirty="0" smtClean="0"/>
              <a:t> of complaint texts </a:t>
            </a:r>
          </a:p>
          <a:p>
            <a:pPr>
              <a:buNone/>
            </a:pPr>
            <a:r>
              <a:rPr lang="en-GB" dirty="0" smtClean="0"/>
              <a:t>	and analyse its topic.</a:t>
            </a:r>
            <a:endParaRPr lang="en-US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r>
              <a:rPr lang="en-GB" b="1" dirty="0" smtClean="0"/>
              <a:t>Bar</a:t>
            </a:r>
            <a:r>
              <a:rPr lang="en-GB" dirty="0" smtClean="0"/>
              <a:t> </a:t>
            </a:r>
            <a:r>
              <a:rPr lang="en-GB" b="1" dirty="0" smtClean="0"/>
              <a:t>plot</a:t>
            </a:r>
            <a:r>
              <a:rPr lang="en-GB" dirty="0" smtClean="0"/>
              <a:t> to understand average </a:t>
            </a:r>
            <a:r>
              <a:rPr lang="en-GB" b="1" dirty="0" smtClean="0"/>
              <a:t>count</a:t>
            </a:r>
            <a:r>
              <a:rPr lang="en-GB" dirty="0" smtClean="0"/>
              <a:t> of </a:t>
            </a:r>
            <a:r>
              <a:rPr lang="en-GB" b="1" dirty="0" smtClean="0"/>
              <a:t>complaints</a:t>
            </a:r>
            <a:r>
              <a:rPr lang="en-GB" dirty="0" smtClean="0"/>
              <a:t> per bank, changeable according </a:t>
            </a:r>
          </a:p>
          <a:p>
            <a:pPr>
              <a:buNone/>
            </a:pPr>
            <a:r>
              <a:rPr lang="en-GB" dirty="0" smtClean="0"/>
              <a:t>	to </a:t>
            </a:r>
            <a:r>
              <a:rPr lang="en-GB" b="1" dirty="0" smtClean="0"/>
              <a:t>time</a:t>
            </a:r>
            <a:r>
              <a:rPr lang="en-GB" dirty="0" smtClean="0"/>
              <a:t> frame selected.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8" name="Picture 7" descr="bank bigram.png"/>
          <p:cNvPicPr>
            <a:picLocks noChangeAspect="1"/>
          </p:cNvPicPr>
          <p:nvPr/>
        </p:nvPicPr>
        <p:blipFill>
          <a:blip r:embed="rId2" cstate="print"/>
          <a:srcRect l="4197" t="5372" r="10948"/>
          <a:stretch>
            <a:fillRect/>
          </a:stretch>
        </p:blipFill>
        <p:spPr>
          <a:xfrm>
            <a:off x="8083296" y="2450592"/>
            <a:ext cx="3547118" cy="1980196"/>
          </a:xfrm>
          <a:prstGeom prst="rect">
            <a:avLst/>
          </a:prstGeom>
        </p:spPr>
      </p:pic>
      <p:pic>
        <p:nvPicPr>
          <p:cNvPr id="9" name="Picture 8" descr="complaint count by banks.png"/>
          <p:cNvPicPr>
            <a:picLocks noChangeAspect="1"/>
          </p:cNvPicPr>
          <p:nvPr/>
        </p:nvPicPr>
        <p:blipFill>
          <a:blip r:embed="rId3" cstate="print"/>
          <a:srcRect t="4544"/>
          <a:stretch>
            <a:fillRect/>
          </a:stretch>
        </p:blipFill>
        <p:spPr>
          <a:xfrm>
            <a:off x="7196327" y="4920328"/>
            <a:ext cx="4316943" cy="176327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7920" y="246888"/>
            <a:ext cx="5386477" cy="208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op bigrams.png"/>
          <p:cNvPicPr>
            <a:picLocks noChangeAspect="1"/>
          </p:cNvPicPr>
          <p:nvPr/>
        </p:nvPicPr>
        <p:blipFill>
          <a:blip r:embed="rId5" cstate="print"/>
          <a:srcRect l="4114" t="23087" r="2114" b="18800"/>
          <a:stretch>
            <a:fillRect/>
          </a:stretch>
        </p:blipFill>
        <p:spPr>
          <a:xfrm>
            <a:off x="5010912" y="3246120"/>
            <a:ext cx="3319272" cy="17007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39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4592"/>
            <a:ext cx="7973568" cy="6309360"/>
          </a:xfrm>
        </p:spPr>
        <p:txBody>
          <a:bodyPr/>
          <a:lstStyle/>
          <a:p>
            <a:r>
              <a:rPr lang="en-GB" dirty="0" smtClean="0"/>
              <a:t>Obtain most </a:t>
            </a:r>
            <a:r>
              <a:rPr lang="en-GB" b="1" dirty="0" smtClean="0"/>
              <a:t>frequently</a:t>
            </a:r>
            <a:r>
              <a:rPr lang="en-GB" dirty="0" smtClean="0"/>
              <a:t> used </a:t>
            </a:r>
            <a:r>
              <a:rPr lang="en-GB" b="1" dirty="0" smtClean="0"/>
              <a:t>words</a:t>
            </a: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	in complaints of a particular bank, </a:t>
            </a:r>
          </a:p>
          <a:p>
            <a:pPr>
              <a:buNone/>
            </a:pPr>
            <a:r>
              <a:rPr lang="en-GB" dirty="0" smtClean="0"/>
              <a:t>	using </a:t>
            </a:r>
            <a:r>
              <a:rPr lang="en-GB" b="1" dirty="0" smtClean="0"/>
              <a:t>tree map</a:t>
            </a: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	and </a:t>
            </a:r>
            <a:r>
              <a:rPr lang="en-GB" b="1" dirty="0" smtClean="0"/>
              <a:t>word cloud</a:t>
            </a:r>
            <a:r>
              <a:rPr lang="en-GB" dirty="0" smtClean="0"/>
              <a:t>.</a:t>
            </a:r>
          </a:p>
          <a:p>
            <a:endParaRPr lang="en-GB" b="1" dirty="0" smtClean="0"/>
          </a:p>
          <a:p>
            <a:endParaRPr lang="en-GB" b="1" dirty="0" smtClean="0"/>
          </a:p>
          <a:p>
            <a:r>
              <a:rPr lang="en-GB" b="1" dirty="0" smtClean="0"/>
              <a:t>Topic modelling</a:t>
            </a:r>
            <a:r>
              <a:rPr lang="en-GB" dirty="0" smtClean="0"/>
              <a:t> using </a:t>
            </a:r>
            <a:r>
              <a:rPr lang="en-GB" b="1" dirty="0" smtClean="0"/>
              <a:t>LDA</a:t>
            </a:r>
            <a:r>
              <a:rPr lang="en-GB" dirty="0" smtClean="0"/>
              <a:t>.</a:t>
            </a:r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r>
              <a:rPr lang="en-GB" b="1" dirty="0" smtClean="0"/>
              <a:t>Pie charts </a:t>
            </a:r>
            <a:r>
              <a:rPr lang="en-GB" dirty="0" smtClean="0"/>
              <a:t>for complaint </a:t>
            </a:r>
            <a:r>
              <a:rPr lang="en-GB" b="1" dirty="0" smtClean="0"/>
              <a:t>resolution time</a:t>
            </a:r>
            <a:r>
              <a:rPr lang="en-GB" dirty="0" smtClean="0"/>
              <a:t> frame (24, 48 hrs) and by their </a:t>
            </a:r>
            <a:r>
              <a:rPr lang="en-GB" b="1" dirty="0" smtClean="0"/>
              <a:t>medium </a:t>
            </a:r>
            <a:r>
              <a:rPr lang="en-GB" dirty="0" smtClean="0"/>
              <a:t>of</a:t>
            </a:r>
            <a:r>
              <a:rPr lang="en-GB" b="1" dirty="0" smtClean="0"/>
              <a:t> submission </a:t>
            </a:r>
            <a:r>
              <a:rPr lang="en-GB" dirty="0" smtClean="0"/>
              <a:t>(web, phone, fax, etc).</a:t>
            </a:r>
          </a:p>
          <a:p>
            <a:endParaRPr lang="en-US" dirty="0"/>
          </a:p>
        </p:txBody>
      </p:sp>
      <p:pic>
        <p:nvPicPr>
          <p:cNvPr id="4" name="Picture 3" descr="treemap.png"/>
          <p:cNvPicPr>
            <a:picLocks noChangeAspect="1"/>
          </p:cNvPicPr>
          <p:nvPr/>
        </p:nvPicPr>
        <p:blipFill>
          <a:blip r:embed="rId2" cstate="print"/>
          <a:srcRect l="1543" t="7867" r="1771" b="3333"/>
          <a:stretch>
            <a:fillRect/>
          </a:stretch>
        </p:blipFill>
        <p:spPr>
          <a:xfrm>
            <a:off x="6757416" y="252822"/>
            <a:ext cx="4937760" cy="2526954"/>
          </a:xfrm>
          <a:prstGeom prst="rect">
            <a:avLst/>
          </a:prstGeom>
        </p:spPr>
      </p:pic>
      <p:pic>
        <p:nvPicPr>
          <p:cNvPr id="5" name="Picture 4" descr="wordcloud.png"/>
          <p:cNvPicPr>
            <a:picLocks noChangeAspect="1"/>
          </p:cNvPicPr>
          <p:nvPr/>
        </p:nvPicPr>
        <p:blipFill>
          <a:blip r:embed="rId3" cstate="print"/>
          <a:srcRect l="21429" t="11600" r="10686" b="18533"/>
          <a:stretch>
            <a:fillRect/>
          </a:stretch>
        </p:blipFill>
        <p:spPr>
          <a:xfrm>
            <a:off x="3538728" y="1128637"/>
            <a:ext cx="2999232" cy="1566903"/>
          </a:xfrm>
          <a:prstGeom prst="rect">
            <a:avLst/>
          </a:prstGeom>
        </p:spPr>
      </p:pic>
      <p:pic>
        <p:nvPicPr>
          <p:cNvPr id="6" name="Picture 5" descr="pie charts.png"/>
          <p:cNvPicPr>
            <a:picLocks noChangeAspect="1"/>
          </p:cNvPicPr>
          <p:nvPr/>
        </p:nvPicPr>
        <p:blipFill>
          <a:blip r:embed="rId4" cstate="print"/>
          <a:srcRect l="6514" t="7067" b="28667"/>
          <a:stretch>
            <a:fillRect/>
          </a:stretch>
        </p:blipFill>
        <p:spPr>
          <a:xfrm>
            <a:off x="7635240" y="4946830"/>
            <a:ext cx="4114800" cy="1774009"/>
          </a:xfrm>
          <a:prstGeom prst="rect">
            <a:avLst/>
          </a:prstGeom>
        </p:spPr>
      </p:pic>
      <p:pic>
        <p:nvPicPr>
          <p:cNvPr id="7" name="Picture 6" descr="LDA topic analysis.png"/>
          <p:cNvPicPr>
            <a:picLocks noChangeAspect="1"/>
          </p:cNvPicPr>
          <p:nvPr/>
        </p:nvPicPr>
        <p:blipFill>
          <a:blip r:embed="rId5" cstate="print"/>
          <a:srcRect l="6343" t="6533" r="2286" b="12400"/>
          <a:stretch>
            <a:fillRect/>
          </a:stretch>
        </p:blipFill>
        <p:spPr>
          <a:xfrm>
            <a:off x="5367527" y="2946306"/>
            <a:ext cx="5111497" cy="1918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3840" y="182880"/>
            <a:ext cx="7025640" cy="6291072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Time series </a:t>
            </a:r>
            <a:r>
              <a:rPr lang="en-GB" dirty="0" smtClean="0"/>
              <a:t>visualisation for analysing hourly, daily and monthly number of complaints.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Visualization for </a:t>
            </a:r>
            <a:r>
              <a:rPr lang="en-GB" b="1" dirty="0" smtClean="0"/>
              <a:t>average length </a:t>
            </a:r>
            <a:r>
              <a:rPr lang="en-GB" dirty="0" smtClean="0"/>
              <a:t>of</a:t>
            </a:r>
            <a:r>
              <a:rPr lang="en-GB" b="1" dirty="0" smtClean="0"/>
              <a:t> complaints</a:t>
            </a:r>
            <a:r>
              <a:rPr lang="en-GB" dirty="0" smtClean="0"/>
              <a:t>, for a particular bank.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Bar plot</a:t>
            </a:r>
            <a:r>
              <a:rPr lang="en-GB" dirty="0" smtClean="0"/>
              <a:t> for </a:t>
            </a:r>
            <a:r>
              <a:rPr lang="en-GB" b="1" dirty="0" smtClean="0"/>
              <a:t>state</a:t>
            </a:r>
            <a:r>
              <a:rPr lang="en-GB" dirty="0" smtClean="0"/>
              <a:t> wise </a:t>
            </a:r>
          </a:p>
          <a:p>
            <a:pPr>
              <a:buNone/>
            </a:pPr>
            <a:r>
              <a:rPr lang="en-GB" dirty="0" smtClean="0"/>
              <a:t>	count of complaints.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City</a:t>
            </a:r>
            <a:r>
              <a:rPr lang="en-GB" dirty="0" smtClean="0"/>
              <a:t> wise </a:t>
            </a:r>
            <a:r>
              <a:rPr lang="en-GB" b="1" dirty="0" smtClean="0"/>
              <a:t>map</a:t>
            </a:r>
            <a:r>
              <a:rPr lang="en-GB" dirty="0" smtClean="0"/>
              <a:t> complaint </a:t>
            </a:r>
          </a:p>
          <a:p>
            <a:pPr>
              <a:buNone/>
            </a:pPr>
            <a:r>
              <a:rPr lang="en-GB" dirty="0" smtClean="0"/>
              <a:t>	count bubble.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ime seri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2240" y="180267"/>
            <a:ext cx="4507992" cy="1805580"/>
          </a:xfrm>
          <a:prstGeom prst="rect">
            <a:avLst/>
          </a:prstGeom>
        </p:spPr>
      </p:pic>
      <p:pic>
        <p:nvPicPr>
          <p:cNvPr id="5" name="Picture 4" descr="complaint word count.png"/>
          <p:cNvPicPr>
            <a:picLocks noChangeAspect="1"/>
          </p:cNvPicPr>
          <p:nvPr/>
        </p:nvPicPr>
        <p:blipFill>
          <a:blip r:embed="rId3" cstate="print"/>
          <a:srcRect l="2533" t="5360" r="6667" b="6080"/>
          <a:stretch>
            <a:fillRect/>
          </a:stretch>
        </p:blipFill>
        <p:spPr>
          <a:xfrm>
            <a:off x="5806439" y="2071620"/>
            <a:ext cx="4133089" cy="1779758"/>
          </a:xfrm>
          <a:prstGeom prst="rect">
            <a:avLst/>
          </a:prstGeom>
        </p:spPr>
      </p:pic>
      <p:pic>
        <p:nvPicPr>
          <p:cNvPr id="6" name="Picture 5" descr="state bar graph.png"/>
          <p:cNvPicPr>
            <a:picLocks noChangeAspect="1"/>
          </p:cNvPicPr>
          <p:nvPr/>
        </p:nvPicPr>
        <p:blipFill>
          <a:blip r:embed="rId4" cstate="print"/>
          <a:srcRect t="3134"/>
          <a:stretch>
            <a:fillRect/>
          </a:stretch>
        </p:blipFill>
        <p:spPr>
          <a:xfrm>
            <a:off x="4379976" y="3816700"/>
            <a:ext cx="2926080" cy="2931572"/>
          </a:xfrm>
          <a:prstGeom prst="rect">
            <a:avLst/>
          </a:prstGeom>
        </p:spPr>
      </p:pic>
      <p:pic>
        <p:nvPicPr>
          <p:cNvPr id="7" name="Picture 6" descr="city map complaint.png"/>
          <p:cNvPicPr>
            <a:picLocks noChangeAspect="1"/>
          </p:cNvPicPr>
          <p:nvPr/>
        </p:nvPicPr>
        <p:blipFill>
          <a:blip r:embed="rId5" cstate="print"/>
          <a:srcRect l="19371" t="14343" r="6571" b="6629"/>
          <a:stretch>
            <a:fillRect/>
          </a:stretch>
        </p:blipFill>
        <p:spPr>
          <a:xfrm>
            <a:off x="8970264" y="3954474"/>
            <a:ext cx="2834640" cy="2648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88" y="128016"/>
            <a:ext cx="10128504" cy="591221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Advantages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0896" y="786384"/>
            <a:ext cx="11603736" cy="5871591"/>
          </a:xfrm>
        </p:spPr>
        <p:txBody>
          <a:bodyPr>
            <a:noAutofit/>
          </a:bodyPr>
          <a:lstStyle/>
          <a:p>
            <a:r>
              <a:rPr lang="en-GB" sz="2000" dirty="0" smtClean="0"/>
              <a:t>Live</a:t>
            </a:r>
            <a:r>
              <a:rPr lang="en-GB" sz="2000" b="1" dirty="0" smtClean="0"/>
              <a:t>, real time, dynamic</a:t>
            </a:r>
            <a:r>
              <a:rPr lang="en-GB" sz="2000" dirty="0" smtClean="0"/>
              <a:t> dashboard with </a:t>
            </a:r>
            <a:r>
              <a:rPr lang="en-GB" sz="2000" b="1" dirty="0" smtClean="0"/>
              <a:t>interactive</a:t>
            </a:r>
            <a:r>
              <a:rPr lang="en-GB" sz="2000" dirty="0" smtClean="0"/>
              <a:t> visualisations.</a:t>
            </a:r>
          </a:p>
          <a:p>
            <a:endParaRPr lang="en-GB" sz="2000" dirty="0" smtClean="0"/>
          </a:p>
          <a:p>
            <a:r>
              <a:rPr lang="en-GB" sz="2000" b="1" dirty="0" smtClean="0"/>
              <a:t>Modifiable</a:t>
            </a:r>
            <a:r>
              <a:rPr lang="en-GB" sz="2000" dirty="0" smtClean="0"/>
              <a:t> plots according to size, zoom, timeline, scale, points, legend, etc.</a:t>
            </a:r>
          </a:p>
          <a:p>
            <a:endParaRPr lang="en-GB" sz="2000" dirty="0" smtClean="0"/>
          </a:p>
          <a:p>
            <a:r>
              <a:rPr lang="en-GB" sz="2000" b="1" dirty="0" smtClean="0"/>
              <a:t>No</a:t>
            </a:r>
            <a:r>
              <a:rPr lang="en-GB" sz="2000" dirty="0" smtClean="0"/>
              <a:t> Rest API’s, </a:t>
            </a:r>
            <a:r>
              <a:rPr lang="en-GB" sz="2000" b="1" dirty="0" smtClean="0"/>
              <a:t>multiple</a:t>
            </a:r>
            <a:r>
              <a:rPr lang="en-GB" sz="2000" dirty="0" smtClean="0"/>
              <a:t> </a:t>
            </a:r>
            <a:r>
              <a:rPr lang="en-GB" sz="2000" b="1" dirty="0" smtClean="0"/>
              <a:t>technologies</a:t>
            </a:r>
            <a:r>
              <a:rPr lang="en-GB" sz="2000" dirty="0" smtClean="0"/>
              <a:t>, complex JS libraries required (not even separate HTML, JS).</a:t>
            </a:r>
            <a:endParaRPr lang="en-GB" sz="1600" dirty="0" smtClean="0"/>
          </a:p>
          <a:p>
            <a:endParaRPr lang="en-GB" sz="2000" dirty="0" smtClean="0"/>
          </a:p>
          <a:p>
            <a:r>
              <a:rPr lang="en-GB" sz="2000" b="1" dirty="0" smtClean="0"/>
              <a:t>Single</a:t>
            </a:r>
            <a:r>
              <a:rPr lang="en-GB" sz="2000" dirty="0" smtClean="0"/>
              <a:t> language: </a:t>
            </a:r>
            <a:r>
              <a:rPr lang="en-GB" sz="2000" b="1" dirty="0" smtClean="0"/>
              <a:t>Python</a:t>
            </a:r>
            <a:r>
              <a:rPr lang="en-GB" sz="2000" dirty="0" smtClean="0"/>
              <a:t>.</a:t>
            </a:r>
          </a:p>
          <a:p>
            <a:endParaRPr lang="en-GB" sz="2000" dirty="0" smtClean="0"/>
          </a:p>
          <a:p>
            <a:r>
              <a:rPr lang="en-GB" sz="2000" b="1" dirty="0" smtClean="0"/>
              <a:t>Light weight</a:t>
            </a:r>
            <a:r>
              <a:rPr lang="en-GB" sz="2000" dirty="0" smtClean="0"/>
              <a:t>, not resource intensive, easy debugging.</a:t>
            </a:r>
            <a:r>
              <a:rPr lang="en-GB" sz="2000" b="1" dirty="0" smtClean="0"/>
              <a:t> </a:t>
            </a:r>
          </a:p>
          <a:p>
            <a:endParaRPr lang="en-GB" sz="2000" b="1" dirty="0" smtClean="0"/>
          </a:p>
          <a:p>
            <a:r>
              <a:rPr lang="en-GB" sz="2000" b="1" dirty="0" smtClean="0"/>
              <a:t>Customizable</a:t>
            </a:r>
            <a:r>
              <a:rPr lang="en-GB" sz="2000" dirty="0" smtClean="0"/>
              <a:t> according to data points available and business requirements</a:t>
            </a:r>
          </a:p>
          <a:p>
            <a:endParaRPr lang="en-GB" sz="2000" dirty="0" smtClean="0"/>
          </a:p>
          <a:p>
            <a:r>
              <a:rPr lang="en-GB" sz="2000" dirty="0" smtClean="0"/>
              <a:t>Can be easily </a:t>
            </a:r>
            <a:r>
              <a:rPr lang="en-GB" sz="2000" b="1" dirty="0" smtClean="0"/>
              <a:t>hosted</a:t>
            </a:r>
            <a:r>
              <a:rPr lang="en-GB" sz="2000" dirty="0" smtClean="0"/>
              <a:t> on </a:t>
            </a:r>
            <a:r>
              <a:rPr lang="en-GB" sz="2000" b="1" dirty="0" smtClean="0"/>
              <a:t>cloud</a:t>
            </a:r>
            <a:r>
              <a:rPr lang="en-GB" sz="2000" dirty="0" smtClean="0"/>
              <a:t> platforms.</a:t>
            </a:r>
          </a:p>
        </p:txBody>
      </p:sp>
    </p:spTree>
    <p:extLst>
      <p:ext uri="{BB962C8B-B14F-4D97-AF65-F5344CB8AC3E}">
        <p14:creationId xmlns="" xmlns:p14="http://schemas.microsoft.com/office/powerpoint/2010/main" val="23730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6603"/>
            <a:ext cx="10128504" cy="591221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Technology Stack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0896" y="1076325"/>
            <a:ext cx="11603736" cy="5581650"/>
          </a:xfrm>
        </p:spPr>
        <p:txBody>
          <a:bodyPr>
            <a:noAutofit/>
          </a:bodyPr>
          <a:lstStyle/>
          <a:p>
            <a:r>
              <a:rPr lang="en-GB" sz="3000" dirty="0" smtClean="0"/>
              <a:t>Python</a:t>
            </a:r>
          </a:p>
          <a:p>
            <a:endParaRPr lang="en-GB" sz="3000" dirty="0" smtClean="0"/>
          </a:p>
          <a:p>
            <a:r>
              <a:rPr lang="en-GB" sz="3000" dirty="0" smtClean="0"/>
              <a:t>Dash </a:t>
            </a:r>
            <a:r>
              <a:rPr lang="en-GB" dirty="0" smtClean="0"/>
              <a:t>(Python library)</a:t>
            </a:r>
            <a:endParaRPr lang="en-GB" sz="3000" dirty="0" smtClean="0"/>
          </a:p>
          <a:p>
            <a:endParaRPr lang="en-GB" sz="3000" dirty="0" smtClean="0"/>
          </a:p>
          <a:p>
            <a:r>
              <a:rPr lang="en-GB" sz="3000" dirty="0" err="1" smtClean="0"/>
              <a:t>Plotly</a:t>
            </a:r>
            <a:r>
              <a:rPr lang="en-GB" sz="3000" dirty="0" smtClean="0"/>
              <a:t> </a:t>
            </a:r>
            <a:r>
              <a:rPr lang="en-GB" dirty="0" smtClean="0"/>
              <a:t>(dynamic visualisations)</a:t>
            </a:r>
          </a:p>
          <a:p>
            <a:endParaRPr lang="en-GB" sz="3000" dirty="0" smtClean="0"/>
          </a:p>
          <a:p>
            <a:r>
              <a:rPr lang="en-GB" sz="3000" dirty="0" smtClean="0"/>
              <a:t>NLTK </a:t>
            </a:r>
            <a:r>
              <a:rPr lang="en-GB" dirty="0" smtClean="0">
                <a:solidFill>
                  <a:prstClr val="black"/>
                </a:solidFill>
              </a:rPr>
              <a:t>(Python library for NLP)</a:t>
            </a:r>
          </a:p>
          <a:p>
            <a:endParaRPr lang="en-GB" sz="3000" dirty="0" smtClean="0">
              <a:solidFill>
                <a:prstClr val="black"/>
              </a:solidFill>
            </a:endParaRPr>
          </a:p>
          <a:p>
            <a:r>
              <a:rPr lang="en-GB" sz="3000" dirty="0" smtClean="0">
                <a:solidFill>
                  <a:prstClr val="black"/>
                </a:solidFill>
              </a:rPr>
              <a:t>Flask </a:t>
            </a:r>
            <a:r>
              <a:rPr lang="en-GB" dirty="0" smtClean="0">
                <a:solidFill>
                  <a:prstClr val="black"/>
                </a:solidFill>
              </a:rPr>
              <a:t>(web deployment)</a:t>
            </a:r>
            <a:endParaRPr lang="en-GB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23730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755" y="174209"/>
            <a:ext cx="9610725" cy="561121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Future Scope</a:t>
            </a: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38225"/>
            <a:ext cx="11353800" cy="5534025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b="1" dirty="0" smtClean="0">
                <a:solidFill>
                  <a:schemeClr val="tx1"/>
                </a:solidFill>
              </a:rPr>
              <a:t>Sentiment analysis </a:t>
            </a:r>
            <a:r>
              <a:rPr lang="en-GB" sz="2800" dirty="0" smtClean="0">
                <a:solidFill>
                  <a:schemeClr val="tx1"/>
                </a:solidFill>
              </a:rPr>
              <a:t>on social media mentions </a:t>
            </a:r>
            <a:r>
              <a:rPr lang="en-GB" dirty="0" smtClean="0">
                <a:solidFill>
                  <a:schemeClr val="tx1"/>
                </a:solidFill>
              </a:rPr>
              <a:t>(Twitter, etc.)</a:t>
            </a:r>
            <a:endParaRPr lang="en-GB" sz="2800" dirty="0" smtClean="0">
              <a:solidFill>
                <a:schemeClr val="tx1"/>
              </a:solidFill>
            </a:endParaRPr>
          </a:p>
          <a:p>
            <a:endParaRPr lang="en-GB" sz="2800" dirty="0"/>
          </a:p>
          <a:p>
            <a:r>
              <a:rPr lang="en-GB" sz="2800" b="1" dirty="0" smtClean="0"/>
              <a:t>Predictive</a:t>
            </a:r>
            <a:r>
              <a:rPr lang="en-GB" sz="2800" dirty="0" smtClean="0"/>
              <a:t> Analytics for future complaint </a:t>
            </a:r>
            <a:r>
              <a:rPr lang="en-GB" sz="2800" b="1" dirty="0" smtClean="0"/>
              <a:t>forecast</a:t>
            </a:r>
            <a:r>
              <a:rPr lang="en-GB" sz="2800" dirty="0" smtClean="0"/>
              <a:t>.</a:t>
            </a:r>
          </a:p>
          <a:p>
            <a:endParaRPr lang="en-GB" sz="2800" dirty="0" smtClean="0"/>
          </a:p>
          <a:p>
            <a:r>
              <a:rPr lang="en-GB" sz="2800" dirty="0" smtClean="0"/>
              <a:t>Extensive use of </a:t>
            </a:r>
            <a:r>
              <a:rPr lang="en-GB" sz="2800" b="1" dirty="0" smtClean="0"/>
              <a:t>NLP</a:t>
            </a:r>
            <a:r>
              <a:rPr lang="en-GB" sz="2800" dirty="0" smtClean="0"/>
              <a:t> and deep learning for word </a:t>
            </a:r>
            <a:r>
              <a:rPr lang="en-GB" sz="2800" b="1" dirty="0" smtClean="0"/>
              <a:t>embeddings</a:t>
            </a:r>
            <a:r>
              <a:rPr lang="en-GB" sz="2800" dirty="0" smtClean="0"/>
              <a:t> </a:t>
            </a:r>
            <a:r>
              <a:rPr lang="en-GB" dirty="0" smtClean="0"/>
              <a:t>(Word2Vec, Glove).</a:t>
            </a:r>
          </a:p>
          <a:p>
            <a:endParaRPr lang="en-GB" sz="2800" dirty="0" smtClean="0"/>
          </a:p>
          <a:p>
            <a:r>
              <a:rPr lang="en-US" sz="2800" dirty="0" smtClean="0"/>
              <a:t>Comparative trends.</a:t>
            </a:r>
          </a:p>
          <a:p>
            <a:endParaRPr lang="en-GB" sz="2800" dirty="0" smtClean="0"/>
          </a:p>
          <a:p>
            <a:r>
              <a:rPr lang="en-GB" sz="2800" dirty="0" smtClean="0"/>
              <a:t>Response time analysis.</a:t>
            </a:r>
          </a:p>
          <a:p>
            <a:endParaRPr lang="en-GB" sz="2800" dirty="0" smtClean="0"/>
          </a:p>
          <a:p>
            <a:r>
              <a:rPr lang="en-GB" sz="2800" dirty="0" smtClean="0"/>
              <a:t>Customer satisfaction measure.</a:t>
            </a:r>
          </a:p>
          <a:p>
            <a:endParaRPr lang="en-GB" sz="2800" dirty="0" smtClean="0"/>
          </a:p>
          <a:p>
            <a:r>
              <a:rPr lang="en-GB" sz="2800" dirty="0" smtClean="0"/>
              <a:t>Complaint resolution efficiency measure.</a:t>
            </a:r>
          </a:p>
        </p:txBody>
      </p:sp>
    </p:spTree>
    <p:extLst>
      <p:ext uri="{BB962C8B-B14F-4D97-AF65-F5344CB8AC3E}">
        <p14:creationId xmlns="" xmlns:p14="http://schemas.microsoft.com/office/powerpoint/2010/main" val="14756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600</TotalTime>
  <Words>285</Words>
  <Application>Microsoft Office PowerPoint</Application>
  <PresentationFormat>Custom</PresentationFormat>
  <Paragraphs>97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NPCI  API  Accelerator Hackathon</vt:lpstr>
      <vt:lpstr>Challenges</vt:lpstr>
      <vt:lpstr>Features</vt:lpstr>
      <vt:lpstr>Slide 4</vt:lpstr>
      <vt:lpstr>Slide 5</vt:lpstr>
      <vt:lpstr>Advantages</vt:lpstr>
      <vt:lpstr>Technology Stack</vt:lpstr>
      <vt:lpstr>Future Scope</vt:lpstr>
    </vt:vector>
  </TitlesOfParts>
  <Company>TML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SANCHARI MAJUMDER [ CORP, Global Delivery Centre, Pune ]</dc:creator>
  <cp:lastModifiedBy>Siddharth Sinha</cp:lastModifiedBy>
  <cp:revision>49</cp:revision>
  <dcterms:created xsi:type="dcterms:W3CDTF">2019-08-13T10:19:45Z</dcterms:created>
  <dcterms:modified xsi:type="dcterms:W3CDTF">2020-04-12T09:23:42Z</dcterms:modified>
</cp:coreProperties>
</file>