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6" r:id="rId4"/>
    <p:sldId id="273" r:id="rId5"/>
    <p:sldId id="274" r:id="rId6"/>
    <p:sldId id="259" r:id="rId7"/>
    <p:sldId id="276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864" y="301752"/>
            <a:ext cx="9281160" cy="176479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NPCI  API  Accelerator Hackathon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52" y="2825496"/>
            <a:ext cx="8461248" cy="3549426"/>
          </a:xfrm>
        </p:spPr>
        <p:txBody>
          <a:bodyPr>
            <a:normAutofit fontScale="85000" lnSpcReduction="20000"/>
          </a:bodyPr>
          <a:lstStyle/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Topic: </a:t>
            </a:r>
          </a:p>
          <a:p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Intelligent Complaint Management System</a:t>
            </a:r>
            <a:endParaRPr lang="en-GB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Team:</a:t>
            </a:r>
            <a:r>
              <a:rPr lang="en-US" sz="3600" b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sid3345</a:t>
            </a:r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 Members:</a:t>
            </a:r>
          </a:p>
          <a:p>
            <a:pPr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Siddharth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Sinha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(sid3345@gmail.com)</a:t>
            </a:r>
            <a:endParaRPr lang="en-US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300" dirty="0" err="1" smtClean="0">
                <a:solidFill>
                  <a:schemeClr val="accent3">
                    <a:lumMod val="75000"/>
                  </a:schemeClr>
                </a:solidFill>
              </a:rPr>
              <a:t>Prashanth</a:t>
            </a:r>
            <a:r>
              <a:rPr lang="en-GB" sz="3300" dirty="0" smtClean="0">
                <a:solidFill>
                  <a:schemeClr val="accent3">
                    <a:lumMod val="75000"/>
                  </a:schemeClr>
                </a:solidFill>
              </a:rPr>
              <a:t> Reddy </a:t>
            </a:r>
            <a:r>
              <a:rPr lang="en-GB" sz="2100" dirty="0" smtClean="0">
                <a:solidFill>
                  <a:schemeClr val="accent3">
                    <a:lumMod val="75000"/>
                  </a:schemeClr>
                </a:solidFill>
              </a:rPr>
              <a:t>(mprashanth059@gmail.com)</a:t>
            </a:r>
            <a:endParaRPr lang="en-US" sz="2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44336"/>
            <a:ext cx="9485757" cy="66033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chemeClr val="accent5">
                    <a:lumMod val="50000"/>
                  </a:schemeClr>
                </a:solidFill>
              </a:rPr>
              <a:t>Challenges</a:t>
            </a:r>
            <a:endParaRPr lang="en-GB" sz="4000" dirty="0" smtClean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2" y="905256"/>
            <a:ext cx="11713464" cy="5790819"/>
          </a:xfrm>
        </p:spPr>
        <p:txBody>
          <a:bodyPr>
            <a:normAutofit fontScale="92500"/>
          </a:bodyPr>
          <a:lstStyle/>
          <a:p>
            <a:r>
              <a:rPr lang="en-GB" sz="2800" dirty="0" smtClean="0"/>
              <a:t>Inflexible, Outdated Systems.</a:t>
            </a:r>
          </a:p>
          <a:p>
            <a:endParaRPr lang="en-GB" sz="2800" dirty="0" smtClean="0"/>
          </a:p>
          <a:p>
            <a:r>
              <a:rPr lang="en-GB" sz="2800" dirty="0" smtClean="0"/>
              <a:t>Fragmented and Insufficient Information.</a:t>
            </a:r>
          </a:p>
          <a:p>
            <a:endParaRPr lang="en-GB" sz="2800" dirty="0" smtClean="0"/>
          </a:p>
          <a:p>
            <a:r>
              <a:rPr lang="en-GB" sz="2800" dirty="0" smtClean="0"/>
              <a:t>Lack of integrated and intelligent system, to gather insights.</a:t>
            </a:r>
          </a:p>
          <a:p>
            <a:endParaRPr lang="en-GB" sz="2800" dirty="0" smtClean="0"/>
          </a:p>
          <a:p>
            <a:r>
              <a:rPr lang="en-GB" sz="2800" dirty="0" smtClean="0"/>
              <a:t>Lack of Analytics.</a:t>
            </a:r>
          </a:p>
          <a:p>
            <a:endParaRPr lang="en-GB" sz="2800" dirty="0" smtClean="0"/>
          </a:p>
          <a:p>
            <a:r>
              <a:rPr lang="en-GB" sz="2800" dirty="0" smtClean="0"/>
              <a:t>No use of modern, cutting edge tools / technologies (NLP, predictive analytics, visualisations etc).</a:t>
            </a:r>
          </a:p>
          <a:p>
            <a:endParaRPr lang="en-GB" sz="2800" dirty="0" smtClean="0"/>
          </a:p>
          <a:p>
            <a:r>
              <a:rPr lang="en-GB" sz="2800" dirty="0" smtClean="0"/>
              <a:t>Readymade </a:t>
            </a:r>
            <a:r>
              <a:rPr lang="en-GB" sz="2800" dirty="0" err="1" smtClean="0"/>
              <a:t>softwares</a:t>
            </a:r>
            <a:r>
              <a:rPr lang="en-GB" sz="2800" dirty="0" smtClean="0"/>
              <a:t> are expensive and less customised (</a:t>
            </a:r>
            <a:r>
              <a:rPr lang="en-GB" sz="2800" dirty="0" err="1" smtClean="0"/>
              <a:t>eg</a:t>
            </a:r>
            <a:r>
              <a:rPr lang="en-GB" sz="2800" dirty="0" smtClean="0"/>
              <a:t>: Tableau).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146623"/>
            <a:ext cx="9686925" cy="54832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1" y="731520"/>
            <a:ext cx="7087449" cy="5952743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</a:t>
            </a:r>
            <a:r>
              <a:rPr lang="en-US" dirty="0" smtClean="0"/>
              <a:t>: Live complaints through </a:t>
            </a:r>
            <a:r>
              <a:rPr lang="en-US" b="1" dirty="0" smtClean="0"/>
              <a:t>API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or dynamic </a:t>
            </a:r>
            <a:r>
              <a:rPr lang="en-US" b="1" dirty="0" smtClean="0"/>
              <a:t>database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	(currently fabricated data used for prototype)</a:t>
            </a:r>
          </a:p>
          <a:p>
            <a:endParaRPr lang="en-GB" sz="2000" dirty="0" smtClean="0"/>
          </a:p>
          <a:p>
            <a:endParaRPr lang="en-US" dirty="0" smtClean="0"/>
          </a:p>
          <a:p>
            <a:r>
              <a:rPr lang="en-GB" b="1" dirty="0" smtClean="0"/>
              <a:t>Bigram</a:t>
            </a:r>
            <a:r>
              <a:rPr lang="en-GB" dirty="0" smtClean="0"/>
              <a:t> model used to understand </a:t>
            </a:r>
          </a:p>
          <a:p>
            <a:pPr>
              <a:buNone/>
            </a:pPr>
            <a:r>
              <a:rPr lang="en-GB" b="1" dirty="0" smtClean="0"/>
              <a:t>	semantics</a:t>
            </a:r>
            <a:r>
              <a:rPr lang="en-GB" dirty="0" smtClean="0"/>
              <a:t> of complaint texts </a:t>
            </a:r>
          </a:p>
          <a:p>
            <a:pPr>
              <a:buNone/>
            </a:pPr>
            <a:r>
              <a:rPr lang="en-GB" dirty="0" smtClean="0"/>
              <a:t>	and analyse its topic.</a:t>
            </a:r>
            <a:endParaRPr lang="en-US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Bar</a:t>
            </a:r>
            <a:r>
              <a:rPr lang="en-GB" dirty="0" smtClean="0"/>
              <a:t> </a:t>
            </a:r>
            <a:r>
              <a:rPr lang="en-GB" b="1" dirty="0" smtClean="0"/>
              <a:t>plot</a:t>
            </a:r>
            <a:r>
              <a:rPr lang="en-GB" dirty="0" smtClean="0"/>
              <a:t> to understand average </a:t>
            </a:r>
            <a:r>
              <a:rPr lang="en-GB" b="1" dirty="0" smtClean="0"/>
              <a:t>count</a:t>
            </a:r>
            <a:r>
              <a:rPr lang="en-GB" dirty="0" smtClean="0"/>
              <a:t> of </a:t>
            </a:r>
            <a:r>
              <a:rPr lang="en-GB" b="1" dirty="0" smtClean="0"/>
              <a:t>complaints</a:t>
            </a:r>
            <a:r>
              <a:rPr lang="en-GB" dirty="0" smtClean="0"/>
              <a:t> per bank, changeable according </a:t>
            </a:r>
          </a:p>
          <a:p>
            <a:pPr>
              <a:buNone/>
            </a:pPr>
            <a:r>
              <a:rPr lang="en-GB" dirty="0" smtClean="0"/>
              <a:t>	to </a:t>
            </a:r>
            <a:r>
              <a:rPr lang="en-GB" b="1" dirty="0" smtClean="0"/>
              <a:t>time</a:t>
            </a:r>
            <a:r>
              <a:rPr lang="en-GB" dirty="0" smtClean="0"/>
              <a:t> frame selected.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8" name="Picture 7" descr="bank bigram.png"/>
          <p:cNvPicPr>
            <a:picLocks noChangeAspect="1"/>
          </p:cNvPicPr>
          <p:nvPr/>
        </p:nvPicPr>
        <p:blipFill>
          <a:blip r:embed="rId2" cstate="print"/>
          <a:srcRect l="4197" t="5372" r="10948"/>
          <a:stretch>
            <a:fillRect/>
          </a:stretch>
        </p:blipFill>
        <p:spPr>
          <a:xfrm>
            <a:off x="8083296" y="2450592"/>
            <a:ext cx="3547118" cy="1980196"/>
          </a:xfrm>
          <a:prstGeom prst="rect">
            <a:avLst/>
          </a:prstGeom>
        </p:spPr>
      </p:pic>
      <p:pic>
        <p:nvPicPr>
          <p:cNvPr id="9" name="Picture 8" descr="complaint count by banks.png"/>
          <p:cNvPicPr>
            <a:picLocks noChangeAspect="1"/>
          </p:cNvPicPr>
          <p:nvPr/>
        </p:nvPicPr>
        <p:blipFill>
          <a:blip r:embed="rId3" cstate="print"/>
          <a:srcRect t="4544"/>
          <a:stretch>
            <a:fillRect/>
          </a:stretch>
        </p:blipFill>
        <p:spPr>
          <a:xfrm>
            <a:off x="7196327" y="4920328"/>
            <a:ext cx="4316943" cy="17632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7920" y="246888"/>
            <a:ext cx="5386477" cy="208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op bigrams.png"/>
          <p:cNvPicPr>
            <a:picLocks noChangeAspect="1"/>
          </p:cNvPicPr>
          <p:nvPr/>
        </p:nvPicPr>
        <p:blipFill>
          <a:blip r:embed="rId5" cstate="print"/>
          <a:srcRect l="4114" t="23087" r="2114" b="18800"/>
          <a:stretch>
            <a:fillRect/>
          </a:stretch>
        </p:blipFill>
        <p:spPr>
          <a:xfrm>
            <a:off x="5010912" y="3246120"/>
            <a:ext cx="3319272" cy="17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3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4592"/>
            <a:ext cx="7973568" cy="6309360"/>
          </a:xfrm>
        </p:spPr>
        <p:txBody>
          <a:bodyPr/>
          <a:lstStyle/>
          <a:p>
            <a:r>
              <a:rPr lang="en-GB" dirty="0" smtClean="0"/>
              <a:t>Obtain most </a:t>
            </a:r>
            <a:r>
              <a:rPr lang="en-GB" b="1" dirty="0" smtClean="0"/>
              <a:t>frequently</a:t>
            </a:r>
            <a:r>
              <a:rPr lang="en-GB" dirty="0" smtClean="0"/>
              <a:t> used </a:t>
            </a:r>
            <a:r>
              <a:rPr lang="en-GB" b="1" dirty="0" smtClean="0"/>
              <a:t>words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in complaints of a particular bank, </a:t>
            </a:r>
          </a:p>
          <a:p>
            <a:pPr>
              <a:buNone/>
            </a:pPr>
            <a:r>
              <a:rPr lang="en-GB" dirty="0" smtClean="0"/>
              <a:t>	using </a:t>
            </a:r>
            <a:r>
              <a:rPr lang="en-GB" b="1" dirty="0" smtClean="0"/>
              <a:t>tree map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and </a:t>
            </a:r>
            <a:r>
              <a:rPr lang="en-GB" b="1" dirty="0" smtClean="0"/>
              <a:t>word cloud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Topic modelling</a:t>
            </a:r>
            <a:r>
              <a:rPr lang="en-GB" dirty="0" smtClean="0"/>
              <a:t> using </a:t>
            </a:r>
            <a:r>
              <a:rPr lang="en-GB" b="1" dirty="0" smtClean="0"/>
              <a:t>LDA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Pie charts </a:t>
            </a:r>
            <a:r>
              <a:rPr lang="en-GB" dirty="0" smtClean="0"/>
              <a:t>for complaint </a:t>
            </a:r>
            <a:r>
              <a:rPr lang="en-GB" b="1" dirty="0" smtClean="0"/>
              <a:t>resolution time</a:t>
            </a:r>
            <a:r>
              <a:rPr lang="en-GB" dirty="0" smtClean="0"/>
              <a:t> frame (24, 48 hrs) and by their </a:t>
            </a:r>
            <a:r>
              <a:rPr lang="en-GB" b="1" dirty="0" smtClean="0"/>
              <a:t>medium </a:t>
            </a:r>
            <a:r>
              <a:rPr lang="en-GB" dirty="0" smtClean="0"/>
              <a:t>of</a:t>
            </a:r>
            <a:r>
              <a:rPr lang="en-GB" b="1" dirty="0" smtClean="0"/>
              <a:t> submission </a:t>
            </a:r>
            <a:r>
              <a:rPr lang="en-GB" dirty="0" smtClean="0"/>
              <a:t>(web, phone, fax, etc).</a:t>
            </a:r>
          </a:p>
          <a:p>
            <a:endParaRPr lang="en-US" dirty="0"/>
          </a:p>
        </p:txBody>
      </p:sp>
      <p:pic>
        <p:nvPicPr>
          <p:cNvPr id="4" name="Picture 3" descr="treemap.png"/>
          <p:cNvPicPr>
            <a:picLocks noChangeAspect="1"/>
          </p:cNvPicPr>
          <p:nvPr/>
        </p:nvPicPr>
        <p:blipFill>
          <a:blip r:embed="rId2" cstate="print"/>
          <a:srcRect l="1543" t="7867" r="1771" b="3333"/>
          <a:stretch>
            <a:fillRect/>
          </a:stretch>
        </p:blipFill>
        <p:spPr>
          <a:xfrm>
            <a:off x="6757416" y="252822"/>
            <a:ext cx="4937760" cy="2526954"/>
          </a:xfrm>
          <a:prstGeom prst="rect">
            <a:avLst/>
          </a:prstGeom>
        </p:spPr>
      </p:pic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3" cstate="print"/>
          <a:srcRect l="21429" t="11600" r="10686" b="18533"/>
          <a:stretch>
            <a:fillRect/>
          </a:stretch>
        </p:blipFill>
        <p:spPr>
          <a:xfrm>
            <a:off x="3538728" y="1128637"/>
            <a:ext cx="2999232" cy="1566903"/>
          </a:xfrm>
          <a:prstGeom prst="rect">
            <a:avLst/>
          </a:prstGeom>
        </p:spPr>
      </p:pic>
      <p:pic>
        <p:nvPicPr>
          <p:cNvPr id="6" name="Picture 5" descr="pie charts.png"/>
          <p:cNvPicPr>
            <a:picLocks noChangeAspect="1"/>
          </p:cNvPicPr>
          <p:nvPr/>
        </p:nvPicPr>
        <p:blipFill>
          <a:blip r:embed="rId4" cstate="print"/>
          <a:srcRect l="6514" t="7067" b="28667"/>
          <a:stretch>
            <a:fillRect/>
          </a:stretch>
        </p:blipFill>
        <p:spPr>
          <a:xfrm>
            <a:off x="7635240" y="4946830"/>
            <a:ext cx="4114800" cy="1774009"/>
          </a:xfrm>
          <a:prstGeom prst="rect">
            <a:avLst/>
          </a:prstGeom>
        </p:spPr>
      </p:pic>
      <p:pic>
        <p:nvPicPr>
          <p:cNvPr id="7" name="Picture 6" descr="LDA topic analysis.png"/>
          <p:cNvPicPr>
            <a:picLocks noChangeAspect="1"/>
          </p:cNvPicPr>
          <p:nvPr/>
        </p:nvPicPr>
        <p:blipFill>
          <a:blip r:embed="rId5" cstate="print"/>
          <a:srcRect l="6343" t="6533" r="2286" b="12400"/>
          <a:stretch>
            <a:fillRect/>
          </a:stretch>
        </p:blipFill>
        <p:spPr>
          <a:xfrm>
            <a:off x="5367527" y="2946306"/>
            <a:ext cx="5111497" cy="191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" y="182880"/>
            <a:ext cx="7025640" cy="6291072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Time series </a:t>
            </a:r>
            <a:r>
              <a:rPr lang="en-GB" dirty="0" smtClean="0"/>
              <a:t>visualisation for analysing hourly, daily and monthly number of complaints.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Visualization for </a:t>
            </a:r>
            <a:r>
              <a:rPr lang="en-GB" b="1" dirty="0" smtClean="0"/>
              <a:t>average length </a:t>
            </a:r>
            <a:r>
              <a:rPr lang="en-GB" dirty="0" smtClean="0"/>
              <a:t>of</a:t>
            </a:r>
            <a:r>
              <a:rPr lang="en-GB" b="1" dirty="0" smtClean="0"/>
              <a:t> complaints</a:t>
            </a:r>
            <a:r>
              <a:rPr lang="en-GB" dirty="0" smtClean="0"/>
              <a:t>, for a particular bank.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Bar plot</a:t>
            </a:r>
            <a:r>
              <a:rPr lang="en-GB" dirty="0" smtClean="0"/>
              <a:t> for </a:t>
            </a:r>
            <a:r>
              <a:rPr lang="en-GB" b="1" dirty="0" smtClean="0"/>
              <a:t>state</a:t>
            </a:r>
            <a:r>
              <a:rPr lang="en-GB" dirty="0" smtClean="0"/>
              <a:t> wise </a:t>
            </a:r>
          </a:p>
          <a:p>
            <a:pPr>
              <a:buNone/>
            </a:pPr>
            <a:r>
              <a:rPr lang="en-GB" dirty="0" smtClean="0"/>
              <a:t>	count of complaints.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City</a:t>
            </a:r>
            <a:r>
              <a:rPr lang="en-GB" dirty="0" smtClean="0"/>
              <a:t> wise </a:t>
            </a:r>
            <a:r>
              <a:rPr lang="en-GB" b="1" dirty="0" smtClean="0"/>
              <a:t>map</a:t>
            </a:r>
            <a:r>
              <a:rPr lang="en-GB" dirty="0" smtClean="0"/>
              <a:t> complaint </a:t>
            </a:r>
          </a:p>
          <a:p>
            <a:pPr>
              <a:buNone/>
            </a:pPr>
            <a:r>
              <a:rPr lang="en-GB" dirty="0" smtClean="0"/>
              <a:t>	count bubble.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ime ser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2240" y="180267"/>
            <a:ext cx="4507992" cy="1805580"/>
          </a:xfrm>
          <a:prstGeom prst="rect">
            <a:avLst/>
          </a:prstGeom>
        </p:spPr>
      </p:pic>
      <p:pic>
        <p:nvPicPr>
          <p:cNvPr id="5" name="Picture 4" descr="complaint word count.png"/>
          <p:cNvPicPr>
            <a:picLocks noChangeAspect="1"/>
          </p:cNvPicPr>
          <p:nvPr/>
        </p:nvPicPr>
        <p:blipFill>
          <a:blip r:embed="rId3" cstate="print"/>
          <a:srcRect l="2533" t="5360" r="6667" b="6080"/>
          <a:stretch>
            <a:fillRect/>
          </a:stretch>
        </p:blipFill>
        <p:spPr>
          <a:xfrm>
            <a:off x="5806439" y="2071620"/>
            <a:ext cx="4133089" cy="1779758"/>
          </a:xfrm>
          <a:prstGeom prst="rect">
            <a:avLst/>
          </a:prstGeom>
        </p:spPr>
      </p:pic>
      <p:pic>
        <p:nvPicPr>
          <p:cNvPr id="6" name="Picture 5" descr="state bar graph.png"/>
          <p:cNvPicPr>
            <a:picLocks noChangeAspect="1"/>
          </p:cNvPicPr>
          <p:nvPr/>
        </p:nvPicPr>
        <p:blipFill>
          <a:blip r:embed="rId4" cstate="print"/>
          <a:srcRect t="3134"/>
          <a:stretch>
            <a:fillRect/>
          </a:stretch>
        </p:blipFill>
        <p:spPr>
          <a:xfrm>
            <a:off x="4379976" y="3816700"/>
            <a:ext cx="2926080" cy="2931572"/>
          </a:xfrm>
          <a:prstGeom prst="rect">
            <a:avLst/>
          </a:prstGeom>
        </p:spPr>
      </p:pic>
      <p:pic>
        <p:nvPicPr>
          <p:cNvPr id="7" name="Picture 6" descr="city map complaint.png"/>
          <p:cNvPicPr>
            <a:picLocks noChangeAspect="1"/>
          </p:cNvPicPr>
          <p:nvPr/>
        </p:nvPicPr>
        <p:blipFill>
          <a:blip r:embed="rId5" cstate="print"/>
          <a:srcRect l="19371" t="14343" r="6571" b="6629"/>
          <a:stretch>
            <a:fillRect/>
          </a:stretch>
        </p:blipFill>
        <p:spPr>
          <a:xfrm>
            <a:off x="8970264" y="3954474"/>
            <a:ext cx="2834640" cy="264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128016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Flow Diagram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flow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48" y="743767"/>
            <a:ext cx="11564874" cy="58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128016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Advantages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786384"/>
            <a:ext cx="11603736" cy="5871591"/>
          </a:xfrm>
        </p:spPr>
        <p:txBody>
          <a:bodyPr>
            <a:noAutofit/>
          </a:bodyPr>
          <a:lstStyle/>
          <a:p>
            <a:r>
              <a:rPr lang="en-GB" sz="2000" dirty="0" smtClean="0"/>
              <a:t>Live</a:t>
            </a:r>
            <a:r>
              <a:rPr lang="en-GB" sz="2000" b="1" dirty="0" smtClean="0"/>
              <a:t>, real time, dynamic</a:t>
            </a:r>
            <a:r>
              <a:rPr lang="en-GB" sz="2000" dirty="0" smtClean="0"/>
              <a:t> dashboard with </a:t>
            </a:r>
            <a:r>
              <a:rPr lang="en-GB" sz="2000" b="1" dirty="0" smtClean="0"/>
              <a:t>interactive</a:t>
            </a:r>
            <a:r>
              <a:rPr lang="en-GB" sz="2000" dirty="0" smtClean="0"/>
              <a:t> visualisations.</a:t>
            </a:r>
          </a:p>
          <a:p>
            <a:endParaRPr lang="en-GB" sz="2000" dirty="0" smtClean="0"/>
          </a:p>
          <a:p>
            <a:r>
              <a:rPr lang="en-GB" sz="2000" b="1" dirty="0" smtClean="0"/>
              <a:t>Modifiable</a:t>
            </a:r>
            <a:r>
              <a:rPr lang="en-GB" sz="2000" dirty="0" smtClean="0"/>
              <a:t> plots according to size, zoom, timeline, scale, points, legend, etc.</a:t>
            </a:r>
          </a:p>
          <a:p>
            <a:endParaRPr lang="en-GB" sz="2000" dirty="0" smtClean="0"/>
          </a:p>
          <a:p>
            <a:r>
              <a:rPr lang="en-GB" sz="2000" b="1" dirty="0" smtClean="0"/>
              <a:t>No</a:t>
            </a:r>
            <a:r>
              <a:rPr lang="en-GB" sz="2000" dirty="0" smtClean="0"/>
              <a:t> Rest API’s, </a:t>
            </a:r>
            <a:r>
              <a:rPr lang="en-GB" sz="2000" b="1" dirty="0" smtClean="0"/>
              <a:t>multiple</a:t>
            </a:r>
            <a:r>
              <a:rPr lang="en-GB" sz="2000" dirty="0" smtClean="0"/>
              <a:t> </a:t>
            </a:r>
            <a:r>
              <a:rPr lang="en-GB" sz="2000" b="1" dirty="0" smtClean="0"/>
              <a:t>technologies</a:t>
            </a:r>
            <a:r>
              <a:rPr lang="en-GB" sz="2000" dirty="0" smtClean="0"/>
              <a:t>, complex JS libraries required (not even separate HTML, JS).</a:t>
            </a:r>
            <a:endParaRPr lang="en-GB" sz="1600" dirty="0" smtClean="0"/>
          </a:p>
          <a:p>
            <a:endParaRPr lang="en-GB" sz="2000" dirty="0" smtClean="0"/>
          </a:p>
          <a:p>
            <a:r>
              <a:rPr lang="en-GB" sz="2000" b="1" dirty="0" smtClean="0"/>
              <a:t>Single</a:t>
            </a:r>
            <a:r>
              <a:rPr lang="en-GB" sz="2000" dirty="0" smtClean="0"/>
              <a:t> language: </a:t>
            </a:r>
            <a:r>
              <a:rPr lang="en-GB" sz="2000" b="1" dirty="0" smtClean="0"/>
              <a:t>Python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b="1" dirty="0" smtClean="0"/>
              <a:t>Light weight</a:t>
            </a:r>
            <a:r>
              <a:rPr lang="en-GB" sz="2000" dirty="0" smtClean="0"/>
              <a:t>, not resource intensive, easy debugging.</a:t>
            </a:r>
            <a:r>
              <a:rPr lang="en-GB" sz="2000" b="1" dirty="0" smtClean="0"/>
              <a:t> 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Customizable</a:t>
            </a:r>
            <a:r>
              <a:rPr lang="en-GB" sz="2000" dirty="0" smtClean="0"/>
              <a:t> according to data points available and business requirements</a:t>
            </a:r>
          </a:p>
          <a:p>
            <a:endParaRPr lang="en-GB" sz="2000" dirty="0" smtClean="0"/>
          </a:p>
          <a:p>
            <a:r>
              <a:rPr lang="en-GB" sz="2000" dirty="0" smtClean="0"/>
              <a:t>Can be easily </a:t>
            </a:r>
            <a:r>
              <a:rPr lang="en-GB" sz="2000" b="1" dirty="0" smtClean="0"/>
              <a:t>hosted</a:t>
            </a:r>
            <a:r>
              <a:rPr lang="en-GB" sz="2000" dirty="0" smtClean="0"/>
              <a:t> on </a:t>
            </a:r>
            <a:r>
              <a:rPr lang="en-GB" sz="2000" b="1" dirty="0" smtClean="0"/>
              <a:t>cloud</a:t>
            </a:r>
            <a:r>
              <a:rPr lang="en-GB" sz="2000" dirty="0" smtClean="0"/>
              <a:t> platforms.</a:t>
            </a:r>
          </a:p>
        </p:txBody>
      </p:sp>
    </p:spTree>
    <p:extLst>
      <p:ext uri="{BB962C8B-B14F-4D97-AF65-F5344CB8AC3E}">
        <p14:creationId xmlns:p14="http://schemas.microsoft.com/office/powerpoint/2010/main" xmlns="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6603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Technology Stack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1076325"/>
            <a:ext cx="11603736" cy="5581650"/>
          </a:xfrm>
        </p:spPr>
        <p:txBody>
          <a:bodyPr>
            <a:noAutofit/>
          </a:bodyPr>
          <a:lstStyle/>
          <a:p>
            <a:r>
              <a:rPr lang="en-GB" sz="3000" dirty="0" smtClean="0"/>
              <a:t>Python</a:t>
            </a:r>
          </a:p>
          <a:p>
            <a:endParaRPr lang="en-GB" sz="3000" dirty="0" smtClean="0"/>
          </a:p>
          <a:p>
            <a:r>
              <a:rPr lang="en-GB" sz="3000" dirty="0" smtClean="0"/>
              <a:t>Dash </a:t>
            </a:r>
            <a:r>
              <a:rPr lang="en-GB" dirty="0" smtClean="0"/>
              <a:t>(Python library)</a:t>
            </a:r>
            <a:endParaRPr lang="en-GB" sz="3000" dirty="0" smtClean="0"/>
          </a:p>
          <a:p>
            <a:endParaRPr lang="en-GB" sz="3000" dirty="0" smtClean="0"/>
          </a:p>
          <a:p>
            <a:r>
              <a:rPr lang="en-GB" sz="3000" dirty="0" err="1" smtClean="0"/>
              <a:t>Plotly</a:t>
            </a:r>
            <a:r>
              <a:rPr lang="en-GB" sz="3000" dirty="0" smtClean="0"/>
              <a:t> </a:t>
            </a:r>
            <a:r>
              <a:rPr lang="en-GB" dirty="0" smtClean="0"/>
              <a:t>(dynamic visualisations)</a:t>
            </a:r>
          </a:p>
          <a:p>
            <a:endParaRPr lang="en-GB" sz="3000" dirty="0" smtClean="0"/>
          </a:p>
          <a:p>
            <a:r>
              <a:rPr lang="en-GB" sz="3000" dirty="0" smtClean="0"/>
              <a:t>NLTK </a:t>
            </a:r>
            <a:r>
              <a:rPr lang="en-GB" dirty="0" smtClean="0">
                <a:solidFill>
                  <a:prstClr val="black"/>
                </a:solidFill>
              </a:rPr>
              <a:t>(Python library for NLP)</a:t>
            </a:r>
          </a:p>
          <a:p>
            <a:endParaRPr lang="en-GB" sz="3000" dirty="0" smtClean="0">
              <a:solidFill>
                <a:prstClr val="black"/>
              </a:solidFill>
            </a:endParaRPr>
          </a:p>
          <a:p>
            <a:r>
              <a:rPr lang="en-GB" sz="3000" dirty="0" smtClean="0">
                <a:solidFill>
                  <a:prstClr val="black"/>
                </a:solidFill>
              </a:rPr>
              <a:t>Flask </a:t>
            </a:r>
            <a:r>
              <a:rPr lang="en-GB" dirty="0" smtClean="0">
                <a:solidFill>
                  <a:prstClr val="black"/>
                </a:solidFill>
              </a:rPr>
              <a:t>(web deployment)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74209"/>
            <a:ext cx="9610725" cy="56112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Future Scope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38225"/>
            <a:ext cx="11353800" cy="5534025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Sentiment analysis </a:t>
            </a:r>
            <a:r>
              <a:rPr lang="en-GB" sz="2800" dirty="0" smtClean="0">
                <a:solidFill>
                  <a:schemeClr val="tx1"/>
                </a:solidFill>
              </a:rPr>
              <a:t>on social media mentions </a:t>
            </a:r>
            <a:r>
              <a:rPr lang="en-GB" dirty="0" smtClean="0">
                <a:solidFill>
                  <a:schemeClr val="tx1"/>
                </a:solidFill>
              </a:rPr>
              <a:t>(Twitter, etc.)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/>
          </a:p>
          <a:p>
            <a:r>
              <a:rPr lang="en-GB" sz="2800" b="1" dirty="0" smtClean="0"/>
              <a:t>Predictive</a:t>
            </a:r>
            <a:r>
              <a:rPr lang="en-GB" sz="2800" dirty="0" smtClean="0"/>
              <a:t> Analytics for future complaint </a:t>
            </a:r>
            <a:r>
              <a:rPr lang="en-GB" sz="2800" b="1" dirty="0" smtClean="0"/>
              <a:t>forecast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Extensive use of </a:t>
            </a:r>
            <a:r>
              <a:rPr lang="en-GB" sz="2800" b="1" dirty="0" smtClean="0"/>
              <a:t>NLP</a:t>
            </a:r>
            <a:r>
              <a:rPr lang="en-GB" sz="2800" dirty="0" smtClean="0"/>
              <a:t> and deep learning for word </a:t>
            </a:r>
            <a:r>
              <a:rPr lang="en-GB" sz="2800" b="1" dirty="0" smtClean="0"/>
              <a:t>embeddings</a:t>
            </a:r>
            <a:r>
              <a:rPr lang="en-GB" sz="2800" dirty="0" smtClean="0"/>
              <a:t> </a:t>
            </a:r>
            <a:r>
              <a:rPr lang="en-GB" dirty="0" smtClean="0"/>
              <a:t>(Word2Vec, Glove).</a:t>
            </a:r>
          </a:p>
          <a:p>
            <a:endParaRPr lang="en-GB" sz="2800" dirty="0" smtClean="0"/>
          </a:p>
          <a:p>
            <a:r>
              <a:rPr lang="en-US" sz="2800" dirty="0" smtClean="0"/>
              <a:t>Comparative trends.</a:t>
            </a:r>
          </a:p>
          <a:p>
            <a:endParaRPr lang="en-GB" sz="2800" dirty="0" smtClean="0"/>
          </a:p>
          <a:p>
            <a:r>
              <a:rPr lang="en-GB" sz="2800" dirty="0" smtClean="0"/>
              <a:t>Response time analysis.</a:t>
            </a:r>
          </a:p>
          <a:p>
            <a:endParaRPr lang="en-GB" sz="2800" dirty="0" smtClean="0"/>
          </a:p>
          <a:p>
            <a:r>
              <a:rPr lang="en-GB" sz="2800" dirty="0" smtClean="0"/>
              <a:t>Customer satisfaction measure.</a:t>
            </a:r>
          </a:p>
          <a:p>
            <a:endParaRPr lang="en-GB" sz="2800" dirty="0" smtClean="0"/>
          </a:p>
          <a:p>
            <a:r>
              <a:rPr lang="en-GB" sz="2800" dirty="0" smtClean="0"/>
              <a:t>Complaint resolution efficiency measure.</a:t>
            </a:r>
          </a:p>
        </p:txBody>
      </p:sp>
    </p:spTree>
    <p:extLst>
      <p:ext uri="{BB962C8B-B14F-4D97-AF65-F5344CB8AC3E}">
        <p14:creationId xmlns:p14="http://schemas.microsoft.com/office/powerpoint/2010/main" xmlns="" val="1475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602</TotalTime>
  <Words>287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NPCI  API  Accelerator Hackathon</vt:lpstr>
      <vt:lpstr>Challenges</vt:lpstr>
      <vt:lpstr>Features</vt:lpstr>
      <vt:lpstr>Slide 4</vt:lpstr>
      <vt:lpstr>Slide 5</vt:lpstr>
      <vt:lpstr>Flow Diagram</vt:lpstr>
      <vt:lpstr>Advantages</vt:lpstr>
      <vt:lpstr>Technology Stack</vt:lpstr>
      <vt:lpstr>Future Scope</vt:lpstr>
    </vt:vector>
  </TitlesOfParts>
  <Company>TML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SANCHARI MAJUMDER [ CORP, Global Delivery Centre, Pune ]</dc:creator>
  <cp:lastModifiedBy>Siddharth Sinha</cp:lastModifiedBy>
  <cp:revision>50</cp:revision>
  <dcterms:created xsi:type="dcterms:W3CDTF">2019-08-13T10:19:45Z</dcterms:created>
  <dcterms:modified xsi:type="dcterms:W3CDTF">2020-04-12T10:16:17Z</dcterms:modified>
</cp:coreProperties>
</file>