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70" r:id="rId5"/>
    <p:sldId id="269" r:id="rId6"/>
    <p:sldId id="268" r:id="rId7"/>
    <p:sldId id="260" r:id="rId8"/>
    <p:sldId id="261" r:id="rId9"/>
    <p:sldId id="262" r:id="rId10"/>
    <p:sldId id="263" r:id="rId11"/>
    <p:sldId id="264" r:id="rId12"/>
    <p:sldId id="265" r:id="rId13"/>
    <p:sldId id="272" r:id="rId14"/>
    <p:sldId id="266" r:id="rId15"/>
    <p:sldId id="26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9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38C8BE-2E41-45BC-5726-9635317B9B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F06C8BBC-4A11-6C1D-1163-A53F592AE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25BF99D7-CC70-3B54-050E-08700FBD29EC}"/>
              </a:ext>
            </a:extLst>
          </p:cNvPr>
          <p:cNvSpPr>
            <a:spLocks noGrp="1"/>
          </p:cNvSpPr>
          <p:nvPr>
            <p:ph type="dt" sz="half" idx="10"/>
          </p:nvPr>
        </p:nvSpPr>
        <p:spPr/>
        <p:txBody>
          <a:bodyPr/>
          <a:lstStyle/>
          <a:p>
            <a:fld id="{B167DF16-5345-415C-BC17-C2E2DCDAB62D}" type="datetimeFigureOut">
              <a:rPr lang="en-US" smtClean="0"/>
              <a:t>2/17/2024</a:t>
            </a:fld>
            <a:endParaRPr lang="en-US"/>
          </a:p>
        </p:txBody>
      </p:sp>
      <p:sp>
        <p:nvSpPr>
          <p:cNvPr id="5" name="Footer Placeholder 4">
            <a:extLst>
              <a:ext uri="{FF2B5EF4-FFF2-40B4-BE49-F238E27FC236}">
                <a16:creationId xmlns:a16="http://schemas.microsoft.com/office/drawing/2014/main" xmlns="" id="{0F505534-9906-22A6-8272-B89621EF6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F40C447-4002-11A9-F4E9-EB9EA3493EFD}"/>
              </a:ext>
            </a:extLst>
          </p:cNvPr>
          <p:cNvSpPr>
            <a:spLocks noGrp="1"/>
          </p:cNvSpPr>
          <p:nvPr>
            <p:ph type="sldNum" sz="quarter" idx="12"/>
          </p:nvPr>
        </p:nvSpPr>
        <p:spPr/>
        <p:txBody>
          <a:bodyPr/>
          <a:lstStyle/>
          <a:p>
            <a:fld id="{F2BEE514-213F-41E8-AF73-211CE7713C7D}" type="slidenum">
              <a:rPr lang="en-US" smtClean="0"/>
              <a:t>‹#›</a:t>
            </a:fld>
            <a:endParaRPr lang="en-US"/>
          </a:p>
        </p:txBody>
      </p:sp>
    </p:spTree>
    <p:extLst>
      <p:ext uri="{BB962C8B-B14F-4D97-AF65-F5344CB8AC3E}">
        <p14:creationId xmlns:p14="http://schemas.microsoft.com/office/powerpoint/2010/main" val="231664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43F04E-0737-76DA-1DDB-67A7B3813E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26B11231-E5ED-A0BB-2D82-4553264DA7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96DE676-0DC0-D1F1-BBCF-535F9EC91045}"/>
              </a:ext>
            </a:extLst>
          </p:cNvPr>
          <p:cNvSpPr>
            <a:spLocks noGrp="1"/>
          </p:cNvSpPr>
          <p:nvPr>
            <p:ph type="dt" sz="half" idx="10"/>
          </p:nvPr>
        </p:nvSpPr>
        <p:spPr/>
        <p:txBody>
          <a:bodyPr/>
          <a:lstStyle/>
          <a:p>
            <a:fld id="{B167DF16-5345-415C-BC17-C2E2DCDAB62D}" type="datetimeFigureOut">
              <a:rPr lang="en-US" smtClean="0"/>
              <a:t>2/17/2024</a:t>
            </a:fld>
            <a:endParaRPr lang="en-US"/>
          </a:p>
        </p:txBody>
      </p:sp>
      <p:sp>
        <p:nvSpPr>
          <p:cNvPr id="5" name="Footer Placeholder 4">
            <a:extLst>
              <a:ext uri="{FF2B5EF4-FFF2-40B4-BE49-F238E27FC236}">
                <a16:creationId xmlns:a16="http://schemas.microsoft.com/office/drawing/2014/main" xmlns="" id="{099FD378-355D-200D-3570-7DEE9BD35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4D40D2E-8B50-3ECE-FC4B-52177DB2A3FB}"/>
              </a:ext>
            </a:extLst>
          </p:cNvPr>
          <p:cNvSpPr>
            <a:spLocks noGrp="1"/>
          </p:cNvSpPr>
          <p:nvPr>
            <p:ph type="sldNum" sz="quarter" idx="12"/>
          </p:nvPr>
        </p:nvSpPr>
        <p:spPr/>
        <p:txBody>
          <a:bodyPr/>
          <a:lstStyle/>
          <a:p>
            <a:fld id="{F2BEE514-213F-41E8-AF73-211CE7713C7D}" type="slidenum">
              <a:rPr lang="en-US" smtClean="0"/>
              <a:t>‹#›</a:t>
            </a:fld>
            <a:endParaRPr lang="en-US"/>
          </a:p>
        </p:txBody>
      </p:sp>
    </p:spTree>
    <p:extLst>
      <p:ext uri="{BB962C8B-B14F-4D97-AF65-F5344CB8AC3E}">
        <p14:creationId xmlns:p14="http://schemas.microsoft.com/office/powerpoint/2010/main" val="457967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7082E1E-33A7-23A5-8CC1-9C96B0A3A6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431D142-5004-8FF0-DA61-7B87FDA3C5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B9B33D2-4EF2-63C4-90A4-31F28ACF6FDA}"/>
              </a:ext>
            </a:extLst>
          </p:cNvPr>
          <p:cNvSpPr>
            <a:spLocks noGrp="1"/>
          </p:cNvSpPr>
          <p:nvPr>
            <p:ph type="dt" sz="half" idx="10"/>
          </p:nvPr>
        </p:nvSpPr>
        <p:spPr/>
        <p:txBody>
          <a:bodyPr/>
          <a:lstStyle/>
          <a:p>
            <a:fld id="{B167DF16-5345-415C-BC17-C2E2DCDAB62D}" type="datetimeFigureOut">
              <a:rPr lang="en-US" smtClean="0"/>
              <a:t>2/17/2024</a:t>
            </a:fld>
            <a:endParaRPr lang="en-US"/>
          </a:p>
        </p:txBody>
      </p:sp>
      <p:sp>
        <p:nvSpPr>
          <p:cNvPr id="5" name="Footer Placeholder 4">
            <a:extLst>
              <a:ext uri="{FF2B5EF4-FFF2-40B4-BE49-F238E27FC236}">
                <a16:creationId xmlns:a16="http://schemas.microsoft.com/office/drawing/2014/main" xmlns="" id="{33950A68-01D4-E796-1CB3-A1757B21DC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6AE296-1076-0043-9459-B6F3620538E9}"/>
              </a:ext>
            </a:extLst>
          </p:cNvPr>
          <p:cNvSpPr>
            <a:spLocks noGrp="1"/>
          </p:cNvSpPr>
          <p:nvPr>
            <p:ph type="sldNum" sz="quarter" idx="12"/>
          </p:nvPr>
        </p:nvSpPr>
        <p:spPr/>
        <p:txBody>
          <a:bodyPr/>
          <a:lstStyle/>
          <a:p>
            <a:fld id="{F2BEE514-213F-41E8-AF73-211CE7713C7D}" type="slidenum">
              <a:rPr lang="en-US" smtClean="0"/>
              <a:t>‹#›</a:t>
            </a:fld>
            <a:endParaRPr lang="en-US"/>
          </a:p>
        </p:txBody>
      </p:sp>
    </p:spTree>
    <p:extLst>
      <p:ext uri="{BB962C8B-B14F-4D97-AF65-F5344CB8AC3E}">
        <p14:creationId xmlns:p14="http://schemas.microsoft.com/office/powerpoint/2010/main" val="2356486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3F6A7F-2D16-1728-B72D-9A8B98A3C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5D98AF8-55A6-0D0E-DA5A-FBBE68CA7D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CD17B53-927C-3EB4-1E29-12F9885E15B5}"/>
              </a:ext>
            </a:extLst>
          </p:cNvPr>
          <p:cNvSpPr>
            <a:spLocks noGrp="1"/>
          </p:cNvSpPr>
          <p:nvPr>
            <p:ph type="dt" sz="half" idx="10"/>
          </p:nvPr>
        </p:nvSpPr>
        <p:spPr/>
        <p:txBody>
          <a:bodyPr/>
          <a:lstStyle/>
          <a:p>
            <a:fld id="{B167DF16-5345-415C-BC17-C2E2DCDAB62D}" type="datetimeFigureOut">
              <a:rPr lang="en-US" smtClean="0"/>
              <a:t>2/17/2024</a:t>
            </a:fld>
            <a:endParaRPr lang="en-US"/>
          </a:p>
        </p:txBody>
      </p:sp>
      <p:sp>
        <p:nvSpPr>
          <p:cNvPr id="5" name="Footer Placeholder 4">
            <a:extLst>
              <a:ext uri="{FF2B5EF4-FFF2-40B4-BE49-F238E27FC236}">
                <a16:creationId xmlns:a16="http://schemas.microsoft.com/office/drawing/2014/main" xmlns="" id="{92488338-682F-0BD4-F854-86597ECB0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BF66716-0350-C36D-ACFD-771272BA7A69}"/>
              </a:ext>
            </a:extLst>
          </p:cNvPr>
          <p:cNvSpPr>
            <a:spLocks noGrp="1"/>
          </p:cNvSpPr>
          <p:nvPr>
            <p:ph type="sldNum" sz="quarter" idx="12"/>
          </p:nvPr>
        </p:nvSpPr>
        <p:spPr/>
        <p:txBody>
          <a:bodyPr/>
          <a:lstStyle/>
          <a:p>
            <a:fld id="{F2BEE514-213F-41E8-AF73-211CE7713C7D}" type="slidenum">
              <a:rPr lang="en-US" smtClean="0"/>
              <a:t>‹#›</a:t>
            </a:fld>
            <a:endParaRPr lang="en-US"/>
          </a:p>
        </p:txBody>
      </p:sp>
    </p:spTree>
    <p:extLst>
      <p:ext uri="{BB962C8B-B14F-4D97-AF65-F5344CB8AC3E}">
        <p14:creationId xmlns:p14="http://schemas.microsoft.com/office/powerpoint/2010/main" val="2046791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E88C2C-DF97-74E5-DE62-0138271055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7739057-6C94-639F-9A55-FBAB71415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6C284D6-5333-B2FD-04EE-129EAD32E0B7}"/>
              </a:ext>
            </a:extLst>
          </p:cNvPr>
          <p:cNvSpPr>
            <a:spLocks noGrp="1"/>
          </p:cNvSpPr>
          <p:nvPr>
            <p:ph type="dt" sz="half" idx="10"/>
          </p:nvPr>
        </p:nvSpPr>
        <p:spPr/>
        <p:txBody>
          <a:bodyPr/>
          <a:lstStyle/>
          <a:p>
            <a:fld id="{B167DF16-5345-415C-BC17-C2E2DCDAB62D}" type="datetimeFigureOut">
              <a:rPr lang="en-US" smtClean="0"/>
              <a:t>2/17/2024</a:t>
            </a:fld>
            <a:endParaRPr lang="en-US"/>
          </a:p>
        </p:txBody>
      </p:sp>
      <p:sp>
        <p:nvSpPr>
          <p:cNvPr id="5" name="Footer Placeholder 4">
            <a:extLst>
              <a:ext uri="{FF2B5EF4-FFF2-40B4-BE49-F238E27FC236}">
                <a16:creationId xmlns:a16="http://schemas.microsoft.com/office/drawing/2014/main" xmlns="" id="{D4CFD91D-5937-CDAC-99E1-EEB35B400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00DEAA5-C687-A59C-4CC9-90FB4C491F35}"/>
              </a:ext>
            </a:extLst>
          </p:cNvPr>
          <p:cNvSpPr>
            <a:spLocks noGrp="1"/>
          </p:cNvSpPr>
          <p:nvPr>
            <p:ph type="sldNum" sz="quarter" idx="12"/>
          </p:nvPr>
        </p:nvSpPr>
        <p:spPr/>
        <p:txBody>
          <a:bodyPr/>
          <a:lstStyle/>
          <a:p>
            <a:fld id="{F2BEE514-213F-41E8-AF73-211CE7713C7D}" type="slidenum">
              <a:rPr lang="en-US" smtClean="0"/>
              <a:t>‹#›</a:t>
            </a:fld>
            <a:endParaRPr lang="en-US"/>
          </a:p>
        </p:txBody>
      </p:sp>
    </p:spTree>
    <p:extLst>
      <p:ext uri="{BB962C8B-B14F-4D97-AF65-F5344CB8AC3E}">
        <p14:creationId xmlns:p14="http://schemas.microsoft.com/office/powerpoint/2010/main" val="4182382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9001B5-514F-5C64-693E-45598EF8EA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5D718632-802F-B262-7133-AE6DB80C25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38C5B7A-AB70-E0CE-D700-E59EAC7DF5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EFD6489-0C6E-E734-9B2B-FBCC4DB054E3}"/>
              </a:ext>
            </a:extLst>
          </p:cNvPr>
          <p:cNvSpPr>
            <a:spLocks noGrp="1"/>
          </p:cNvSpPr>
          <p:nvPr>
            <p:ph type="dt" sz="half" idx="10"/>
          </p:nvPr>
        </p:nvSpPr>
        <p:spPr/>
        <p:txBody>
          <a:bodyPr/>
          <a:lstStyle/>
          <a:p>
            <a:fld id="{B167DF16-5345-415C-BC17-C2E2DCDAB62D}" type="datetimeFigureOut">
              <a:rPr lang="en-US" smtClean="0"/>
              <a:t>2/17/2024</a:t>
            </a:fld>
            <a:endParaRPr lang="en-US"/>
          </a:p>
        </p:txBody>
      </p:sp>
      <p:sp>
        <p:nvSpPr>
          <p:cNvPr id="6" name="Footer Placeholder 5">
            <a:extLst>
              <a:ext uri="{FF2B5EF4-FFF2-40B4-BE49-F238E27FC236}">
                <a16:creationId xmlns:a16="http://schemas.microsoft.com/office/drawing/2014/main" xmlns="" id="{BC034B7A-7212-E866-239E-EB666C6C55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A6AF312-7709-1510-96AB-10D6BF8B2E08}"/>
              </a:ext>
            </a:extLst>
          </p:cNvPr>
          <p:cNvSpPr>
            <a:spLocks noGrp="1"/>
          </p:cNvSpPr>
          <p:nvPr>
            <p:ph type="sldNum" sz="quarter" idx="12"/>
          </p:nvPr>
        </p:nvSpPr>
        <p:spPr/>
        <p:txBody>
          <a:bodyPr/>
          <a:lstStyle/>
          <a:p>
            <a:fld id="{F2BEE514-213F-41E8-AF73-211CE7713C7D}" type="slidenum">
              <a:rPr lang="en-US" smtClean="0"/>
              <a:t>‹#›</a:t>
            </a:fld>
            <a:endParaRPr lang="en-US"/>
          </a:p>
        </p:txBody>
      </p:sp>
    </p:spTree>
    <p:extLst>
      <p:ext uri="{BB962C8B-B14F-4D97-AF65-F5344CB8AC3E}">
        <p14:creationId xmlns:p14="http://schemas.microsoft.com/office/powerpoint/2010/main" val="338174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329244-AFDE-4DA5-187B-A5C418CFCE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C2A7A36-EF44-4A9B-26F1-C91FF9459A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0C53A77-D2BC-A081-CF57-5E7AFC9922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7E012B83-6B25-F0B2-DF7D-92D32157C6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8CA4298-CF9E-931A-57B5-90110F0ED1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4E2CDEFC-8A20-DF07-EBFF-8BE38F3B8411}"/>
              </a:ext>
            </a:extLst>
          </p:cNvPr>
          <p:cNvSpPr>
            <a:spLocks noGrp="1"/>
          </p:cNvSpPr>
          <p:nvPr>
            <p:ph type="dt" sz="half" idx="10"/>
          </p:nvPr>
        </p:nvSpPr>
        <p:spPr/>
        <p:txBody>
          <a:bodyPr/>
          <a:lstStyle/>
          <a:p>
            <a:fld id="{B167DF16-5345-415C-BC17-C2E2DCDAB62D}" type="datetimeFigureOut">
              <a:rPr lang="en-US" smtClean="0"/>
              <a:t>2/17/2024</a:t>
            </a:fld>
            <a:endParaRPr lang="en-US"/>
          </a:p>
        </p:txBody>
      </p:sp>
      <p:sp>
        <p:nvSpPr>
          <p:cNvPr id="8" name="Footer Placeholder 7">
            <a:extLst>
              <a:ext uri="{FF2B5EF4-FFF2-40B4-BE49-F238E27FC236}">
                <a16:creationId xmlns:a16="http://schemas.microsoft.com/office/drawing/2014/main" xmlns="" id="{06B77C3C-D8B7-D814-5545-867E0BB34A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7D398076-F78D-F108-D982-07BD226DFB3D}"/>
              </a:ext>
            </a:extLst>
          </p:cNvPr>
          <p:cNvSpPr>
            <a:spLocks noGrp="1"/>
          </p:cNvSpPr>
          <p:nvPr>
            <p:ph type="sldNum" sz="quarter" idx="12"/>
          </p:nvPr>
        </p:nvSpPr>
        <p:spPr/>
        <p:txBody>
          <a:bodyPr/>
          <a:lstStyle/>
          <a:p>
            <a:fld id="{F2BEE514-213F-41E8-AF73-211CE7713C7D}" type="slidenum">
              <a:rPr lang="en-US" smtClean="0"/>
              <a:t>‹#›</a:t>
            </a:fld>
            <a:endParaRPr lang="en-US"/>
          </a:p>
        </p:txBody>
      </p:sp>
    </p:spTree>
    <p:extLst>
      <p:ext uri="{BB962C8B-B14F-4D97-AF65-F5344CB8AC3E}">
        <p14:creationId xmlns:p14="http://schemas.microsoft.com/office/powerpoint/2010/main" val="84908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C7F613-A493-3382-C976-1C9C2D7007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474CEEE-2D0A-99E4-29E5-3325727466E2}"/>
              </a:ext>
            </a:extLst>
          </p:cNvPr>
          <p:cNvSpPr>
            <a:spLocks noGrp="1"/>
          </p:cNvSpPr>
          <p:nvPr>
            <p:ph type="dt" sz="half" idx="10"/>
          </p:nvPr>
        </p:nvSpPr>
        <p:spPr/>
        <p:txBody>
          <a:bodyPr/>
          <a:lstStyle/>
          <a:p>
            <a:fld id="{B167DF16-5345-415C-BC17-C2E2DCDAB62D}" type="datetimeFigureOut">
              <a:rPr lang="en-US" smtClean="0"/>
              <a:t>2/17/2024</a:t>
            </a:fld>
            <a:endParaRPr lang="en-US"/>
          </a:p>
        </p:txBody>
      </p:sp>
      <p:sp>
        <p:nvSpPr>
          <p:cNvPr id="4" name="Footer Placeholder 3">
            <a:extLst>
              <a:ext uri="{FF2B5EF4-FFF2-40B4-BE49-F238E27FC236}">
                <a16:creationId xmlns:a16="http://schemas.microsoft.com/office/drawing/2014/main" xmlns="" id="{39BA1F13-B3CB-627B-1CFF-5C104D96C4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14F36BA-F6F0-9C11-306D-8297DE2F86FE}"/>
              </a:ext>
            </a:extLst>
          </p:cNvPr>
          <p:cNvSpPr>
            <a:spLocks noGrp="1"/>
          </p:cNvSpPr>
          <p:nvPr>
            <p:ph type="sldNum" sz="quarter" idx="12"/>
          </p:nvPr>
        </p:nvSpPr>
        <p:spPr/>
        <p:txBody>
          <a:bodyPr/>
          <a:lstStyle/>
          <a:p>
            <a:fld id="{F2BEE514-213F-41E8-AF73-211CE7713C7D}" type="slidenum">
              <a:rPr lang="en-US" smtClean="0"/>
              <a:t>‹#›</a:t>
            </a:fld>
            <a:endParaRPr lang="en-US"/>
          </a:p>
        </p:txBody>
      </p:sp>
    </p:spTree>
    <p:extLst>
      <p:ext uri="{BB962C8B-B14F-4D97-AF65-F5344CB8AC3E}">
        <p14:creationId xmlns:p14="http://schemas.microsoft.com/office/powerpoint/2010/main" val="241007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A3233A5-C664-5EC9-9A07-AEB28ACFD60D}"/>
              </a:ext>
            </a:extLst>
          </p:cNvPr>
          <p:cNvSpPr>
            <a:spLocks noGrp="1"/>
          </p:cNvSpPr>
          <p:nvPr>
            <p:ph type="dt" sz="half" idx="10"/>
          </p:nvPr>
        </p:nvSpPr>
        <p:spPr/>
        <p:txBody>
          <a:bodyPr/>
          <a:lstStyle/>
          <a:p>
            <a:fld id="{B167DF16-5345-415C-BC17-C2E2DCDAB62D}" type="datetimeFigureOut">
              <a:rPr lang="en-US" smtClean="0"/>
              <a:t>2/17/2024</a:t>
            </a:fld>
            <a:endParaRPr lang="en-US"/>
          </a:p>
        </p:txBody>
      </p:sp>
      <p:sp>
        <p:nvSpPr>
          <p:cNvPr id="3" name="Footer Placeholder 2">
            <a:extLst>
              <a:ext uri="{FF2B5EF4-FFF2-40B4-BE49-F238E27FC236}">
                <a16:creationId xmlns:a16="http://schemas.microsoft.com/office/drawing/2014/main" xmlns="" id="{C43F1B4A-C2EB-D47D-AC41-FB7DD3DBCC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CB00F95-2BF1-F3FF-0B1A-8373DD4E6F7A}"/>
              </a:ext>
            </a:extLst>
          </p:cNvPr>
          <p:cNvSpPr>
            <a:spLocks noGrp="1"/>
          </p:cNvSpPr>
          <p:nvPr>
            <p:ph type="sldNum" sz="quarter" idx="12"/>
          </p:nvPr>
        </p:nvSpPr>
        <p:spPr/>
        <p:txBody>
          <a:bodyPr/>
          <a:lstStyle/>
          <a:p>
            <a:fld id="{F2BEE514-213F-41E8-AF73-211CE7713C7D}" type="slidenum">
              <a:rPr lang="en-US" smtClean="0"/>
              <a:t>‹#›</a:t>
            </a:fld>
            <a:endParaRPr lang="en-US"/>
          </a:p>
        </p:txBody>
      </p:sp>
    </p:spTree>
    <p:extLst>
      <p:ext uri="{BB962C8B-B14F-4D97-AF65-F5344CB8AC3E}">
        <p14:creationId xmlns:p14="http://schemas.microsoft.com/office/powerpoint/2010/main" val="309612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D96CF5-43B7-4BE3-EA69-EA6C139D4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3AAC4229-863B-4DA0-4665-80189E0D3B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266A3CD7-1594-7587-9F4D-33CE56382D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D64B1CB-D6B7-BB72-A179-795AF9DDFB07}"/>
              </a:ext>
            </a:extLst>
          </p:cNvPr>
          <p:cNvSpPr>
            <a:spLocks noGrp="1"/>
          </p:cNvSpPr>
          <p:nvPr>
            <p:ph type="dt" sz="half" idx="10"/>
          </p:nvPr>
        </p:nvSpPr>
        <p:spPr/>
        <p:txBody>
          <a:bodyPr/>
          <a:lstStyle/>
          <a:p>
            <a:fld id="{B167DF16-5345-415C-BC17-C2E2DCDAB62D}" type="datetimeFigureOut">
              <a:rPr lang="en-US" smtClean="0"/>
              <a:t>2/17/2024</a:t>
            </a:fld>
            <a:endParaRPr lang="en-US"/>
          </a:p>
        </p:txBody>
      </p:sp>
      <p:sp>
        <p:nvSpPr>
          <p:cNvPr id="6" name="Footer Placeholder 5">
            <a:extLst>
              <a:ext uri="{FF2B5EF4-FFF2-40B4-BE49-F238E27FC236}">
                <a16:creationId xmlns:a16="http://schemas.microsoft.com/office/drawing/2014/main" xmlns="" id="{D83A9485-2A90-875C-08AD-3393630C19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A5280CE-86DE-FA9D-616D-92635A804DF3}"/>
              </a:ext>
            </a:extLst>
          </p:cNvPr>
          <p:cNvSpPr>
            <a:spLocks noGrp="1"/>
          </p:cNvSpPr>
          <p:nvPr>
            <p:ph type="sldNum" sz="quarter" idx="12"/>
          </p:nvPr>
        </p:nvSpPr>
        <p:spPr/>
        <p:txBody>
          <a:bodyPr/>
          <a:lstStyle/>
          <a:p>
            <a:fld id="{F2BEE514-213F-41E8-AF73-211CE7713C7D}" type="slidenum">
              <a:rPr lang="en-US" smtClean="0"/>
              <a:t>‹#›</a:t>
            </a:fld>
            <a:endParaRPr lang="en-US"/>
          </a:p>
        </p:txBody>
      </p:sp>
    </p:spTree>
    <p:extLst>
      <p:ext uri="{BB962C8B-B14F-4D97-AF65-F5344CB8AC3E}">
        <p14:creationId xmlns:p14="http://schemas.microsoft.com/office/powerpoint/2010/main" val="2024257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CF28EE-EE32-144D-A4F3-C5B563AEA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BEC360DF-1257-235F-CED2-EFBD934406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567C69B-7D86-55C9-36FE-675A0A7BD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82D0E0F-2F3B-E068-F4A5-EB3245C41B03}"/>
              </a:ext>
            </a:extLst>
          </p:cNvPr>
          <p:cNvSpPr>
            <a:spLocks noGrp="1"/>
          </p:cNvSpPr>
          <p:nvPr>
            <p:ph type="dt" sz="half" idx="10"/>
          </p:nvPr>
        </p:nvSpPr>
        <p:spPr/>
        <p:txBody>
          <a:bodyPr/>
          <a:lstStyle/>
          <a:p>
            <a:fld id="{B167DF16-5345-415C-BC17-C2E2DCDAB62D}" type="datetimeFigureOut">
              <a:rPr lang="en-US" smtClean="0"/>
              <a:t>2/17/2024</a:t>
            </a:fld>
            <a:endParaRPr lang="en-US"/>
          </a:p>
        </p:txBody>
      </p:sp>
      <p:sp>
        <p:nvSpPr>
          <p:cNvPr id="6" name="Footer Placeholder 5">
            <a:extLst>
              <a:ext uri="{FF2B5EF4-FFF2-40B4-BE49-F238E27FC236}">
                <a16:creationId xmlns:a16="http://schemas.microsoft.com/office/drawing/2014/main" xmlns="" id="{E23DC760-3064-0A8F-0177-E54D764F3D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B235295-1AEF-2DB2-8BAD-A9E76E2EEE33}"/>
              </a:ext>
            </a:extLst>
          </p:cNvPr>
          <p:cNvSpPr>
            <a:spLocks noGrp="1"/>
          </p:cNvSpPr>
          <p:nvPr>
            <p:ph type="sldNum" sz="quarter" idx="12"/>
          </p:nvPr>
        </p:nvSpPr>
        <p:spPr/>
        <p:txBody>
          <a:bodyPr/>
          <a:lstStyle/>
          <a:p>
            <a:fld id="{F2BEE514-213F-41E8-AF73-211CE7713C7D}" type="slidenum">
              <a:rPr lang="en-US" smtClean="0"/>
              <a:t>‹#›</a:t>
            </a:fld>
            <a:endParaRPr lang="en-US"/>
          </a:p>
        </p:txBody>
      </p:sp>
    </p:spTree>
    <p:extLst>
      <p:ext uri="{BB962C8B-B14F-4D97-AF65-F5344CB8AC3E}">
        <p14:creationId xmlns:p14="http://schemas.microsoft.com/office/powerpoint/2010/main" val="256885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EEB551F-AF49-E9A1-21C2-5D8AD6BE43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BA80F187-EAD1-C000-1506-347B8501F9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B564CAC-34B4-A6E4-2FC2-1126B535DB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67DF16-5345-415C-BC17-C2E2DCDAB62D}" type="datetimeFigureOut">
              <a:rPr lang="en-US" smtClean="0"/>
              <a:t>2/17/2024</a:t>
            </a:fld>
            <a:endParaRPr lang="en-US"/>
          </a:p>
        </p:txBody>
      </p:sp>
      <p:sp>
        <p:nvSpPr>
          <p:cNvPr id="5" name="Footer Placeholder 4">
            <a:extLst>
              <a:ext uri="{FF2B5EF4-FFF2-40B4-BE49-F238E27FC236}">
                <a16:creationId xmlns:a16="http://schemas.microsoft.com/office/drawing/2014/main" xmlns="" id="{CFFFF3A3-15AD-3492-D955-D5FF2966F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AC19CC2-04C0-89C1-F732-E2C2212D2E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EE514-213F-41E8-AF73-211CE7713C7D}" type="slidenum">
              <a:rPr lang="en-US" smtClean="0"/>
              <a:t>‹#›</a:t>
            </a:fld>
            <a:endParaRPr lang="en-US"/>
          </a:p>
        </p:txBody>
      </p:sp>
    </p:spTree>
    <p:extLst>
      <p:ext uri="{BB962C8B-B14F-4D97-AF65-F5344CB8AC3E}">
        <p14:creationId xmlns:p14="http://schemas.microsoft.com/office/powerpoint/2010/main" val="160816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54C454-D98F-567D-3F7C-C2D5FCD067E1}"/>
              </a:ext>
            </a:extLst>
          </p:cNvPr>
          <p:cNvSpPr>
            <a:spLocks noGrp="1"/>
          </p:cNvSpPr>
          <p:nvPr>
            <p:ph type="ctrTitle"/>
          </p:nvPr>
        </p:nvSpPr>
        <p:spPr>
          <a:xfrm>
            <a:off x="1484851" y="643811"/>
            <a:ext cx="9135611" cy="4040155"/>
          </a:xfrm>
        </p:spPr>
        <p:txBody>
          <a:bodyPr>
            <a:noAutofit/>
          </a:bodyPr>
          <a:lstStyle/>
          <a:p>
            <a:r>
              <a:rPr lang="en-US" sz="2800" b="1" dirty="0">
                <a:solidFill>
                  <a:srgbClr val="C00000"/>
                </a:solidFill>
                <a:effectLst/>
                <a:latin typeface="Times New Roman" panose="02020603050405020304" pitchFamily="18" charset="0"/>
                <a:ea typeface="Times New Roman" panose="02020603050405020304" pitchFamily="18" charset="0"/>
              </a:rPr>
              <a:t>  </a:t>
            </a:r>
            <a:r>
              <a:rPr lang="en-US" sz="2800" b="1" dirty="0">
                <a:solidFill>
                  <a:srgbClr val="C00000"/>
                </a:solidFill>
                <a:latin typeface="Times New Roman" panose="02020603050405020304" pitchFamily="18" charset="0"/>
                <a:ea typeface="Times New Roman" panose="02020603050405020304" pitchFamily="18" charset="0"/>
              </a:rPr>
              <a:t/>
            </a:r>
            <a:br>
              <a:rPr lang="en-US" sz="2800" b="1" dirty="0">
                <a:solidFill>
                  <a:srgbClr val="C00000"/>
                </a:solidFill>
                <a:latin typeface="Times New Roman" panose="02020603050405020304" pitchFamily="18" charset="0"/>
                <a:ea typeface="Times New Roman" panose="02020603050405020304" pitchFamily="18" charset="0"/>
              </a:rPr>
            </a:br>
            <a:r>
              <a:rPr lang="en-US" sz="2800" b="1" dirty="0">
                <a:solidFill>
                  <a:srgbClr val="C00000"/>
                </a:solidFill>
                <a:latin typeface="Times New Roman" panose="02020603050405020304" pitchFamily="18" charset="0"/>
                <a:ea typeface="Times New Roman" panose="02020603050405020304" pitchFamily="18" charset="0"/>
              </a:rPr>
              <a:t/>
            </a:r>
            <a:br>
              <a:rPr lang="en-US" sz="2800" b="1" dirty="0">
                <a:solidFill>
                  <a:srgbClr val="C00000"/>
                </a:solidFill>
                <a:latin typeface="Times New Roman" panose="02020603050405020304" pitchFamily="18" charset="0"/>
                <a:ea typeface="Times New Roman" panose="02020603050405020304" pitchFamily="18" charset="0"/>
              </a:rPr>
            </a:br>
            <a:r>
              <a:rPr lang="en-US" sz="2800" b="1" dirty="0">
                <a:solidFill>
                  <a:srgbClr val="C00000"/>
                </a:solidFill>
                <a:latin typeface="Times New Roman" panose="02020603050405020304" pitchFamily="18" charset="0"/>
                <a:ea typeface="Times New Roman" panose="02020603050405020304" pitchFamily="18" charset="0"/>
              </a:rPr>
              <a:t/>
            </a:r>
            <a:br>
              <a:rPr lang="en-US" sz="2800" b="1" dirty="0">
                <a:solidFill>
                  <a:srgbClr val="C00000"/>
                </a:solidFill>
                <a:latin typeface="Times New Roman" panose="02020603050405020304" pitchFamily="18" charset="0"/>
                <a:ea typeface="Times New Roman" panose="02020603050405020304" pitchFamily="18" charset="0"/>
              </a:rPr>
            </a:br>
            <a:r>
              <a:rPr lang="en-US" sz="2800" b="1" dirty="0">
                <a:solidFill>
                  <a:srgbClr val="C00000"/>
                </a:solidFill>
                <a:effectLst/>
                <a:latin typeface="Times New Roman" panose="02020603050405020304" pitchFamily="18" charset="0"/>
                <a:ea typeface="Times New Roman" panose="02020603050405020304" pitchFamily="18" charset="0"/>
              </a:rPr>
              <a:t/>
            </a:r>
            <a:br>
              <a:rPr lang="en-US" sz="2800" b="1" dirty="0">
                <a:solidFill>
                  <a:srgbClr val="C00000"/>
                </a:solidFill>
                <a:effectLst/>
                <a:latin typeface="Times New Roman" panose="02020603050405020304" pitchFamily="18" charset="0"/>
                <a:ea typeface="Times New Roman" panose="02020603050405020304" pitchFamily="18" charset="0"/>
              </a:rPr>
            </a:br>
            <a:r>
              <a:rPr lang="en-US" sz="2800" dirty="0">
                <a:solidFill>
                  <a:schemeClr val="tx1"/>
                </a:solidFill>
                <a:effectLst/>
                <a:latin typeface="Times New Roman" panose="02020603050405020304" pitchFamily="18" charset="0"/>
                <a:ea typeface="Times New Roman" panose="02020603050405020304" pitchFamily="18" charset="0"/>
              </a:rPr>
              <a:t/>
            </a:r>
            <a:br>
              <a:rPr lang="en-US" sz="2800" dirty="0">
                <a:solidFill>
                  <a:schemeClr val="tx1"/>
                </a:solidFill>
                <a:effectLst/>
                <a:latin typeface="Times New Roman" panose="02020603050405020304" pitchFamily="18" charset="0"/>
                <a:ea typeface="Times New Roman" panose="02020603050405020304" pitchFamily="18" charset="0"/>
              </a:rPr>
            </a:br>
            <a:r>
              <a:rPr lang="en-US" sz="2800" dirty="0">
                <a:solidFill>
                  <a:schemeClr val="tx1"/>
                </a:solidFill>
                <a:effectLst/>
                <a:latin typeface="Times New Roman" panose="02020603050405020304" pitchFamily="18" charset="0"/>
                <a:ea typeface="Times New Roman" panose="02020603050405020304" pitchFamily="18" charset="0"/>
              </a:rPr>
              <a:t/>
            </a:r>
            <a:br>
              <a:rPr lang="en-US" sz="2800" dirty="0">
                <a:solidFill>
                  <a:schemeClr val="tx1"/>
                </a:solidFill>
                <a:effectLst/>
                <a:latin typeface="Times New Roman" panose="02020603050405020304" pitchFamily="18" charset="0"/>
                <a:ea typeface="Times New Roman" panose="02020603050405020304" pitchFamily="18" charset="0"/>
              </a:rPr>
            </a:br>
            <a:r>
              <a:rPr lang="en-US" sz="2800" dirty="0">
                <a:solidFill>
                  <a:schemeClr val="tx1"/>
                </a:solidFill>
                <a:effectLst/>
                <a:latin typeface="Times New Roman" panose="02020603050405020304" pitchFamily="18" charset="0"/>
                <a:ea typeface="Times New Roman" panose="02020603050405020304" pitchFamily="18" charset="0"/>
              </a:rPr>
              <a:t/>
            </a:r>
            <a:br>
              <a:rPr lang="en-US" sz="2800" dirty="0">
                <a:solidFill>
                  <a:schemeClr val="tx1"/>
                </a:solidFill>
                <a:effectLst/>
                <a:latin typeface="Times New Roman" panose="02020603050405020304" pitchFamily="18" charset="0"/>
                <a:ea typeface="Times New Roman" panose="02020603050405020304" pitchFamily="18" charset="0"/>
              </a:rPr>
            </a:br>
            <a:r>
              <a:rPr lang="en-US" sz="2800" dirty="0">
                <a:solidFill>
                  <a:schemeClr val="tx1"/>
                </a:solidFill>
                <a:effectLst/>
                <a:latin typeface="Times New Roman" panose="02020603050405020304" pitchFamily="18" charset="0"/>
                <a:ea typeface="Times New Roman" panose="02020603050405020304" pitchFamily="18" charset="0"/>
              </a:rPr>
              <a:t/>
            </a:r>
            <a:br>
              <a:rPr lang="en-US" sz="2800" dirty="0">
                <a:solidFill>
                  <a:schemeClr val="tx1"/>
                </a:solidFill>
                <a:effectLst/>
                <a:latin typeface="Times New Roman" panose="02020603050405020304" pitchFamily="18" charset="0"/>
                <a:ea typeface="Times New Roman" panose="02020603050405020304" pitchFamily="18" charset="0"/>
              </a:rPr>
            </a:br>
            <a:r>
              <a:rPr lang="en-US" sz="2800" dirty="0">
                <a:solidFill>
                  <a:schemeClr val="tx1"/>
                </a:solidFill>
                <a:effectLst/>
                <a:latin typeface="Times New Roman" panose="02020603050405020304" pitchFamily="18" charset="0"/>
                <a:ea typeface="Times New Roman" panose="02020603050405020304" pitchFamily="18" charset="0"/>
              </a:rPr>
              <a:t/>
            </a:r>
            <a:br>
              <a:rPr lang="en-US" sz="2800" dirty="0">
                <a:solidFill>
                  <a:schemeClr val="tx1"/>
                </a:solidFill>
                <a:effectLst/>
                <a:latin typeface="Times New Roman" panose="02020603050405020304" pitchFamily="18" charset="0"/>
                <a:ea typeface="Times New Roman" panose="02020603050405020304" pitchFamily="18" charset="0"/>
              </a:rPr>
            </a:br>
            <a:r>
              <a:rPr lang="en-US" sz="2800" dirty="0">
                <a:solidFill>
                  <a:schemeClr val="tx1"/>
                </a:solidFill>
                <a:effectLst/>
                <a:latin typeface="Times New Roman" panose="02020603050405020304" pitchFamily="18" charset="0"/>
                <a:ea typeface="Times New Roman" panose="02020603050405020304" pitchFamily="18" charset="0"/>
              </a:rPr>
              <a:t/>
            </a:r>
            <a:br>
              <a:rPr lang="en-US" sz="2800" dirty="0">
                <a:solidFill>
                  <a:schemeClr val="tx1"/>
                </a:solidFill>
                <a:effectLst/>
                <a:latin typeface="Times New Roman" panose="02020603050405020304" pitchFamily="18" charset="0"/>
                <a:ea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A Hybrid Deep Learning Approach for Bottleneck Detection in IoT</a:t>
            </a:r>
            <a:r>
              <a:rPr lang="en-US" sz="2800" b="1" dirty="0">
                <a:solidFill>
                  <a:srgbClr val="C00000"/>
                </a:solidFill>
                <a:effectLst/>
                <a:latin typeface="Times New Roman" panose="02020603050405020304" pitchFamily="18" charset="0"/>
                <a:ea typeface="Times New Roman" panose="02020603050405020304" pitchFamily="18" charset="0"/>
              </a:rPr>
              <a:t/>
            </a:r>
            <a:br>
              <a:rPr lang="en-US" sz="2800" b="1" dirty="0">
                <a:solidFill>
                  <a:srgbClr val="C00000"/>
                </a:solidFill>
                <a:effectLst/>
                <a:latin typeface="Times New Roman" panose="02020603050405020304" pitchFamily="18" charset="0"/>
                <a:ea typeface="Times New Roman" panose="02020603050405020304" pitchFamily="18" charset="0"/>
              </a:rPr>
            </a:br>
            <a:r>
              <a:rPr lang="en-US" sz="2800" b="1" dirty="0">
                <a:solidFill>
                  <a:srgbClr val="C00000"/>
                </a:solidFill>
                <a:effectLst/>
                <a:latin typeface="Times New Roman" panose="02020603050405020304" pitchFamily="18" charset="0"/>
                <a:ea typeface="Times New Roman" panose="02020603050405020304" pitchFamily="18" charset="0"/>
              </a:rPr>
              <a:t/>
            </a:r>
            <a:br>
              <a:rPr lang="en-US" sz="2800" b="1" dirty="0">
                <a:solidFill>
                  <a:srgbClr val="C00000"/>
                </a:solidFill>
                <a:effectLst/>
                <a:latin typeface="Times New Roman" panose="02020603050405020304" pitchFamily="18" charset="0"/>
                <a:ea typeface="Times New Roman" panose="02020603050405020304" pitchFamily="18" charset="0"/>
              </a:rPr>
            </a:br>
            <a:r>
              <a:rPr lang="en-US" sz="2800" dirty="0">
                <a:solidFill>
                  <a:schemeClr val="tx1"/>
                </a:solidFill>
                <a:effectLst/>
                <a:latin typeface="Times New Roman" panose="02020603050405020304" pitchFamily="18" charset="0"/>
                <a:ea typeface="Times New Roman" panose="02020603050405020304" pitchFamily="18" charset="0"/>
              </a:rPr>
              <a:t/>
            </a:r>
            <a:br>
              <a:rPr lang="en-US" sz="2800" dirty="0">
                <a:solidFill>
                  <a:schemeClr val="tx1"/>
                </a:solidFill>
                <a:effectLst/>
                <a:latin typeface="Times New Roman" panose="02020603050405020304" pitchFamily="18" charset="0"/>
                <a:ea typeface="Times New Roman" panose="02020603050405020304" pitchFamily="18" charset="0"/>
              </a:rPr>
            </a:br>
            <a:r>
              <a:rPr lang="en-US" sz="2800" dirty="0">
                <a:solidFill>
                  <a:schemeClr val="tx1"/>
                </a:solidFill>
                <a:effectLst/>
                <a:latin typeface="Times New Roman" panose="02020603050405020304" pitchFamily="18" charset="0"/>
                <a:ea typeface="Times New Roman" panose="02020603050405020304" pitchFamily="18" charset="0"/>
              </a:rPr>
              <a:t/>
            </a:r>
            <a:br>
              <a:rPr lang="en-US" sz="2800" dirty="0">
                <a:solidFill>
                  <a:schemeClr val="tx1"/>
                </a:solidFill>
                <a:effectLst/>
                <a:latin typeface="Times New Roman" panose="02020603050405020304" pitchFamily="18" charset="0"/>
                <a:ea typeface="Times New Roman" panose="02020603050405020304" pitchFamily="18" charset="0"/>
              </a:rPr>
            </a:br>
            <a:endParaRPr lang="en-IN" sz="2800" dirty="0"/>
          </a:p>
        </p:txBody>
      </p:sp>
      <p:sp>
        <p:nvSpPr>
          <p:cNvPr id="5" name="Subtitle 4">
            <a:extLst>
              <a:ext uri="{FF2B5EF4-FFF2-40B4-BE49-F238E27FC236}">
                <a16:creationId xmlns:a16="http://schemas.microsoft.com/office/drawing/2014/main" xmlns="" id="{10F75D7B-CB2B-ADF1-1AF1-367B7DC2D657}"/>
              </a:ext>
            </a:extLst>
          </p:cNvPr>
          <p:cNvSpPr>
            <a:spLocks noGrp="1"/>
          </p:cNvSpPr>
          <p:nvPr>
            <p:ph type="subTitle" idx="1"/>
          </p:nvPr>
        </p:nvSpPr>
        <p:spPr>
          <a:xfrm>
            <a:off x="6705600" y="4778477"/>
            <a:ext cx="5486400" cy="1809137"/>
          </a:xfrm>
        </p:spPr>
        <p:txBody>
          <a:bodyPr>
            <a:noAutofit/>
          </a:bodyPr>
          <a:lstStyle/>
          <a:p>
            <a:pPr algn="l"/>
            <a:r>
              <a:rPr lang="en-US" sz="1800" dirty="0">
                <a:latin typeface="Times New Roman" panose="02020603050405020304" pitchFamily="18" charset="0"/>
                <a:ea typeface="Times New Roman" panose="02020603050405020304" pitchFamily="18" charset="0"/>
                <a:cs typeface="Times New Roman" panose="02020603050405020304" pitchFamily="18" charset="0"/>
              </a:rPr>
              <a:t>Presented by:</a:t>
            </a:r>
            <a:endPar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ea typeface="Times New Roman" panose="02020603050405020304" pitchFamily="18" charset="0"/>
                <a:cs typeface="Times New Roman" panose="02020603050405020304" pitchFamily="18" charset="0"/>
              </a:rPr>
              <a:t>B. Rajesh</a:t>
            </a: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(20R01A6606)</a:t>
            </a:r>
            <a:b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K. Karthik</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(20R01A6624)</a:t>
            </a: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r>
            <a:b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sz="1800" dirty="0">
                <a:latin typeface="Times New Roman" panose="02020603050405020304" pitchFamily="18" charset="0"/>
                <a:ea typeface="Times New Roman" panose="02020603050405020304" pitchFamily="18" charset="0"/>
                <a:cs typeface="Times New Roman" panose="02020603050405020304" pitchFamily="18" charset="0"/>
              </a:rPr>
              <a:t>M.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Yashaswini</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Reddy</a:t>
            </a: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(20R01A6635)</a:t>
            </a:r>
            <a:b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sz="1800" dirty="0">
                <a:latin typeface="Times New Roman" panose="02020603050405020304" pitchFamily="18" charset="0"/>
                <a:ea typeface="Times New Roman" panose="02020603050405020304" pitchFamily="18" charset="0"/>
                <a:cs typeface="Times New Roman" panose="02020603050405020304" pitchFamily="18" charset="0"/>
              </a:rPr>
              <a:t>V. Bhavan Teja</a:t>
            </a:r>
            <a: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(20R01A6657)</a:t>
            </a:r>
            <a:br>
              <a:rPr lang="en-US" sz="18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C9A8197A-C464-53FD-C576-50EF0B9103DE}"/>
              </a:ext>
            </a:extLst>
          </p:cNvPr>
          <p:cNvSpPr txBox="1"/>
          <p:nvPr/>
        </p:nvSpPr>
        <p:spPr>
          <a:xfrm>
            <a:off x="6705600" y="3891622"/>
            <a:ext cx="4192555"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Batch:14</a:t>
            </a:r>
          </a:p>
          <a:p>
            <a:r>
              <a:rPr lang="en-US" dirty="0">
                <a:latin typeface="Times New Roman" panose="02020603050405020304" pitchFamily="18" charset="0"/>
                <a:cs typeface="Times New Roman" panose="02020603050405020304" pitchFamily="18" charset="0"/>
              </a:rPr>
              <a:t>Guide: Mr. G. Venu Gopal Rao</a:t>
            </a:r>
          </a:p>
        </p:txBody>
      </p:sp>
    </p:spTree>
    <p:extLst>
      <p:ext uri="{BB962C8B-B14F-4D97-AF65-F5344CB8AC3E}">
        <p14:creationId xmlns:p14="http://schemas.microsoft.com/office/powerpoint/2010/main" val="3209506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1D47B-89CB-616D-9CBC-97710C479595}"/>
              </a:ext>
            </a:extLst>
          </p:cNvPr>
          <p:cNvSpPr>
            <a:spLocks noGrp="1"/>
          </p:cNvSpPr>
          <p:nvPr>
            <p:ph type="title"/>
          </p:nvPr>
        </p:nvSpPr>
        <p:spPr>
          <a:xfrm>
            <a:off x="838200" y="959205"/>
            <a:ext cx="10515600" cy="1009553"/>
          </a:xfrm>
        </p:spPr>
        <p:txBody>
          <a:bodyPr>
            <a:normAutofit fontScale="90000"/>
          </a:bodyPr>
          <a:lstStyle/>
          <a:p>
            <a:r>
              <a:rPr lang="en-US" b="1" dirty="0">
                <a:latin typeface="Times New Roman" panose="02020603050405020304" pitchFamily="18" charset="0"/>
                <a:cs typeface="Times New Roman" panose="02020603050405020304" pitchFamily="18" charset="0"/>
              </a:rPr>
              <a:t>ADVANTAGES  </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2D630737-1687-D120-924E-E1D403F48378}"/>
              </a:ext>
            </a:extLst>
          </p:cNvPr>
          <p:cNvSpPr>
            <a:spLocks noGrp="1"/>
          </p:cNvSpPr>
          <p:nvPr>
            <p:ph idx="1"/>
          </p:nvPr>
        </p:nvSpPr>
        <p:spPr>
          <a:xfrm>
            <a:off x="838200" y="1968758"/>
            <a:ext cx="10515600" cy="4404049"/>
          </a:xfrm>
        </p:spPr>
        <p:txBody>
          <a:bodyPr>
            <a:normAutofit/>
          </a:bodyPr>
          <a:lstStyle/>
          <a:p>
            <a:pPr marR="0" lvl="0" algn="just">
              <a:lnSpc>
                <a:spcPct val="150000"/>
              </a:lnSpc>
              <a:spcBef>
                <a:spcPts val="0"/>
              </a:spcBef>
              <a:spcAft>
                <a:spcPts val="0"/>
              </a:spcAft>
            </a:pPr>
            <a:r>
              <a:rPr lang="en-US" sz="2400" dirty="0">
                <a:effectLst/>
                <a:latin typeface="Times New Roman" panose="02020603050405020304" pitchFamily="18" charset="0"/>
                <a:ea typeface="Calibri" panose="020F0502020204030204" pitchFamily="34" charset="0"/>
              </a:rPr>
              <a:t>Manages secure connections for thousands of devices on the fog for data transmission.</a:t>
            </a:r>
          </a:p>
          <a:p>
            <a:pPr marR="0" lvl="0" algn="just">
              <a:lnSpc>
                <a:spcPct val="150000"/>
              </a:lnSpc>
              <a:spcBef>
                <a:spcPts val="0"/>
              </a:spcBef>
              <a:spcAft>
                <a:spcPts val="0"/>
              </a:spcAft>
            </a:pPr>
            <a:r>
              <a:rPr lang="en-US" sz="2400" dirty="0">
                <a:effectLst/>
                <a:latin typeface="Times New Roman" panose="02020603050405020304" pitchFamily="18" charset="0"/>
                <a:ea typeface="Calibri" panose="020F0502020204030204" pitchFamily="34" charset="0"/>
              </a:rPr>
              <a:t>Provides real-time monitoring and awareness with low latency.</a:t>
            </a:r>
          </a:p>
          <a:p>
            <a:pPr marR="0" lvl="0" algn="just">
              <a:lnSpc>
                <a:spcPct val="150000"/>
              </a:lnSpc>
              <a:spcBef>
                <a:spcPts val="0"/>
              </a:spcBef>
              <a:spcAft>
                <a:spcPts val="0"/>
              </a:spcAft>
            </a:pPr>
            <a:r>
              <a:rPr lang="en-US" sz="2400" dirty="0">
                <a:effectLst/>
                <a:latin typeface="Times New Roman" panose="02020603050405020304" pitchFamily="18" charset="0"/>
                <a:ea typeface="Calibri" panose="020F0502020204030204" pitchFamily="34" charset="0"/>
              </a:rPr>
              <a:t>Dynamically balances the load through its flexible architecture.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250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1D47B-89CB-616D-9CBC-97710C479595}"/>
              </a:ext>
            </a:extLst>
          </p:cNvPr>
          <p:cNvSpPr>
            <a:spLocks noGrp="1"/>
          </p:cNvSpPr>
          <p:nvPr>
            <p:ph type="title"/>
          </p:nvPr>
        </p:nvSpPr>
        <p:spPr>
          <a:xfrm>
            <a:off x="838200" y="959205"/>
            <a:ext cx="10515600" cy="1009553"/>
          </a:xfrm>
        </p:spPr>
        <p:txBody>
          <a:bodyPr>
            <a:normAutofit fontScale="90000"/>
          </a:bodyPr>
          <a:lstStyle/>
          <a:p>
            <a:r>
              <a:rPr lang="en-US" b="1" dirty="0">
                <a:latin typeface="Times New Roman" panose="02020603050405020304" pitchFamily="18" charset="0"/>
                <a:cs typeface="Times New Roman" panose="02020603050405020304" pitchFamily="18" charset="0"/>
              </a:rPr>
              <a:t>ALGORITHMS  </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2D630737-1687-D120-924E-E1D403F48378}"/>
              </a:ext>
            </a:extLst>
          </p:cNvPr>
          <p:cNvSpPr>
            <a:spLocks noGrp="1"/>
          </p:cNvSpPr>
          <p:nvPr>
            <p:ph idx="1"/>
          </p:nvPr>
        </p:nvSpPr>
        <p:spPr>
          <a:xfrm>
            <a:off x="838200" y="1642187"/>
            <a:ext cx="10515600" cy="4842589"/>
          </a:xfrm>
        </p:spPr>
        <p:txBody>
          <a:bodyPr>
            <a:normAutofit/>
          </a:bodyPr>
          <a:lstStyle/>
          <a:p>
            <a:pPr algn="just">
              <a:lnSpc>
                <a:spcPct val="100000"/>
              </a:lnSpc>
            </a:pPr>
            <a:r>
              <a:rPr lang="en-US" sz="2400" i="0" dirty="0">
                <a:effectLst/>
                <a:latin typeface="Times New Roman" panose="02020603050405020304" pitchFamily="18" charset="0"/>
                <a:cs typeface="Times New Roman" panose="02020603050405020304" pitchFamily="18" charset="0"/>
              </a:rPr>
              <a:t>Decision Tree Classifiers: Tree-based models that capture decision-making knowledge from data by recursively partitioning it based on tests.</a:t>
            </a:r>
          </a:p>
          <a:p>
            <a:pPr algn="just">
              <a:lnSpc>
                <a:spcPct val="100000"/>
              </a:lnSpc>
            </a:pPr>
            <a:r>
              <a:rPr lang="en-US" sz="2400" i="0" dirty="0">
                <a:effectLst/>
                <a:latin typeface="Times New Roman" panose="02020603050405020304" pitchFamily="18" charset="0"/>
                <a:cs typeface="Times New Roman" panose="02020603050405020304" pitchFamily="18" charset="0"/>
              </a:rPr>
              <a:t>Gradient Boosting: Ensemble learning technique creating a predictive model, often trees, in a stage-wise manner, optimizing a differentiable loss function.</a:t>
            </a:r>
          </a:p>
          <a:p>
            <a:pPr algn="just">
              <a:lnSpc>
                <a:spcPct val="100000"/>
              </a:lnSpc>
            </a:pPr>
            <a:r>
              <a:rPr lang="en-US" sz="2400" i="0" dirty="0">
                <a:effectLst/>
                <a:latin typeface="Times New Roman" panose="02020603050405020304" pitchFamily="18" charset="0"/>
                <a:cs typeface="Times New Roman" panose="02020603050405020304" pitchFamily="18" charset="0"/>
              </a:rPr>
              <a:t>K-Nearest Neighbors (KNN): Simple, powerful classification algorithm relying on majority class among the k-nearest neighbors in feature space.</a:t>
            </a:r>
          </a:p>
          <a:p>
            <a:pPr algn="just">
              <a:lnSpc>
                <a:spcPct val="100000"/>
              </a:lnSpc>
            </a:pPr>
            <a:r>
              <a:rPr lang="en-US" sz="2400" i="0" dirty="0">
                <a:effectLst/>
                <a:latin typeface="Times New Roman" panose="02020603050405020304" pitchFamily="18" charset="0"/>
                <a:cs typeface="Times New Roman" panose="02020603050405020304" pitchFamily="18" charset="0"/>
              </a:rPr>
              <a:t>Logistic Regression Classifiers: Analyzes association between a categorical dependent variable and independent variables, suitable for binary or multinomial outcomes, without assuming normal distribution.</a:t>
            </a:r>
          </a:p>
        </p:txBody>
      </p:sp>
    </p:spTree>
    <p:extLst>
      <p:ext uri="{BB962C8B-B14F-4D97-AF65-F5344CB8AC3E}">
        <p14:creationId xmlns:p14="http://schemas.microsoft.com/office/powerpoint/2010/main" val="108259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69EB62-6205-A402-20F3-CBF74E9FC0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FCA6C4E-10FC-B6BB-9501-3649E4284D93}"/>
              </a:ext>
            </a:extLst>
          </p:cNvPr>
          <p:cNvSpPr>
            <a:spLocks noGrp="1"/>
          </p:cNvSpPr>
          <p:nvPr>
            <p:ph idx="1"/>
          </p:nvPr>
        </p:nvSpPr>
        <p:spPr/>
        <p:txBody>
          <a:bodyPr>
            <a:normAutofit/>
          </a:bodyPr>
          <a:lstStyle/>
          <a:p>
            <a:pPr algn="just">
              <a:lnSpc>
                <a:spcPct val="100000"/>
              </a:lnSpc>
            </a:pPr>
            <a:r>
              <a:rPr lang="en-US" sz="2400" i="0" dirty="0">
                <a:effectLst/>
                <a:latin typeface="Times New Roman" panose="02020603050405020304" pitchFamily="18" charset="0"/>
                <a:cs typeface="Times New Roman" panose="02020603050405020304" pitchFamily="18" charset="0"/>
              </a:rPr>
              <a:t>Naïve Bayes: Supervised learning method assuming independence of features given the class, performing well due to simplicity and ease of implementation.</a:t>
            </a:r>
          </a:p>
          <a:p>
            <a:pPr algn="just">
              <a:lnSpc>
                <a:spcPct val="100000"/>
              </a:lnSpc>
            </a:pPr>
            <a:r>
              <a:rPr lang="en-US" sz="2400" i="0" dirty="0">
                <a:effectLst/>
                <a:latin typeface="Times New Roman" panose="02020603050405020304" pitchFamily="18" charset="0"/>
                <a:cs typeface="Times New Roman" panose="02020603050405020304" pitchFamily="18" charset="0"/>
              </a:rPr>
              <a:t>Random Forest: Ensemble learning method constructing multiple decision trees during training, correcting for overfitting, and often outperforming individual trees.</a:t>
            </a:r>
          </a:p>
          <a:p>
            <a:pPr algn="just">
              <a:lnSpc>
                <a:spcPct val="100000"/>
              </a:lnSpc>
            </a:pPr>
            <a:r>
              <a:rPr lang="en-US" sz="2400" i="0" dirty="0">
                <a:effectLst/>
                <a:latin typeface="Times New Roman" panose="02020603050405020304" pitchFamily="18" charset="0"/>
                <a:cs typeface="Times New Roman" panose="02020603050405020304" pitchFamily="18" charset="0"/>
              </a:rPr>
              <a:t>Support Vector Machine (SVM): Discriminant technique finding a hyperplane to separate classes in feature space, providing a unique solution due to solving the convex optimization problem </a:t>
            </a:r>
            <a:r>
              <a:rPr lang="en-US" sz="2400" i="0" dirty="0" err="1">
                <a:effectLst/>
                <a:latin typeface="Times New Roman" panose="02020603050405020304" pitchFamily="18" charset="0"/>
                <a:cs typeface="Times New Roman" panose="02020603050405020304" pitchFamily="18" charset="0"/>
              </a:rPr>
              <a:t>analyticall</a:t>
            </a:r>
            <a:endParaRPr lang="en-US" sz="2400" i="0" dirty="0">
              <a:effectLst/>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009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4696408" cy="1035698"/>
          </a:xfrm>
        </p:spPr>
        <p:txBody>
          <a:bodyPr>
            <a:normAutofit/>
          </a:bodyPr>
          <a:lstStyle/>
          <a:p>
            <a:r>
              <a:rPr lang="en-IN" sz="4400" b="1" dirty="0" smtClean="0">
                <a:latin typeface="Times New Roman" panose="02020603050405020304" pitchFamily="18" charset="0"/>
                <a:cs typeface="Times New Roman" panose="02020603050405020304" pitchFamily="18" charset="0"/>
              </a:rPr>
              <a:t>MODULES</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type="subTitle" idx="1"/>
          </p:nvPr>
        </p:nvSpPr>
        <p:spPr>
          <a:xfrm>
            <a:off x="973494" y="1297376"/>
            <a:ext cx="9144000" cy="1655762"/>
          </a:xfrm>
        </p:spPr>
        <p:txBody>
          <a:bodyPr>
            <a:noAutofit/>
          </a:bodyPr>
          <a:lstStyle/>
          <a:p>
            <a:pPr algn="just"/>
            <a:r>
              <a:rPr lang="en-US" sz="2000" b="1" u="sng" dirty="0"/>
              <a:t>Service </a:t>
            </a:r>
            <a:r>
              <a:rPr lang="en-US" sz="2000" b="1" u="sng" dirty="0" smtClean="0"/>
              <a:t>Provider</a:t>
            </a:r>
            <a:r>
              <a:rPr lang="en-IN" sz="2000" dirty="0"/>
              <a:t>:</a:t>
            </a:r>
            <a:r>
              <a:rPr lang="en-US" sz="2000" dirty="0" smtClean="0"/>
              <a:t>In </a:t>
            </a:r>
            <a:r>
              <a:rPr lang="en-US" sz="2000" dirty="0"/>
              <a:t>this module, the Service Provider has to login by using valid user name and password. After login successful he can do some operations such as          </a:t>
            </a:r>
            <a:r>
              <a:rPr lang="en-IN" sz="2000" dirty="0"/>
              <a:t> </a:t>
            </a:r>
            <a:r>
              <a:rPr lang="en-IN" sz="2000" dirty="0" smtClean="0"/>
              <a:t>    </a:t>
            </a:r>
            <a:r>
              <a:rPr lang="en-US" sz="2000" dirty="0" smtClean="0"/>
              <a:t>Login</a:t>
            </a:r>
            <a:r>
              <a:rPr lang="en-US" sz="2000" dirty="0"/>
              <a:t>, Train &amp; Test Data Sets,   View Trained and Tested Accuracy in Bar Chart, View Trained and Tested Accuracy Results, View Prediction Of Attack Type, View Attack Type Ratio, Download Predicted Data Sets,   View Attack Type Ratio Results, View All Remote Users.</a:t>
            </a:r>
            <a:endParaRPr lang="en-IN" sz="2000" dirty="0"/>
          </a:p>
          <a:p>
            <a:r>
              <a:rPr lang="en-US" sz="2000" dirty="0"/>
              <a:t> </a:t>
            </a:r>
            <a:endParaRPr lang="en-IN" sz="2000" dirty="0"/>
          </a:p>
          <a:p>
            <a:pPr algn="l"/>
            <a:r>
              <a:rPr lang="en-US" sz="2000" b="1" u="sng" dirty="0"/>
              <a:t>View and Authorize </a:t>
            </a:r>
            <a:r>
              <a:rPr lang="en-US" sz="2000" b="1" u="sng" dirty="0" smtClean="0"/>
              <a:t>Users</a:t>
            </a:r>
            <a:r>
              <a:rPr lang="en-IN" sz="2000" dirty="0"/>
              <a:t> </a:t>
            </a:r>
            <a:r>
              <a:rPr lang="en-IN" sz="2000" dirty="0" smtClean="0"/>
              <a:t>:</a:t>
            </a:r>
            <a:r>
              <a:rPr lang="en-US" sz="2000" dirty="0" smtClean="0"/>
              <a:t>In </a:t>
            </a:r>
            <a:r>
              <a:rPr lang="en-US" sz="2000" dirty="0"/>
              <a:t>this module, the admin can view the list of users who all registered. In this, the admin can view the user’s details such as, user name, email, address and admin authorizes the users.</a:t>
            </a:r>
            <a:endParaRPr lang="en-IN" sz="2000" dirty="0"/>
          </a:p>
          <a:p>
            <a:r>
              <a:rPr lang="en-US" sz="2000" dirty="0"/>
              <a:t> </a:t>
            </a:r>
            <a:endParaRPr lang="en-IN" sz="2000" dirty="0"/>
          </a:p>
          <a:p>
            <a:pPr algn="l"/>
            <a:r>
              <a:rPr lang="en-US" sz="2000" b="1" u="sng" dirty="0"/>
              <a:t>Remote </a:t>
            </a:r>
            <a:r>
              <a:rPr lang="en-US" sz="2000" b="1" u="sng" dirty="0" smtClean="0"/>
              <a:t>User</a:t>
            </a:r>
            <a:r>
              <a:rPr lang="en-IN" sz="2000" dirty="0"/>
              <a:t>:</a:t>
            </a:r>
            <a:r>
              <a:rPr lang="en-US" sz="2000" dirty="0" smtClean="0"/>
              <a:t>In </a:t>
            </a:r>
            <a:r>
              <a:rPr lang="en-US" sz="2000" dirty="0"/>
              <a:t>this module, there are n numbers of users are present. User should register before doing any operations. Once user registers, their details will be stored to the database.  After registration successful, he has to login by using authorized user name and password. Once Login is successful user will do some operations like  REGISTER AND LOGIN,  PREDICT ATTACK TYPE, VIEW YOUR PROFILE.</a:t>
            </a:r>
            <a:endParaRPr lang="en-IN" sz="2000" dirty="0"/>
          </a:p>
          <a:p>
            <a:endParaRPr lang="en-IN" sz="600" dirty="0"/>
          </a:p>
        </p:txBody>
      </p:sp>
    </p:spTree>
    <p:extLst>
      <p:ext uri="{BB962C8B-B14F-4D97-AF65-F5344CB8AC3E}">
        <p14:creationId xmlns:p14="http://schemas.microsoft.com/office/powerpoint/2010/main" val="3883559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1D47B-89CB-616D-9CBC-97710C479595}"/>
              </a:ext>
            </a:extLst>
          </p:cNvPr>
          <p:cNvSpPr>
            <a:spLocks noGrp="1"/>
          </p:cNvSpPr>
          <p:nvPr>
            <p:ph type="title"/>
          </p:nvPr>
        </p:nvSpPr>
        <p:spPr>
          <a:xfrm>
            <a:off x="2837006" y="454428"/>
            <a:ext cx="10515600" cy="1009553"/>
          </a:xfrm>
        </p:spPr>
        <p:txBody>
          <a:bodyPr>
            <a:normAutofit fontScale="90000"/>
          </a:bodyPr>
          <a:lstStyle/>
          <a:p>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SYSTEM ARCHITECTURE</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074" y="1463981"/>
            <a:ext cx="11531151" cy="5154207"/>
          </a:xfrm>
        </p:spPr>
      </p:pic>
    </p:spTree>
    <p:extLst>
      <p:ext uri="{BB962C8B-B14F-4D97-AF65-F5344CB8AC3E}">
        <p14:creationId xmlns:p14="http://schemas.microsoft.com/office/powerpoint/2010/main" val="1856270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1D47B-89CB-616D-9CBC-97710C479595}"/>
              </a:ext>
            </a:extLst>
          </p:cNvPr>
          <p:cNvSpPr>
            <a:spLocks noGrp="1"/>
          </p:cNvSpPr>
          <p:nvPr>
            <p:ph type="title"/>
          </p:nvPr>
        </p:nvSpPr>
        <p:spPr>
          <a:xfrm>
            <a:off x="838200" y="959205"/>
            <a:ext cx="10515600" cy="1009553"/>
          </a:xfrm>
        </p:spPr>
        <p:txBody>
          <a:bodyPr>
            <a:normAutofit fontScale="90000"/>
          </a:bodyPr>
          <a:lstStyle/>
          <a:p>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CONCLUSION</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2D630737-1687-D120-924E-E1D403F48378}"/>
              </a:ext>
            </a:extLst>
          </p:cNvPr>
          <p:cNvSpPr>
            <a:spLocks noGrp="1"/>
          </p:cNvSpPr>
          <p:nvPr>
            <p:ph idx="1"/>
          </p:nvPr>
        </p:nvSpPr>
        <p:spPr>
          <a:xfrm>
            <a:off x="922176" y="1623526"/>
            <a:ext cx="10515600" cy="4842589"/>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In conclusion, the proposed "Hybrid Deep Learning Approach for Botnet Detection in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presents a promising strategy to address the intricate challenges of identifying and mitigating botnet threats within Internet of Things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environments. By combining the strengths of deep learning algorithms with a hybrid framework, the approach aims to enhance the accuracy and adaptability of botnet detection. Leveraging this methodology offers the potential to effectively handle the extensive and unstructured data generated by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devices, surpassing the limitations of traditional machine learning techniques. This innovative approach underscores a proactive stance in fortifying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systems against evolving security threats, thereby contributing to the resilience and robustness of </a:t>
            </a:r>
            <a:r>
              <a:rPr lang="en-US" sz="2400" dirty="0" err="1">
                <a:latin typeface="Times New Roman" panose="02020603050405020304" pitchFamily="18" charset="0"/>
                <a:cs typeface="Times New Roman" panose="02020603050405020304" pitchFamily="18" charset="0"/>
              </a:rPr>
              <a:t>IoT</a:t>
            </a:r>
            <a:r>
              <a:rPr lang="en-US" sz="2400" dirty="0">
                <a:latin typeface="Times New Roman" panose="02020603050405020304" pitchFamily="18" charset="0"/>
                <a:cs typeface="Times New Roman" panose="02020603050405020304" pitchFamily="18" charset="0"/>
              </a:rPr>
              <a:t> infrastructures</a:t>
            </a:r>
            <a:endParaRPr lang="en-US" sz="24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262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latin typeface="Times New Roman" panose="02020603050405020304" pitchFamily="18" charset="0"/>
                <a:cs typeface="Times New Roman" panose="02020603050405020304" pitchFamily="18" charset="0"/>
              </a:rPr>
              <a:t>FUTURE ENCHANCEMENT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GB" dirty="0"/>
              <a:t>DNN (Deep Neural Network): DNNs are good at extracting general features and relationships from data. They can help identify subtle changes in network traffic patterns that might indicate botnet activity</a:t>
            </a:r>
            <a:r>
              <a:rPr lang="en-GB" dirty="0" smtClean="0"/>
              <a:t>.</a:t>
            </a:r>
          </a:p>
          <a:p>
            <a:r>
              <a:rPr lang="en-GB" dirty="0" smtClean="0"/>
              <a:t>LSTM </a:t>
            </a:r>
            <a:r>
              <a:rPr lang="en-GB" dirty="0"/>
              <a:t>(Long Short-Term Memory): LSTMs are able to learn from long sequences of data and handle temporal dependencies. This makes them ideal for </a:t>
            </a:r>
            <a:r>
              <a:rPr lang="en-GB" dirty="0" err="1"/>
              <a:t>analyzing</a:t>
            </a:r>
            <a:r>
              <a:rPr lang="en-GB" dirty="0"/>
              <a:t> time-series data like network traffic, where the order of events can be crucial for identifying attacks.</a:t>
            </a:r>
            <a:endParaRPr lang="en-IN" dirty="0"/>
          </a:p>
        </p:txBody>
      </p:sp>
    </p:spTree>
    <p:extLst>
      <p:ext uri="{BB962C8B-B14F-4D97-AF65-F5344CB8AC3E}">
        <p14:creationId xmlns:p14="http://schemas.microsoft.com/office/powerpoint/2010/main" val="177929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3E892C-E67F-2F9C-1C9F-E6391F17CEB6}"/>
              </a:ext>
            </a:extLst>
          </p:cNvPr>
          <p:cNvSpPr>
            <a:spLocks noGrp="1"/>
          </p:cNvSpPr>
          <p:nvPr>
            <p:ph type="title"/>
          </p:nvPr>
        </p:nvSpPr>
        <p:spPr>
          <a:xfrm>
            <a:off x="838200" y="212725"/>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 CONTENTS</a:t>
            </a:r>
          </a:p>
        </p:txBody>
      </p:sp>
      <p:sp>
        <p:nvSpPr>
          <p:cNvPr id="3" name="Content Placeholder 2">
            <a:extLst>
              <a:ext uri="{FF2B5EF4-FFF2-40B4-BE49-F238E27FC236}">
                <a16:creationId xmlns:a16="http://schemas.microsoft.com/office/drawing/2014/main" xmlns="" id="{469203CE-B3D4-E254-0F2D-5308D41916F7}"/>
              </a:ext>
            </a:extLst>
          </p:cNvPr>
          <p:cNvSpPr>
            <a:spLocks noGrp="1"/>
          </p:cNvSpPr>
          <p:nvPr>
            <p:ph idx="1"/>
          </p:nvPr>
        </p:nvSpPr>
        <p:spPr>
          <a:xfrm>
            <a:off x="989045" y="1446244"/>
            <a:ext cx="10711118" cy="4346399"/>
          </a:xfrm>
        </p:spPr>
        <p:txBody>
          <a:bodyPr>
            <a:normAutofit fontScale="77500" lnSpcReduction="20000"/>
          </a:bodyPr>
          <a:lstStyle/>
          <a:p>
            <a:r>
              <a:rPr lang="en-US" sz="2400" dirty="0" smtClean="0">
                <a:latin typeface="Times New Roman" panose="02020603050405020304" pitchFamily="18" charset="0"/>
                <a:cs typeface="Times New Roman" panose="02020603050405020304" pitchFamily="18" charset="0"/>
              </a:rPr>
              <a:t>Abstract</a:t>
            </a:r>
          </a:p>
          <a:p>
            <a:r>
              <a:rPr lang="en-US" sz="2400" dirty="0">
                <a:latin typeface="Times New Roman" panose="02020603050405020304" pitchFamily="18" charset="0"/>
                <a:cs typeface="Times New Roman" panose="02020603050405020304" pitchFamily="18" charset="0"/>
              </a:rPr>
              <a:t>I</a:t>
            </a:r>
            <a:r>
              <a:rPr lang="en-US" sz="2400" dirty="0" smtClean="0">
                <a:latin typeface="Times New Roman" panose="02020603050405020304" pitchFamily="18" charset="0"/>
                <a:cs typeface="Times New Roman" panose="02020603050405020304" pitchFamily="18" charset="0"/>
              </a:rPr>
              <a:t>ntroduction</a:t>
            </a:r>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Objective</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Literature Survey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Existing system </a:t>
            </a:r>
          </a:p>
          <a:p>
            <a:r>
              <a:rPr lang="en-US" sz="2400" dirty="0">
                <a:latin typeface="Times New Roman" panose="02020603050405020304" pitchFamily="18" charset="0"/>
                <a:cs typeface="Times New Roman" panose="02020603050405020304" pitchFamily="18" charset="0"/>
              </a:rPr>
              <a:t>Disadvantages</a:t>
            </a:r>
          </a:p>
          <a:p>
            <a:r>
              <a:rPr lang="en-US" sz="2400" dirty="0">
                <a:latin typeface="Times New Roman" panose="02020603050405020304" pitchFamily="18" charset="0"/>
                <a:cs typeface="Times New Roman" panose="02020603050405020304" pitchFamily="18" charset="0"/>
              </a:rPr>
              <a:t>Proposed system</a:t>
            </a:r>
          </a:p>
          <a:p>
            <a:r>
              <a:rPr lang="en-US" sz="2400" dirty="0">
                <a:latin typeface="Times New Roman" panose="02020603050405020304" pitchFamily="18" charset="0"/>
                <a:cs typeface="Times New Roman" panose="02020603050405020304" pitchFamily="18" charset="0"/>
              </a:rPr>
              <a:t>Advantages</a:t>
            </a:r>
          </a:p>
          <a:p>
            <a:r>
              <a:rPr lang="en-US" sz="2400" dirty="0">
                <a:latin typeface="Times New Roman" panose="02020603050405020304" pitchFamily="18" charset="0"/>
                <a:cs typeface="Times New Roman" panose="02020603050405020304" pitchFamily="18" charset="0"/>
              </a:rPr>
              <a:t>Algorithms </a:t>
            </a:r>
            <a:r>
              <a:rPr lang="en-US" sz="2400" dirty="0" smtClean="0">
                <a:latin typeface="Times New Roman" panose="02020603050405020304" pitchFamily="18" charset="0"/>
                <a:cs typeface="Times New Roman" panose="02020603050405020304" pitchFamily="18" charset="0"/>
              </a:rPr>
              <a:t>Used</a:t>
            </a:r>
          </a:p>
          <a:p>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odules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System architecture</a:t>
            </a:r>
          </a:p>
          <a:p>
            <a:r>
              <a:rPr lang="en-US" sz="2400" dirty="0" smtClean="0">
                <a:latin typeface="Times New Roman" panose="02020603050405020304" pitchFamily="18" charset="0"/>
                <a:cs typeface="Times New Roman" panose="02020603050405020304" pitchFamily="18" charset="0"/>
              </a:rPr>
              <a:t>Conclusion</a:t>
            </a:r>
          </a:p>
          <a:p>
            <a:r>
              <a:rPr lang="en-US" sz="2400" dirty="0" smtClean="0">
                <a:latin typeface="Times New Roman" panose="02020603050405020304" pitchFamily="18" charset="0"/>
                <a:cs typeface="Times New Roman" panose="02020603050405020304" pitchFamily="18" charset="0"/>
              </a:rPr>
              <a:t>Future Enhancements</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73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7A5AC-951A-4606-E6E3-9A7FADEDBDFF}"/>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ABSTRACT</a:t>
            </a:r>
            <a:endParaRPr lang="en-US" sz="4000" b="1" dirty="0"/>
          </a:p>
        </p:txBody>
      </p:sp>
      <p:sp>
        <p:nvSpPr>
          <p:cNvPr id="3" name="Content Placeholder 2">
            <a:extLst>
              <a:ext uri="{FF2B5EF4-FFF2-40B4-BE49-F238E27FC236}">
                <a16:creationId xmlns:a16="http://schemas.microsoft.com/office/drawing/2014/main" xmlns="" id="{E8F11724-4FC1-CB13-9CCB-FF651C589BE6}"/>
              </a:ext>
            </a:extLst>
          </p:cNvPr>
          <p:cNvSpPr>
            <a:spLocks noGrp="1"/>
          </p:cNvSpPr>
          <p:nvPr>
            <p:ph idx="1"/>
          </p:nvPr>
        </p:nvSpPr>
        <p:spPr>
          <a:xfrm>
            <a:off x="838200" y="2015413"/>
            <a:ext cx="10515600" cy="4385485"/>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Cloud computing is a cost-effective innovation that reduces upfront hardware expenses by offering on-demand computing </a:t>
            </a:r>
            <a:r>
              <a:rPr lang="en-US" sz="2400" dirty="0" smtClean="0">
                <a:latin typeface="Times New Roman" panose="02020603050405020304" pitchFamily="18" charset="0"/>
                <a:cs typeface="Times New Roman" panose="02020603050405020304" pitchFamily="18" charset="0"/>
              </a:rPr>
              <a:t>resources.</a:t>
            </a:r>
            <a:r>
              <a:rPr lang="en-GB" sz="2400" dirty="0" smtClean="0">
                <a:latin typeface="Times New Roman" panose="02020603050405020304" pitchFamily="18" charset="0"/>
                <a:cs typeface="Times New Roman" panose="02020603050405020304" pitchFamily="18" charset="0"/>
              </a:rPr>
              <a:t>Fog </a:t>
            </a:r>
            <a:r>
              <a:rPr lang="en-GB" sz="2400" dirty="0">
                <a:latin typeface="Times New Roman" panose="02020603050405020304" pitchFamily="18" charset="0"/>
                <a:cs typeface="Times New Roman" panose="02020603050405020304" pitchFamily="18" charset="0"/>
              </a:rPr>
              <a:t>computing is an additional help to cloud infrastructure </a:t>
            </a:r>
            <a:r>
              <a:rPr lang="en-GB" sz="2400" dirty="0" smtClean="0">
                <a:latin typeface="Times New Roman" panose="02020603050405020304" pitchFamily="18" charset="0"/>
                <a:cs typeface="Times New Roman" panose="02020603050405020304" pitchFamily="18" charset="0"/>
              </a:rPr>
              <a:t>by reducing </a:t>
            </a:r>
            <a:r>
              <a:rPr lang="en-GB" sz="2400" dirty="0">
                <a:latin typeface="Times New Roman" panose="02020603050405020304" pitchFamily="18" charset="0"/>
                <a:cs typeface="Times New Roman" panose="02020603050405020304" pitchFamily="18" charset="0"/>
              </a:rPr>
              <a:t>the end client’s reaction time, such as </a:t>
            </a:r>
            <a:r>
              <a:rPr lang="en-GB" sz="2400" dirty="0" err="1">
                <a:latin typeface="Times New Roman" panose="02020603050405020304" pitchFamily="18" charset="0"/>
                <a:cs typeface="Times New Roman" panose="02020603050405020304" pitchFamily="18" charset="0"/>
              </a:rPr>
              <a:t>IoT</a:t>
            </a:r>
            <a:r>
              <a:rPr lang="en-GB" sz="2400" dirty="0">
                <a:latin typeface="Times New Roman" panose="02020603050405020304" pitchFamily="18" charset="0"/>
                <a:cs typeface="Times New Roman" panose="02020603050405020304" pitchFamily="18" charset="0"/>
              </a:rPr>
              <a:t>. However, most of the </a:t>
            </a:r>
            <a:r>
              <a:rPr lang="en-GB" sz="2400" dirty="0" err="1">
                <a:latin typeface="Times New Roman" panose="02020603050405020304" pitchFamily="18" charset="0"/>
                <a:cs typeface="Times New Roman" panose="02020603050405020304" pitchFamily="18" charset="0"/>
              </a:rPr>
              <a:t>IoT</a:t>
            </a:r>
            <a:r>
              <a:rPr lang="en-GB" sz="2400" dirty="0">
                <a:latin typeface="Times New Roman" panose="02020603050405020304" pitchFamily="18" charset="0"/>
                <a:cs typeface="Times New Roman" panose="02020603050405020304" pitchFamily="18" charset="0"/>
              </a:rPr>
              <a:t> devices are resource-constrained, and there are many devices that cyber attacks could target. Cyber-attacks such as </a:t>
            </a:r>
            <a:r>
              <a:rPr lang="en-GB" sz="2400" dirty="0" smtClean="0">
                <a:latin typeface="Times New Roman" panose="02020603050405020304" pitchFamily="18" charset="0"/>
                <a:cs typeface="Times New Roman" panose="02020603050405020304" pitchFamily="18" charset="0"/>
              </a:rPr>
              <a:t>Dos</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DDoS</a:t>
            </a:r>
            <a:r>
              <a:rPr lang="en-GB" sz="2400" dirty="0">
                <a:latin typeface="Times New Roman" panose="02020603050405020304" pitchFamily="18" charset="0"/>
                <a:cs typeface="Times New Roman" panose="02020603050405020304" pitchFamily="18" charset="0"/>
              </a:rPr>
              <a:t>, and botnets are still significant threats in the </a:t>
            </a:r>
            <a:r>
              <a:rPr lang="en-GB" sz="2400" dirty="0" err="1">
                <a:latin typeface="Times New Roman" panose="02020603050405020304" pitchFamily="18" charset="0"/>
                <a:cs typeface="Times New Roman" panose="02020603050405020304" pitchFamily="18" charset="0"/>
              </a:rPr>
              <a:t>IoT</a:t>
            </a:r>
            <a:r>
              <a:rPr lang="en-GB" sz="2400" dirty="0">
                <a:latin typeface="Times New Roman" panose="02020603050405020304" pitchFamily="18" charset="0"/>
                <a:cs typeface="Times New Roman" panose="02020603050405020304" pitchFamily="18" charset="0"/>
              </a:rPr>
              <a:t> environment. Botnets are currently the most significant threat on the internet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address </a:t>
            </a:r>
            <a:r>
              <a:rPr lang="en-US" sz="2400" dirty="0" err="1" smtClean="0">
                <a:latin typeface="Times New Roman" panose="02020603050405020304" pitchFamily="18" charset="0"/>
                <a:cs typeface="Times New Roman" panose="02020603050405020304" pitchFamily="18" charset="0"/>
              </a:rPr>
              <a:t>this,botnet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attack detection approach is proposed for fog computing, leveraging the programmable nature of software-defined networks (SDN). The method outperforms previous </a:t>
            </a:r>
            <a:r>
              <a:rPr lang="en-US" sz="2400" dirty="0" smtClean="0">
                <a:latin typeface="Times New Roman" panose="02020603050405020304" pitchFamily="18" charset="0"/>
                <a:cs typeface="Times New Roman" panose="02020603050405020304" pitchFamily="18" charset="0"/>
              </a:rPr>
              <a:t>techniques.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8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8941"/>
            <a:ext cx="10515600" cy="1325563"/>
          </a:xfrm>
        </p:spPr>
        <p:txBody>
          <a:bodyPr/>
          <a:lstStyle/>
          <a:p>
            <a:r>
              <a:rPr lang="en-IN" b="1" dirty="0" smtClean="0">
                <a:latin typeface="Times New Roman" panose="02020603050405020304" pitchFamily="18" charset="0"/>
                <a:cs typeface="Times New Roman" panose="02020603050405020304" pitchFamily="18" charset="0"/>
              </a:rPr>
              <a:t>INTRODUCTION</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9120" y="1963189"/>
            <a:ext cx="10515600" cy="4955501"/>
          </a:xfrm>
        </p:spPr>
        <p:txBody>
          <a:bodyPr>
            <a:normAutofit/>
          </a:bodyPr>
          <a:lstStyle/>
          <a:p>
            <a:r>
              <a:rPr lang="en-GB" sz="2400" dirty="0"/>
              <a:t>One of the most significant issues for the network system to be efficient and reliable while doing transactions over the </a:t>
            </a:r>
            <a:r>
              <a:rPr lang="en-GB" sz="2400" dirty="0" err="1"/>
              <a:t>IoT</a:t>
            </a:r>
            <a:r>
              <a:rPr lang="en-GB" sz="2400" dirty="0"/>
              <a:t> is security </a:t>
            </a:r>
            <a:r>
              <a:rPr lang="en-GB" sz="2400" dirty="0" smtClean="0"/>
              <a:t>. </a:t>
            </a:r>
            <a:r>
              <a:rPr lang="en-GB" sz="2400" dirty="0"/>
              <a:t>The tremendous growth of </a:t>
            </a:r>
            <a:r>
              <a:rPr lang="en-GB" sz="2400" dirty="0" err="1"/>
              <a:t>IoT</a:t>
            </a:r>
            <a:r>
              <a:rPr lang="en-GB" sz="2400" dirty="0"/>
              <a:t> in different fields, i.e., surveillance, healthcare, transportation, </a:t>
            </a:r>
            <a:r>
              <a:rPr lang="en-GB" sz="2400" dirty="0" smtClean="0"/>
              <a:t>manufacturing </a:t>
            </a:r>
            <a:r>
              <a:rPr lang="en-GB" sz="2400" dirty="0"/>
              <a:t>industry, education, and others, encourages securing </a:t>
            </a:r>
            <a:r>
              <a:rPr lang="en-GB" sz="2400" dirty="0" err="1"/>
              <a:t>IoT</a:t>
            </a:r>
            <a:r>
              <a:rPr lang="en-GB" sz="2400" dirty="0"/>
              <a:t> infrastructure to improve its performance</a:t>
            </a:r>
            <a:r>
              <a:rPr lang="en-GB" sz="2400" dirty="0" smtClean="0"/>
              <a:t>.</a:t>
            </a:r>
          </a:p>
          <a:p>
            <a:r>
              <a:rPr lang="en-GB" sz="2400" dirty="0"/>
              <a:t>Earlier </a:t>
            </a:r>
            <a:r>
              <a:rPr lang="en-GB" sz="2400" dirty="0" err="1"/>
              <a:t>IoT</a:t>
            </a:r>
            <a:r>
              <a:rPr lang="en-GB" sz="2400" dirty="0"/>
              <a:t> devices generate data through various types of sensors, and the fog server with malicious intent to lower its performance</a:t>
            </a:r>
            <a:r>
              <a:rPr lang="en-GB" sz="2400" dirty="0" smtClean="0"/>
              <a:t>.</a:t>
            </a:r>
          </a:p>
          <a:p>
            <a:r>
              <a:rPr lang="en-GB" sz="2400" dirty="0"/>
              <a:t>Hence, security and protection of the system are among the major issues that can affect the performance of fog </a:t>
            </a:r>
            <a:r>
              <a:rPr lang="en-GB" sz="2400" dirty="0" smtClean="0"/>
              <a:t>computing</a:t>
            </a:r>
          </a:p>
          <a:p>
            <a:r>
              <a:rPr lang="en-GB" sz="2400" dirty="0"/>
              <a:t>In the fog computing paradigm security is still challenging task, and various security schemes are proposed to make it resilient against vulnerabilities.</a:t>
            </a:r>
            <a:endParaRPr lang="en-IN" sz="2400" dirty="0"/>
          </a:p>
        </p:txBody>
      </p:sp>
    </p:spTree>
    <p:extLst>
      <p:ext uri="{BB962C8B-B14F-4D97-AF65-F5344CB8AC3E}">
        <p14:creationId xmlns:p14="http://schemas.microsoft.com/office/powerpoint/2010/main" val="415602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7A5AC-951A-4606-E6E3-9A7FADEDBDFF}"/>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OBJECTIVE</a:t>
            </a:r>
            <a:endParaRPr lang="en-US" sz="4000" b="1" dirty="0"/>
          </a:p>
        </p:txBody>
      </p:sp>
      <p:sp>
        <p:nvSpPr>
          <p:cNvPr id="3" name="Content Placeholder 2">
            <a:extLst>
              <a:ext uri="{FF2B5EF4-FFF2-40B4-BE49-F238E27FC236}">
                <a16:creationId xmlns:a16="http://schemas.microsoft.com/office/drawing/2014/main" xmlns="" id="{E8F11724-4FC1-CB13-9CCB-FF651C589BE6}"/>
              </a:ext>
            </a:extLst>
          </p:cNvPr>
          <p:cNvSpPr>
            <a:spLocks noGrp="1"/>
          </p:cNvSpPr>
          <p:nvPr>
            <p:ph idx="1"/>
          </p:nvPr>
        </p:nvSpPr>
        <p:spPr>
          <a:xfrm>
            <a:off x="838200" y="1791478"/>
            <a:ext cx="10515600" cy="4385485"/>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The key objective of this presentation are:</a:t>
            </a:r>
          </a:p>
          <a:p>
            <a:pPr algn="just">
              <a:lnSpc>
                <a:spcPct val="100000"/>
              </a:lnSpc>
            </a:pPr>
            <a:r>
              <a:rPr lang="en-US" sz="2400" dirty="0">
                <a:latin typeface="Times New Roman" panose="02020603050405020304" pitchFamily="18" charset="0"/>
                <a:cs typeface="Times New Roman" panose="02020603050405020304" pitchFamily="18" charset="0"/>
              </a:rPr>
              <a:t>Showcase cloud computing as a cost-effective innovation.</a:t>
            </a:r>
          </a:p>
          <a:p>
            <a:pPr algn="just">
              <a:lnSpc>
                <a:spcPct val="100000"/>
              </a:lnSpc>
            </a:pPr>
            <a:r>
              <a:rPr lang="en-US" sz="2400" dirty="0">
                <a:latin typeface="Times New Roman" panose="02020603050405020304" pitchFamily="18" charset="0"/>
                <a:cs typeface="Times New Roman" panose="02020603050405020304" pitchFamily="18" charset="0"/>
              </a:rPr>
              <a:t>Highlight the role of fog computing in enhancing cloud infrastructure.</a:t>
            </a:r>
          </a:p>
          <a:p>
            <a:pPr algn="just">
              <a:lnSpc>
                <a:spcPct val="100000"/>
              </a:lnSpc>
            </a:pPr>
            <a:r>
              <a:rPr lang="en-US" sz="2400" dirty="0">
                <a:latin typeface="Times New Roman" panose="02020603050405020304" pitchFamily="18" charset="0"/>
                <a:cs typeface="Times New Roman" panose="02020603050405020304" pitchFamily="18" charset="0"/>
              </a:rPr>
              <a:t>Identify and address cyber threats in IoT devices.</a:t>
            </a:r>
          </a:p>
          <a:p>
            <a:pPr algn="just">
              <a:lnSpc>
                <a:spcPct val="100000"/>
              </a:lnSpc>
            </a:pPr>
            <a:r>
              <a:rPr lang="en-US" sz="2400" dirty="0">
                <a:latin typeface="Times New Roman" panose="02020603050405020304" pitchFamily="18" charset="0"/>
                <a:cs typeface="Times New Roman" panose="02020603050405020304" pitchFamily="18" charset="0"/>
              </a:rPr>
              <a:t>Highlight the significance of botnets as a major cyber threat.</a:t>
            </a:r>
          </a:p>
          <a:p>
            <a:pPr algn="just">
              <a:lnSpc>
                <a:spcPct val="100000"/>
              </a:lnSpc>
            </a:pPr>
            <a:r>
              <a:rPr lang="en-US" sz="2400" dirty="0">
                <a:latin typeface="Times New Roman" panose="02020603050405020304" pitchFamily="18" charset="0"/>
                <a:cs typeface="Times New Roman" panose="02020603050405020304" pitchFamily="18" charset="0"/>
              </a:rPr>
              <a:t>Propose a novel approach for botnet attack detection in fog computing.</a:t>
            </a:r>
          </a:p>
          <a:p>
            <a:pPr algn="just">
              <a:lnSpc>
                <a:spcPct val="100000"/>
              </a:lnSpc>
            </a:pPr>
            <a:r>
              <a:rPr lang="en-US" sz="2400" dirty="0">
                <a:latin typeface="Times New Roman" panose="02020603050405020304" pitchFamily="18" charset="0"/>
                <a:cs typeface="Times New Roman" panose="02020603050405020304" pitchFamily="18" charset="0"/>
              </a:rPr>
              <a:t>Achieve a high level of accuracy in botnet attack detection.</a:t>
            </a:r>
          </a:p>
        </p:txBody>
      </p:sp>
    </p:spTree>
    <p:extLst>
      <p:ext uri="{BB962C8B-B14F-4D97-AF65-F5344CB8AC3E}">
        <p14:creationId xmlns:p14="http://schemas.microsoft.com/office/powerpoint/2010/main" val="316374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97A5AC-951A-4606-E6E3-9A7FADEDBDFF}"/>
              </a:ext>
            </a:extLst>
          </p:cNvPr>
          <p:cNvSpPr>
            <a:spLocks noGrp="1"/>
          </p:cNvSpPr>
          <p:nvPr>
            <p:ph type="title"/>
          </p:nvPr>
        </p:nvSpPr>
        <p:spPr>
          <a:xfrm>
            <a:off x="838200" y="374456"/>
            <a:ext cx="10515600" cy="1325563"/>
          </a:xfrm>
        </p:spPr>
        <p:txBody>
          <a:bodyPr>
            <a:normAutofit fontScale="90000"/>
          </a:bodyPr>
          <a:lstStyle/>
          <a:p>
            <a:r>
              <a:rPr lang="en-IN" sz="4000" dirty="0">
                <a:latin typeface="Times New Roman" panose="02020603050405020304" pitchFamily="18" charset="0"/>
                <a:cs typeface="Times New Roman" panose="02020603050405020304" pitchFamily="18" charset="0"/>
              </a:rPr>
              <a:t/>
            </a:r>
            <a:br>
              <a:rPr lang="en-IN" sz="4000"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LITERATURE SURVEY</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US" sz="4000" b="1" dirty="0"/>
          </a:p>
        </p:txBody>
      </p:sp>
      <p:sp>
        <p:nvSpPr>
          <p:cNvPr id="3" name="Content Placeholder 2">
            <a:extLst>
              <a:ext uri="{FF2B5EF4-FFF2-40B4-BE49-F238E27FC236}">
                <a16:creationId xmlns:a16="http://schemas.microsoft.com/office/drawing/2014/main" xmlns="" id="{E8F11724-4FC1-CB13-9CCB-FF651C589BE6}"/>
              </a:ext>
            </a:extLst>
          </p:cNvPr>
          <p:cNvSpPr>
            <a:spLocks noGrp="1"/>
          </p:cNvSpPr>
          <p:nvPr>
            <p:ph idx="1"/>
          </p:nvPr>
        </p:nvSpPr>
        <p:spPr>
          <a:xfrm>
            <a:off x="838200" y="1819471"/>
            <a:ext cx="10515600" cy="4637412"/>
          </a:xfrm>
        </p:spPr>
        <p:txBody>
          <a:bodyPr>
            <a:normAutofit/>
          </a:bodyPr>
          <a:lstStyle/>
          <a:p>
            <a:pPr marL="0" indent="0" algn="just">
              <a:lnSpc>
                <a:spcPct val="120000"/>
              </a:lnSpc>
              <a:buNone/>
            </a:pPr>
            <a:r>
              <a:rPr lang="en-GB" sz="2400" dirty="0"/>
              <a:t>Security remained one of the top research areas in networking paradigms whether it is based on cloud computing </a:t>
            </a:r>
            <a:r>
              <a:rPr lang="en-GB" sz="2400" dirty="0" smtClean="0"/>
              <a:t>,fog </a:t>
            </a:r>
            <a:r>
              <a:rPr lang="en-GB" sz="2400" dirty="0"/>
              <a:t>computing </a:t>
            </a:r>
            <a:r>
              <a:rPr lang="en-GB" sz="2400" dirty="0" smtClean="0"/>
              <a:t>,</a:t>
            </a:r>
            <a:r>
              <a:rPr lang="en-GB" sz="2400" dirty="0" err="1" smtClean="0"/>
              <a:t>IoT</a:t>
            </a:r>
            <a:r>
              <a:rPr lang="en-GB" sz="2400" dirty="0" smtClean="0"/>
              <a:t> or </a:t>
            </a:r>
            <a:r>
              <a:rPr lang="en-GB" sz="2400" dirty="0"/>
              <a:t>SCADA (Supervisory Control and Data Acquisition) systems </a:t>
            </a:r>
            <a:r>
              <a:rPr lang="en-GB" sz="2400" dirty="0" smtClean="0"/>
              <a:t>, or </a:t>
            </a:r>
            <a:r>
              <a:rPr lang="en-GB" sz="2400" dirty="0"/>
              <a:t>others. Several researchers are focusing on detecting botnet attacks these days </a:t>
            </a:r>
            <a:r>
              <a:rPr lang="en-GB" sz="2400" dirty="0" smtClean="0"/>
              <a:t>.</a:t>
            </a:r>
          </a:p>
          <a:p>
            <a:pPr marL="0" indent="0" algn="just">
              <a:lnSpc>
                <a:spcPct val="120000"/>
              </a:lnSpc>
              <a:buNone/>
            </a:pPr>
            <a:r>
              <a:rPr lang="en-GB" sz="2400" dirty="0" smtClean="0"/>
              <a:t>The </a:t>
            </a:r>
            <a:r>
              <a:rPr lang="en-GB" sz="2400" dirty="0"/>
              <a:t>main requirement in botnet </a:t>
            </a:r>
            <a:r>
              <a:rPr lang="en-GB" sz="2400" dirty="0" err="1"/>
              <a:t>detectionwhile</a:t>
            </a:r>
            <a:r>
              <a:rPr lang="en-GB" sz="2400" dirty="0"/>
              <a:t> the SVM model was at 95% accuracy. Ye et al. </a:t>
            </a:r>
            <a:r>
              <a:rPr lang="en-GB" sz="2400" dirty="0" smtClean="0"/>
              <a:t>also </a:t>
            </a:r>
            <a:r>
              <a:rPr lang="en-GB" sz="2400" dirty="0"/>
              <a:t>used the SVM algorithm and achieved an average accuracy of 95.24%. </a:t>
            </a:r>
            <a:r>
              <a:rPr lang="en-GB" sz="2400" dirty="0" err="1" smtClean="0"/>
              <a:t>Exeperiments</a:t>
            </a:r>
            <a:r>
              <a:rPr lang="en-GB" sz="2400" dirty="0" smtClean="0"/>
              <a:t> are also performed using </a:t>
            </a:r>
            <a:r>
              <a:rPr lang="en-GB" sz="2400" dirty="0"/>
              <a:t>various algorithms such as Naive Bayesian and decision tree classifier algorithms.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12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1D47B-89CB-616D-9CBC-97710C479595}"/>
              </a:ext>
            </a:extLst>
          </p:cNvPr>
          <p:cNvSpPr>
            <a:spLocks noGrp="1"/>
          </p:cNvSpPr>
          <p:nvPr>
            <p:ph type="title"/>
          </p:nvPr>
        </p:nvSpPr>
        <p:spPr>
          <a:xfrm>
            <a:off x="838200" y="800583"/>
            <a:ext cx="10515600" cy="1009553"/>
          </a:xfrm>
        </p:spPr>
        <p:txBody>
          <a:bodyPr>
            <a:normAutofit fontScale="90000"/>
          </a:bodyPr>
          <a:lstStyle/>
          <a:p>
            <a:r>
              <a:rPr lang="en-US" b="1" dirty="0">
                <a:effectLst/>
                <a:latin typeface="Times New Roman" panose="02020603050405020304" pitchFamily="18" charset="0"/>
                <a:ea typeface="Times New Roman" panose="02020603050405020304" pitchFamily="18" charset="0"/>
              </a:rPr>
              <a:t>EXIS</a:t>
            </a:r>
            <a:r>
              <a:rPr lang="en-US" b="1" spc="5" dirty="0">
                <a:effectLst/>
                <a:latin typeface="Times New Roman" panose="02020603050405020304" pitchFamily="18" charset="0"/>
                <a:ea typeface="Times New Roman" panose="02020603050405020304" pitchFamily="18" charset="0"/>
              </a:rPr>
              <a:t>T</a:t>
            </a:r>
            <a:r>
              <a:rPr lang="en-US" b="1" dirty="0">
                <a:effectLst/>
                <a:latin typeface="Times New Roman" panose="02020603050405020304" pitchFamily="18" charset="0"/>
                <a:ea typeface="Times New Roman" panose="02020603050405020304" pitchFamily="18" charset="0"/>
              </a:rPr>
              <a:t>ING</a:t>
            </a:r>
            <a:r>
              <a:rPr lang="en-US" b="1" spc="-10" dirty="0">
                <a:effectLst/>
                <a:latin typeface="Times New Roman" panose="02020603050405020304" pitchFamily="18" charset="0"/>
                <a:ea typeface="Times New Roman" panose="02020603050405020304" pitchFamily="18" charset="0"/>
              </a:rPr>
              <a:t> </a:t>
            </a:r>
            <a:r>
              <a:rPr lang="en-US" b="1" spc="5" dirty="0">
                <a:effectLst/>
                <a:latin typeface="Times New Roman" panose="02020603050405020304" pitchFamily="18" charset="0"/>
                <a:ea typeface="Times New Roman" panose="02020603050405020304" pitchFamily="18" charset="0"/>
              </a:rPr>
              <a:t>S</a:t>
            </a:r>
            <a:r>
              <a:rPr lang="en-US" b="1" dirty="0">
                <a:effectLst/>
                <a:latin typeface="Times New Roman" panose="02020603050405020304" pitchFamily="18" charset="0"/>
                <a:ea typeface="Times New Roman" panose="02020603050405020304" pitchFamily="18" charset="0"/>
              </a:rPr>
              <a:t>YS</a:t>
            </a:r>
            <a:r>
              <a:rPr lang="en-US" b="1" spc="5" dirty="0">
                <a:effectLst/>
                <a:latin typeface="Times New Roman" panose="02020603050405020304" pitchFamily="18" charset="0"/>
                <a:ea typeface="Times New Roman" panose="02020603050405020304" pitchFamily="18" charset="0"/>
              </a:rPr>
              <a:t>T</a:t>
            </a:r>
            <a:r>
              <a:rPr lang="en-US" b="1" dirty="0">
                <a:effectLst/>
                <a:latin typeface="Times New Roman" panose="02020603050405020304" pitchFamily="18" charset="0"/>
                <a:ea typeface="Times New Roman" panose="02020603050405020304" pitchFamily="18" charset="0"/>
              </a:rPr>
              <a:t>EM</a:t>
            </a: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2D630737-1687-D120-924E-E1D403F48378}"/>
              </a:ext>
            </a:extLst>
          </p:cNvPr>
          <p:cNvSpPr>
            <a:spLocks noGrp="1"/>
          </p:cNvSpPr>
          <p:nvPr>
            <p:ph idx="1"/>
          </p:nvPr>
        </p:nvSpPr>
        <p:spPr>
          <a:xfrm>
            <a:off x="838200" y="1586203"/>
            <a:ext cx="10515600" cy="4404049"/>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The existing system for botnet detection predominantly relies on machine learning (ML) techniques, including </a:t>
            </a:r>
            <a:r>
              <a:rPr lang="en-US" sz="2400" dirty="0" err="1">
                <a:latin typeface="Times New Roman" panose="02020603050405020304" pitchFamily="18" charset="0"/>
                <a:cs typeface="Times New Roman" panose="02020603050405020304" pitchFamily="18" charset="0"/>
              </a:rPr>
              <a:t>BayesNet</a:t>
            </a:r>
            <a:r>
              <a:rPr lang="en-US" sz="2400" dirty="0">
                <a:latin typeface="Times New Roman" panose="02020603050405020304" pitchFamily="18" charset="0"/>
                <a:cs typeface="Times New Roman" panose="02020603050405020304" pitchFamily="18" charset="0"/>
              </a:rPr>
              <a:t>, Support Vector Machine (SVM), J48, Decision Tree, and Naive Bayes. Notable experiments using K-Nearest Neighbors (KNN), SVM, and NB revealed that KNN excels in detecting </a:t>
            </a:r>
            <a:r>
              <a:rPr lang="en-US" sz="2400" dirty="0" smtClean="0">
                <a:latin typeface="Times New Roman" panose="02020603050405020304" pitchFamily="18" charset="0"/>
                <a:cs typeface="Times New Roman" panose="02020603050405020304" pitchFamily="18" charset="0"/>
              </a:rPr>
              <a:t>Botnet attacks </a:t>
            </a:r>
            <a:r>
              <a:rPr lang="en-US" sz="2400" dirty="0">
                <a:latin typeface="Times New Roman" panose="02020603050405020304" pitchFamily="18" charset="0"/>
                <a:cs typeface="Times New Roman" panose="02020603050405020304" pitchFamily="18" charset="0"/>
              </a:rPr>
              <a:t>with 97% accuracy. Additional studies demonstrated the effectiveness of SVM with proposed adjustments, outperforming alternative methods. While ML algorithms are widely used, they fall short in handling the extensive and unstructured data produced by IoT devices. This limitation has led to a preference for deep learning (DL) algorithms in the existing system, as they prove more adept at addressing IoT data challenges and detecting various kinds of malware in IoT devices.</a:t>
            </a:r>
          </a:p>
        </p:txBody>
      </p:sp>
    </p:spTree>
    <p:extLst>
      <p:ext uri="{BB962C8B-B14F-4D97-AF65-F5344CB8AC3E}">
        <p14:creationId xmlns:p14="http://schemas.microsoft.com/office/powerpoint/2010/main" val="3437821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1D47B-89CB-616D-9CBC-97710C479595}"/>
              </a:ext>
            </a:extLst>
          </p:cNvPr>
          <p:cNvSpPr>
            <a:spLocks noGrp="1"/>
          </p:cNvSpPr>
          <p:nvPr>
            <p:ph type="title"/>
          </p:nvPr>
        </p:nvSpPr>
        <p:spPr>
          <a:xfrm>
            <a:off x="838200" y="959205"/>
            <a:ext cx="10515600" cy="1009553"/>
          </a:xfrm>
        </p:spPr>
        <p:txBody>
          <a:bodyPr>
            <a:normAutofit fontScale="90000"/>
          </a:bodyPr>
          <a:lstStyle/>
          <a:p>
            <a:r>
              <a:rPr lang="en-US" b="1" dirty="0">
                <a:latin typeface="Times New Roman" panose="02020603050405020304" pitchFamily="18" charset="0"/>
                <a:cs typeface="Times New Roman" panose="02020603050405020304" pitchFamily="18" charset="0"/>
              </a:rPr>
              <a:t>DISADVANTAGES  </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xmlns="" id="{2D630737-1687-D120-924E-E1D403F48378}"/>
              </a:ext>
            </a:extLst>
          </p:cNvPr>
          <p:cNvSpPr>
            <a:spLocks noGrp="1"/>
          </p:cNvSpPr>
          <p:nvPr>
            <p:ph idx="1"/>
          </p:nvPr>
        </p:nvSpPr>
        <p:spPr>
          <a:xfrm>
            <a:off x="838200" y="1968758"/>
            <a:ext cx="10515600" cy="4404049"/>
          </a:xfrm>
        </p:spPr>
        <p:txBody>
          <a:bodyPr>
            <a:normAutofit/>
          </a:bodyPr>
          <a:lstStyle/>
          <a:p>
            <a:pPr marR="0" lvl="0" algn="just">
              <a:lnSpc>
                <a:spcPct val="150000"/>
              </a:lnSpc>
              <a:spcBef>
                <a:spcPts val="0"/>
              </a:spcBef>
              <a:spcAft>
                <a:spcPts val="0"/>
              </a:spcAft>
            </a:pPr>
            <a:r>
              <a:rPr lang="en-US" sz="2400" dirty="0">
                <a:effectLst/>
                <a:latin typeface="Times New Roman" panose="02020603050405020304" pitchFamily="18" charset="0"/>
                <a:ea typeface="Calibri" panose="020F0502020204030204" pitchFamily="34" charset="0"/>
              </a:rPr>
              <a:t>An existing system is not hybrid deep learning detection policy to improve the efficiency and effectiveness of the SDN-based fog computing architecture. Results show that the proposed scheme works better and provides a better detection rate.</a:t>
            </a:r>
            <a:endParaRPr lang="en-US" sz="2400" dirty="0">
              <a:effectLst/>
              <a:latin typeface="Times New Roman" panose="02020603050405020304" pitchFamily="18" charset="0"/>
              <a:ea typeface="Times New Roman" panose="02020603050405020304" pitchFamily="18" charset="0"/>
            </a:endParaRPr>
          </a:p>
          <a:p>
            <a:pPr marR="0" lvl="0" algn="just">
              <a:lnSpc>
                <a:spcPct val="150000"/>
              </a:lnSpc>
              <a:spcBef>
                <a:spcPts val="0"/>
              </a:spcBef>
              <a:spcAft>
                <a:spcPts val="0"/>
              </a:spcAft>
            </a:pPr>
            <a:r>
              <a:rPr lang="en-US" sz="2400" dirty="0">
                <a:effectLst/>
                <a:latin typeface="Times New Roman" panose="02020603050405020304" pitchFamily="18" charset="0"/>
                <a:ea typeface="Calibri" panose="020F0502020204030204" pitchFamily="34" charset="0"/>
              </a:rPr>
              <a:t>can't customize the policies and applications dues to its programmable nature</a:t>
            </a:r>
            <a:r>
              <a:rPr lang="en-US" sz="2400" dirty="0" smtClean="0">
                <a:effectLst/>
                <a:latin typeface="Times New Roman" panose="02020603050405020304" pitchFamily="18" charset="0"/>
                <a:ea typeface="Calibri" panose="020F0502020204030204" pitchFamily="34" charset="0"/>
              </a:rPr>
              <a:t>.</a:t>
            </a:r>
          </a:p>
          <a:p>
            <a:pPr marR="0" lvl="0" algn="just">
              <a:lnSpc>
                <a:spcPct val="150000"/>
              </a:lnSpc>
              <a:spcBef>
                <a:spcPts val="0"/>
              </a:spcBef>
              <a:spcAft>
                <a:spcPts val="0"/>
              </a:spcAft>
            </a:pPr>
            <a:r>
              <a:rPr lang="en-US" sz="2400" dirty="0">
                <a:latin typeface="Times New Roman" panose="02020603050405020304" pitchFamily="18" charset="0"/>
                <a:cs typeface="Times New Roman" panose="02020603050405020304" pitchFamily="18" charset="0"/>
              </a:rPr>
              <a:t>they fall short in handling the extensive and unstructured data produced by </a:t>
            </a:r>
            <a:r>
              <a:rPr lang="en-US" sz="2400" dirty="0" err="1">
                <a:latin typeface="Times New Roman" panose="02020603050405020304" pitchFamily="18" charset="0"/>
                <a:cs typeface="Times New Roman" panose="02020603050405020304" pitchFamily="18" charset="0"/>
              </a:rPr>
              <a:t>IoT</a:t>
            </a:r>
            <a:r>
              <a:rPr lang="en-US" sz="2400">
                <a:latin typeface="Times New Roman" panose="02020603050405020304" pitchFamily="18" charset="0"/>
                <a:cs typeface="Times New Roman" panose="02020603050405020304" pitchFamily="18" charset="0"/>
              </a:rPr>
              <a:t> devices</a:t>
            </a:r>
            <a:endParaRPr lang="en-US" sz="24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70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1D47B-89CB-616D-9CBC-97710C479595}"/>
              </a:ext>
            </a:extLst>
          </p:cNvPr>
          <p:cNvSpPr>
            <a:spLocks noGrp="1"/>
          </p:cNvSpPr>
          <p:nvPr>
            <p:ph type="title"/>
          </p:nvPr>
        </p:nvSpPr>
        <p:spPr>
          <a:xfrm>
            <a:off x="838200" y="959205"/>
            <a:ext cx="10515600" cy="1009553"/>
          </a:xfrm>
        </p:spPr>
        <p:txBody>
          <a:bodyPr>
            <a:normAutofit fontScale="90000"/>
          </a:bodyPr>
          <a:lstStyle/>
          <a:p>
            <a:r>
              <a:rPr lang="en-US" b="1" dirty="0">
                <a:latin typeface="Times New Roman" panose="02020603050405020304" pitchFamily="18" charset="0"/>
                <a:cs typeface="Times New Roman" panose="02020603050405020304" pitchFamily="18" charset="0"/>
              </a:rPr>
              <a:t>PROPOSED SYSTEM</a:t>
            </a:r>
            <a:r>
              <a:rPr lang="en-US" sz="4400" b="1" dirty="0">
                <a:latin typeface="Times New Roman" panose="02020603050405020304" pitchFamily="18" charset="0"/>
                <a:cs typeface="Times New Roman" panose="02020603050405020304" pitchFamily="18" charset="0"/>
              </a:rPr>
              <a:t/>
            </a:r>
            <a:br>
              <a:rPr lang="en-US" sz="4400" b="1" dirty="0">
                <a:latin typeface="Times New Roman" panose="02020603050405020304" pitchFamily="18" charset="0"/>
                <a:cs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r>
            <a:br>
              <a:rPr lang="en-US" sz="1800" b="1" dirty="0">
                <a:effectLst/>
                <a:latin typeface="Times New Roman" panose="02020603050405020304" pitchFamily="18" charset="0"/>
                <a:ea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xmlns="" id="{2D630737-1687-D120-924E-E1D403F48378}"/>
              </a:ext>
            </a:extLst>
          </p:cNvPr>
          <p:cNvSpPr>
            <a:spLocks noGrp="1"/>
          </p:cNvSpPr>
          <p:nvPr>
            <p:ph idx="1"/>
          </p:nvPr>
        </p:nvSpPr>
        <p:spPr>
          <a:xfrm>
            <a:off x="838200" y="1968758"/>
            <a:ext cx="10515600" cy="4404049"/>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The system introduces a highly effective deep learning framework designed for the detection of Botnet attacks within an SDN-based fog computing environment. To validate its performance, practical experiments are conducted using the </a:t>
            </a:r>
            <a:r>
              <a:rPr lang="en-US" sz="2400" dirty="0" err="1">
                <a:latin typeface="Times New Roman" panose="02020603050405020304" pitchFamily="18" charset="0"/>
                <a:cs typeface="Times New Roman" panose="02020603050405020304" pitchFamily="18" charset="0"/>
              </a:rPr>
              <a:t>N_BaIoT</a:t>
            </a:r>
            <a:r>
              <a:rPr lang="en-US" sz="2400" dirty="0">
                <a:latin typeface="Times New Roman" panose="02020603050405020304" pitchFamily="18" charset="0"/>
                <a:cs typeface="Times New Roman" panose="02020603050405020304" pitchFamily="18" charset="0"/>
              </a:rPr>
              <a:t> Dataset, which encompasses both Botnet attack and benign samples. The proposed technique undergoes evaluation using established performance metrics for machine and deep learning algorithms, including precision, F1-score, recall, accuracy, among others. In pursuit of unbiased results, the 10-fold-cross-validation technique is applied to ensure robust assessment and reliability.</a:t>
            </a:r>
          </a:p>
        </p:txBody>
      </p:sp>
    </p:spTree>
    <p:extLst>
      <p:ext uri="{BB962C8B-B14F-4D97-AF65-F5344CB8AC3E}">
        <p14:creationId xmlns:p14="http://schemas.microsoft.com/office/powerpoint/2010/main" val="4203121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1236</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            A Hybrid Deep Learning Approach for Bottleneck Detection in IoT    </vt:lpstr>
      <vt:lpstr> CONTENTS</vt:lpstr>
      <vt:lpstr>ABSTRACT</vt:lpstr>
      <vt:lpstr>INTRODUCTION:</vt:lpstr>
      <vt:lpstr>OBJECTIVE</vt:lpstr>
      <vt:lpstr> LITERATURE SURVEY </vt:lpstr>
      <vt:lpstr>EXISTING SYSTEM </vt:lpstr>
      <vt:lpstr>DISADVANTAGES    </vt:lpstr>
      <vt:lpstr>PROPOSED SYSTEM  </vt:lpstr>
      <vt:lpstr>ADVANTAGES    </vt:lpstr>
      <vt:lpstr>ALGORITHMS    </vt:lpstr>
      <vt:lpstr>PowerPoint Presentation</vt:lpstr>
      <vt:lpstr>MODULES</vt:lpstr>
      <vt:lpstr> SYSTEM ARCHITECTURE    </vt:lpstr>
      <vt:lpstr> CONCLUSION     </vt:lpstr>
      <vt:lpstr>FUTURE ENCHANCEMENT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Hybrid Deep Learning Approach for Bottleneck Detection in IoT</dc:title>
  <dc:creator>Vasikarla Bhavan teja</dc:creator>
  <cp:lastModifiedBy>Microsoft account</cp:lastModifiedBy>
  <cp:revision>16</cp:revision>
  <dcterms:created xsi:type="dcterms:W3CDTF">2024-01-22T15:55:23Z</dcterms:created>
  <dcterms:modified xsi:type="dcterms:W3CDTF">2024-02-17T06:23:46Z</dcterms:modified>
</cp:coreProperties>
</file>