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9" r:id="rId3"/>
    <p:sldId id="261" r:id="rId4"/>
    <p:sldId id="262" r:id="rId5"/>
    <p:sldId id="280" r:id="rId6"/>
    <p:sldId id="282" r:id="rId7"/>
    <p:sldId id="257" r:id="rId8"/>
    <p:sldId id="283" r:id="rId9"/>
    <p:sldId id="294" r:id="rId10"/>
    <p:sldId id="284" r:id="rId11"/>
    <p:sldId id="286" r:id="rId12"/>
    <p:sldId id="264" r:id="rId13"/>
    <p:sldId id="285" r:id="rId14"/>
    <p:sldId id="287" r:id="rId15"/>
    <p:sldId id="288" r:id="rId16"/>
    <p:sldId id="291" r:id="rId17"/>
    <p:sldId id="293" r:id="rId18"/>
    <p:sldId id="289" r:id="rId19"/>
    <p:sldId id="292" r:id="rId20"/>
    <p:sldId id="290" r:id="rId21"/>
    <p:sldId id="278" r:id="rId22"/>
  </p:sldIdLst>
  <p:sldSz cx="9144000" cy="5143500" type="screen16x9"/>
  <p:notesSz cx="6858000" cy="9144000"/>
  <p:embeddedFontLs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4CF8B0-7A02-42DA-825C-F532534C0813}">
  <a:tblStyle styleId="{974CF8B0-7A02-42DA-825C-F532534C08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 varScale="1">
        <p:scale>
          <a:sx n="83" d="100"/>
          <a:sy n="83" d="100"/>
        </p:scale>
        <p:origin x="8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7823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286000" y="12001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A technical report on</a:t>
            </a:r>
            <a:br>
              <a:rPr lang="en-GB" sz="28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Historical Sales of Supermarket Company in different cities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</a:br>
            <a:br>
              <a:rPr lang="en-US" sz="10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Calibri" pitchFamily="34" charset="0"/>
              </a:rPr>
              <a:t>Submitted by:</a:t>
            </a:r>
            <a:b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</a:br>
            <a:r>
              <a:rPr lang="en-US" sz="11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Robin </a:t>
            </a:r>
            <a:r>
              <a:rPr lang="en-US" sz="11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Roy – https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://github.com/Iamrobinroy?</a:t>
            </a:r>
            <a:endParaRPr lang="en-GB" sz="11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-95250"/>
            <a:ext cx="76200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Parameterized Report: </a:t>
            </a:r>
            <a:r>
              <a:rPr lang="en" sz="1200" dirty="0">
                <a:latin typeface="Calibri" pitchFamily="34" charset="0"/>
              </a:rPr>
              <a:t>All the Products sold in particular branch</a:t>
            </a: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pic>
        <p:nvPicPr>
          <p:cNvPr id="6" name="Picture 5"/>
          <p:cNvPicPr/>
          <p:nvPr/>
        </p:nvPicPr>
        <p:blipFill rotWithShape="1">
          <a:blip r:embed="rId4"/>
          <a:srcRect t="12691" r="36738" b="6570"/>
          <a:stretch/>
        </p:blipFill>
        <p:spPr bwMode="auto">
          <a:xfrm>
            <a:off x="1314450" y="504825"/>
            <a:ext cx="7322976" cy="4495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02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-95250"/>
            <a:ext cx="54555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Tabular Report: </a:t>
            </a:r>
            <a:r>
              <a:rPr lang="en" sz="1200" dirty="0">
                <a:latin typeface="Calibri" pitchFamily="34" charset="0"/>
              </a:rPr>
              <a:t>No. of products sold and which gender buys more</a:t>
            </a:r>
            <a:endParaRPr lang="en" sz="2400" dirty="0">
              <a:latin typeface="Calibri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pic>
        <p:nvPicPr>
          <p:cNvPr id="7" name="Picture 6"/>
          <p:cNvPicPr/>
          <p:nvPr/>
        </p:nvPicPr>
        <p:blipFill rotWithShape="1">
          <a:blip r:embed="rId4"/>
          <a:srcRect r="57046" b="4602"/>
          <a:stretch/>
        </p:blipFill>
        <p:spPr bwMode="auto">
          <a:xfrm>
            <a:off x="1371600" y="487525"/>
            <a:ext cx="7239000" cy="4495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475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itchFamily="34" charset="0"/>
              </a:rPr>
              <a:t>Visualization </a:t>
            </a:r>
            <a:endParaRPr dirty="0">
              <a:latin typeface="Calibri" pitchFamily="34" charset="0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1560174" y="1375225"/>
            <a:ext cx="6745626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GB" sz="1400" b="1" dirty="0">
                <a:latin typeface="Calibri" pitchFamily="34" charset="0"/>
              </a:rPr>
              <a:t>Graphical representation of data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GB" sz="1400" b="1" dirty="0">
              <a:latin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It helps us to grasp difficult concepts easier than analyzing it in the form of 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csv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or other file formats.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We use Tableau for the purpose of generating visualizations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We have generated four plots of different dimension and measures of the data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latin typeface="Calibri" pitchFamily="34" charset="0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-95250"/>
            <a:ext cx="64770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Visualization :</a:t>
            </a:r>
            <a:r>
              <a:rPr lang="en" sz="1500" dirty="0">
                <a:latin typeface="Calibri" pitchFamily="34" charset="0"/>
              </a:rPr>
              <a:t> </a:t>
            </a:r>
            <a:r>
              <a:rPr lang="en" sz="1500" u="sng" dirty="0">
                <a:latin typeface="Calibri" pitchFamily="34" charset="0"/>
              </a:rPr>
              <a:t>Total sales on a particular branch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440024" y="590550"/>
            <a:ext cx="6895322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322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-95250"/>
            <a:ext cx="64770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Visualization :</a:t>
            </a:r>
            <a:r>
              <a:rPr lang="en" sz="1500" dirty="0">
                <a:latin typeface="Calibri" pitchFamily="34" charset="0"/>
              </a:rPr>
              <a:t> </a:t>
            </a:r>
            <a:r>
              <a:rPr lang="en" sz="1500" u="sng" dirty="0">
                <a:latin typeface="Calibri" pitchFamily="34" charset="0"/>
              </a:rPr>
              <a:t>Product line particular branches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538454"/>
            <a:ext cx="7162800" cy="4471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88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-95250"/>
            <a:ext cx="64770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Visualization :</a:t>
            </a:r>
            <a:r>
              <a:rPr lang="en" sz="1500" dirty="0">
                <a:latin typeface="Calibri" pitchFamily="34" charset="0"/>
              </a:rPr>
              <a:t> </a:t>
            </a:r>
            <a:r>
              <a:rPr lang="en" sz="1500" u="sng" dirty="0">
                <a:latin typeface="Calibri" pitchFamily="34" charset="0"/>
              </a:rPr>
              <a:t>Customer type by Day of week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514350"/>
            <a:ext cx="7239000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886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-95250"/>
            <a:ext cx="64770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Visualization :</a:t>
            </a:r>
            <a:r>
              <a:rPr lang="en" sz="1500" dirty="0">
                <a:latin typeface="Calibri" pitchFamily="34" charset="0"/>
              </a:rPr>
              <a:t> </a:t>
            </a:r>
            <a:r>
              <a:rPr lang="en" sz="1500" u="sng" dirty="0">
                <a:latin typeface="Calibri" pitchFamily="34" charset="0"/>
              </a:rPr>
              <a:t>Dates vs Sales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514350"/>
            <a:ext cx="7315200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09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itchFamily="34" charset="0"/>
              </a:rPr>
              <a:t>Graph Database </a:t>
            </a:r>
            <a:endParaRPr dirty="0">
              <a:latin typeface="Calibri" pitchFamily="34" charset="0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1560174" y="1375225"/>
            <a:ext cx="6745626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1400" dirty="0">
                <a:latin typeface="Calibri" pitchFamily="34" charset="0"/>
              </a:rPr>
              <a:t>We are using Neo4j for the purpose of Graph Databases. </a:t>
            </a:r>
          </a:p>
          <a:p>
            <a:pPr marL="0" lvl="0" indent="0">
              <a:buNone/>
            </a:pPr>
            <a:r>
              <a:rPr lang="en-US" sz="1400" b="1" dirty="0">
                <a:latin typeface="Barlow" charset="0"/>
              </a:rPr>
              <a:t>Steps in creating a graph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dirty="0">
                <a:latin typeface="Calibri" pitchFamily="34" charset="0"/>
              </a:rPr>
              <a:t>Import the data file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dirty="0">
                <a:latin typeface="Calibri" pitchFamily="34" charset="0"/>
              </a:rPr>
              <a:t>Create the Nodes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dirty="0">
                <a:latin typeface="Calibri" pitchFamily="34" charset="0"/>
              </a:rPr>
              <a:t>Create Relationships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z="1400" i="1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itchFamily="34" charset="0"/>
              </a:rPr>
              <a:t>We are using CQL (cypher query language) in order to create Neo4j Graph Database.</a:t>
            </a:r>
            <a:endParaRPr lang="en-GB" sz="1400" dirty="0">
              <a:latin typeface="Calibri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latin typeface="Calibri" pitchFamily="34" charset="0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866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-95250"/>
            <a:ext cx="64770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Graph Database:</a:t>
            </a:r>
            <a:r>
              <a:rPr lang="en" sz="1500" dirty="0">
                <a:latin typeface="Calibri" pitchFamily="34" charset="0"/>
              </a:rPr>
              <a:t> </a:t>
            </a:r>
            <a:r>
              <a:rPr lang="en" sz="1500" u="sng" dirty="0">
                <a:latin typeface="Calibri" pitchFamily="34" charset="0"/>
              </a:rPr>
              <a:t>Neo4j Schema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6248400" y="755422"/>
            <a:ext cx="209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>
              <a:latin typeface="Calibri" pitchFamily="34" charset="0"/>
            </a:endParaRPr>
          </a:p>
        </p:txBody>
      </p:sp>
      <p:pic>
        <p:nvPicPr>
          <p:cNvPr id="3076" name="Picture 4" descr="C:\Users\Robin\Desktop\Neo4J\NewNeo4JSche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666750"/>
            <a:ext cx="7239000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3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-95250"/>
            <a:ext cx="64770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Graph Database:</a:t>
            </a:r>
            <a:r>
              <a:rPr lang="en" sz="1500" dirty="0">
                <a:latin typeface="Calibri" pitchFamily="34" charset="0"/>
              </a:rPr>
              <a:t> </a:t>
            </a:r>
            <a:r>
              <a:rPr lang="en" sz="1500" u="sng" dirty="0">
                <a:latin typeface="Calibri" pitchFamily="34" charset="0"/>
              </a:rPr>
              <a:t>Neo4j</a:t>
            </a: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6248400" y="755422"/>
            <a:ext cx="209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>
              <a:latin typeface="Calibri" pitchFamily="34" charset="0"/>
            </a:endParaRPr>
          </a:p>
        </p:txBody>
      </p:sp>
      <p:pic>
        <p:nvPicPr>
          <p:cNvPr id="4098" name="Picture 2" descr="C:\Users\Robin\Desktop\Neo4J\Query1Neo4J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547792"/>
            <a:ext cx="4876800" cy="4448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57950" y="528742"/>
            <a:ext cx="268605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chemeClr val="accent2">
                    <a:lumMod val="50000"/>
                  </a:schemeClr>
                </a:solidFill>
                <a:latin typeface="Barlow" charset="0"/>
              </a:rPr>
              <a:t>Sample Query</a:t>
            </a:r>
          </a:p>
          <a:p>
            <a:endParaRPr lang="en-GB" sz="1200" u="sng" dirty="0">
              <a:latin typeface="Calibri" pitchFamily="34" charset="0"/>
            </a:endParaRP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LOAD CSV WITH HEADERS FROM "file:///Invoice.csv" as row CREATE (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i:Invoice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) SET i = row RETURN i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CREATE CONSTRAINT ON(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i:Invoice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) ASSERT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i.invoiceKey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IS UNIQUE</a:t>
            </a:r>
          </a:p>
          <a:p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MATCH(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a:Branch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),(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f:SalesFact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) WHERE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a.branchKey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f.branchKey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CREATE (a)-[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r:Branch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]-&gt;(f) RETURN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a,f,r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MATCH(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a:Customer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),(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f:SalesFact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) WHERE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a.CustomerKey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f.CustomerKey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CREATE (a)-[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r:Customer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]-&gt;(f) RETURN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a,f,r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endParaRPr lang="en-GB" sz="1200" u="sng" dirty="0">
              <a:latin typeface="Calibri" pitchFamily="34" charset="0"/>
            </a:endParaRPr>
          </a:p>
          <a:p>
            <a:endParaRPr lang="en-GB" sz="1200" u="sng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latin typeface="Calibri" pitchFamily="34" charset="0"/>
              </a:rPr>
              <a:t>About the Dataset</a:t>
            </a:r>
            <a:endParaRPr dirty="0">
              <a:latin typeface="Calibri" pitchFamily="34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524000" y="1352550"/>
            <a:ext cx="5738925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GB" sz="1600" b="1" i="1" dirty="0">
                <a:latin typeface="Calibri" pitchFamily="34" charset="0"/>
              </a:rPr>
              <a:t>Growth of supermarket company in different cities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300" b="1" i="1" dirty="0"/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Calibri" pitchFamily="34" charset="0"/>
              </a:rPr>
              <a:t>The dataset holds the entries of historical sales of supermarkets.</a:t>
            </a:r>
            <a:endParaRPr lang="en-GB" sz="1600" dirty="0">
              <a:latin typeface="Calibri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GB" sz="1600" dirty="0">
                <a:latin typeface="Calibri" pitchFamily="34" charset="0"/>
              </a:rPr>
              <a:t>The supermarket company has three branched named as A ,B and C and the data is collected from them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600" dirty="0">
                <a:latin typeface="Calibri" pitchFamily="34" charset="0"/>
              </a:rPr>
              <a:t>The period the data is collected is for three months duration.</a:t>
            </a:r>
            <a:endParaRPr lang="en-GB" sz="1600" dirty="0">
              <a:latin typeface="Calibri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u="sng" dirty="0">
                <a:latin typeface="Calibri" pitchFamily="34" charset="0"/>
              </a:rPr>
              <a:t>“We use database management system (DBMS) to manage larger amount of data to meaningful conclusions.”</a:t>
            </a:r>
            <a:endParaRPr lang="en-GB" sz="1600" u="sng" dirty="0">
              <a:latin typeface="Calibri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lang="en-GB" sz="1600" dirty="0">
              <a:latin typeface="Calibri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lang="en-GB" sz="1400" dirty="0">
              <a:latin typeface="Calibri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400" dirty="0">
              <a:latin typeface="Calibri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Calibri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89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itchFamily="34" charset="0"/>
              </a:rPr>
              <a:t>Final insights</a:t>
            </a:r>
            <a:endParaRPr dirty="0">
              <a:latin typeface="Calibri" pitchFamily="34" charset="0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1636374" y="1330650"/>
            <a:ext cx="6745626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>
                <a:latin typeface="Calibri" pitchFamily="34" charset="0"/>
              </a:rPr>
              <a:t>From the analysis done we can come to a conclusion that;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GB" sz="1400" dirty="0">
                <a:latin typeface="Calibri" pitchFamily="34" charset="0"/>
              </a:rPr>
              <a:t>The store `A’ is making more no of bills compare to B and C, But the Gross income is low compare to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GB" sz="1400" dirty="0">
                <a:latin typeface="Calibri" pitchFamily="34" charset="0"/>
              </a:rPr>
              <a:t>The average spending of the customer in store A is 54, B is 55, C is 56.</a:t>
            </a:r>
            <a:r>
              <a:rPr lang="en-US" sz="1400" dirty="0" err="1">
                <a:latin typeface="Calibri" pitchFamily="34" charset="0"/>
              </a:rPr>
              <a:t>aaaa</a:t>
            </a:r>
            <a:endParaRPr lang="en-US" sz="1400" dirty="0">
              <a:latin typeface="Calibri" pitchFamily="34" charset="0"/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i="1" u="sng" dirty="0">
                <a:solidFill>
                  <a:schemeClr val="tx1"/>
                </a:solidFill>
                <a:latin typeface="Calibri" pitchFamily="34" charset="0"/>
              </a:rPr>
              <a:t>“Therefore, we can increase the Gross income in Store `A’ by organizing the store and show casing”</a:t>
            </a:r>
            <a:endParaRPr lang="en-GB" sz="1400" dirty="0">
              <a:latin typeface="Calibri" pitchFamily="34" charset="0"/>
            </a:endParaRP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GB" sz="1400" dirty="0">
                <a:latin typeface="Calibri" pitchFamily="34" charset="0"/>
              </a:rPr>
              <a:t>In store `B’ the customer rating is low compare to C and A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i="1" u="sng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“By handling the customers in right way, we can increase the customers and Gross Income.”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</a:pPr>
            <a:r>
              <a:rPr lang="en-GB" sz="14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Count of bills is low in store `C’ compare A and B.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i="1" u="sng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“We can increase the customers by giving some vouchers so that they will come frequently and buy products more than usual. Therefore, the gross income increases.”</a:t>
            </a:r>
            <a:endParaRPr lang="en-US" sz="1400" i="1" u="sng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latin typeface="Calibri" pitchFamily="34" charset="0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0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u="sng" dirty="0">
                <a:solidFill>
                  <a:srgbClr val="92D050"/>
                </a:solidFill>
              </a:rPr>
              <a:t>THANKS!  </a:t>
            </a:r>
            <a:endParaRPr sz="6600" u="sng" dirty="0">
              <a:solidFill>
                <a:srgbClr val="92D050"/>
              </a:solidFill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u="sng" dirty="0">
              <a:latin typeface="Calibri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Presented by: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</a:schemeClr>
                </a:solidFill>
                <a:latin typeface="Barlow" charset="0"/>
              </a:rPr>
              <a:t>Robin Roy - 10544522</a:t>
            </a:r>
            <a:endParaRPr sz="1600" dirty="0">
              <a:solidFill>
                <a:schemeClr val="tx1">
                  <a:lumMod val="75000"/>
                </a:schemeClr>
              </a:solidFill>
              <a:latin typeface="Barlow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itchFamily="34" charset="0"/>
              </a:rPr>
              <a:t>Objective</a:t>
            </a:r>
            <a:endParaRPr dirty="0">
              <a:latin typeface="Calibri" pitchFamily="34" charset="0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To analyze the total credits provided by the institution to various departments in different countries.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The goal of analyzing the IDA statement dataset is to get an idea about the development and factors for countries to request loans, such as</a:t>
            </a:r>
          </a:p>
          <a:p>
            <a:pPr marL="457200" lvl="1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Stage of development.</a:t>
            </a:r>
          </a:p>
          <a:p>
            <a:pPr marL="457200" lvl="1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Departments which requires more financial help.</a:t>
            </a:r>
          </a:p>
          <a:p>
            <a:pPr lvl="1"/>
            <a:endParaRPr lang="en-US" sz="14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A descriptive analysis of the credit status of a particular country has been carried out</a:t>
            </a:r>
            <a:endParaRPr sz="14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alibri" pitchFamily="34" charset="0"/>
              </a:rPr>
              <a:t>. </a:t>
            </a:r>
            <a:endParaRPr sz="1400" dirty="0">
              <a:latin typeface="Calibri" pitchFamily="34" charset="0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371600" y="57150"/>
            <a:ext cx="5455500" cy="47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Data Source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URL :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https://www.kaggle.com/aungpyaeap/supermarket-sales/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Data Processing: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Data is organized in the following categories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Invoice ID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Branch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City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Customer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Gender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Product line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Unit Price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Quantity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Tax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Total Amount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Date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Time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Payment Mode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4526700" y="-160564"/>
            <a:ext cx="54555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Star Schema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StarSchema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438150"/>
            <a:ext cx="5791200" cy="4521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54810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-95250"/>
            <a:ext cx="54555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ETL Diagram : </a:t>
            </a:r>
            <a:r>
              <a:rPr lang="en" sz="1600" dirty="0">
                <a:latin typeface="Calibri" pitchFamily="34" charset="0"/>
              </a:rPr>
              <a:t>Extract-Transform-Load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pic>
        <p:nvPicPr>
          <p:cNvPr id="2050" name="Picture 2" descr="FactTableSS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66750"/>
            <a:ext cx="6149684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imensionTableSS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51280"/>
            <a:ext cx="2327210" cy="1889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33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latin typeface="Calibri" pitchFamily="34" charset="0"/>
              </a:rPr>
              <a:t>Reports</a:t>
            </a:r>
            <a:endParaRPr dirty="0">
              <a:latin typeface="Calibri" pitchFamily="34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981200" y="1200150"/>
            <a:ext cx="5486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GB" sz="1400" b="1" dirty="0">
                <a:latin typeface="Calibri" pitchFamily="34" charset="0"/>
              </a:rPr>
              <a:t>Documents produced as result of data analysed.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en-GB" sz="1400" dirty="0">
              <a:latin typeface="Calibri" pitchFamily="34" charset="0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Report with table comparison of prices in order to increase the sales and profit percentage</a:t>
            </a:r>
            <a:r>
              <a:rPr lang="en" sz="16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The no. of products sold on particular date and also which gender buy more. 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Product sold in and particular branch based on that we can able to analyze which product is sold more in which branch.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" sz="1600" dirty="0">
                <a:latin typeface="Calibri" pitchFamily="34" charset="0"/>
              </a:rPr>
              <a:t>Details of each category of goods purchased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en" sz="1400" dirty="0">
              <a:latin typeface="Calibri" pitchFamily="34" charset="0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en" sz="1400" dirty="0">
              <a:latin typeface="Calibri" pitchFamily="34" charset="0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sz="1400" dirty="0">
              <a:latin typeface="Calibri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-95250"/>
            <a:ext cx="66294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Drill down Report: </a:t>
            </a:r>
            <a:r>
              <a:rPr lang="en" sz="1400" dirty="0">
                <a:latin typeface="Calibri" pitchFamily="34" charset="0"/>
              </a:rPr>
              <a:t>Details of each category of goods purchased</a:t>
            </a:r>
            <a:endParaRPr lang="en" sz="2400" dirty="0">
              <a:latin typeface="Calibri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pic>
        <p:nvPicPr>
          <p:cNvPr id="6" name="Picture 5"/>
          <p:cNvPicPr/>
          <p:nvPr/>
        </p:nvPicPr>
        <p:blipFill rotWithShape="1">
          <a:blip r:embed="rId4"/>
          <a:srcRect r="48718" b="5413"/>
          <a:stretch/>
        </p:blipFill>
        <p:spPr bwMode="auto">
          <a:xfrm>
            <a:off x="1600200" y="590550"/>
            <a:ext cx="5495925" cy="3848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361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-95250"/>
            <a:ext cx="5455500" cy="598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itchFamily="34" charset="0"/>
              </a:rPr>
              <a:t>Matrix Report: </a:t>
            </a:r>
            <a:r>
              <a:rPr lang="en" sz="1400" dirty="0">
                <a:latin typeface="Calibri" pitchFamily="34" charset="0"/>
              </a:rPr>
              <a:t>Comparision of prices</a:t>
            </a:r>
            <a:endParaRPr lang="en" sz="2400" dirty="0">
              <a:latin typeface="Calibri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53200" y="6667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pic>
        <p:nvPicPr>
          <p:cNvPr id="7" name="Picture 6"/>
          <p:cNvPicPr/>
          <p:nvPr/>
        </p:nvPicPr>
        <p:blipFill rotWithShape="1">
          <a:blip r:embed="rId4"/>
          <a:srcRect l="-1" r="49160" b="19950"/>
          <a:stretch/>
        </p:blipFill>
        <p:spPr bwMode="auto">
          <a:xfrm>
            <a:off x="1365380" y="526402"/>
            <a:ext cx="6705600" cy="4471502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4081595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761</Words>
  <Application>Microsoft Office PowerPoint</Application>
  <PresentationFormat>On-screen Show (16:9)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Barlow</vt:lpstr>
      <vt:lpstr>Arial</vt:lpstr>
      <vt:lpstr>Calibri</vt:lpstr>
      <vt:lpstr>Courier New</vt:lpstr>
      <vt:lpstr>Wingdings</vt:lpstr>
      <vt:lpstr>Basset template</vt:lpstr>
      <vt:lpstr>A technical report on Historical Sales of Supermarket Company in different cities  Submitted by: Robin Roy – https://github.com/Iamrobinroy?</vt:lpstr>
      <vt:lpstr>About the Dataset</vt:lpstr>
      <vt:lpstr>Objective</vt:lpstr>
      <vt:lpstr>PowerPoint Presentation</vt:lpstr>
      <vt:lpstr>PowerPoint Presentation</vt:lpstr>
      <vt:lpstr>PowerPoint Presentation</vt:lpstr>
      <vt:lpstr>Reports</vt:lpstr>
      <vt:lpstr>PowerPoint Presentation</vt:lpstr>
      <vt:lpstr>PowerPoint Presentation</vt:lpstr>
      <vt:lpstr>PowerPoint Presentation</vt:lpstr>
      <vt:lpstr>PowerPoint Presentation</vt:lpstr>
      <vt:lpstr>Visualization </vt:lpstr>
      <vt:lpstr>PowerPoint Presentation</vt:lpstr>
      <vt:lpstr>PowerPoint Presentation</vt:lpstr>
      <vt:lpstr>PowerPoint Presentation</vt:lpstr>
      <vt:lpstr>PowerPoint Presentation</vt:lpstr>
      <vt:lpstr>Graph Database </vt:lpstr>
      <vt:lpstr>PowerPoint Presentation</vt:lpstr>
      <vt:lpstr>PowerPoint Presentation</vt:lpstr>
      <vt:lpstr>Final insights</vt:lpstr>
      <vt:lpstr>THANKS!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report on Growth of Supermarket Company in most populated cities</dc:title>
  <dc:creator>Robin</dc:creator>
  <cp:lastModifiedBy>robin roy</cp:lastModifiedBy>
  <cp:revision>22</cp:revision>
  <dcterms:modified xsi:type="dcterms:W3CDTF">2020-10-21T23:17:26Z</dcterms:modified>
</cp:coreProperties>
</file>