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3"/>
  </p:notesMasterIdLst>
  <p:sldIdLst>
    <p:sldId id="296" r:id="rId2"/>
    <p:sldId id="276" r:id="rId3"/>
    <p:sldId id="297" r:id="rId4"/>
    <p:sldId id="275" r:id="rId5"/>
    <p:sldId id="283" r:id="rId6"/>
    <p:sldId id="279" r:id="rId7"/>
    <p:sldId id="263" r:id="rId8"/>
    <p:sldId id="290" r:id="rId9"/>
    <p:sldId id="300" r:id="rId10"/>
    <p:sldId id="285" r:id="rId11"/>
    <p:sldId id="301" r:id="rId12"/>
    <p:sldId id="280" r:id="rId13"/>
    <p:sldId id="281" r:id="rId14"/>
    <p:sldId id="259" r:id="rId15"/>
    <p:sldId id="284" r:id="rId16"/>
    <p:sldId id="287" r:id="rId17"/>
    <p:sldId id="293" r:id="rId18"/>
    <p:sldId id="294" r:id="rId19"/>
    <p:sldId id="291" r:id="rId20"/>
    <p:sldId id="299" r:id="rId21"/>
    <p:sldId id="298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28D07-5BEA-219B-0FD3-9C12AB8D0600}" v="29" dt="2020-08-09T23:46:16.050"/>
    <p1510:client id="{29D45BCE-A5E7-5F19-F979-DF97609136ED}" v="692" dt="2020-08-05T01:04:16.847"/>
    <p1510:client id="{879BBE66-A05D-7B5E-15D1-27ACE205FCF6}" v="1352" dt="2020-08-09T21:15:40.554"/>
    <p1510:client id="{9653A8F6-6A10-78E5-B543-863ED7508716}" v="23" dt="2020-08-06T10:53:58.687"/>
    <p1510:client id="{D7B64B2A-E009-FF41-3C03-1B179524D70E}" v="4" dt="2020-08-10T00:37:49.370"/>
    <p1510:client id="{DDCD7E4D-891D-F207-81C4-9B7C592853A0}" v="1512" dt="2020-08-05T15:14:36.751"/>
    <p1510:client id="{E48D8F44-2961-B46E-5EA0-6BA2B20E27C5}" v="95" dt="2020-08-06T00:35:28.351"/>
    <p1510:client id="{EC8F11D6-BD0F-D823-935C-8D6E5BEE8449}" v="276" dt="2020-08-05T19:07:13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1"/>
  </p:normalViewPr>
  <p:slideViewPr>
    <p:cSldViewPr snapToGrid="0" snapToObjects="1">
      <p:cViewPr varScale="1">
        <p:scale>
          <a:sx n="63" d="100"/>
          <a:sy n="63" d="100"/>
        </p:scale>
        <p:origin x="62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DC0D2-E6A8-43BD-BC84-97F09176587D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6944767-83C8-4CD8-8E8C-3076F5E93D00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IN" b="1" dirty="0">
              <a:latin typeface="Calibri Light" panose="020F0302020204030204" pitchFamily="34" charset="0"/>
              <a:cs typeface="Calibri Light" panose="020F0302020204030204" pitchFamily="34" charset="0"/>
            </a:rPr>
            <a:t>Gradual reduction in the number of employees in the business organization</a:t>
          </a:r>
          <a:endParaRPr lang="en-US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D8227B6-2F98-4020-8A5B-7724CAF268CD}" type="parTrans" cxnId="{6927748D-D433-483C-B127-FB2B6E3506A5}">
      <dgm:prSet/>
      <dgm:spPr/>
      <dgm:t>
        <a:bodyPr/>
        <a:lstStyle/>
        <a:p>
          <a:endParaRPr lang="en-US"/>
        </a:p>
      </dgm:t>
    </dgm:pt>
    <dgm:pt modelId="{04588D82-42C4-4C10-9DA3-41FEEE862E47}" type="sibTrans" cxnId="{6927748D-D433-483C-B127-FB2B6E3506A5}">
      <dgm:prSet/>
      <dgm:spPr/>
      <dgm:t>
        <a:bodyPr/>
        <a:lstStyle/>
        <a:p>
          <a:endParaRPr lang="en-US"/>
        </a:p>
      </dgm:t>
    </dgm:pt>
    <dgm:pt modelId="{8B6774C9-35EA-4B80-BC20-21940F6F24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Calibri Light" panose="020F0302020204030204" pitchFamily="34" charset="0"/>
              <a:cs typeface="Calibri Light" panose="020F0302020204030204" pitchFamily="34" charset="0"/>
            </a:rPr>
            <a:t>Revenue loss</a:t>
          </a:r>
        </a:p>
      </dgm:t>
    </dgm:pt>
    <dgm:pt modelId="{2316F26E-4C8A-4BCA-A926-3A571E62783E}" type="parTrans" cxnId="{F02387B9-2A3F-499C-B7DE-61DDABCDB710}">
      <dgm:prSet/>
      <dgm:spPr/>
      <dgm:t>
        <a:bodyPr/>
        <a:lstStyle/>
        <a:p>
          <a:endParaRPr lang="en-US"/>
        </a:p>
      </dgm:t>
    </dgm:pt>
    <dgm:pt modelId="{073ED4C6-A1D1-45A5-963E-8A19864C89A4}" type="sibTrans" cxnId="{F02387B9-2A3F-499C-B7DE-61DDABCDB710}">
      <dgm:prSet/>
      <dgm:spPr/>
      <dgm:t>
        <a:bodyPr/>
        <a:lstStyle/>
        <a:p>
          <a:endParaRPr lang="en-US"/>
        </a:p>
      </dgm:t>
    </dgm:pt>
    <dgm:pt modelId="{23EB9C2D-6B7A-4FC7-9163-CCE424907C0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 pitchFamily="34" charset="0"/>
              <a:cs typeface="Calibri Light" panose="020F0302020204030204" pitchFamily="34" charset="0"/>
            </a:rPr>
            <a:t>Time and effort for training new employees</a:t>
          </a:r>
        </a:p>
      </dgm:t>
    </dgm:pt>
    <dgm:pt modelId="{4349F3EB-E428-4CC8-B6FA-E2E171B57FE2}" type="parTrans" cxnId="{B5252C08-0B6C-49AD-B5DC-71099C864ECE}">
      <dgm:prSet/>
      <dgm:spPr/>
      <dgm:t>
        <a:bodyPr/>
        <a:lstStyle/>
        <a:p>
          <a:endParaRPr lang="en-US"/>
        </a:p>
      </dgm:t>
    </dgm:pt>
    <dgm:pt modelId="{2864598E-EF5A-4D77-880F-EAD3F8EE7C2F}" type="sibTrans" cxnId="{B5252C08-0B6C-49AD-B5DC-71099C864ECE}">
      <dgm:prSet/>
      <dgm:spPr/>
      <dgm:t>
        <a:bodyPr/>
        <a:lstStyle/>
        <a:p>
          <a:endParaRPr lang="en-US"/>
        </a:p>
      </dgm:t>
    </dgm:pt>
    <dgm:pt modelId="{73AE424C-F3AC-4223-92EB-DBAE065EC558}" type="pres">
      <dgm:prSet presAssocID="{5BCDC0D2-E6A8-43BD-BC84-97F09176587D}" presName="root" presStyleCnt="0">
        <dgm:presLayoutVars>
          <dgm:dir val="rev"/>
          <dgm:resizeHandles val="exact"/>
        </dgm:presLayoutVars>
      </dgm:prSet>
      <dgm:spPr/>
    </dgm:pt>
    <dgm:pt modelId="{F91EB1F3-932F-46CC-ADFE-183430F1053D}" type="pres">
      <dgm:prSet presAssocID="{26944767-83C8-4CD8-8E8C-3076F5E93D00}" presName="compNode" presStyleCnt="0"/>
      <dgm:spPr/>
    </dgm:pt>
    <dgm:pt modelId="{87CFF209-5BBC-4768-923D-77D86A8F43CC}" type="pres">
      <dgm:prSet presAssocID="{26944767-83C8-4CD8-8E8C-3076F5E93D00}" presName="bgRect" presStyleLbl="bgShp" presStyleIdx="0" presStyleCnt="3"/>
      <dgm:spPr/>
    </dgm:pt>
    <dgm:pt modelId="{84A77E23-B377-49A4-957E-7C79444BE308}" type="pres">
      <dgm:prSet presAssocID="{26944767-83C8-4CD8-8E8C-3076F5E93D00}" presName="iconRect" presStyleLbl="nod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9B2F30D-CD00-4592-9B4C-DF1AA854433D}" type="pres">
      <dgm:prSet presAssocID="{26944767-83C8-4CD8-8E8C-3076F5E93D00}" presName="spaceRect" presStyleCnt="0"/>
      <dgm:spPr/>
    </dgm:pt>
    <dgm:pt modelId="{3E6B0A2C-10A9-4429-A601-45456426BA9E}" type="pres">
      <dgm:prSet presAssocID="{26944767-83C8-4CD8-8E8C-3076F5E93D00}" presName="parTx" presStyleLbl="revTx" presStyleIdx="0" presStyleCnt="3">
        <dgm:presLayoutVars>
          <dgm:chMax val="0"/>
          <dgm:chPref val="0"/>
        </dgm:presLayoutVars>
      </dgm:prSet>
      <dgm:spPr/>
    </dgm:pt>
    <dgm:pt modelId="{D7BD3BB9-3B9F-4D2F-AE55-E90CBC33A7CB}" type="pres">
      <dgm:prSet presAssocID="{04588D82-42C4-4C10-9DA3-41FEEE862E47}" presName="sibTrans" presStyleCnt="0"/>
      <dgm:spPr/>
    </dgm:pt>
    <dgm:pt modelId="{06B8BD9B-18B3-49DF-B560-FCF1CB802652}" type="pres">
      <dgm:prSet presAssocID="{8B6774C9-35EA-4B80-BC20-21940F6F24D1}" presName="compNode" presStyleCnt="0"/>
      <dgm:spPr/>
    </dgm:pt>
    <dgm:pt modelId="{E224A8E1-6AB3-4E1E-9465-3A90BD692E1B}" type="pres">
      <dgm:prSet presAssocID="{8B6774C9-35EA-4B80-BC20-21940F6F24D1}" presName="bgRect" presStyleLbl="bgShp" presStyleIdx="1" presStyleCnt="3"/>
      <dgm:spPr/>
    </dgm:pt>
    <dgm:pt modelId="{5C652AFA-D966-4246-B4FA-73514206222D}" type="pres">
      <dgm:prSet presAssocID="{8B6774C9-35EA-4B80-BC20-21940F6F24D1}" presName="iconRect" presStyleLbl="nod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255408C6-ED82-44A8-8340-8153538A3EF4}" type="pres">
      <dgm:prSet presAssocID="{8B6774C9-35EA-4B80-BC20-21940F6F24D1}" presName="spaceRect" presStyleCnt="0"/>
      <dgm:spPr/>
    </dgm:pt>
    <dgm:pt modelId="{1995E4A7-B6F3-4D9A-A449-84B65FE2295A}" type="pres">
      <dgm:prSet presAssocID="{8B6774C9-35EA-4B80-BC20-21940F6F24D1}" presName="parTx" presStyleLbl="revTx" presStyleIdx="1" presStyleCnt="3">
        <dgm:presLayoutVars>
          <dgm:chMax val="0"/>
          <dgm:chPref val="0"/>
        </dgm:presLayoutVars>
      </dgm:prSet>
      <dgm:spPr/>
    </dgm:pt>
    <dgm:pt modelId="{775C223C-D295-4358-AC5E-4E67EBA32EBE}" type="pres">
      <dgm:prSet presAssocID="{073ED4C6-A1D1-45A5-963E-8A19864C89A4}" presName="sibTrans" presStyleCnt="0"/>
      <dgm:spPr/>
    </dgm:pt>
    <dgm:pt modelId="{64233624-4F04-4F22-A2EF-07A66D88F22D}" type="pres">
      <dgm:prSet presAssocID="{23EB9C2D-6B7A-4FC7-9163-CCE424907C06}" presName="compNode" presStyleCnt="0"/>
      <dgm:spPr/>
    </dgm:pt>
    <dgm:pt modelId="{3C82C40A-3DD0-40AB-94F4-5CE15FB92B33}" type="pres">
      <dgm:prSet presAssocID="{23EB9C2D-6B7A-4FC7-9163-CCE424907C06}" presName="bgRect" presStyleLbl="bgShp" presStyleIdx="2" presStyleCnt="3"/>
      <dgm:spPr/>
    </dgm:pt>
    <dgm:pt modelId="{009C7653-EA5A-44A5-869E-8CF302DCBBD6}" type="pres">
      <dgm:prSet presAssocID="{23EB9C2D-6B7A-4FC7-9163-CCE424907C06}" presName="iconRect" presStyleLbl="node1" presStyleIdx="2" presStyleCnt="3" custScaleX="94181" custScaleY="949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B9764D-3F02-4FFC-B23B-52476CF00E22}" type="pres">
      <dgm:prSet presAssocID="{23EB9C2D-6B7A-4FC7-9163-CCE424907C06}" presName="spaceRect" presStyleCnt="0"/>
      <dgm:spPr/>
    </dgm:pt>
    <dgm:pt modelId="{4FE02E81-FCDE-4977-8296-CB26A9691D50}" type="pres">
      <dgm:prSet presAssocID="{23EB9C2D-6B7A-4FC7-9163-CCE424907C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252C08-0B6C-49AD-B5DC-71099C864ECE}" srcId="{5BCDC0D2-E6A8-43BD-BC84-97F09176587D}" destId="{23EB9C2D-6B7A-4FC7-9163-CCE424907C06}" srcOrd="2" destOrd="0" parTransId="{4349F3EB-E428-4CC8-B6FA-E2E171B57FE2}" sibTransId="{2864598E-EF5A-4D77-880F-EAD3F8EE7C2F}"/>
    <dgm:cxn modelId="{6DA69D0B-64BC-45AD-B15F-0895F9BCF0C9}" type="presOf" srcId="{5BCDC0D2-E6A8-43BD-BC84-97F09176587D}" destId="{73AE424C-F3AC-4223-92EB-DBAE065EC558}" srcOrd="0" destOrd="0" presId="urn:microsoft.com/office/officeart/2018/2/layout/IconVerticalSolidList"/>
    <dgm:cxn modelId="{26C64D11-DF86-4BA4-BA49-5F9FBA857BF2}" type="presOf" srcId="{26944767-83C8-4CD8-8E8C-3076F5E93D00}" destId="{3E6B0A2C-10A9-4429-A601-45456426BA9E}" srcOrd="0" destOrd="0" presId="urn:microsoft.com/office/officeart/2018/2/layout/IconVerticalSolidList"/>
    <dgm:cxn modelId="{B7700E85-F131-429E-99FB-AB0DBD3A71BD}" type="presOf" srcId="{23EB9C2D-6B7A-4FC7-9163-CCE424907C06}" destId="{4FE02E81-FCDE-4977-8296-CB26A9691D50}" srcOrd="0" destOrd="0" presId="urn:microsoft.com/office/officeart/2018/2/layout/IconVerticalSolidList"/>
    <dgm:cxn modelId="{047AFD85-E520-4768-94AD-9B82B12531E1}" type="presOf" srcId="{8B6774C9-35EA-4B80-BC20-21940F6F24D1}" destId="{1995E4A7-B6F3-4D9A-A449-84B65FE2295A}" srcOrd="0" destOrd="0" presId="urn:microsoft.com/office/officeart/2018/2/layout/IconVerticalSolidList"/>
    <dgm:cxn modelId="{6927748D-D433-483C-B127-FB2B6E3506A5}" srcId="{5BCDC0D2-E6A8-43BD-BC84-97F09176587D}" destId="{26944767-83C8-4CD8-8E8C-3076F5E93D00}" srcOrd="0" destOrd="0" parTransId="{3D8227B6-2F98-4020-8A5B-7724CAF268CD}" sibTransId="{04588D82-42C4-4C10-9DA3-41FEEE862E47}"/>
    <dgm:cxn modelId="{F02387B9-2A3F-499C-B7DE-61DDABCDB710}" srcId="{5BCDC0D2-E6A8-43BD-BC84-97F09176587D}" destId="{8B6774C9-35EA-4B80-BC20-21940F6F24D1}" srcOrd="1" destOrd="0" parTransId="{2316F26E-4C8A-4BCA-A926-3A571E62783E}" sibTransId="{073ED4C6-A1D1-45A5-963E-8A19864C89A4}"/>
    <dgm:cxn modelId="{7FEDD133-2DFC-444E-9675-CDB00D3D48A8}" type="presParOf" srcId="{73AE424C-F3AC-4223-92EB-DBAE065EC558}" destId="{F91EB1F3-932F-46CC-ADFE-183430F1053D}" srcOrd="0" destOrd="0" presId="urn:microsoft.com/office/officeart/2018/2/layout/IconVerticalSolidList"/>
    <dgm:cxn modelId="{EA9B26BC-0BCC-49B5-849C-B6A59E2D2E0D}" type="presParOf" srcId="{F91EB1F3-932F-46CC-ADFE-183430F1053D}" destId="{87CFF209-5BBC-4768-923D-77D86A8F43CC}" srcOrd="0" destOrd="0" presId="urn:microsoft.com/office/officeart/2018/2/layout/IconVerticalSolidList"/>
    <dgm:cxn modelId="{A4F987C7-1CD2-4D92-B031-BD10B36905AC}" type="presParOf" srcId="{F91EB1F3-932F-46CC-ADFE-183430F1053D}" destId="{84A77E23-B377-49A4-957E-7C79444BE308}" srcOrd="1" destOrd="0" presId="urn:microsoft.com/office/officeart/2018/2/layout/IconVerticalSolidList"/>
    <dgm:cxn modelId="{C2DF113F-D556-4AB5-AE38-3AD82624B277}" type="presParOf" srcId="{F91EB1F3-932F-46CC-ADFE-183430F1053D}" destId="{89B2F30D-CD00-4592-9B4C-DF1AA854433D}" srcOrd="2" destOrd="0" presId="urn:microsoft.com/office/officeart/2018/2/layout/IconVerticalSolidList"/>
    <dgm:cxn modelId="{6AEABA58-7ABB-4FD7-9AE5-CA951A4928DC}" type="presParOf" srcId="{F91EB1F3-932F-46CC-ADFE-183430F1053D}" destId="{3E6B0A2C-10A9-4429-A601-45456426BA9E}" srcOrd="3" destOrd="0" presId="urn:microsoft.com/office/officeart/2018/2/layout/IconVerticalSolidList"/>
    <dgm:cxn modelId="{4E7A50AA-72A3-4909-92AA-401B471B22BA}" type="presParOf" srcId="{73AE424C-F3AC-4223-92EB-DBAE065EC558}" destId="{D7BD3BB9-3B9F-4D2F-AE55-E90CBC33A7CB}" srcOrd="1" destOrd="0" presId="urn:microsoft.com/office/officeart/2018/2/layout/IconVerticalSolidList"/>
    <dgm:cxn modelId="{95DD974F-92E7-45A1-B1C1-F72764FF2893}" type="presParOf" srcId="{73AE424C-F3AC-4223-92EB-DBAE065EC558}" destId="{06B8BD9B-18B3-49DF-B560-FCF1CB802652}" srcOrd="2" destOrd="0" presId="urn:microsoft.com/office/officeart/2018/2/layout/IconVerticalSolidList"/>
    <dgm:cxn modelId="{9293ADF6-FDAD-421E-84E4-DE58A98DB554}" type="presParOf" srcId="{06B8BD9B-18B3-49DF-B560-FCF1CB802652}" destId="{E224A8E1-6AB3-4E1E-9465-3A90BD692E1B}" srcOrd="0" destOrd="0" presId="urn:microsoft.com/office/officeart/2018/2/layout/IconVerticalSolidList"/>
    <dgm:cxn modelId="{A052B00E-9605-4C85-AD71-E13AC325983B}" type="presParOf" srcId="{06B8BD9B-18B3-49DF-B560-FCF1CB802652}" destId="{5C652AFA-D966-4246-B4FA-73514206222D}" srcOrd="1" destOrd="0" presId="urn:microsoft.com/office/officeart/2018/2/layout/IconVerticalSolidList"/>
    <dgm:cxn modelId="{262E246D-A1BC-4435-813F-5BA2361EA3AF}" type="presParOf" srcId="{06B8BD9B-18B3-49DF-B560-FCF1CB802652}" destId="{255408C6-ED82-44A8-8340-8153538A3EF4}" srcOrd="2" destOrd="0" presId="urn:microsoft.com/office/officeart/2018/2/layout/IconVerticalSolidList"/>
    <dgm:cxn modelId="{3810359E-92D2-4E3A-8801-366C8ED066B2}" type="presParOf" srcId="{06B8BD9B-18B3-49DF-B560-FCF1CB802652}" destId="{1995E4A7-B6F3-4D9A-A449-84B65FE2295A}" srcOrd="3" destOrd="0" presId="urn:microsoft.com/office/officeart/2018/2/layout/IconVerticalSolidList"/>
    <dgm:cxn modelId="{58E0CAD7-EA25-4C8B-B367-D7BFACCB69C6}" type="presParOf" srcId="{73AE424C-F3AC-4223-92EB-DBAE065EC558}" destId="{775C223C-D295-4358-AC5E-4E67EBA32EBE}" srcOrd="3" destOrd="0" presId="urn:microsoft.com/office/officeart/2018/2/layout/IconVerticalSolidList"/>
    <dgm:cxn modelId="{E658E796-BA1F-4AB6-BFB5-F4E48F2D765D}" type="presParOf" srcId="{73AE424C-F3AC-4223-92EB-DBAE065EC558}" destId="{64233624-4F04-4F22-A2EF-07A66D88F22D}" srcOrd="4" destOrd="0" presId="urn:microsoft.com/office/officeart/2018/2/layout/IconVerticalSolidList"/>
    <dgm:cxn modelId="{BEAC958B-C5ED-4D1A-840F-76061F06811F}" type="presParOf" srcId="{64233624-4F04-4F22-A2EF-07A66D88F22D}" destId="{3C82C40A-3DD0-40AB-94F4-5CE15FB92B33}" srcOrd="0" destOrd="0" presId="urn:microsoft.com/office/officeart/2018/2/layout/IconVerticalSolidList"/>
    <dgm:cxn modelId="{4C0AF4D3-F42F-49D1-A808-1105FCBA45F4}" type="presParOf" srcId="{64233624-4F04-4F22-A2EF-07A66D88F22D}" destId="{009C7653-EA5A-44A5-869E-8CF302DCBBD6}" srcOrd="1" destOrd="0" presId="urn:microsoft.com/office/officeart/2018/2/layout/IconVerticalSolidList"/>
    <dgm:cxn modelId="{613D6473-0C8E-4B4E-B348-3FFE6C1F58F4}" type="presParOf" srcId="{64233624-4F04-4F22-A2EF-07A66D88F22D}" destId="{18B9764D-3F02-4FFC-B23B-52476CF00E22}" srcOrd="2" destOrd="0" presId="urn:microsoft.com/office/officeart/2018/2/layout/IconVerticalSolidList"/>
    <dgm:cxn modelId="{B5B92BB2-4AF8-40AE-89E8-CA652C8739F1}" type="presParOf" srcId="{64233624-4F04-4F22-A2EF-07A66D88F22D}" destId="{4FE02E81-FCDE-4977-8296-CB26A9691D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9D3184-F74E-4F8B-AB0B-F576943AB7C1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</dgm:pt>
    <dgm:pt modelId="{42BE6182-130A-4BF3-BDAD-FE6E79524FEC}">
      <dgm:prSet phldrT="[Text]" phldr="0"/>
      <dgm:spPr/>
      <dgm:t>
        <a:bodyPr/>
        <a:lstStyle/>
        <a:p>
          <a:pPr rtl="0"/>
          <a:r>
            <a:rPr lang="en-US" b="1" dirty="0">
              <a:latin typeface="Calibri Light" panose="020F0302020204030204" pitchFamily="34" charset="0"/>
              <a:cs typeface="Calibri Light" panose="020F0302020204030204" pitchFamily="34" charset="0"/>
            </a:rPr>
            <a:t>Open dataset source:</a:t>
          </a:r>
          <a:r>
            <a:rPr lang="en-US" b="1" i="0" u="none" strike="noStrike" cap="none" baseline="0" noProof="0" dirty="0">
              <a:latin typeface="Calibri Light" panose="020F0302020204030204" pitchFamily="34" charset="0"/>
              <a:cs typeface="Calibri Light" panose="020F0302020204030204" pitchFamily="34" charset="0"/>
            </a:rPr>
            <a:t> </a:t>
          </a:r>
        </a:p>
        <a:p>
          <a:pPr rtl="0"/>
          <a:r>
            <a:rPr lang="en-IN" b="1" i="0" u="sng" strike="noStrike" cap="none" baseline="0" noProof="0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https://www.kaggle.com/pavansubhasht/ibm-hr-analytics-attrition-dataset</a:t>
          </a:r>
        </a:p>
        <a:p>
          <a:pPr rtl="0"/>
          <a:r>
            <a:rPr lang="en-IN" b="1" i="0" u="none" strike="noStrike" cap="none" baseline="0" noProof="0" dirty="0">
              <a:latin typeface="Calibri Light" panose="020F0302020204030204" pitchFamily="34" charset="0"/>
              <a:cs typeface="Calibri Light" panose="020F0302020204030204" pitchFamily="34" charset="0"/>
            </a:rPr>
            <a:t>Data Provider: IBM</a:t>
          </a:r>
          <a:endParaRPr lang="en-US" b="1" u="none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E222C2B-F02F-4BF7-9D00-C44F2BE49103}" type="parTrans" cxnId="{05F3E667-7B26-491D-9B13-ECA78834F366}">
      <dgm:prSet/>
      <dgm:spPr/>
      <dgm:t>
        <a:bodyPr/>
        <a:lstStyle/>
        <a:p>
          <a:endParaRPr lang="en-IN"/>
        </a:p>
      </dgm:t>
    </dgm:pt>
    <dgm:pt modelId="{BCB038CE-98A4-481A-873E-8AEFF43AF13A}" type="sibTrans" cxnId="{05F3E667-7B26-491D-9B13-ECA78834F366}">
      <dgm:prSet/>
      <dgm:spPr/>
      <dgm:t>
        <a:bodyPr/>
        <a:lstStyle/>
        <a:p>
          <a:endParaRPr lang="en-US"/>
        </a:p>
      </dgm:t>
    </dgm:pt>
    <dgm:pt modelId="{165E9C0E-1390-4041-A323-DD81C9095B39}">
      <dgm:prSet phldrT="[Text]" phldr="0"/>
      <dgm:spPr/>
      <dgm:t>
        <a:bodyPr/>
        <a:lstStyle/>
        <a:p>
          <a:pPr rtl="0"/>
          <a:r>
            <a:rPr lang="en-IN" b="1" dirty="0">
              <a:latin typeface="Calibri Light" panose="020F0302020204030204" pitchFamily="34" charset="0"/>
              <a:cs typeface="Calibri Light" panose="020F0302020204030204" pitchFamily="34" charset="0"/>
            </a:rPr>
            <a:t>The data file contains </a:t>
          </a:r>
          <a:r>
            <a:rPr lang="en-IN" b="1" dirty="0">
              <a:solidFill>
                <a:schemeClr val="tx1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rPr>
            <a:t>1470 rows</a:t>
          </a:r>
          <a:r>
            <a:rPr lang="en-IN" b="1" dirty="0">
              <a:latin typeface="Calibri Light" panose="020F0302020204030204" pitchFamily="34" charset="0"/>
              <a:cs typeface="Calibri Light" panose="020F0302020204030204" pitchFamily="34" charset="0"/>
            </a:rPr>
            <a:t>/records and </a:t>
          </a:r>
        </a:p>
        <a:p>
          <a:pPr rtl="0"/>
          <a:r>
            <a:rPr lang="en-IN" b="1" dirty="0">
              <a:solidFill>
                <a:schemeClr val="tx1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rPr>
            <a:t>35 columns</a:t>
          </a:r>
          <a:r>
            <a:rPr lang="en-IN" b="1" dirty="0">
              <a:latin typeface="Calibri Light" panose="020F0302020204030204" pitchFamily="34" charset="0"/>
              <a:cs typeface="Calibri Light" panose="020F0302020204030204" pitchFamily="34" charset="0"/>
            </a:rPr>
            <a:t>/attributes.</a:t>
          </a:r>
          <a:endParaRPr lang="en-US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5064605-C23B-45D1-940E-3E9647B2E62F}" type="parTrans" cxnId="{B2E99800-95B5-4FC4-8EB7-EF3EA1E7FAD9}">
      <dgm:prSet/>
      <dgm:spPr/>
      <dgm:t>
        <a:bodyPr/>
        <a:lstStyle/>
        <a:p>
          <a:endParaRPr lang="en-IN"/>
        </a:p>
      </dgm:t>
    </dgm:pt>
    <dgm:pt modelId="{56E19CE1-90DB-4A77-8BE1-C4C6822EED51}" type="sibTrans" cxnId="{B2E99800-95B5-4FC4-8EB7-EF3EA1E7FAD9}">
      <dgm:prSet/>
      <dgm:spPr/>
      <dgm:t>
        <a:bodyPr/>
        <a:lstStyle/>
        <a:p>
          <a:endParaRPr lang="en-US"/>
        </a:p>
      </dgm:t>
    </dgm:pt>
    <dgm:pt modelId="{D812C816-2D81-4A35-8CA7-187B9F3DC828}">
      <dgm:prSet phldrT="[Text]" phldr="0"/>
      <dgm:spPr/>
      <dgm:t>
        <a:bodyPr/>
        <a:lstStyle/>
        <a:p>
          <a:pPr rtl="0"/>
          <a:r>
            <a:rPr lang="en-US" b="1" dirty="0">
              <a:latin typeface="Calibri Light" panose="020F0302020204030204" pitchFamily="34" charset="0"/>
              <a:cs typeface="Calibri Light" panose="020F0302020204030204" pitchFamily="34" charset="0"/>
            </a:rPr>
            <a:t>Better accuracy and low classification error gives the best model.</a:t>
          </a:r>
        </a:p>
      </dgm:t>
    </dgm:pt>
    <dgm:pt modelId="{6A215C12-EA5C-4A46-A730-C742267B58D7}" type="parTrans" cxnId="{0E9B7872-7347-497A-AE54-DB29670BD94B}">
      <dgm:prSet/>
      <dgm:spPr/>
      <dgm:t>
        <a:bodyPr/>
        <a:lstStyle/>
        <a:p>
          <a:endParaRPr lang="en-IN"/>
        </a:p>
      </dgm:t>
    </dgm:pt>
    <dgm:pt modelId="{4764A06C-7A4D-48AF-8035-86F5DDF58EE1}" type="sibTrans" cxnId="{0E9B7872-7347-497A-AE54-DB29670BD94B}">
      <dgm:prSet/>
      <dgm:spPr/>
      <dgm:t>
        <a:bodyPr/>
        <a:lstStyle/>
        <a:p>
          <a:endParaRPr lang="en-IN"/>
        </a:p>
      </dgm:t>
    </dgm:pt>
    <dgm:pt modelId="{772267D6-9139-44F7-93BC-A62706218CE3}" type="pres">
      <dgm:prSet presAssocID="{CD9D3184-F74E-4F8B-AB0B-F576943AB7C1}" presName="linear" presStyleCnt="0">
        <dgm:presLayoutVars>
          <dgm:animLvl val="lvl"/>
          <dgm:resizeHandles val="exact"/>
        </dgm:presLayoutVars>
      </dgm:prSet>
      <dgm:spPr/>
    </dgm:pt>
    <dgm:pt modelId="{A7D9DB8F-0816-4DEA-A600-22C01C565549}" type="pres">
      <dgm:prSet presAssocID="{42BE6182-130A-4BF3-BDAD-FE6E79524FEC}" presName="parentText" presStyleLbl="node1" presStyleIdx="0" presStyleCnt="3" custScaleY="110808">
        <dgm:presLayoutVars>
          <dgm:chMax val="0"/>
          <dgm:bulletEnabled val="1"/>
        </dgm:presLayoutVars>
      </dgm:prSet>
      <dgm:spPr/>
    </dgm:pt>
    <dgm:pt modelId="{07CD450B-FC64-4008-944F-B69FE21ACD69}" type="pres">
      <dgm:prSet presAssocID="{BCB038CE-98A4-481A-873E-8AEFF43AF13A}" presName="spacer" presStyleCnt="0"/>
      <dgm:spPr/>
    </dgm:pt>
    <dgm:pt modelId="{A50CDB0F-5808-4EF0-AEA4-6798F9F7C4A9}" type="pres">
      <dgm:prSet presAssocID="{165E9C0E-1390-4041-A323-DD81C9095B39}" presName="parentText" presStyleLbl="node1" presStyleIdx="1" presStyleCnt="3" custScaleY="80148" custLinFactY="44937" custLinFactNeighborY="100000">
        <dgm:presLayoutVars>
          <dgm:chMax val="0"/>
          <dgm:bulletEnabled val="1"/>
        </dgm:presLayoutVars>
      </dgm:prSet>
      <dgm:spPr/>
    </dgm:pt>
    <dgm:pt modelId="{5E0C0192-2655-427B-904B-F906321D9C86}" type="pres">
      <dgm:prSet presAssocID="{56E19CE1-90DB-4A77-8BE1-C4C6822EED51}" presName="spacer" presStyleCnt="0"/>
      <dgm:spPr/>
    </dgm:pt>
    <dgm:pt modelId="{F4792063-424B-42BC-B76D-06A6B64FD68D}" type="pres">
      <dgm:prSet presAssocID="{D812C816-2D81-4A35-8CA7-187B9F3DC828}" presName="parentText" presStyleLbl="node1" presStyleIdx="2" presStyleCnt="3" custScaleY="80588" custLinFactY="80993" custLinFactNeighborY="100000">
        <dgm:presLayoutVars>
          <dgm:chMax val="0"/>
          <dgm:bulletEnabled val="1"/>
        </dgm:presLayoutVars>
      </dgm:prSet>
      <dgm:spPr/>
    </dgm:pt>
  </dgm:ptLst>
  <dgm:cxnLst>
    <dgm:cxn modelId="{B2E99800-95B5-4FC4-8EB7-EF3EA1E7FAD9}" srcId="{CD9D3184-F74E-4F8B-AB0B-F576943AB7C1}" destId="{165E9C0E-1390-4041-A323-DD81C9095B39}" srcOrd="1" destOrd="0" parTransId="{35064605-C23B-45D1-940E-3E9647B2E62F}" sibTransId="{56E19CE1-90DB-4A77-8BE1-C4C6822EED51}"/>
    <dgm:cxn modelId="{CCE2AB39-2DE5-4A68-B499-4C2F0EFD2947}" type="presOf" srcId="{CD9D3184-F74E-4F8B-AB0B-F576943AB7C1}" destId="{772267D6-9139-44F7-93BC-A62706218CE3}" srcOrd="0" destOrd="0" presId="urn:microsoft.com/office/officeart/2005/8/layout/vList2"/>
    <dgm:cxn modelId="{2B924166-029B-4F1C-9BF8-98462D7767C4}" type="presOf" srcId="{D812C816-2D81-4A35-8CA7-187B9F3DC828}" destId="{F4792063-424B-42BC-B76D-06A6B64FD68D}" srcOrd="0" destOrd="0" presId="urn:microsoft.com/office/officeart/2005/8/layout/vList2"/>
    <dgm:cxn modelId="{05F3E667-7B26-491D-9B13-ECA78834F366}" srcId="{CD9D3184-F74E-4F8B-AB0B-F576943AB7C1}" destId="{42BE6182-130A-4BF3-BDAD-FE6E79524FEC}" srcOrd="0" destOrd="0" parTransId="{EE222C2B-F02F-4BF7-9D00-C44F2BE49103}" sibTransId="{BCB038CE-98A4-481A-873E-8AEFF43AF13A}"/>
    <dgm:cxn modelId="{9D4C5671-7658-408F-8FAF-12209B0A8330}" type="presOf" srcId="{42BE6182-130A-4BF3-BDAD-FE6E79524FEC}" destId="{A7D9DB8F-0816-4DEA-A600-22C01C565549}" srcOrd="0" destOrd="0" presId="urn:microsoft.com/office/officeart/2005/8/layout/vList2"/>
    <dgm:cxn modelId="{0E9B7872-7347-497A-AE54-DB29670BD94B}" srcId="{CD9D3184-F74E-4F8B-AB0B-F576943AB7C1}" destId="{D812C816-2D81-4A35-8CA7-187B9F3DC828}" srcOrd="2" destOrd="0" parTransId="{6A215C12-EA5C-4A46-A730-C742267B58D7}" sibTransId="{4764A06C-7A4D-48AF-8035-86F5DDF58EE1}"/>
    <dgm:cxn modelId="{DA71A0CA-EC11-47F3-8A16-C508C4B8A8DF}" type="presOf" srcId="{165E9C0E-1390-4041-A323-DD81C9095B39}" destId="{A50CDB0F-5808-4EF0-AEA4-6798F9F7C4A9}" srcOrd="0" destOrd="0" presId="urn:microsoft.com/office/officeart/2005/8/layout/vList2"/>
    <dgm:cxn modelId="{5E6038CA-B622-45C2-A904-EEA079712C18}" type="presParOf" srcId="{772267D6-9139-44F7-93BC-A62706218CE3}" destId="{A7D9DB8F-0816-4DEA-A600-22C01C565549}" srcOrd="0" destOrd="0" presId="urn:microsoft.com/office/officeart/2005/8/layout/vList2"/>
    <dgm:cxn modelId="{B506B32E-1477-4DCC-BD5D-D41EDA9A788D}" type="presParOf" srcId="{772267D6-9139-44F7-93BC-A62706218CE3}" destId="{07CD450B-FC64-4008-944F-B69FE21ACD69}" srcOrd="1" destOrd="0" presId="urn:microsoft.com/office/officeart/2005/8/layout/vList2"/>
    <dgm:cxn modelId="{07604743-3F5E-423A-AC55-33899FDEBC09}" type="presParOf" srcId="{772267D6-9139-44F7-93BC-A62706218CE3}" destId="{A50CDB0F-5808-4EF0-AEA4-6798F9F7C4A9}" srcOrd="2" destOrd="0" presId="urn:microsoft.com/office/officeart/2005/8/layout/vList2"/>
    <dgm:cxn modelId="{EC1DD8CD-5E2B-462D-A174-F98EFF5E9BF0}" type="presParOf" srcId="{772267D6-9139-44F7-93BC-A62706218CE3}" destId="{5E0C0192-2655-427B-904B-F906321D9C86}" srcOrd="3" destOrd="0" presId="urn:microsoft.com/office/officeart/2005/8/layout/vList2"/>
    <dgm:cxn modelId="{31AD4DE6-C0E9-4828-AC8B-BE5368CD0033}" type="presParOf" srcId="{772267D6-9139-44F7-93BC-A62706218CE3}" destId="{F4792063-424B-42BC-B76D-06A6B64FD6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344D0D-9E7A-4EBE-890E-27BF470F003B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</dgm:pt>
    <dgm:pt modelId="{6DD3CDB5-0A2B-442D-8067-78E3870731A6}">
      <dgm:prSet phldrT="[Text]" phldr="0" custT="1"/>
      <dgm:spPr/>
      <dgm:t>
        <a:bodyPr/>
        <a:lstStyle/>
        <a:p>
          <a:pPr algn="l" rtl="0"/>
          <a:r>
            <a:rPr lang="en-GB" sz="1800" b="1" dirty="0">
              <a:latin typeface="Calibri Light"/>
              <a:cs typeface="Calibri Light"/>
            </a:rPr>
            <a:t>Target variable is converted into binomial form.</a:t>
          </a:r>
          <a:endParaRPr lang="en-US" sz="1800" b="1" dirty="0">
            <a:latin typeface="Calibri Light"/>
            <a:cs typeface="Calibri Light"/>
          </a:endParaRPr>
        </a:p>
      </dgm:t>
    </dgm:pt>
    <dgm:pt modelId="{6408EF64-BB3C-477F-9CB4-FF59ABBF4C6C}" type="parTrans" cxnId="{921DDD13-CCAE-4EED-95FE-01966D3167B5}">
      <dgm:prSet/>
      <dgm:spPr/>
      <dgm:t>
        <a:bodyPr/>
        <a:lstStyle/>
        <a:p>
          <a:endParaRPr lang="en-IN"/>
        </a:p>
      </dgm:t>
    </dgm:pt>
    <dgm:pt modelId="{015BCA71-B47F-45C7-A4F5-C7BF52EC07D7}" type="sibTrans" cxnId="{921DDD13-CCAE-4EED-95FE-01966D3167B5}">
      <dgm:prSet/>
      <dgm:spPr/>
      <dgm:t>
        <a:bodyPr/>
        <a:lstStyle/>
        <a:p>
          <a:endParaRPr lang="en-US"/>
        </a:p>
      </dgm:t>
    </dgm:pt>
    <dgm:pt modelId="{F67AB2D8-03C4-45D7-A5C1-E4646C7995CA}">
      <dgm:prSet phldr="0" custT="1"/>
      <dgm:spPr/>
      <dgm:t>
        <a:bodyPr/>
        <a:lstStyle/>
        <a:p>
          <a:pPr algn="l" rtl="0"/>
          <a:r>
            <a:rPr lang="en-GB" sz="1800" b="1" dirty="0">
              <a:latin typeface="Calibri Light" panose="020F0302020204030204" pitchFamily="34" charset="0"/>
              <a:cs typeface="Calibri Light" panose="020F0302020204030204" pitchFamily="34" charset="0"/>
            </a:rPr>
            <a:t>Input variables are in integer  and polynomial type.</a:t>
          </a:r>
          <a:endParaRPr lang="en-US" sz="1800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00B088D6-CAC0-49FB-B112-D4C48852F47C}" type="parTrans" cxnId="{0E16C58F-D40B-4CBB-8DAA-1D2539AD7445}">
      <dgm:prSet/>
      <dgm:spPr/>
      <dgm:t>
        <a:bodyPr/>
        <a:lstStyle/>
        <a:p>
          <a:endParaRPr lang="en-IN"/>
        </a:p>
      </dgm:t>
    </dgm:pt>
    <dgm:pt modelId="{E9CF8CC6-ED7A-46D0-B2E2-2A1F9C657551}" type="sibTrans" cxnId="{0E16C58F-D40B-4CBB-8DAA-1D2539AD7445}">
      <dgm:prSet/>
      <dgm:spPr/>
      <dgm:t>
        <a:bodyPr/>
        <a:lstStyle/>
        <a:p>
          <a:endParaRPr lang="en-US"/>
        </a:p>
      </dgm:t>
    </dgm:pt>
    <dgm:pt modelId="{30B4433F-E878-4F0F-875C-171A2D7F66D5}">
      <dgm:prSet phldr="0" custT="1"/>
      <dgm:spPr/>
      <dgm:t>
        <a:bodyPr/>
        <a:lstStyle/>
        <a:p>
          <a:pPr algn="l" rtl="0"/>
          <a:r>
            <a:rPr lang="en-IN" sz="1800" b="1" dirty="0">
              <a:latin typeface="Calibri Light" panose="020F0302020204030204" pitchFamily="34" charset="0"/>
              <a:cs typeface="Calibri Light" panose="020F0302020204030204" pitchFamily="34" charset="0"/>
            </a:rPr>
            <a:t>Remove null values and duplicates</a:t>
          </a:r>
          <a:endParaRPr lang="en-GB" sz="1800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2B8FEAC-DC8D-49D9-B71F-F68081E95E22}" type="parTrans" cxnId="{BEFDB1B6-1593-48F4-9E6E-9774748E217C}">
      <dgm:prSet/>
      <dgm:spPr/>
      <dgm:t>
        <a:bodyPr/>
        <a:lstStyle/>
        <a:p>
          <a:endParaRPr lang="en-IN"/>
        </a:p>
      </dgm:t>
    </dgm:pt>
    <dgm:pt modelId="{CAD2B884-A07B-4F95-99EE-A7A8A5BF15C8}" type="sibTrans" cxnId="{BEFDB1B6-1593-48F4-9E6E-9774748E217C}">
      <dgm:prSet/>
      <dgm:spPr/>
      <dgm:t>
        <a:bodyPr/>
        <a:lstStyle/>
        <a:p>
          <a:endParaRPr lang="en-IN"/>
        </a:p>
      </dgm:t>
    </dgm:pt>
    <dgm:pt modelId="{1C7D0F1A-ACA5-43E9-AB72-28300E680DF4}">
      <dgm:prSet phldr="0" custT="1"/>
      <dgm:spPr/>
      <dgm:t>
        <a:bodyPr/>
        <a:lstStyle/>
        <a:p>
          <a:pPr rtl="0"/>
          <a:r>
            <a:rPr lang="en-IN" sz="1800" b="1" dirty="0">
              <a:latin typeface="Calibri Light"/>
              <a:cs typeface="Calibri Light"/>
            </a:rPr>
            <a:t>No missing values exist in this dataset</a:t>
          </a:r>
          <a:endParaRPr lang="en-US" sz="1800" b="1" dirty="0">
            <a:latin typeface="Calibri Light"/>
            <a:cs typeface="Calibri Light"/>
          </a:endParaRPr>
        </a:p>
      </dgm:t>
    </dgm:pt>
    <dgm:pt modelId="{CAF6F47C-F5A3-461C-87DC-B3BA689CB63B}" type="parTrans" cxnId="{5369C846-568C-49ED-ACBF-008B3E54B59C}">
      <dgm:prSet/>
      <dgm:spPr/>
      <dgm:t>
        <a:bodyPr/>
        <a:lstStyle/>
        <a:p>
          <a:endParaRPr lang="en-IN"/>
        </a:p>
      </dgm:t>
    </dgm:pt>
    <dgm:pt modelId="{3EEAF6AB-E85E-4383-8709-93ADEC5261BE}" type="sibTrans" cxnId="{5369C846-568C-49ED-ACBF-008B3E54B59C}">
      <dgm:prSet/>
      <dgm:spPr/>
      <dgm:t>
        <a:bodyPr/>
        <a:lstStyle/>
        <a:p>
          <a:endParaRPr lang="en-IN"/>
        </a:p>
      </dgm:t>
    </dgm:pt>
    <dgm:pt modelId="{1AF0DF20-8955-4A2C-B5C7-95C79C85F11B}">
      <dgm:prSet phldr="0" custT="1"/>
      <dgm:spPr/>
      <dgm:t>
        <a:bodyPr/>
        <a:lstStyle/>
        <a:p>
          <a:pPr rtl="0"/>
          <a:r>
            <a:rPr lang="en-IN" sz="1800" b="1" dirty="0">
              <a:latin typeface="Calibri Light"/>
              <a:cs typeface="Calibri Light"/>
            </a:rPr>
            <a:t>Remove the unnecessary attributes</a:t>
          </a:r>
        </a:p>
      </dgm:t>
    </dgm:pt>
    <dgm:pt modelId="{6EEC9FD3-38C6-4564-BF8A-26004AA27244}" type="parTrans" cxnId="{74BD9A1A-D65D-49DA-9399-20206499A07D}">
      <dgm:prSet/>
      <dgm:spPr/>
      <dgm:t>
        <a:bodyPr/>
        <a:lstStyle/>
        <a:p>
          <a:endParaRPr lang="en-IN"/>
        </a:p>
      </dgm:t>
    </dgm:pt>
    <dgm:pt modelId="{89E9AA36-3D8D-4997-90F7-D5678B406D63}" type="sibTrans" cxnId="{74BD9A1A-D65D-49DA-9399-20206499A07D}">
      <dgm:prSet/>
      <dgm:spPr/>
      <dgm:t>
        <a:bodyPr/>
        <a:lstStyle/>
        <a:p>
          <a:endParaRPr lang="en-IN"/>
        </a:p>
      </dgm:t>
    </dgm:pt>
    <dgm:pt modelId="{398D36A6-3372-4746-831A-BEB7697A3DC8}" type="pres">
      <dgm:prSet presAssocID="{89344D0D-9E7A-4EBE-890E-27BF470F003B}" presName="linear" presStyleCnt="0">
        <dgm:presLayoutVars>
          <dgm:animLvl val="lvl"/>
          <dgm:resizeHandles val="exact"/>
        </dgm:presLayoutVars>
      </dgm:prSet>
      <dgm:spPr/>
    </dgm:pt>
    <dgm:pt modelId="{7F35F9F5-2C9F-4B69-9D58-5B676442D005}" type="pres">
      <dgm:prSet presAssocID="{F67AB2D8-03C4-45D7-A5C1-E4646C7995CA}" presName="parentText" presStyleLbl="node1" presStyleIdx="0" presStyleCnt="5" custLinFactNeighborX="-1994" custLinFactNeighborY="-12618">
        <dgm:presLayoutVars>
          <dgm:chMax val="0"/>
          <dgm:bulletEnabled val="1"/>
        </dgm:presLayoutVars>
      </dgm:prSet>
      <dgm:spPr/>
    </dgm:pt>
    <dgm:pt modelId="{EA2B56F2-CBC7-4B69-804C-F56D3FB63BCB}" type="pres">
      <dgm:prSet presAssocID="{E9CF8CC6-ED7A-46D0-B2E2-2A1F9C657551}" presName="spacer" presStyleCnt="0"/>
      <dgm:spPr/>
    </dgm:pt>
    <dgm:pt modelId="{F8E6BAEF-AFA1-4D95-A004-A5F290D37A86}" type="pres">
      <dgm:prSet presAssocID="{6DD3CDB5-0A2B-442D-8067-78E3870731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D78B86-1E3A-44E1-843D-1A1B2548B4A6}" type="pres">
      <dgm:prSet presAssocID="{015BCA71-B47F-45C7-A4F5-C7BF52EC07D7}" presName="spacer" presStyleCnt="0"/>
      <dgm:spPr/>
    </dgm:pt>
    <dgm:pt modelId="{77470D7E-10E6-47C6-AD62-700EC32B5AE5}" type="pres">
      <dgm:prSet presAssocID="{30B4433F-E878-4F0F-875C-171A2D7F66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8D10523-A248-4B83-BABC-353F4C1E2113}" type="pres">
      <dgm:prSet presAssocID="{CAD2B884-A07B-4F95-99EE-A7A8A5BF15C8}" presName="spacer" presStyleCnt="0"/>
      <dgm:spPr/>
    </dgm:pt>
    <dgm:pt modelId="{13E74BA5-FD6E-489E-B76E-FEE22779B013}" type="pres">
      <dgm:prSet presAssocID="{1C7D0F1A-ACA5-43E9-AB72-28300E680D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CE0F75-5C27-4B87-B8B2-EC47A5C4B2D9}" type="pres">
      <dgm:prSet presAssocID="{3EEAF6AB-E85E-4383-8709-93ADEC5261BE}" presName="spacer" presStyleCnt="0"/>
      <dgm:spPr/>
    </dgm:pt>
    <dgm:pt modelId="{FD8727FF-B34B-4E24-A65C-FFBD0E44584F}" type="pres">
      <dgm:prSet presAssocID="{1AF0DF20-8955-4A2C-B5C7-95C79C85F11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2F0D01-561F-4EF6-95DC-DB721C4CF934}" type="presOf" srcId="{6DD3CDB5-0A2B-442D-8067-78E3870731A6}" destId="{F8E6BAEF-AFA1-4D95-A004-A5F290D37A86}" srcOrd="0" destOrd="0" presId="urn:microsoft.com/office/officeart/2005/8/layout/vList2"/>
    <dgm:cxn modelId="{921DDD13-CCAE-4EED-95FE-01966D3167B5}" srcId="{89344D0D-9E7A-4EBE-890E-27BF470F003B}" destId="{6DD3CDB5-0A2B-442D-8067-78E3870731A6}" srcOrd="1" destOrd="0" parTransId="{6408EF64-BB3C-477F-9CB4-FF59ABBF4C6C}" sibTransId="{015BCA71-B47F-45C7-A4F5-C7BF52EC07D7}"/>
    <dgm:cxn modelId="{74BD9A1A-D65D-49DA-9399-20206499A07D}" srcId="{89344D0D-9E7A-4EBE-890E-27BF470F003B}" destId="{1AF0DF20-8955-4A2C-B5C7-95C79C85F11B}" srcOrd="4" destOrd="0" parTransId="{6EEC9FD3-38C6-4564-BF8A-26004AA27244}" sibTransId="{89E9AA36-3D8D-4997-90F7-D5678B406D63}"/>
    <dgm:cxn modelId="{5369C846-568C-49ED-ACBF-008B3E54B59C}" srcId="{89344D0D-9E7A-4EBE-890E-27BF470F003B}" destId="{1C7D0F1A-ACA5-43E9-AB72-28300E680DF4}" srcOrd="3" destOrd="0" parTransId="{CAF6F47C-F5A3-461C-87DC-B3BA689CB63B}" sibTransId="{3EEAF6AB-E85E-4383-8709-93ADEC5261BE}"/>
    <dgm:cxn modelId="{0498E96B-801A-4AE1-AA29-FBE9E9048B6C}" type="presOf" srcId="{30B4433F-E878-4F0F-875C-171A2D7F66D5}" destId="{77470D7E-10E6-47C6-AD62-700EC32B5AE5}" srcOrd="0" destOrd="0" presId="urn:microsoft.com/office/officeart/2005/8/layout/vList2"/>
    <dgm:cxn modelId="{C7382977-6515-4EE8-9F8D-E1B4F6EC1570}" type="presOf" srcId="{89344D0D-9E7A-4EBE-890E-27BF470F003B}" destId="{398D36A6-3372-4746-831A-BEB7697A3DC8}" srcOrd="0" destOrd="0" presId="urn:microsoft.com/office/officeart/2005/8/layout/vList2"/>
    <dgm:cxn modelId="{0E16C58F-D40B-4CBB-8DAA-1D2539AD7445}" srcId="{89344D0D-9E7A-4EBE-890E-27BF470F003B}" destId="{F67AB2D8-03C4-45D7-A5C1-E4646C7995CA}" srcOrd="0" destOrd="0" parTransId="{00B088D6-CAC0-49FB-B112-D4C48852F47C}" sibTransId="{E9CF8CC6-ED7A-46D0-B2E2-2A1F9C657551}"/>
    <dgm:cxn modelId="{BB2CB3A7-1B50-4760-AEA4-9EB1A08674CA}" type="presOf" srcId="{1C7D0F1A-ACA5-43E9-AB72-28300E680DF4}" destId="{13E74BA5-FD6E-489E-B76E-FEE22779B013}" srcOrd="0" destOrd="0" presId="urn:microsoft.com/office/officeart/2005/8/layout/vList2"/>
    <dgm:cxn modelId="{BEFDB1B6-1593-48F4-9E6E-9774748E217C}" srcId="{89344D0D-9E7A-4EBE-890E-27BF470F003B}" destId="{30B4433F-E878-4F0F-875C-171A2D7F66D5}" srcOrd="2" destOrd="0" parTransId="{12B8FEAC-DC8D-49D9-B71F-F68081E95E22}" sibTransId="{CAD2B884-A07B-4F95-99EE-A7A8A5BF15C8}"/>
    <dgm:cxn modelId="{3917CCEB-A7BF-4835-A459-4927515A61CA}" type="presOf" srcId="{1AF0DF20-8955-4A2C-B5C7-95C79C85F11B}" destId="{FD8727FF-B34B-4E24-A65C-FFBD0E44584F}" srcOrd="0" destOrd="0" presId="urn:microsoft.com/office/officeart/2005/8/layout/vList2"/>
    <dgm:cxn modelId="{A20A5EFD-02DF-41F7-8B6D-114A05F907D9}" type="presOf" srcId="{F67AB2D8-03C4-45D7-A5C1-E4646C7995CA}" destId="{7F35F9F5-2C9F-4B69-9D58-5B676442D005}" srcOrd="0" destOrd="0" presId="urn:microsoft.com/office/officeart/2005/8/layout/vList2"/>
    <dgm:cxn modelId="{A5D4989D-FE15-4C46-B368-60BEE6DAFF75}" type="presParOf" srcId="{398D36A6-3372-4746-831A-BEB7697A3DC8}" destId="{7F35F9F5-2C9F-4B69-9D58-5B676442D005}" srcOrd="0" destOrd="0" presId="urn:microsoft.com/office/officeart/2005/8/layout/vList2"/>
    <dgm:cxn modelId="{2508E91F-7013-4C23-AF8B-A3D0F40E364B}" type="presParOf" srcId="{398D36A6-3372-4746-831A-BEB7697A3DC8}" destId="{EA2B56F2-CBC7-4B69-804C-F56D3FB63BCB}" srcOrd="1" destOrd="0" presId="urn:microsoft.com/office/officeart/2005/8/layout/vList2"/>
    <dgm:cxn modelId="{387CD48C-FCA5-4F9E-AD2E-C8D69257E2FB}" type="presParOf" srcId="{398D36A6-3372-4746-831A-BEB7697A3DC8}" destId="{F8E6BAEF-AFA1-4D95-A004-A5F290D37A86}" srcOrd="2" destOrd="0" presId="urn:microsoft.com/office/officeart/2005/8/layout/vList2"/>
    <dgm:cxn modelId="{3E8CA262-C885-46BC-873C-B73299C5675C}" type="presParOf" srcId="{398D36A6-3372-4746-831A-BEB7697A3DC8}" destId="{B1D78B86-1E3A-44E1-843D-1A1B2548B4A6}" srcOrd="3" destOrd="0" presId="urn:microsoft.com/office/officeart/2005/8/layout/vList2"/>
    <dgm:cxn modelId="{0CF37039-02D3-411B-B7D5-7FAE9E112B23}" type="presParOf" srcId="{398D36A6-3372-4746-831A-BEB7697A3DC8}" destId="{77470D7E-10E6-47C6-AD62-700EC32B5AE5}" srcOrd="4" destOrd="0" presId="urn:microsoft.com/office/officeart/2005/8/layout/vList2"/>
    <dgm:cxn modelId="{826504AF-A94E-436D-B8C1-2FF2F8E8244E}" type="presParOf" srcId="{398D36A6-3372-4746-831A-BEB7697A3DC8}" destId="{C8D10523-A248-4B83-BABC-353F4C1E2113}" srcOrd="5" destOrd="0" presId="urn:microsoft.com/office/officeart/2005/8/layout/vList2"/>
    <dgm:cxn modelId="{3D8B898D-E1B5-4320-9A8A-FDFE4D8CA23E}" type="presParOf" srcId="{398D36A6-3372-4746-831A-BEB7697A3DC8}" destId="{13E74BA5-FD6E-489E-B76E-FEE22779B013}" srcOrd="6" destOrd="0" presId="urn:microsoft.com/office/officeart/2005/8/layout/vList2"/>
    <dgm:cxn modelId="{9E84EA69-0A46-46DD-9406-7C30EF568E8D}" type="presParOf" srcId="{398D36A6-3372-4746-831A-BEB7697A3DC8}" destId="{1CCE0F75-5C27-4B87-B8B2-EC47A5C4B2D9}" srcOrd="7" destOrd="0" presId="urn:microsoft.com/office/officeart/2005/8/layout/vList2"/>
    <dgm:cxn modelId="{895783DE-61A6-40E8-8123-9C81F3225806}" type="presParOf" srcId="{398D36A6-3372-4746-831A-BEB7697A3DC8}" destId="{FD8727FF-B34B-4E24-A65C-FFBD0E4458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442F7C-05A4-461D-980E-80D2F6B21D3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33B90-59B5-41BB-85F0-E91B82D4C31B}">
      <dgm:prSet phldrT="[Text]" phldr="0"/>
      <dgm:spPr/>
      <dgm:t>
        <a:bodyPr/>
        <a:lstStyle/>
        <a:p>
          <a:pPr rtl="0"/>
          <a:r>
            <a:rPr lang="en-IN" b="1" dirty="0">
              <a:latin typeface="Calibri Light"/>
              <a:cs typeface="Calibri Light"/>
            </a:rPr>
            <a:t>Deep learning gives better performance and gain than the other models.</a:t>
          </a:r>
          <a:endParaRPr lang="en-US" b="1" dirty="0">
            <a:latin typeface="Calibri Light"/>
            <a:cs typeface="Calibri Light"/>
          </a:endParaRPr>
        </a:p>
      </dgm:t>
    </dgm:pt>
    <dgm:pt modelId="{256A4A0B-D49D-4978-B7E5-675BE00E5FA2}" type="parTrans" cxnId="{76D327E6-25AA-41A0-94E7-9CD7BCC2B6E3}">
      <dgm:prSet/>
      <dgm:spPr/>
      <dgm:t>
        <a:bodyPr/>
        <a:lstStyle/>
        <a:p>
          <a:endParaRPr lang="en-US"/>
        </a:p>
      </dgm:t>
    </dgm:pt>
    <dgm:pt modelId="{23CAC5D8-F887-4FA5-8857-E815A984F0BE}" type="sibTrans" cxnId="{76D327E6-25AA-41A0-94E7-9CD7BCC2B6E3}">
      <dgm:prSet/>
      <dgm:spPr/>
      <dgm:t>
        <a:bodyPr/>
        <a:lstStyle/>
        <a:p>
          <a:endParaRPr lang="en-US"/>
        </a:p>
      </dgm:t>
    </dgm:pt>
    <dgm:pt modelId="{B717CF4E-493F-41CE-9740-C0E528A8C457}">
      <dgm:prSet phldr="0"/>
      <dgm:spPr/>
      <dgm:t>
        <a:bodyPr/>
        <a:lstStyle/>
        <a:p>
          <a:pPr rtl="0"/>
          <a:r>
            <a:rPr lang="en-IN" b="1" dirty="0">
              <a:latin typeface="Calibri Light"/>
              <a:cs typeface="Calibri Light"/>
            </a:rPr>
            <a:t>Adding new features by combining different features eg: Monthly income + age</a:t>
          </a:r>
        </a:p>
      </dgm:t>
    </dgm:pt>
    <dgm:pt modelId="{09515E23-7C6E-43EF-9E05-3F9B3C79FC9E}" type="parTrans" cxnId="{79326442-7180-47C5-8D7B-83576B07FFE3}">
      <dgm:prSet/>
      <dgm:spPr/>
      <dgm:t>
        <a:bodyPr/>
        <a:lstStyle/>
        <a:p>
          <a:endParaRPr lang="en-IN"/>
        </a:p>
      </dgm:t>
    </dgm:pt>
    <dgm:pt modelId="{04950385-9C77-4C20-9592-F648ACE6208E}" type="sibTrans" cxnId="{79326442-7180-47C5-8D7B-83576B07FFE3}">
      <dgm:prSet/>
      <dgm:spPr/>
      <dgm:t>
        <a:bodyPr/>
        <a:lstStyle/>
        <a:p>
          <a:endParaRPr lang="en-IN"/>
        </a:p>
      </dgm:t>
    </dgm:pt>
    <dgm:pt modelId="{F8D4C0C8-39AE-45D1-A72A-568BB8E27F53}">
      <dgm:prSet phldr="0"/>
      <dgm:spPr/>
      <dgm:t>
        <a:bodyPr/>
        <a:lstStyle/>
        <a:p>
          <a:pPr rtl="0"/>
          <a:r>
            <a:rPr lang="en-IN" b="1" dirty="0">
              <a:latin typeface="Calibri Light"/>
              <a:cs typeface="Calibri Light"/>
            </a:rPr>
            <a:t>Deployed model in the local repository and got 16.12 % error rate</a:t>
          </a:r>
        </a:p>
      </dgm:t>
    </dgm:pt>
    <dgm:pt modelId="{CC7F3FDF-A063-431F-8A4F-19A912AA12B8}" type="parTrans" cxnId="{AC2F2FAE-3282-4BC9-83B8-E3206FAAE2C7}">
      <dgm:prSet/>
      <dgm:spPr/>
      <dgm:t>
        <a:bodyPr/>
        <a:lstStyle/>
        <a:p>
          <a:endParaRPr lang="en-IN"/>
        </a:p>
      </dgm:t>
    </dgm:pt>
    <dgm:pt modelId="{CD13BAB9-BBD3-44C6-B8B4-C03B42BD7E00}" type="sibTrans" cxnId="{AC2F2FAE-3282-4BC9-83B8-E3206FAAE2C7}">
      <dgm:prSet/>
      <dgm:spPr/>
      <dgm:t>
        <a:bodyPr/>
        <a:lstStyle/>
        <a:p>
          <a:endParaRPr lang="en-IN"/>
        </a:p>
      </dgm:t>
    </dgm:pt>
    <dgm:pt modelId="{0E7E858F-52B6-48AC-8907-9F64BB164A54}">
      <dgm:prSet phldr="0"/>
      <dgm:spPr/>
      <dgm:t>
        <a:bodyPr/>
        <a:lstStyle/>
        <a:p>
          <a:pPr rtl="0"/>
          <a:endParaRPr lang="en-US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DE3B420E-B790-43A3-A709-00E631AA1098}" type="parTrans" cxnId="{F466FBE8-D041-4786-BB52-663CAAE85FAD}">
      <dgm:prSet/>
      <dgm:spPr/>
    </dgm:pt>
    <dgm:pt modelId="{A19063EC-9094-48E8-BB3A-C002C209EF07}" type="sibTrans" cxnId="{F466FBE8-D041-4786-BB52-663CAAE85FAD}">
      <dgm:prSet/>
      <dgm:spPr/>
    </dgm:pt>
    <dgm:pt modelId="{79B2A156-2907-4DE7-BAD0-4601E19374F3}">
      <dgm:prSet phldr="0"/>
      <dgm:spPr/>
      <dgm:t>
        <a:bodyPr/>
        <a:lstStyle/>
        <a:p>
          <a:pPr algn="l" rtl="0"/>
          <a:r>
            <a:rPr lang="en-IN" b="1" dirty="0">
              <a:latin typeface="Calibri Light"/>
              <a:cs typeface="Calibri Light"/>
            </a:rPr>
            <a:t>Advanced machine learning techniques can be constructed to provide better prediction performances</a:t>
          </a:r>
        </a:p>
      </dgm:t>
    </dgm:pt>
    <dgm:pt modelId="{F3C9E7D0-DEB5-48EB-8DCB-F89280A69234}" type="parTrans" cxnId="{6C887349-14BA-4868-8C86-EA41F64CB983}">
      <dgm:prSet/>
      <dgm:spPr/>
    </dgm:pt>
    <dgm:pt modelId="{62208DFA-9E14-462D-A23E-0FA4520DDCA1}" type="sibTrans" cxnId="{6C887349-14BA-4868-8C86-EA41F64CB983}">
      <dgm:prSet/>
      <dgm:spPr/>
    </dgm:pt>
    <dgm:pt modelId="{8BE2D1D4-FFD6-42E2-BD02-DBDC5BCFDCF8}" type="pres">
      <dgm:prSet presAssocID="{F3442F7C-05A4-461D-980E-80D2F6B21D3D}" presName="linear" presStyleCnt="0">
        <dgm:presLayoutVars>
          <dgm:animLvl val="lvl"/>
          <dgm:resizeHandles val="exact"/>
        </dgm:presLayoutVars>
      </dgm:prSet>
      <dgm:spPr/>
    </dgm:pt>
    <dgm:pt modelId="{F367CBB1-8EA7-4901-84D3-1E18686A941A}" type="pres">
      <dgm:prSet presAssocID="{FE733B90-59B5-41BB-85F0-E91B82D4C3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A8B558-AC23-448C-8F22-BB1814E0E8CC}" type="pres">
      <dgm:prSet presAssocID="{23CAC5D8-F887-4FA5-8857-E815A984F0BE}" presName="spacer" presStyleCnt="0"/>
      <dgm:spPr/>
    </dgm:pt>
    <dgm:pt modelId="{1494A195-703C-4097-B71E-63916FB7CB22}" type="pres">
      <dgm:prSet presAssocID="{F8D4C0C8-39AE-45D1-A72A-568BB8E27F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C808DD-8341-4F13-8AFF-3E9DD1E255B5}" type="pres">
      <dgm:prSet presAssocID="{CD13BAB9-BBD3-44C6-B8B4-C03B42BD7E00}" presName="spacer" presStyleCnt="0"/>
      <dgm:spPr/>
    </dgm:pt>
    <dgm:pt modelId="{57892E33-A13E-46F8-AF7F-A8D605C6A412}" type="pres">
      <dgm:prSet presAssocID="{B717CF4E-493F-41CE-9740-C0E528A8C4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E5B32C-349B-4122-B2A5-FB8D14D871C5}" type="pres">
      <dgm:prSet presAssocID="{04950385-9C77-4C20-9592-F648ACE6208E}" presName="spacer" presStyleCnt="0"/>
      <dgm:spPr/>
    </dgm:pt>
    <dgm:pt modelId="{24EFF193-B353-42C5-BA72-A3471C2C7E90}" type="pres">
      <dgm:prSet presAssocID="{79B2A156-2907-4DE7-BAD0-4601E19374F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F439D02-1BEC-4212-BE7C-F40A6003C370}" type="pres">
      <dgm:prSet presAssocID="{79B2A156-2907-4DE7-BAD0-4601E19374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9326442-7180-47C5-8D7B-83576B07FFE3}" srcId="{F3442F7C-05A4-461D-980E-80D2F6B21D3D}" destId="{B717CF4E-493F-41CE-9740-C0E528A8C457}" srcOrd="2" destOrd="0" parTransId="{09515E23-7C6E-43EF-9E05-3F9B3C79FC9E}" sibTransId="{04950385-9C77-4C20-9592-F648ACE6208E}"/>
    <dgm:cxn modelId="{A4E84344-167C-405A-97F5-9AC7F94F3B9B}" type="presOf" srcId="{F3442F7C-05A4-461D-980E-80D2F6B21D3D}" destId="{8BE2D1D4-FFD6-42E2-BD02-DBDC5BCFDCF8}" srcOrd="0" destOrd="0" presId="urn:microsoft.com/office/officeart/2005/8/layout/vList2"/>
    <dgm:cxn modelId="{6C887349-14BA-4868-8C86-EA41F64CB983}" srcId="{F3442F7C-05A4-461D-980E-80D2F6B21D3D}" destId="{79B2A156-2907-4DE7-BAD0-4601E19374F3}" srcOrd="3" destOrd="0" parTransId="{F3C9E7D0-DEB5-48EB-8DCB-F89280A69234}" sibTransId="{62208DFA-9E14-462D-A23E-0FA4520DDCA1}"/>
    <dgm:cxn modelId="{E47B1576-E0A8-4A67-B5CB-E5821D1FB4A1}" type="presOf" srcId="{B717CF4E-493F-41CE-9740-C0E528A8C457}" destId="{57892E33-A13E-46F8-AF7F-A8D605C6A412}" srcOrd="0" destOrd="0" presId="urn:microsoft.com/office/officeart/2005/8/layout/vList2"/>
    <dgm:cxn modelId="{0740BE56-93A9-4630-A0FC-4C086B7DBA59}" type="presOf" srcId="{FE733B90-59B5-41BB-85F0-E91B82D4C31B}" destId="{F367CBB1-8EA7-4901-84D3-1E18686A941A}" srcOrd="0" destOrd="0" presId="urn:microsoft.com/office/officeart/2005/8/layout/vList2"/>
    <dgm:cxn modelId="{376CDF8D-B6EF-459A-9DBB-4C696DD6E4E0}" type="presOf" srcId="{79B2A156-2907-4DE7-BAD0-4601E19374F3}" destId="{24EFF193-B353-42C5-BA72-A3471C2C7E90}" srcOrd="0" destOrd="0" presId="urn:microsoft.com/office/officeart/2005/8/layout/vList2"/>
    <dgm:cxn modelId="{AC2F2FAE-3282-4BC9-83B8-E3206FAAE2C7}" srcId="{F3442F7C-05A4-461D-980E-80D2F6B21D3D}" destId="{F8D4C0C8-39AE-45D1-A72A-568BB8E27F53}" srcOrd="1" destOrd="0" parTransId="{CC7F3FDF-A063-431F-8A4F-19A912AA12B8}" sibTransId="{CD13BAB9-BBD3-44C6-B8B4-C03B42BD7E00}"/>
    <dgm:cxn modelId="{697B15B2-3F2D-4AEE-9F71-4C1017D508F8}" type="presOf" srcId="{0E7E858F-52B6-48AC-8907-9F64BB164A54}" destId="{9F439D02-1BEC-4212-BE7C-F40A6003C370}" srcOrd="0" destOrd="0" presId="urn:microsoft.com/office/officeart/2005/8/layout/vList2"/>
    <dgm:cxn modelId="{482C38D3-F0F2-40A7-B2BB-0235FA9E0324}" type="presOf" srcId="{F8D4C0C8-39AE-45D1-A72A-568BB8E27F53}" destId="{1494A195-703C-4097-B71E-63916FB7CB22}" srcOrd="0" destOrd="0" presId="urn:microsoft.com/office/officeart/2005/8/layout/vList2"/>
    <dgm:cxn modelId="{76D327E6-25AA-41A0-94E7-9CD7BCC2B6E3}" srcId="{F3442F7C-05A4-461D-980E-80D2F6B21D3D}" destId="{FE733B90-59B5-41BB-85F0-E91B82D4C31B}" srcOrd="0" destOrd="0" parTransId="{256A4A0B-D49D-4978-B7E5-675BE00E5FA2}" sibTransId="{23CAC5D8-F887-4FA5-8857-E815A984F0BE}"/>
    <dgm:cxn modelId="{F466FBE8-D041-4786-BB52-663CAAE85FAD}" srcId="{79B2A156-2907-4DE7-BAD0-4601E19374F3}" destId="{0E7E858F-52B6-48AC-8907-9F64BB164A54}" srcOrd="0" destOrd="0" parTransId="{DE3B420E-B790-43A3-A709-00E631AA1098}" sibTransId="{A19063EC-9094-48E8-BB3A-C002C209EF07}"/>
    <dgm:cxn modelId="{BAC59DAF-C32B-431E-86CD-69A5BB630FAC}" type="presParOf" srcId="{8BE2D1D4-FFD6-42E2-BD02-DBDC5BCFDCF8}" destId="{F367CBB1-8EA7-4901-84D3-1E18686A941A}" srcOrd="0" destOrd="0" presId="urn:microsoft.com/office/officeart/2005/8/layout/vList2"/>
    <dgm:cxn modelId="{6AB983DD-FAEA-4016-BAC1-1235F4D7CC45}" type="presParOf" srcId="{8BE2D1D4-FFD6-42E2-BD02-DBDC5BCFDCF8}" destId="{50A8B558-AC23-448C-8F22-BB1814E0E8CC}" srcOrd="1" destOrd="0" presId="urn:microsoft.com/office/officeart/2005/8/layout/vList2"/>
    <dgm:cxn modelId="{3732ED73-0409-45E2-B04C-B1B2D8DCF64F}" type="presParOf" srcId="{8BE2D1D4-FFD6-42E2-BD02-DBDC5BCFDCF8}" destId="{1494A195-703C-4097-B71E-63916FB7CB22}" srcOrd="2" destOrd="0" presId="urn:microsoft.com/office/officeart/2005/8/layout/vList2"/>
    <dgm:cxn modelId="{51A6B10B-A034-4F76-BCA0-B050C186335D}" type="presParOf" srcId="{8BE2D1D4-FFD6-42E2-BD02-DBDC5BCFDCF8}" destId="{50C808DD-8341-4F13-8AFF-3E9DD1E255B5}" srcOrd="3" destOrd="0" presId="urn:microsoft.com/office/officeart/2005/8/layout/vList2"/>
    <dgm:cxn modelId="{DE12D6D0-324F-4ACD-9DDC-5242D93D94B4}" type="presParOf" srcId="{8BE2D1D4-FFD6-42E2-BD02-DBDC5BCFDCF8}" destId="{57892E33-A13E-46F8-AF7F-A8D605C6A412}" srcOrd="4" destOrd="0" presId="urn:microsoft.com/office/officeart/2005/8/layout/vList2"/>
    <dgm:cxn modelId="{EFB6A132-A1FB-40A0-8621-EBC285F64B63}" type="presParOf" srcId="{8BE2D1D4-FFD6-42E2-BD02-DBDC5BCFDCF8}" destId="{4AE5B32C-349B-4122-B2A5-FB8D14D871C5}" srcOrd="5" destOrd="0" presId="urn:microsoft.com/office/officeart/2005/8/layout/vList2"/>
    <dgm:cxn modelId="{1B1622A4-D346-421B-A8C9-8DE21EB84B55}" type="presParOf" srcId="{8BE2D1D4-FFD6-42E2-BD02-DBDC5BCFDCF8}" destId="{24EFF193-B353-42C5-BA72-A3471C2C7E90}" srcOrd="6" destOrd="0" presId="urn:microsoft.com/office/officeart/2005/8/layout/vList2"/>
    <dgm:cxn modelId="{21D2F95D-F7DF-4AA3-BF73-ED203FA08834}" type="presParOf" srcId="{8BE2D1D4-FFD6-42E2-BD02-DBDC5BCFDCF8}" destId="{9F439D02-1BEC-4212-BE7C-F40A6003C37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FF209-5BBC-4768-923D-77D86A8F43CC}">
      <dsp:nvSpPr>
        <dsp:cNvPr id="0" name=""/>
        <dsp:cNvSpPr/>
      </dsp:nvSpPr>
      <dsp:spPr>
        <a:xfrm>
          <a:off x="0" y="521"/>
          <a:ext cx="8842736" cy="1221176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A77E23-B377-49A4-957E-7C79444BE308}">
      <dsp:nvSpPr>
        <dsp:cNvPr id="0" name=""/>
        <dsp:cNvSpPr/>
      </dsp:nvSpPr>
      <dsp:spPr>
        <a:xfrm>
          <a:off x="369406" y="275286"/>
          <a:ext cx="671647" cy="671647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B0A2C-10A9-4429-A601-45456426BA9E}">
      <dsp:nvSpPr>
        <dsp:cNvPr id="0" name=""/>
        <dsp:cNvSpPr/>
      </dsp:nvSpPr>
      <dsp:spPr>
        <a:xfrm>
          <a:off x="1410459" y="521"/>
          <a:ext cx="7432276" cy="12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41" tIns="129241" rIns="129241" bIns="1292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Gradual reduction in the number of employees in the business organization</a:t>
          </a:r>
          <a:endParaRPr lang="en-US" sz="25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1410459" y="521"/>
        <a:ext cx="7432276" cy="1221176"/>
      </dsp:txXfrm>
    </dsp:sp>
    <dsp:sp modelId="{E224A8E1-6AB3-4E1E-9465-3A90BD692E1B}">
      <dsp:nvSpPr>
        <dsp:cNvPr id="0" name=""/>
        <dsp:cNvSpPr/>
      </dsp:nvSpPr>
      <dsp:spPr>
        <a:xfrm>
          <a:off x="0" y="1526993"/>
          <a:ext cx="8842736" cy="1221176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652AFA-D966-4246-B4FA-73514206222D}">
      <dsp:nvSpPr>
        <dsp:cNvPr id="0" name=""/>
        <dsp:cNvSpPr/>
      </dsp:nvSpPr>
      <dsp:spPr>
        <a:xfrm>
          <a:off x="369406" y="1801757"/>
          <a:ext cx="671647" cy="671647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95E4A7-B6F3-4D9A-A449-84B65FE2295A}">
      <dsp:nvSpPr>
        <dsp:cNvPr id="0" name=""/>
        <dsp:cNvSpPr/>
      </dsp:nvSpPr>
      <dsp:spPr>
        <a:xfrm>
          <a:off x="1410459" y="1526993"/>
          <a:ext cx="7432276" cy="12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41" tIns="129241" rIns="129241" bIns="12924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Revenue loss</a:t>
          </a:r>
        </a:p>
      </dsp:txBody>
      <dsp:txXfrm>
        <a:off x="1410459" y="1526993"/>
        <a:ext cx="7432276" cy="1221176"/>
      </dsp:txXfrm>
    </dsp:sp>
    <dsp:sp modelId="{3C82C40A-3DD0-40AB-94F4-5CE15FB92B33}">
      <dsp:nvSpPr>
        <dsp:cNvPr id="0" name=""/>
        <dsp:cNvSpPr/>
      </dsp:nvSpPr>
      <dsp:spPr>
        <a:xfrm>
          <a:off x="0" y="3053464"/>
          <a:ext cx="8842736" cy="1221176"/>
        </a:xfrm>
        <a:prstGeom prst="roundRect">
          <a:avLst>
            <a:gd name="adj" fmla="val 10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9C7653-EA5A-44A5-869E-8CF302DCBBD6}">
      <dsp:nvSpPr>
        <dsp:cNvPr id="0" name=""/>
        <dsp:cNvSpPr/>
      </dsp:nvSpPr>
      <dsp:spPr>
        <a:xfrm>
          <a:off x="388947" y="3345114"/>
          <a:ext cx="632564" cy="637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E02E81-FCDE-4977-8296-CB26A9691D50}">
      <dsp:nvSpPr>
        <dsp:cNvPr id="0" name=""/>
        <dsp:cNvSpPr/>
      </dsp:nvSpPr>
      <dsp:spPr>
        <a:xfrm>
          <a:off x="1410459" y="3053464"/>
          <a:ext cx="7432276" cy="122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41" tIns="129241" rIns="129241" bIns="1292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Time and effort for training new employees</a:t>
          </a:r>
        </a:p>
      </dsp:txBody>
      <dsp:txXfrm>
        <a:off x="1410459" y="3053464"/>
        <a:ext cx="7432276" cy="1221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9DB8F-0816-4DEA-A600-22C01C565549}">
      <dsp:nvSpPr>
        <dsp:cNvPr id="0" name=""/>
        <dsp:cNvSpPr/>
      </dsp:nvSpPr>
      <dsp:spPr>
        <a:xfrm>
          <a:off x="0" y="1179519"/>
          <a:ext cx="4370717" cy="15868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Open dataset source:</a:t>
          </a:r>
          <a:r>
            <a:rPr lang="en-US" sz="1700" b="1" i="0" u="none" strike="noStrike" kern="1200" cap="none" baseline="0" noProof="0" dirty="0">
              <a:latin typeface="Calibri Light" panose="020F0302020204030204" pitchFamily="34" charset="0"/>
              <a:cs typeface="Calibri Light" panose="020F0302020204030204" pitchFamily="34" charset="0"/>
            </a:rPr>
            <a:t> </a:t>
          </a: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u="sng" strike="noStrike" kern="1200" cap="none" baseline="0" noProof="0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https://www.kaggle.com/pavansubhasht/ibm-hr-analytics-attrition-dataset</a:t>
          </a: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u="none" strike="noStrike" kern="1200" cap="none" baseline="0" noProof="0" dirty="0">
              <a:latin typeface="Calibri Light" panose="020F0302020204030204" pitchFamily="34" charset="0"/>
              <a:cs typeface="Calibri Light" panose="020F0302020204030204" pitchFamily="34" charset="0"/>
            </a:rPr>
            <a:t>Data Provider: IBM</a:t>
          </a:r>
          <a:endParaRPr lang="en-US" sz="1700" b="1" u="none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77464" y="1256983"/>
        <a:ext cx="4215789" cy="1431931"/>
      </dsp:txXfrm>
    </dsp:sp>
    <dsp:sp modelId="{A50CDB0F-5808-4EF0-AEA4-6798F9F7C4A9}">
      <dsp:nvSpPr>
        <dsp:cNvPr id="0" name=""/>
        <dsp:cNvSpPr/>
      </dsp:nvSpPr>
      <dsp:spPr>
        <a:xfrm>
          <a:off x="0" y="3507832"/>
          <a:ext cx="4370717" cy="11477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The data file contains </a:t>
          </a:r>
          <a:r>
            <a:rPr lang="en-IN" sz="1700" b="1" kern="1200" dirty="0">
              <a:solidFill>
                <a:schemeClr val="tx1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rPr>
            <a:t>1470 rows</a:t>
          </a:r>
          <a:r>
            <a:rPr lang="en-IN" sz="17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/records and </a:t>
          </a:r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rPr>
            <a:t>35 columns</a:t>
          </a:r>
          <a:r>
            <a:rPr lang="en-IN" sz="17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/attributes.</a:t>
          </a:r>
          <a:endParaRPr lang="en-US" sz="17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56030" y="3563862"/>
        <a:ext cx="4258657" cy="1035723"/>
      </dsp:txXfrm>
    </dsp:sp>
    <dsp:sp modelId="{F4792063-424B-42BC-B76D-06A6B64FD68D}">
      <dsp:nvSpPr>
        <dsp:cNvPr id="0" name=""/>
        <dsp:cNvSpPr/>
      </dsp:nvSpPr>
      <dsp:spPr>
        <a:xfrm>
          <a:off x="0" y="5191601"/>
          <a:ext cx="4370717" cy="115408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Better accuracy and low classification error gives the best model.</a:t>
          </a:r>
        </a:p>
      </dsp:txBody>
      <dsp:txXfrm>
        <a:off x="56338" y="5247939"/>
        <a:ext cx="4258041" cy="1041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F9F5-2C9F-4B69-9D58-5B676442D005}">
      <dsp:nvSpPr>
        <dsp:cNvPr id="0" name=""/>
        <dsp:cNvSpPr/>
      </dsp:nvSpPr>
      <dsp:spPr>
        <a:xfrm>
          <a:off x="0" y="5147"/>
          <a:ext cx="3838756" cy="7125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Input variables are in integer  and polynomial type.</a:t>
          </a:r>
          <a:endParaRPr lang="en-US" sz="18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4783" y="39930"/>
        <a:ext cx="3769190" cy="642963"/>
      </dsp:txXfrm>
    </dsp:sp>
    <dsp:sp modelId="{F8E6BAEF-AFA1-4D95-A004-A5F290D37A86}">
      <dsp:nvSpPr>
        <dsp:cNvPr id="0" name=""/>
        <dsp:cNvSpPr/>
      </dsp:nvSpPr>
      <dsp:spPr>
        <a:xfrm>
          <a:off x="0" y="785789"/>
          <a:ext cx="3838756" cy="712529"/>
        </a:xfrm>
        <a:prstGeom prst="roundRect">
          <a:avLst/>
        </a:prstGeom>
        <a:gradFill rotWithShape="0">
          <a:gsLst>
            <a:gs pos="0">
              <a:schemeClr val="accent4">
                <a:hueOff val="1465613"/>
                <a:satOff val="4907"/>
                <a:lumOff val="-49"/>
                <a:alphaOff val="0"/>
                <a:tint val="60000"/>
                <a:lumMod val="104000"/>
              </a:schemeClr>
            </a:gs>
            <a:gs pos="100000">
              <a:schemeClr val="accent4">
                <a:hueOff val="1465613"/>
                <a:satOff val="4907"/>
                <a:lumOff val="-49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alibri Light"/>
              <a:cs typeface="Calibri Light"/>
            </a:rPr>
            <a:t>Target variable is converted into binomial form.</a:t>
          </a:r>
          <a:endParaRPr lang="en-US" sz="1800" b="1" kern="1200" dirty="0">
            <a:latin typeface="Calibri Light"/>
            <a:cs typeface="Calibri Light"/>
          </a:endParaRPr>
        </a:p>
      </dsp:txBody>
      <dsp:txXfrm>
        <a:off x="34783" y="820572"/>
        <a:ext cx="3769190" cy="642963"/>
      </dsp:txXfrm>
    </dsp:sp>
    <dsp:sp modelId="{77470D7E-10E6-47C6-AD62-700EC32B5AE5}">
      <dsp:nvSpPr>
        <dsp:cNvPr id="0" name=""/>
        <dsp:cNvSpPr/>
      </dsp:nvSpPr>
      <dsp:spPr>
        <a:xfrm>
          <a:off x="0" y="1558799"/>
          <a:ext cx="3838756" cy="712529"/>
        </a:xfrm>
        <a:prstGeom prst="roundRect">
          <a:avLst/>
        </a:prstGeom>
        <a:gradFill rotWithShape="0">
          <a:gsLst>
            <a:gs pos="0">
              <a:schemeClr val="accent4">
                <a:hueOff val="2931227"/>
                <a:satOff val="9814"/>
                <a:lumOff val="-98"/>
                <a:alphaOff val="0"/>
                <a:tint val="60000"/>
                <a:lumMod val="104000"/>
              </a:schemeClr>
            </a:gs>
            <a:gs pos="100000">
              <a:schemeClr val="accent4">
                <a:hueOff val="2931227"/>
                <a:satOff val="9814"/>
                <a:lumOff val="-9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Remove null values and duplicates</a:t>
          </a:r>
          <a:endParaRPr lang="en-GB" sz="18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4783" y="1593582"/>
        <a:ext cx="3769190" cy="642963"/>
      </dsp:txXfrm>
    </dsp:sp>
    <dsp:sp modelId="{13E74BA5-FD6E-489E-B76E-FEE22779B013}">
      <dsp:nvSpPr>
        <dsp:cNvPr id="0" name=""/>
        <dsp:cNvSpPr/>
      </dsp:nvSpPr>
      <dsp:spPr>
        <a:xfrm>
          <a:off x="0" y="2331809"/>
          <a:ext cx="3838756" cy="712529"/>
        </a:xfrm>
        <a:prstGeom prst="roundRect">
          <a:avLst/>
        </a:prstGeom>
        <a:gradFill rotWithShape="0">
          <a:gsLst>
            <a:gs pos="0">
              <a:schemeClr val="accent4">
                <a:hueOff val="4396840"/>
                <a:satOff val="14721"/>
                <a:lumOff val="-146"/>
                <a:alphaOff val="0"/>
                <a:tint val="60000"/>
                <a:lumMod val="104000"/>
              </a:schemeClr>
            </a:gs>
            <a:gs pos="100000">
              <a:schemeClr val="accent4">
                <a:hueOff val="4396840"/>
                <a:satOff val="14721"/>
                <a:lumOff val="-146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 Light"/>
              <a:cs typeface="Calibri Light"/>
            </a:rPr>
            <a:t>No missing values exist in this dataset</a:t>
          </a:r>
          <a:endParaRPr lang="en-US" sz="1800" b="1" kern="1200" dirty="0">
            <a:latin typeface="Calibri Light"/>
            <a:cs typeface="Calibri Light"/>
          </a:endParaRPr>
        </a:p>
      </dsp:txBody>
      <dsp:txXfrm>
        <a:off x="34783" y="2366592"/>
        <a:ext cx="3769190" cy="642963"/>
      </dsp:txXfrm>
    </dsp:sp>
    <dsp:sp modelId="{FD8727FF-B34B-4E24-A65C-FFBD0E44584F}">
      <dsp:nvSpPr>
        <dsp:cNvPr id="0" name=""/>
        <dsp:cNvSpPr/>
      </dsp:nvSpPr>
      <dsp:spPr>
        <a:xfrm>
          <a:off x="0" y="3104819"/>
          <a:ext cx="3838756" cy="712529"/>
        </a:xfrm>
        <a:prstGeom prst="roundRect">
          <a:avLst/>
        </a:prstGeom>
        <a:gradFill rotWithShape="0">
          <a:gsLst>
            <a:gs pos="0">
              <a:schemeClr val="accent4">
                <a:hueOff val="5862453"/>
                <a:satOff val="19628"/>
                <a:lumOff val="-195"/>
                <a:alphaOff val="0"/>
                <a:tint val="60000"/>
                <a:lumMod val="104000"/>
              </a:schemeClr>
            </a:gs>
            <a:gs pos="100000">
              <a:schemeClr val="accent4">
                <a:hueOff val="5862453"/>
                <a:satOff val="19628"/>
                <a:lumOff val="-195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 Light"/>
              <a:cs typeface="Calibri Light"/>
            </a:rPr>
            <a:t>Remove the unnecessary attributes</a:t>
          </a:r>
        </a:p>
      </dsp:txBody>
      <dsp:txXfrm>
        <a:off x="34783" y="3139602"/>
        <a:ext cx="3769190" cy="6429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7CBB1-8EA7-4901-84D3-1E18686A941A}">
      <dsp:nvSpPr>
        <dsp:cNvPr id="0" name=""/>
        <dsp:cNvSpPr/>
      </dsp:nvSpPr>
      <dsp:spPr>
        <a:xfrm>
          <a:off x="0" y="70146"/>
          <a:ext cx="5391509" cy="11747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latin typeface="Calibri Light"/>
              <a:cs typeface="Calibri Light"/>
            </a:rPr>
            <a:t>Deep learning gives better performance and gain than the other models.</a:t>
          </a:r>
          <a:endParaRPr lang="en-US" sz="2100" b="1" kern="1200" dirty="0">
            <a:latin typeface="Calibri Light"/>
            <a:cs typeface="Calibri Light"/>
          </a:endParaRPr>
        </a:p>
      </dsp:txBody>
      <dsp:txXfrm>
        <a:off x="57347" y="127493"/>
        <a:ext cx="5276815" cy="1060059"/>
      </dsp:txXfrm>
    </dsp:sp>
    <dsp:sp modelId="{1494A195-703C-4097-B71E-63916FB7CB22}">
      <dsp:nvSpPr>
        <dsp:cNvPr id="0" name=""/>
        <dsp:cNvSpPr/>
      </dsp:nvSpPr>
      <dsp:spPr>
        <a:xfrm>
          <a:off x="0" y="1305379"/>
          <a:ext cx="5391509" cy="11747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latin typeface="Calibri Light"/>
              <a:cs typeface="Calibri Light"/>
            </a:rPr>
            <a:t>Deployed model in the local repository and got 16.12 % error rate</a:t>
          </a:r>
        </a:p>
      </dsp:txBody>
      <dsp:txXfrm>
        <a:off x="57347" y="1362726"/>
        <a:ext cx="5276815" cy="1060059"/>
      </dsp:txXfrm>
    </dsp:sp>
    <dsp:sp modelId="{57892E33-A13E-46F8-AF7F-A8D605C6A412}">
      <dsp:nvSpPr>
        <dsp:cNvPr id="0" name=""/>
        <dsp:cNvSpPr/>
      </dsp:nvSpPr>
      <dsp:spPr>
        <a:xfrm>
          <a:off x="0" y="2540612"/>
          <a:ext cx="5391509" cy="11747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latin typeface="Calibri Light"/>
              <a:cs typeface="Calibri Light"/>
            </a:rPr>
            <a:t>Adding new features by combining different features eg: Monthly income + age</a:t>
          </a:r>
        </a:p>
      </dsp:txBody>
      <dsp:txXfrm>
        <a:off x="57347" y="2597959"/>
        <a:ext cx="5276815" cy="1060059"/>
      </dsp:txXfrm>
    </dsp:sp>
    <dsp:sp modelId="{24EFF193-B353-42C5-BA72-A3471C2C7E90}">
      <dsp:nvSpPr>
        <dsp:cNvPr id="0" name=""/>
        <dsp:cNvSpPr/>
      </dsp:nvSpPr>
      <dsp:spPr>
        <a:xfrm>
          <a:off x="0" y="3775845"/>
          <a:ext cx="5391509" cy="11747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latin typeface="Calibri Light"/>
              <a:cs typeface="Calibri Light"/>
            </a:rPr>
            <a:t>Advanced machine learning techniques can be constructed to provide better prediction performances</a:t>
          </a:r>
        </a:p>
      </dsp:txBody>
      <dsp:txXfrm>
        <a:off x="57347" y="3833192"/>
        <a:ext cx="5276815" cy="1060059"/>
      </dsp:txXfrm>
    </dsp:sp>
    <dsp:sp modelId="{9F439D02-1BEC-4212-BE7C-F40A6003C370}">
      <dsp:nvSpPr>
        <dsp:cNvPr id="0" name=""/>
        <dsp:cNvSpPr/>
      </dsp:nvSpPr>
      <dsp:spPr>
        <a:xfrm>
          <a:off x="0" y="4950598"/>
          <a:ext cx="539150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18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4950598"/>
        <a:ext cx="5391509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1E9B7A8-09C8-4017-92EB-33C813E575A4}" type="datetimeFigureOut">
              <a:rPr lang="en-US"/>
              <a:pPr>
                <a:defRPr/>
              </a:pPr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87D4366-8355-48A4-A8DF-3BB8B6E10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1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4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01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5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2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9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1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1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7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FDB0F91E-E08B-4543-B4C0-6DF9094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CAA7E6E8-7988-4714-A434-6B552010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A2736B6B-CF60-477E-8405-C77A6B60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6C54F74-7D7A-4327-AC54-03A0C30C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0790CC2-4075-407E-B51B-01EBAB1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808D79CE-C1DC-4640-82F8-32DDB31D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690EB4B-9665-453E-A536-FA9DA06D1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37B7BE20-18D1-4DA9-8D59-A7FB11201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25000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151B34-54CC-482E-B622-DA102F079416}"/>
              </a:ext>
            </a:extLst>
          </p:cNvPr>
          <p:cNvSpPr txBox="1">
            <a:spLocks/>
          </p:cNvSpPr>
          <p:nvPr/>
        </p:nvSpPr>
        <p:spPr>
          <a:xfrm>
            <a:off x="204726" y="829573"/>
            <a:ext cx="8776713" cy="1619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600"/>
              </a:spcAft>
              <a:defRPr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Employee Attrition Prediction </a:t>
            </a:r>
          </a:p>
          <a:p>
            <a:pPr algn="l" fontAlgn="auto">
              <a:spcAft>
                <a:spcPts val="600"/>
              </a:spcAft>
              <a:defRPr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using Data Mining 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79A6B9-317E-4810-A11B-89140B5D1490}"/>
              </a:ext>
            </a:extLst>
          </p:cNvPr>
          <p:cNvSpPr txBox="1">
            <a:spLocks/>
          </p:cNvSpPr>
          <p:nvPr/>
        </p:nvSpPr>
        <p:spPr>
          <a:xfrm>
            <a:off x="9859961" y="5695494"/>
            <a:ext cx="2130425" cy="1369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Robin Roy</a:t>
            </a:r>
          </a:p>
          <a:p>
            <a:pPr fontAlgn="auto">
              <a:defRPr/>
            </a:pPr>
            <a:endParaRPr lang="en-US" dirty="0"/>
          </a:p>
          <a:p>
            <a:pPr fontAlgn="auto">
              <a:defRPr/>
            </a:pPr>
            <a:endParaRPr lang="en-US" dirty="0"/>
          </a:p>
          <a:p>
            <a:pPr fontAlgn="auto">
              <a:defRPr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8BEB-33A9-4AA2-A99B-4B279E11F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49" y="2544033"/>
            <a:ext cx="3158552" cy="7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42938" y="623888"/>
            <a:ext cx="3014662" cy="1062037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CORRELATION MATRIX</a:t>
            </a:r>
            <a:endParaRPr lang="en-US" sz="2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98" y="1838325"/>
            <a:ext cx="3363912" cy="4214813"/>
          </a:xfrm>
        </p:spPr>
        <p:txBody>
          <a:bodyPr rtlCol="0">
            <a:norm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Monthly income is highly correlates to job level.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Year at current role is highly correlated to years at the company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Monthly income and job level are correlated to the total working years.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D279853-40BC-4B73-B343-2D916AF7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7170"/>
            <a:ext cx="7228935" cy="66243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42938" y="623888"/>
            <a:ext cx="3014662" cy="1062037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CORRELATION MATRIX</a:t>
            </a:r>
            <a:endParaRPr lang="en-US" sz="2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98" y="1838325"/>
            <a:ext cx="3363912" cy="4214813"/>
          </a:xfrm>
        </p:spPr>
        <p:txBody>
          <a:bodyPr rtlCol="0">
            <a:norm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The strongest positive correlations with the target features are: Performance Rating, Monthly Rate, Num Companies Worked, Distance From Home</a:t>
            </a:r>
            <a:endParaRPr lang="en-US" sz="2000" dirty="0">
              <a:solidFill>
                <a:schemeClr val="bg1"/>
              </a:solidFill>
              <a:latin typeface="Calibri Light"/>
              <a:cs typeface="Calibri Light" panose="020F0302020204030204" pitchFamily="34" charset="0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900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The strongest negative correlations with the target features are: Total Working Years, Job Level, Years In Current Role, and Monthly Income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pic>
        <p:nvPicPr>
          <p:cNvPr id="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DED822-E164-435B-8A3B-D23694E2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844"/>
            <a:ext cx="7473350" cy="68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3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42938" y="642938"/>
            <a:ext cx="3363912" cy="5634037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METHODOLOGY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3317" name="Content Placeholder 6"/>
          <p:cNvSpPr>
            <a:spLocks noGrp="1"/>
          </p:cNvSpPr>
          <p:nvPr>
            <p:ph idx="1"/>
          </p:nvPr>
        </p:nvSpPr>
        <p:spPr>
          <a:xfrm>
            <a:off x="4924425" y="642938"/>
            <a:ext cx="6429375" cy="553402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 1: Problem Solving Approach</a:t>
            </a:r>
          </a:p>
          <a:p>
            <a:r>
              <a:rPr lang="en-GB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 2: Software tools</a:t>
            </a:r>
          </a:p>
          <a:p>
            <a:r>
              <a:rPr lang="en-GB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 3: Test Approaches</a:t>
            </a:r>
          </a:p>
          <a:p>
            <a:r>
              <a:rPr lang="en-GB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 4 : Select Approaches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642938" y="2638425"/>
            <a:ext cx="3363912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endParaRPr lang="en-US" sz="19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Content Placeholder 9"/>
          <p:cNvSpPr>
            <a:spLocks noGrp="1"/>
          </p:cNvSpPr>
          <p:nvPr>
            <p:ph idx="1"/>
          </p:nvPr>
        </p:nvSpPr>
        <p:spPr>
          <a:xfrm>
            <a:off x="61912" y="966508"/>
            <a:ext cx="4530725" cy="64389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Business Understanding</a:t>
            </a:r>
          </a:p>
          <a:p>
            <a:pPr marL="514350" indent="-514350">
              <a:spcBef>
                <a:spcPts val="0"/>
              </a:spcBef>
              <a:buFont typeface="+mj-lt"/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 Business objectives and goals</a:t>
            </a:r>
          </a:p>
          <a:p>
            <a:pPr marL="0" indent="0"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Understanding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Collect the Initial Data</a:t>
            </a:r>
          </a:p>
          <a:p>
            <a:pPr marL="514350" indent="-514350">
              <a:spcBef>
                <a:spcPts val="0"/>
              </a:spcBef>
              <a:buFont typeface="+mj-lt"/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data quality</a:t>
            </a:r>
          </a:p>
          <a:p>
            <a:pPr marL="514350" indent="-514350">
              <a:spcBef>
                <a:spcPts val="0"/>
              </a:spcBef>
              <a:buFont typeface="+mj-lt"/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Discover insights</a:t>
            </a:r>
          </a:p>
          <a:p>
            <a:pPr marL="0" indent="0"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Preparation</a:t>
            </a:r>
          </a:p>
          <a:p>
            <a:pPr marL="514350" indent="-514350">
              <a:spcBef>
                <a:spcPts val="0"/>
              </a:spcBef>
              <a:buFont typeface="+mj-lt"/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Removing null values and duplicates</a:t>
            </a:r>
          </a:p>
          <a:p>
            <a:pPr marL="514350" indent="-514350">
              <a:spcBef>
                <a:spcPts val="0"/>
              </a:spcBef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Replacing missing values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Scaling numerical values</a:t>
            </a:r>
          </a:p>
          <a:p>
            <a:pPr marL="0" indent="0"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Modelling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 the modelling technique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Build and Asses the model</a:t>
            </a:r>
          </a:p>
          <a:p>
            <a:pPr marL="0" indent="0" fontAlgn="auto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</a:p>
          <a:p>
            <a:pPr marL="514350" indent="-514350">
              <a:spcBef>
                <a:spcPts val="0"/>
              </a:spcBef>
              <a:buFont typeface="+mj-lt"/>
              <a:buAutoNum type="romanLcPeriod"/>
              <a:defRPr/>
            </a:pPr>
            <a:r>
              <a:rPr lang="en-US" sz="1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Valuate prediction and accuracy results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800" b="1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&amp; Deployment</a:t>
            </a:r>
          </a:p>
          <a:p>
            <a:pPr marL="0" indent="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000" i="1" u="sng" dirty="0">
              <a:solidFill>
                <a:schemeClr val="bg1"/>
              </a:solidFill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241984" y="276860"/>
            <a:ext cx="6565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US" b="1" i="1" dirty="0">
                <a:latin typeface="Calibri"/>
                <a:cs typeface="Arial"/>
              </a:rPr>
              <a:t>Cross Industry Standard Process for Data Mining- CRISP DM</a:t>
            </a:r>
          </a:p>
        </p:txBody>
      </p:sp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66A598-458F-4D67-A680-D8234360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4" y="943707"/>
            <a:ext cx="6150633" cy="5560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0A9F9F-384E-4184-811C-85D43C433049}"/>
              </a:ext>
            </a:extLst>
          </p:cNvPr>
          <p:cNvSpPr txBox="1"/>
          <p:nvPr/>
        </p:nvSpPr>
        <p:spPr>
          <a:xfrm>
            <a:off x="1442720" y="218986"/>
            <a:ext cx="1651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CRISP-DM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258" y="1035685"/>
            <a:ext cx="3664902" cy="4214813"/>
          </a:xfrm>
        </p:spPr>
        <p:txBody>
          <a:bodyPr rtlCol="0">
            <a:normAutofit fontScale="850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33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Approaches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Deep Learning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Decision Tree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Naïve Bayes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 Forest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Gradient Boosted Tree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SVM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Tools Used: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Rapid Miner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GB" dirty="0">
                <a:latin typeface="Calibri Light"/>
                <a:cs typeface="Calibri Light"/>
              </a:rPr>
              <a:t>Tableau, Python : For visualization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ABEA5B-9541-4E9D-A523-306C109BA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7250"/>
            <a:ext cx="7430218" cy="672036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642938" y="642938"/>
            <a:ext cx="3363912" cy="5634037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sz="2800" b="1">
                <a:solidFill>
                  <a:schemeClr val="bg1"/>
                </a:solidFill>
              </a:rPr>
              <a:t>MODEL BUILDING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6389" name="Content Placeholder 6"/>
          <p:cNvSpPr>
            <a:spLocks noGrp="1"/>
          </p:cNvSpPr>
          <p:nvPr>
            <p:ph idx="1"/>
          </p:nvPr>
        </p:nvSpPr>
        <p:spPr>
          <a:xfrm>
            <a:off x="4924425" y="642938"/>
            <a:ext cx="6429375" cy="5534025"/>
          </a:xfrm>
        </p:spPr>
        <p:txBody>
          <a:bodyPr/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Objectives1: Identify Model structure</a:t>
            </a:r>
          </a:p>
          <a:p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Objectives2: Run and Evaluate the model</a:t>
            </a:r>
          </a:p>
          <a:p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Objectives3: Calibrate models and Data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642938" y="2638425"/>
            <a:ext cx="3363912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endParaRPr lang="en-US" sz="19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27570-791E-4372-943A-36A20238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95" y="523545"/>
            <a:ext cx="1965655" cy="1965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541338" y="772328"/>
            <a:ext cx="3363912" cy="764726"/>
          </a:xfrm>
          <a:ln w="19050">
            <a:solidFill>
              <a:schemeClr val="bg1"/>
            </a:solidFill>
          </a:ln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Best fit algorithms</a:t>
            </a:r>
          </a:p>
        </p:txBody>
      </p:sp>
      <p:sp>
        <p:nvSpPr>
          <p:cNvPr id="18436" name="Content Placeholder 8"/>
          <p:cNvSpPr>
            <a:spLocks noGrp="1"/>
          </p:cNvSpPr>
          <p:nvPr>
            <p:ph idx="1"/>
          </p:nvPr>
        </p:nvSpPr>
        <p:spPr>
          <a:xfrm>
            <a:off x="370523" y="1536011"/>
            <a:ext cx="3908742" cy="476618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0"/>
              </a:spcAft>
              <a:buFont typeface="Arial,Sans-Serif"/>
            </a:pPr>
            <a:r>
              <a:rPr lang="en-GB" sz="2000" b="1" dirty="0">
                <a:solidFill>
                  <a:schemeClr val="bg1"/>
                </a:solidFill>
                <a:latin typeface="Calibri Light"/>
                <a:ea typeface="+mn-lt"/>
                <a:cs typeface="Calibri Light"/>
              </a:rPr>
              <a:t>Logistic regression</a:t>
            </a:r>
            <a:endParaRPr lang="en-US" sz="2000" b="1" dirty="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0" indent="0">
              <a:spcAft>
                <a:spcPts val="0"/>
              </a:spcAft>
              <a:buFont typeface="Arial,Sans-Serif"/>
            </a:pPr>
            <a:r>
              <a:rPr lang="en-GB" sz="2000" b="1" dirty="0">
                <a:solidFill>
                  <a:schemeClr val="bg1"/>
                </a:solidFill>
                <a:latin typeface="Calibri Light"/>
                <a:ea typeface="+mn-lt"/>
                <a:cs typeface="Calibri Light"/>
              </a:rPr>
              <a:t>Gradient Boosted Tree</a:t>
            </a:r>
            <a:endParaRPr lang="en-US" sz="2000" b="1" dirty="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0" indent="0">
              <a:spcAft>
                <a:spcPts val="0"/>
              </a:spcAft>
              <a:buFont typeface="Arial,Sans-Serif"/>
            </a:pPr>
            <a:r>
              <a:rPr lang="en-GB" sz="2000" b="1" dirty="0">
                <a:solidFill>
                  <a:schemeClr val="bg1"/>
                </a:solidFill>
                <a:latin typeface="Calibri Light"/>
                <a:ea typeface="+mn-lt"/>
                <a:cs typeface="Calibri Light"/>
              </a:rPr>
              <a:t>Decision Tree</a:t>
            </a:r>
            <a:endParaRPr lang="en-US" sz="2000" b="1" dirty="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0" indent="0">
              <a:spcAft>
                <a:spcPts val="0"/>
              </a:spcAft>
              <a:buFont typeface="Arial,Sans-Serif"/>
            </a:pPr>
            <a:r>
              <a:rPr lang="en-GB" sz="2000" b="1" dirty="0">
                <a:solidFill>
                  <a:schemeClr val="bg1"/>
                </a:solidFill>
                <a:latin typeface="Calibri Light"/>
                <a:ea typeface="+mn-lt"/>
                <a:cs typeface="Calibri Light"/>
              </a:rPr>
              <a:t>Deep Learning</a:t>
            </a:r>
            <a:endParaRPr lang="en-GB" sz="2000" b="1" dirty="0">
              <a:solidFill>
                <a:schemeClr val="bg1"/>
              </a:solidFill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 marL="0" indent="0">
              <a:spcAft>
                <a:spcPts val="0"/>
              </a:spcAft>
              <a:buFont typeface="Arial,Sans-Serif"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spcAft>
                <a:spcPts val="0"/>
              </a:spcAft>
              <a:buFont typeface="Arial,Sans-Serif"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0"/>
              </a:spcAft>
              <a:buFont typeface="Arial,Sans-Serif"/>
            </a:pPr>
            <a:r>
              <a:rPr lang="en-GB" sz="2000" b="1" dirty="0">
                <a:solidFill>
                  <a:schemeClr val="bg1"/>
                </a:solidFill>
                <a:latin typeface="Calibri Light"/>
                <a:cs typeface="Calibri Light"/>
              </a:rPr>
              <a:t>Set role : Attrition attribute is set to label</a:t>
            </a:r>
          </a:p>
          <a:p>
            <a:pPr marL="0" indent="0" algn="just">
              <a:spcAft>
                <a:spcPts val="0"/>
              </a:spcAft>
              <a:buFont typeface="Arial,Sans-Serif"/>
            </a:pPr>
            <a:r>
              <a:rPr lang="en-GB" sz="2000" b="1" dirty="0">
                <a:solidFill>
                  <a:schemeClr val="bg1"/>
                </a:solidFill>
                <a:latin typeface="Calibri Light"/>
                <a:cs typeface="Calibri Light"/>
              </a:rPr>
              <a:t>One-Hot Encoding : Encode categorical variables into numerical values. </a:t>
            </a:r>
          </a:p>
          <a:p>
            <a:pPr marL="0" indent="0" algn="just">
              <a:spcAft>
                <a:spcPts val="0"/>
              </a:spcAft>
              <a:buFont typeface="Arial,Sans-Serif"/>
            </a:pPr>
            <a:r>
              <a:rPr lang="en-GB" sz="2000" b="1" dirty="0">
                <a:solidFill>
                  <a:schemeClr val="bg1"/>
                </a:solidFill>
                <a:latin typeface="Calibri Light"/>
                <a:cs typeface="Calibri Light"/>
              </a:rPr>
              <a:t>SMOT Up Sampling : Dataset</a:t>
            </a:r>
            <a:r>
              <a:rPr lang="en-GB" sz="2000" b="1" dirty="0">
                <a:solidFill>
                  <a:schemeClr val="bg1"/>
                </a:solidFill>
                <a:latin typeface="Calibri Light"/>
                <a:ea typeface="+mn-lt"/>
                <a:cs typeface="+mn-lt"/>
              </a:rPr>
              <a:t> is imbalanced with most observations describing Currently Active Employees.</a:t>
            </a:r>
            <a:endParaRPr lang="en-GB" sz="2000" b="1" dirty="0">
              <a:solidFill>
                <a:schemeClr val="bg1"/>
              </a:solidFill>
              <a:latin typeface="Calibri Light"/>
              <a:cs typeface="Calibri Light" panose="020F0302020204030204" pitchFamily="34" charset="0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EDAFCD-9D68-4BE8-985B-65717006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87" y="125214"/>
            <a:ext cx="7272067" cy="32432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499B5D49-455F-4FD0-9FF4-954E967D5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87" y="3583670"/>
            <a:ext cx="7272067" cy="31412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0625" y="3910013"/>
            <a:ext cx="25876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TextBox 14"/>
          <p:cNvSpPr txBox="1">
            <a:spLocks noChangeArrowheads="1"/>
          </p:cNvSpPr>
          <p:nvPr/>
        </p:nvSpPr>
        <p:spPr bwMode="auto">
          <a:xfrm>
            <a:off x="1766438" y="187325"/>
            <a:ext cx="3424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  <a:endParaRPr lang="en-US" sz="2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92" name="TextBox 15"/>
          <p:cNvSpPr txBox="1">
            <a:spLocks noChangeArrowheads="1"/>
          </p:cNvSpPr>
          <p:nvPr/>
        </p:nvSpPr>
        <p:spPr bwMode="auto">
          <a:xfrm>
            <a:off x="7784201" y="187325"/>
            <a:ext cx="34964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Gradient Boosted Tree</a:t>
            </a:r>
            <a:endParaRPr lang="en-US" sz="2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AB95205-97E6-4733-BCF2-460127AF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2" y="3737283"/>
            <a:ext cx="5647426" cy="22732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8758A6B-0CB8-46E3-8CC4-3038C1BB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92" y="996738"/>
            <a:ext cx="5647426" cy="27366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5F01F1B-A773-432C-9C8E-BD9354A03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85" y="994830"/>
            <a:ext cx="5029199" cy="27404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5271D3-0036-4A4C-BE69-ED5849DCF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985" y="3740077"/>
            <a:ext cx="5029199" cy="22676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64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0625" y="3910013"/>
            <a:ext cx="25876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TextBox 14"/>
          <p:cNvSpPr txBox="1">
            <a:spLocks noChangeArrowheads="1"/>
          </p:cNvSpPr>
          <p:nvPr/>
        </p:nvSpPr>
        <p:spPr bwMode="auto">
          <a:xfrm>
            <a:off x="1766438" y="187325"/>
            <a:ext cx="3424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Decision Tree</a:t>
            </a:r>
            <a:endParaRPr lang="en-US" sz="2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92" name="TextBox 15"/>
          <p:cNvSpPr txBox="1">
            <a:spLocks noChangeArrowheads="1"/>
          </p:cNvSpPr>
          <p:nvPr/>
        </p:nvSpPr>
        <p:spPr bwMode="auto">
          <a:xfrm>
            <a:off x="7784201" y="187325"/>
            <a:ext cx="34964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alibri Light"/>
                <a:cs typeface="Calibri Light"/>
              </a:rPr>
              <a:t>Deep Learning</a:t>
            </a: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B7A5B-8CC6-49FB-86A1-2CAE785F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9" y="3795965"/>
            <a:ext cx="4799161" cy="2270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02485C-4810-437D-8992-CD93C6FAC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8" y="925526"/>
            <a:ext cx="4799162" cy="2893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84E03E-7A17-4018-AF4A-9A61334B8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684" y="3845288"/>
            <a:ext cx="5575539" cy="2201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872B5AF-2CCD-4125-9C30-46331BFB9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683" y="926099"/>
            <a:ext cx="5575539" cy="2863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469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6B1B82F-F5FE-4D3C-BEDA-BB2C3716E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78145"/>
              </p:ext>
            </p:extLst>
          </p:nvPr>
        </p:nvGraphicFramePr>
        <p:xfrm>
          <a:off x="2011680" y="722376"/>
          <a:ext cx="9805481" cy="484293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57865">
                  <a:extLst>
                    <a:ext uri="{9D8B030D-6E8A-4147-A177-3AD203B41FA5}">
                      <a16:colId xmlns:a16="http://schemas.microsoft.com/office/drawing/2014/main" val="2898800976"/>
                    </a:ext>
                  </a:extLst>
                </a:gridCol>
                <a:gridCol w="1320799">
                  <a:extLst>
                    <a:ext uri="{9D8B030D-6E8A-4147-A177-3AD203B41FA5}">
                      <a16:colId xmlns:a16="http://schemas.microsoft.com/office/drawing/2014/main" val="2072169989"/>
                    </a:ext>
                  </a:extLst>
                </a:gridCol>
                <a:gridCol w="1304409">
                  <a:extLst>
                    <a:ext uri="{9D8B030D-6E8A-4147-A177-3AD203B41FA5}">
                      <a16:colId xmlns:a16="http://schemas.microsoft.com/office/drawing/2014/main" val="2735681026"/>
                    </a:ext>
                  </a:extLst>
                </a:gridCol>
                <a:gridCol w="1394359">
                  <a:extLst>
                    <a:ext uri="{9D8B030D-6E8A-4147-A177-3AD203B41FA5}">
                      <a16:colId xmlns:a16="http://schemas.microsoft.com/office/drawing/2014/main" val="3274666288"/>
                    </a:ext>
                  </a:extLst>
                </a:gridCol>
                <a:gridCol w="1394359">
                  <a:extLst>
                    <a:ext uri="{9D8B030D-6E8A-4147-A177-3AD203B41FA5}">
                      <a16:colId xmlns:a16="http://schemas.microsoft.com/office/drawing/2014/main" val="1644832387"/>
                    </a:ext>
                  </a:extLst>
                </a:gridCol>
                <a:gridCol w="1394359">
                  <a:extLst>
                    <a:ext uri="{9D8B030D-6E8A-4147-A177-3AD203B41FA5}">
                      <a16:colId xmlns:a16="http://schemas.microsoft.com/office/drawing/2014/main" val="1760900615"/>
                    </a:ext>
                  </a:extLst>
                </a:gridCol>
                <a:gridCol w="1439331">
                  <a:extLst>
                    <a:ext uri="{9D8B030D-6E8A-4147-A177-3AD203B41FA5}">
                      <a16:colId xmlns:a16="http://schemas.microsoft.com/office/drawing/2014/main" val="3686899776"/>
                    </a:ext>
                  </a:extLst>
                </a:gridCol>
              </a:tblGrid>
              <a:tr h="779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   </a:t>
                      </a:r>
                      <a:r>
                        <a:rPr lang="en-US" sz="1800" b="1" i="0" u="none" strike="noStrike" noProof="0" dirty="0">
                          <a:latin typeface="Corbel"/>
                        </a:rPr>
                        <a:t>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orbel"/>
                        </a:rPr>
                        <a:t>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orbel"/>
                        </a:rPr>
                        <a:t>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orbel"/>
                        </a:rPr>
                        <a:t>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orbel"/>
                        </a:rPr>
                        <a:t>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0132"/>
                  </a:ext>
                </a:extLst>
              </a:tr>
              <a:tr h="90691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84.75 +/- 1.68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85.68 +/- 2.68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83.61 +/- 3.94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0.968 +/- 0.014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83.61 +/- 3.94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85.88 +/- 3.26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34442"/>
                  </a:ext>
                </a:extLst>
              </a:tr>
              <a:tr h="925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Gradient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Boosted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84.18 +/- 2.13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83.47 +/- 2.84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85.40 +/-  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0.940 +/- 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85.40 +/-  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82.96 +/-  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36945"/>
                  </a:ext>
                </a:extLst>
              </a:tr>
              <a:tr h="9431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Decision 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82.16 +/-  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82.63  +/-  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81.43 +/- 4.05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0.850 +/-  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81.43 +/- 4.05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82.89 +/-  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42"/>
                  </a:ext>
                </a:extLst>
              </a:tr>
              <a:tr h="128782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79.12 +/- 2.51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79.96 +/-  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77.86  +/-  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0.867 +/- 0.023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77.86  +/-  3.89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80.37 +/-  3.82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4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642938" y="642938"/>
            <a:ext cx="3363912" cy="5634037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BUISNESS</a:t>
            </a:r>
            <a:br>
              <a:rPr lang="en-GB" sz="2800">
                <a:solidFill>
                  <a:schemeClr val="bg1"/>
                </a:solidFill>
              </a:rPr>
            </a:br>
            <a:r>
              <a:rPr lang="en-GB" sz="2800">
                <a:solidFill>
                  <a:schemeClr val="bg1"/>
                </a:solidFill>
              </a:rPr>
              <a:t>PROBLEM</a:t>
            </a:r>
            <a:br>
              <a:rPr lang="en-GB" sz="2800">
                <a:solidFill>
                  <a:schemeClr val="bg1"/>
                </a:solidFill>
              </a:rPr>
            </a:br>
            <a:r>
              <a:rPr lang="en-GB" sz="2800">
                <a:solidFill>
                  <a:schemeClr val="bg1"/>
                </a:solidFill>
              </a:rPr>
              <a:t>FORMATION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101" name="Content Placeholder 6"/>
          <p:cNvSpPr>
            <a:spLocks noGrp="1"/>
          </p:cNvSpPr>
          <p:nvPr>
            <p:ph idx="1"/>
          </p:nvPr>
        </p:nvSpPr>
        <p:spPr>
          <a:xfrm>
            <a:off x="4924425" y="642938"/>
            <a:ext cx="6429375" cy="5534025"/>
          </a:xfrm>
        </p:spPr>
        <p:txBody>
          <a:bodyPr/>
          <a:lstStyle/>
          <a:p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 1: Problem Statement</a:t>
            </a:r>
            <a:endParaRPr lang="en-US" sz="28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 2: Stakeholders</a:t>
            </a:r>
          </a:p>
          <a:p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 3: Feasibility</a:t>
            </a:r>
          </a:p>
          <a:p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 4: Constraints</a:t>
            </a:r>
          </a:p>
          <a:p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 5 : Benefits</a:t>
            </a:r>
          </a:p>
          <a:p>
            <a:endParaRPr lang="en-US" dirty="0"/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642938" y="2397941"/>
            <a:ext cx="3363912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endParaRPr lang="en-US" sz="19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C9CEF-1FA3-4EF7-AB0B-0300860D4302}"/>
              </a:ext>
            </a:extLst>
          </p:cNvPr>
          <p:cNvSpPr txBox="1"/>
          <p:nvPr/>
        </p:nvSpPr>
        <p:spPr>
          <a:xfrm>
            <a:off x="1275080" y="1143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748E7-9FE1-410B-B633-9ADFC255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40" y="178865"/>
            <a:ext cx="1004343" cy="100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2ABFF-7E6E-4B1A-9DD9-E6A8D9D5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295" y="4714240"/>
            <a:ext cx="1515705" cy="21437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179A5-713F-4F82-A80D-96719944559F}"/>
              </a:ext>
            </a:extLst>
          </p:cNvPr>
          <p:cNvSpPr txBox="1"/>
          <p:nvPr/>
        </p:nvSpPr>
        <p:spPr>
          <a:xfrm>
            <a:off x="1748288" y="195533"/>
            <a:ext cx="5273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  <a:endParaRPr lang="en-US" sz="2800" b="1" dirty="0" err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5C89A61-1B08-437F-9A3D-89C0DB58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87" y="806223"/>
            <a:ext cx="10003765" cy="53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96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B96881-AACD-4064-9CBA-78FFDFCB7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971913"/>
              </p:ext>
            </p:extLst>
          </p:nvPr>
        </p:nvGraphicFramePr>
        <p:xfrm>
          <a:off x="1639019" y="1197634"/>
          <a:ext cx="5391509" cy="536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4">
            <a:extLst>
              <a:ext uri="{FF2B5EF4-FFF2-40B4-BE49-F238E27FC236}">
                <a16:creationId xmlns:a16="http://schemas.microsoft.com/office/drawing/2014/main" id="{38FCBF41-6DCC-4FF9-8DA9-33F3BE15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752" y="892892"/>
            <a:ext cx="387312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 &amp; Future work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E97FE957-12C3-44D0-AE23-D385AFAAF3C1}"/>
              </a:ext>
            </a:extLst>
          </p:cNvPr>
          <p:cNvSpPr txBox="1"/>
          <p:nvPr/>
        </p:nvSpPr>
        <p:spPr>
          <a:xfrm>
            <a:off x="8178417" y="2869721"/>
            <a:ext cx="39221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Rockwell"/>
                <a:cs typeface="Arial"/>
              </a:rPr>
              <a:t>Thank you!!</a:t>
            </a:r>
            <a:endParaRPr lang="en-US" sz="2800" i="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B0828-1267-4692-ADA8-56B405BCE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0691" y="581171"/>
            <a:ext cx="2287588" cy="255016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87BEF90-E012-42B1-B934-C34879098057}"/>
              </a:ext>
            </a:extLst>
          </p:cNvPr>
          <p:cNvSpPr txBox="1">
            <a:spLocks/>
          </p:cNvSpPr>
          <p:nvPr/>
        </p:nvSpPr>
        <p:spPr>
          <a:xfrm>
            <a:off x="8067040" y="5522340"/>
            <a:ext cx="4124960" cy="1259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16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Robin Roy</a:t>
            </a:r>
            <a:endParaRPr lang="en-US" sz="16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fontAlgn="auto">
              <a:defRPr/>
            </a:pPr>
            <a:endParaRPr lang="en-US" sz="1600" dirty="0">
              <a:solidFill>
                <a:schemeClr val="bg1"/>
              </a:solidFill>
            </a:endParaRPr>
          </a:p>
          <a:p>
            <a:pPr fontAlgn="auto">
              <a:defRPr/>
            </a:pPr>
            <a:endParaRPr lang="en-US" sz="1600" dirty="0">
              <a:solidFill>
                <a:schemeClr val="bg1"/>
              </a:solidFill>
            </a:endParaRPr>
          </a:p>
          <a:p>
            <a:pPr fontAlgn="auto"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9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DE0C6CF-621A-4C7C-AAB7-994554E1B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695020"/>
              </p:ext>
            </p:extLst>
          </p:nvPr>
        </p:nvGraphicFramePr>
        <p:xfrm>
          <a:off x="2534489" y="1635490"/>
          <a:ext cx="8842736" cy="427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6028">
            <a:extLst>
              <a:ext uri="{FF2B5EF4-FFF2-40B4-BE49-F238E27FC236}">
                <a16:creationId xmlns:a16="http://schemas.microsoft.com/office/drawing/2014/main" id="{9602129A-A98A-43F1-AFE4-6D0979BCF229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10018713" cy="55927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Problem Statement: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38537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idx="1"/>
          </p:nvPr>
        </p:nvSpPr>
        <p:spPr>
          <a:xfrm>
            <a:off x="153352" y="468822"/>
            <a:ext cx="4530725" cy="6740016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GB" sz="2000" b="1" i="1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STAKE HOLDERS: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Employees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HR department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Production cycle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000" b="1" i="1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BENEFITS: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Helps to retain the current trained and experienced key employees.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Minimizes revenue loss to the company  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Improves productivity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helps to reduce the tasks of  HR department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GB" sz="2000" b="1" i="1" dirty="0">
                <a:highlight>
                  <a:srgbClr val="FFFF00"/>
                </a:highlight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FEASIBILITY:</a:t>
            </a:r>
            <a:endParaRPr lang="en-US" sz="2000" b="1" i="1" dirty="0">
              <a:highlight>
                <a:srgbClr val="FFFF00"/>
              </a:highlight>
              <a:latin typeface="Calibri Light" panose="020F0302020204030204" pitchFamily="34" charset="0"/>
              <a:ea typeface="+mn-lt"/>
              <a:cs typeface="Calibri Light" panose="020F0302020204030204" pitchFamily="34" charset="0"/>
            </a:endParaRPr>
          </a:p>
          <a:p>
            <a:pPr>
              <a:spcAft>
                <a:spcPts val="0"/>
              </a:spcAft>
              <a:buFont typeface="Arial,Sans-Serif"/>
              <a:defRPr/>
            </a:pP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+mn-lt"/>
                <a:cs typeface="Calibri Light" panose="020F0302020204030204" pitchFamily="34" charset="0"/>
              </a:rPr>
              <a:t>Voluntary attrition Data</a:t>
            </a:r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000" i="1" u="sn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93AB3-0819-4978-B311-BED77CF3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0" y="3181542"/>
            <a:ext cx="7539487" cy="3676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1F6006-FE4D-4F10-A69D-08EB77C5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1" y="0"/>
            <a:ext cx="7539486" cy="3181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1D53930A-8CA8-4244-B70D-A55962B66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90440"/>
              </p:ext>
            </p:extLst>
          </p:nvPr>
        </p:nvGraphicFramePr>
        <p:xfrm>
          <a:off x="129396" y="4314"/>
          <a:ext cx="4370717" cy="634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443" name="Picture 94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B450E-20D7-47A9-BD12-0814C4FE7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040" y="627513"/>
            <a:ext cx="6672627" cy="53258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642938" y="642938"/>
            <a:ext cx="3363912" cy="5634037"/>
          </a:xfrm>
          <a:ln w="190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DATA EXPLORATION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1269" name="Content Placeholder 6"/>
          <p:cNvSpPr>
            <a:spLocks noGrp="1"/>
          </p:cNvSpPr>
          <p:nvPr>
            <p:ph idx="1"/>
          </p:nvPr>
        </p:nvSpPr>
        <p:spPr>
          <a:xfrm>
            <a:off x="4840922" y="2466340"/>
            <a:ext cx="7351078" cy="313658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Calibri Light"/>
                <a:cs typeface="Calibri Light"/>
              </a:rPr>
              <a:t>Objective 1: Acquire  Data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GB" sz="2800" b="1" dirty="0">
                <a:solidFill>
                  <a:srgbClr val="002060"/>
                </a:solidFill>
                <a:latin typeface="Calibri Light"/>
                <a:cs typeface="Calibri Light"/>
              </a:rPr>
              <a:t>Objective 2: Explore data visually</a:t>
            </a:r>
          </a:p>
          <a:p>
            <a:r>
              <a:rPr lang="en-GB" sz="2800" b="1" dirty="0">
                <a:solidFill>
                  <a:srgbClr val="002060"/>
                </a:solidFill>
                <a:latin typeface="Calibri Light"/>
                <a:cs typeface="Calibri Light"/>
              </a:rPr>
              <a:t>Objective 3: Harmonize, Rescale and Clean Data</a:t>
            </a:r>
          </a:p>
          <a:p>
            <a:pPr>
              <a:buFont typeface="Arial" charset="0"/>
              <a:buNone/>
            </a:pP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642938" y="2638425"/>
            <a:ext cx="3363912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charset="0"/>
              <a:buChar char="•"/>
            </a:pPr>
            <a:endParaRPr lang="en-US" sz="19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2AC57-A2B8-4498-B572-9ECD7168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511175"/>
            <a:ext cx="1459865" cy="1459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2" name="Content Placeholder 9"/>
          <p:cNvSpPr>
            <a:spLocks noGrp="1"/>
          </p:cNvSpPr>
          <p:nvPr>
            <p:ph idx="1"/>
          </p:nvPr>
        </p:nvSpPr>
        <p:spPr>
          <a:xfrm>
            <a:off x="123825" y="936625"/>
            <a:ext cx="4530725" cy="5921375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charset="0"/>
              <a:buNone/>
            </a:pPr>
            <a:endParaRPr lang="en-GB" sz="2000">
              <a:solidFill>
                <a:schemeClr val="bg1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GB" sz="2000">
              <a:solidFill>
                <a:schemeClr val="bg1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charset="0"/>
              <a:buNone/>
            </a:pPr>
            <a:endParaRPr lang="en-US" sz="2000" i="1" u="sng">
              <a:solidFill>
                <a:schemeClr val="bg1"/>
              </a:solidFill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957606" y="414337"/>
            <a:ext cx="27393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u="sng" dirty="0">
                <a:solidFill>
                  <a:srgbClr val="FFFFFF"/>
                </a:solidFill>
                <a:latin typeface="Calibri" pitchFamily="34" charset="0"/>
              </a:rPr>
              <a:t>Data Exploration</a:t>
            </a:r>
            <a:endParaRPr lang="en-US" sz="2800" b="1" u="sng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B35E8-F343-4615-B243-D088B0A4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607077"/>
            <a:ext cx="7214558" cy="5902639"/>
          </a:xfrm>
          <a:prstGeom prst="rect">
            <a:avLst/>
          </a:prstGeom>
        </p:spPr>
      </p:pic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B2BD8B7A-74C8-4D29-A4BC-86133CB76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036216"/>
              </p:ext>
            </p:extLst>
          </p:nvPr>
        </p:nvGraphicFramePr>
        <p:xfrm>
          <a:off x="407896" y="1643332"/>
          <a:ext cx="3838756" cy="383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471692" y="2944600"/>
            <a:ext cx="39326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GB" sz="3600" b="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Visualization</a:t>
            </a:r>
            <a:endParaRPr lang="en-US" sz="3600" b="1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8ED18A02-9C42-44BC-9705-BCE1BBA7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313"/>
            <a:ext cx="7473350" cy="3158394"/>
          </a:xfrm>
          <a:prstGeom prst="rect">
            <a:avLst/>
          </a:prstGeom>
        </p:spPr>
      </p:pic>
      <p:pic>
        <p:nvPicPr>
          <p:cNvPr id="12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7009F21-D595-45D0-859A-12B931434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51" y="3267766"/>
            <a:ext cx="3835879" cy="3356090"/>
          </a:xfrm>
          <a:prstGeom prst="rect">
            <a:avLst/>
          </a:prstGeom>
        </p:spPr>
      </p:pic>
      <p:pic>
        <p:nvPicPr>
          <p:cNvPr id="13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0AC96-E0F5-4EA9-BB6B-7FB4826D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060" y="3262280"/>
            <a:ext cx="3347049" cy="36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8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5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583452" y="2848522"/>
            <a:ext cx="39326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GB" sz="2800" b="1" dirty="0">
                <a:solidFill>
                  <a:srgbClr val="FFFFFF"/>
                </a:solidFill>
                <a:latin typeface="Calibri"/>
                <a:cs typeface="Arial"/>
              </a:rPr>
              <a:t>Data Visualization</a:t>
            </a:r>
            <a:endParaRPr lang="en-US" sz="2800" b="1" dirty="0">
              <a:solidFill>
                <a:srgbClr val="FFFFFF"/>
              </a:solidFill>
              <a:latin typeface="Calibri"/>
              <a:cs typeface="Arial"/>
            </a:endParaRPr>
          </a:p>
        </p:txBody>
      </p:sp>
      <p:pic>
        <p:nvPicPr>
          <p:cNvPr id="2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A908D71-3288-42D3-8492-7B9DB66FB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1" y="1404933"/>
            <a:ext cx="4862230" cy="5223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A8842E-C9D7-4495-B090-3E6ACDC6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269" y="5455920"/>
            <a:ext cx="984131" cy="13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9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33095</TotalTime>
  <Words>638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Arial,Sans-Serif</vt:lpstr>
      <vt:lpstr>Calibri</vt:lpstr>
      <vt:lpstr>Calibri Light</vt:lpstr>
      <vt:lpstr>Corbel</vt:lpstr>
      <vt:lpstr>Rockwell</vt:lpstr>
      <vt:lpstr>Parallax</vt:lpstr>
      <vt:lpstr>PowerPoint Presentation</vt:lpstr>
      <vt:lpstr>BUISNESS PROBLEM FORMATION</vt:lpstr>
      <vt:lpstr>PowerPoint Presentation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PowerPoint Presentation</vt:lpstr>
      <vt:lpstr>CORRELATION MATRIX</vt:lpstr>
      <vt:lpstr>CORRELATION MATRIX</vt:lpstr>
      <vt:lpstr>METHODOLOGY</vt:lpstr>
      <vt:lpstr>PowerPoint Presentation</vt:lpstr>
      <vt:lpstr>PowerPoint Presentation</vt:lpstr>
      <vt:lpstr>MODEL BUILDING</vt:lpstr>
      <vt:lpstr>Best fit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Bank Churn Prediction using Machine Learning Algorithm</dc:title>
  <dc:creator>Edwin Santhosh George</dc:creator>
  <cp:lastModifiedBy>robin roy</cp:lastModifiedBy>
  <cp:revision>1465</cp:revision>
  <dcterms:created xsi:type="dcterms:W3CDTF">2019-08-15T21:44:24Z</dcterms:created>
  <dcterms:modified xsi:type="dcterms:W3CDTF">2020-10-22T01:29:10Z</dcterms:modified>
</cp:coreProperties>
</file>