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Encode Sans Semi Condensed"/>
      <p:regular r:id="rId39"/>
      <p:bold r:id="rId40"/>
    </p:embeddedFont>
    <p:embeddedFont>
      <p:font typeface="Encode Sans Semi Condensed Light"/>
      <p:regular r:id="rId41"/>
      <p:bold r:id="rId42"/>
    </p:embeddedFont>
    <p:embeddedFont>
      <p:font typeface="Encode Sans Semi Condensed SemiBo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5" roundtripDataSignature="AMtx7mitO5vhl4/nJFhn5HUJASmLymUY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ncodeSansSemiCondensed-bold.fntdata"/><Relationship Id="rId20" Type="http://schemas.openxmlformats.org/officeDocument/2006/relationships/slide" Target="slides/slide15.xml"/><Relationship Id="rId42" Type="http://schemas.openxmlformats.org/officeDocument/2006/relationships/font" Target="fonts/EncodeSansSemiCondensedLight-bold.fntdata"/><Relationship Id="rId41" Type="http://schemas.openxmlformats.org/officeDocument/2006/relationships/font" Target="fonts/EncodeSansSemiCondensedLight-regular.fntdata"/><Relationship Id="rId22" Type="http://schemas.openxmlformats.org/officeDocument/2006/relationships/slide" Target="slides/slide17.xml"/><Relationship Id="rId44" Type="http://schemas.openxmlformats.org/officeDocument/2006/relationships/font" Target="fonts/EncodeSansSemiCondensedSemiBold-bold.fntdata"/><Relationship Id="rId21" Type="http://schemas.openxmlformats.org/officeDocument/2006/relationships/slide" Target="slides/slide16.xml"/><Relationship Id="rId43" Type="http://schemas.openxmlformats.org/officeDocument/2006/relationships/font" Target="fonts/EncodeSansSemiCondensedSemiBold-regular.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EncodeSansSemiCondensed-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grpSp>
        <p:nvGrpSpPr>
          <p:cNvPr id="10" name="Google Shape;10;p31"/>
          <p:cNvGrpSpPr/>
          <p:nvPr/>
        </p:nvGrpSpPr>
        <p:grpSpPr>
          <a:xfrm flipH="1" rot="10800000">
            <a:off x="8543953" y="4243733"/>
            <a:ext cx="600055" cy="374899"/>
            <a:chOff x="5211448" y="3165393"/>
            <a:chExt cx="1477967" cy="784800"/>
          </a:xfrm>
        </p:grpSpPr>
        <p:sp>
          <p:nvSpPr>
            <p:cNvPr id="11" name="Google Shape;11;p31"/>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 name="Google Shape;13;p31"/>
          <p:cNvGrpSpPr/>
          <p:nvPr/>
        </p:nvGrpSpPr>
        <p:grpSpPr>
          <a:xfrm flipH="1">
            <a:off x="8385351" y="4612318"/>
            <a:ext cx="758573" cy="531131"/>
            <a:chOff x="0" y="266575"/>
            <a:chExt cx="7503194" cy="1687200"/>
          </a:xfrm>
        </p:grpSpPr>
        <p:sp>
          <p:nvSpPr>
            <p:cNvPr id="14" name="Google Shape;14;p31"/>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1"/>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1"/>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9pPr>
          </a:lstStyle>
          <a:p>
            <a:pPr indent="0" lvl="0" marL="0" rtl="0" algn="r">
              <a:spcBef>
                <a:spcPts val="0"/>
              </a:spcBef>
              <a:spcAft>
                <a:spcPts val="0"/>
              </a:spcAft>
              <a:buNone/>
            </a:pPr>
            <a:fld id="{00000000-1234-1234-1234-123412341234}" type="slidenum">
              <a:rPr lang="en-GB"/>
              <a:t>‹#›</a:t>
            </a:fld>
            <a:endParaRPr/>
          </a:p>
        </p:txBody>
      </p:sp>
      <p:grpSp>
        <p:nvGrpSpPr>
          <p:cNvPr id="17" name="Google Shape;17;p31"/>
          <p:cNvGrpSpPr/>
          <p:nvPr/>
        </p:nvGrpSpPr>
        <p:grpSpPr>
          <a:xfrm flipH="1">
            <a:off x="1" y="524824"/>
            <a:ext cx="600055" cy="374899"/>
            <a:chOff x="5211448" y="3165393"/>
            <a:chExt cx="1477967" cy="784800"/>
          </a:xfrm>
        </p:grpSpPr>
        <p:sp>
          <p:nvSpPr>
            <p:cNvPr id="18" name="Google Shape;18;p31"/>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1"/>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1"/>
          <p:cNvGrpSpPr/>
          <p:nvPr/>
        </p:nvGrpSpPr>
        <p:grpSpPr>
          <a:xfrm flipH="1" rot="10800000">
            <a:off x="84" y="8"/>
            <a:ext cx="758573" cy="531131"/>
            <a:chOff x="0" y="266575"/>
            <a:chExt cx="7503194" cy="1687200"/>
          </a:xfrm>
        </p:grpSpPr>
        <p:sp>
          <p:nvSpPr>
            <p:cNvPr id="21" name="Google Shape;21;p31"/>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3" name="Shape 23"/>
        <p:cNvGrpSpPr/>
        <p:nvPr/>
      </p:nvGrpSpPr>
      <p:grpSpPr>
        <a:xfrm>
          <a:off x="0" y="0"/>
          <a:ext cx="0" cy="0"/>
          <a:chOff x="0" y="0"/>
          <a:chExt cx="0" cy="0"/>
        </a:xfrm>
      </p:grpSpPr>
      <p:sp>
        <p:nvSpPr>
          <p:cNvPr id="24" name="Google Shape;24;p32"/>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2"/>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 name="Google Shape;26;p32"/>
          <p:cNvGrpSpPr/>
          <p:nvPr/>
        </p:nvGrpSpPr>
        <p:grpSpPr>
          <a:xfrm>
            <a:off x="284659" y="277661"/>
            <a:ext cx="7532717" cy="895903"/>
            <a:chOff x="0" y="266575"/>
            <a:chExt cx="6046490" cy="1687200"/>
          </a:xfrm>
        </p:grpSpPr>
        <p:sp>
          <p:nvSpPr>
            <p:cNvPr id="27" name="Google Shape;27;p32"/>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32"/>
          <p:cNvGrpSpPr/>
          <p:nvPr/>
        </p:nvGrpSpPr>
        <p:grpSpPr>
          <a:xfrm flipH="1" rot="10800000">
            <a:off x="8543953" y="4243733"/>
            <a:ext cx="600055" cy="374899"/>
            <a:chOff x="5211448" y="3165393"/>
            <a:chExt cx="1477967" cy="784800"/>
          </a:xfrm>
        </p:grpSpPr>
        <p:sp>
          <p:nvSpPr>
            <p:cNvPr id="30" name="Google Shape;30;p32"/>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2"/>
          <p:cNvGrpSpPr/>
          <p:nvPr/>
        </p:nvGrpSpPr>
        <p:grpSpPr>
          <a:xfrm flipH="1">
            <a:off x="8385351" y="4612318"/>
            <a:ext cx="758573" cy="531131"/>
            <a:chOff x="0" y="266575"/>
            <a:chExt cx="7503194" cy="1687200"/>
          </a:xfrm>
        </p:grpSpPr>
        <p:sp>
          <p:nvSpPr>
            <p:cNvPr id="33" name="Google Shape;33;p32"/>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2"/>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32"/>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36" name="Google Shape;36;p32"/>
          <p:cNvSpPr txBox="1"/>
          <p:nvPr>
            <p:ph idx="1" type="body"/>
          </p:nvPr>
        </p:nvSpPr>
        <p:spPr>
          <a:xfrm>
            <a:off x="1206100" y="1706200"/>
            <a:ext cx="3336900" cy="306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37" name="Google Shape;37;p32"/>
          <p:cNvSpPr txBox="1"/>
          <p:nvPr>
            <p:ph idx="2" type="body"/>
          </p:nvPr>
        </p:nvSpPr>
        <p:spPr>
          <a:xfrm>
            <a:off x="4896145" y="1706200"/>
            <a:ext cx="3336900" cy="3064800"/>
          </a:xfrm>
          <a:prstGeom prst="rect">
            <a:avLst/>
          </a:prstGeom>
          <a:noFill/>
          <a:ln>
            <a:noFill/>
          </a:ln>
        </p:spPr>
        <p:txBody>
          <a:bodyPr anchorCtr="0" anchor="t" bIns="0" lIns="0" spcFirstLastPara="1" rIns="0" wrap="square" tIns="0">
            <a:noAutofit/>
          </a:bodyPr>
          <a:lstStyle>
            <a:lvl1pPr indent="-355600" lvl="0" marL="457200" algn="l">
              <a:lnSpc>
                <a:spcPct val="115000"/>
              </a:lnSpc>
              <a:spcBef>
                <a:spcPts val="600"/>
              </a:spcBef>
              <a:spcAft>
                <a:spcPts val="0"/>
              </a:spcAft>
              <a:buSzPts val="2000"/>
              <a:buChar char="⊳"/>
              <a:defRPr sz="2000"/>
            </a:lvl1pPr>
            <a:lvl2pPr indent="-355600" lvl="1" marL="914400" algn="l">
              <a:lnSpc>
                <a:spcPct val="115000"/>
              </a:lnSpc>
              <a:spcBef>
                <a:spcPts val="0"/>
              </a:spcBef>
              <a:spcAft>
                <a:spcPts val="0"/>
              </a:spcAft>
              <a:buSzPts val="2000"/>
              <a:buChar char="▸"/>
              <a:defRPr sz="2000"/>
            </a:lvl2pPr>
            <a:lvl3pPr indent="-355600" lvl="2" marL="1371600" algn="l">
              <a:lnSpc>
                <a:spcPct val="115000"/>
              </a:lnSpc>
              <a:spcBef>
                <a:spcPts val="0"/>
              </a:spcBef>
              <a:spcAft>
                <a:spcPts val="0"/>
              </a:spcAft>
              <a:buSzPts val="2000"/>
              <a:buChar char="▸"/>
              <a:defRPr sz="2000"/>
            </a:lvl3pPr>
            <a:lvl4pPr indent="-355600" lvl="3" marL="1828800" algn="l">
              <a:lnSpc>
                <a:spcPct val="115000"/>
              </a:lnSpc>
              <a:spcBef>
                <a:spcPts val="0"/>
              </a:spcBef>
              <a:spcAft>
                <a:spcPts val="0"/>
              </a:spcAft>
              <a:buSzPts val="2000"/>
              <a:buChar char="▸"/>
              <a:defRPr sz="2000"/>
            </a:lvl4pPr>
            <a:lvl5pPr indent="-355600" lvl="4" marL="2286000" algn="l">
              <a:lnSpc>
                <a:spcPct val="115000"/>
              </a:lnSpc>
              <a:spcBef>
                <a:spcPts val="0"/>
              </a:spcBef>
              <a:spcAft>
                <a:spcPts val="0"/>
              </a:spcAft>
              <a:buSzPts val="2000"/>
              <a:buChar char="▸"/>
              <a:defRPr sz="2000"/>
            </a:lvl5pPr>
            <a:lvl6pPr indent="-355600" lvl="5" marL="2743200" algn="l">
              <a:lnSpc>
                <a:spcPct val="115000"/>
              </a:lnSpc>
              <a:spcBef>
                <a:spcPts val="0"/>
              </a:spcBef>
              <a:spcAft>
                <a:spcPts val="0"/>
              </a:spcAft>
              <a:buSzPts val="2000"/>
              <a:buChar char="▸"/>
              <a:defRPr sz="2000"/>
            </a:lvl6pPr>
            <a:lvl7pPr indent="-355600" lvl="6" marL="3200400" algn="l">
              <a:lnSpc>
                <a:spcPct val="115000"/>
              </a:lnSpc>
              <a:spcBef>
                <a:spcPts val="0"/>
              </a:spcBef>
              <a:spcAft>
                <a:spcPts val="0"/>
              </a:spcAft>
              <a:buSzPts val="2000"/>
              <a:buChar char="▸"/>
              <a:defRPr sz="2000"/>
            </a:lvl7pPr>
            <a:lvl8pPr indent="-355600" lvl="7" marL="3657600" algn="l">
              <a:lnSpc>
                <a:spcPct val="115000"/>
              </a:lnSpc>
              <a:spcBef>
                <a:spcPts val="0"/>
              </a:spcBef>
              <a:spcAft>
                <a:spcPts val="0"/>
              </a:spcAft>
              <a:buSzPts val="2000"/>
              <a:buChar char="▸"/>
              <a:defRPr sz="2000"/>
            </a:lvl8pPr>
            <a:lvl9pPr indent="-355600" lvl="8" marL="4114800" algn="l">
              <a:lnSpc>
                <a:spcPct val="115000"/>
              </a:lnSpc>
              <a:spcBef>
                <a:spcPts val="0"/>
              </a:spcBef>
              <a:spcAft>
                <a:spcPts val="0"/>
              </a:spcAft>
              <a:buSzPts val="2000"/>
              <a:buChar char="▸"/>
              <a:defRPr sz="2000"/>
            </a:lvl9pPr>
          </a:lstStyle>
          <a:p/>
        </p:txBody>
      </p:sp>
      <p:sp>
        <p:nvSpPr>
          <p:cNvPr id="38" name="Google Shape;38;p32"/>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4F5876"/>
            </a:gs>
            <a:gs pos="100000">
              <a:srgbClr val="1D1F25"/>
            </a:gs>
          </a:gsLst>
          <a:lin ang="16198662" scaled="0"/>
        </a:gradFill>
      </p:bgPr>
    </p:bg>
    <p:spTree>
      <p:nvGrpSpPr>
        <p:cNvPr id="39" name="Shape 39"/>
        <p:cNvGrpSpPr/>
        <p:nvPr/>
      </p:nvGrpSpPr>
      <p:grpSpPr>
        <a:xfrm>
          <a:off x="0" y="0"/>
          <a:ext cx="0" cy="0"/>
          <a:chOff x="0" y="0"/>
          <a:chExt cx="0" cy="0"/>
        </a:xfrm>
      </p:grpSpPr>
      <p:grpSp>
        <p:nvGrpSpPr>
          <p:cNvPr id="40" name="Google Shape;40;p33"/>
          <p:cNvGrpSpPr/>
          <p:nvPr/>
        </p:nvGrpSpPr>
        <p:grpSpPr>
          <a:xfrm rot="-5400000">
            <a:off x="1362062" y="3581043"/>
            <a:ext cx="866125" cy="1369504"/>
            <a:chOff x="-262307" y="2765255"/>
            <a:chExt cx="2504700" cy="1770300"/>
          </a:xfrm>
        </p:grpSpPr>
        <p:sp>
          <p:nvSpPr>
            <p:cNvPr id="41" name="Google Shape;41;p33"/>
            <p:cNvSpPr/>
            <p:nvPr/>
          </p:nvSpPr>
          <p:spPr>
            <a:xfrm flipH="1" rot="-5400000">
              <a:off x="104893" y="2398055"/>
              <a:ext cx="1770300" cy="2504700"/>
            </a:xfrm>
            <a:prstGeom prst="parallelogram">
              <a:avLst>
                <a:gd fmla="val 9167" name="adj"/>
              </a:avLst>
            </a:prstGeom>
            <a:gradFill>
              <a:gsLst>
                <a:gs pos="0">
                  <a:schemeClr val="accent1"/>
                </a:gs>
                <a:gs pos="2900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3"/>
            <p:cNvSpPr/>
            <p:nvPr/>
          </p:nvSpPr>
          <p:spPr>
            <a:xfrm rot="10800000">
              <a:off x="617527" y="4047646"/>
              <a:ext cx="1624800" cy="380700"/>
            </a:xfrm>
            <a:prstGeom prst="rtTriangle">
              <a:avLst/>
            </a:prstGeom>
            <a:gradFill>
              <a:gsLst>
                <a:gs pos="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33"/>
          <p:cNvSpPr/>
          <p:nvPr/>
        </p:nvSpPr>
        <p:spPr>
          <a:xfrm flipH="1" rot="10800000">
            <a:off x="630975" y="0"/>
            <a:ext cx="1472100" cy="43839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3"/>
          <p:cNvSpPr txBox="1"/>
          <p:nvPr>
            <p:ph type="ctrTitle"/>
          </p:nvPr>
        </p:nvSpPr>
        <p:spPr>
          <a:xfrm>
            <a:off x="2444650" y="1581025"/>
            <a:ext cx="5733300" cy="674400"/>
          </a:xfrm>
          <a:prstGeom prst="rect">
            <a:avLst/>
          </a:prstGeom>
          <a:noFill/>
          <a:ln>
            <a:noFill/>
          </a:ln>
          <a:effectLst>
            <a:outerShdw blurRad="28575" rotWithShape="0" algn="bl" dir="5400000" dist="9525">
              <a:schemeClr val="dk1">
                <a:alpha val="14901"/>
              </a:schemeClr>
            </a:outerShdw>
          </a:effectLst>
        </p:spPr>
        <p:txBody>
          <a:bodyPr anchorCtr="0" anchor="b" bIns="0" lIns="0" spcFirstLastPara="1" rIns="0" wrap="square" tIns="0">
            <a:noAutofit/>
          </a:bodyPr>
          <a:lstStyle>
            <a:lvl1pPr lvl="0" algn="l">
              <a:lnSpc>
                <a:spcPct val="90000"/>
              </a:lnSpc>
              <a:spcBef>
                <a:spcPts val="0"/>
              </a:spcBef>
              <a:spcAft>
                <a:spcPts val="0"/>
              </a:spcAft>
              <a:buSzPts val="4800"/>
              <a:buNone/>
              <a:defRPr sz="4800"/>
            </a:lvl1pPr>
            <a:lvl2pPr lvl="1" algn="l">
              <a:lnSpc>
                <a:spcPct val="90000"/>
              </a:lnSpc>
              <a:spcBef>
                <a:spcPts val="0"/>
              </a:spcBef>
              <a:spcAft>
                <a:spcPts val="0"/>
              </a:spcAft>
              <a:buSzPts val="4800"/>
              <a:buNone/>
              <a:defRPr sz="4800"/>
            </a:lvl2pPr>
            <a:lvl3pPr lvl="2" algn="l">
              <a:lnSpc>
                <a:spcPct val="90000"/>
              </a:lnSpc>
              <a:spcBef>
                <a:spcPts val="0"/>
              </a:spcBef>
              <a:spcAft>
                <a:spcPts val="0"/>
              </a:spcAft>
              <a:buSzPts val="4800"/>
              <a:buNone/>
              <a:defRPr sz="4800"/>
            </a:lvl3pPr>
            <a:lvl4pPr lvl="3" algn="l">
              <a:lnSpc>
                <a:spcPct val="90000"/>
              </a:lnSpc>
              <a:spcBef>
                <a:spcPts val="0"/>
              </a:spcBef>
              <a:spcAft>
                <a:spcPts val="0"/>
              </a:spcAft>
              <a:buSzPts val="4800"/>
              <a:buNone/>
              <a:defRPr sz="4800"/>
            </a:lvl4pPr>
            <a:lvl5pPr lvl="4" algn="l">
              <a:lnSpc>
                <a:spcPct val="90000"/>
              </a:lnSpc>
              <a:spcBef>
                <a:spcPts val="0"/>
              </a:spcBef>
              <a:spcAft>
                <a:spcPts val="0"/>
              </a:spcAft>
              <a:buSzPts val="4800"/>
              <a:buNone/>
              <a:defRPr sz="4800"/>
            </a:lvl5pPr>
            <a:lvl6pPr lvl="5" algn="l">
              <a:lnSpc>
                <a:spcPct val="90000"/>
              </a:lnSpc>
              <a:spcBef>
                <a:spcPts val="0"/>
              </a:spcBef>
              <a:spcAft>
                <a:spcPts val="0"/>
              </a:spcAft>
              <a:buSzPts val="4800"/>
              <a:buNone/>
              <a:defRPr sz="4800"/>
            </a:lvl6pPr>
            <a:lvl7pPr lvl="6" algn="l">
              <a:lnSpc>
                <a:spcPct val="90000"/>
              </a:lnSpc>
              <a:spcBef>
                <a:spcPts val="0"/>
              </a:spcBef>
              <a:spcAft>
                <a:spcPts val="0"/>
              </a:spcAft>
              <a:buSzPts val="4800"/>
              <a:buNone/>
              <a:defRPr sz="4800"/>
            </a:lvl7pPr>
            <a:lvl8pPr lvl="7" algn="l">
              <a:lnSpc>
                <a:spcPct val="90000"/>
              </a:lnSpc>
              <a:spcBef>
                <a:spcPts val="0"/>
              </a:spcBef>
              <a:spcAft>
                <a:spcPts val="0"/>
              </a:spcAft>
              <a:buSzPts val="4800"/>
              <a:buNone/>
              <a:defRPr sz="4800"/>
            </a:lvl8pPr>
            <a:lvl9pPr lvl="8" algn="l">
              <a:lnSpc>
                <a:spcPct val="90000"/>
              </a:lnSpc>
              <a:spcBef>
                <a:spcPts val="0"/>
              </a:spcBef>
              <a:spcAft>
                <a:spcPts val="0"/>
              </a:spcAft>
              <a:buSzPts val="4800"/>
              <a:buNone/>
              <a:defRPr sz="4800"/>
            </a:lvl9pPr>
          </a:lstStyle>
          <a:p/>
        </p:txBody>
      </p:sp>
      <p:sp>
        <p:nvSpPr>
          <p:cNvPr id="45" name="Google Shape;45;p33"/>
          <p:cNvSpPr txBox="1"/>
          <p:nvPr>
            <p:ph idx="1" type="subTitle"/>
          </p:nvPr>
        </p:nvSpPr>
        <p:spPr>
          <a:xfrm>
            <a:off x="2444650" y="2276025"/>
            <a:ext cx="5733300" cy="374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SzPts val="2400"/>
              <a:buNone/>
              <a:defRPr>
                <a:solidFill>
                  <a:schemeClr val="accent1"/>
                </a:solidFill>
              </a:defRPr>
            </a:lvl1pPr>
            <a:lvl2pPr lvl="1" algn="l">
              <a:lnSpc>
                <a:spcPct val="115000"/>
              </a:lnSpc>
              <a:spcBef>
                <a:spcPts val="0"/>
              </a:spcBef>
              <a:spcAft>
                <a:spcPts val="0"/>
              </a:spcAft>
              <a:buSzPts val="3000"/>
              <a:buNone/>
              <a:defRPr sz="3000">
                <a:solidFill>
                  <a:schemeClr val="accent1"/>
                </a:solidFill>
              </a:defRPr>
            </a:lvl2pPr>
            <a:lvl3pPr lvl="2" algn="l">
              <a:lnSpc>
                <a:spcPct val="115000"/>
              </a:lnSpc>
              <a:spcBef>
                <a:spcPts val="0"/>
              </a:spcBef>
              <a:spcAft>
                <a:spcPts val="0"/>
              </a:spcAft>
              <a:buSzPts val="3000"/>
              <a:buNone/>
              <a:defRPr sz="3000">
                <a:solidFill>
                  <a:schemeClr val="accent1"/>
                </a:solidFill>
              </a:defRPr>
            </a:lvl3pPr>
            <a:lvl4pPr lvl="3" algn="l">
              <a:lnSpc>
                <a:spcPct val="115000"/>
              </a:lnSpc>
              <a:spcBef>
                <a:spcPts val="0"/>
              </a:spcBef>
              <a:spcAft>
                <a:spcPts val="0"/>
              </a:spcAft>
              <a:buSzPts val="3000"/>
              <a:buNone/>
              <a:defRPr sz="3000">
                <a:solidFill>
                  <a:schemeClr val="accent1"/>
                </a:solidFill>
              </a:defRPr>
            </a:lvl4pPr>
            <a:lvl5pPr lvl="4" algn="l">
              <a:lnSpc>
                <a:spcPct val="115000"/>
              </a:lnSpc>
              <a:spcBef>
                <a:spcPts val="0"/>
              </a:spcBef>
              <a:spcAft>
                <a:spcPts val="0"/>
              </a:spcAft>
              <a:buClr>
                <a:schemeClr val="accent1"/>
              </a:buClr>
              <a:buSzPts val="3000"/>
              <a:buNone/>
              <a:defRPr sz="3000">
                <a:solidFill>
                  <a:schemeClr val="accent1"/>
                </a:solidFill>
              </a:defRPr>
            </a:lvl5pPr>
            <a:lvl6pPr lvl="5" algn="l">
              <a:lnSpc>
                <a:spcPct val="115000"/>
              </a:lnSpc>
              <a:spcBef>
                <a:spcPts val="0"/>
              </a:spcBef>
              <a:spcAft>
                <a:spcPts val="0"/>
              </a:spcAft>
              <a:buClr>
                <a:schemeClr val="accent1"/>
              </a:buClr>
              <a:buSzPts val="3000"/>
              <a:buNone/>
              <a:defRPr sz="3000">
                <a:solidFill>
                  <a:schemeClr val="accent1"/>
                </a:solidFill>
              </a:defRPr>
            </a:lvl6pPr>
            <a:lvl7pPr lvl="6" algn="l">
              <a:lnSpc>
                <a:spcPct val="115000"/>
              </a:lnSpc>
              <a:spcBef>
                <a:spcPts val="0"/>
              </a:spcBef>
              <a:spcAft>
                <a:spcPts val="0"/>
              </a:spcAft>
              <a:buClr>
                <a:schemeClr val="accent1"/>
              </a:buClr>
              <a:buSzPts val="3000"/>
              <a:buNone/>
              <a:defRPr sz="3000">
                <a:solidFill>
                  <a:schemeClr val="accent1"/>
                </a:solidFill>
              </a:defRPr>
            </a:lvl7pPr>
            <a:lvl8pPr lvl="7" algn="l">
              <a:lnSpc>
                <a:spcPct val="115000"/>
              </a:lnSpc>
              <a:spcBef>
                <a:spcPts val="0"/>
              </a:spcBef>
              <a:spcAft>
                <a:spcPts val="0"/>
              </a:spcAft>
              <a:buClr>
                <a:schemeClr val="accent1"/>
              </a:buClr>
              <a:buSzPts val="3000"/>
              <a:buNone/>
              <a:defRPr sz="3000">
                <a:solidFill>
                  <a:schemeClr val="accent1"/>
                </a:solidFill>
              </a:defRPr>
            </a:lvl8pPr>
            <a:lvl9pPr lvl="8" algn="l">
              <a:lnSpc>
                <a:spcPct val="115000"/>
              </a:lnSpc>
              <a:spcBef>
                <a:spcPts val="0"/>
              </a:spcBef>
              <a:spcAft>
                <a:spcPts val="0"/>
              </a:spcAft>
              <a:buClr>
                <a:schemeClr val="accent1"/>
              </a:buClr>
              <a:buSzPts val="3000"/>
              <a:buNone/>
              <a:defRPr sz="3000">
                <a:solidFill>
                  <a:schemeClr val="accen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6" name="Shape 46"/>
        <p:cNvGrpSpPr/>
        <p:nvPr/>
      </p:nvGrpSpPr>
      <p:grpSpPr>
        <a:xfrm>
          <a:off x="0" y="0"/>
          <a:ext cx="0" cy="0"/>
          <a:chOff x="0" y="0"/>
          <a:chExt cx="0" cy="0"/>
        </a:xfrm>
      </p:grpSpPr>
      <p:grpSp>
        <p:nvGrpSpPr>
          <p:cNvPr id="47" name="Google Shape;47;p34"/>
          <p:cNvGrpSpPr/>
          <p:nvPr/>
        </p:nvGrpSpPr>
        <p:grpSpPr>
          <a:xfrm>
            <a:off x="0" y="277661"/>
            <a:ext cx="7817376" cy="1293453"/>
            <a:chOff x="0" y="277661"/>
            <a:chExt cx="7817376" cy="1293453"/>
          </a:xfrm>
        </p:grpSpPr>
        <p:sp>
          <p:nvSpPr>
            <p:cNvPr id="48" name="Google Shape;48;p34"/>
            <p:cNvSpPr/>
            <p:nvPr/>
          </p:nvSpPr>
          <p:spPr>
            <a:xfrm flipH="1" rot="-5400000">
              <a:off x="112050" y="481364"/>
              <a:ext cx="9777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4"/>
            <p:cNvSpPr/>
            <p:nvPr/>
          </p:nvSpPr>
          <p:spPr>
            <a:xfrm rot="10800000">
              <a:off x="278209" y="1169850"/>
              <a:ext cx="927900" cy="2979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34"/>
            <p:cNvGrpSpPr/>
            <p:nvPr/>
          </p:nvGrpSpPr>
          <p:grpSpPr>
            <a:xfrm>
              <a:off x="284659" y="277661"/>
              <a:ext cx="7532717" cy="895903"/>
              <a:chOff x="0" y="266575"/>
              <a:chExt cx="6046490" cy="1687200"/>
            </a:xfrm>
          </p:grpSpPr>
          <p:sp>
            <p:nvSpPr>
              <p:cNvPr id="51" name="Google Shape;51;p34"/>
              <p:cNvSpPr/>
              <p:nvPr/>
            </p:nvSpPr>
            <p:spPr>
              <a:xfrm flipH="1" rot="10800000">
                <a:off x="0" y="266575"/>
                <a:ext cx="5867700" cy="16872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4"/>
              <p:cNvSpPr/>
              <p:nvPr/>
            </p:nvSpPr>
            <p:spPr>
              <a:xfrm rot="10800000">
                <a:off x="5864390" y="266658"/>
                <a:ext cx="182100" cy="1684500"/>
              </a:xfrm>
              <a:prstGeom prst="triangle">
                <a:avLst>
                  <a:gd fmla="val 100000" name="adj"/>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3" name="Google Shape;53;p34"/>
          <p:cNvGrpSpPr/>
          <p:nvPr/>
        </p:nvGrpSpPr>
        <p:grpSpPr>
          <a:xfrm flipH="1" rot="10800000">
            <a:off x="8543953" y="4243733"/>
            <a:ext cx="600055" cy="374899"/>
            <a:chOff x="5211448" y="3165393"/>
            <a:chExt cx="1477967" cy="784800"/>
          </a:xfrm>
        </p:grpSpPr>
        <p:sp>
          <p:nvSpPr>
            <p:cNvPr id="54" name="Google Shape;54;p34"/>
            <p:cNvSpPr/>
            <p:nvPr/>
          </p:nvSpPr>
          <p:spPr>
            <a:xfrm flipH="1" rot="-5400000">
              <a:off x="5558565" y="2819343"/>
              <a:ext cx="784800" cy="1476900"/>
            </a:xfrm>
            <a:prstGeom prst="triangle">
              <a:avLst>
                <a:gd fmla="val 50000" name="adj"/>
              </a:avLst>
            </a:prstGeom>
            <a:gradFill>
              <a:gsLst>
                <a:gs pos="0">
                  <a:schemeClr val="accent1"/>
                </a:gs>
                <a:gs pos="100000">
                  <a:schemeClr val="accent2"/>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4"/>
            <p:cNvSpPr/>
            <p:nvPr/>
          </p:nvSpPr>
          <p:spPr>
            <a:xfrm flipH="1" rot="10800000">
              <a:off x="5211448" y="3169975"/>
              <a:ext cx="1477800" cy="3897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34"/>
          <p:cNvGrpSpPr/>
          <p:nvPr/>
        </p:nvGrpSpPr>
        <p:grpSpPr>
          <a:xfrm flipH="1">
            <a:off x="8385351" y="4612318"/>
            <a:ext cx="758573" cy="531131"/>
            <a:chOff x="0" y="266575"/>
            <a:chExt cx="7503194" cy="1687200"/>
          </a:xfrm>
        </p:grpSpPr>
        <p:sp>
          <p:nvSpPr>
            <p:cNvPr id="57" name="Google Shape;57;p34"/>
            <p:cNvSpPr/>
            <p:nvPr/>
          </p:nvSpPr>
          <p:spPr>
            <a:xfrm flipH="1" rot="10800000">
              <a:off x="0" y="266575"/>
              <a:ext cx="5867700" cy="1687200"/>
            </a:xfrm>
            <a:prstGeom prst="rect">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4"/>
            <p:cNvSpPr/>
            <p:nvPr/>
          </p:nvSpPr>
          <p:spPr>
            <a:xfrm rot="10800000">
              <a:off x="5808794" y="266660"/>
              <a:ext cx="1694400" cy="1684500"/>
            </a:xfrm>
            <a:prstGeom prst="triangle">
              <a:avLst>
                <a:gd fmla="val 100000" name="adj"/>
              </a:avLst>
            </a:prstGeom>
            <a:gradFill>
              <a:gsLst>
                <a:gs pos="0">
                  <a:schemeClr val="accent1"/>
                </a:gs>
                <a:gs pos="100000">
                  <a:schemeClr val="accen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4"/>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60" name="Google Shape;60;p34"/>
          <p:cNvSpPr txBox="1"/>
          <p:nvPr>
            <p:ph idx="1" type="body"/>
          </p:nvPr>
        </p:nvSpPr>
        <p:spPr>
          <a:xfrm>
            <a:off x="1206100" y="1706200"/>
            <a:ext cx="7026900" cy="30648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600"/>
              </a:spcBef>
              <a:spcAft>
                <a:spcPts val="0"/>
              </a:spcAft>
              <a:buSzPts val="2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61" name="Google Shape;61;p34"/>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lvl1pPr lvl="0"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1pPr>
            <a:lvl2pPr lvl="1"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2pPr>
            <a:lvl3pPr lvl="2"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3pPr>
            <a:lvl4pPr lvl="3"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4pPr>
            <a:lvl5pPr lvl="4"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5pPr>
            <a:lvl6pPr lvl="5"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6pPr>
            <a:lvl7pPr lvl="6"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7pPr>
            <a:lvl8pPr lvl="7"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8pPr>
            <a:lvl9pPr lvl="8" marR="0" rtl="0" algn="l">
              <a:lnSpc>
                <a:spcPct val="90000"/>
              </a:lnSpc>
              <a:spcBef>
                <a:spcPts val="0"/>
              </a:spcBef>
              <a:spcAft>
                <a:spcPts val="0"/>
              </a:spcAft>
              <a:buClr>
                <a:schemeClr val="lt1"/>
              </a:buClr>
              <a:buSzPts val="3200"/>
              <a:buFont typeface="Encode Sans Semi Condensed SemiBold"/>
              <a:buNone/>
              <a:defRPr b="0" i="0" sz="32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9pPr>
          </a:lstStyle>
          <a:p/>
        </p:txBody>
      </p:sp>
      <p:sp>
        <p:nvSpPr>
          <p:cNvPr id="7" name="Google Shape;7;p30"/>
          <p:cNvSpPr txBox="1"/>
          <p:nvPr>
            <p:ph idx="1" type="body"/>
          </p:nvPr>
        </p:nvSpPr>
        <p:spPr>
          <a:xfrm>
            <a:off x="1470125" y="1553800"/>
            <a:ext cx="6915300" cy="30648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600"/>
              </a:spcBef>
              <a:spcAft>
                <a:spcPts val="0"/>
              </a:spcAft>
              <a:buClr>
                <a:schemeClr val="accent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1pPr>
            <a:lvl2pPr indent="-317500" lvl="1" marL="914400" marR="0" rtl="0" algn="l">
              <a:lnSpc>
                <a:spcPct val="115000"/>
              </a:lnSpc>
              <a:spcBef>
                <a:spcPts val="0"/>
              </a:spcBef>
              <a:spcAft>
                <a:spcPts val="0"/>
              </a:spcAft>
              <a:buClr>
                <a:schemeClr val="accent1"/>
              </a:buClr>
              <a:buSzPts val="1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2pPr>
            <a:lvl3pPr indent="-317500" lvl="2" marL="1371600" marR="0" rtl="0" algn="l">
              <a:lnSpc>
                <a:spcPct val="115000"/>
              </a:lnSpc>
              <a:spcBef>
                <a:spcPts val="0"/>
              </a:spcBef>
              <a:spcAft>
                <a:spcPts val="0"/>
              </a:spcAft>
              <a:buClr>
                <a:schemeClr val="accent1"/>
              </a:buClr>
              <a:buSzPts val="1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3pPr>
            <a:lvl4pPr indent="-317500" lvl="3" marL="1828800" marR="0" rtl="0" algn="l">
              <a:lnSpc>
                <a:spcPct val="115000"/>
              </a:lnSpc>
              <a:spcBef>
                <a:spcPts val="0"/>
              </a:spcBef>
              <a:spcAft>
                <a:spcPts val="0"/>
              </a:spcAft>
              <a:buClr>
                <a:schemeClr val="accent1"/>
              </a:buClr>
              <a:buSzPts val="1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4pPr>
            <a:lvl5pPr indent="-381000" lvl="4" marL="2286000" marR="0" rtl="0" algn="l">
              <a:lnSpc>
                <a:spcPct val="115000"/>
              </a:lnSpc>
              <a:spcBef>
                <a:spcPts val="0"/>
              </a:spcBef>
              <a:spcAft>
                <a:spcPts val="0"/>
              </a:spcAft>
              <a:buClr>
                <a:schemeClr val="dk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5pPr>
            <a:lvl6pPr indent="-381000" lvl="5" marL="2743200" marR="0" rtl="0" algn="l">
              <a:lnSpc>
                <a:spcPct val="115000"/>
              </a:lnSpc>
              <a:spcBef>
                <a:spcPts val="0"/>
              </a:spcBef>
              <a:spcAft>
                <a:spcPts val="0"/>
              </a:spcAft>
              <a:buClr>
                <a:schemeClr val="dk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6pPr>
            <a:lvl7pPr indent="-381000" lvl="6" marL="3200400" marR="0" rtl="0" algn="l">
              <a:lnSpc>
                <a:spcPct val="115000"/>
              </a:lnSpc>
              <a:spcBef>
                <a:spcPts val="0"/>
              </a:spcBef>
              <a:spcAft>
                <a:spcPts val="0"/>
              </a:spcAft>
              <a:buClr>
                <a:schemeClr val="dk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7pPr>
            <a:lvl8pPr indent="-381000" lvl="7" marL="3657600" marR="0" rtl="0" algn="l">
              <a:lnSpc>
                <a:spcPct val="115000"/>
              </a:lnSpc>
              <a:spcBef>
                <a:spcPts val="0"/>
              </a:spcBef>
              <a:spcAft>
                <a:spcPts val="0"/>
              </a:spcAft>
              <a:buClr>
                <a:schemeClr val="dk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8pPr>
            <a:lvl9pPr indent="-381000" lvl="8" marL="4114800" marR="0" rtl="0" algn="l">
              <a:lnSpc>
                <a:spcPct val="115000"/>
              </a:lnSpc>
              <a:spcBef>
                <a:spcPts val="0"/>
              </a:spcBef>
              <a:spcAft>
                <a:spcPts val="0"/>
              </a:spcAft>
              <a:buClr>
                <a:schemeClr val="dk1"/>
              </a:buClr>
              <a:buSzPts val="2400"/>
              <a:buFont typeface="Encode Sans Semi Condensed Light"/>
              <a:buChar char="▸"/>
              <a:defRPr b="0" i="0" sz="2400" u="none" cap="none" strike="noStrike">
                <a:solidFill>
                  <a:schemeClr val="dk1"/>
                </a:solidFill>
                <a:latin typeface="Encode Sans Semi Condensed Light"/>
                <a:ea typeface="Encode Sans Semi Condensed Light"/>
                <a:cs typeface="Encode Sans Semi Condensed Light"/>
                <a:sym typeface="Encode Sans Semi Condensed Light"/>
              </a:defRPr>
            </a:lvl9pPr>
          </a:lstStyle>
          <a:p/>
        </p:txBody>
      </p:sp>
      <p:sp>
        <p:nvSpPr>
          <p:cNvPr id="8" name="Google Shape;8;p30"/>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ncode Sans Semi Condensed SemiBold"/>
                <a:ea typeface="Encode Sans Semi Condensed SemiBold"/>
                <a:cs typeface="Encode Sans Semi Condensed SemiBold"/>
                <a:sym typeface="Encode Sans Semi Condensed SemiBol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bit.ly/30b5NGT"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hyperlink" Target="http://spark.rstudio.com/reference/sparklyr/latest/ml_linear_regression.html" TargetMode="External"/><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1"/>
          <p:cNvGrpSpPr/>
          <p:nvPr/>
        </p:nvGrpSpPr>
        <p:grpSpPr>
          <a:xfrm>
            <a:off x="1528157" y="1503408"/>
            <a:ext cx="5994465" cy="784663"/>
            <a:chOff x="0" y="1715400"/>
            <a:chExt cx="4395686" cy="816480"/>
          </a:xfrm>
        </p:grpSpPr>
        <p:sp>
          <p:nvSpPr>
            <p:cNvPr id="67" name="Google Shape;67;p1"/>
            <p:cNvSpPr/>
            <p:nvPr/>
          </p:nvSpPr>
          <p:spPr>
            <a:xfrm rot="5400000">
              <a:off x="3486236" y="1622430"/>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flipH="1" rot="10800000">
              <a:off x="3189575"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flipH="1" rot="-5400000">
              <a:off x="292350" y="1622430"/>
              <a:ext cx="617100" cy="1201800"/>
            </a:xfrm>
            <a:prstGeom prst="parallelogram">
              <a:avLst>
                <a:gd fmla="val 10943" name="adj"/>
              </a:avLst>
            </a:prstGeom>
            <a:gradFill>
              <a:gsLst>
                <a:gs pos="0">
                  <a:schemeClr val="accent1"/>
                </a:gs>
                <a:gs pos="29000">
                  <a:schemeClr val="accent2"/>
                </a:gs>
                <a:gs pos="100000">
                  <a:schemeClr val="accent3"/>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rot="10800000">
              <a:off x="278211" y="2278442"/>
              <a:ext cx="927900" cy="188100"/>
            </a:xfrm>
            <a:prstGeom prst="rtTriangle">
              <a:avLst/>
            </a:prstGeom>
            <a:gradFill>
              <a:gsLst>
                <a:gs pos="0">
                  <a:schemeClr val="accent1"/>
                </a:gs>
                <a:gs pos="47000">
                  <a:schemeClr val="accent1"/>
                </a:gs>
                <a:gs pos="100000">
                  <a:schemeClr val="accent2"/>
                </a:gs>
              </a:gsLst>
              <a:lin ang="59999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flipH="1" rot="10800000">
              <a:off x="281975" y="1715400"/>
              <a:ext cx="3840000" cy="565500"/>
            </a:xfrm>
            <a:prstGeom prst="rect">
              <a:avLst/>
            </a:prstGeom>
            <a:gradFill>
              <a:gsLst>
                <a:gs pos="0">
                  <a:schemeClr val="accent1"/>
                </a:gs>
                <a:gs pos="100000">
                  <a:schemeClr val="accen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
          <p:cNvSpPr txBox="1"/>
          <p:nvPr>
            <p:ph idx="4294967295" type="subTitle"/>
          </p:nvPr>
        </p:nvSpPr>
        <p:spPr>
          <a:xfrm>
            <a:off x="848137" y="2647950"/>
            <a:ext cx="7539000" cy="8622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600"/>
              </a:spcBef>
              <a:spcAft>
                <a:spcPts val="0"/>
              </a:spcAft>
              <a:buClr>
                <a:schemeClr val="accent1"/>
              </a:buClr>
              <a:buSzPts val="2400"/>
              <a:buFont typeface="Encode Sans Semi Condensed Light"/>
              <a:buNone/>
            </a:pPr>
            <a:r>
              <a:rPr b="1" i="0" lang="en-GB" sz="2400" u="none" cap="none" strike="noStrike">
                <a:solidFill>
                  <a:schemeClr val="dk1"/>
                </a:solidFill>
                <a:latin typeface="Encode Sans Semi Condensed"/>
                <a:ea typeface="Encode Sans Semi Condensed"/>
                <a:cs typeface="Encode Sans Semi Condensed"/>
                <a:sym typeface="Encode Sans Semi Condensed"/>
              </a:rPr>
              <a:t>TEAM D5 | </a:t>
            </a:r>
            <a:r>
              <a:rPr b="1" i="0" lang="en-GB" sz="3200" u="none" cap="none" strike="noStrike">
                <a:solidFill>
                  <a:schemeClr val="dk1"/>
                </a:solidFill>
                <a:latin typeface="Encode Sans Semi Condensed"/>
                <a:ea typeface="Encode Sans Semi Condensed"/>
                <a:cs typeface="Encode Sans Semi Condensed"/>
                <a:sym typeface="Encode Sans Semi Condensed"/>
              </a:rPr>
              <a:t>Spark with Sparklyr</a:t>
            </a:r>
            <a:endParaRPr b="1" i="0" sz="3200" u="none" cap="none" strike="noStrike">
              <a:solidFill>
                <a:schemeClr val="dk1"/>
              </a:solidFill>
              <a:latin typeface="Encode Sans Semi Condensed"/>
              <a:ea typeface="Encode Sans Semi Condensed"/>
              <a:cs typeface="Encode Sans Semi Condensed"/>
              <a:sym typeface="Encode Sans Semi Condensed"/>
            </a:endParaRPr>
          </a:p>
        </p:txBody>
      </p:sp>
      <p:pic>
        <p:nvPicPr>
          <p:cNvPr id="73" name="Google Shape;73;p1"/>
          <p:cNvPicPr preferRelativeResize="0"/>
          <p:nvPr/>
        </p:nvPicPr>
        <p:blipFill rotWithShape="1">
          <a:blip r:embed="rId3">
            <a:alphaModFix/>
          </a:blip>
          <a:srcRect b="0" l="0" r="0" t="0"/>
          <a:stretch/>
        </p:blipFill>
        <p:spPr>
          <a:xfrm>
            <a:off x="3719792" y="1023423"/>
            <a:ext cx="1622463" cy="1503432"/>
          </a:xfrm>
          <a:prstGeom prst="octagon">
            <a:avLst>
              <a:gd fmla="val 29289" name="adj"/>
            </a:avLst>
          </a:prstGeom>
          <a:noFill/>
          <a:ln>
            <a:noFill/>
          </a:ln>
          <a:effectLst>
            <a:outerShdw blurRad="142875" rotWithShape="0" algn="bl" dir="5400000" dist="47625">
              <a:schemeClr val="dk1">
                <a:alpha val="24705"/>
              </a:schemeClr>
            </a:outerShdw>
          </a:effectLst>
        </p:spPr>
      </p:pic>
      <p:sp>
        <p:nvSpPr>
          <p:cNvPr id="74" name="Google Shape;74;p1"/>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75" name="Google Shape;75;p1"/>
          <p:cNvSpPr txBox="1"/>
          <p:nvPr/>
        </p:nvSpPr>
        <p:spPr>
          <a:xfrm>
            <a:off x="152400" y="3979843"/>
            <a:ext cx="277992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GB" u="sng">
                <a:latin typeface="Encode Sans Semi Condensed"/>
                <a:ea typeface="Encode Sans Semi Condensed"/>
                <a:cs typeface="Encode Sans Semi Condensed"/>
                <a:sym typeface="Encode Sans Semi Condensed"/>
              </a:rPr>
              <a:t>BY</a:t>
            </a:r>
            <a:endParaRPr/>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Encode Sans Semi Condensed"/>
                <a:ea typeface="Encode Sans Semi Condensed"/>
                <a:cs typeface="Encode Sans Semi Condensed"/>
                <a:sym typeface="Encode Sans Semi Condensed"/>
              </a:rPr>
              <a:t>ROBIN ROY - </a:t>
            </a:r>
            <a:r>
              <a:rPr b="0" i="0" lang="en-GB" sz="1400" u="none" cap="none" strike="noStrike">
                <a:solidFill>
                  <a:srgbClr val="000000"/>
                </a:solidFill>
                <a:latin typeface="Arial"/>
                <a:ea typeface="Arial"/>
                <a:cs typeface="Arial"/>
                <a:sym typeface="Arial"/>
              </a:rPr>
              <a:t>10544522</a:t>
            </a:r>
            <a:endParaRPr/>
          </a:p>
          <a:p>
            <a:pPr indent="0" lvl="0" marL="457200" marR="0" rtl="0" algn="l">
              <a:lnSpc>
                <a:spcPct val="100000"/>
              </a:lnSpc>
              <a:spcBef>
                <a:spcPts val="0"/>
              </a:spcBef>
              <a:spcAft>
                <a:spcPts val="0"/>
              </a:spcAft>
              <a:buNone/>
            </a:pPr>
            <a:r>
              <a:t/>
            </a:r>
            <a:endParaRPr/>
          </a:p>
        </p:txBody>
      </p:sp>
      <p:pic>
        <p:nvPicPr>
          <p:cNvPr id="76" name="Google Shape;76;p1"/>
          <p:cNvPicPr preferRelativeResize="0"/>
          <p:nvPr/>
        </p:nvPicPr>
        <p:blipFill rotWithShape="1">
          <a:blip r:embed="rId4">
            <a:alphaModFix/>
          </a:blip>
          <a:srcRect b="0" l="0" r="0" t="0"/>
          <a:stretch/>
        </p:blipFill>
        <p:spPr>
          <a:xfrm>
            <a:off x="7149358" y="0"/>
            <a:ext cx="1809040" cy="1503407"/>
          </a:xfrm>
          <a:prstGeom prst="rect">
            <a:avLst/>
          </a:prstGeom>
          <a:noFill/>
          <a:ln>
            <a:noFill/>
          </a:ln>
        </p:spPr>
      </p:pic>
      <p:pic>
        <p:nvPicPr>
          <p:cNvPr id="77" name="Google Shape;77;p1"/>
          <p:cNvPicPr preferRelativeResize="0"/>
          <p:nvPr/>
        </p:nvPicPr>
        <p:blipFill rotWithShape="1">
          <a:blip r:embed="rId5">
            <a:alphaModFix/>
          </a:blip>
          <a:srcRect b="0" l="0" r="0" t="0"/>
          <a:stretch/>
        </p:blipFill>
        <p:spPr>
          <a:xfrm>
            <a:off x="6756640" y="4085747"/>
            <a:ext cx="553254" cy="553254"/>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Installing Sparkly R packages </a:t>
            </a:r>
            <a:endParaRPr/>
          </a:p>
        </p:txBody>
      </p:sp>
      <p:sp>
        <p:nvSpPr>
          <p:cNvPr id="152" name="Google Shape;152;p10"/>
          <p:cNvSpPr txBox="1"/>
          <p:nvPr>
            <p:ph idx="1" type="body"/>
          </p:nvPr>
        </p:nvSpPr>
        <p:spPr>
          <a:xfrm>
            <a:off x="59700" y="16405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800">
                <a:latin typeface="Encode Sans Semi Condensed"/>
                <a:ea typeface="Encode Sans Semi Condensed"/>
                <a:cs typeface="Encode Sans Semi Condensed"/>
                <a:sym typeface="Encode Sans Semi Condensed"/>
              </a:rPr>
              <a:t>we can install the sparklyr package from CRAN install.packages("sparklyr") we should also install a local version of Spark for development purposes:</a:t>
            </a:r>
            <a:endParaRPr/>
          </a:p>
          <a:p>
            <a:pPr indent="-381000" lvl="0" marL="457200" rtl="0" algn="l">
              <a:lnSpc>
                <a:spcPct val="115000"/>
              </a:lnSpc>
              <a:spcBef>
                <a:spcPts val="600"/>
              </a:spcBef>
              <a:spcAft>
                <a:spcPts val="0"/>
              </a:spcAft>
              <a:buSzPts val="2400"/>
              <a:buChar char="⊳"/>
            </a:pPr>
            <a:r>
              <a:rPr lang="en-GB" sz="1600">
                <a:solidFill>
                  <a:schemeClr val="dk1"/>
                </a:solidFill>
                <a:latin typeface="Encode Sans Semi Condensed"/>
                <a:ea typeface="Encode Sans Semi Condensed"/>
                <a:cs typeface="Encode Sans Semi Condensed"/>
                <a:sym typeface="Encode Sans Semi Condensed"/>
              </a:rPr>
              <a:t>library(sparklyr) </a:t>
            </a:r>
            <a:endParaRPr/>
          </a:p>
          <a:p>
            <a:pPr indent="0" lvl="0" marL="76200" rtl="0" algn="l">
              <a:lnSpc>
                <a:spcPct val="115000"/>
              </a:lnSpc>
              <a:spcBef>
                <a:spcPts val="600"/>
              </a:spcBef>
              <a:spcAft>
                <a:spcPts val="0"/>
              </a:spcAft>
              <a:buSzPts val="2400"/>
              <a:buNone/>
            </a:pPr>
            <a:r>
              <a:rPr lang="en-GB" sz="1600">
                <a:solidFill>
                  <a:schemeClr val="dk1"/>
                </a:solidFill>
                <a:latin typeface="Encode Sans Semi Condensed"/>
                <a:ea typeface="Encode Sans Semi Condensed"/>
                <a:cs typeface="Encode Sans Semi Condensed"/>
                <a:sym typeface="Encode Sans Semi Condensed"/>
              </a:rPr>
              <a:t>	spark_install(version = "2.1.0")</a:t>
            </a:r>
            <a:endParaRPr/>
          </a:p>
          <a:p>
            <a:pPr indent="0" lvl="0" marL="76200" rtl="0" algn="l">
              <a:lnSpc>
                <a:spcPct val="115000"/>
              </a:lnSpc>
              <a:spcBef>
                <a:spcPts val="600"/>
              </a:spcBef>
              <a:spcAft>
                <a:spcPts val="0"/>
              </a:spcAft>
              <a:buSzPts val="2400"/>
              <a:buNone/>
            </a:pPr>
            <a:r>
              <a:t/>
            </a:r>
            <a:endParaRPr sz="1600">
              <a:solidFill>
                <a:schemeClr val="dk1"/>
              </a:solidFill>
              <a:latin typeface="Encode Sans Semi Condensed"/>
              <a:ea typeface="Encode Sans Semi Condensed"/>
              <a:cs typeface="Encode Sans Semi Condensed"/>
              <a:sym typeface="Encode Sans Semi Condensed"/>
            </a:endParaRPr>
          </a:p>
        </p:txBody>
      </p:sp>
      <p:sp>
        <p:nvSpPr>
          <p:cNvPr id="153" name="Google Shape;153;p10"/>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54" name="Google Shape;154;p10"/>
          <p:cNvPicPr preferRelativeResize="0"/>
          <p:nvPr/>
        </p:nvPicPr>
        <p:blipFill rotWithShape="1">
          <a:blip r:embed="rId3">
            <a:alphaModFix/>
          </a:blip>
          <a:srcRect b="0" l="0" r="0" t="0"/>
          <a:stretch/>
        </p:blipFill>
        <p:spPr>
          <a:xfrm>
            <a:off x="6048703" y="438150"/>
            <a:ext cx="685800" cy="68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b="1" lang="en-GB"/>
              <a:t>Connecting to Spark</a:t>
            </a:r>
            <a:endParaRPr/>
          </a:p>
        </p:txBody>
      </p:sp>
      <p:sp>
        <p:nvSpPr>
          <p:cNvPr id="160" name="Google Shape;160;p11"/>
          <p:cNvSpPr txBox="1"/>
          <p:nvPr>
            <p:ph idx="1" type="body"/>
          </p:nvPr>
        </p:nvSpPr>
        <p:spPr>
          <a:xfrm>
            <a:off x="76200" y="1581150"/>
            <a:ext cx="7467600" cy="32004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800"/>
              <a:t>we can then create a local spark connection to mimic we have a spark cluster here we use master =”local”option.when we connect to real spark cluster, other options are needed.</a:t>
            </a:r>
            <a:endParaRPr b="1" sz="1800"/>
          </a:p>
          <a:p>
            <a:pPr indent="-381000" lvl="0" marL="457200" rtl="0" algn="l">
              <a:lnSpc>
                <a:spcPct val="115000"/>
              </a:lnSpc>
              <a:spcBef>
                <a:spcPts val="600"/>
              </a:spcBef>
              <a:spcAft>
                <a:spcPts val="0"/>
              </a:spcAft>
              <a:buSzPts val="2400"/>
              <a:buChar char="⊳"/>
            </a:pPr>
            <a:r>
              <a:rPr lang="en-GB" sz="1800"/>
              <a:t>we can connect to both local instances of Spark as well as remote Spark clusters. Here we’ll connect to a local instance of Spark.</a:t>
            </a:r>
            <a:endParaRPr sz="1400">
              <a:solidFill>
                <a:schemeClr val="dk1"/>
              </a:solidFill>
            </a:endParaRPr>
          </a:p>
          <a:p>
            <a:pPr indent="0" lvl="0" marL="76200" rtl="0" algn="l">
              <a:lnSpc>
                <a:spcPct val="115000"/>
              </a:lnSpc>
              <a:spcBef>
                <a:spcPts val="600"/>
              </a:spcBef>
              <a:spcAft>
                <a:spcPts val="0"/>
              </a:spcAft>
              <a:buSzPts val="2400"/>
              <a:buNone/>
            </a:pPr>
            <a:r>
              <a:rPr lang="en-GB" sz="1400">
                <a:solidFill>
                  <a:schemeClr val="dk1"/>
                </a:solidFill>
              </a:rPr>
              <a:t>           sc &lt;- spark_connect(master = "local") </a:t>
            </a:r>
            <a:endParaRPr/>
          </a:p>
          <a:p>
            <a:pPr indent="0" lvl="0" marL="76200" rtl="0" algn="l">
              <a:lnSpc>
                <a:spcPct val="115000"/>
              </a:lnSpc>
              <a:spcBef>
                <a:spcPts val="600"/>
              </a:spcBef>
              <a:spcAft>
                <a:spcPts val="0"/>
              </a:spcAft>
              <a:buSzPts val="2400"/>
              <a:buNone/>
            </a:pPr>
            <a:r>
              <a:t/>
            </a:r>
            <a:endParaRPr sz="1400">
              <a:solidFill>
                <a:schemeClr val="dk1"/>
              </a:solidFill>
            </a:endParaRPr>
          </a:p>
          <a:p>
            <a:pPr indent="0" lvl="0" marL="76200" rtl="0" algn="l">
              <a:lnSpc>
                <a:spcPct val="115000"/>
              </a:lnSpc>
              <a:spcBef>
                <a:spcPts val="600"/>
              </a:spcBef>
              <a:spcAft>
                <a:spcPts val="0"/>
              </a:spcAft>
              <a:buSzPts val="2400"/>
              <a:buNone/>
            </a:pPr>
            <a:r>
              <a:rPr lang="en-GB" sz="1400">
                <a:solidFill>
                  <a:schemeClr val="dk1"/>
                </a:solidFill>
              </a:rPr>
              <a:t>				The returned Spark connection (sc) provides a                                                                                                                                               				remote dplyr data source to the Spark cluster.</a:t>
            </a:r>
            <a:endParaRPr/>
          </a:p>
          <a:p>
            <a:pPr indent="0" lvl="0" marL="76200" rtl="0" algn="l">
              <a:lnSpc>
                <a:spcPct val="115000"/>
              </a:lnSpc>
              <a:spcBef>
                <a:spcPts val="600"/>
              </a:spcBef>
              <a:spcAft>
                <a:spcPts val="0"/>
              </a:spcAft>
              <a:buSzPts val="2400"/>
              <a:buNone/>
            </a:pPr>
            <a:r>
              <a:t/>
            </a:r>
            <a:endParaRPr sz="1400">
              <a:solidFill>
                <a:schemeClr val="dk1"/>
              </a:solidFill>
            </a:endParaRPr>
          </a:p>
          <a:p>
            <a:pPr indent="0" lvl="0" marL="76200" rtl="0" algn="l">
              <a:lnSpc>
                <a:spcPct val="115000"/>
              </a:lnSpc>
              <a:spcBef>
                <a:spcPts val="600"/>
              </a:spcBef>
              <a:spcAft>
                <a:spcPts val="0"/>
              </a:spcAft>
              <a:buSzPts val="2400"/>
              <a:buNone/>
            </a:pPr>
            <a:r>
              <a:t/>
            </a:r>
            <a:endParaRPr sz="1800">
              <a:latin typeface="Encode Sans Semi Condensed"/>
              <a:ea typeface="Encode Sans Semi Condensed"/>
              <a:cs typeface="Encode Sans Semi Condensed"/>
              <a:sym typeface="Encode Sans Semi Condensed"/>
            </a:endParaRPr>
          </a:p>
          <a:p>
            <a:pPr indent="0" lvl="0" marL="76200" rtl="0" algn="l">
              <a:lnSpc>
                <a:spcPct val="115000"/>
              </a:lnSpc>
              <a:spcBef>
                <a:spcPts val="600"/>
              </a:spcBef>
              <a:spcAft>
                <a:spcPts val="0"/>
              </a:spcAft>
              <a:buSzPts val="2400"/>
              <a:buNone/>
            </a:pPr>
            <a:r>
              <a:t/>
            </a:r>
            <a:endParaRPr sz="1800">
              <a:latin typeface="Encode Sans Semi Condensed"/>
              <a:ea typeface="Encode Sans Semi Condensed"/>
              <a:cs typeface="Encode Sans Semi Condensed"/>
              <a:sym typeface="Encode Sans Semi Condensed"/>
            </a:endParaRPr>
          </a:p>
        </p:txBody>
      </p:sp>
      <p:sp>
        <p:nvSpPr>
          <p:cNvPr id="161" name="Google Shape;161;p11"/>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62" name="Google Shape;162;p11"/>
          <p:cNvPicPr preferRelativeResize="0"/>
          <p:nvPr/>
        </p:nvPicPr>
        <p:blipFill rotWithShape="1">
          <a:blip r:embed="rId3">
            <a:alphaModFix/>
          </a:blip>
          <a:srcRect b="77752" l="64179" r="0" t="4288"/>
          <a:stretch/>
        </p:blipFill>
        <p:spPr>
          <a:xfrm>
            <a:off x="513229" y="3714750"/>
            <a:ext cx="2932044" cy="990600"/>
          </a:xfrm>
          <a:prstGeom prst="rect">
            <a:avLst/>
          </a:prstGeom>
          <a:noFill/>
          <a:ln>
            <a:noFill/>
          </a:ln>
        </p:spPr>
      </p:pic>
      <p:pic>
        <p:nvPicPr>
          <p:cNvPr id="163" name="Google Shape;163;p11"/>
          <p:cNvPicPr preferRelativeResize="0"/>
          <p:nvPr/>
        </p:nvPicPr>
        <p:blipFill rotWithShape="1">
          <a:blip r:embed="rId4">
            <a:alphaModFix/>
          </a:blip>
          <a:srcRect b="0" l="0" r="0" t="0"/>
          <a:stretch/>
        </p:blipFill>
        <p:spPr>
          <a:xfrm>
            <a:off x="4648200" y="514350"/>
            <a:ext cx="609600" cy="609600"/>
          </a:xfrm>
          <a:prstGeom prst="rect">
            <a:avLst/>
          </a:prstGeom>
          <a:noFill/>
          <a:ln>
            <a:noFill/>
          </a:ln>
        </p:spPr>
      </p:pic>
      <p:pic>
        <p:nvPicPr>
          <p:cNvPr id="164" name="Google Shape;164;p11"/>
          <p:cNvPicPr preferRelativeResize="0"/>
          <p:nvPr/>
        </p:nvPicPr>
        <p:blipFill rotWithShape="1">
          <a:blip r:embed="rId4">
            <a:alphaModFix/>
          </a:blip>
          <a:srcRect b="0" l="0" r="0" t="0"/>
          <a:stretch/>
        </p:blipFill>
        <p:spPr>
          <a:xfrm>
            <a:off x="5943600" y="51479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Create local data</a:t>
            </a:r>
            <a:endParaRPr/>
          </a:p>
        </p:txBody>
      </p:sp>
      <p:sp>
        <p:nvSpPr>
          <p:cNvPr id="170" name="Google Shape;170;p12"/>
          <p:cNvSpPr txBox="1"/>
          <p:nvPr>
            <p:ph idx="1" type="body"/>
          </p:nvPr>
        </p:nvSpPr>
        <p:spPr>
          <a:xfrm>
            <a:off x="212100" y="15643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Let us use a Dataset ‘the iris dataset’. It is part of the dplyr library and lets load that Library to use iris data frame. Here is the iris data set is still in The local node where the R studio is running on.</a:t>
            </a:r>
            <a:endParaRPr/>
          </a:p>
          <a:p>
            <a:pPr indent="0" lvl="0" marL="0" rtl="0" algn="l">
              <a:lnSpc>
                <a:spcPct val="115000"/>
              </a:lnSpc>
              <a:spcBef>
                <a:spcPts val="600"/>
              </a:spcBef>
              <a:spcAft>
                <a:spcPts val="0"/>
              </a:spcAft>
              <a:buSzPts val="2400"/>
              <a:buNone/>
            </a:pPr>
            <a:r>
              <a:rPr lang="en-GB" sz="1600"/>
              <a:t>We can install the dplyr package using the below command </a:t>
            </a:r>
            <a:endParaRPr/>
          </a:p>
          <a:p>
            <a:pPr indent="0" lvl="0" marL="0" rtl="0" algn="l">
              <a:lnSpc>
                <a:spcPct val="115000"/>
              </a:lnSpc>
              <a:spcBef>
                <a:spcPts val="600"/>
              </a:spcBef>
              <a:spcAft>
                <a:spcPts val="0"/>
              </a:spcAft>
              <a:buSzPts val="2400"/>
              <a:buNone/>
            </a:pPr>
            <a:r>
              <a:rPr lang="en-GB" sz="1600">
                <a:highlight>
                  <a:srgbClr val="C0C0C0"/>
                </a:highlight>
              </a:rPr>
              <a:t>install.packages("dplyr")</a:t>
            </a:r>
            <a:endParaRPr/>
          </a:p>
          <a:p>
            <a:pPr indent="0" lvl="0" marL="0" rtl="0" algn="l">
              <a:lnSpc>
                <a:spcPct val="115000"/>
              </a:lnSpc>
              <a:spcBef>
                <a:spcPts val="600"/>
              </a:spcBef>
              <a:spcAft>
                <a:spcPts val="0"/>
              </a:spcAft>
              <a:buSzPts val="2400"/>
              <a:buNone/>
            </a:pPr>
            <a:r>
              <a:rPr lang="en-GB" sz="1600"/>
              <a:t>we can use the function using the below mentioned command</a:t>
            </a:r>
            <a:endParaRPr/>
          </a:p>
          <a:p>
            <a:pPr indent="0" lvl="0" marL="0" rtl="0" algn="l">
              <a:lnSpc>
                <a:spcPct val="115000"/>
              </a:lnSpc>
              <a:spcBef>
                <a:spcPts val="600"/>
              </a:spcBef>
              <a:spcAft>
                <a:spcPts val="0"/>
              </a:spcAft>
              <a:buSzPts val="2400"/>
              <a:buNone/>
            </a:pPr>
            <a:r>
              <a:rPr lang="en-GB" sz="1600">
                <a:highlight>
                  <a:srgbClr val="C0C0C0"/>
                </a:highlight>
              </a:rPr>
              <a:t>library(dplyr)</a:t>
            </a:r>
            <a:endParaRPr/>
          </a:p>
          <a:p>
            <a:pPr indent="-381000" lvl="0" marL="457200" rtl="0" algn="l">
              <a:lnSpc>
                <a:spcPct val="115000"/>
              </a:lnSpc>
              <a:spcBef>
                <a:spcPts val="600"/>
              </a:spcBef>
              <a:spcAft>
                <a:spcPts val="0"/>
              </a:spcAft>
              <a:buSzPts val="2400"/>
              <a:buChar char="⊳"/>
            </a:pPr>
            <a:r>
              <a:rPr lang="en-GB" sz="1600"/>
              <a:t>Using the head command we can able to see the column names with few rows</a:t>
            </a:r>
            <a:endParaRPr/>
          </a:p>
          <a:p>
            <a:pPr indent="0" lvl="0" marL="0" rtl="0" algn="l">
              <a:lnSpc>
                <a:spcPct val="115000"/>
              </a:lnSpc>
              <a:spcBef>
                <a:spcPts val="600"/>
              </a:spcBef>
              <a:spcAft>
                <a:spcPts val="0"/>
              </a:spcAft>
              <a:buSzPts val="2400"/>
              <a:buNone/>
            </a:pPr>
            <a:r>
              <a:rPr lang="en-GB" sz="1600">
                <a:highlight>
                  <a:srgbClr val="C0C0C0"/>
                </a:highlight>
              </a:rPr>
              <a:t>head(iris)</a:t>
            </a:r>
            <a:endParaRPr sz="1600">
              <a:highlight>
                <a:srgbClr val="C0C0C0"/>
              </a:highlight>
            </a:endParaRPr>
          </a:p>
          <a:p>
            <a:pPr indent="0" lvl="0" marL="76200" rtl="0" algn="l">
              <a:lnSpc>
                <a:spcPct val="115000"/>
              </a:lnSpc>
              <a:spcBef>
                <a:spcPts val="600"/>
              </a:spcBef>
              <a:spcAft>
                <a:spcPts val="0"/>
              </a:spcAft>
              <a:buSzPts val="2400"/>
              <a:buNone/>
            </a:pPr>
            <a:r>
              <a:t/>
            </a:r>
            <a:endParaRPr sz="1800">
              <a:latin typeface="Encode Sans Semi Condensed"/>
              <a:ea typeface="Encode Sans Semi Condensed"/>
              <a:cs typeface="Encode Sans Semi Condensed"/>
              <a:sym typeface="Encode Sans Semi Condensed"/>
            </a:endParaRPr>
          </a:p>
        </p:txBody>
      </p:sp>
      <p:sp>
        <p:nvSpPr>
          <p:cNvPr id="171" name="Google Shape;171;p12"/>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72" name="Google Shape;172;p12"/>
          <p:cNvPicPr preferRelativeResize="0"/>
          <p:nvPr/>
        </p:nvPicPr>
        <p:blipFill rotWithShape="1">
          <a:blip r:embed="rId3">
            <a:alphaModFix/>
          </a:blip>
          <a:srcRect b="0" l="0" r="0" t="0"/>
          <a:stretch/>
        </p:blipFill>
        <p:spPr>
          <a:xfrm>
            <a:off x="6858000" y="5143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Copy data to spark</a:t>
            </a:r>
            <a:endParaRPr/>
          </a:p>
        </p:txBody>
      </p:sp>
      <p:sp>
        <p:nvSpPr>
          <p:cNvPr id="178" name="Google Shape;178;p13"/>
          <p:cNvSpPr txBox="1"/>
          <p:nvPr>
            <p:ph idx="1" type="body"/>
          </p:nvPr>
        </p:nvSpPr>
        <p:spPr>
          <a:xfrm>
            <a:off x="228600" y="14287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In real application, were data is usually very big and cannot fit into One hard disk and it is very likely were data is already in Hadoop/Spark Ecosystem, we can use spark Data Frame to analyse were data in Spark system.</a:t>
            </a:r>
            <a:endParaRPr/>
          </a:p>
          <a:p>
            <a:pPr indent="-381000" lvl="0" marL="457200" rtl="0" algn="l">
              <a:lnSpc>
                <a:spcPct val="115000"/>
              </a:lnSpc>
              <a:spcBef>
                <a:spcPts val="600"/>
              </a:spcBef>
              <a:spcAft>
                <a:spcPts val="0"/>
              </a:spcAft>
              <a:buSzPts val="2400"/>
              <a:buChar char="⊳"/>
            </a:pPr>
            <a:r>
              <a:rPr lang="en-GB" sz="1600"/>
              <a:t>Here is a example how to copy a local data set in the spark system already created the spark connection SC, now it is fairly easy to copy data to Spark system by sdf_copy_to() function as below:</a:t>
            </a:r>
            <a:endParaRPr sz="1600"/>
          </a:p>
          <a:p>
            <a:pPr indent="0" lvl="0" marL="0" rtl="0" algn="l">
              <a:lnSpc>
                <a:spcPct val="115000"/>
              </a:lnSpc>
              <a:spcBef>
                <a:spcPts val="600"/>
              </a:spcBef>
              <a:spcAft>
                <a:spcPts val="0"/>
              </a:spcAft>
              <a:buSzPts val="2400"/>
              <a:buNone/>
            </a:pPr>
            <a:r>
              <a:rPr lang="en-GB" sz="1600">
                <a:highlight>
                  <a:srgbClr val="C0C0C0"/>
                </a:highlight>
              </a:rPr>
              <a:t>Iris_tbl &lt;-sdf_copy_to(sc = sc, x =iris,overwrite=T)</a:t>
            </a:r>
            <a:endParaRPr/>
          </a:p>
          <a:p>
            <a:pPr indent="0" lvl="0" marL="0" rtl="0" algn="l">
              <a:lnSpc>
                <a:spcPct val="115000"/>
              </a:lnSpc>
              <a:spcBef>
                <a:spcPts val="600"/>
              </a:spcBef>
              <a:spcAft>
                <a:spcPts val="0"/>
              </a:spcAft>
              <a:buSzPts val="2400"/>
              <a:buNone/>
            </a:pPr>
            <a:r>
              <a:t/>
            </a:r>
            <a:endParaRPr sz="1600">
              <a:highlight>
                <a:srgbClr val="C0C0C0"/>
              </a:highlight>
            </a:endParaRPr>
          </a:p>
        </p:txBody>
      </p:sp>
      <p:sp>
        <p:nvSpPr>
          <p:cNvPr id="179" name="Google Shape;179;p13"/>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80" name="Google Shape;180;p13"/>
          <p:cNvPicPr preferRelativeResize="0"/>
          <p:nvPr/>
        </p:nvPicPr>
        <p:blipFill rotWithShape="1">
          <a:blip r:embed="rId3">
            <a:alphaModFix/>
          </a:blip>
          <a:srcRect b="72037" l="64523" r="0" t="6736"/>
          <a:stretch/>
        </p:blipFill>
        <p:spPr>
          <a:xfrm>
            <a:off x="533400" y="3798823"/>
            <a:ext cx="4191000" cy="982727"/>
          </a:xfrm>
          <a:prstGeom prst="rect">
            <a:avLst/>
          </a:prstGeom>
          <a:noFill/>
          <a:ln>
            <a:noFill/>
          </a:ln>
        </p:spPr>
      </p:pic>
      <p:pic>
        <p:nvPicPr>
          <p:cNvPr id="181" name="Google Shape;181;p13"/>
          <p:cNvPicPr preferRelativeResize="0"/>
          <p:nvPr/>
        </p:nvPicPr>
        <p:blipFill rotWithShape="1">
          <a:blip r:embed="rId4">
            <a:alphaModFix/>
          </a:blip>
          <a:srcRect b="0" l="0" r="0" t="0"/>
          <a:stretch/>
        </p:blipFill>
        <p:spPr>
          <a:xfrm>
            <a:off x="4572000" y="539969"/>
            <a:ext cx="609600" cy="609600"/>
          </a:xfrm>
          <a:prstGeom prst="rect">
            <a:avLst/>
          </a:prstGeom>
          <a:noFill/>
          <a:ln>
            <a:noFill/>
          </a:ln>
        </p:spPr>
      </p:pic>
      <p:pic>
        <p:nvPicPr>
          <p:cNvPr id="182" name="Google Shape;182;p13"/>
          <p:cNvPicPr preferRelativeResize="0"/>
          <p:nvPr/>
        </p:nvPicPr>
        <p:blipFill rotWithShape="1">
          <a:blip r:embed="rId4">
            <a:alphaModFix/>
          </a:blip>
          <a:srcRect b="0" l="0" r="0" t="0"/>
          <a:stretch/>
        </p:blipFill>
        <p:spPr>
          <a:xfrm>
            <a:off x="5867400" y="52486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Copy data to spark</a:t>
            </a:r>
            <a:endParaRPr/>
          </a:p>
        </p:txBody>
      </p:sp>
      <p:sp>
        <p:nvSpPr>
          <p:cNvPr id="188" name="Google Shape;188;p14"/>
          <p:cNvSpPr txBox="1"/>
          <p:nvPr>
            <p:ph idx="1" type="body"/>
          </p:nvPr>
        </p:nvSpPr>
        <p:spPr>
          <a:xfrm>
            <a:off x="326929" y="15049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Now the  data is stored in Spark cluster ..we can verify it in work space environment Global environment </a:t>
            </a:r>
            <a:endParaRPr sz="1600"/>
          </a:p>
          <a:p>
            <a:pPr indent="0" lvl="0" marL="0" rtl="0" algn="l">
              <a:lnSpc>
                <a:spcPct val="115000"/>
              </a:lnSpc>
              <a:spcBef>
                <a:spcPts val="600"/>
              </a:spcBef>
              <a:spcAft>
                <a:spcPts val="0"/>
              </a:spcAft>
              <a:buSzPts val="2400"/>
              <a:buNone/>
            </a:pPr>
            <a:r>
              <a:rPr lang="en-GB" sz="1600"/>
              <a:t>Iris_tbl</a:t>
            </a:r>
            <a:endParaRPr sz="1600"/>
          </a:p>
          <a:p>
            <a:pPr indent="-381000" lvl="0" marL="457200" rtl="0" algn="l">
              <a:lnSpc>
                <a:spcPct val="115000"/>
              </a:lnSpc>
              <a:spcBef>
                <a:spcPts val="600"/>
              </a:spcBef>
              <a:spcAft>
                <a:spcPts val="0"/>
              </a:spcAft>
              <a:buSzPts val="2400"/>
              <a:buChar char="⊳"/>
            </a:pPr>
            <a:r>
              <a:rPr lang="en-GB" sz="1600"/>
              <a:t>To check whether the iris dataset was copied to spark environment successfully or not, we can use src_tbls() function to the spark connection(sc):</a:t>
            </a:r>
            <a:endParaRPr sz="1600"/>
          </a:p>
          <a:p>
            <a:pPr indent="-381000" lvl="0" marL="457200" rtl="0" algn="l">
              <a:lnSpc>
                <a:spcPct val="115000"/>
              </a:lnSpc>
              <a:spcBef>
                <a:spcPts val="600"/>
              </a:spcBef>
              <a:spcAft>
                <a:spcPts val="0"/>
              </a:spcAft>
              <a:buSzPts val="2400"/>
              <a:buChar char="⊳"/>
            </a:pPr>
            <a:r>
              <a:rPr lang="en-GB" sz="1600"/>
              <a:t>src_tbls(sc)</a:t>
            </a:r>
            <a:endParaRPr sz="1600">
              <a:highlight>
                <a:srgbClr val="C0C0C0"/>
              </a:highlight>
            </a:endParaRPr>
          </a:p>
          <a:p>
            <a:pPr indent="-381000" lvl="0" marL="457200" rtl="0" algn="l">
              <a:lnSpc>
                <a:spcPct val="115000"/>
              </a:lnSpc>
              <a:spcBef>
                <a:spcPts val="600"/>
              </a:spcBef>
              <a:spcAft>
                <a:spcPts val="0"/>
              </a:spcAft>
              <a:buSzPts val="2400"/>
              <a:buChar char="⊳"/>
            </a:pPr>
            <a:r>
              <a:rPr lang="en-GB" sz="1600"/>
              <a:t>Now we could use all of the available dplyr verbs against the tables within the cluster</a:t>
            </a:r>
            <a:endParaRPr/>
          </a:p>
          <a:p>
            <a:pPr indent="-381000" lvl="0" marL="457200" rtl="0" algn="l">
              <a:lnSpc>
                <a:spcPct val="115000"/>
              </a:lnSpc>
              <a:spcBef>
                <a:spcPts val="600"/>
              </a:spcBef>
              <a:spcAft>
                <a:spcPts val="0"/>
              </a:spcAft>
              <a:buSzPts val="2400"/>
              <a:buChar char="⊳"/>
            </a:pPr>
            <a:r>
              <a:rPr lang="en-GB" sz="1600"/>
              <a:t>WINDOW FUNCTIONS-dplyr window functions are also supported, for example: </a:t>
            </a:r>
            <a:r>
              <a:rPr lang="en-GB" sz="1400"/>
              <a:t>Iris_tbl &lt;-sdf_copy_to(sc = sc, x =iris,overwrite=T</a:t>
            </a:r>
            <a:r>
              <a:rPr lang="en-GB" sz="1600"/>
              <a:t>)</a:t>
            </a:r>
            <a:endParaRPr/>
          </a:p>
          <a:p>
            <a:pPr indent="0" lvl="0" marL="76200" rtl="0" algn="l">
              <a:lnSpc>
                <a:spcPct val="115000"/>
              </a:lnSpc>
              <a:spcBef>
                <a:spcPts val="600"/>
              </a:spcBef>
              <a:spcAft>
                <a:spcPts val="0"/>
              </a:spcAft>
              <a:buSzPts val="2400"/>
              <a:buNone/>
            </a:pPr>
            <a:r>
              <a:t/>
            </a:r>
            <a:endParaRPr sz="1600">
              <a:latin typeface="Encode Sans Semi Condensed"/>
              <a:ea typeface="Encode Sans Semi Condensed"/>
              <a:cs typeface="Encode Sans Semi Condensed"/>
              <a:sym typeface="Encode Sans Semi Condensed"/>
            </a:endParaRPr>
          </a:p>
          <a:p>
            <a:pPr indent="0" lvl="0" marL="76200" rtl="0" algn="l">
              <a:lnSpc>
                <a:spcPct val="115000"/>
              </a:lnSpc>
              <a:spcBef>
                <a:spcPts val="600"/>
              </a:spcBef>
              <a:spcAft>
                <a:spcPts val="0"/>
              </a:spcAft>
              <a:buSzPts val="2400"/>
              <a:buNone/>
            </a:pPr>
            <a:r>
              <a:t/>
            </a:r>
            <a:endParaRPr sz="1600"/>
          </a:p>
          <a:p>
            <a:pPr indent="0" lvl="0" marL="76200" rtl="0" algn="l">
              <a:lnSpc>
                <a:spcPct val="115000"/>
              </a:lnSpc>
              <a:spcBef>
                <a:spcPts val="600"/>
              </a:spcBef>
              <a:spcAft>
                <a:spcPts val="0"/>
              </a:spcAft>
              <a:buSzPts val="2400"/>
              <a:buNone/>
            </a:pPr>
            <a:r>
              <a:t/>
            </a:r>
            <a:endParaRPr sz="1600">
              <a:latin typeface="Encode Sans Semi Condensed"/>
              <a:ea typeface="Encode Sans Semi Condensed"/>
              <a:cs typeface="Encode Sans Semi Condensed"/>
              <a:sym typeface="Encode Sans Semi Condensed"/>
            </a:endParaRPr>
          </a:p>
        </p:txBody>
      </p:sp>
      <p:sp>
        <p:nvSpPr>
          <p:cNvPr id="189" name="Google Shape;189;p14"/>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90" name="Google Shape;190;p14"/>
          <p:cNvPicPr preferRelativeResize="0"/>
          <p:nvPr/>
        </p:nvPicPr>
        <p:blipFill rotWithShape="1">
          <a:blip r:embed="rId3">
            <a:alphaModFix/>
          </a:blip>
          <a:srcRect b="0" l="0" r="0" t="0"/>
          <a:stretch/>
        </p:blipFill>
        <p:spPr>
          <a:xfrm>
            <a:off x="6553200" y="589893"/>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Analyze data</a:t>
            </a:r>
            <a:endParaRPr/>
          </a:p>
        </p:txBody>
      </p:sp>
      <p:sp>
        <p:nvSpPr>
          <p:cNvPr id="196" name="Google Shape;196;p15"/>
          <p:cNvSpPr txBox="1"/>
          <p:nvPr>
            <p:ph idx="1" type="body"/>
          </p:nvPr>
        </p:nvSpPr>
        <p:spPr>
          <a:xfrm>
            <a:off x="228600" y="16573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Now we have successfully copied the iris dataset to the spark environments. A spark dataframe and iris_tbl is an R object wrapping the iris spark dataframe and we can use iris_tbl to refer the iris dataset in the spark system(i.e. the iris spark Dataframe) we can use many function in dplyr to sparkdata frame directly through iris_tbl</a:t>
            </a:r>
            <a:endParaRPr sz="1600"/>
          </a:p>
          <a:p>
            <a:pPr indent="-381000" lvl="0" marL="457200" rtl="0" algn="l">
              <a:lnSpc>
                <a:spcPct val="115000"/>
              </a:lnSpc>
              <a:spcBef>
                <a:spcPts val="600"/>
              </a:spcBef>
              <a:spcAft>
                <a:spcPts val="0"/>
              </a:spcAft>
              <a:buSzPts val="2400"/>
              <a:buChar char="⊳"/>
            </a:pPr>
            <a:r>
              <a:rPr lang="en-GB" sz="1600"/>
              <a:t>For example we can count number of rows using the below command</a:t>
            </a:r>
            <a:endParaRPr sz="1600"/>
          </a:p>
          <a:p>
            <a:pPr indent="0" lvl="0" marL="0" rtl="0" algn="l">
              <a:lnSpc>
                <a:spcPct val="115000"/>
              </a:lnSpc>
              <a:spcBef>
                <a:spcPts val="600"/>
              </a:spcBef>
              <a:spcAft>
                <a:spcPts val="0"/>
              </a:spcAft>
              <a:buSzPts val="2400"/>
              <a:buNone/>
            </a:pPr>
            <a:r>
              <a:rPr lang="en-GB" sz="1600">
                <a:highlight>
                  <a:srgbClr val="C0C0C0"/>
                </a:highlight>
              </a:rPr>
              <a:t>Iris_tbl%&gt;% count </a:t>
            </a:r>
            <a:endParaRPr sz="1600">
              <a:highlight>
                <a:srgbClr val="C0C0C0"/>
              </a:highlight>
            </a:endParaRPr>
          </a:p>
          <a:p>
            <a:pPr indent="0" lvl="0" marL="76200" rtl="0" algn="l">
              <a:lnSpc>
                <a:spcPct val="115000"/>
              </a:lnSpc>
              <a:spcBef>
                <a:spcPts val="600"/>
              </a:spcBef>
              <a:spcAft>
                <a:spcPts val="0"/>
              </a:spcAft>
              <a:buSzPts val="2400"/>
              <a:buNone/>
            </a:pPr>
            <a:r>
              <a:t/>
            </a:r>
            <a:endParaRPr sz="1600">
              <a:latin typeface="Encode Sans Semi Condensed"/>
              <a:ea typeface="Encode Sans Semi Condensed"/>
              <a:cs typeface="Encode Sans Semi Condensed"/>
              <a:sym typeface="Encode Sans Semi Condensed"/>
            </a:endParaRPr>
          </a:p>
        </p:txBody>
      </p:sp>
      <p:sp>
        <p:nvSpPr>
          <p:cNvPr id="197" name="Google Shape;197;p15"/>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98" name="Google Shape;198;p15"/>
          <p:cNvPicPr preferRelativeResize="0"/>
          <p:nvPr/>
        </p:nvPicPr>
        <p:blipFill rotWithShape="1">
          <a:blip r:embed="rId3">
            <a:alphaModFix/>
          </a:blip>
          <a:srcRect b="0" l="0" r="0" t="0"/>
          <a:stretch/>
        </p:blipFill>
        <p:spPr>
          <a:xfrm>
            <a:off x="6629400" y="58201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Adcanced data manupulation</a:t>
            </a:r>
            <a:endParaRPr/>
          </a:p>
        </p:txBody>
      </p:sp>
      <p:sp>
        <p:nvSpPr>
          <p:cNvPr id="204" name="Google Shape;204;p16"/>
          <p:cNvSpPr txBox="1"/>
          <p:nvPr>
            <p:ph idx="1" type="body"/>
          </p:nvPr>
        </p:nvSpPr>
        <p:spPr>
          <a:xfrm>
            <a:off x="228600" y="1657350"/>
            <a:ext cx="7026900" cy="3064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600"/>
              </a:spcBef>
              <a:spcAft>
                <a:spcPts val="0"/>
              </a:spcAft>
              <a:buSzPts val="2400"/>
              <a:buNone/>
            </a:pPr>
            <a:r>
              <a:rPr lang="en-GB" sz="1600"/>
              <a:t>iris_tbl %&gt;%	</a:t>
            </a:r>
            <a:endParaRPr/>
          </a:p>
          <a:p>
            <a:pPr indent="0" lvl="0" marL="0" rtl="0" algn="l">
              <a:lnSpc>
                <a:spcPct val="115000"/>
              </a:lnSpc>
              <a:spcBef>
                <a:spcPts val="600"/>
              </a:spcBef>
              <a:spcAft>
                <a:spcPts val="0"/>
              </a:spcAft>
              <a:buSzPts val="2400"/>
              <a:buNone/>
            </a:pPr>
            <a:r>
              <a:rPr lang="en-GB" sz="1600"/>
              <a:t>  mutate(sepal_wide=ROUND(Sepal_width*2)/2)%&gt;%# Bucketizing sepal width</a:t>
            </a:r>
            <a:endParaRPr/>
          </a:p>
          <a:p>
            <a:pPr indent="0" lvl="0" marL="0" rtl="0" algn="l">
              <a:lnSpc>
                <a:spcPct val="115000"/>
              </a:lnSpc>
              <a:spcBef>
                <a:spcPts val="600"/>
              </a:spcBef>
              <a:spcAft>
                <a:spcPts val="0"/>
              </a:spcAft>
              <a:buSzPts val="2400"/>
              <a:buNone/>
            </a:pPr>
            <a:r>
              <a:t/>
            </a:r>
            <a:endParaRPr sz="1600"/>
          </a:p>
          <a:p>
            <a:pPr indent="0" lvl="0" marL="0" rtl="0" algn="l">
              <a:lnSpc>
                <a:spcPct val="115000"/>
              </a:lnSpc>
              <a:spcBef>
                <a:spcPts val="600"/>
              </a:spcBef>
              <a:spcAft>
                <a:spcPts val="0"/>
              </a:spcAft>
              <a:buSzPts val="2400"/>
              <a:buNone/>
            </a:pPr>
            <a:r>
              <a:rPr lang="en-GB" sz="1600"/>
              <a:t>  group_by(Species,Sepal_width)%&gt;%</a:t>
            </a:r>
            <a:endParaRPr/>
          </a:p>
          <a:p>
            <a:pPr indent="0" lvl="0" marL="0" rtl="0" algn="l">
              <a:lnSpc>
                <a:spcPct val="115000"/>
              </a:lnSpc>
              <a:spcBef>
                <a:spcPts val="600"/>
              </a:spcBef>
              <a:spcAft>
                <a:spcPts val="0"/>
              </a:spcAft>
              <a:buSzPts val="2400"/>
              <a:buNone/>
            </a:pPr>
            <a:r>
              <a:t/>
            </a:r>
            <a:endParaRPr sz="1600"/>
          </a:p>
          <a:p>
            <a:pPr indent="0" lvl="0" marL="0" rtl="0" algn="l">
              <a:lnSpc>
                <a:spcPct val="115000"/>
              </a:lnSpc>
              <a:spcBef>
                <a:spcPts val="600"/>
              </a:spcBef>
              <a:spcAft>
                <a:spcPts val="0"/>
              </a:spcAft>
              <a:buSzPts val="2400"/>
              <a:buNone/>
            </a:pPr>
            <a:r>
              <a:rPr lang="en-GB" sz="1600"/>
              <a:t>  summarize(count=n(),Sepal_Length=mean(sepal_Length),stdev=sd(sepal_Length))</a:t>
            </a:r>
            <a:endParaRPr/>
          </a:p>
          <a:p>
            <a:pPr indent="0" lvl="0" marL="76200" rtl="0" algn="l">
              <a:lnSpc>
                <a:spcPct val="115000"/>
              </a:lnSpc>
              <a:spcBef>
                <a:spcPts val="600"/>
              </a:spcBef>
              <a:spcAft>
                <a:spcPts val="0"/>
              </a:spcAft>
              <a:buSzPts val="2400"/>
              <a:buNone/>
            </a:pPr>
            <a:r>
              <a:t/>
            </a:r>
            <a:endParaRPr sz="1600">
              <a:latin typeface="Encode Sans Semi Condensed"/>
              <a:ea typeface="Encode Sans Semi Condensed"/>
              <a:cs typeface="Encode Sans Semi Condensed"/>
              <a:sym typeface="Encode Sans Semi Condensed"/>
            </a:endParaRPr>
          </a:p>
        </p:txBody>
      </p:sp>
      <p:sp>
        <p:nvSpPr>
          <p:cNvPr id="205" name="Google Shape;205;p16"/>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206" name="Google Shape;206;p16"/>
          <p:cNvPicPr preferRelativeResize="0"/>
          <p:nvPr/>
        </p:nvPicPr>
        <p:blipFill rotWithShape="1">
          <a:blip r:embed="rId3">
            <a:alphaModFix/>
          </a:blip>
          <a:srcRect b="0" l="0" r="0" t="0"/>
          <a:stretch/>
        </p:blipFill>
        <p:spPr>
          <a:xfrm>
            <a:off x="6764400" y="5905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7"/>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Collect data back to Master Node</a:t>
            </a:r>
            <a:endParaRPr/>
          </a:p>
        </p:txBody>
      </p:sp>
      <p:sp>
        <p:nvSpPr>
          <p:cNvPr id="212" name="Google Shape;212;p17"/>
          <p:cNvSpPr txBox="1"/>
          <p:nvPr>
            <p:ph idx="1" type="body"/>
          </p:nvPr>
        </p:nvSpPr>
        <p:spPr>
          <a:xfrm>
            <a:off x="228600" y="11734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Even though we can run many of the dplyr functions on spark dataframe, we cannot apply functions from other packages to spark dataframe directly(such as ggplot)</a:t>
            </a:r>
            <a:endParaRPr sz="1600"/>
          </a:p>
          <a:p>
            <a:pPr indent="-381000" lvl="0" marL="457200" rtl="0" algn="l">
              <a:lnSpc>
                <a:spcPct val="115000"/>
              </a:lnSpc>
              <a:spcBef>
                <a:spcPts val="600"/>
              </a:spcBef>
              <a:spcAft>
                <a:spcPts val="0"/>
              </a:spcAft>
              <a:buSzPts val="2400"/>
              <a:buChar char="⊳"/>
            </a:pPr>
            <a:r>
              <a:rPr lang="en-GB" sz="1600"/>
              <a:t>For functions that can only work on local R data frames, we must copy the spark data frame back to the local node, To copy spark dataframe back to the local node, we use the collect() function where the argument to it is the name of the spark dataframe.</a:t>
            </a:r>
            <a:endParaRPr/>
          </a:p>
          <a:p>
            <a:pPr indent="0" lvl="0" marL="76200" rtl="0" algn="l">
              <a:lnSpc>
                <a:spcPct val="115000"/>
              </a:lnSpc>
              <a:spcBef>
                <a:spcPts val="600"/>
              </a:spcBef>
              <a:spcAft>
                <a:spcPts val="0"/>
              </a:spcAft>
              <a:buSzPts val="2400"/>
              <a:buNone/>
            </a:pPr>
            <a:r>
              <a:rPr lang="en-GB" sz="1400"/>
              <a:t>	iris_summary&lt;-iris_tbl %&gt;%	</a:t>
            </a:r>
            <a:endParaRPr/>
          </a:p>
          <a:p>
            <a:pPr indent="0" lvl="0" marL="76200" rtl="0" algn="l">
              <a:lnSpc>
                <a:spcPct val="115000"/>
              </a:lnSpc>
              <a:spcBef>
                <a:spcPts val="600"/>
              </a:spcBef>
              <a:spcAft>
                <a:spcPts val="0"/>
              </a:spcAft>
              <a:buSzPts val="2400"/>
              <a:buNone/>
            </a:pPr>
            <a:r>
              <a:rPr lang="en-GB" sz="1400"/>
              <a:t>  	mutate(sepal_wide=ROUND(Sepal_width*2)/2)%&gt;%</a:t>
            </a:r>
            <a:endParaRPr/>
          </a:p>
          <a:p>
            <a:pPr indent="0" lvl="0" marL="76200" rtl="0" algn="l">
              <a:lnSpc>
                <a:spcPct val="115000"/>
              </a:lnSpc>
              <a:spcBef>
                <a:spcPts val="600"/>
              </a:spcBef>
              <a:spcAft>
                <a:spcPts val="0"/>
              </a:spcAft>
              <a:buSzPts val="2400"/>
              <a:buNone/>
            </a:pPr>
            <a:r>
              <a:rPr lang="en-GB" sz="1400"/>
              <a:t>  	group_by(Species,Sepal_width)%&gt;%</a:t>
            </a:r>
            <a:endParaRPr/>
          </a:p>
          <a:p>
            <a:pPr indent="0" lvl="0" marL="76200" rtl="0" algn="l">
              <a:lnSpc>
                <a:spcPct val="115000"/>
              </a:lnSpc>
              <a:spcBef>
                <a:spcPts val="600"/>
              </a:spcBef>
              <a:spcAft>
                <a:spcPts val="0"/>
              </a:spcAft>
              <a:buSzPts val="2400"/>
              <a:buNone/>
            </a:pPr>
            <a:r>
              <a:rPr lang="en-GB" sz="1400"/>
              <a:t>            	summarize(count=n(),Sepal_Length=mean(sepal_Length),</a:t>
            </a:r>
            <a:endParaRPr/>
          </a:p>
          <a:p>
            <a:pPr indent="0" lvl="0" marL="76200" rtl="0" algn="l">
              <a:lnSpc>
                <a:spcPct val="115000"/>
              </a:lnSpc>
              <a:spcBef>
                <a:spcPts val="600"/>
              </a:spcBef>
              <a:spcAft>
                <a:spcPts val="0"/>
              </a:spcAft>
              <a:buSzPts val="2400"/>
              <a:buNone/>
            </a:pPr>
            <a:r>
              <a:rPr lang="en-GB" sz="1400"/>
              <a:t>	stdev=sd(sepal_Length))%&gt;%	collect</a:t>
            </a:r>
            <a:endParaRPr/>
          </a:p>
          <a:p>
            <a:pPr indent="-228600" lvl="0" marL="457200" rtl="0" algn="l">
              <a:lnSpc>
                <a:spcPct val="115000"/>
              </a:lnSpc>
              <a:spcBef>
                <a:spcPts val="600"/>
              </a:spcBef>
              <a:spcAft>
                <a:spcPts val="0"/>
              </a:spcAft>
              <a:buSzPts val="2400"/>
              <a:buNone/>
            </a:pPr>
            <a:r>
              <a:t/>
            </a:r>
            <a:endParaRPr sz="1600"/>
          </a:p>
        </p:txBody>
      </p:sp>
      <p:sp>
        <p:nvSpPr>
          <p:cNvPr id="213" name="Google Shape;213;p17"/>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214" name="Google Shape;214;p17"/>
          <p:cNvPicPr preferRelativeResize="0"/>
          <p:nvPr/>
        </p:nvPicPr>
        <p:blipFill rotWithShape="1">
          <a:blip r:embed="rId3">
            <a:alphaModFix/>
          </a:blip>
          <a:srcRect b="0" l="0" r="0" t="0"/>
          <a:stretch/>
        </p:blipFill>
        <p:spPr>
          <a:xfrm>
            <a:off x="6892490" y="389541"/>
            <a:ext cx="518946" cy="5189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solidFill>
                  <a:schemeClr val="lt1"/>
                </a:solidFill>
              </a:rPr>
              <a:t>Using collected variable as local variable</a:t>
            </a:r>
            <a:endParaRPr>
              <a:solidFill>
                <a:schemeClr val="lt1"/>
              </a:solidFill>
            </a:endParaRPr>
          </a:p>
        </p:txBody>
      </p:sp>
      <p:sp>
        <p:nvSpPr>
          <p:cNvPr id="220" name="Google Shape;220;p18"/>
          <p:cNvSpPr txBox="1"/>
          <p:nvPr>
            <p:ph idx="1" type="body"/>
          </p:nvPr>
        </p:nvSpPr>
        <p:spPr>
          <a:xfrm>
            <a:off x="838200" y="14287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lang="en-GB" sz="1600"/>
              <a:t>now iris_summary is a local variable to the R studio and we can use all R packages and functions to it.</a:t>
            </a:r>
            <a:endParaRPr/>
          </a:p>
          <a:p>
            <a:pPr indent="-381000" lvl="0" marL="457200" rtl="0" algn="l">
              <a:lnSpc>
                <a:spcPct val="115000"/>
              </a:lnSpc>
              <a:spcBef>
                <a:spcPts val="600"/>
              </a:spcBef>
              <a:spcAft>
                <a:spcPts val="0"/>
              </a:spcAft>
              <a:buSzPts val="2400"/>
              <a:buChar char="⊳"/>
            </a:pPr>
            <a:r>
              <a:rPr lang="en-GB" sz="1600"/>
              <a:t>In the following code, we will apply ggplot() to the collected data, exactly the same as a stand a long R console</a:t>
            </a:r>
            <a:endParaRPr/>
          </a:p>
          <a:p>
            <a:pPr indent="-228600" lvl="0" marL="457200" rtl="0" algn="l">
              <a:lnSpc>
                <a:spcPct val="115000"/>
              </a:lnSpc>
              <a:spcBef>
                <a:spcPts val="600"/>
              </a:spcBef>
              <a:spcAft>
                <a:spcPts val="0"/>
              </a:spcAft>
              <a:buSzPts val="2400"/>
              <a:buNone/>
            </a:pPr>
            <a:r>
              <a:t/>
            </a:r>
            <a:endParaRPr sz="1600"/>
          </a:p>
          <a:p>
            <a:pPr indent="0" lvl="0" marL="0" rtl="0" algn="l">
              <a:lnSpc>
                <a:spcPct val="115000"/>
              </a:lnSpc>
              <a:spcBef>
                <a:spcPts val="600"/>
              </a:spcBef>
              <a:spcAft>
                <a:spcPts val="0"/>
              </a:spcAft>
              <a:buSzPts val="2400"/>
              <a:buNone/>
            </a:pPr>
            <a:r>
              <a:rPr b="1" lang="en-GB" sz="1400">
                <a:solidFill>
                  <a:srgbClr val="262B3A"/>
                </a:solidFill>
                <a:latin typeface="Arial"/>
                <a:ea typeface="Arial"/>
                <a:cs typeface="Arial"/>
                <a:sym typeface="Arial"/>
              </a:rPr>
              <a:t>library(ggplot2)</a:t>
            </a:r>
            <a:endParaRPr/>
          </a:p>
          <a:p>
            <a:pPr indent="0" lvl="0" marL="0" rtl="0" algn="l">
              <a:lnSpc>
                <a:spcPct val="115000"/>
              </a:lnSpc>
              <a:spcBef>
                <a:spcPts val="600"/>
              </a:spcBef>
              <a:spcAft>
                <a:spcPts val="0"/>
              </a:spcAft>
              <a:buSzPts val="2400"/>
              <a:buNone/>
            </a:pPr>
            <a:r>
              <a:rPr b="1" lang="en-GB" sz="1400">
                <a:solidFill>
                  <a:srgbClr val="262B3A"/>
                </a:solidFill>
                <a:latin typeface="Arial"/>
                <a:ea typeface="Arial"/>
                <a:cs typeface="Arial"/>
                <a:sym typeface="Arial"/>
              </a:rPr>
              <a:t>ggplot(iris_summary, aes(Sepal_width, Sepal_Length,color=Species))+ geom_line(size=1.2)+geom_errorbar(aes(ymin=Sepal_Length-stdev,ymax=Sepal_Length+stdev),width=0.05)+geom_text(aes(label=count),vjust=-0.2,hjust=1.2,color="Black")+theme(legend.position="top")</a:t>
            </a:r>
            <a:endParaRPr/>
          </a:p>
        </p:txBody>
      </p:sp>
      <p:sp>
        <p:nvSpPr>
          <p:cNvPr id="221" name="Google Shape;221;p18"/>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222" name="Google Shape;222;p18"/>
          <p:cNvPicPr preferRelativeResize="0"/>
          <p:nvPr/>
        </p:nvPicPr>
        <p:blipFill rotWithShape="1">
          <a:blip r:embed="rId3">
            <a:alphaModFix/>
          </a:blip>
          <a:srcRect b="0" l="0" r="0" t="0"/>
          <a:stretch/>
        </p:blipFill>
        <p:spPr>
          <a:xfrm>
            <a:off x="6781800" y="5143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type="title"/>
          </p:nvPr>
        </p:nvSpPr>
        <p:spPr>
          <a:xfrm>
            <a:off x="381000" y="285750"/>
            <a:ext cx="65358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solidFill>
                  <a:schemeClr val="lt1"/>
                </a:solidFill>
              </a:rPr>
              <a:t>Cont.</a:t>
            </a:r>
            <a:endParaRPr>
              <a:solidFill>
                <a:schemeClr val="lt1"/>
              </a:solidFill>
            </a:endParaRPr>
          </a:p>
        </p:txBody>
      </p:sp>
      <p:sp>
        <p:nvSpPr>
          <p:cNvPr id="228" name="Google Shape;228;p19"/>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C:\Users\Robin\Desktop\ggplot2-1.png" id="229" name="Google Shape;229;p19"/>
          <p:cNvPicPr preferRelativeResize="0"/>
          <p:nvPr/>
        </p:nvPicPr>
        <p:blipFill rotWithShape="1">
          <a:blip r:embed="rId3">
            <a:alphaModFix/>
          </a:blip>
          <a:srcRect b="0" l="0" r="0" t="0"/>
          <a:stretch/>
        </p:blipFill>
        <p:spPr>
          <a:xfrm>
            <a:off x="1262865" y="1320658"/>
            <a:ext cx="6446520" cy="3581400"/>
          </a:xfrm>
          <a:prstGeom prst="rect">
            <a:avLst/>
          </a:prstGeom>
          <a:solidFill>
            <a:schemeClr val="lt1"/>
          </a:solidFill>
          <a:ln cap="flat" cmpd="sng" w="25400">
            <a:solidFill>
              <a:schemeClr val="dk1"/>
            </a:solidFill>
            <a:prstDash val="solid"/>
            <a:round/>
            <a:headEnd len="sm" w="sm" type="none"/>
            <a:tailEnd len="sm" w="sm" type="none"/>
          </a:ln>
        </p:spPr>
      </p:pic>
      <p:pic>
        <p:nvPicPr>
          <p:cNvPr id="230" name="Google Shape;230;p19"/>
          <p:cNvPicPr preferRelativeResize="0"/>
          <p:nvPr/>
        </p:nvPicPr>
        <p:blipFill rotWithShape="1">
          <a:blip r:embed="rId4">
            <a:alphaModFix/>
          </a:blip>
          <a:srcRect b="0" l="0" r="0" t="0"/>
          <a:stretch/>
        </p:blipFill>
        <p:spPr>
          <a:xfrm>
            <a:off x="6553200" y="500555"/>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Sparklyr</a:t>
            </a:r>
            <a:endParaRPr/>
          </a:p>
        </p:txBody>
      </p:sp>
      <p:sp>
        <p:nvSpPr>
          <p:cNvPr id="83" name="Google Shape;83;p2"/>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84" name="Google Shape;84;p2"/>
          <p:cNvSpPr txBox="1"/>
          <p:nvPr/>
        </p:nvSpPr>
        <p:spPr>
          <a:xfrm>
            <a:off x="228598" y="1657350"/>
            <a:ext cx="8598769" cy="295465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Encode Sans Semi Condensed"/>
                <a:ea typeface="Encode Sans Semi Condensed"/>
                <a:cs typeface="Encode Sans Semi Condensed"/>
                <a:sym typeface="Encode Sans Semi Condensed"/>
              </a:rPr>
              <a:t>Apache SparkR is a data processing framework that can quickly perform processing tasks on very large data sets, and can also distribute data processing tasks across multiple computers, either on its own or in tandem with other distributed computing tools. These two qualities are key to the worlds of big data and machine learning, which require the marshaling of massive computing power to crunch through large data stores.</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050"/>
              <a:buFont typeface="Noto Sans Symbols"/>
              <a:buChar char="✔"/>
            </a:pPr>
            <a:r>
              <a:rPr b="0" i="0" lang="en-GB" sz="1050" u="none" cap="none" strike="noStrike">
                <a:solidFill>
                  <a:srgbClr val="000000"/>
                </a:solidFill>
                <a:latin typeface="Encode Sans Semi Condensed"/>
                <a:ea typeface="Encode Sans Semi Condensed"/>
                <a:cs typeface="Encode Sans Semi Condensed"/>
                <a:sym typeface="Encode Sans Semi Condensed"/>
              </a:rPr>
              <a:t>When we think of the computation power that Spark provides and the ease of use of the R language, it is natural to want them to work together, seamlessly. This is also what the R community expected: an R package that would provide an interface to Spark that was easy to use, compatible with other R packages, and available in CRAN. With this goal, we started developing sparklyr.</a:t>
            </a:r>
            <a:endParaRPr/>
          </a:p>
          <a:p>
            <a:pPr indent="-285750" lvl="0" marL="285750" marR="0" rtl="0" algn="l">
              <a:lnSpc>
                <a:spcPct val="100000"/>
              </a:lnSpc>
              <a:spcBef>
                <a:spcPts val="0"/>
              </a:spcBef>
              <a:spcAft>
                <a:spcPts val="0"/>
              </a:spcAft>
              <a:buClr>
                <a:srgbClr val="000000"/>
              </a:buClr>
              <a:buSzPts val="1050"/>
              <a:buFont typeface="Noto Sans Symbols"/>
              <a:buChar char="✔"/>
            </a:pPr>
            <a:r>
              <a:rPr b="0" i="0" lang="en-GB" sz="1050" u="none" cap="none" strike="noStrike">
                <a:solidFill>
                  <a:srgbClr val="000000"/>
                </a:solidFill>
                <a:latin typeface="Encode Sans Semi Condensed"/>
                <a:ea typeface="Encode Sans Semi Condensed"/>
                <a:cs typeface="Encode Sans Semi Condensed"/>
                <a:sym typeface="Encode Sans Semi Condensed"/>
              </a:rPr>
              <a:t>Officially, sparklyr is an R interface for Apache Spark. It’s available in CRAN and works like any other CRAN package, meaning that it’s agnostic to Spark versions, it’s easy to install, it serves the R community, it embraces other packages and practices from the R community, and so on. It’s hosted in </a:t>
            </a:r>
            <a:r>
              <a:rPr b="0" i="0" lang="en-GB" sz="1050" u="sng" cap="none" strike="noStrike">
                <a:solidFill>
                  <a:srgbClr val="000000"/>
                </a:solidFill>
                <a:latin typeface="Encode Sans Semi Condensed"/>
                <a:ea typeface="Encode Sans Semi Condensed"/>
                <a:cs typeface="Encode Sans Semi Condensed"/>
                <a:sym typeface="Encode Sans Semi Condensed"/>
                <a:hlinkClick r:id="rId3">
                  <a:extLst>
                    <a:ext uri="{A12FA001-AC4F-418D-AE19-62706E023703}">
                      <ahyp:hlinkClr val="tx"/>
                    </a:ext>
                  </a:extLst>
                </a:hlinkClick>
              </a:rPr>
              <a:t>GitHub</a:t>
            </a:r>
            <a:r>
              <a:rPr b="0" i="0" lang="en-GB" sz="1050" u="none" cap="none" strike="noStrike">
                <a:solidFill>
                  <a:srgbClr val="000000"/>
                </a:solidFill>
                <a:latin typeface="Encode Sans Semi Condensed"/>
                <a:ea typeface="Encode Sans Semi Condensed"/>
                <a:cs typeface="Encode Sans Semi Condensed"/>
                <a:sym typeface="Encode Sans Semi Condensed"/>
              </a:rPr>
              <a:t> and licensed under Apache 2.0, which allows we to clone, modify, and contribute back to this project.</a:t>
            </a:r>
            <a:endParaRPr b="0" i="0" sz="1050" u="none" cap="none" strike="noStrike">
              <a:solidFill>
                <a:srgbClr val="000000"/>
              </a:solidFill>
              <a:latin typeface="Encode Sans Semi Condensed"/>
              <a:ea typeface="Encode Sans Semi Condensed"/>
              <a:cs typeface="Encode Sans Semi Condensed"/>
              <a:sym typeface="Encode Sans Semi Condensed"/>
            </a:endParaRPr>
          </a:p>
        </p:txBody>
      </p:sp>
      <p:pic>
        <p:nvPicPr>
          <p:cNvPr id="85" name="Google Shape;85;p2"/>
          <p:cNvPicPr preferRelativeResize="0"/>
          <p:nvPr/>
        </p:nvPicPr>
        <p:blipFill rotWithShape="1">
          <a:blip r:embed="rId4">
            <a:alphaModFix/>
          </a:blip>
          <a:srcRect b="0" l="0" r="0" t="0"/>
          <a:stretch/>
        </p:blipFill>
        <p:spPr>
          <a:xfrm>
            <a:off x="6400800" y="590550"/>
            <a:ext cx="533400" cy="5334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Using Dplyr</a:t>
            </a:r>
            <a:endParaRPr/>
          </a:p>
        </p:txBody>
      </p:sp>
      <p:sp>
        <p:nvSpPr>
          <p:cNvPr id="236" name="Google Shape;236;p20"/>
          <p:cNvSpPr txBox="1"/>
          <p:nvPr>
            <p:ph idx="1" type="body"/>
          </p:nvPr>
        </p:nvSpPr>
        <p:spPr>
          <a:xfrm>
            <a:off x="59700" y="1581150"/>
            <a:ext cx="7026900" cy="3064800"/>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SzPts val="2400"/>
              <a:buChar char="⊳"/>
            </a:pPr>
            <a:r>
              <a:rPr b="1" lang="en-GB" sz="1800"/>
              <a:t>We can now use all of the available dplyr verbs against the tables within the cluster.</a:t>
            </a:r>
            <a:endParaRPr/>
          </a:p>
          <a:p>
            <a:pPr indent="-381000" lvl="0" marL="457200" rtl="0" algn="l">
              <a:lnSpc>
                <a:spcPct val="115000"/>
              </a:lnSpc>
              <a:spcBef>
                <a:spcPts val="600"/>
              </a:spcBef>
              <a:spcAft>
                <a:spcPts val="0"/>
              </a:spcAft>
              <a:buSzPts val="2400"/>
              <a:buChar char="⊳"/>
            </a:pPr>
            <a:r>
              <a:rPr lang="en-GB" sz="1800"/>
              <a:t>We’ll start by copying some datasets from R into the Spark cluster (note that we may need to install the nycflights13 and Lahman packages in order to execute this code):</a:t>
            </a:r>
            <a:endParaRPr/>
          </a:p>
          <a:p>
            <a:pPr indent="-381000" lvl="0" marL="457200" rtl="0" algn="l">
              <a:lnSpc>
                <a:spcPct val="115000"/>
              </a:lnSpc>
              <a:spcBef>
                <a:spcPts val="600"/>
              </a:spcBef>
              <a:spcAft>
                <a:spcPts val="0"/>
              </a:spcAft>
              <a:buSzPts val="2400"/>
              <a:buChar char="⊳"/>
            </a:pPr>
            <a:r>
              <a:rPr lang="en-GB" sz="1400">
                <a:solidFill>
                  <a:schemeClr val="dk1"/>
                </a:solidFill>
              </a:rPr>
              <a:t>install.packages(c("nycflights13", "Lahman")) </a:t>
            </a:r>
            <a:r>
              <a:rPr b="1" lang="en-GB" sz="1400">
                <a:solidFill>
                  <a:schemeClr val="dk1"/>
                </a:solidFill>
              </a:rPr>
              <a:t>library</a:t>
            </a:r>
            <a:r>
              <a:rPr lang="en-GB" sz="1400">
                <a:solidFill>
                  <a:schemeClr val="dk1"/>
                </a:solidFill>
              </a:rPr>
              <a:t>(dplyr) iris_tbl &lt;- copy_to(sc, iris) flights_tbl &lt;- copy_to(sc, nycflights13::flights, "flights") batting_tbl &lt;- copy_to(sc, Lahman::Batting, "batting") src_tbls(sc)</a:t>
            </a:r>
            <a:endParaRPr b="1" sz="1400">
              <a:solidFill>
                <a:schemeClr val="dk1"/>
              </a:solidFill>
            </a:endParaRPr>
          </a:p>
        </p:txBody>
      </p:sp>
      <p:sp>
        <p:nvSpPr>
          <p:cNvPr id="237" name="Google Shape;237;p20"/>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238" name="Google Shape;238;p20"/>
          <p:cNvPicPr preferRelativeResize="0"/>
          <p:nvPr/>
        </p:nvPicPr>
        <p:blipFill rotWithShape="1">
          <a:blip r:embed="rId3">
            <a:alphaModFix/>
          </a:blip>
          <a:srcRect b="0" l="0" r="0" t="0"/>
          <a:stretch/>
        </p:blipFill>
        <p:spPr>
          <a:xfrm>
            <a:off x="6868510" y="4381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557109" y="2095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Using dplyr example - filtering</a:t>
            </a:r>
            <a:endParaRPr/>
          </a:p>
        </p:txBody>
      </p:sp>
      <p:sp>
        <p:nvSpPr>
          <p:cNvPr id="244" name="Google Shape;244;p21"/>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45" name="Google Shape;245;p21"/>
          <p:cNvSpPr/>
          <p:nvPr/>
        </p:nvSpPr>
        <p:spPr>
          <a:xfrm>
            <a:off x="1285009" y="1326951"/>
            <a:ext cx="4953000" cy="254199"/>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flights_tbl %&gt;% filter(dep_delay == 2)</a:t>
            </a:r>
            <a:endParaRPr/>
          </a:p>
        </p:txBody>
      </p:sp>
      <p:pic>
        <p:nvPicPr>
          <p:cNvPr descr="C:\Users\Robin\Desktop\presentation1\Capwrture.PNG" id="246" name="Google Shape;246;p21"/>
          <p:cNvPicPr preferRelativeResize="0"/>
          <p:nvPr/>
        </p:nvPicPr>
        <p:blipFill rotWithShape="1">
          <a:blip r:embed="rId3">
            <a:alphaModFix/>
          </a:blip>
          <a:srcRect b="0" l="0" r="0" t="0"/>
          <a:stretch/>
        </p:blipFill>
        <p:spPr>
          <a:xfrm>
            <a:off x="1285008" y="1809750"/>
            <a:ext cx="6187667" cy="3200400"/>
          </a:xfrm>
          <a:prstGeom prst="rect">
            <a:avLst/>
          </a:prstGeom>
          <a:solidFill>
            <a:schemeClr val="lt1"/>
          </a:solidFill>
          <a:ln cap="flat" cmpd="sng" w="25400">
            <a:solidFill>
              <a:schemeClr val="dk1"/>
            </a:solidFill>
            <a:prstDash val="solid"/>
            <a:round/>
            <a:headEnd len="sm" w="sm" type="none"/>
            <a:tailEnd len="sm" w="sm" type="none"/>
          </a:ln>
        </p:spPr>
      </p:pic>
      <p:pic>
        <p:nvPicPr>
          <p:cNvPr id="247" name="Google Shape;247;p21"/>
          <p:cNvPicPr preferRelativeResize="0"/>
          <p:nvPr/>
        </p:nvPicPr>
        <p:blipFill rotWithShape="1">
          <a:blip r:embed="rId4">
            <a:alphaModFix/>
          </a:blip>
          <a:srcRect b="0" l="0" r="0" t="0"/>
          <a:stretch/>
        </p:blipFill>
        <p:spPr>
          <a:xfrm>
            <a:off x="6219616" y="421374"/>
            <a:ext cx="550865" cy="47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557109" y="2095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Using SQL</a:t>
            </a:r>
            <a:endParaRPr/>
          </a:p>
        </p:txBody>
      </p:sp>
      <p:sp>
        <p:nvSpPr>
          <p:cNvPr id="253" name="Google Shape;253;p22"/>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54" name="Google Shape;254;p22"/>
          <p:cNvSpPr/>
          <p:nvPr/>
        </p:nvSpPr>
        <p:spPr>
          <a:xfrm>
            <a:off x="1246909" y="1246909"/>
            <a:ext cx="6400800" cy="1629641"/>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It’s also possible to execute SQL queries directly against tables within a Spark cluster. The spark_connection object implements a </a:t>
            </a:r>
            <a:r>
              <a:rPr b="0" i="0" lang="en-GB" sz="1400" u="sng" cap="none" strike="noStrike">
                <a:solidFill>
                  <a:schemeClr val="lt1"/>
                </a:solidFill>
                <a:latin typeface="Arial"/>
                <a:ea typeface="Arial"/>
                <a:cs typeface="Arial"/>
                <a:sym typeface="Arial"/>
              </a:rPr>
              <a:t>DBI</a:t>
            </a:r>
            <a:r>
              <a:rPr b="0" i="0" lang="en-GB" sz="1400" u="none" cap="none" strike="noStrike">
                <a:solidFill>
                  <a:schemeClr val="lt1"/>
                </a:solidFill>
                <a:latin typeface="Arial"/>
                <a:ea typeface="Arial"/>
                <a:cs typeface="Arial"/>
                <a:sym typeface="Arial"/>
              </a:rPr>
              <a:t> interface for Spark, so we can use dbGetQuery to execute SQL and return the result as an R data frame: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GB" sz="1200" u="none" cap="none" strike="noStrike">
                <a:solidFill>
                  <a:schemeClr val="lt1"/>
                </a:solidFill>
                <a:latin typeface="Arial"/>
                <a:ea typeface="Arial"/>
                <a:cs typeface="Arial"/>
                <a:sym typeface="Arial"/>
              </a:rPr>
              <a:t>library</a:t>
            </a:r>
            <a:r>
              <a:rPr b="0" i="0" lang="en-GB" sz="1200" u="none" cap="none" strike="noStrike">
                <a:solidFill>
                  <a:schemeClr val="lt1"/>
                </a:solidFill>
                <a:latin typeface="Arial"/>
                <a:ea typeface="Arial"/>
                <a:cs typeface="Arial"/>
                <a:sym typeface="Arial"/>
              </a:rPr>
              <a:t>(DBI) iris_preview &lt;- dbGetQuery(sc, "SELECT * FROM iris LIMIT 10") iris_preview</a:t>
            </a:r>
            <a:endParaRPr b="0"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55" name="Google Shape;255;p22"/>
          <p:cNvPicPr preferRelativeResize="0"/>
          <p:nvPr/>
        </p:nvPicPr>
        <p:blipFill rotWithShape="1">
          <a:blip r:embed="rId3">
            <a:alphaModFix/>
          </a:blip>
          <a:srcRect b="0" l="0" r="0" t="0"/>
          <a:stretch/>
        </p:blipFill>
        <p:spPr>
          <a:xfrm>
            <a:off x="882127" y="3028950"/>
            <a:ext cx="7144217" cy="1918855"/>
          </a:xfrm>
          <a:prstGeom prst="rect">
            <a:avLst/>
          </a:prstGeom>
          <a:solidFill>
            <a:schemeClr val="lt1"/>
          </a:solidFill>
          <a:ln cap="flat" cmpd="sng" w="25400">
            <a:solidFill>
              <a:schemeClr val="dk1"/>
            </a:solidFill>
            <a:prstDash val="solid"/>
            <a:round/>
            <a:headEnd len="sm" w="sm" type="none"/>
            <a:tailEnd len="sm" w="sm" type="none"/>
          </a:ln>
        </p:spPr>
      </p:pic>
      <p:pic>
        <p:nvPicPr>
          <p:cNvPr id="256" name="Google Shape;256;p22"/>
          <p:cNvPicPr preferRelativeResize="0"/>
          <p:nvPr/>
        </p:nvPicPr>
        <p:blipFill rotWithShape="1">
          <a:blip r:embed="rId4">
            <a:alphaModFix/>
          </a:blip>
          <a:srcRect b="0" l="0" r="0" t="0"/>
          <a:stretch/>
        </p:blipFill>
        <p:spPr>
          <a:xfrm>
            <a:off x="5932061" y="349752"/>
            <a:ext cx="502436" cy="50243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457200" y="4381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Machine Learning</a:t>
            </a:r>
            <a:br>
              <a:rPr lang="en-GB"/>
            </a:br>
            <a:endParaRPr/>
          </a:p>
        </p:txBody>
      </p:sp>
      <p:sp>
        <p:nvSpPr>
          <p:cNvPr id="262" name="Google Shape;262;p23"/>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63" name="Google Shape;263;p23"/>
          <p:cNvSpPr/>
          <p:nvPr/>
        </p:nvSpPr>
        <p:spPr>
          <a:xfrm>
            <a:off x="1259128" y="1428750"/>
            <a:ext cx="6400800" cy="2819400"/>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we can orchestrate machine learning algorithms in a Spark cluster via the </a:t>
            </a:r>
            <a:r>
              <a:rPr b="0" i="0" lang="en-GB" sz="1400" u="sng" cap="none" strike="noStrike">
                <a:solidFill>
                  <a:schemeClr val="lt1"/>
                </a:solidFill>
                <a:latin typeface="Arial"/>
                <a:ea typeface="Arial"/>
                <a:cs typeface="Arial"/>
                <a:sym typeface="Arial"/>
              </a:rPr>
              <a:t>machine learning</a:t>
            </a:r>
            <a:r>
              <a:rPr b="0" i="0" lang="en-GB" sz="1400" u="none" cap="none" strike="noStrike">
                <a:solidFill>
                  <a:schemeClr val="lt1"/>
                </a:solidFill>
                <a:latin typeface="Arial"/>
                <a:ea typeface="Arial"/>
                <a:cs typeface="Arial"/>
                <a:sym typeface="Arial"/>
              </a:rPr>
              <a:t> functions within sparklyr. These functions connect to a set of high-level APIs built on top of DataFrames that help we create and tune machine learning workflows.</a:t>
            </a:r>
            <a:endParaRPr/>
          </a:p>
          <a:p>
            <a:pPr indent="0" lvl="0" marL="0" marR="0" rtl="0" algn="l">
              <a:lnSpc>
                <a:spcPct val="100000"/>
              </a:lnSpc>
              <a:spcBef>
                <a:spcPts val="0"/>
              </a:spcBef>
              <a:spcAft>
                <a:spcPts val="0"/>
              </a:spcAft>
              <a:buNone/>
            </a:pPr>
            <a:r>
              <a:rPr b="0" i="1" lang="en-GB" sz="1400" u="none" cap="none" strike="noStrike">
                <a:solidFill>
                  <a:schemeClr val="lt1"/>
                </a:solidFill>
                <a:latin typeface="Arial"/>
                <a:ea typeface="Arial"/>
                <a:cs typeface="Arial"/>
                <a:sym typeface="Arial"/>
              </a:rPr>
              <a:t># copy mtcars into spark</a:t>
            </a:r>
            <a:r>
              <a:rPr b="0" i="0" lang="en-GB" sz="1400" u="none" cap="none" strike="noStrike">
                <a:solidFill>
                  <a:schemeClr val="lt1"/>
                </a:solidFill>
                <a:latin typeface="Arial"/>
                <a:ea typeface="Arial"/>
                <a:cs typeface="Arial"/>
                <a:sym typeface="Arial"/>
              </a:rPr>
              <a:t> mtcars_tbl &lt;- copy_to(sc, mtcars) </a:t>
            </a:r>
            <a:endParaRPr/>
          </a:p>
          <a:p>
            <a:pPr indent="0" lvl="0" marL="0" marR="0" rtl="0" algn="l">
              <a:lnSpc>
                <a:spcPct val="100000"/>
              </a:lnSpc>
              <a:spcBef>
                <a:spcPts val="0"/>
              </a:spcBef>
              <a:spcAft>
                <a:spcPts val="0"/>
              </a:spcAft>
              <a:buNone/>
            </a:pPr>
            <a:r>
              <a:rPr b="0" i="1" lang="en-GB" sz="1400" u="none" cap="none" strike="noStrike">
                <a:solidFill>
                  <a:schemeClr val="lt1"/>
                </a:solidFill>
                <a:latin typeface="Arial"/>
                <a:ea typeface="Arial"/>
                <a:cs typeface="Arial"/>
                <a:sym typeface="Arial"/>
              </a:rPr>
              <a:t># transform our data set, and then partition into 'training', 'test'</a:t>
            </a:r>
            <a:r>
              <a:rPr b="0" i="0" lang="en-GB" sz="14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partitions &lt;- mtcars_tbl %&gt;%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filter(hp &gt;= 100) %&gt;%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mutate(cyl8 = cyl == 8) %&gt;%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sdf_partition(training = 0.5, test = 0.5, seed = 1099) </a:t>
            </a:r>
            <a:endParaRPr/>
          </a:p>
          <a:p>
            <a:pPr indent="0" lvl="0" marL="0" marR="0" rtl="0" algn="l">
              <a:lnSpc>
                <a:spcPct val="100000"/>
              </a:lnSpc>
              <a:spcBef>
                <a:spcPts val="0"/>
              </a:spcBef>
              <a:spcAft>
                <a:spcPts val="0"/>
              </a:spcAft>
              <a:buNone/>
            </a:pPr>
            <a:r>
              <a:rPr b="0" i="1" lang="en-GB" sz="1400" u="none" cap="none" strike="noStrike">
                <a:solidFill>
                  <a:schemeClr val="lt1"/>
                </a:solidFill>
                <a:latin typeface="Arial"/>
                <a:ea typeface="Arial"/>
                <a:cs typeface="Arial"/>
                <a:sym typeface="Arial"/>
              </a:rPr>
              <a:t># fit a linear model to the training dataset</a:t>
            </a:r>
            <a:r>
              <a:rPr b="0" i="0" lang="en-GB" sz="1400" u="none" cap="none" strike="noStrike">
                <a:solidFill>
                  <a:schemeClr val="lt1"/>
                </a:solidFill>
                <a:latin typeface="Arial"/>
                <a:ea typeface="Arial"/>
                <a:cs typeface="Arial"/>
                <a:sym typeface="Arial"/>
              </a:rPr>
              <a:t> fit &lt;- partitions$training %&gt;% ml_linear_regression(response = "mpg", features = c("wt", "cyl"))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fit</a:t>
            </a:r>
            <a:endParaRPr/>
          </a:p>
        </p:txBody>
      </p:sp>
      <p:pic>
        <p:nvPicPr>
          <p:cNvPr id="264" name="Google Shape;264;p23"/>
          <p:cNvPicPr preferRelativeResize="0"/>
          <p:nvPr/>
        </p:nvPicPr>
        <p:blipFill rotWithShape="1">
          <a:blip r:embed="rId3">
            <a:alphaModFix/>
          </a:blip>
          <a:srcRect b="0" l="0" r="0" t="0"/>
          <a:stretch/>
        </p:blipFill>
        <p:spPr>
          <a:xfrm>
            <a:off x="6812017" y="514350"/>
            <a:ext cx="53340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533400" y="500045"/>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Machine Learning..</a:t>
            </a:r>
            <a:br>
              <a:rPr lang="en-GB"/>
            </a:br>
            <a:endParaRPr/>
          </a:p>
        </p:txBody>
      </p:sp>
      <p:sp>
        <p:nvSpPr>
          <p:cNvPr id="270" name="Google Shape;270;p24"/>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C:\Users\Robin\Desktop\presentation1\Captsssssssssssssssssssssssssssssssssssssssssssure.PNG" id="271" name="Google Shape;271;p24"/>
          <p:cNvPicPr preferRelativeResize="0"/>
          <p:nvPr/>
        </p:nvPicPr>
        <p:blipFill rotWithShape="1">
          <a:blip r:embed="rId3">
            <a:alphaModFix/>
          </a:blip>
          <a:srcRect b="0" l="0" r="0" t="0"/>
          <a:stretch/>
        </p:blipFill>
        <p:spPr>
          <a:xfrm>
            <a:off x="1084118" y="2677391"/>
            <a:ext cx="7164388" cy="1828800"/>
          </a:xfrm>
          <a:prstGeom prst="rect">
            <a:avLst/>
          </a:prstGeom>
          <a:solidFill>
            <a:schemeClr val="dk1"/>
          </a:solidFill>
          <a:ln cap="flat" cmpd="sng" w="25400">
            <a:solidFill>
              <a:srgbClr val="252A38"/>
            </a:solidFill>
            <a:prstDash val="solid"/>
            <a:round/>
            <a:headEnd len="sm" w="sm" type="none"/>
            <a:tailEnd len="sm" w="sm" type="none"/>
          </a:ln>
        </p:spPr>
      </p:pic>
      <p:sp>
        <p:nvSpPr>
          <p:cNvPr id="272" name="Google Shape;272;p24"/>
          <p:cNvSpPr/>
          <p:nvPr/>
        </p:nvSpPr>
        <p:spPr>
          <a:xfrm>
            <a:off x="1351612" y="1318901"/>
            <a:ext cx="6629400" cy="1231106"/>
          </a:xfrm>
          <a:prstGeom prst="rect">
            <a:avLst/>
          </a:prstGeom>
          <a:solidFill>
            <a:srgbClr val="F7F8F9"/>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142D3C"/>
              </a:buClr>
              <a:buSzPts val="1600"/>
              <a:buFont typeface="Arial"/>
              <a:buNone/>
            </a:pPr>
            <a:r>
              <a:rPr b="0" i="0" lang="en-GB" sz="1600" u="none" cap="none" strike="noStrike">
                <a:solidFill>
                  <a:srgbClr val="142D3C"/>
                </a:solidFill>
                <a:latin typeface="Encode Sans Semi Condensed"/>
                <a:ea typeface="Encode Sans Semi Condensed"/>
                <a:cs typeface="Encode Sans Semi Condensed"/>
                <a:sym typeface="Encode Sans Semi Condensed"/>
              </a:rPr>
              <a:t>Here’s an example where we use </a:t>
            </a:r>
            <a:r>
              <a:rPr b="0" i="0" lang="en-GB" sz="1600" u="sng" cap="none" strike="noStrike">
                <a:solidFill>
                  <a:srgbClr val="6991AA"/>
                </a:solidFill>
                <a:latin typeface="Encode Sans Semi Condensed"/>
                <a:ea typeface="Encode Sans Semi Condensed"/>
                <a:cs typeface="Encode Sans Semi Condensed"/>
                <a:sym typeface="Encode Sans Semi Condensed"/>
                <a:hlinkClick r:id="rId4">
                  <a:extLst>
                    <a:ext uri="{A12FA001-AC4F-418D-AE19-62706E023703}">
                      <ahyp:hlinkClr val="tx"/>
                    </a:ext>
                  </a:extLst>
                </a:hlinkClick>
              </a:rPr>
              <a:t>ml_linear_regression</a:t>
            </a:r>
            <a:r>
              <a:rPr b="0" i="0" lang="en-GB" sz="1600" u="none" cap="none" strike="noStrike">
                <a:solidFill>
                  <a:srgbClr val="142D3C"/>
                </a:solidFill>
                <a:latin typeface="Encode Sans Semi Condensed"/>
                <a:ea typeface="Encode Sans Semi Condensed"/>
                <a:cs typeface="Encode Sans Semi Condensed"/>
                <a:sym typeface="Encode Sans Semi Condensed"/>
              </a:rPr>
              <a:t> to fit a linear regression model. We’ll use the built-in </a:t>
            </a:r>
            <a:r>
              <a:rPr b="0" i="0" lang="en-GB" sz="1600" u="none" cap="none" strike="noStrike">
                <a:solidFill>
                  <a:srgbClr val="333333"/>
                </a:solidFill>
                <a:latin typeface="Encode Sans Semi Condensed"/>
                <a:ea typeface="Encode Sans Semi Condensed"/>
                <a:cs typeface="Encode Sans Semi Condensed"/>
                <a:sym typeface="Encode Sans Semi Condensed"/>
              </a:rPr>
              <a:t>mtcars</a:t>
            </a:r>
            <a:r>
              <a:rPr b="0" i="0" lang="en-GB" sz="1600" u="none" cap="none" strike="noStrike">
                <a:solidFill>
                  <a:srgbClr val="142D3C"/>
                </a:solidFill>
                <a:latin typeface="Encode Sans Semi Condensed"/>
                <a:ea typeface="Encode Sans Semi Condensed"/>
                <a:cs typeface="Encode Sans Semi Condensed"/>
                <a:sym typeface="Encode Sans Semi Condensed"/>
              </a:rPr>
              <a:t> dataset, and see if we can predict a car’s fuel consumption (</a:t>
            </a:r>
            <a:r>
              <a:rPr b="0" i="0" lang="en-GB" sz="1600" u="none" cap="none" strike="noStrike">
                <a:solidFill>
                  <a:srgbClr val="333333"/>
                </a:solidFill>
                <a:latin typeface="Encode Sans Semi Condensed"/>
                <a:ea typeface="Encode Sans Semi Condensed"/>
                <a:cs typeface="Encode Sans Semi Condensed"/>
                <a:sym typeface="Encode Sans Semi Condensed"/>
              </a:rPr>
              <a:t>mpg</a:t>
            </a:r>
            <a:r>
              <a:rPr b="0" i="0" lang="en-GB" sz="1600" u="none" cap="none" strike="noStrike">
                <a:solidFill>
                  <a:srgbClr val="142D3C"/>
                </a:solidFill>
                <a:latin typeface="Encode Sans Semi Condensed"/>
                <a:ea typeface="Encode Sans Semi Condensed"/>
                <a:cs typeface="Encode Sans Semi Condensed"/>
                <a:sym typeface="Encode Sans Semi Condensed"/>
              </a:rPr>
              <a:t>) based on its weight (</a:t>
            </a:r>
            <a:r>
              <a:rPr b="0" i="0" lang="en-GB" sz="1600" u="none" cap="none" strike="noStrike">
                <a:solidFill>
                  <a:srgbClr val="333333"/>
                </a:solidFill>
                <a:latin typeface="Encode Sans Semi Condensed"/>
                <a:ea typeface="Encode Sans Semi Condensed"/>
                <a:cs typeface="Encode Sans Semi Condensed"/>
                <a:sym typeface="Encode Sans Semi Condensed"/>
              </a:rPr>
              <a:t>wt</a:t>
            </a:r>
            <a:r>
              <a:rPr b="0" i="0" lang="en-GB" sz="1600" u="none" cap="none" strike="noStrike">
                <a:solidFill>
                  <a:srgbClr val="142D3C"/>
                </a:solidFill>
                <a:latin typeface="Encode Sans Semi Condensed"/>
                <a:ea typeface="Encode Sans Semi Condensed"/>
                <a:cs typeface="Encode Sans Semi Condensed"/>
                <a:sym typeface="Encode Sans Semi Condensed"/>
              </a:rPr>
              <a:t>), and the number of cylinders the engine contains (</a:t>
            </a:r>
            <a:r>
              <a:rPr b="0" i="0" lang="en-GB" sz="1600" u="none" cap="none" strike="noStrike">
                <a:solidFill>
                  <a:srgbClr val="333333"/>
                </a:solidFill>
                <a:latin typeface="Encode Sans Semi Condensed"/>
                <a:ea typeface="Encode Sans Semi Condensed"/>
                <a:cs typeface="Encode Sans Semi Condensed"/>
                <a:sym typeface="Encode Sans Semi Condensed"/>
              </a:rPr>
              <a:t>cyl</a:t>
            </a:r>
            <a:r>
              <a:rPr b="0" i="0" lang="en-GB" sz="1600" u="none" cap="none" strike="noStrike">
                <a:solidFill>
                  <a:srgbClr val="142D3C"/>
                </a:solidFill>
                <a:latin typeface="Encode Sans Semi Condensed"/>
                <a:ea typeface="Encode Sans Semi Condensed"/>
                <a:cs typeface="Encode Sans Semi Condensed"/>
                <a:sym typeface="Encode Sans Semi Condensed"/>
              </a:rPr>
              <a:t>). We’ll assume in each case that the relationship between </a:t>
            </a:r>
            <a:r>
              <a:rPr b="0" i="0" lang="en-GB" sz="1600" u="none" cap="none" strike="noStrike">
                <a:solidFill>
                  <a:srgbClr val="333333"/>
                </a:solidFill>
                <a:latin typeface="Encode Sans Semi Condensed"/>
                <a:ea typeface="Encode Sans Semi Condensed"/>
                <a:cs typeface="Encode Sans Semi Condensed"/>
                <a:sym typeface="Encode Sans Semi Condensed"/>
              </a:rPr>
              <a:t>mpg</a:t>
            </a:r>
            <a:r>
              <a:rPr b="0" i="0" lang="en-GB" sz="1600" u="none" cap="none" strike="noStrike">
                <a:solidFill>
                  <a:srgbClr val="142D3C"/>
                </a:solidFill>
                <a:latin typeface="Encode Sans Semi Condensed"/>
                <a:ea typeface="Encode Sans Semi Condensed"/>
                <a:cs typeface="Encode Sans Semi Condensed"/>
                <a:sym typeface="Encode Sans Semi Condensed"/>
              </a:rPr>
              <a:t> and each of our features is linear.</a:t>
            </a:r>
            <a:r>
              <a:rPr b="0" i="0" lang="en-GB" sz="1600" u="none" cap="none" strike="noStrike">
                <a:solidFill>
                  <a:schemeClr val="dk1"/>
                </a:solidFill>
                <a:latin typeface="Encode Sans Semi Condensed"/>
                <a:ea typeface="Encode Sans Semi Condensed"/>
                <a:cs typeface="Encode Sans Semi Condensed"/>
                <a:sym typeface="Encode Sans Semi Condensed"/>
              </a:rPr>
              <a:t> </a:t>
            </a:r>
            <a:endParaRPr/>
          </a:p>
        </p:txBody>
      </p:sp>
      <p:pic>
        <p:nvPicPr>
          <p:cNvPr id="273" name="Google Shape;273;p24"/>
          <p:cNvPicPr preferRelativeResize="0"/>
          <p:nvPr/>
        </p:nvPicPr>
        <p:blipFill rotWithShape="1">
          <a:blip r:embed="rId5">
            <a:alphaModFix/>
          </a:blip>
          <a:srcRect b="0" l="0" r="0" t="0"/>
          <a:stretch/>
        </p:blipFill>
        <p:spPr>
          <a:xfrm>
            <a:off x="6031624" y="285750"/>
            <a:ext cx="53340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457200" y="4381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sz="1400">
                <a:solidFill>
                  <a:schemeClr val="dk1"/>
                </a:solidFill>
              </a:rPr>
              <a:t>For linear regression models produced by Spark, we can use </a:t>
            </a:r>
            <a:r>
              <a:rPr b="1" lang="en-GB" sz="1400">
                <a:solidFill>
                  <a:schemeClr val="dk1"/>
                </a:solidFill>
              </a:rPr>
              <a:t>summary()</a:t>
            </a:r>
            <a:r>
              <a:rPr lang="en-GB" sz="1400">
                <a:solidFill>
                  <a:schemeClr val="dk1"/>
                </a:solidFill>
              </a:rPr>
              <a:t> to learn a bit more about the quality of our fit, and the statistical significance of each of our predictors.</a:t>
            </a:r>
            <a:br>
              <a:rPr lang="en-GB"/>
            </a:br>
            <a:endParaRPr/>
          </a:p>
        </p:txBody>
      </p:sp>
      <p:sp>
        <p:nvSpPr>
          <p:cNvPr id="279" name="Google Shape;279;p25"/>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80" name="Google Shape;280;p25"/>
          <p:cNvSpPr/>
          <p:nvPr/>
        </p:nvSpPr>
        <p:spPr>
          <a:xfrm>
            <a:off x="1295400" y="1309713"/>
            <a:ext cx="4953000" cy="254199"/>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summary(fit)</a:t>
            </a:r>
            <a:endParaRPr/>
          </a:p>
        </p:txBody>
      </p:sp>
      <p:pic>
        <p:nvPicPr>
          <p:cNvPr descr="C:\Users\Robin\Desktop\presentation1\wwwwwwwwwwwwwwwwwwwwwwwwwww.PNG" id="281" name="Google Shape;281;p25"/>
          <p:cNvPicPr preferRelativeResize="0"/>
          <p:nvPr/>
        </p:nvPicPr>
        <p:blipFill rotWithShape="1">
          <a:blip r:embed="rId3">
            <a:alphaModFix/>
          </a:blip>
          <a:srcRect b="0" l="0" r="0" t="0"/>
          <a:stretch/>
        </p:blipFill>
        <p:spPr>
          <a:xfrm>
            <a:off x="609600" y="1669472"/>
            <a:ext cx="7116762" cy="2295525"/>
          </a:xfrm>
          <a:prstGeom prst="rect">
            <a:avLst/>
          </a:prstGeom>
          <a:solidFill>
            <a:schemeClr val="lt1"/>
          </a:solidFill>
          <a:ln cap="flat" cmpd="sng" w="25400">
            <a:solidFill>
              <a:schemeClr val="dk1"/>
            </a:solidFill>
            <a:prstDash val="solid"/>
            <a:round/>
            <a:headEnd len="sm" w="sm" type="none"/>
            <a:tailEnd len="sm" w="sm" type="none"/>
          </a:ln>
        </p:spPr>
      </p:pic>
      <p:sp>
        <p:nvSpPr>
          <p:cNvPr id="282" name="Google Shape;282;p25"/>
          <p:cNvSpPr txBox="1"/>
          <p:nvPr/>
        </p:nvSpPr>
        <p:spPr>
          <a:xfrm>
            <a:off x="723900" y="4095750"/>
            <a:ext cx="711676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Spark machine learning supports a wide array of algorithms and feature transformations and as illustrated above it’s easy to chain these functions together with dplyr pipelines.</a:t>
            </a:r>
            <a:endParaRPr/>
          </a:p>
        </p:txBody>
      </p:sp>
      <p:pic>
        <p:nvPicPr>
          <p:cNvPr id="283" name="Google Shape;283;p25"/>
          <p:cNvPicPr preferRelativeResize="0"/>
          <p:nvPr/>
        </p:nvPicPr>
        <p:blipFill rotWithShape="1">
          <a:blip r:embed="rId4">
            <a:alphaModFix/>
          </a:blip>
          <a:srcRect b="0" l="0" r="0" t="0"/>
          <a:stretch/>
        </p:blipFill>
        <p:spPr>
          <a:xfrm>
            <a:off x="6629399" y="666750"/>
            <a:ext cx="566763" cy="566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89" name="Google Shape;289;p26"/>
          <p:cNvSpPr/>
          <p:nvPr/>
        </p:nvSpPr>
        <p:spPr>
          <a:xfrm>
            <a:off x="1264692" y="1264227"/>
            <a:ext cx="5746173" cy="697922"/>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we can read and write data in CSV, JSON, and Parquet formats. Data can be stored in HDFS, S3, or on the local file system of cluster nodes.</a:t>
            </a:r>
            <a:endParaRPr/>
          </a:p>
        </p:txBody>
      </p:sp>
      <p:sp>
        <p:nvSpPr>
          <p:cNvPr id="290" name="Google Shape;290;p26"/>
          <p:cNvSpPr txBox="1"/>
          <p:nvPr>
            <p:ph type="title"/>
          </p:nvPr>
        </p:nvSpPr>
        <p:spPr>
          <a:xfrm>
            <a:off x="381000" y="971550"/>
            <a:ext cx="6840600" cy="3810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Reading and Writing Data</a:t>
            </a:r>
            <a:br>
              <a:rPr lang="en-GB"/>
            </a:br>
            <a:br>
              <a:rPr lang="en-GB"/>
            </a:br>
            <a:endParaRPr/>
          </a:p>
        </p:txBody>
      </p:sp>
      <p:pic>
        <p:nvPicPr>
          <p:cNvPr descr="C:\Users\Robin\Desktop\presentation1\qqqqqqqqqqqqqqqqq.PNG" id="291" name="Google Shape;291;p26"/>
          <p:cNvPicPr preferRelativeResize="0"/>
          <p:nvPr/>
        </p:nvPicPr>
        <p:blipFill rotWithShape="1">
          <a:blip r:embed="rId3">
            <a:alphaModFix/>
          </a:blip>
          <a:srcRect b="0" l="0" r="0" t="0"/>
          <a:stretch/>
        </p:blipFill>
        <p:spPr>
          <a:xfrm>
            <a:off x="228600" y="2038350"/>
            <a:ext cx="8001000" cy="2074342"/>
          </a:xfrm>
          <a:prstGeom prst="rect">
            <a:avLst/>
          </a:prstGeom>
          <a:solidFill>
            <a:schemeClr val="lt1"/>
          </a:solidFill>
          <a:ln cap="flat" cmpd="sng" w="25400">
            <a:solidFill>
              <a:schemeClr val="dk1"/>
            </a:solidFill>
            <a:prstDash val="solid"/>
            <a:round/>
            <a:headEnd len="sm" w="sm" type="none"/>
            <a:tailEnd len="sm" w="sm" type="none"/>
          </a:ln>
        </p:spPr>
      </p:pic>
      <p:sp>
        <p:nvSpPr>
          <p:cNvPr id="292" name="Google Shape;292;p26"/>
          <p:cNvSpPr/>
          <p:nvPr/>
        </p:nvSpPr>
        <p:spPr>
          <a:xfrm>
            <a:off x="1340891" y="4236028"/>
            <a:ext cx="5517109" cy="545522"/>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 [1] "batting" "flights" "iris" "iris_csv" </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 [5] "iris_json" "iris_parquet" "mtcars"</a:t>
            </a:r>
            <a:endParaRPr/>
          </a:p>
        </p:txBody>
      </p:sp>
      <p:pic>
        <p:nvPicPr>
          <p:cNvPr id="293" name="Google Shape;293;p26"/>
          <p:cNvPicPr preferRelativeResize="0"/>
          <p:nvPr/>
        </p:nvPicPr>
        <p:blipFill rotWithShape="1">
          <a:blip r:embed="rId4">
            <a:alphaModFix/>
          </a:blip>
          <a:srcRect b="0" l="0" r="0" t="0"/>
          <a:stretch/>
        </p:blipFill>
        <p:spPr>
          <a:xfrm>
            <a:off x="6019800" y="361950"/>
            <a:ext cx="381000"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299" name="Google Shape;299;p27"/>
          <p:cNvSpPr txBox="1"/>
          <p:nvPr>
            <p:ph type="title"/>
          </p:nvPr>
        </p:nvSpPr>
        <p:spPr>
          <a:xfrm>
            <a:off x="381000" y="971550"/>
            <a:ext cx="6840600" cy="3810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Extensions</a:t>
            </a:r>
            <a:br>
              <a:rPr lang="en-GB"/>
            </a:br>
            <a:br>
              <a:rPr lang="en-GB"/>
            </a:br>
            <a:endParaRPr/>
          </a:p>
        </p:txBody>
      </p:sp>
      <p:sp>
        <p:nvSpPr>
          <p:cNvPr id="300" name="Google Shape;300;p27"/>
          <p:cNvSpPr/>
          <p:nvPr/>
        </p:nvSpPr>
        <p:spPr>
          <a:xfrm>
            <a:off x="1295399" y="1833996"/>
            <a:ext cx="5517109" cy="1295400"/>
          </a:xfrm>
          <a:prstGeom prst="rect">
            <a:avLst/>
          </a:prstGeom>
          <a:solidFill>
            <a:schemeClr val="dk1"/>
          </a:solidFill>
          <a:ln cap="flat" cmpd="sng" w="25400">
            <a:solidFill>
              <a:srgbClr val="252A3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library(sparklyr) </a:t>
            </a:r>
            <a:endParaRPr/>
          </a:p>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count_lines &lt;- </a:t>
            </a:r>
            <a:r>
              <a:rPr b="1" i="0" lang="en-GB" sz="1200" u="none" cap="none" strike="noStrike">
                <a:solidFill>
                  <a:schemeClr val="lt1"/>
                </a:solidFill>
                <a:latin typeface="Arial"/>
                <a:ea typeface="Arial"/>
                <a:cs typeface="Arial"/>
                <a:sym typeface="Arial"/>
              </a:rPr>
              <a:t>function</a:t>
            </a:r>
            <a:r>
              <a:rPr b="0" i="0" lang="en-GB" sz="1200" u="none" cap="none" strike="noStrike">
                <a:solidFill>
                  <a:schemeClr val="lt1"/>
                </a:solidFill>
                <a:latin typeface="Arial"/>
                <a:ea typeface="Arial"/>
                <a:cs typeface="Arial"/>
                <a:sym typeface="Arial"/>
              </a:rPr>
              <a:t>(sc, file) { </a:t>
            </a:r>
            <a:endParaRPr/>
          </a:p>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spark_context(sc) %&gt;% </a:t>
            </a:r>
            <a:endParaRPr/>
          </a:p>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invoke("textFile", file, 1L) %&gt;% </a:t>
            </a:r>
            <a:endParaRPr/>
          </a:p>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invoke("count") </a:t>
            </a:r>
            <a:endParaRPr/>
          </a:p>
          <a:p>
            <a:pPr indent="0" lvl="0" marL="0" marR="0" rtl="0" algn="l">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a:t>
            </a:r>
            <a:endParaRPr/>
          </a:p>
        </p:txBody>
      </p:sp>
      <p:sp>
        <p:nvSpPr>
          <p:cNvPr id="301" name="Google Shape;301;p27"/>
          <p:cNvSpPr txBox="1"/>
          <p:nvPr/>
        </p:nvSpPr>
        <p:spPr>
          <a:xfrm>
            <a:off x="1143000" y="1110555"/>
            <a:ext cx="624840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Arial"/>
                <a:ea typeface="Arial"/>
                <a:cs typeface="Arial"/>
                <a:sym typeface="Arial"/>
              </a:rPr>
              <a:t>The facilities used internally by sparklyr for its dplyr and machine learning interfaces are available to extension packages. Since Spark is a general purpose cluster computing system there are many potential applications for extensions (e.g. interfaces to custom machine learning pipelines, interfaces to 3rd party Spark packages, etc.).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27"/>
          <p:cNvSpPr txBox="1"/>
          <p:nvPr/>
        </p:nvSpPr>
        <p:spPr>
          <a:xfrm>
            <a:off x="838200" y="3169444"/>
            <a:ext cx="7162800"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500" u="none" cap="none" strike="noStrike">
                <a:solidFill>
                  <a:srgbClr val="000000"/>
                </a:solidFill>
                <a:latin typeface="Encode Sans Semi Condensed"/>
                <a:ea typeface="Encode Sans Semi Condensed"/>
                <a:cs typeface="Encode Sans Semi Condensed"/>
                <a:sym typeface="Encode Sans Semi Condensed"/>
              </a:rPr>
              <a:t>The count_lines function takes a spark_connection (sc) argument which enables it to obtain a reference to the SparkContext object, and in turn call the textFile().count() method.</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Encode Sans Semi Condensed"/>
                <a:ea typeface="Encode Sans Semi Condensed"/>
                <a:cs typeface="Encode Sans Semi Condensed"/>
                <a:sym typeface="Encode Sans Semi Condensed"/>
              </a:rPr>
              <a:t>we can use this function with an existing sparklyr connection as follows: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Users\Robin\Desktop\presentation1\wddddeeeeeeeeeeeeeeeeeeeeeeee2w.PNG" id="303" name="Google Shape;303;p27"/>
          <p:cNvPicPr preferRelativeResize="0"/>
          <p:nvPr/>
        </p:nvPicPr>
        <p:blipFill rotWithShape="1">
          <a:blip r:embed="rId3">
            <a:alphaModFix/>
          </a:blip>
          <a:srcRect b="0" l="0" r="0" t="0"/>
          <a:stretch/>
        </p:blipFill>
        <p:spPr>
          <a:xfrm>
            <a:off x="1932709" y="4260454"/>
            <a:ext cx="3733800" cy="796257"/>
          </a:xfrm>
          <a:prstGeom prst="rect">
            <a:avLst/>
          </a:prstGeom>
          <a:solidFill>
            <a:schemeClr val="lt1"/>
          </a:solidFill>
          <a:ln cap="flat" cmpd="sng" w="25400">
            <a:solidFill>
              <a:schemeClr val="dk1"/>
            </a:solidFill>
            <a:prstDash val="solid"/>
            <a:round/>
            <a:headEnd len="sm" w="sm" type="none"/>
            <a:tailEnd len="sm" w="sm" type="none"/>
          </a:ln>
        </p:spPr>
      </p:pic>
      <p:pic>
        <p:nvPicPr>
          <p:cNvPr id="304" name="Google Shape;304;p27"/>
          <p:cNvPicPr preferRelativeResize="0"/>
          <p:nvPr/>
        </p:nvPicPr>
        <p:blipFill rotWithShape="1">
          <a:blip r:embed="rId4">
            <a:alphaModFix/>
          </a:blip>
          <a:srcRect b="0" l="0" r="0" t="0"/>
          <a:stretch/>
        </p:blipFill>
        <p:spPr>
          <a:xfrm>
            <a:off x="5943600" y="285750"/>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F5876"/>
            </a:gs>
            <a:gs pos="100000">
              <a:srgbClr val="1D1F25"/>
            </a:gs>
          </a:gsLst>
          <a:path path="circle">
            <a:fillToRect b="50%" l="50%" r="50%" t="50%"/>
          </a:path>
          <a:tileRect/>
        </a:gradFill>
      </p:bgPr>
    </p:bg>
    <p:spTree>
      <p:nvGrpSpPr>
        <p:cNvPr id="308" name="Shape 308"/>
        <p:cNvGrpSpPr/>
        <p:nvPr/>
      </p:nvGrpSpPr>
      <p:grpSpPr>
        <a:xfrm>
          <a:off x="0" y="0"/>
          <a:ext cx="0" cy="0"/>
          <a:chOff x="0" y="0"/>
          <a:chExt cx="0" cy="0"/>
        </a:xfrm>
      </p:grpSpPr>
      <p:sp>
        <p:nvSpPr>
          <p:cNvPr id="309" name="Google Shape;309;p28"/>
          <p:cNvSpPr txBox="1"/>
          <p:nvPr>
            <p:ph idx="4294967295" type="body"/>
          </p:nvPr>
        </p:nvSpPr>
        <p:spPr>
          <a:xfrm>
            <a:off x="152400" y="438150"/>
            <a:ext cx="8077200" cy="3493450"/>
          </a:xfrm>
          <a:prstGeom prst="rect">
            <a:avLst/>
          </a:prstGeom>
          <a:noFill/>
          <a:ln>
            <a:noFill/>
          </a:ln>
        </p:spPr>
        <p:txBody>
          <a:bodyPr anchorCtr="0" anchor="ctr" bIns="0" lIns="0" spcFirstLastPara="1" rIns="0" wrap="square" tIns="0">
            <a:noAutofit/>
          </a:bodyPr>
          <a:lstStyle/>
          <a:p>
            <a:pPr indent="-342900" lvl="0" marL="342900" rtl="0" algn="l">
              <a:lnSpc>
                <a:spcPct val="115000"/>
              </a:lnSpc>
              <a:spcBef>
                <a:spcPts val="600"/>
              </a:spcBef>
              <a:spcAft>
                <a:spcPts val="0"/>
              </a:spcAft>
              <a:buSzPts val="2400"/>
              <a:buFont typeface="Noto Sans Symbols"/>
              <a:buChar char="❖"/>
            </a:pPr>
            <a:r>
              <a:rPr b="1" lang="en-GB" sz="2000" u="sng">
                <a:solidFill>
                  <a:schemeClr val="accent1"/>
                </a:solidFill>
                <a:latin typeface="Encode Sans Semi Condensed"/>
                <a:ea typeface="Encode Sans Semi Condensed"/>
                <a:cs typeface="Encode Sans Semi Condensed"/>
                <a:sym typeface="Encode Sans Semi Condensed"/>
              </a:rPr>
              <a:t>Conclusion</a:t>
            </a:r>
            <a:endParaRPr/>
          </a:p>
          <a:p>
            <a:pPr indent="0" lvl="0" marL="0" rtl="0" algn="l">
              <a:lnSpc>
                <a:spcPct val="115000"/>
              </a:lnSpc>
              <a:spcBef>
                <a:spcPts val="600"/>
              </a:spcBef>
              <a:spcAft>
                <a:spcPts val="0"/>
              </a:spcAft>
              <a:buSzPts val="2400"/>
              <a:buNone/>
            </a:pPr>
            <a:r>
              <a:rPr lang="en-GB" sz="1800">
                <a:solidFill>
                  <a:schemeClr val="lt1"/>
                </a:solidFill>
              </a:rPr>
              <a:t>Spark  is as a modern and powerful computing platform, R as an easy-to-use computing language with solid foundations in statistical methods, and sparklyr as a project bridging both technologies and communities. In a world in which the total amount of information is growing exponentially, learning how to analyze data at scale will help we to tackle the problems and opportunities humanity is facing today…. </a:t>
            </a:r>
            <a:endParaRPr sz="1800">
              <a:solidFill>
                <a:schemeClr val="lt1"/>
              </a:solidFill>
            </a:endParaRPr>
          </a:p>
        </p:txBody>
      </p:sp>
      <p:sp>
        <p:nvSpPr>
          <p:cNvPr id="310" name="Google Shape;310;p28"/>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311" name="Google Shape;311;p28"/>
          <p:cNvSpPr/>
          <p:nvPr/>
        </p:nvSpPr>
        <p:spPr>
          <a:xfrm>
            <a:off x="1447800" y="3790950"/>
            <a:ext cx="5410200" cy="45719"/>
          </a:xfrm>
          <a:prstGeom prst="mathMinus">
            <a:avLst>
              <a:gd fmla="val 23520" name="adj1"/>
            </a:avLst>
          </a:prstGeom>
          <a:gradFill>
            <a:gsLst>
              <a:gs pos="0">
                <a:srgbClr val="BABAC3"/>
              </a:gs>
              <a:gs pos="35000">
                <a:srgbClr val="CDD0D5"/>
              </a:gs>
              <a:gs pos="100000">
                <a:srgbClr val="EBEFEF"/>
              </a:gs>
            </a:gsLst>
            <a:lin ang="16200000" scaled="0"/>
          </a:gradFill>
          <a:ln cap="flat" cmpd="sng" w="9525">
            <a:solidFill>
              <a:srgbClr val="31374C"/>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312" name="Google Shape;312;p28"/>
          <p:cNvPicPr preferRelativeResize="0"/>
          <p:nvPr/>
        </p:nvPicPr>
        <p:blipFill rotWithShape="1">
          <a:blip r:embed="rId3">
            <a:alphaModFix/>
          </a:blip>
          <a:srcRect b="0" l="0" r="0" t="0"/>
          <a:stretch/>
        </p:blipFill>
        <p:spPr>
          <a:xfrm>
            <a:off x="7391400" y="382314"/>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316" name="Shape 316"/>
        <p:cNvGrpSpPr/>
        <p:nvPr/>
      </p:nvGrpSpPr>
      <p:grpSpPr>
        <a:xfrm>
          <a:off x="0" y="0"/>
          <a:ext cx="0" cy="0"/>
          <a:chOff x="0" y="0"/>
          <a:chExt cx="0" cy="0"/>
        </a:xfrm>
      </p:grpSpPr>
      <p:sp>
        <p:nvSpPr>
          <p:cNvPr id="317" name="Google Shape;317;p29"/>
          <p:cNvSpPr txBox="1"/>
          <p:nvPr/>
        </p:nvSpPr>
        <p:spPr>
          <a:xfrm>
            <a:off x="7492157" y="63015"/>
            <a:ext cx="1651843" cy="267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434343"/>
                </a:solidFill>
                <a:latin typeface="Montserrat"/>
                <a:ea typeface="Montserrat"/>
                <a:cs typeface="Montserrat"/>
                <a:sym typeface="Montserrat"/>
              </a:rPr>
              <a:t>References</a:t>
            </a:r>
            <a:endParaRPr b="1" i="0" sz="1800" u="none" cap="none" strike="noStrike">
              <a:solidFill>
                <a:srgbClr val="434343"/>
              </a:solidFill>
              <a:latin typeface="Montserrat"/>
              <a:ea typeface="Montserrat"/>
              <a:cs typeface="Montserrat"/>
              <a:sym typeface="Montserrat"/>
            </a:endParaRPr>
          </a:p>
        </p:txBody>
      </p:sp>
      <p:sp>
        <p:nvSpPr>
          <p:cNvPr id="318" name="Google Shape;318;p29"/>
          <p:cNvSpPr txBox="1"/>
          <p:nvPr/>
        </p:nvSpPr>
        <p:spPr>
          <a:xfrm>
            <a:off x="7543800" y="332406"/>
            <a:ext cx="1600200"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Rstudio.com</a:t>
            </a:r>
            <a:endParaRPr/>
          </a:p>
          <a:p>
            <a:pPr indent="-285750" lvl="0" marL="28575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youtube</a:t>
            </a:r>
            <a:endParaRPr b="0" i="0" sz="1400" u="none" cap="none" strike="noStrike">
              <a:solidFill>
                <a:srgbClr val="000000"/>
              </a:solidFill>
              <a:latin typeface="Arial"/>
              <a:ea typeface="Arial"/>
              <a:cs typeface="Arial"/>
              <a:sym typeface="Arial"/>
            </a:endParaRPr>
          </a:p>
        </p:txBody>
      </p:sp>
      <p:grpSp>
        <p:nvGrpSpPr>
          <p:cNvPr id="319" name="Google Shape;319;p29"/>
          <p:cNvGrpSpPr/>
          <p:nvPr/>
        </p:nvGrpSpPr>
        <p:grpSpPr>
          <a:xfrm>
            <a:off x="3390900" y="57149"/>
            <a:ext cx="2552700" cy="2232115"/>
            <a:chOff x="5972700" y="2330200"/>
            <a:chExt cx="411625" cy="387275"/>
          </a:xfrm>
        </p:grpSpPr>
        <p:sp>
          <p:nvSpPr>
            <p:cNvPr id="320" name="Google Shape;320;p29"/>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21" name="Google Shape;321;p29"/>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solidFill>
              <a:schemeClr val="lt1"/>
            </a:solidFill>
            <a:ln cap="flat" cmpd="sng" w="254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22" name="Google Shape;322;p29"/>
          <p:cNvSpPr txBox="1"/>
          <p:nvPr/>
        </p:nvSpPr>
        <p:spPr>
          <a:xfrm>
            <a:off x="1906414" y="2309473"/>
            <a:ext cx="5486400" cy="1100477"/>
          </a:xfrm>
          <a:prstGeom prst="rect">
            <a:avLst/>
          </a:prstGeom>
          <a:noFill/>
          <a:ln>
            <a:noFill/>
          </a:ln>
          <a:effectLst>
            <a:outerShdw blurRad="28575" rotWithShape="0" algn="bl" dir="5400000" dist="9525">
              <a:schemeClr val="dk1">
                <a:alpha val="14901"/>
              </a:schemeClr>
            </a:outerShdw>
          </a:effectLst>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3200"/>
              <a:buFont typeface="Encode Sans Semi Condensed SemiBold"/>
              <a:buNone/>
            </a:pPr>
            <a:r>
              <a:rPr b="0" i="0" lang="en-GB" sz="4800" u="none" cap="none" strike="noStrike">
                <a:solidFill>
                  <a:srgbClr val="191D27"/>
                </a:solidFill>
                <a:latin typeface="Encode Sans Semi Condensed SemiBold"/>
                <a:ea typeface="Encode Sans Semi Condensed SemiBold"/>
                <a:cs typeface="Encode Sans Semi Condensed SemiBold"/>
                <a:sym typeface="Encode Sans Semi Condensed SemiBold"/>
              </a:rPr>
              <a:t>THANKS!</a:t>
            </a:r>
            <a:endParaRPr/>
          </a:p>
        </p:txBody>
      </p:sp>
      <p:sp>
        <p:nvSpPr>
          <p:cNvPr id="323" name="Google Shape;323;p29"/>
          <p:cNvSpPr txBox="1"/>
          <p:nvPr/>
        </p:nvSpPr>
        <p:spPr>
          <a:xfrm>
            <a:off x="1372456" y="2738850"/>
            <a:ext cx="6593700" cy="1342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accent1"/>
              </a:buClr>
              <a:buSzPts val="2400"/>
              <a:buFont typeface="Encode Sans Semi Condensed Light"/>
              <a:buNone/>
            </a:pPr>
            <a:r>
              <a:rPr b="1" i="0" lang="en-GB" sz="2000" u="none" cap="none" strike="noStrike">
                <a:solidFill>
                  <a:srgbClr val="191D27"/>
                </a:solidFill>
                <a:latin typeface="Encode Sans Semi Condensed Light"/>
                <a:ea typeface="Encode Sans Semi Condensed Light"/>
                <a:cs typeface="Encode Sans Semi Condensed Light"/>
                <a:sym typeface="Encode Sans Semi Condensed Light"/>
              </a:rPr>
              <a:t>Any questions?</a:t>
            </a:r>
            <a:endParaRPr/>
          </a:p>
        </p:txBody>
      </p:sp>
      <p:sp>
        <p:nvSpPr>
          <p:cNvPr id="324" name="Google Shape;324;p29"/>
          <p:cNvSpPr txBox="1"/>
          <p:nvPr/>
        </p:nvSpPr>
        <p:spPr>
          <a:xfrm>
            <a:off x="3271292" y="3603996"/>
            <a:ext cx="2820003"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400" u="sng" cap="none" strike="noStrike">
                <a:solidFill>
                  <a:srgbClr val="000000"/>
                </a:solidFill>
                <a:latin typeface="Encode Sans Semi Condensed"/>
                <a:ea typeface="Encode Sans Semi Condensed"/>
                <a:cs typeface="Encode Sans Semi Condensed"/>
                <a:sym typeface="Encode Sans Semi Condensed"/>
              </a:rPr>
              <a:t>TEAM MEMBERS</a:t>
            </a:r>
            <a:endParaRPr/>
          </a:p>
          <a:p>
            <a:pPr indent="-285750" lvl="0" marL="285750" marR="0" rtl="0" algn="ctr">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Encode Sans Semi Condensed"/>
                <a:ea typeface="Encode Sans Semi Condensed"/>
                <a:cs typeface="Encode Sans Semi Condensed"/>
                <a:sym typeface="Encode Sans Semi Condensed"/>
              </a:rPr>
              <a:t>ROBIN ROY – </a:t>
            </a:r>
            <a:r>
              <a:rPr b="0" i="0" lang="en-GB" sz="1400" u="none" cap="none" strike="noStrike">
                <a:solidFill>
                  <a:srgbClr val="000000"/>
                </a:solidFill>
                <a:latin typeface="Arial"/>
                <a:ea typeface="Arial"/>
                <a:cs typeface="Arial"/>
                <a:sym typeface="Arial"/>
              </a:rPr>
              <a:t>10544522</a:t>
            </a:r>
            <a:endParaRPr/>
          </a:p>
          <a:p>
            <a:pPr indent="0" lvl="0" marL="45720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ctrTitle"/>
          </p:nvPr>
        </p:nvSpPr>
        <p:spPr>
          <a:xfrm>
            <a:off x="4280769" y="133350"/>
            <a:ext cx="5733300" cy="464850"/>
          </a:xfrm>
          <a:prstGeom prst="rect">
            <a:avLst/>
          </a:prstGeom>
          <a:noFill/>
          <a:ln>
            <a:noFill/>
          </a:ln>
          <a:effectLst>
            <a:outerShdw blurRad="28575" rotWithShape="0" algn="bl" dir="5400000" dist="9525">
              <a:schemeClr val="dk1">
                <a:alpha val="14901"/>
              </a:schemeClr>
            </a:outerShdw>
          </a:effectLst>
        </p:spPr>
        <p:txBody>
          <a:bodyPr anchorCtr="0" anchor="b" bIns="0" lIns="0" spcFirstLastPara="1" rIns="0" wrap="square" tIns="0">
            <a:noAutofit/>
          </a:bodyPr>
          <a:lstStyle/>
          <a:p>
            <a:pPr indent="0" lvl="0" marL="0" rtl="0" algn="l">
              <a:lnSpc>
                <a:spcPct val="90000"/>
              </a:lnSpc>
              <a:spcBef>
                <a:spcPts val="0"/>
              </a:spcBef>
              <a:spcAft>
                <a:spcPts val="0"/>
              </a:spcAft>
              <a:buSzPts val="4800"/>
              <a:buNone/>
            </a:pPr>
            <a:r>
              <a:rPr lang="en-GB" sz="2800"/>
              <a:t>Sparklyr</a:t>
            </a:r>
            <a:endParaRPr sz="2800"/>
          </a:p>
        </p:txBody>
      </p:sp>
      <p:sp>
        <p:nvSpPr>
          <p:cNvPr id="91" name="Google Shape;91;p3"/>
          <p:cNvSpPr txBox="1"/>
          <p:nvPr>
            <p:ph type="ctrTitle"/>
          </p:nvPr>
        </p:nvSpPr>
        <p:spPr>
          <a:xfrm>
            <a:off x="304800" y="-247650"/>
            <a:ext cx="2133599" cy="43845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ctr">
              <a:lnSpc>
                <a:spcPct val="90000"/>
              </a:lnSpc>
              <a:spcBef>
                <a:spcPts val="0"/>
              </a:spcBef>
              <a:spcAft>
                <a:spcPts val="0"/>
              </a:spcAft>
              <a:buSzPts val="4800"/>
              <a:buNone/>
            </a:pPr>
            <a:r>
              <a:rPr b="1" lang="en-GB" sz="2000" u="sng">
                <a:solidFill>
                  <a:schemeClr val="lt1"/>
                </a:solidFill>
                <a:latin typeface="Encode Sans Semi Condensed"/>
                <a:ea typeface="Encode Sans Semi Condensed"/>
                <a:cs typeface="Encode Sans Semi Condensed"/>
                <a:sym typeface="Encode Sans Semi Condensed"/>
              </a:rPr>
              <a:t>FACTS</a:t>
            </a:r>
            <a:endParaRPr b="1" sz="2000" u="sng">
              <a:solidFill>
                <a:schemeClr val="lt1"/>
              </a:solidFill>
              <a:latin typeface="Encode Sans Semi Condensed"/>
              <a:ea typeface="Encode Sans Semi Condensed"/>
              <a:cs typeface="Encode Sans Semi Condensed"/>
              <a:sym typeface="Encode Sans Semi Condensed"/>
            </a:endParaRPr>
          </a:p>
        </p:txBody>
      </p:sp>
      <p:sp>
        <p:nvSpPr>
          <p:cNvPr id="92" name="Google Shape;92;p3"/>
          <p:cNvSpPr txBox="1"/>
          <p:nvPr/>
        </p:nvSpPr>
        <p:spPr>
          <a:xfrm>
            <a:off x="2362200" y="1047750"/>
            <a:ext cx="6553200" cy="313932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lt2"/>
              </a:buClr>
              <a:buSzPts val="1836"/>
              <a:buFont typeface="Noto Sans Symbols"/>
              <a:buChar char="⮚"/>
            </a:pPr>
            <a:r>
              <a:rPr b="0" i="0" lang="en-GB" sz="1800" u="none" cap="none" strike="noStrike">
                <a:solidFill>
                  <a:schemeClr val="lt1"/>
                </a:solidFill>
                <a:latin typeface="Encode Sans Semi Condensed"/>
                <a:ea typeface="Encode Sans Semi Condensed"/>
                <a:cs typeface="Encode Sans Semi Condensed"/>
                <a:sym typeface="Encode Sans Semi Condensed"/>
              </a:rPr>
              <a:t>Huge investments in big data and Hadoop </a:t>
            </a:r>
            <a:endParaRPr/>
          </a:p>
          <a:p>
            <a:pPr indent="-226314" lvl="0" marL="342900" marR="0" rtl="0" algn="l">
              <a:lnSpc>
                <a:spcPct val="100000"/>
              </a:lnSpc>
              <a:spcBef>
                <a:spcPts val="0"/>
              </a:spcBef>
              <a:spcAft>
                <a:spcPts val="0"/>
              </a:spcAft>
              <a:buClr>
                <a:schemeClr val="lt2"/>
              </a:buClr>
              <a:buSzPts val="1836"/>
              <a:buFont typeface="Noto Sans Symbols"/>
              <a:buNone/>
            </a:pPr>
            <a:r>
              <a:t/>
            </a:r>
            <a:endParaRPr b="0" i="0" sz="1800" u="none" cap="none" strike="noStrike">
              <a:solidFill>
                <a:srgbClr val="000000"/>
              </a:solidFill>
              <a:latin typeface="Encode Sans Semi Condensed"/>
              <a:ea typeface="Encode Sans Semi Condensed"/>
              <a:cs typeface="Encode Sans Semi Condensed"/>
              <a:sym typeface="Encode Sans Semi Condensed"/>
            </a:endParaRPr>
          </a:p>
          <a:p>
            <a:pPr indent="-342900" lvl="0" marL="342900" marR="0" rtl="0" algn="l">
              <a:lnSpc>
                <a:spcPct val="100000"/>
              </a:lnSpc>
              <a:spcBef>
                <a:spcPts val="0"/>
              </a:spcBef>
              <a:spcAft>
                <a:spcPts val="0"/>
              </a:spcAft>
              <a:buClr>
                <a:schemeClr val="lt2"/>
              </a:buClr>
              <a:buSzPts val="1836"/>
              <a:buFont typeface="Noto Sans Symbols"/>
              <a:buChar char="⮚"/>
            </a:pPr>
            <a:r>
              <a:rPr b="0" i="0" lang="en-GB" sz="1800" u="none" cap="none" strike="noStrike">
                <a:solidFill>
                  <a:schemeClr val="lt1"/>
                </a:solidFill>
                <a:latin typeface="Encode Sans Semi Condensed"/>
                <a:ea typeface="Encode Sans Semi Condensed"/>
                <a:cs typeface="Encode Sans Semi Condensed"/>
                <a:sym typeface="Encode Sans Semi Condensed"/>
              </a:rPr>
              <a:t>Data scientists wanting to analyse data at scale</a:t>
            </a:r>
            <a:endParaRPr/>
          </a:p>
          <a:p>
            <a:pPr indent="-226314" lvl="0" marL="342900" marR="0" rtl="0" algn="l">
              <a:lnSpc>
                <a:spcPct val="100000"/>
              </a:lnSpc>
              <a:spcBef>
                <a:spcPts val="0"/>
              </a:spcBef>
              <a:spcAft>
                <a:spcPts val="0"/>
              </a:spcAft>
              <a:buClr>
                <a:schemeClr val="lt2"/>
              </a:buClr>
              <a:buSzPts val="1836"/>
              <a:buFont typeface="Noto Sans Symbols"/>
              <a:buNone/>
            </a:pPr>
            <a:r>
              <a:t/>
            </a:r>
            <a:endParaRPr b="0" i="0" sz="1800" u="none" cap="none" strike="noStrike">
              <a:solidFill>
                <a:schemeClr val="lt1"/>
              </a:solidFill>
              <a:latin typeface="Encode Sans Semi Condensed"/>
              <a:ea typeface="Encode Sans Semi Condensed"/>
              <a:cs typeface="Encode Sans Semi Condensed"/>
              <a:sym typeface="Encode Sans Semi Condensed"/>
            </a:endParaRPr>
          </a:p>
          <a:p>
            <a:pPr indent="-342900" lvl="0" marL="342900" marR="0" rtl="0" algn="l">
              <a:lnSpc>
                <a:spcPct val="100000"/>
              </a:lnSpc>
              <a:spcBef>
                <a:spcPts val="0"/>
              </a:spcBef>
              <a:spcAft>
                <a:spcPts val="0"/>
              </a:spcAft>
              <a:buClr>
                <a:schemeClr val="lt2"/>
              </a:buClr>
              <a:buSzPts val="1836"/>
              <a:buFont typeface="Noto Sans Symbols"/>
              <a:buChar char="⮚"/>
            </a:pPr>
            <a:r>
              <a:rPr b="0" i="0" lang="en-GB" sz="1800" u="none" cap="none" strike="noStrike">
                <a:solidFill>
                  <a:schemeClr val="lt1"/>
                </a:solidFill>
                <a:latin typeface="Encode Sans Semi Condensed"/>
                <a:ea typeface="Encode Sans Semi Condensed"/>
                <a:cs typeface="Encode Sans Semi Condensed"/>
                <a:sym typeface="Encode Sans Semi Condensed"/>
              </a:rPr>
              <a:t>Integrated with the RStudio IDE</a:t>
            </a:r>
            <a:endParaRPr/>
          </a:p>
          <a:p>
            <a:pPr indent="-226314" lvl="0" marL="342900" marR="0" rtl="0" algn="l">
              <a:lnSpc>
                <a:spcPct val="100000"/>
              </a:lnSpc>
              <a:spcBef>
                <a:spcPts val="0"/>
              </a:spcBef>
              <a:spcAft>
                <a:spcPts val="0"/>
              </a:spcAft>
              <a:buClr>
                <a:schemeClr val="lt2"/>
              </a:buClr>
              <a:buSzPts val="1836"/>
              <a:buFont typeface="Noto Sans Symbols"/>
              <a:buNone/>
            </a:pPr>
            <a:r>
              <a:t/>
            </a:r>
            <a:endParaRPr b="0" i="0" sz="1800" u="none" cap="none" strike="noStrike">
              <a:solidFill>
                <a:schemeClr val="lt1"/>
              </a:solidFill>
              <a:latin typeface="Encode Sans Semi Condensed"/>
              <a:ea typeface="Encode Sans Semi Condensed"/>
              <a:cs typeface="Encode Sans Semi Condensed"/>
              <a:sym typeface="Encode Sans Semi Condensed"/>
            </a:endParaRPr>
          </a:p>
          <a:p>
            <a:pPr indent="-342900" lvl="0" marL="342900" marR="0" rtl="0" algn="l">
              <a:lnSpc>
                <a:spcPct val="100000"/>
              </a:lnSpc>
              <a:spcBef>
                <a:spcPts val="0"/>
              </a:spcBef>
              <a:spcAft>
                <a:spcPts val="0"/>
              </a:spcAft>
              <a:buClr>
                <a:schemeClr val="lt2"/>
              </a:buClr>
              <a:buSzPts val="1836"/>
              <a:buFont typeface="Noto Sans Symbols"/>
              <a:buChar char="⮚"/>
            </a:pPr>
            <a:r>
              <a:rPr b="0" i="0" lang="en-GB" sz="1800" u="none" cap="none" strike="noStrike">
                <a:solidFill>
                  <a:schemeClr val="lt1"/>
                </a:solidFill>
                <a:latin typeface="Encode Sans Semi Condensed"/>
                <a:ea typeface="Encode Sans Semi Condensed"/>
                <a:cs typeface="Encode Sans Semi Condensed"/>
                <a:sym typeface="Encode Sans Semi Condensed"/>
              </a:rPr>
              <a:t>Sparklyr is a dplyr back-end for Spark</a:t>
            </a:r>
            <a:endParaRPr/>
          </a:p>
          <a:p>
            <a:pPr indent="-226314" lvl="0" marL="342900" marR="0" rtl="0" algn="l">
              <a:lnSpc>
                <a:spcPct val="100000"/>
              </a:lnSpc>
              <a:spcBef>
                <a:spcPts val="0"/>
              </a:spcBef>
              <a:spcAft>
                <a:spcPts val="0"/>
              </a:spcAft>
              <a:buClr>
                <a:schemeClr val="lt2"/>
              </a:buClr>
              <a:buSzPts val="1836"/>
              <a:buFont typeface="Noto Sans Symbols"/>
              <a:buNone/>
            </a:pPr>
            <a:r>
              <a:t/>
            </a:r>
            <a:endParaRPr b="0" i="0" sz="1800" u="none" cap="none" strike="noStrike">
              <a:solidFill>
                <a:schemeClr val="lt1"/>
              </a:solidFill>
              <a:latin typeface="Encode Sans Semi Condensed"/>
              <a:ea typeface="Encode Sans Semi Condensed"/>
              <a:cs typeface="Encode Sans Semi Condensed"/>
              <a:sym typeface="Encode Sans Semi Condensed"/>
            </a:endParaRPr>
          </a:p>
          <a:p>
            <a:pPr indent="-342900" lvl="0" marL="342900" marR="0" rtl="0" algn="l">
              <a:lnSpc>
                <a:spcPct val="100000"/>
              </a:lnSpc>
              <a:spcBef>
                <a:spcPts val="0"/>
              </a:spcBef>
              <a:spcAft>
                <a:spcPts val="0"/>
              </a:spcAft>
              <a:buClr>
                <a:schemeClr val="lt2"/>
              </a:buClr>
              <a:buSzPts val="1836"/>
              <a:buFont typeface="Noto Sans Symbols"/>
              <a:buChar char="⮚"/>
            </a:pPr>
            <a:r>
              <a:rPr b="0" i="0" lang="en-GB" sz="1800" u="none" cap="none" strike="noStrike">
                <a:solidFill>
                  <a:schemeClr val="lt1"/>
                </a:solidFill>
                <a:latin typeface="Encode Sans Semi Condensed"/>
                <a:ea typeface="Encode Sans Semi Condensed"/>
                <a:cs typeface="Encode Sans Semi Condensed"/>
                <a:sym typeface="Encode Sans Semi Condensed"/>
              </a:rPr>
              <a:t>Extensible foundation for Spark applications and R </a:t>
            </a:r>
            <a:br>
              <a:rPr b="1" i="1" lang="en-GB" sz="2000" u="none" cap="none" strike="noStrike">
                <a:solidFill>
                  <a:schemeClr val="lt1"/>
                </a:solidFill>
                <a:latin typeface="Calibri"/>
                <a:ea typeface="Calibri"/>
                <a:cs typeface="Calibri"/>
                <a:sym typeface="Calibri"/>
              </a:rPr>
            </a:br>
            <a:br>
              <a:rPr b="0" i="0" lang="en-GB" sz="2000" u="none" cap="none" strike="noStrike">
                <a:solidFill>
                  <a:srgbClr val="000000"/>
                </a:solidFill>
                <a:latin typeface="Arial"/>
                <a:ea typeface="Arial"/>
                <a:cs typeface="Arial"/>
                <a:sym typeface="Arial"/>
              </a:rPr>
            </a:br>
            <a:endParaRPr b="1" i="1" sz="1600" u="none" cap="none" strike="noStrike">
              <a:solidFill>
                <a:schemeClr val="lt1"/>
              </a:solidFill>
              <a:latin typeface="Arial"/>
              <a:ea typeface="Arial"/>
              <a:cs typeface="Arial"/>
              <a:sym typeface="Arial"/>
            </a:endParaRPr>
          </a:p>
        </p:txBody>
      </p:sp>
      <p:cxnSp>
        <p:nvCxnSpPr>
          <p:cNvPr id="93" name="Google Shape;93;p3"/>
          <p:cNvCxnSpPr/>
          <p:nvPr/>
        </p:nvCxnSpPr>
        <p:spPr>
          <a:xfrm>
            <a:off x="4572000" y="743622"/>
            <a:ext cx="535132"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pic>
        <p:nvPicPr>
          <p:cNvPr id="94" name="Google Shape;94;p3"/>
          <p:cNvPicPr preferRelativeResize="0"/>
          <p:nvPr/>
        </p:nvPicPr>
        <p:blipFill rotWithShape="1">
          <a:blip r:embed="rId3">
            <a:alphaModFix/>
          </a:blip>
          <a:srcRect b="0" l="0" r="0" t="0"/>
          <a:stretch/>
        </p:blipFill>
        <p:spPr>
          <a:xfrm>
            <a:off x="6781800" y="4019550"/>
            <a:ext cx="609600" cy="6096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solidFill>
                  <a:schemeClr val="lt1"/>
                </a:solidFill>
              </a:rPr>
              <a:t>RStudio’s Sparklyr </a:t>
            </a:r>
            <a:endParaRPr>
              <a:solidFill>
                <a:schemeClr val="lt1"/>
              </a:solidFill>
            </a:endParaRPr>
          </a:p>
        </p:txBody>
      </p:sp>
      <p:sp>
        <p:nvSpPr>
          <p:cNvPr id="100" name="Google Shape;100;p4"/>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01" name="Google Shape;101;p4"/>
          <p:cNvSpPr txBox="1"/>
          <p:nvPr/>
        </p:nvSpPr>
        <p:spPr>
          <a:xfrm>
            <a:off x="152400" y="1576209"/>
            <a:ext cx="8598769" cy="28315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is an R package that lets we analyze data in Spark while using familiar tools in R.</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Encode Sans Semi Condensed"/>
                <a:ea typeface="Encode Sans Semi Condensed"/>
                <a:cs typeface="Encode Sans Semi Condensed"/>
                <a:sym typeface="Encode Sans Semi Condensed"/>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is an open-source package that provides an interface between R and Apache Spark. We can now leverage Spark’s capabilities in a modern R environment, due to Spark’s ability to interact with distributed data with little latency.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Encode Sans Semi Condensed"/>
              <a:ea typeface="Encode Sans Semi Condensed"/>
              <a:cs typeface="Encode Sans Semi Condensed"/>
              <a:sym typeface="Encode Sans Semi Condensed"/>
            </a:endParaRPr>
          </a:p>
          <a:p>
            <a:pPr indent="0" lvl="0" marL="0" marR="0" rtl="0" algn="l">
              <a:lnSpc>
                <a:spcPct val="100000"/>
              </a:lnSpc>
              <a:spcBef>
                <a:spcPts val="0"/>
              </a:spcBef>
              <a:spcAft>
                <a:spcPts val="0"/>
              </a:spcAft>
              <a:buNone/>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is an effective tool for interfacing with large datasets in an interactive environment. This way we can benefit from the familiar tools in R in order to analyze data in Spark., giving we the best of both worlds.</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Encode Sans Semi Condensed"/>
              <a:ea typeface="Encode Sans Semi Condensed"/>
              <a:cs typeface="Encode Sans Semi Condensed"/>
              <a:sym typeface="Encode Sans Semi Condensed"/>
            </a:endParaRPr>
          </a:p>
        </p:txBody>
      </p:sp>
      <p:pic>
        <p:nvPicPr>
          <p:cNvPr id="102" name="Google Shape;102;p4"/>
          <p:cNvPicPr preferRelativeResize="0"/>
          <p:nvPr/>
        </p:nvPicPr>
        <p:blipFill rotWithShape="1">
          <a:blip r:embed="rId3">
            <a:alphaModFix/>
          </a:blip>
          <a:srcRect b="0" l="0" r="0" t="0"/>
          <a:stretch/>
        </p:blipFill>
        <p:spPr>
          <a:xfrm>
            <a:off x="5834884" y="361950"/>
            <a:ext cx="642116" cy="6421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Highlights</a:t>
            </a:r>
            <a:endParaRPr/>
          </a:p>
        </p:txBody>
      </p:sp>
      <p:sp>
        <p:nvSpPr>
          <p:cNvPr id="108" name="Google Shape;108;p5"/>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09" name="Google Shape;109;p5"/>
          <p:cNvSpPr txBox="1"/>
          <p:nvPr/>
        </p:nvSpPr>
        <p:spPr>
          <a:xfrm>
            <a:off x="0" y="1576209"/>
            <a:ext cx="8598769" cy="28007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262B3A"/>
                </a:solidFill>
                <a:latin typeface="Encode Sans Semi Condensed"/>
                <a:ea typeface="Encode Sans Semi Condensed"/>
                <a:cs typeface="Encode Sans Semi Condensed"/>
                <a:sym typeface="Encode Sans Semi Condensed"/>
              </a:rPr>
              <a:t>Interactively manipulate Spark data using both dplyr and SQL (via DBI).</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262B3A"/>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262B3A"/>
                </a:solidFill>
                <a:latin typeface="Encode Sans Semi Condensed"/>
                <a:ea typeface="Encode Sans Semi Condensed"/>
                <a:cs typeface="Encode Sans Semi Condensed"/>
                <a:sym typeface="Encode Sans Semi Condensed"/>
              </a:rPr>
              <a:t>Filter and aggregate Spark datasets then bring them into R for analysis and visualization.</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262B3A"/>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262B3A"/>
                </a:solidFill>
                <a:latin typeface="Encode Sans Semi Condensed"/>
                <a:ea typeface="Encode Sans Semi Condensed"/>
                <a:cs typeface="Encode Sans Semi Condensed"/>
                <a:sym typeface="Encode Sans Semi Condensed"/>
              </a:rPr>
              <a:t>Orchestrate distributed machine learning from R using either Spark MLlib or H2O SparkingWater.</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262B3A"/>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262B3A"/>
                </a:solidFill>
                <a:latin typeface="Encode Sans Semi Condensed"/>
                <a:ea typeface="Encode Sans Semi Condensed"/>
                <a:cs typeface="Encode Sans Semi Condensed"/>
                <a:sym typeface="Encode Sans Semi Condensed"/>
              </a:rPr>
              <a:t>Create extensions that call the full Spark API and provide interfaces to Spark packages.</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262B3A"/>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600"/>
              <a:buFont typeface="Noto Sans Symbols"/>
              <a:buChar char="✔"/>
            </a:pPr>
            <a:r>
              <a:rPr b="0" i="0" lang="en-GB" sz="1600" u="none" cap="none" strike="noStrike">
                <a:solidFill>
                  <a:srgbClr val="262B3A"/>
                </a:solidFill>
                <a:latin typeface="Encode Sans Semi Condensed"/>
                <a:ea typeface="Encode Sans Semi Condensed"/>
                <a:cs typeface="Encode Sans Semi Condensed"/>
                <a:sym typeface="Encode Sans Semi Condensed"/>
              </a:rPr>
              <a:t>Integrated support for establishing Spark connections and browsing Spark data frames within the RStudio IDE.</a:t>
            </a:r>
            <a:endParaRPr/>
          </a:p>
          <a:p>
            <a:pPr indent="-184150" lvl="0" marL="285750" marR="0" rtl="0" algn="l">
              <a:lnSpc>
                <a:spcPct val="100000"/>
              </a:lnSpc>
              <a:spcBef>
                <a:spcPts val="0"/>
              </a:spcBef>
              <a:spcAft>
                <a:spcPts val="0"/>
              </a:spcAft>
              <a:buClr>
                <a:srgbClr val="000000"/>
              </a:buClr>
              <a:buSzPts val="1600"/>
              <a:buFont typeface="Noto Sans Symbols"/>
              <a:buNone/>
            </a:pPr>
            <a:r>
              <a:t/>
            </a:r>
            <a:endParaRPr b="0" i="0" sz="1600" u="none" cap="none" strike="noStrike">
              <a:solidFill>
                <a:srgbClr val="000000"/>
              </a:solidFill>
              <a:latin typeface="Encode Sans Semi Condensed"/>
              <a:ea typeface="Encode Sans Semi Condensed"/>
              <a:cs typeface="Encode Sans Semi Condensed"/>
              <a:sym typeface="Encode Sans Semi Condensed"/>
            </a:endParaRPr>
          </a:p>
        </p:txBody>
      </p:sp>
      <p:pic>
        <p:nvPicPr>
          <p:cNvPr id="110" name="Google Shape;110;p5"/>
          <p:cNvPicPr preferRelativeResize="0"/>
          <p:nvPr/>
        </p:nvPicPr>
        <p:blipFill rotWithShape="1">
          <a:blip r:embed="rId3">
            <a:alphaModFix/>
          </a:blip>
          <a:srcRect b="0" l="0" r="0" t="0"/>
          <a:stretch/>
        </p:blipFill>
        <p:spPr>
          <a:xfrm>
            <a:off x="5879873" y="495292"/>
            <a:ext cx="552458" cy="5524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What inside Sparklyr</a:t>
            </a:r>
            <a:endParaRPr/>
          </a:p>
        </p:txBody>
      </p:sp>
      <p:sp>
        <p:nvSpPr>
          <p:cNvPr id="116" name="Google Shape;116;p6"/>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descr="C:\Users\Robin\Desktop\presentation1\Capture.PNG" id="117" name="Google Shape;117;p6"/>
          <p:cNvPicPr preferRelativeResize="0"/>
          <p:nvPr/>
        </p:nvPicPr>
        <p:blipFill rotWithShape="1">
          <a:blip r:embed="rId3">
            <a:alphaModFix/>
          </a:blip>
          <a:srcRect b="0" l="0" r="0" t="0"/>
          <a:stretch/>
        </p:blipFill>
        <p:spPr>
          <a:xfrm>
            <a:off x="2111339" y="1200150"/>
            <a:ext cx="4461164" cy="2397043"/>
          </a:xfrm>
          <a:prstGeom prst="rect">
            <a:avLst/>
          </a:prstGeom>
          <a:noFill/>
          <a:ln cap="flat" cmpd="sng" w="9525">
            <a:solidFill>
              <a:schemeClr val="accent3"/>
            </a:solidFill>
            <a:prstDash val="solid"/>
            <a:round/>
            <a:headEnd len="sm" w="sm" type="none"/>
            <a:tailEnd len="sm" w="sm" type="none"/>
          </a:ln>
        </p:spPr>
      </p:pic>
      <p:sp>
        <p:nvSpPr>
          <p:cNvPr id="118" name="Google Shape;118;p6"/>
          <p:cNvSpPr txBox="1"/>
          <p:nvPr/>
        </p:nvSpPr>
        <p:spPr>
          <a:xfrm>
            <a:off x="1219200" y="3696384"/>
            <a:ext cx="6614479"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also provides interfaces to Spark’s distributed machine learning algorithms and much more.</a:t>
            </a:r>
            <a:endParaRPr/>
          </a:p>
        </p:txBody>
      </p:sp>
      <p:pic>
        <p:nvPicPr>
          <p:cNvPr id="119" name="Google Shape;119;p6"/>
          <p:cNvPicPr preferRelativeResize="0"/>
          <p:nvPr/>
        </p:nvPicPr>
        <p:blipFill rotWithShape="1">
          <a:blip r:embed="rId4">
            <a:alphaModFix/>
          </a:blip>
          <a:srcRect b="0" l="0" r="0" t="0"/>
          <a:stretch/>
        </p:blipFill>
        <p:spPr>
          <a:xfrm>
            <a:off x="5872655" y="4381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Features of Sparklyr</a:t>
            </a:r>
            <a:endParaRPr/>
          </a:p>
        </p:txBody>
      </p:sp>
      <p:sp>
        <p:nvSpPr>
          <p:cNvPr id="125" name="Google Shape;125;p7"/>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26" name="Google Shape;126;p7"/>
          <p:cNvSpPr txBox="1"/>
          <p:nvPr/>
        </p:nvSpPr>
        <p:spPr>
          <a:xfrm>
            <a:off x="1219200" y="1200150"/>
            <a:ext cx="6614479"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Encode Sans Semi Condensed"/>
                <a:ea typeface="Encode Sans Semi Condensed"/>
                <a:cs typeface="Encode Sans Semi Condensed"/>
                <a:sym typeface="Encode Sans Semi Condensed"/>
              </a:rPr>
              <a:t>Through Sparklyr we can use Spark as the backend for dplyr, a popular data manipulation package.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provides a range of functions that allow us to access the Spark tools for transforming/pre-processing data, On top of that, it also provides interfaces to Spark’s distributed machine learning algorithms and much more.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ncode Sans Semi Condensed"/>
              <a:ea typeface="Encode Sans Semi Condensed"/>
              <a:cs typeface="Encode Sans Semi Condensed"/>
              <a:sym typeface="Encode Sans Semi Condensed"/>
            </a:endParaRPr>
          </a:p>
          <a:p>
            <a:pPr indent="-285750" lvl="0" marL="285750" marR="0" rtl="0" algn="l">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Encode Sans Semi Condensed"/>
                <a:ea typeface="Encode Sans Semi Condensed"/>
                <a:cs typeface="Encode Sans Semi Condensed"/>
                <a:sym typeface="Encode Sans Semi Condensed"/>
              </a:rPr>
              <a:t>Sparklyr is also extensible. R packages that depend on Sparklyr to call the full Spark API can be created. One such extension is H2O’s Sparkling, an R package compatible with H2O’s machine learning algorithm.</a:t>
            </a:r>
            <a:endParaRPr/>
          </a:p>
        </p:txBody>
      </p:sp>
      <p:pic>
        <p:nvPicPr>
          <p:cNvPr id="127" name="Google Shape;127;p7"/>
          <p:cNvPicPr preferRelativeResize="0"/>
          <p:nvPr/>
        </p:nvPicPr>
        <p:blipFill rotWithShape="1">
          <a:blip r:embed="rId3">
            <a:alphaModFix/>
          </a:blip>
          <a:srcRect b="0" l="0" r="0" t="0"/>
          <a:stretch/>
        </p:blipFill>
        <p:spPr>
          <a:xfrm>
            <a:off x="5943600" y="361950"/>
            <a:ext cx="533400" cy="53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a:t>Spark cluster</a:t>
            </a:r>
            <a:endParaRPr/>
          </a:p>
        </p:txBody>
      </p:sp>
      <p:sp>
        <p:nvSpPr>
          <p:cNvPr id="133" name="Google Shape;133;p8"/>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pic>
        <p:nvPicPr>
          <p:cNvPr id="134" name="Google Shape;134;p8"/>
          <p:cNvPicPr preferRelativeResize="0"/>
          <p:nvPr/>
        </p:nvPicPr>
        <p:blipFill rotWithShape="1">
          <a:blip r:embed="rId3">
            <a:alphaModFix/>
          </a:blip>
          <a:srcRect b="0" l="0" r="0" t="0"/>
          <a:stretch/>
        </p:blipFill>
        <p:spPr>
          <a:xfrm>
            <a:off x="228600" y="1648626"/>
            <a:ext cx="5880133" cy="3305450"/>
          </a:xfrm>
          <a:prstGeom prst="rect">
            <a:avLst/>
          </a:prstGeom>
          <a:solidFill>
            <a:schemeClr val="lt1"/>
          </a:solidFill>
          <a:ln cap="flat" cmpd="sng" w="25400">
            <a:solidFill>
              <a:schemeClr val="dk1"/>
            </a:solidFill>
            <a:prstDash val="solid"/>
            <a:round/>
            <a:headEnd len="sm" w="sm" type="none"/>
            <a:tailEnd len="sm" w="sm" type="none"/>
          </a:ln>
        </p:spPr>
      </p:pic>
      <p:pic>
        <p:nvPicPr>
          <p:cNvPr id="135" name="Google Shape;135;p8"/>
          <p:cNvPicPr preferRelativeResize="0"/>
          <p:nvPr/>
        </p:nvPicPr>
        <p:blipFill rotWithShape="1">
          <a:blip r:embed="rId4">
            <a:alphaModFix/>
          </a:blip>
          <a:srcRect b="0" l="0" r="0" t="0"/>
          <a:stretch/>
        </p:blipFill>
        <p:spPr>
          <a:xfrm>
            <a:off x="5949966" y="4381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533400" y="277650"/>
            <a:ext cx="6840600" cy="895800"/>
          </a:xfrm>
          <a:prstGeom prst="rect">
            <a:avLst/>
          </a:prstGeom>
          <a:noFill/>
          <a:ln>
            <a:noFill/>
          </a:ln>
          <a:effectLst>
            <a:outerShdw blurRad="28575" rotWithShape="0" algn="bl" dir="5400000" dist="9525">
              <a:schemeClr val="dk1">
                <a:alpha val="14901"/>
              </a:schemeClr>
            </a:outerShdw>
          </a:effectLst>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GB" sz="2800">
                <a:solidFill>
                  <a:schemeClr val="lt1"/>
                </a:solidFill>
              </a:rPr>
              <a:t>Difference between a master node and a spark </a:t>
            </a:r>
            <a:endParaRPr sz="2800">
              <a:solidFill>
                <a:schemeClr val="lt1"/>
              </a:solidFill>
            </a:endParaRPr>
          </a:p>
        </p:txBody>
      </p:sp>
      <p:sp>
        <p:nvSpPr>
          <p:cNvPr id="141" name="Google Shape;141;p9"/>
          <p:cNvSpPr txBox="1"/>
          <p:nvPr>
            <p:ph idx="12" type="sldNum"/>
          </p:nvPr>
        </p:nvSpPr>
        <p:spPr>
          <a:xfrm>
            <a:off x="8543950" y="4612325"/>
            <a:ext cx="485400" cy="5310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GB"/>
              <a:t>‹#›</a:t>
            </a:fld>
            <a:endParaRPr/>
          </a:p>
        </p:txBody>
      </p:sp>
      <p:sp>
        <p:nvSpPr>
          <p:cNvPr id="142" name="Google Shape;142;p9"/>
          <p:cNvSpPr txBox="1"/>
          <p:nvPr>
            <p:ph idx="4294967295" type="body"/>
          </p:nvPr>
        </p:nvSpPr>
        <p:spPr>
          <a:xfrm>
            <a:off x="304800" y="1504950"/>
            <a:ext cx="4900386" cy="334508"/>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Clr>
                <a:schemeClr val="accent1"/>
              </a:buClr>
              <a:buSzPts val="2400"/>
              <a:buFont typeface="Encode Sans Semi Condensed Light"/>
              <a:buChar char="⊳"/>
            </a:pPr>
            <a:r>
              <a:rPr lang="en-GB" sz="2800">
                <a:latin typeface="Encode Sans Semi Condensed"/>
                <a:ea typeface="Encode Sans Semi Condensed"/>
                <a:cs typeface="Encode Sans Semi Condensed"/>
                <a:sym typeface="Encode Sans Semi Condensed"/>
              </a:rPr>
              <a:t>Master Node</a:t>
            </a:r>
            <a:endParaRPr sz="2800">
              <a:latin typeface="Encode Sans Semi Condensed"/>
              <a:ea typeface="Encode Sans Semi Condensed"/>
              <a:cs typeface="Encode Sans Semi Condensed"/>
              <a:sym typeface="Encode Sans Semi Condensed"/>
            </a:endParaRPr>
          </a:p>
        </p:txBody>
      </p:sp>
      <p:sp>
        <p:nvSpPr>
          <p:cNvPr id="143" name="Google Shape;143;p9"/>
          <p:cNvSpPr txBox="1"/>
          <p:nvPr>
            <p:ph idx="4294967295" type="body"/>
          </p:nvPr>
        </p:nvSpPr>
        <p:spPr>
          <a:xfrm>
            <a:off x="0" y="1962150"/>
            <a:ext cx="4686300" cy="2243862"/>
          </a:xfrm>
          <a:prstGeom prst="rect">
            <a:avLst/>
          </a:prstGeom>
          <a:noFill/>
          <a:ln>
            <a:noFill/>
          </a:ln>
        </p:spPr>
        <p:txBody>
          <a:bodyPr anchorCtr="0" anchor="t" bIns="0" lIns="0" spcFirstLastPara="1" rIns="0" wrap="square" tIns="0">
            <a:noAutofit/>
          </a:bodyPr>
          <a:lstStyle/>
          <a:p>
            <a:pPr indent="-285750" lvl="0" marL="285750" rtl="0" algn="l">
              <a:lnSpc>
                <a:spcPct val="115000"/>
              </a:lnSpc>
              <a:spcBef>
                <a:spcPts val="600"/>
              </a:spcBef>
              <a:spcAft>
                <a:spcPts val="0"/>
              </a:spcAft>
              <a:buSzPts val="2400"/>
              <a:buFont typeface="Arial"/>
              <a:buChar char="•"/>
            </a:pPr>
            <a:r>
              <a:rPr lang="en-GB" sz="1600">
                <a:latin typeface="Encode Sans Semi Condensed"/>
                <a:ea typeface="Encode Sans Semi Condensed"/>
                <a:cs typeface="Encode Sans Semi Condensed"/>
                <a:sym typeface="Encode Sans Semi Condensed"/>
              </a:rPr>
              <a:t>Master Node in Apache Spark: The machine on which the Spark Standalone cluster manager runs is called the Master Node. The resources are allocated by Master. </a:t>
            </a:r>
            <a:endParaRPr/>
          </a:p>
          <a:p>
            <a:pPr indent="-285750" lvl="0" marL="285750" rtl="0" algn="l">
              <a:lnSpc>
                <a:spcPct val="115000"/>
              </a:lnSpc>
              <a:spcBef>
                <a:spcPts val="600"/>
              </a:spcBef>
              <a:spcAft>
                <a:spcPts val="0"/>
              </a:spcAft>
              <a:buSzPts val="2400"/>
              <a:buFont typeface="Arial"/>
              <a:buChar char="•"/>
            </a:pPr>
            <a:r>
              <a:rPr lang="en-GB" sz="1600">
                <a:latin typeface="Encode Sans Semi Condensed"/>
                <a:ea typeface="Encode Sans Semi Condensed"/>
                <a:cs typeface="Encode Sans Semi Condensed"/>
                <a:sym typeface="Encode Sans Semi Condensed"/>
              </a:rPr>
              <a:t>It uses the "Workers" running throughout the cluster for the creation of Executors for the "Driver". After that, the Driver runs tasks on Executors.</a:t>
            </a:r>
            <a:endParaRPr/>
          </a:p>
          <a:p>
            <a:pPr indent="-133350" lvl="0" marL="285750" rtl="0" algn="l">
              <a:lnSpc>
                <a:spcPct val="115000"/>
              </a:lnSpc>
              <a:spcBef>
                <a:spcPts val="600"/>
              </a:spcBef>
              <a:spcAft>
                <a:spcPts val="0"/>
              </a:spcAft>
              <a:buSzPts val="2400"/>
              <a:buFont typeface="Arial"/>
              <a:buNone/>
            </a:pPr>
            <a:r>
              <a:t/>
            </a:r>
            <a:endParaRPr sz="1600">
              <a:latin typeface="Encode Sans Semi Condensed"/>
              <a:ea typeface="Encode Sans Semi Condensed"/>
              <a:cs typeface="Encode Sans Semi Condensed"/>
              <a:sym typeface="Encode Sans Semi Condensed"/>
            </a:endParaRPr>
          </a:p>
          <a:p>
            <a:pPr indent="-285750" lvl="0" marL="285750" rtl="0" algn="l">
              <a:lnSpc>
                <a:spcPct val="115000"/>
              </a:lnSpc>
              <a:spcBef>
                <a:spcPts val="600"/>
              </a:spcBef>
              <a:spcAft>
                <a:spcPts val="0"/>
              </a:spcAft>
              <a:buSzPts val="2400"/>
              <a:buFont typeface="Arial"/>
              <a:buChar char="•"/>
            </a:pPr>
            <a:r>
              <a:rPr lang="en-GB" sz="1600">
                <a:latin typeface="Encode Sans Semi Condensed"/>
                <a:ea typeface="Encode Sans Semi Condensed"/>
                <a:cs typeface="Encode Sans Semi Condensed"/>
                <a:sym typeface="Encode Sans Semi Condensed"/>
              </a:rPr>
              <a:t>R studio running on a particular computer node which has its own memory and CPU</a:t>
            </a:r>
            <a:endParaRPr sz="1600">
              <a:latin typeface="Encode Sans Semi Condensed"/>
              <a:ea typeface="Encode Sans Semi Condensed"/>
              <a:cs typeface="Encode Sans Semi Condensed"/>
              <a:sym typeface="Encode Sans Semi Condensed"/>
            </a:endParaRPr>
          </a:p>
          <a:p>
            <a:pPr indent="-228600" lvl="0" marL="457200" rtl="0" algn="l">
              <a:lnSpc>
                <a:spcPct val="115000"/>
              </a:lnSpc>
              <a:spcBef>
                <a:spcPts val="600"/>
              </a:spcBef>
              <a:spcAft>
                <a:spcPts val="0"/>
              </a:spcAft>
              <a:buSzPts val="2400"/>
              <a:buNone/>
            </a:pPr>
            <a:r>
              <a:t/>
            </a:r>
            <a:endParaRPr/>
          </a:p>
        </p:txBody>
      </p:sp>
      <p:sp>
        <p:nvSpPr>
          <p:cNvPr id="144" name="Google Shape;144;p9"/>
          <p:cNvSpPr txBox="1"/>
          <p:nvPr>
            <p:ph idx="4294967295" type="body"/>
          </p:nvPr>
        </p:nvSpPr>
        <p:spPr>
          <a:xfrm>
            <a:off x="4648200" y="1962150"/>
            <a:ext cx="3886200" cy="3588081"/>
          </a:xfrm>
          <a:prstGeom prst="rect">
            <a:avLst/>
          </a:prstGeom>
          <a:noFill/>
          <a:ln>
            <a:noFill/>
          </a:ln>
        </p:spPr>
        <p:txBody>
          <a:bodyPr anchorCtr="0" anchor="t" bIns="0" lIns="0" spcFirstLastPara="1" rIns="0" wrap="square" tIns="0">
            <a:noAutofit/>
          </a:bodyPr>
          <a:lstStyle/>
          <a:p>
            <a:pPr indent="-381000" lvl="0" marL="457200" rtl="0" algn="l">
              <a:lnSpc>
                <a:spcPct val="115000"/>
              </a:lnSpc>
              <a:spcBef>
                <a:spcPts val="600"/>
              </a:spcBef>
              <a:spcAft>
                <a:spcPts val="0"/>
              </a:spcAft>
              <a:buClr>
                <a:schemeClr val="accent1"/>
              </a:buClr>
              <a:buSzPts val="2400"/>
              <a:buFont typeface="Encode Sans Semi Condensed Light"/>
              <a:buChar char="⊳"/>
            </a:pPr>
            <a:r>
              <a:rPr lang="en-GB" sz="1600">
                <a:latin typeface="Encode Sans Semi Condensed"/>
                <a:ea typeface="Encode Sans Semi Condensed"/>
                <a:cs typeface="Encode Sans Semi Condensed"/>
                <a:sym typeface="Encode Sans Semi Condensed"/>
              </a:rPr>
              <a:t> Spark applications run as independent sets of processes on a cluster, coordinated by the SparkContext object in were main program (called the driver program). ... Once connected, Spark acquires executors on nodes in the cluster, which are processes that run computations and store data for wer application.</a:t>
            </a:r>
            <a:endParaRPr sz="1600">
              <a:latin typeface="Encode Sans Semi Condensed"/>
              <a:ea typeface="Encode Sans Semi Condensed"/>
              <a:cs typeface="Encode Sans Semi Condensed"/>
              <a:sym typeface="Encode Sans Semi Condensed"/>
            </a:endParaRPr>
          </a:p>
          <a:p>
            <a:pPr indent="-228600" lvl="0" marL="457200" rtl="0" algn="l">
              <a:lnSpc>
                <a:spcPct val="115000"/>
              </a:lnSpc>
              <a:spcBef>
                <a:spcPts val="600"/>
              </a:spcBef>
              <a:spcAft>
                <a:spcPts val="0"/>
              </a:spcAft>
              <a:buSzPts val="2400"/>
              <a:buNone/>
            </a:pPr>
            <a:r>
              <a:t/>
            </a:r>
            <a:endParaRPr sz="1600">
              <a:latin typeface="Encode Sans Semi Condensed"/>
              <a:ea typeface="Encode Sans Semi Condensed"/>
              <a:cs typeface="Encode Sans Semi Condensed"/>
              <a:sym typeface="Encode Sans Semi Condensed"/>
            </a:endParaRPr>
          </a:p>
        </p:txBody>
      </p:sp>
      <p:sp>
        <p:nvSpPr>
          <p:cNvPr id="145" name="Google Shape;145;p9"/>
          <p:cNvSpPr txBox="1"/>
          <p:nvPr>
            <p:ph idx="4294967295" type="body"/>
          </p:nvPr>
        </p:nvSpPr>
        <p:spPr>
          <a:xfrm>
            <a:off x="4648200" y="1399042"/>
            <a:ext cx="4900386" cy="334508"/>
          </a:xfrm>
          <a:prstGeom prst="rect">
            <a:avLst/>
          </a:prstGeom>
          <a:noFill/>
          <a:ln>
            <a:noFill/>
          </a:ln>
        </p:spPr>
        <p:txBody>
          <a:bodyPr anchorCtr="0" anchor="t" bIns="0" lIns="0" spcFirstLastPara="1" rIns="0" wrap="square" tIns="0">
            <a:noAutofit/>
          </a:bodyPr>
          <a:lstStyle/>
          <a:p>
            <a:pPr indent="0" lvl="0" marL="76200" rtl="0" algn="l">
              <a:lnSpc>
                <a:spcPct val="115000"/>
              </a:lnSpc>
              <a:spcBef>
                <a:spcPts val="600"/>
              </a:spcBef>
              <a:spcAft>
                <a:spcPts val="0"/>
              </a:spcAft>
              <a:buSzPts val="2400"/>
              <a:buNone/>
            </a:pPr>
            <a:r>
              <a:rPr lang="en-GB" sz="2800">
                <a:latin typeface="Encode Sans Semi Condensed"/>
                <a:ea typeface="Encode Sans Semi Condensed"/>
                <a:cs typeface="Encode Sans Semi Condensed"/>
                <a:sym typeface="Encode Sans Semi Condensed"/>
              </a:rPr>
              <a:t>Spark</a:t>
            </a:r>
            <a:endParaRPr sz="2800">
              <a:latin typeface="Encode Sans Semi Condensed"/>
              <a:ea typeface="Encode Sans Semi Condensed"/>
              <a:cs typeface="Encode Sans Semi Condensed"/>
              <a:sym typeface="Encode Sans Semi Condensed"/>
            </a:endParaRPr>
          </a:p>
        </p:txBody>
      </p:sp>
      <p:pic>
        <p:nvPicPr>
          <p:cNvPr id="146" name="Google Shape;146;p9"/>
          <p:cNvPicPr preferRelativeResize="0"/>
          <p:nvPr/>
        </p:nvPicPr>
        <p:blipFill rotWithShape="1">
          <a:blip r:embed="rId3">
            <a:alphaModFix/>
          </a:blip>
          <a:srcRect b="0" l="0" r="0" t="0"/>
          <a:stretch/>
        </p:blipFill>
        <p:spPr>
          <a:xfrm>
            <a:off x="6934200" y="463302"/>
            <a:ext cx="626898" cy="62689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erdinand template">
  <a:themeElements>
    <a:clrScheme name="Custom 347">
      <a:dk1>
        <a:srgbClr val="343A4E"/>
      </a:dk1>
      <a:lt1>
        <a:srgbClr val="FFFFFF"/>
      </a:lt1>
      <a:dk2>
        <a:srgbClr val="707A96"/>
      </a:dk2>
      <a:lt2>
        <a:srgbClr val="EEEFF3"/>
      </a:lt2>
      <a:accent1>
        <a:srgbClr val="ACD701"/>
      </a:accent1>
      <a:accent2>
        <a:srgbClr val="69B636"/>
      </a:accent2>
      <a:accent3>
        <a:srgbClr val="32A318"/>
      </a:accent3>
      <a:accent4>
        <a:srgbClr val="9EACD1"/>
      </a:accent4>
      <a:accent5>
        <a:srgbClr val="707A96"/>
      </a:accent5>
      <a:accent6>
        <a:srgbClr val="394057"/>
      </a:accent6>
      <a:hlink>
        <a:srgbClr val="0E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Robin</dc:creator>
</cp:coreProperties>
</file>