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009EE2"/>
    <a:srgbClr val="324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94660"/>
  </p:normalViewPr>
  <p:slideViewPr>
    <p:cSldViewPr snapToGrid="0">
      <p:cViewPr>
        <p:scale>
          <a:sx n="100" d="100"/>
          <a:sy n="100" d="100"/>
        </p:scale>
        <p:origin x="72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CBE53-3171-6103-85A0-D0288225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76080C-7937-8E25-106F-D5578C9AE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D8527-82F7-940C-F874-6E2E39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A30F0-0F79-0D48-860E-2271276F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574F1-1487-AB1A-6B93-5B2E12F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6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55502-E3F8-691F-D015-1CC8F07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FBC6F-264F-47C8-EB11-5FCB2787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72364-E7AB-1A9A-84FD-AE6E1CDE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62F6-4B80-B4F0-760F-51ACEF7E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A689C-ABCE-11A1-A247-F2AC4D09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4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912646-89E2-F871-2F02-08323A2FA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26E99A-2403-3D15-2384-C3927101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F3AB7-059C-2A96-14E9-FD8DE822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BB0C3-A806-76F0-B98D-35304FA6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ABE19-B319-4E47-DD45-CC5A12F9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5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33A4-9CC6-B848-37A6-48321E24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775B5-4BEC-63FC-C590-F523C7CA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AEB1-AA21-2A2F-E36A-4565AC8C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949F5-ED5A-61DE-603F-5188CA0E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687BE-3C21-707A-E22E-6493D056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2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623C-858A-1117-9ECD-B620B7BF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D89A06-7679-0E93-E6B1-0C32D1E2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E5840-9283-CF7E-739A-4FD7F838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3E026-CE8B-0C16-88A2-7390D0A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FF462-E94D-C389-9A3D-C549903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7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0C63-61F5-5BEB-4AA1-9EDA490C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AA0AE-A3DB-A83C-053B-8C4E6DC7D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4CC5A7-BC5B-7CC7-81BB-B29AA9AB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128D76-D5DB-9C0E-2EC9-E1DD89E1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C5693-CE35-40FA-A208-4823C4EE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654C1-E027-8D2E-43A3-36B94ED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99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A3511-5D37-C28B-54C9-FF512EE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E3FC38-C739-EE6C-3FAB-A5B64565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30741F-B46D-F892-25A5-E3DA9EBFA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306BE2-5392-98A1-4898-C9BC7B5C5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B592E1-E053-D8CC-6E8C-15FB3CEC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C87023-4230-FF57-85D4-420C7DE0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69381B-A9E3-5126-ADF8-06B9693F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ACF5F6-6285-EA12-5BCB-F9603882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04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6A928-B335-D5D7-AC85-145A7852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C3A5C-85A5-C941-87B1-EF3DF2BF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64156-A8D9-3A0C-F725-22D8D0DC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E0D213-03BE-10EC-3889-D6FBAD6E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75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FF241C-392B-AAC8-E08B-AA66F5A4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88DBBA-4FB4-53BB-C86E-5DFD2DB0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F23DDA-F9BC-3E27-7A04-885F8D79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333BD-7440-E1BE-C60D-6C7EE26F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E628A-F4AB-99BB-4163-FA794A76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532162-571A-368B-047A-79ED3DC6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17065C-D1A5-C76E-40A0-77FB94F2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5C1EE-6A47-3A7D-E4B6-549D8CF7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072D8-D555-CDCE-DE6F-E752606E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9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DAF23-48F5-8F82-9528-2AE70878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9FD57-4005-E80C-532F-3B591B8C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01F76-A12D-597F-F4D1-F02DCB2BD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5C1F1-B95C-5AB2-D6AE-AC16544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692D2-CAB3-A31A-664A-A63FC8CA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3EE1E-7640-E7E6-C55F-71BC86F8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795A1B-B743-6C2E-C485-ADF33A8B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3A7E3-4903-8D82-F76A-A9CDFA5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118E5-D1EE-9CCE-CA67-5088F0A80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6620-08B2-4C6F-8F1D-0F76DA68DDC7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F91B3-F150-E0C8-F73B-E68014D57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F3AF8-1E3E-BE1B-43F1-9D52F4D1C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7C3C-86BB-40D2-AF76-30DC62EC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0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ing Business Rules Engines with Drools - Power to the SMEople">
            <a:extLst>
              <a:ext uri="{FF2B5EF4-FFF2-40B4-BE49-F238E27FC236}">
                <a16:creationId xmlns:a16="http://schemas.microsoft.com/office/drawing/2014/main" id="{56D5AE05-F1A3-F229-AE42-2FE0EE49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3F3F3F"/>
              </a:clrFrom>
              <a:clrTo>
                <a:srgbClr val="3F3F3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66" r="19810" b="4562"/>
          <a:stretch/>
        </p:blipFill>
        <p:spPr bwMode="auto">
          <a:xfrm>
            <a:off x="229949" y="1171073"/>
            <a:ext cx="3497178" cy="28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sistant project – Learning and robust decision support sytem for agile  manufacturing environnements">
            <a:extLst>
              <a:ext uri="{FF2B5EF4-FFF2-40B4-BE49-F238E27FC236}">
                <a16:creationId xmlns:a16="http://schemas.microsoft.com/office/drawing/2014/main" id="{51FD6F1C-23DB-4D3A-3DB1-85611162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9" y="208546"/>
            <a:ext cx="1239912" cy="13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avancée des LLM : les performances et les défauts qui freinent leur  adoption">
            <a:extLst>
              <a:ext uri="{FF2B5EF4-FFF2-40B4-BE49-F238E27FC236}">
                <a16:creationId xmlns:a16="http://schemas.microsoft.com/office/drawing/2014/main" id="{B618EB50-6836-1FC6-E467-1765618DF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2071B"/>
              </a:clrFrom>
              <a:clrTo>
                <a:srgbClr val="02071B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1" r="15089"/>
          <a:stretch/>
        </p:blipFill>
        <p:spPr bwMode="auto">
          <a:xfrm>
            <a:off x="8992171" y="0"/>
            <a:ext cx="3168089" cy="20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2465CEA7-3522-B636-3469-CE5C5BBB9600}"/>
              </a:ext>
            </a:extLst>
          </p:cNvPr>
          <p:cNvSpPr/>
          <p:nvPr/>
        </p:nvSpPr>
        <p:spPr>
          <a:xfrm rot="14086545">
            <a:off x="3506551" y="344306"/>
            <a:ext cx="251746" cy="1364777"/>
          </a:xfrm>
          <a:prstGeom prst="downArrow">
            <a:avLst/>
          </a:prstGeom>
          <a:solidFill>
            <a:srgbClr val="009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89122A1-C921-6C30-7ED7-76D77A97A6FA}"/>
              </a:ext>
            </a:extLst>
          </p:cNvPr>
          <p:cNvSpPr txBox="1"/>
          <p:nvPr/>
        </p:nvSpPr>
        <p:spPr>
          <a:xfrm rot="19480410">
            <a:off x="2768243" y="709997"/>
            <a:ext cx="13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Signals an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event</a:t>
            </a:r>
            <a:endParaRPr lang="de-D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4" name="Picture 10" descr="Blitz - Kostenlose zeichen-Icons">
            <a:extLst>
              <a:ext uri="{FF2B5EF4-FFF2-40B4-BE49-F238E27FC236}">
                <a16:creationId xmlns:a16="http://schemas.microsoft.com/office/drawing/2014/main" id="{2E0D642D-C0B6-8C55-46F6-8FCCAE44B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60" y="204663"/>
            <a:ext cx="1062790" cy="106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6E7B687D-315B-D5A9-22E5-69CAD4788E9A}"/>
              </a:ext>
            </a:extLst>
          </p:cNvPr>
          <p:cNvSpPr/>
          <p:nvPr/>
        </p:nvSpPr>
        <p:spPr>
          <a:xfrm rot="16200000">
            <a:off x="6923633" y="-1483271"/>
            <a:ext cx="246553" cy="4133026"/>
          </a:xfrm>
          <a:prstGeom prst="downArrow">
            <a:avLst/>
          </a:prstGeom>
          <a:solidFill>
            <a:srgbClr val="009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3CBCCD-B3DF-6C67-48E9-7C15E3A30052}"/>
              </a:ext>
            </a:extLst>
          </p:cNvPr>
          <p:cNvSpPr txBox="1"/>
          <p:nvPr/>
        </p:nvSpPr>
        <p:spPr>
          <a:xfrm>
            <a:off x="4980396" y="706520"/>
            <a:ext cx="402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Event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converted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into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LLM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command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enriched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available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actions</a:t>
            </a:r>
            <a:endParaRPr lang="de-D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Scrollen: vertikal 20">
            <a:extLst>
              <a:ext uri="{FF2B5EF4-FFF2-40B4-BE49-F238E27FC236}">
                <a16:creationId xmlns:a16="http://schemas.microsoft.com/office/drawing/2014/main" id="{71CFAB27-92D7-6E1A-630B-4C0B5041EAC1}"/>
              </a:ext>
            </a:extLst>
          </p:cNvPr>
          <p:cNvSpPr/>
          <p:nvPr/>
        </p:nvSpPr>
        <p:spPr>
          <a:xfrm>
            <a:off x="4919487" y="1382691"/>
            <a:ext cx="1951199" cy="1653168"/>
          </a:xfrm>
          <a:prstGeom prst="verticalScroll">
            <a:avLst/>
          </a:prstGeom>
          <a:solidFill>
            <a:srgbClr val="5B5B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"Damage": {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	"</a:t>
            </a:r>
            <a:r>
              <a:rPr lang="de-DE" sz="800" dirty="0" err="1">
                <a:solidFill>
                  <a:schemeClr val="bg1">
                    <a:lumMod val="95000"/>
                  </a:schemeClr>
                </a:solidFill>
              </a:rPr>
              <a:t>Bodywork</a:t>
            </a: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": {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		"Front": "66.4 %",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		"</a:t>
            </a:r>
            <a:r>
              <a:rPr lang="de-DE" sz="800" dirty="0" err="1">
                <a:solidFill>
                  <a:schemeClr val="bg1">
                    <a:lumMod val="95000"/>
                  </a:schemeClr>
                </a:solidFill>
              </a:rPr>
              <a:t>Left</a:t>
            </a: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": "0.0 %",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		"</a:t>
            </a:r>
            <a:r>
              <a:rPr lang="de-DE" sz="800" dirty="0" err="1">
                <a:solidFill>
                  <a:schemeClr val="bg1">
                    <a:lumMod val="95000"/>
                  </a:schemeClr>
                </a:solidFill>
              </a:rPr>
              <a:t>Rear</a:t>
            </a: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": "0.0 %",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		"Right": "33.6 %"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	},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	…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>
              <a:tabLst>
                <a:tab pos="177800" algn="l"/>
                <a:tab pos="355600" algn="l"/>
                <a:tab pos="531813" algn="l"/>
                <a:tab pos="723900" algn="l"/>
                <a:tab pos="900113" algn="l"/>
              </a:tabLst>
            </a:pPr>
            <a:r>
              <a:rPr lang="de-DE" sz="8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algn="ctr"/>
            <a:endParaRPr lang="de-DE" sz="800" dirty="0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5A4F7590-C223-FDCE-6B06-CAC04C6FB75D}"/>
              </a:ext>
            </a:extLst>
          </p:cNvPr>
          <p:cNvSpPr/>
          <p:nvPr/>
        </p:nvSpPr>
        <p:spPr>
          <a:xfrm>
            <a:off x="10444533" y="2228331"/>
            <a:ext cx="263363" cy="2401338"/>
          </a:xfrm>
          <a:prstGeom prst="downArrow">
            <a:avLst/>
          </a:prstGeom>
          <a:solidFill>
            <a:srgbClr val="009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Scrollen: vertikal 23">
            <a:extLst>
              <a:ext uri="{FF2B5EF4-FFF2-40B4-BE49-F238E27FC236}">
                <a16:creationId xmlns:a16="http://schemas.microsoft.com/office/drawing/2014/main" id="{CC8C5AE6-728B-4AF2-0560-A7208B5B83E1}"/>
              </a:ext>
            </a:extLst>
          </p:cNvPr>
          <p:cNvSpPr/>
          <p:nvPr/>
        </p:nvSpPr>
        <p:spPr>
          <a:xfrm>
            <a:off x="7040972" y="1398698"/>
            <a:ext cx="1951199" cy="1653168"/>
          </a:xfrm>
          <a:prstGeom prst="verticalScroll">
            <a:avLst/>
          </a:prstGeom>
          <a:solidFill>
            <a:srgbClr val="5B5B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plan_pitstop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cancel_pitstop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report_damage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/>
              <a:t>report_low_fuel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794D93F-8DE8-2B41-E196-F183C87BB02A}"/>
              </a:ext>
            </a:extLst>
          </p:cNvPr>
          <p:cNvSpPr txBox="1"/>
          <p:nvPr/>
        </p:nvSpPr>
        <p:spPr>
          <a:xfrm>
            <a:off x="5540785" y="1333788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Knowledge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81E71A3-C203-6DDA-509B-E7395609CE40}"/>
              </a:ext>
            </a:extLst>
          </p:cNvPr>
          <p:cNvSpPr txBox="1"/>
          <p:nvPr/>
        </p:nvSpPr>
        <p:spPr>
          <a:xfrm>
            <a:off x="7423265" y="1363929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Actions /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Functions</a:t>
            </a:r>
            <a:endParaRPr lang="de-D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40" name="Picture 16" descr="Stock ilustrace Lambda Řecký Symbol – stáhnout obrázek nyní - Symboly,  Řecko, Psaní - Text - iStock">
            <a:extLst>
              <a:ext uri="{FF2B5EF4-FFF2-40B4-BE49-F238E27FC236}">
                <a16:creationId xmlns:a16="http://schemas.microsoft.com/office/drawing/2014/main" id="{F9964906-1784-0C48-44A4-D6E2987C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rgbClr val="5B5B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101" y="4629669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tock ilustrace Lambda Řecký Symbol – stáhnout obrázek nyní - Symboly,  Řecko, Psaní - Text - iStock">
            <a:extLst>
              <a:ext uri="{FF2B5EF4-FFF2-40B4-BE49-F238E27FC236}">
                <a16:creationId xmlns:a16="http://schemas.microsoft.com/office/drawing/2014/main" id="{EE0B7905-70C9-9581-FF81-EA167EEB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83" y="4771790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tock ilustrace Lambda Řecký Symbol – stáhnout obrázek nyní - Symboly,  Řecko, Psaní - Text - iStock">
            <a:extLst>
              <a:ext uri="{FF2B5EF4-FFF2-40B4-BE49-F238E27FC236}">
                <a16:creationId xmlns:a16="http://schemas.microsoft.com/office/drawing/2014/main" id="{01536222-2310-DB94-FC0F-F91ADBB2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5" y="4913911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9EC70D9-586F-FC90-062B-2E5C20D1A8F0}"/>
              </a:ext>
            </a:extLst>
          </p:cNvPr>
          <p:cNvSpPr txBox="1"/>
          <p:nvPr/>
        </p:nvSpPr>
        <p:spPr>
          <a:xfrm>
            <a:off x="10725250" y="2469073"/>
            <a:ext cx="1435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LLM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calls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more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available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functions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handle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event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current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situation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knowledge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base</a:t>
            </a:r>
            <a:endParaRPr lang="de-D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5157F008-7DC7-7F4D-8332-517FB8154A4B}"/>
              </a:ext>
            </a:extLst>
          </p:cNvPr>
          <p:cNvSpPr/>
          <p:nvPr/>
        </p:nvSpPr>
        <p:spPr>
          <a:xfrm rot="5400000">
            <a:off x="8351513" y="3833996"/>
            <a:ext cx="263363" cy="2884447"/>
          </a:xfrm>
          <a:prstGeom prst="downArrow">
            <a:avLst/>
          </a:prstGeom>
          <a:solidFill>
            <a:srgbClr val="009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DADB195-4F85-7227-2D2A-A419D1740E2B}"/>
              </a:ext>
            </a:extLst>
          </p:cNvPr>
          <p:cNvSpPr txBox="1"/>
          <p:nvPr/>
        </p:nvSpPr>
        <p:spPr>
          <a:xfrm>
            <a:off x="7406357" y="5340182"/>
            <a:ext cx="250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Function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executes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can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pic>
        <p:nvPicPr>
          <p:cNvPr id="1042" name="Picture 18" descr="Types of Gears | Gear Parameters &amp; Tooth Profiles | Fractory">
            <a:extLst>
              <a:ext uri="{FF2B5EF4-FFF2-40B4-BE49-F238E27FC236}">
                <a16:creationId xmlns:a16="http://schemas.microsoft.com/office/drawing/2014/main" id="{5BC00348-1A22-03DA-CC39-1830CD11C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99" y="4561537"/>
            <a:ext cx="2189463" cy="145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4B423B86-CB2F-76A3-E7A9-D16447FDA6E0}"/>
              </a:ext>
            </a:extLst>
          </p:cNvPr>
          <p:cNvSpPr/>
          <p:nvPr/>
        </p:nvSpPr>
        <p:spPr>
          <a:xfrm rot="7831057">
            <a:off x="3335443" y="2646734"/>
            <a:ext cx="263363" cy="2884447"/>
          </a:xfrm>
          <a:prstGeom prst="downArrow">
            <a:avLst/>
          </a:prstGeom>
          <a:solidFill>
            <a:srgbClr val="009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854899A4-5648-C0C9-BD91-6B185BC48699}"/>
              </a:ext>
            </a:extLst>
          </p:cNvPr>
          <p:cNvSpPr/>
          <p:nvPr/>
        </p:nvSpPr>
        <p:spPr>
          <a:xfrm rot="5400000">
            <a:off x="3010845" y="3843824"/>
            <a:ext cx="263363" cy="2894155"/>
          </a:xfrm>
          <a:prstGeom prst="downArrow">
            <a:avLst/>
          </a:prstGeom>
          <a:solidFill>
            <a:srgbClr val="009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EF36ABCC-0E96-8FE0-F8E4-5A96F932C01E}"/>
              </a:ext>
            </a:extLst>
          </p:cNvPr>
          <p:cNvSpPr/>
          <p:nvPr/>
        </p:nvSpPr>
        <p:spPr>
          <a:xfrm rot="15563111" flipV="1">
            <a:off x="3034963" y="4395084"/>
            <a:ext cx="263363" cy="2917644"/>
          </a:xfrm>
          <a:prstGeom prst="downArrow">
            <a:avLst/>
          </a:prstGeom>
          <a:solidFill>
            <a:srgbClr val="009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6271BDE-D39D-49D1-A216-AE646BAEB488}"/>
              </a:ext>
            </a:extLst>
          </p:cNvPr>
          <p:cNvSpPr txBox="1"/>
          <p:nvPr/>
        </p:nvSpPr>
        <p:spPr>
          <a:xfrm rot="2448471">
            <a:off x="2560666" y="3716791"/>
            <a:ext cx="250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Create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facts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call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rules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thereby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starting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another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cycle</a:t>
            </a:r>
            <a:endParaRPr lang="de-D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9EEC8A4-4ED1-549B-5905-72215DEAF2CF}"/>
              </a:ext>
            </a:extLst>
          </p:cNvPr>
          <p:cNvSpPr txBox="1"/>
          <p:nvPr/>
        </p:nvSpPr>
        <p:spPr>
          <a:xfrm>
            <a:off x="1704759" y="4749345"/>
            <a:ext cx="250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Call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functions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methods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in Simulator Controller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00947B3D-B210-CB7A-5AA6-ABE91BFB7E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5" y="5086468"/>
            <a:ext cx="426286" cy="42628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B9E2373B-352A-1629-26E8-FDC620DD5D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9" y="5092650"/>
            <a:ext cx="426286" cy="426286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B118D5E3-0E51-4614-66C2-47C274B44033}"/>
              </a:ext>
            </a:extLst>
          </p:cNvPr>
          <p:cNvSpPr txBox="1"/>
          <p:nvPr/>
        </p:nvSpPr>
        <p:spPr>
          <a:xfrm rot="20933269">
            <a:off x="2081241" y="5885192"/>
            <a:ext cx="250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Generate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voice</a:t>
            </a:r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95000"/>
                  </a:schemeClr>
                </a:solidFill>
              </a:rPr>
              <a:t>output</a:t>
            </a:r>
            <a:endParaRPr lang="de-D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BE087C90-2F0A-3F7C-7CB5-0A0FDE66A4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9" y="5952136"/>
            <a:ext cx="426287" cy="42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Juwig</dc:creator>
  <cp:lastModifiedBy>Oliver Juwig</cp:lastModifiedBy>
  <cp:revision>4</cp:revision>
  <dcterms:created xsi:type="dcterms:W3CDTF">2024-07-18T17:10:24Z</dcterms:created>
  <dcterms:modified xsi:type="dcterms:W3CDTF">2024-07-18T17:41:18Z</dcterms:modified>
</cp:coreProperties>
</file>