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8" r:id="rId6"/>
    <p:sldId id="259" r:id="rId7"/>
    <p:sldId id="269" r:id="rId8"/>
    <p:sldId id="262" r:id="rId9"/>
    <p:sldId id="273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928BC7-47FF-4B18-B7B1-DBC038A7556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7FD5C67-DCEF-448A-8B1B-C29228A93867}">
      <dgm:prSet/>
      <dgm:spPr/>
      <dgm:t>
        <a:bodyPr/>
        <a:lstStyle/>
        <a:p>
          <a:pPr rtl="0"/>
          <a:r>
            <a:rPr lang="en-US">
              <a:latin typeface="Algerian" panose="04020705040A02060702" pitchFamily="82" charset="0"/>
            </a:rPr>
            <a:t>Hospital Management System</a:t>
          </a:r>
          <a:endParaRPr lang="en-IN">
            <a:latin typeface="Algerian" panose="04020705040A02060702" pitchFamily="82" charset="0"/>
          </a:endParaRPr>
        </a:p>
      </dgm:t>
    </dgm:pt>
    <dgm:pt modelId="{B6034972-7C68-4CCB-B211-1378A008DFE1}" type="parTrans" cxnId="{AFDFFFDE-2A5C-4E20-87FD-1DC5E13FFF05}">
      <dgm:prSet/>
      <dgm:spPr/>
      <dgm:t>
        <a:bodyPr/>
        <a:lstStyle/>
        <a:p>
          <a:endParaRPr lang="en-IN"/>
        </a:p>
      </dgm:t>
    </dgm:pt>
    <dgm:pt modelId="{9FCDEE5F-18AC-4BF5-8FF4-389CCDD9D6BD}" type="sibTrans" cxnId="{AFDFFFDE-2A5C-4E20-87FD-1DC5E13FFF05}">
      <dgm:prSet/>
      <dgm:spPr/>
      <dgm:t>
        <a:bodyPr/>
        <a:lstStyle/>
        <a:p>
          <a:endParaRPr lang="en-IN"/>
        </a:p>
      </dgm:t>
    </dgm:pt>
    <dgm:pt modelId="{F9C64355-1599-4BC3-B2D3-0C724216BE03}" type="pres">
      <dgm:prSet presAssocID="{A8928BC7-47FF-4B18-B7B1-DBC038A7556B}" presName="linearFlow" presStyleCnt="0">
        <dgm:presLayoutVars>
          <dgm:dir/>
          <dgm:resizeHandles val="exact"/>
        </dgm:presLayoutVars>
      </dgm:prSet>
      <dgm:spPr/>
    </dgm:pt>
    <dgm:pt modelId="{92E2B383-EBD4-4779-811D-38B2211E4FEE}" type="pres">
      <dgm:prSet presAssocID="{17FD5C67-DCEF-448A-8B1B-C29228A93867}" presName="composite" presStyleCnt="0"/>
      <dgm:spPr/>
    </dgm:pt>
    <dgm:pt modelId="{8DC825D3-6A60-4CCD-9285-6F542DA847FC}" type="pres">
      <dgm:prSet presAssocID="{17FD5C67-DCEF-448A-8B1B-C29228A93867}" presName="imgShp" presStyleLbl="fgImgPlace1" presStyleIdx="0" presStyleCnt="1" custLinFactNeighborX="-68406" custLinFactNeighborY="1155"/>
      <dgm:spPr>
        <a:solidFill>
          <a:schemeClr val="accent3"/>
        </a:solidFill>
      </dgm:spPr>
    </dgm:pt>
    <dgm:pt modelId="{30F5A98A-BC4D-4CDC-A9F8-714742ABCF05}" type="pres">
      <dgm:prSet presAssocID="{17FD5C67-DCEF-448A-8B1B-C29228A93867}" presName="txShp" presStyleLbl="node1" presStyleIdx="0" presStyleCnt="1" custScaleX="115344" custLinFactNeighborX="12142" custLinFactNeighborY="-3464">
        <dgm:presLayoutVars>
          <dgm:bulletEnabled val="1"/>
        </dgm:presLayoutVars>
      </dgm:prSet>
      <dgm:spPr/>
    </dgm:pt>
  </dgm:ptLst>
  <dgm:cxnLst>
    <dgm:cxn modelId="{69754717-A0E7-4619-8B48-600104274A77}" type="presOf" srcId="{A8928BC7-47FF-4B18-B7B1-DBC038A7556B}" destId="{F9C64355-1599-4BC3-B2D3-0C724216BE03}" srcOrd="0" destOrd="0" presId="urn:microsoft.com/office/officeart/2005/8/layout/vList3"/>
    <dgm:cxn modelId="{8463D89C-D7E1-46D4-B1A4-E7EEA91E723F}" type="presOf" srcId="{17FD5C67-DCEF-448A-8B1B-C29228A93867}" destId="{30F5A98A-BC4D-4CDC-A9F8-714742ABCF05}" srcOrd="0" destOrd="0" presId="urn:microsoft.com/office/officeart/2005/8/layout/vList3"/>
    <dgm:cxn modelId="{AFDFFFDE-2A5C-4E20-87FD-1DC5E13FFF05}" srcId="{A8928BC7-47FF-4B18-B7B1-DBC038A7556B}" destId="{17FD5C67-DCEF-448A-8B1B-C29228A93867}" srcOrd="0" destOrd="0" parTransId="{B6034972-7C68-4CCB-B211-1378A008DFE1}" sibTransId="{9FCDEE5F-18AC-4BF5-8FF4-389CCDD9D6BD}"/>
    <dgm:cxn modelId="{624F1AAF-AB9E-4324-B07C-49325E0285C5}" type="presParOf" srcId="{F9C64355-1599-4BC3-B2D3-0C724216BE03}" destId="{92E2B383-EBD4-4779-811D-38B2211E4FEE}" srcOrd="0" destOrd="0" presId="urn:microsoft.com/office/officeart/2005/8/layout/vList3"/>
    <dgm:cxn modelId="{34B8ABFF-15E6-493F-8FF9-C9D0C17668F1}" type="presParOf" srcId="{92E2B383-EBD4-4779-811D-38B2211E4FEE}" destId="{8DC825D3-6A60-4CCD-9285-6F542DA847FC}" srcOrd="0" destOrd="0" presId="urn:microsoft.com/office/officeart/2005/8/layout/vList3"/>
    <dgm:cxn modelId="{75AF768E-42FF-47D0-8659-135570262C20}" type="presParOf" srcId="{92E2B383-EBD4-4779-811D-38B2211E4FEE}" destId="{30F5A98A-BC4D-4CDC-A9F8-714742ABCF0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5A98A-BC4D-4CDC-A9F8-714742ABCF05}">
      <dsp:nvSpPr>
        <dsp:cNvPr id="0" name=""/>
        <dsp:cNvSpPr/>
      </dsp:nvSpPr>
      <dsp:spPr>
        <a:xfrm rot="10800000">
          <a:off x="1364181" y="0"/>
          <a:ext cx="4491619" cy="16162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2722" tIns="114300" rIns="21336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lgerian" panose="04020705040A02060702" pitchFamily="82" charset="0"/>
            </a:rPr>
            <a:t>Hospital Management System</a:t>
          </a:r>
          <a:endParaRPr lang="en-IN" sz="3000" kern="1200">
            <a:latin typeface="Algerian" panose="04020705040A02060702" pitchFamily="82" charset="0"/>
          </a:endParaRPr>
        </a:p>
      </dsp:txBody>
      <dsp:txXfrm rot="10800000">
        <a:off x="1768244" y="0"/>
        <a:ext cx="4087556" cy="1616252"/>
      </dsp:txXfrm>
    </dsp:sp>
    <dsp:sp modelId="{8DC825D3-6A60-4CCD-9285-6F542DA847FC}">
      <dsp:nvSpPr>
        <dsp:cNvPr id="0" name=""/>
        <dsp:cNvSpPr/>
      </dsp:nvSpPr>
      <dsp:spPr>
        <a:xfrm>
          <a:off x="0" y="0"/>
          <a:ext cx="1616252" cy="1616252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10/20/2024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68114153"/>
              </p:ext>
            </p:extLst>
          </p:nvPr>
        </p:nvGraphicFramePr>
        <p:xfrm>
          <a:off x="5966085" y="2006084"/>
          <a:ext cx="5855801" cy="1616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id="{DEDE5A59-FD95-2021-768E-95DDD8303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60662"/>
            <a:ext cx="4854339" cy="1257574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  Sanika kadam</a:t>
            </a:r>
          </a:p>
          <a:p>
            <a:r>
              <a:rPr lang="en-US" dirty="0">
                <a:latin typeface="Algerian" panose="04020705040A02060702" pitchFamily="82" charset="0"/>
              </a:rPr>
              <a:t>                 2124ucsf1112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46" y="2083230"/>
            <a:ext cx="4428523" cy="334599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1158" y="2083230"/>
            <a:ext cx="4911633" cy="3795194"/>
          </a:xfrm>
        </p:spPr>
        <p:txBody>
          <a:bodyPr anchor="t">
            <a:normAutofit/>
          </a:bodyPr>
          <a:lstStyle/>
          <a:p>
            <a:r>
              <a:rPr lang="en-US" b="0" dirty="0">
                <a:latin typeface="Algerian" panose="04020705040A02060702" pitchFamily="82" charset="0"/>
              </a:rPr>
              <a:t>.Introduction</a:t>
            </a:r>
            <a:br>
              <a:rPr lang="en-US" b="0" dirty="0">
                <a:latin typeface="Algerian" panose="04020705040A02060702" pitchFamily="82" charset="0"/>
              </a:rPr>
            </a:br>
            <a:r>
              <a:rPr lang="en-US" b="0" dirty="0">
                <a:latin typeface="Algerian" panose="04020705040A02060702" pitchFamily="82" charset="0"/>
              </a:rPr>
              <a:t>.Objective</a:t>
            </a:r>
            <a:br>
              <a:rPr lang="en-US" b="0" dirty="0">
                <a:latin typeface="Algerian" panose="04020705040A02060702" pitchFamily="82" charset="0"/>
              </a:rPr>
            </a:br>
            <a:r>
              <a:rPr lang="en-US" b="0" dirty="0">
                <a:latin typeface="Algerian" panose="04020705040A02060702" pitchFamily="82" charset="0"/>
              </a:rPr>
              <a:t>.Scope</a:t>
            </a:r>
            <a:br>
              <a:rPr lang="en-US" b="0" dirty="0">
                <a:latin typeface="Algerian" panose="04020705040A02060702" pitchFamily="82" charset="0"/>
              </a:rPr>
            </a:br>
            <a:r>
              <a:rPr lang="en-US" b="0" dirty="0">
                <a:latin typeface="Algerian" panose="04020705040A02060702" pitchFamily="82" charset="0"/>
              </a:rPr>
              <a:t>.Working Model </a:t>
            </a:r>
            <a:br>
              <a:rPr lang="en-US" b="0" dirty="0">
                <a:latin typeface="Algerian" panose="04020705040A02060702" pitchFamily="82" charset="0"/>
              </a:rPr>
            </a:br>
            <a:r>
              <a:rPr lang="en-US" b="0" dirty="0">
                <a:latin typeface="Algerian" panose="04020705040A02060702" pitchFamily="82" charset="0"/>
              </a:rPr>
              <a:t>.Code Review</a:t>
            </a:r>
            <a:br>
              <a:rPr lang="en-US" b="0" dirty="0">
                <a:latin typeface="Algerian" panose="04020705040A02060702" pitchFamily="82" charset="0"/>
              </a:rPr>
            </a:br>
            <a:r>
              <a:rPr lang="en-US" b="0" dirty="0">
                <a:latin typeface="Algerian" panose="04020705040A02060702" pitchFamily="82" charset="0"/>
              </a:rPr>
              <a:t>.Applications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39" y="1228750"/>
            <a:ext cx="4942829" cy="477715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400" b="1">
                <a:solidFill>
                  <a:schemeClr val="accent1"/>
                </a:solidFill>
                <a:latin typeface="Algerian" panose="04020705040A02060702" pitchFamily="82" charset="0"/>
              </a:rPr>
              <a:t>Introduction :</a:t>
            </a:r>
          </a:p>
          <a:p>
            <a:pPr marL="0" lvl="0" indent="0">
              <a:buNone/>
            </a:pPr>
            <a:r>
              <a:rPr lang="en-US">
                <a:latin typeface="Algerian" panose="04020705040A02060702" pitchFamily="82" charset="0"/>
              </a:rPr>
              <a:t>The Hospital Management System (HMS) is a computer-based application designed to manage and streamline the operations of a hospital. This system aims to improve the efficiency and effectiveness of hospital services, ensuring better patient care and satisfaction.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1" r="9856"/>
          <a:stretch/>
        </p:blipFill>
        <p:spPr>
          <a:xfrm>
            <a:off x="6332113" y="-14249"/>
            <a:ext cx="5859887" cy="68722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lgerian" panose="04020705040A02060702" pitchFamily="82" charset="0"/>
              </a:rPr>
              <a:t>Objectives :</a:t>
            </a:r>
            <a:endParaRPr lang="en-US" b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B1DA-D905-234B-2C23-6F1EB5CC6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The primary objective of HMS is to:</a:t>
            </a:r>
          </a:p>
          <a:p>
            <a:endParaRPr lang="en-US" dirty="0">
              <a:latin typeface="Algerian" panose="04020705040A02060702" pitchFamily="82" charset="0"/>
            </a:endParaRPr>
          </a:p>
          <a:p>
            <a:r>
              <a:rPr lang="en-US" dirty="0">
                <a:latin typeface="Algerian" panose="04020705040A02060702" pitchFamily="82" charset="0"/>
              </a:rPr>
              <a:t>Automate hospital administrative tasks</a:t>
            </a:r>
          </a:p>
          <a:p>
            <a:r>
              <a:rPr lang="en-US" dirty="0">
                <a:latin typeface="Algerian" panose="04020705040A02060702" pitchFamily="82" charset="0"/>
              </a:rPr>
              <a:t>Enhance patient care and services</a:t>
            </a:r>
          </a:p>
          <a:p>
            <a:r>
              <a:rPr lang="en-US" dirty="0">
                <a:latin typeface="Algerian" panose="04020705040A02060702" pitchFamily="82" charset="0"/>
              </a:rPr>
              <a:t>Improve data management and security </a:t>
            </a:r>
          </a:p>
          <a:p>
            <a:r>
              <a:rPr lang="en-US" dirty="0">
                <a:latin typeface="Algerian" panose="04020705040A02060702" pitchFamily="82" charset="0"/>
              </a:rPr>
              <a:t>Reduce errors and costs</a:t>
            </a:r>
          </a:p>
          <a:p>
            <a:r>
              <a:rPr lang="en-US" dirty="0">
                <a:latin typeface="Algerian" panose="04020705040A02060702" pitchFamily="82" charset="0"/>
              </a:rPr>
              <a:t>Improve patient care and  Improve the coordination between different department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E5CD766-CABA-3FD5-7FF7-45B5BABB5F4D}"/>
              </a:ext>
            </a:extLst>
          </p:cNvPr>
          <p:cNvSpPr/>
          <p:nvPr/>
        </p:nvSpPr>
        <p:spPr>
          <a:xfrm flipV="1">
            <a:off x="7502013" y="294968"/>
            <a:ext cx="45719" cy="7865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Scope :</a:t>
            </a:r>
            <a:endParaRPr lang="en-US" b="0">
              <a:latin typeface="Algerian" panose="04020705040A02060702" pitchFamily="82" charset="0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>
                <a:latin typeface="Algerian" panose="04020705040A02060702" pitchFamily="82" charset="0"/>
              </a:rPr>
              <a:t>HMS will provide the following features:</a:t>
            </a:r>
          </a:p>
          <a:p>
            <a:pPr>
              <a:buClr>
                <a:schemeClr val="accent2"/>
              </a:buClr>
            </a:pPr>
            <a:endParaRPr lang="en-US" dirty="0">
              <a:latin typeface="Algerian" panose="04020705040A02060702" pitchFamily="82" charset="0"/>
            </a:endParaRPr>
          </a:p>
          <a:p>
            <a:pPr>
              <a:buClr>
                <a:schemeClr val="accent2"/>
              </a:buClr>
            </a:pPr>
            <a:r>
              <a:rPr lang="en-US" dirty="0">
                <a:latin typeface="Algerian" panose="04020705040A02060702" pitchFamily="82" charset="0"/>
              </a:rPr>
              <a:t>  Patient registration and management </a:t>
            </a:r>
          </a:p>
          <a:p>
            <a:pPr>
              <a:buClr>
                <a:schemeClr val="accent2"/>
              </a:buClr>
            </a:pPr>
            <a:r>
              <a:rPr lang="en-US" dirty="0">
                <a:latin typeface="Algerian" panose="04020705040A02060702" pitchFamily="82" charset="0"/>
              </a:rPr>
              <a:t>  Doctor and staff management</a:t>
            </a:r>
          </a:p>
          <a:p>
            <a:pPr>
              <a:buClr>
                <a:schemeClr val="accent2"/>
              </a:buClr>
            </a:pPr>
            <a:r>
              <a:rPr lang="en-US" dirty="0">
                <a:latin typeface="Algerian" panose="04020705040A02060702" pitchFamily="82" charset="0"/>
              </a:rPr>
              <a:t>  Appointment scheduling</a:t>
            </a:r>
          </a:p>
          <a:p>
            <a:pPr>
              <a:buClr>
                <a:schemeClr val="accent2"/>
              </a:buClr>
            </a:pPr>
            <a:r>
              <a:rPr lang="en-US" dirty="0">
                <a:latin typeface="Algerian" panose="04020705040A02060702" pitchFamily="82" charset="0"/>
              </a:rPr>
              <a:t>  Medical records management</a:t>
            </a:r>
          </a:p>
          <a:p>
            <a:pPr>
              <a:buClr>
                <a:schemeClr val="accent2"/>
              </a:buClr>
            </a:pPr>
            <a:r>
              <a:rPr lang="en-US" dirty="0">
                <a:latin typeface="Algerian" panose="04020705040A02060702" pitchFamily="82" charset="0"/>
              </a:rPr>
              <a:t>  Billing and payment processing</a:t>
            </a:r>
          </a:p>
          <a:p>
            <a:pPr>
              <a:buClr>
                <a:schemeClr val="accent2"/>
              </a:buClr>
            </a:pPr>
            <a:r>
              <a:rPr lang="en-US" dirty="0">
                <a:latin typeface="Algerian" panose="04020705040A02060702" pitchFamily="82" charset="0"/>
              </a:rPr>
              <a:t>  Reporting and analytics </a:t>
            </a:r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2BBC21-231D-2AD3-72EA-8ADEF0C08A1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414F81-93F3-246D-D5AD-A41208C52F3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2B3F45-D13B-F449-C7DE-8A10B27C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Working model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25FCB6-9137-2926-9668-F98DB1AB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Hospital management system it’s provides easy and effective storage information of the hospital and the patient care services.</a:t>
            </a:r>
          </a:p>
          <a:p>
            <a:endParaRPr lang="en-US" dirty="0">
              <a:latin typeface="Algerian" panose="04020705040A02060702" pitchFamily="82" charset="0"/>
            </a:endParaRPr>
          </a:p>
          <a:p>
            <a:r>
              <a:rPr lang="en-US" dirty="0">
                <a:latin typeface="Algerian" panose="04020705040A02060702" pitchFamily="82" charset="0"/>
              </a:rPr>
              <a:t>It covers the all  work flow from the appointment, Registration , history of patients, doctor , to billing process.</a:t>
            </a:r>
          </a:p>
          <a:p>
            <a:endParaRPr lang="en-US" dirty="0">
              <a:latin typeface="Algerian" panose="04020705040A02060702" pitchFamily="82" charset="0"/>
            </a:endParaRPr>
          </a:p>
          <a:p>
            <a:r>
              <a:rPr lang="en-US" dirty="0">
                <a:latin typeface="Algerian" panose="04020705040A02060702" pitchFamily="82" charset="0"/>
              </a:rPr>
              <a:t>the system provides real-time reporting and analytics on patient satisfaction, readmission rates, and hospital finances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1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lgerian" panose="04020705040A02060702" pitchFamily="82" charset="0"/>
              </a:rPr>
              <a:t>Code Review 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04832-629E-9E87-419B-49959727A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using THE C++ CODE IMPLEMENTS A SIMPLE HOSPITAL MANAGEMENT  SYSTEM COMPIRISING PATIENT ,DOCTORS ,APPOINTMENT . </a:t>
            </a:r>
          </a:p>
          <a:p>
            <a:r>
              <a:rPr lang="en-US" dirty="0">
                <a:latin typeface="Algerian" panose="04020705040A02060702" pitchFamily="82" charset="0"/>
              </a:rPr>
              <a:t> IN THIS PROGRAM WE USED OBJECT ORIENDED PROGRAMMING CONCEPTs.</a:t>
            </a:r>
          </a:p>
          <a:p>
            <a:r>
              <a:rPr lang="en-US" dirty="0">
                <a:latin typeface="Algerian" panose="04020705040A02060702" pitchFamily="82" charset="0"/>
              </a:rPr>
              <a:t>from this code we get the all information regarding to our      patient and the doctors .</a:t>
            </a:r>
          </a:p>
          <a:p>
            <a:r>
              <a:rPr lang="en-US" dirty="0">
                <a:latin typeface="Algerian" panose="04020705040A02060702" pitchFamily="82" charset="0"/>
              </a:rPr>
              <a:t>the project will give the output will be all the information of  the hospital and patient like name , contact, diseases</a:t>
            </a:r>
          </a:p>
          <a:p>
            <a:r>
              <a:rPr lang="en-US" dirty="0">
                <a:latin typeface="Algerian" panose="04020705040A02060702" pitchFamily="82" charset="0"/>
              </a:rPr>
              <a:t>Hospital  name , doctor name  ,specialization of the doctor </a:t>
            </a:r>
            <a:r>
              <a:rPr lang="en-US" dirty="0" err="1">
                <a:latin typeface="Algerian" panose="04020705040A02060702" pitchFamily="82" charset="0"/>
              </a:rPr>
              <a:t>etc</a:t>
            </a:r>
            <a:r>
              <a:rPr lang="en-US" dirty="0">
                <a:latin typeface="Algerian" panose="04020705040A02060702" pitchFamily="82" charset="0"/>
              </a:rPr>
              <a:t>   all the information will display. </a:t>
            </a:r>
          </a:p>
          <a:p>
            <a:r>
              <a:rPr lang="en-US" dirty="0">
                <a:latin typeface="Algerian" panose="04020705040A02060702" pitchFamily="82" charset="0"/>
              </a:rPr>
              <a:t>Basically this project help for managing the hospital data and improve the  patient care.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Applications :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985D7E-E8A2-5468-0415-27966E000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Algerian" panose="04020705040A02060702" pitchFamily="82" charset="0"/>
              </a:rPr>
              <a:t>Reports management </a:t>
            </a:r>
            <a:r>
              <a:rPr lang="en-US" dirty="0">
                <a:latin typeface="Algerian" panose="04020705040A02060702" pitchFamily="82" charset="0"/>
              </a:rPr>
              <a:t>:  Report Management module, records and stores all the reports generated by the hospital.</a:t>
            </a:r>
          </a:p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Algerian" panose="04020705040A02060702" pitchFamily="82" charset="0"/>
              </a:rPr>
              <a:t>Insurance management </a:t>
            </a:r>
            <a:r>
              <a:rPr lang="en-US" dirty="0">
                <a:latin typeface="Algerian" panose="04020705040A02060702" pitchFamily="82" charset="0"/>
              </a:rPr>
              <a:t>: HMS insurance management component records and stores patients insurance details. On requirement, it presents the policy number, insurance company, other information.</a:t>
            </a:r>
          </a:p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Algerian" panose="04020705040A02060702" pitchFamily="82" charset="0"/>
              </a:rPr>
              <a:t>Facility management</a:t>
            </a:r>
            <a:r>
              <a:rPr lang="en-US" dirty="0">
                <a:latin typeface="Algerian" panose="04020705040A02060702" pitchFamily="82" charset="0"/>
              </a:rPr>
              <a:t>: HMS collect all such information and make it readily available to your receptionist.  doctors can access patient data from any hospital using an online hospital management system.</a:t>
            </a:r>
          </a:p>
          <a:p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Algerian" panose="04020705040A02060702" pitchFamily="82" charset="0"/>
              </a:rPr>
              <a:t>Patient management </a:t>
            </a:r>
            <a:r>
              <a:rPr lang="en-US" dirty="0">
                <a:latin typeface="Algerian" panose="04020705040A02060702" pitchFamily="82" charset="0"/>
              </a:rPr>
              <a:t>: It captures and stores the medical history, treatment required, details of their previous visits, upcoming appointments</a:t>
            </a:r>
            <a:r>
              <a:rPr lang="en-US">
                <a:latin typeface="Algerian" panose="04020705040A02060702" pitchFamily="82" charset="0"/>
              </a:rPr>
              <a:t>, reports.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D7BE56-07CA-E288-A63F-9BD847CF74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3BB08A-012F-3DA9-CE31-CD3AE01201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9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1846F-2075-B3E9-A375-F9FD795E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1484" y="-314300"/>
            <a:ext cx="14001136" cy="748659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8715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16c05727-aa75-4e4a-9b5f-8a80a1165891"/>
    <ds:schemaRef ds:uri="http://www.w3.org/XML/1998/namespace"/>
    <ds:schemaRef ds:uri="71af3243-3dd4-4a8d-8c0d-dd76da1f02a5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442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.Introduction .Objective .Scope .Working Model  .Code Review .Applications</vt:lpstr>
      <vt:lpstr>PowerPoint Presentation</vt:lpstr>
      <vt:lpstr>Objectives :</vt:lpstr>
      <vt:lpstr>Scope :</vt:lpstr>
      <vt:lpstr>Working model :</vt:lpstr>
      <vt:lpstr>Code Review :</vt:lpstr>
      <vt:lpstr>Applications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2024-10-12T16:34:11Z</dcterms:created>
  <dcterms:modified xsi:type="dcterms:W3CDTF">2024-10-20T15:01:25Z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