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7"/>
  </p:notesMasterIdLst>
  <p:sldIdLst>
    <p:sldId id="528" r:id="rId3"/>
    <p:sldId id="539" r:id="rId4"/>
    <p:sldId id="593" r:id="rId5"/>
    <p:sldId id="584" r:id="rId6"/>
    <p:sldId id="585" r:id="rId7"/>
    <p:sldId id="590" r:id="rId8"/>
    <p:sldId id="592" r:id="rId9"/>
    <p:sldId id="591" r:id="rId10"/>
    <p:sldId id="588" r:id="rId11"/>
    <p:sldId id="589" r:id="rId12"/>
    <p:sldId id="587" r:id="rId13"/>
    <p:sldId id="586" r:id="rId14"/>
    <p:sldId id="579" r:id="rId15"/>
    <p:sldId id="5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D09"/>
    <a:srgbClr val="FF3300"/>
    <a:srgbClr val="FF5050"/>
    <a:srgbClr val="DA32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170"/>
  </p:normalViewPr>
  <p:slideViewPr>
    <p:cSldViewPr snapToGrid="0">
      <p:cViewPr varScale="1">
        <p:scale>
          <a:sx n="91" d="100"/>
          <a:sy n="91" d="100"/>
        </p:scale>
        <p:origin x="17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04/05/23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70260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B1F9F8-2F33-48A0-B6E1-CBD34DA86FA7}" type="datetime1">
              <a:rPr lang="en-IN" smtClean="0"/>
              <a:pPr/>
              <a:t>04/05/23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F9511ED-0BE1-4F2B-B63D-1D3DD25330C5}" type="datetime1">
              <a:rPr lang="en-IN" smtClean="0"/>
              <a:pPr/>
              <a:t>04/05/23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D982D4-3B7D-49CC-89D2-CE37596BBCA6}" type="datetime1">
              <a:rPr lang="en-IN" smtClean="0"/>
              <a:pPr/>
              <a:t>04/05/23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a:t>Please enter the presentation title here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a:t>Presenter details comes here</a:t>
            </a:r>
          </a:p>
          <a:p>
            <a:pPr lvl="0"/>
            <a:r>
              <a:rPr lang="en-GB"/>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a:t>Please enter the presentation title here</a:t>
            </a:r>
            <a:endParaRPr lang="en-US"/>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a:solidFill>
                  <a:srgbClr val="FFFFFF"/>
                </a:solidFill>
                <a:latin typeface="Arial"/>
                <a:cs typeface="Arial"/>
              </a:rPr>
              <a:t>Pilani Campus</a:t>
            </a:r>
          </a:p>
        </p:txBody>
      </p:sp>
    </p:spTree>
    <p:extLst>
      <p:ext uri="{BB962C8B-B14F-4D97-AF65-F5344CB8AC3E}">
        <p14:creationId xmlns:p14="http://schemas.microsoft.com/office/powerpoint/2010/main" val="113624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Topic headings here </a:t>
            </a:r>
          </a:p>
          <a:p>
            <a:pPr lvl="0"/>
            <a:r>
              <a:rPr lang="en-US"/>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a:solidFill>
                  <a:srgbClr val="FFFFFF"/>
                </a:solidFill>
                <a:latin typeface="Arial"/>
                <a:cs typeface="Arial"/>
              </a:rPr>
              <a:t>Pilani Campus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endParaRPr kumimoji="0" lang="en-GB" sz="2400" u="none" strike="noStrike" kern="1200" cap="none" spc="0" normalizeH="0" noProof="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endParaRPr lang="en-US"/>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endParaRPr lang="en-US"/>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endParaRPr lang="en-US"/>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endParaRPr kumimoji="0" lang="en-GB" sz="2400" u="none" strike="noStrike" kern="1200" cap="none" spc="0" normalizeH="0" noProof="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lvl="1"/>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Second level</a:t>
            </a:r>
            <a:endParaRPr kumimoji="0" lang="en-GB" sz="2400" u="none" strike="noStrike" kern="1200" cap="none" spc="0" normalizeH="0" noProof="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err="1">
                <a:ln>
                  <a:noFill/>
                </a:ln>
                <a:solidFill>
                  <a:srgbClr val="101141"/>
                </a:solidFill>
                <a:effectLst/>
                <a:uLnTx/>
                <a:uFillTx/>
                <a:latin typeface="Arial"/>
                <a:cs typeface="Arial"/>
              </a:rPr>
              <a:t>Lorem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sit </a:t>
            </a:r>
            <a:r>
              <a:rPr kumimoji="0" lang="en-GB" sz="2400" u="none" strike="noStrike" kern="1200" cap="none" spc="0" normalizeH="0" noProof="0" err="1">
                <a:ln>
                  <a:noFill/>
                </a:ln>
                <a:solidFill>
                  <a:srgbClr val="101141"/>
                </a:solidFill>
                <a:effectLst/>
                <a:uLnTx/>
                <a:uFillTx/>
                <a:latin typeface="Arial"/>
                <a:cs typeface="Arial"/>
              </a:rPr>
              <a:t>amet</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dolor</a:t>
            </a:r>
            <a:r>
              <a:rPr kumimoji="0" lang="en-GB" sz="2400" u="none" strike="noStrike" kern="1200" cap="none" spc="0" normalizeH="0" noProof="0">
                <a:ln>
                  <a:noFill/>
                </a:ln>
                <a:solidFill>
                  <a:srgbClr val="101141"/>
                </a:solidFill>
                <a:effectLst/>
                <a:uLnTx/>
                <a:uFillTx/>
                <a:latin typeface="Arial"/>
                <a:cs typeface="Arial"/>
              </a:rPr>
              <a:t> </a:t>
            </a:r>
            <a:r>
              <a:rPr kumimoji="0" lang="en-GB" sz="2400" u="none" strike="noStrike" kern="1200" cap="none" spc="0" normalizeH="0" noProof="0" err="1">
                <a:ln>
                  <a:noFill/>
                </a:ln>
                <a:solidFill>
                  <a:srgbClr val="101141"/>
                </a:solidFill>
                <a:effectLst/>
                <a:uLnTx/>
                <a:uFillTx/>
                <a:latin typeface="Arial"/>
                <a:cs typeface="Arial"/>
              </a:rPr>
              <a:t>ipsum</a:t>
            </a:r>
            <a:r>
              <a:rPr kumimoji="0" lang="en-GB" sz="2400" u="none" strike="noStrike" kern="1200" cap="none" spc="0" normalizeH="0" noProof="0">
                <a:ln>
                  <a:noFill/>
                </a:ln>
                <a:solidFill>
                  <a:srgbClr val="101141"/>
                </a:solidFill>
                <a:effectLst/>
                <a:uLnTx/>
                <a:uFillTx/>
                <a:latin typeface="Arial"/>
                <a:cs typeface="Arial"/>
              </a:rPr>
              <a:t> </a:t>
            </a:r>
          </a:p>
          <a:p>
            <a:pPr lvl="1"/>
            <a:endParaRPr lang="en-US"/>
          </a:p>
          <a:p>
            <a:pPr lvl="1"/>
            <a:endParaRPr lang="en-US"/>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r>
              <a:rPr lang="en-US"/>
              <a:t>SS ZG516 -Computer Organization and Software Systems</a:t>
            </a:r>
            <a:endParaRPr lang="en-IN"/>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a:solidFill>
                  <a:srgbClr val="101141"/>
                </a:solidFill>
                <a:latin typeface="Arial"/>
                <a:cs typeface="Arial"/>
              </a:rPr>
              <a:t>BITS </a:t>
            </a:r>
            <a:r>
              <a:rPr lang="en-US" sz="900">
                <a:solidFill>
                  <a:srgbClr val="101141"/>
                </a:solidFill>
                <a:latin typeface="Arial"/>
                <a:cs typeface="Arial"/>
              </a:rPr>
              <a:t>Pilani, Pilani Campus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38AF320-491D-4762-9CEF-3E1E34D8F95D}" type="datetime1">
              <a:rPr lang="en-IN" smtClean="0"/>
              <a:pPr/>
              <a:t>04/05/23</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2208E44-E056-4529-AB17-D5D4ED060997}" type="datetime1">
              <a:rPr lang="en-IN" smtClean="0"/>
              <a:pPr/>
              <a:t>04/05/23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19CFB88-53D3-4CA9-98AE-144A38B513BC}" type="datetime1">
              <a:rPr lang="en-IN" smtClean="0"/>
              <a:pPr/>
              <a:t>04/05/23</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D0D0566-7D22-4575-A4D4-6F2EADBD37EA}" type="datetime1">
              <a:rPr lang="en-IN" smtClean="0"/>
              <a:pPr/>
              <a:t>04/05/23</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8F8992E-3A7A-498B-BA4F-ED4E9E99F9C5}" type="datetime1">
              <a:rPr lang="en-IN" smtClean="0"/>
              <a:pPr/>
              <a:t>04/05/23</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4542FCF-AAF1-43F7-BF4B-ACFF6C5E1F9E}" type="datetime1">
              <a:rPr lang="en-IN" smtClean="0"/>
              <a:pPr/>
              <a:t>04/05/23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22291EF-5C9A-4DA0-9BCB-C3A40F654C61}" type="datetime1">
              <a:rPr lang="en-IN" smtClean="0"/>
              <a:pPr/>
              <a:t>04/05/23</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IN"/>
              <a:t>&lt;Course Code&gt;</a:t>
            </a: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pic>
        <p:nvPicPr>
          <p:cNvPr id="8" name="Picture 7" descr="Picture 7.png"/>
          <p:cNvPicPr>
            <a:picLocks noChangeAspect="1"/>
          </p:cNvPicPr>
          <p:nvPr userDrawn="1"/>
        </p:nvPicPr>
        <p:blipFill>
          <a:blip r:embed="rId13"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0F2899A1-5BFA-4D14-B690-5DD6CFCAE8DC}" type="datetime1">
              <a:rPr lang="en-IN" smtClean="0">
                <a:solidFill>
                  <a:prstClr val="black">
                    <a:tint val="75000"/>
                  </a:prstClr>
                </a:solidFill>
              </a:rPr>
              <a:pPr/>
              <a:t>04/05/23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solidFill>
                  <a:prstClr val="black">
                    <a:tint val="75000"/>
                  </a:prstClr>
                </a:solidFill>
              </a:rPr>
              <a:t>&lt;Course Code&gt;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07160" y="3366252"/>
            <a:ext cx="7438739" cy="1728854"/>
          </a:xfrm>
        </p:spPr>
        <p:txBody>
          <a:bodyPr anchorCtr="0">
            <a:noAutofit/>
          </a:bodyPr>
          <a:lstStyle/>
          <a:p>
            <a:pPr algn="ctr">
              <a:defRPr/>
            </a:pPr>
            <a:r>
              <a:rPr lang="en-US" sz="2800" dirty="0">
                <a:solidFill>
                  <a:schemeClr val="bg1"/>
                </a:solidFill>
                <a:latin typeface="Arial"/>
                <a:cs typeface="Arial"/>
              </a:rPr>
              <a:t> Assignment - 2</a:t>
            </a:r>
            <a:br>
              <a:rPr lang="en-US" sz="2800" dirty="0">
                <a:solidFill>
                  <a:schemeClr val="bg1"/>
                </a:solidFill>
                <a:latin typeface="Arial"/>
                <a:cs typeface="Arial"/>
              </a:rPr>
            </a:br>
            <a:r>
              <a:rPr lang="en-US" sz="2800" dirty="0">
                <a:solidFill>
                  <a:schemeClr val="bg1"/>
                </a:solidFill>
              </a:rPr>
              <a:t>Introduction to DEVOPS</a:t>
            </a:r>
            <a:endParaRPr lang="en-US" sz="2800" dirty="0">
              <a:solidFill>
                <a:schemeClr val="bg1"/>
              </a:solidFill>
              <a:latin typeface="Arial"/>
              <a:cs typeface="Arial"/>
            </a:endParaRPr>
          </a:p>
        </p:txBody>
      </p:sp>
      <p:sp>
        <p:nvSpPr>
          <p:cNvPr id="52227" name="Content Placeholder 5"/>
          <p:cNvSpPr>
            <a:spLocks noGrp="1"/>
          </p:cNvSpPr>
          <p:nvPr>
            <p:ph sz="quarter" idx="4294967295"/>
          </p:nvPr>
        </p:nvSpPr>
        <p:spPr>
          <a:xfrm>
            <a:off x="2828925" y="5257800"/>
            <a:ext cx="5821514" cy="628650"/>
          </a:xfrm>
        </p:spPr>
        <p:txBody>
          <a:bodyPr anchor="b">
            <a:noAutofit/>
          </a:bodyPr>
          <a:lstStyle/>
          <a:p>
            <a:pPr marL="0" indent="0">
              <a:lnSpc>
                <a:spcPts val="1800"/>
              </a:lnSpc>
              <a:spcBef>
                <a:spcPct val="0"/>
              </a:spcBef>
              <a:buNone/>
            </a:pPr>
            <a:r>
              <a:rPr lang="en-US" sz="2000" dirty="0">
                <a:solidFill>
                  <a:schemeClr val="bg1"/>
                </a:solidFill>
                <a:latin typeface="Arial"/>
                <a:cs typeface="Arial"/>
              </a:rPr>
              <a:t>Satish Kumar Sharma (2022MT93327)</a:t>
            </a:r>
          </a:p>
        </p:txBody>
      </p:sp>
      <p:sp>
        <p:nvSpPr>
          <p:cNvPr id="3" name="TextBox 2">
            <a:extLst>
              <a:ext uri="{FF2B5EF4-FFF2-40B4-BE49-F238E27FC236}">
                <a16:creationId xmlns:a16="http://schemas.microsoft.com/office/drawing/2014/main" id="{A75B87AE-9203-FED9-A044-53D03A70FA3C}"/>
              </a:ext>
            </a:extLst>
          </p:cNvPr>
          <p:cNvSpPr txBox="1"/>
          <p:nvPr/>
        </p:nvSpPr>
        <p:spPr>
          <a:xfrm>
            <a:off x="2724627" y="4948416"/>
            <a:ext cx="2001915" cy="369332"/>
          </a:xfrm>
          <a:prstGeom prst="rect">
            <a:avLst/>
          </a:prstGeom>
          <a:noFill/>
        </p:spPr>
        <p:txBody>
          <a:bodyPr wrap="square">
            <a:spAutoFit/>
          </a:bodyPr>
          <a:lstStyle/>
          <a:p>
            <a:r>
              <a:rPr lang="en-US" sz="1800" b="1" dirty="0">
                <a:solidFill>
                  <a:schemeClr val="bg1"/>
                </a:solidFill>
                <a:latin typeface="Arial"/>
                <a:cs typeface="Arial"/>
              </a:rPr>
              <a:t>Submitted by</a:t>
            </a:r>
            <a:endParaRPr lang="en-IN" dirty="0"/>
          </a:p>
        </p:txBody>
      </p:sp>
      <p:sp>
        <p:nvSpPr>
          <p:cNvPr id="4" name="Slide Number Placeholder 4">
            <a:extLst>
              <a:ext uri="{FF2B5EF4-FFF2-40B4-BE49-F238E27FC236}">
                <a16:creationId xmlns:a16="http://schemas.microsoft.com/office/drawing/2014/main" id="{C4E940F9-2E93-F497-7C57-DEABF0C68134}"/>
              </a:ext>
            </a:extLst>
          </p:cNvPr>
          <p:cNvSpPr txBox="1">
            <a:spLocks/>
          </p:cNvSpPr>
          <p:nvPr/>
        </p:nvSpPr>
        <p:spPr>
          <a:xfrm>
            <a:off x="8532440" y="6237312"/>
            <a:ext cx="459160" cy="29311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3" y="337625"/>
            <a:ext cx="5781820" cy="940868"/>
          </a:xfrm>
        </p:spPr>
        <p:txBody>
          <a:bodyPr lIns="91440" tIns="45720" rIns="91440" bIns="45720" anchor="t">
            <a:normAutofit/>
          </a:bodyPr>
          <a:lstStyle/>
          <a:p>
            <a:pPr algn="l"/>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Continue…</a:t>
            </a:r>
          </a:p>
        </p:txBody>
      </p:sp>
      <p:sp>
        <p:nvSpPr>
          <p:cNvPr id="8" name="Slide Number Placeholder 4">
            <a:extLst>
              <a:ext uri="{FF2B5EF4-FFF2-40B4-BE49-F238E27FC236}">
                <a16:creationId xmlns:a16="http://schemas.microsoft.com/office/drawing/2014/main" id="{FEF3AF91-69FF-0C70-E7DF-AFDAB0FC1E87}"/>
              </a:ext>
            </a:extLst>
          </p:cNvPr>
          <p:cNvSpPr>
            <a:spLocks noGrp="1"/>
          </p:cNvSpPr>
          <p:nvPr>
            <p:ph type="sldNum" sz="quarter" idx="12"/>
          </p:nvPr>
        </p:nvSpPr>
        <p:spPr>
          <a:xfrm>
            <a:off x="8532440" y="6237312"/>
            <a:ext cx="459160" cy="293117"/>
          </a:xfrm>
        </p:spPr>
        <p:txBody>
          <a:bodyPr lIns="91440" tIns="45720" rIns="91440" bIns="45720" anchor="t"/>
          <a:lstStyle/>
          <a:p>
            <a:r>
              <a:rPr lang="en-IN" sz="1600" b="1" dirty="0"/>
              <a:t>9</a:t>
            </a:r>
          </a:p>
          <a:p>
            <a:endParaRPr lang="en-IN" sz="1600" b="1" dirty="0">
              <a:cs typeface="Calibri"/>
            </a:endParaRPr>
          </a:p>
        </p:txBody>
      </p:sp>
      <p:pic>
        <p:nvPicPr>
          <p:cNvPr id="12" name="Content Placeholder 11">
            <a:extLst>
              <a:ext uri="{FF2B5EF4-FFF2-40B4-BE49-F238E27FC236}">
                <a16:creationId xmlns:a16="http://schemas.microsoft.com/office/drawing/2014/main" id="{4B859DF1-C7F1-834B-9037-2FF09D8CDD4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6948" y="1449967"/>
            <a:ext cx="8794652" cy="4857679"/>
          </a:xfrm>
        </p:spPr>
      </p:pic>
    </p:spTree>
    <p:extLst>
      <p:ext uri="{BB962C8B-B14F-4D97-AF65-F5344CB8AC3E}">
        <p14:creationId xmlns:p14="http://schemas.microsoft.com/office/powerpoint/2010/main" val="297441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142" y="434545"/>
            <a:ext cx="5038078" cy="843948"/>
          </a:xfrm>
        </p:spPr>
        <p:txBody>
          <a:bodyPr lIns="91440" tIns="45720" rIns="91440" bIns="45720" anchor="t">
            <a:normAutofit/>
          </a:bodyPr>
          <a:lstStyle/>
          <a:p>
            <a:pPr algn="l"/>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Continue…</a:t>
            </a:r>
          </a:p>
        </p:txBody>
      </p:sp>
      <p:sp>
        <p:nvSpPr>
          <p:cNvPr id="3" name="Content Placeholder 2"/>
          <p:cNvSpPr>
            <a:spLocks noGrp="1"/>
          </p:cNvSpPr>
          <p:nvPr>
            <p:ph sz="half" idx="2"/>
          </p:nvPr>
        </p:nvSpPr>
        <p:spPr>
          <a:xfrm>
            <a:off x="457200" y="1434906"/>
            <a:ext cx="8229600" cy="4951826"/>
          </a:xfrm>
        </p:spPr>
        <p:txBody>
          <a:bodyPr vert="horz" lIns="91440" tIns="45720" rIns="91440" bIns="45720" rtlCol="0" anchor="t">
            <a:noAutofit/>
          </a:bodyPr>
          <a:lstStyle/>
          <a:p>
            <a:pPr marL="0" indent="0">
              <a:buNone/>
            </a:pPr>
            <a:r>
              <a:rPr lang="en-US" sz="1800" b="1" dirty="0">
                <a:cs typeface="Arial" panose="020B0604020202020204" pitchFamily="34" charset="0"/>
              </a:rPr>
              <a:t>2. Implement effective communication channels: </a:t>
            </a:r>
            <a:r>
              <a:rPr lang="en-US" sz="1800" dirty="0">
                <a:cs typeface="Arial" panose="020B0604020202020204" pitchFamily="34" charset="0"/>
              </a:rPr>
              <a:t>With a development team spanned across multiple geographies, effective communication channels are critical. The company can consider using tools like </a:t>
            </a:r>
            <a:r>
              <a:rPr lang="en-US" sz="1800" b="1" dirty="0">
                <a:cs typeface="Arial" panose="020B0604020202020204" pitchFamily="34" charset="0"/>
              </a:rPr>
              <a:t>Slack, Zoom, or Microsoft Teams </a:t>
            </a:r>
            <a:r>
              <a:rPr lang="en-US" sz="1800" dirty="0">
                <a:cs typeface="Arial" panose="020B0604020202020204" pitchFamily="34" charset="0"/>
              </a:rPr>
              <a:t>to facilitate real-time communication and collaboration among the team members.</a:t>
            </a:r>
            <a:br>
              <a:rPr lang="en-US" sz="1800" dirty="0">
                <a:cs typeface="Arial" panose="020B0604020202020204" pitchFamily="34" charset="0"/>
              </a:rPr>
            </a:br>
            <a:endParaRPr lang="en-US" sz="1800" dirty="0">
              <a:cs typeface="Arial" panose="020B0604020202020204" pitchFamily="34" charset="0"/>
            </a:endParaRPr>
          </a:p>
          <a:p>
            <a:pPr marL="0" indent="0">
              <a:buNone/>
            </a:pPr>
            <a:r>
              <a:rPr lang="en-US" sz="1800" b="1" dirty="0">
                <a:cs typeface="Arial" panose="020B0604020202020204" pitchFamily="34" charset="0"/>
              </a:rPr>
              <a:t>3. Establish metrics for tracking progress: </a:t>
            </a:r>
            <a:r>
              <a:rPr lang="en-US" sz="1800" dirty="0">
                <a:cs typeface="Arial" panose="020B0604020202020204" pitchFamily="34" charset="0"/>
              </a:rPr>
              <a:t>The company can establish metrics for tracking progress, such as lead time, cycle time, and throughput. This can help in identifying bottlenecks in the development process and continuously improving the delivery process.</a:t>
            </a:r>
          </a:p>
          <a:p>
            <a:pPr marL="0" indent="0">
              <a:buNone/>
            </a:pPr>
            <a:endParaRPr lang="en-US" sz="1800" dirty="0">
              <a:cs typeface="Arial" panose="020B0604020202020204" pitchFamily="34" charset="0"/>
            </a:endParaRPr>
          </a:p>
          <a:p>
            <a:pPr marL="0" indent="0">
              <a:buNone/>
            </a:pPr>
            <a:r>
              <a:rPr lang="en-US" sz="1800" b="1" dirty="0">
                <a:cs typeface="Arial" panose="020B0604020202020204" pitchFamily="34" charset="0"/>
              </a:rPr>
              <a:t>4. Communication and Collaboration: </a:t>
            </a:r>
            <a:r>
              <a:rPr lang="en-US" sz="1800" dirty="0">
                <a:cs typeface="Arial" panose="020B0604020202020204" pitchFamily="34" charset="0"/>
              </a:rPr>
              <a:t>The development team is spread across different countries, making communication and collaboration challenging. The company should invest in tools and technologies that enable the team to communicate and collaborate seamlessly. This could include using video conferencing tools, project management tools, and instant messaging platforms.</a:t>
            </a:r>
          </a:p>
          <a:p>
            <a:pPr marL="0" indent="0">
              <a:buNone/>
            </a:pPr>
            <a:br>
              <a:rPr lang="en-US" sz="1800" dirty="0">
                <a:cs typeface="Arial" panose="020B0604020202020204" pitchFamily="34" charset="0"/>
              </a:rPr>
            </a:br>
            <a:endParaRPr lang="en-US" sz="1800" dirty="0">
              <a:cs typeface="Arial" panose="020B0604020202020204" pitchFamily="34" charset="0"/>
            </a:endParaRPr>
          </a:p>
        </p:txBody>
      </p:sp>
      <p:sp>
        <p:nvSpPr>
          <p:cNvPr id="8" name="Slide Number Placeholder 4">
            <a:extLst>
              <a:ext uri="{FF2B5EF4-FFF2-40B4-BE49-F238E27FC236}">
                <a16:creationId xmlns:a16="http://schemas.microsoft.com/office/drawing/2014/main" id="{FEF3AF91-69FF-0C70-E7DF-AFDAB0FC1E87}"/>
              </a:ext>
            </a:extLst>
          </p:cNvPr>
          <p:cNvSpPr>
            <a:spLocks noGrp="1"/>
          </p:cNvSpPr>
          <p:nvPr>
            <p:ph type="sldNum" sz="quarter" idx="12"/>
          </p:nvPr>
        </p:nvSpPr>
        <p:spPr>
          <a:xfrm>
            <a:off x="8532440" y="6237312"/>
            <a:ext cx="459160" cy="293117"/>
          </a:xfrm>
        </p:spPr>
        <p:txBody>
          <a:bodyPr lIns="91440" tIns="45720" rIns="91440" bIns="45720" anchor="t"/>
          <a:lstStyle/>
          <a:p>
            <a:r>
              <a:rPr lang="en-IN" sz="1600" b="1" dirty="0"/>
              <a:t>10</a:t>
            </a:r>
          </a:p>
          <a:p>
            <a:endParaRPr lang="en-IN" sz="1600" b="1" dirty="0">
              <a:cs typeface="Calibri"/>
            </a:endParaRPr>
          </a:p>
        </p:txBody>
      </p:sp>
    </p:spTree>
    <p:extLst>
      <p:ext uri="{BB962C8B-B14F-4D97-AF65-F5344CB8AC3E}">
        <p14:creationId xmlns:p14="http://schemas.microsoft.com/office/powerpoint/2010/main" val="293266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142" y="434545"/>
            <a:ext cx="5038078" cy="843948"/>
          </a:xfrm>
        </p:spPr>
        <p:txBody>
          <a:bodyPr lIns="91440" tIns="45720" rIns="91440" bIns="45720" anchor="t">
            <a:normAutofit/>
          </a:bodyPr>
          <a:lstStyle/>
          <a:p>
            <a:pPr algn="l"/>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Continue…</a:t>
            </a:r>
          </a:p>
        </p:txBody>
      </p:sp>
      <p:sp>
        <p:nvSpPr>
          <p:cNvPr id="3" name="Content Placeholder 2"/>
          <p:cNvSpPr>
            <a:spLocks noGrp="1"/>
          </p:cNvSpPr>
          <p:nvPr>
            <p:ph sz="half" idx="2"/>
          </p:nvPr>
        </p:nvSpPr>
        <p:spPr>
          <a:xfrm>
            <a:off x="457200" y="1600200"/>
            <a:ext cx="8229600" cy="4525963"/>
          </a:xfrm>
        </p:spPr>
        <p:txBody>
          <a:bodyPr vert="horz" lIns="91440" tIns="45720" rIns="91440" bIns="45720" rtlCol="0" anchor="t">
            <a:noAutofit/>
          </a:bodyPr>
          <a:lstStyle/>
          <a:p>
            <a:pPr marL="0" indent="0">
              <a:buNone/>
            </a:pPr>
            <a:r>
              <a:rPr lang="en-US" sz="1800" b="1" dirty="0"/>
              <a:t>5. Cross-Functional Teams: </a:t>
            </a:r>
            <a:r>
              <a:rPr lang="en-US" sz="1800" dirty="0"/>
              <a:t>The company can form cross-functional teams that include members </a:t>
            </a:r>
          </a:p>
          <a:p>
            <a:pPr marL="0" indent="0">
              <a:buNone/>
            </a:pPr>
            <a:r>
              <a:rPr lang="en-US" sz="1800" dirty="0"/>
              <a:t>from different geographies and functional areas. This approach will enable the company to bring </a:t>
            </a:r>
          </a:p>
          <a:p>
            <a:pPr marL="0" indent="0">
              <a:buNone/>
            </a:pPr>
            <a:r>
              <a:rPr lang="en-US" sz="1800" dirty="0"/>
              <a:t>together the right mix of skills and expertise needed to deliver the features on time.</a:t>
            </a:r>
          </a:p>
          <a:p>
            <a:pPr marL="0" indent="0">
              <a:buNone/>
            </a:pPr>
            <a:endParaRPr lang="en-US" sz="1800" dirty="0"/>
          </a:p>
          <a:p>
            <a:pPr marL="0" indent="0">
              <a:buNone/>
            </a:pPr>
            <a:r>
              <a:rPr lang="en-US" sz="1800" b="1" dirty="0"/>
              <a:t>6. Establish a culture of continuous improvement: </a:t>
            </a:r>
            <a:r>
              <a:rPr lang="en-US" sz="1800" dirty="0"/>
              <a:t>Finally, the company can establish a culture of continuous improvement to ensure that the team is always looking for ways to improve their processes and deliver better products. This can involve regularly reviewing the development process, identifying bottlenecks, and implementing changes to improve efficiency and reduce delivery backlog.</a:t>
            </a:r>
          </a:p>
          <a:p>
            <a:pPr marL="0" indent="0">
              <a:buNone/>
            </a:pPr>
            <a:endParaRPr lang="en-US" sz="1800" dirty="0"/>
          </a:p>
          <a:p>
            <a:pPr marL="0" indent="0">
              <a:buNone/>
            </a:pPr>
            <a:r>
              <a:rPr lang="en-US" sz="1800" b="1" dirty="0"/>
              <a:t>By implementing these solutions, the company can improve the delivery process, </a:t>
            </a:r>
          </a:p>
          <a:p>
            <a:pPr marL="0" indent="0">
              <a:buNone/>
            </a:pPr>
            <a:r>
              <a:rPr lang="en-US" sz="1800" b="1" dirty="0"/>
              <a:t>overcome the challenges, and meet customer expectations, thus avoiding the loss of their customer base.</a:t>
            </a:r>
          </a:p>
          <a:p>
            <a:pPr marL="0" indent="0">
              <a:buNone/>
            </a:pPr>
            <a:br>
              <a:rPr lang="en-US" sz="1600" dirty="0"/>
            </a:br>
            <a:endParaRPr lang="en-US" sz="1600" dirty="0"/>
          </a:p>
          <a:p>
            <a:pPr marL="0" indent="0">
              <a:buNone/>
            </a:pPr>
            <a:endParaRPr lang="en-US" sz="1600" dirty="0"/>
          </a:p>
        </p:txBody>
      </p:sp>
      <p:sp>
        <p:nvSpPr>
          <p:cNvPr id="8" name="Slide Number Placeholder 4">
            <a:extLst>
              <a:ext uri="{FF2B5EF4-FFF2-40B4-BE49-F238E27FC236}">
                <a16:creationId xmlns:a16="http://schemas.microsoft.com/office/drawing/2014/main" id="{FEF3AF91-69FF-0C70-E7DF-AFDAB0FC1E87}"/>
              </a:ext>
            </a:extLst>
          </p:cNvPr>
          <p:cNvSpPr>
            <a:spLocks noGrp="1"/>
          </p:cNvSpPr>
          <p:nvPr>
            <p:ph type="sldNum" sz="quarter" idx="12"/>
          </p:nvPr>
        </p:nvSpPr>
        <p:spPr>
          <a:xfrm>
            <a:off x="8532440" y="6237312"/>
            <a:ext cx="459160" cy="293117"/>
          </a:xfrm>
        </p:spPr>
        <p:txBody>
          <a:bodyPr lIns="91440" tIns="45720" rIns="91440" bIns="45720" anchor="t"/>
          <a:lstStyle/>
          <a:p>
            <a:r>
              <a:rPr lang="en-IN" sz="1600" b="1" dirty="0"/>
              <a:t>11</a:t>
            </a:r>
          </a:p>
          <a:p>
            <a:endParaRPr lang="en-IN" sz="1600" b="1" dirty="0">
              <a:cs typeface="Calibri"/>
            </a:endParaRPr>
          </a:p>
        </p:txBody>
      </p:sp>
    </p:spTree>
    <p:extLst>
      <p:ext uri="{BB962C8B-B14F-4D97-AF65-F5344CB8AC3E}">
        <p14:creationId xmlns:p14="http://schemas.microsoft.com/office/powerpoint/2010/main" val="288508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96580"/>
            <a:ext cx="5830416" cy="850106"/>
          </a:xfrm>
        </p:spPr>
        <p:txBody>
          <a:bodyPr lIns="91440" tIns="45720" rIns="91440" bIns="45720" anchor="ctr"/>
          <a:lstStyle/>
          <a:p>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Key learnings</a:t>
            </a:r>
          </a:p>
        </p:txBody>
      </p:sp>
      <p:sp>
        <p:nvSpPr>
          <p:cNvPr id="3" name="Content Placeholder 2"/>
          <p:cNvSpPr>
            <a:spLocks noGrp="1"/>
          </p:cNvSpPr>
          <p:nvPr>
            <p:ph idx="1"/>
          </p:nvPr>
        </p:nvSpPr>
        <p:spPr>
          <a:xfrm>
            <a:off x="685800" y="1600200"/>
            <a:ext cx="7576645" cy="4447136"/>
          </a:xfrm>
        </p:spPr>
        <p:txBody>
          <a:bodyPr vert="horz" lIns="91440" tIns="45720" rIns="91440" bIns="45720" rtlCol="0" anchor="t">
            <a:noAutofit/>
          </a:bodyPr>
          <a:lstStyle/>
          <a:p>
            <a:pPr marL="0" indent="0">
              <a:buNone/>
            </a:pPr>
            <a:r>
              <a:rPr lang="en-US" sz="2000" b="1" dirty="0">
                <a:cs typeface="Arial" panose="020B0604020202020204" pitchFamily="34" charset="0"/>
              </a:rPr>
              <a:t>My key learnings are summarized as below: </a:t>
            </a:r>
          </a:p>
          <a:p>
            <a:pPr marL="0" indent="0">
              <a:buNone/>
            </a:pPr>
            <a:endParaRPr lang="en-US" sz="2000" i="1" dirty="0">
              <a:ea typeface="+mn-lt"/>
              <a:cs typeface="Arial" panose="020B0604020202020204" pitchFamily="34" charset="0"/>
            </a:endParaRPr>
          </a:p>
          <a:p>
            <a:pPr>
              <a:buFont typeface="Wingdings" pitchFamily="2" charset="2"/>
              <a:buChar char="Ø"/>
            </a:pPr>
            <a:r>
              <a:rPr lang="en-US" sz="2000" dirty="0"/>
              <a:t>I have also acquired knowledge on how to create DevOps workflows and incorporate dependencies in them.</a:t>
            </a:r>
            <a:endParaRPr lang="en-US" sz="2000" dirty="0">
              <a:cs typeface="Arial" panose="020B0604020202020204" pitchFamily="34" charset="0"/>
            </a:endParaRPr>
          </a:p>
          <a:p>
            <a:pPr>
              <a:buFont typeface="Wingdings" pitchFamily="2" charset="2"/>
              <a:buChar char="Ø"/>
            </a:pPr>
            <a:endParaRPr lang="en-US" sz="2000" dirty="0"/>
          </a:p>
          <a:p>
            <a:pPr>
              <a:buFont typeface="Wingdings" pitchFamily="2" charset="2"/>
              <a:buChar char="Ø"/>
            </a:pPr>
            <a:r>
              <a:rPr lang="en-US" sz="2000" dirty="0"/>
              <a:t>Gained proficiency in the safe agile framework.</a:t>
            </a:r>
          </a:p>
          <a:p>
            <a:pPr>
              <a:buFont typeface="Wingdings" pitchFamily="2" charset="2"/>
              <a:buChar char="Ø"/>
            </a:pPr>
            <a:endParaRPr lang="en-US" sz="2000" dirty="0">
              <a:cs typeface="Arial" panose="020B0604020202020204" pitchFamily="34" charset="0"/>
            </a:endParaRPr>
          </a:p>
          <a:p>
            <a:pPr>
              <a:buFont typeface="Wingdings" pitchFamily="2" charset="2"/>
              <a:buChar char="Ø"/>
            </a:pPr>
            <a:r>
              <a:rPr lang="en-US" sz="2000" dirty="0"/>
              <a:t>Furthermore, I have successfully configured a CI/CD pipeline for an android application, which I can now utilize for my workplace (Office projects).</a:t>
            </a:r>
          </a:p>
          <a:p>
            <a:pPr>
              <a:buFont typeface="Wingdings" pitchFamily="2" charset="2"/>
              <a:buChar char="Ø"/>
            </a:pPr>
            <a:endParaRPr lang="en-US" sz="2000" i="1" dirty="0">
              <a:ea typeface="+mn-lt"/>
              <a:cs typeface="Arial" panose="020B0604020202020204" pitchFamily="34" charset="0"/>
            </a:endParaRPr>
          </a:p>
          <a:p>
            <a:pPr>
              <a:buFont typeface="Wingdings" pitchFamily="2" charset="2"/>
              <a:buChar char="Ø"/>
            </a:pPr>
            <a:r>
              <a:rPr lang="en-US" sz="2000" dirty="0">
                <a:ea typeface="+mn-lt"/>
                <a:cs typeface="Arial" panose="020B0604020202020204" pitchFamily="34" charset="0"/>
              </a:rPr>
              <a:t>Learned to create workflow and add dependency.</a:t>
            </a:r>
          </a:p>
          <a:p>
            <a:pPr marL="0" indent="0">
              <a:buNone/>
            </a:pPr>
            <a:r>
              <a:rPr lang="en-US" sz="2000" i="1" dirty="0">
                <a:ea typeface="+mn-lt"/>
                <a:cs typeface="Arial" panose="020B0604020202020204" pitchFamily="34" charset="0"/>
              </a:rPr>
              <a:t> </a:t>
            </a:r>
            <a:endParaRPr lang="en-US" sz="2000" i="1" dirty="0">
              <a:cs typeface="Arial" panose="020B0604020202020204" pitchFamily="34" charset="0"/>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13</a:t>
            </a:fld>
            <a:endParaRPr lang="en-IN"/>
          </a:p>
        </p:txBody>
      </p:sp>
    </p:spTree>
    <p:extLst>
      <p:ext uri="{BB962C8B-B14F-4D97-AF65-F5344CB8AC3E}">
        <p14:creationId xmlns:p14="http://schemas.microsoft.com/office/powerpoint/2010/main" val="1269367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7F776DB-C4B4-46F1-926D-41EFCFC3A86A}" type="slidenum">
              <a:rPr lang="en-IN" smtClean="0"/>
              <a:pPr/>
              <a:t>14</a:t>
            </a:fld>
            <a:endParaRPr lang="en-IN"/>
          </a:p>
        </p:txBody>
      </p:sp>
      <p:sp>
        <p:nvSpPr>
          <p:cNvPr id="6" name="TextBox 5">
            <a:extLst>
              <a:ext uri="{FF2B5EF4-FFF2-40B4-BE49-F238E27FC236}">
                <a16:creationId xmlns:a16="http://schemas.microsoft.com/office/drawing/2014/main" id="{51A4C4DB-A2E3-6471-5BDA-58D3076438DC}"/>
              </a:ext>
            </a:extLst>
          </p:cNvPr>
          <p:cNvSpPr txBox="1"/>
          <p:nvPr/>
        </p:nvSpPr>
        <p:spPr>
          <a:xfrm>
            <a:off x="3131623" y="3101494"/>
            <a:ext cx="4336742" cy="707886"/>
          </a:xfrm>
          <a:prstGeom prst="rect">
            <a:avLst/>
          </a:prstGeom>
          <a:noFill/>
        </p:spPr>
        <p:txBody>
          <a:bodyPr wrap="square" lIns="91440" tIns="45720" rIns="91440" bIns="45720" rtlCol="0" anchor="t">
            <a:spAutoFit/>
          </a:bodyPr>
          <a:lstStyle/>
          <a:p>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4000" dirty="0"/>
          </a:p>
        </p:txBody>
      </p:sp>
    </p:spTree>
    <p:extLst>
      <p:ext uri="{BB962C8B-B14F-4D97-AF65-F5344CB8AC3E}">
        <p14:creationId xmlns:p14="http://schemas.microsoft.com/office/powerpoint/2010/main" val="98405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141" y="434545"/>
            <a:ext cx="5932673" cy="843948"/>
          </a:xfrm>
        </p:spPr>
        <p:txBody>
          <a:bodyPr lIns="91440" tIns="45720" rIns="91440" bIns="45720" anchor="t">
            <a:normAutofit fontScale="90000"/>
          </a:bodyPr>
          <a:lstStyle/>
          <a:p>
            <a:pPr algn="l"/>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Assignment 2 (Case Study)</a:t>
            </a:r>
            <a:br>
              <a:rPr lang="en-US" sz="2800" b="1" dirty="0">
                <a:latin typeface="Arial" panose="020B0604020202020204" pitchFamily="34" charset="0"/>
                <a:cs typeface="Arial" panose="020B0604020202020204" pitchFamily="34" charset="0"/>
              </a:rPr>
            </a:br>
            <a:endPar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2"/>
          </p:nvPr>
        </p:nvSpPr>
        <p:spPr>
          <a:xfrm>
            <a:off x="457200" y="1600200"/>
            <a:ext cx="8229600" cy="4525963"/>
          </a:xfrm>
        </p:spPr>
        <p:txBody>
          <a:bodyPr vert="horz" lIns="91440" tIns="45720" rIns="91440" bIns="45720" rtlCol="0" anchor="t">
            <a:noAutofit/>
          </a:bodyPr>
          <a:lstStyle/>
          <a:p>
            <a:pPr marL="0" indent="0">
              <a:buNone/>
            </a:pPr>
            <a:r>
              <a:rPr lang="en-US" sz="2000" dirty="0">
                <a:cs typeface="Arial" panose="020B0604020202020204" pitchFamily="34" charset="0"/>
              </a:rPr>
              <a:t>A brand Product Development Company is failing to deliver their new product features to their customer. If this continues the company is expected to lose their customer base by 20% by 2021. Here are the challenges of company: </a:t>
            </a:r>
          </a:p>
          <a:p>
            <a:pPr marL="0" indent="0">
              <a:buNone/>
            </a:pPr>
            <a:endParaRPr lang="en-US" sz="2000" dirty="0">
              <a:cs typeface="Arial" panose="020B0604020202020204" pitchFamily="34" charset="0"/>
            </a:endParaRPr>
          </a:p>
          <a:p>
            <a:pPr marL="0" indent="0">
              <a:buNone/>
            </a:pPr>
            <a:r>
              <a:rPr lang="en-US" sz="2000" dirty="0">
                <a:cs typeface="Arial" panose="020B0604020202020204" pitchFamily="34" charset="0"/>
              </a:rPr>
              <a:t>a) They still follow Nightly Build</a:t>
            </a:r>
          </a:p>
          <a:p>
            <a:pPr marL="0" indent="0">
              <a:buNone/>
            </a:pPr>
            <a:endParaRPr lang="en-US" sz="2000" dirty="0">
              <a:cs typeface="Arial" panose="020B0604020202020204" pitchFamily="34" charset="0"/>
            </a:endParaRPr>
          </a:p>
          <a:p>
            <a:pPr marL="0" indent="0">
              <a:buNone/>
            </a:pPr>
            <a:r>
              <a:rPr lang="en-US" sz="2000" dirty="0">
                <a:cs typeface="Arial" panose="020B0604020202020204" pitchFamily="34" charset="0"/>
              </a:rPr>
              <a:t>b) Has Development Team spanned across Netherlands, America &amp; India </a:t>
            </a:r>
          </a:p>
          <a:p>
            <a:pPr marL="0" indent="0">
              <a:buNone/>
            </a:pPr>
            <a:endParaRPr lang="en-US" sz="2000" dirty="0">
              <a:cs typeface="Arial" panose="020B0604020202020204" pitchFamily="34" charset="0"/>
            </a:endParaRPr>
          </a:p>
          <a:p>
            <a:pPr marL="0" indent="0">
              <a:buNone/>
            </a:pPr>
            <a:r>
              <a:rPr lang="en-US" sz="2000" dirty="0">
                <a:cs typeface="Arial" panose="020B0604020202020204" pitchFamily="34" charset="0"/>
              </a:rPr>
              <a:t>Suggest the solution’s they can bring in to overcome the challenges and overcome the delivery backlog</a:t>
            </a:r>
          </a:p>
        </p:txBody>
      </p:sp>
      <p:sp>
        <p:nvSpPr>
          <p:cNvPr id="8" name="Slide Number Placeholder 4">
            <a:extLst>
              <a:ext uri="{FF2B5EF4-FFF2-40B4-BE49-F238E27FC236}">
                <a16:creationId xmlns:a16="http://schemas.microsoft.com/office/drawing/2014/main" id="{FEF3AF91-69FF-0C70-E7DF-AFDAB0FC1E87}"/>
              </a:ext>
            </a:extLst>
          </p:cNvPr>
          <p:cNvSpPr>
            <a:spLocks noGrp="1"/>
          </p:cNvSpPr>
          <p:nvPr>
            <p:ph type="sldNum" sz="quarter" idx="12"/>
          </p:nvPr>
        </p:nvSpPr>
        <p:spPr>
          <a:xfrm>
            <a:off x="8532440" y="6237312"/>
            <a:ext cx="459160" cy="293117"/>
          </a:xfrm>
        </p:spPr>
        <p:txBody>
          <a:bodyPr lIns="91440" tIns="45720" rIns="91440" bIns="45720" anchor="t"/>
          <a:lstStyle/>
          <a:p>
            <a:r>
              <a:rPr lang="en-IN" sz="1600" b="1"/>
              <a:t>2</a:t>
            </a:r>
          </a:p>
          <a:p>
            <a:endParaRPr lang="en-IN" sz="1600" b="1">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1CD6-60F7-9D46-8670-571AAE328AFF}"/>
              </a:ext>
            </a:extLst>
          </p:cNvPr>
          <p:cNvSpPr>
            <a:spLocks noGrp="1"/>
          </p:cNvSpPr>
          <p:nvPr>
            <p:ph type="title"/>
          </p:nvPr>
        </p:nvSpPr>
        <p:spPr/>
        <p:txBody>
          <a:bodyPr/>
          <a:lstStyle/>
          <a:p>
            <a:pPr algn="l"/>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Case </a:t>
            </a:r>
            <a:r>
              <a:rPr lang="en-US" sz="2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Study</a:t>
            </a:r>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Says</a:t>
            </a:r>
            <a:endParaRPr lang="en-US" sz="2800" dirty="0"/>
          </a:p>
        </p:txBody>
      </p:sp>
      <p:sp>
        <p:nvSpPr>
          <p:cNvPr id="4" name="Content Placeholder 3">
            <a:extLst>
              <a:ext uri="{FF2B5EF4-FFF2-40B4-BE49-F238E27FC236}">
                <a16:creationId xmlns:a16="http://schemas.microsoft.com/office/drawing/2014/main" id="{A99FE2D2-BCE3-5B4D-AE0C-F2C2F9BF004A}"/>
              </a:ext>
            </a:extLst>
          </p:cNvPr>
          <p:cNvSpPr>
            <a:spLocks noGrp="1"/>
          </p:cNvSpPr>
          <p:nvPr>
            <p:ph sz="half" idx="2"/>
          </p:nvPr>
        </p:nvSpPr>
        <p:spPr>
          <a:xfrm>
            <a:off x="562708" y="1600200"/>
            <a:ext cx="8124092" cy="4525963"/>
          </a:xfrm>
        </p:spPr>
        <p:txBody>
          <a:bodyPr>
            <a:noAutofit/>
          </a:bodyPr>
          <a:lstStyle/>
          <a:p>
            <a:pPr marL="0" indent="0" algn="just">
              <a:buNone/>
            </a:pPr>
            <a:r>
              <a:rPr lang="en-US" sz="2000" b="1" dirty="0"/>
              <a:t>According to the case study</a:t>
            </a:r>
            <a:r>
              <a:rPr lang="en-US" sz="2000" dirty="0"/>
              <a:t>, a brand product development company is struggling to deliver new product features to their customers due to nightly builds and the dispersion of the team across different global locations. The report cites several reasons for this failure, including ineffective communication among the team and current methods of implementation. Consequently, the company has lost 20% of its customer base. To prevent further loss of market share and customer loyalty, the company must identify the root cause of its problems and take proactive measures to address them. The following solutions address the challenges outlined in the assignment.</a:t>
            </a:r>
          </a:p>
          <a:p>
            <a:pPr marL="0" indent="0" algn="just">
              <a:buNone/>
            </a:pPr>
            <a:endParaRPr lang="en-US" sz="2000" dirty="0"/>
          </a:p>
          <a:p>
            <a:pPr marL="0" indent="0" algn="just">
              <a:buNone/>
            </a:pPr>
            <a:r>
              <a:rPr lang="en-US" sz="2000" dirty="0"/>
              <a:t>Please find the below solution in next page on the challenges mentioned in the assignment.</a:t>
            </a:r>
          </a:p>
        </p:txBody>
      </p:sp>
      <p:sp>
        <p:nvSpPr>
          <p:cNvPr id="5" name="Footer Placeholder 4">
            <a:extLst>
              <a:ext uri="{FF2B5EF4-FFF2-40B4-BE49-F238E27FC236}">
                <a16:creationId xmlns:a16="http://schemas.microsoft.com/office/drawing/2014/main" id="{3AC0AC57-FC84-594C-B650-3F27931A6A8D}"/>
              </a:ext>
            </a:extLst>
          </p:cNvPr>
          <p:cNvSpPr>
            <a:spLocks noGrp="1"/>
          </p:cNvSpPr>
          <p:nvPr>
            <p:ph type="ftr" sz="quarter" idx="11"/>
          </p:nvPr>
        </p:nvSpPr>
        <p:spPr/>
        <p:txBody>
          <a:bodyPr/>
          <a:lstStyle/>
          <a:p>
            <a:r>
              <a:rPr lang="en-IN"/>
              <a:t>&lt;Course Code&gt;</a:t>
            </a:r>
          </a:p>
        </p:txBody>
      </p:sp>
      <p:sp>
        <p:nvSpPr>
          <p:cNvPr id="6" name="Slide Number Placeholder 5">
            <a:extLst>
              <a:ext uri="{FF2B5EF4-FFF2-40B4-BE49-F238E27FC236}">
                <a16:creationId xmlns:a16="http://schemas.microsoft.com/office/drawing/2014/main" id="{AD4215E2-5338-404F-8805-7613BD58B98B}"/>
              </a:ext>
            </a:extLst>
          </p:cNvPr>
          <p:cNvSpPr>
            <a:spLocks noGrp="1"/>
          </p:cNvSpPr>
          <p:nvPr>
            <p:ph type="sldNum" sz="quarter" idx="12"/>
          </p:nvPr>
        </p:nvSpPr>
        <p:spPr/>
        <p:txBody>
          <a:bodyPr/>
          <a:lstStyle/>
          <a:p>
            <a:fld id="{67F776DB-C4B4-46F1-926D-41EFCFC3A86A}" type="slidenum">
              <a:rPr lang="en-IN" smtClean="0"/>
              <a:pPr/>
              <a:t>3</a:t>
            </a:fld>
            <a:endParaRPr lang="en-IN"/>
          </a:p>
        </p:txBody>
      </p:sp>
    </p:spTree>
    <p:extLst>
      <p:ext uri="{BB962C8B-B14F-4D97-AF65-F5344CB8AC3E}">
        <p14:creationId xmlns:p14="http://schemas.microsoft.com/office/powerpoint/2010/main" val="238475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142" y="434545"/>
            <a:ext cx="5038078" cy="843948"/>
          </a:xfrm>
        </p:spPr>
        <p:txBody>
          <a:bodyPr lIns="91440" tIns="45720" rIns="91440" bIns="45720" anchor="t">
            <a:normAutofit fontScale="90000"/>
          </a:bodyPr>
          <a:lstStyle/>
          <a:p>
            <a:pPr algn="l"/>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 They still follow Nightly Build</a:t>
            </a:r>
            <a:br>
              <a:rPr lang="en-US" sz="2800" dirty="0">
                <a:latin typeface="Arial" panose="020B0604020202020204" pitchFamily="34" charset="0"/>
                <a:cs typeface="Arial" panose="020B0604020202020204" pitchFamily="34" charset="0"/>
              </a:rPr>
            </a:br>
            <a:endPar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2"/>
          </p:nvPr>
        </p:nvSpPr>
        <p:spPr>
          <a:xfrm>
            <a:off x="457200" y="1278493"/>
            <a:ext cx="8534400" cy="5251936"/>
          </a:xfrm>
        </p:spPr>
        <p:txBody>
          <a:bodyPr vert="horz" lIns="91440" tIns="45720" rIns="91440" bIns="45720" rtlCol="0" anchor="t">
            <a:noAutofit/>
          </a:bodyPr>
          <a:lstStyle/>
          <a:p>
            <a:r>
              <a:rPr lang="en-US" sz="1800" dirty="0"/>
              <a:t>To overcome the challenges and overcome the nightly Build, the company can consider the following solutions</a:t>
            </a:r>
            <a:r>
              <a:rPr lang="en-US" sz="1200" dirty="0"/>
              <a:t>: </a:t>
            </a:r>
            <a:r>
              <a:rPr lang="en-US" sz="1800" b="1" dirty="0"/>
              <a:t>Automate the Build Process, Use Version Control System, Implement automated testing, Use Deployment Pipeline </a:t>
            </a:r>
            <a:r>
              <a:rPr lang="en-US" sz="1800" dirty="0"/>
              <a:t>and </a:t>
            </a:r>
            <a:r>
              <a:rPr lang="en-US" sz="1800" b="1" dirty="0"/>
              <a:t>Monitor and Measure Performance.  </a:t>
            </a:r>
          </a:p>
          <a:p>
            <a:pPr>
              <a:buFont typeface="Arial" pitchFamily="34" charset="0"/>
              <a:buAutoNum type="arabicPeriod"/>
            </a:pPr>
            <a:r>
              <a:rPr lang="en-US" sz="1800" b="1" dirty="0"/>
              <a:t>Implement Agile Development Methodology: </a:t>
            </a:r>
            <a:r>
              <a:rPr lang="en-US" sz="1800" dirty="0"/>
              <a:t>The company can switch from the nightly build approach to agile development methodology. Agile development is an iterative and collaborative approach that focuses on delivering working software frequently and efficiently. This approach can help the development team to prioritize and deliver features incrementally, which can reduce the delivery backlog.</a:t>
            </a:r>
          </a:p>
          <a:p>
            <a:pPr>
              <a:buAutoNum type="arabicPeriod"/>
            </a:pPr>
            <a:r>
              <a:rPr lang="en-US" sz="1800" b="1" dirty="0"/>
              <a:t>Implement Continuous Integration and Continuous</a:t>
            </a:r>
            <a:r>
              <a:rPr lang="en-US" sz="1800" dirty="0"/>
              <a:t> </a:t>
            </a:r>
            <a:r>
              <a:rPr lang="en-US" sz="1800" b="1" dirty="0"/>
              <a:t>Delivery (CI/CD) pipeline:</a:t>
            </a:r>
            <a:r>
              <a:rPr lang="en-US" sz="1800" dirty="0"/>
              <a:t> Instead of using Nightly Builds, the company can implement </a:t>
            </a:r>
            <a:r>
              <a:rPr lang="en-US" sz="1800" b="1" dirty="0"/>
              <a:t>a CI/CD pipeline that automates the build, automated testing, and deployment Pipeline </a:t>
            </a:r>
            <a:r>
              <a:rPr lang="en-US" sz="1800" dirty="0"/>
              <a:t>of their product, which can help them to detect and fix issues early on in the development cycle. This can help in reducing the turnaround time for feature delivery and improve the overall quality of the product.</a:t>
            </a:r>
          </a:p>
          <a:p>
            <a:pPr marL="0" indent="0">
              <a:buNone/>
            </a:pPr>
            <a:r>
              <a:rPr lang="en-US" sz="1800" b="1" dirty="0"/>
              <a:t>Tools </a:t>
            </a:r>
            <a:r>
              <a:rPr lang="en-US" sz="1800" dirty="0"/>
              <a:t>– Version Control, </a:t>
            </a:r>
            <a:r>
              <a:rPr lang="en-US" sz="1800" dirty="0" err="1"/>
              <a:t>IaC</a:t>
            </a:r>
            <a:r>
              <a:rPr lang="en-US" sz="1800" dirty="0"/>
              <a:t>, Azure DevOps, Jenkins, CircleCI, Team City, Docker, GIT, SonarQube.</a:t>
            </a:r>
          </a:p>
          <a:p>
            <a:pPr marL="0" indent="0">
              <a:buNone/>
            </a:pPr>
            <a:r>
              <a:rPr lang="en-US" sz="1800" b="1" dirty="0"/>
              <a:t>Configuration Management tools: </a:t>
            </a:r>
            <a:r>
              <a:rPr lang="en-US" sz="1800" dirty="0"/>
              <a:t>Chef, Ansible, Puppet and Salt</a:t>
            </a:r>
          </a:p>
          <a:p>
            <a:pPr marL="0" indent="0">
              <a:buNone/>
            </a:pPr>
            <a:endParaRPr lang="en-US" sz="1800" b="1" dirty="0"/>
          </a:p>
          <a:p>
            <a:pPr marL="0" indent="0">
              <a:buNone/>
            </a:pPr>
            <a:endParaRPr lang="en-US" sz="1800" dirty="0"/>
          </a:p>
          <a:p>
            <a:pPr marL="0" indent="0">
              <a:buNone/>
            </a:pPr>
            <a:r>
              <a:rPr lang="en-US" sz="1800" dirty="0"/>
              <a:t>.</a:t>
            </a:r>
          </a:p>
        </p:txBody>
      </p:sp>
      <p:sp>
        <p:nvSpPr>
          <p:cNvPr id="8" name="Slide Number Placeholder 4">
            <a:extLst>
              <a:ext uri="{FF2B5EF4-FFF2-40B4-BE49-F238E27FC236}">
                <a16:creationId xmlns:a16="http://schemas.microsoft.com/office/drawing/2014/main" id="{FEF3AF91-69FF-0C70-E7DF-AFDAB0FC1E87}"/>
              </a:ext>
            </a:extLst>
          </p:cNvPr>
          <p:cNvSpPr>
            <a:spLocks noGrp="1"/>
          </p:cNvSpPr>
          <p:nvPr>
            <p:ph type="sldNum" sz="quarter" idx="12"/>
          </p:nvPr>
        </p:nvSpPr>
        <p:spPr>
          <a:xfrm>
            <a:off x="8532440" y="6237312"/>
            <a:ext cx="459160" cy="293117"/>
          </a:xfrm>
        </p:spPr>
        <p:txBody>
          <a:bodyPr lIns="91440" tIns="45720" rIns="91440" bIns="45720" anchor="t"/>
          <a:lstStyle/>
          <a:p>
            <a:r>
              <a:rPr lang="en-IN" sz="1600" b="1" dirty="0"/>
              <a:t>3</a:t>
            </a:r>
          </a:p>
          <a:p>
            <a:endParaRPr lang="en-IN" sz="1600" b="1" dirty="0">
              <a:cs typeface="Calibri"/>
            </a:endParaRPr>
          </a:p>
        </p:txBody>
      </p:sp>
    </p:spTree>
    <p:extLst>
      <p:ext uri="{BB962C8B-B14F-4D97-AF65-F5344CB8AC3E}">
        <p14:creationId xmlns:p14="http://schemas.microsoft.com/office/powerpoint/2010/main" val="352475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3" y="337625"/>
            <a:ext cx="5781820" cy="940868"/>
          </a:xfrm>
        </p:spPr>
        <p:txBody>
          <a:bodyPr lIns="91440" tIns="45720" rIns="91440" bIns="45720" anchor="t">
            <a:normAutofit/>
          </a:bodyPr>
          <a:lstStyle/>
          <a:p>
            <a:pPr algn="l"/>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Continue...</a:t>
            </a:r>
          </a:p>
        </p:txBody>
      </p:sp>
      <p:sp>
        <p:nvSpPr>
          <p:cNvPr id="3" name="Content Placeholder 2"/>
          <p:cNvSpPr>
            <a:spLocks noGrp="1"/>
          </p:cNvSpPr>
          <p:nvPr>
            <p:ph sz="half" idx="2"/>
          </p:nvPr>
        </p:nvSpPr>
        <p:spPr>
          <a:xfrm>
            <a:off x="457200" y="1434906"/>
            <a:ext cx="8534400" cy="4951826"/>
          </a:xfrm>
        </p:spPr>
        <p:txBody>
          <a:bodyPr vert="horz" lIns="91440" tIns="45720" rIns="91440" bIns="45720" rtlCol="0" anchor="t">
            <a:no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3. Use DevOps practices: </a:t>
            </a:r>
            <a:r>
              <a:rPr lang="en-US" sz="1800" dirty="0"/>
              <a:t>The company can consider implementing DevOps practices that enable better collaboration between development and operations teams. This can help in reducing the time to deploy new features and increase the reliability of the product</a:t>
            </a:r>
            <a:r>
              <a:rPr lang="en-US" sz="1600" dirty="0"/>
              <a:t>.</a:t>
            </a:r>
          </a:p>
          <a:p>
            <a:pPr marL="0" indent="0">
              <a:buNone/>
            </a:pPr>
            <a:endParaRPr lang="en-US" sz="1600" dirty="0"/>
          </a:p>
          <a:p>
            <a:pPr marL="0" indent="0">
              <a:buNone/>
            </a:pPr>
            <a:r>
              <a:rPr lang="en-US" sz="1800" b="1" dirty="0"/>
              <a:t>4. Leverage Agile tools and technologies: </a:t>
            </a:r>
            <a:r>
              <a:rPr lang="en-US" sz="1800" dirty="0"/>
              <a:t>The company can leverage agile tools and technologies to support their agile development methodology. These tools can help the development team to collaborate, manage their work, and track progress. This can help to improve transparency and reduce delivery backlog.</a:t>
            </a:r>
            <a:br>
              <a:rPr lang="en-US" sz="1800" dirty="0"/>
            </a:br>
            <a:endParaRPr lang="en-US" sz="1800" dirty="0"/>
          </a:p>
          <a:p>
            <a:pPr marL="0" indent="0">
              <a:buNone/>
            </a:pPr>
            <a:endParaRPr lang="en-US" sz="1800" dirty="0"/>
          </a:p>
          <a:p>
            <a:pPr marL="0" indent="0">
              <a:buNone/>
            </a:pPr>
            <a:endParaRPr lang="en-US" sz="1800" dirty="0"/>
          </a:p>
        </p:txBody>
      </p:sp>
      <p:sp>
        <p:nvSpPr>
          <p:cNvPr id="8" name="Slide Number Placeholder 4">
            <a:extLst>
              <a:ext uri="{FF2B5EF4-FFF2-40B4-BE49-F238E27FC236}">
                <a16:creationId xmlns:a16="http://schemas.microsoft.com/office/drawing/2014/main" id="{FEF3AF91-69FF-0C70-E7DF-AFDAB0FC1E87}"/>
              </a:ext>
            </a:extLst>
          </p:cNvPr>
          <p:cNvSpPr>
            <a:spLocks noGrp="1"/>
          </p:cNvSpPr>
          <p:nvPr>
            <p:ph type="sldNum" sz="quarter" idx="12"/>
          </p:nvPr>
        </p:nvSpPr>
        <p:spPr>
          <a:xfrm>
            <a:off x="8532440" y="6237312"/>
            <a:ext cx="459160" cy="293117"/>
          </a:xfrm>
        </p:spPr>
        <p:txBody>
          <a:bodyPr lIns="91440" tIns="45720" rIns="91440" bIns="45720" anchor="t"/>
          <a:lstStyle/>
          <a:p>
            <a:r>
              <a:rPr lang="en-IN" sz="1600" b="1" dirty="0"/>
              <a:t>4</a:t>
            </a:r>
          </a:p>
          <a:p>
            <a:endParaRPr lang="en-IN" sz="1600" b="1" dirty="0">
              <a:cs typeface="Calibri"/>
            </a:endParaRPr>
          </a:p>
        </p:txBody>
      </p:sp>
      <p:pic>
        <p:nvPicPr>
          <p:cNvPr id="9" name="Picture 8">
            <a:extLst>
              <a:ext uri="{FF2B5EF4-FFF2-40B4-BE49-F238E27FC236}">
                <a16:creationId xmlns:a16="http://schemas.microsoft.com/office/drawing/2014/main" id="{05E97ECE-89CB-164A-99F5-B14625C703F3}"/>
              </a:ext>
            </a:extLst>
          </p:cNvPr>
          <p:cNvPicPr>
            <a:picLocks noChangeAspect="1"/>
          </p:cNvPicPr>
          <p:nvPr/>
        </p:nvPicPr>
        <p:blipFill>
          <a:blip r:embed="rId2"/>
          <a:stretch>
            <a:fillRect/>
          </a:stretch>
        </p:blipFill>
        <p:spPr>
          <a:xfrm>
            <a:off x="1750256" y="1434906"/>
            <a:ext cx="4580206" cy="2290103"/>
          </a:xfrm>
          <a:prstGeom prst="rect">
            <a:avLst/>
          </a:prstGeom>
        </p:spPr>
      </p:pic>
    </p:spTree>
    <p:extLst>
      <p:ext uri="{BB962C8B-B14F-4D97-AF65-F5344CB8AC3E}">
        <p14:creationId xmlns:p14="http://schemas.microsoft.com/office/powerpoint/2010/main" val="221424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E668-73F1-EF4C-B8EA-402801E5F071}"/>
              </a:ext>
            </a:extLst>
          </p:cNvPr>
          <p:cNvSpPr>
            <a:spLocks noGrp="1"/>
          </p:cNvSpPr>
          <p:nvPr>
            <p:ph type="title"/>
          </p:nvPr>
        </p:nvSpPr>
        <p:spPr>
          <a:xfrm>
            <a:off x="457200" y="274638"/>
            <a:ext cx="5915465" cy="786113"/>
          </a:xfrm>
        </p:spPr>
        <p:txBody>
          <a:bodyPr/>
          <a:lstStyle/>
          <a:p>
            <a:pPr algn="l"/>
            <a:r>
              <a:rPr lang="en-US" sz="25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CI Pipeline Setup on my GitHub repository</a:t>
            </a:r>
            <a:endParaRPr lang="en-US" sz="2500" dirty="0"/>
          </a:p>
        </p:txBody>
      </p:sp>
      <p:pic>
        <p:nvPicPr>
          <p:cNvPr id="8" name="Content Placeholder 7">
            <a:extLst>
              <a:ext uri="{FF2B5EF4-FFF2-40B4-BE49-F238E27FC236}">
                <a16:creationId xmlns:a16="http://schemas.microsoft.com/office/drawing/2014/main" id="{1D127F23-346A-4D46-9F47-3521417A4F8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782" y="1364997"/>
            <a:ext cx="4444218" cy="2275968"/>
          </a:xfrm>
        </p:spPr>
      </p:pic>
      <p:pic>
        <p:nvPicPr>
          <p:cNvPr id="10" name="Content Placeholder 9">
            <a:extLst>
              <a:ext uri="{FF2B5EF4-FFF2-40B4-BE49-F238E27FC236}">
                <a16:creationId xmlns:a16="http://schemas.microsoft.com/office/drawing/2014/main" id="{1090766F-FED3-2443-9364-76F2C0025ED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06522" y="1364997"/>
            <a:ext cx="4437478" cy="2220473"/>
          </a:xfrm>
        </p:spPr>
      </p:pic>
      <p:sp>
        <p:nvSpPr>
          <p:cNvPr id="6" name="Slide Number Placeholder 5">
            <a:extLst>
              <a:ext uri="{FF2B5EF4-FFF2-40B4-BE49-F238E27FC236}">
                <a16:creationId xmlns:a16="http://schemas.microsoft.com/office/drawing/2014/main" id="{82E35BE7-3781-0748-8122-CCB41EC40D33}"/>
              </a:ext>
            </a:extLst>
          </p:cNvPr>
          <p:cNvSpPr>
            <a:spLocks noGrp="1"/>
          </p:cNvSpPr>
          <p:nvPr>
            <p:ph type="sldNum" sz="quarter" idx="12"/>
          </p:nvPr>
        </p:nvSpPr>
        <p:spPr>
          <a:xfrm>
            <a:off x="8478161" y="6235651"/>
            <a:ext cx="420271" cy="241398"/>
          </a:xfrm>
        </p:spPr>
        <p:txBody>
          <a:bodyPr/>
          <a:lstStyle/>
          <a:p>
            <a:r>
              <a:rPr lang="en-IN" sz="1600" b="1" dirty="0"/>
              <a:t>5</a:t>
            </a:r>
          </a:p>
        </p:txBody>
      </p:sp>
      <p:pic>
        <p:nvPicPr>
          <p:cNvPr id="12" name="Picture 11">
            <a:extLst>
              <a:ext uri="{FF2B5EF4-FFF2-40B4-BE49-F238E27FC236}">
                <a16:creationId xmlns:a16="http://schemas.microsoft.com/office/drawing/2014/main" id="{2205B1C3-A81A-7147-8347-BFABBA7CE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045" y="3742762"/>
            <a:ext cx="8209115" cy="2849396"/>
          </a:xfrm>
          <a:prstGeom prst="rect">
            <a:avLst/>
          </a:prstGeom>
        </p:spPr>
      </p:pic>
    </p:spTree>
    <p:extLst>
      <p:ext uri="{BB962C8B-B14F-4D97-AF65-F5344CB8AC3E}">
        <p14:creationId xmlns:p14="http://schemas.microsoft.com/office/powerpoint/2010/main" val="61175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0E45-0283-E64B-B6C0-3B1A87D300B9}"/>
              </a:ext>
            </a:extLst>
          </p:cNvPr>
          <p:cNvSpPr>
            <a:spLocks noGrp="1"/>
          </p:cNvSpPr>
          <p:nvPr>
            <p:ph type="title"/>
          </p:nvPr>
        </p:nvSpPr>
        <p:spPr>
          <a:xfrm>
            <a:off x="457200" y="274638"/>
            <a:ext cx="5957668" cy="724168"/>
          </a:xfrm>
        </p:spPr>
        <p:txBody>
          <a:bodyPr/>
          <a:lstStyle/>
          <a:p>
            <a:pPr algn="l"/>
            <a:r>
              <a:rPr lang="en-US" sz="2500" dirty="0">
                <a:solidFill>
                  <a:srgbClr val="C55D09"/>
                </a:solidFill>
              </a:rPr>
              <a:t>Job Run Successful - Screenshot</a:t>
            </a:r>
          </a:p>
        </p:txBody>
      </p:sp>
      <p:pic>
        <p:nvPicPr>
          <p:cNvPr id="8" name="Content Placeholder 7">
            <a:extLst>
              <a:ext uri="{FF2B5EF4-FFF2-40B4-BE49-F238E27FC236}">
                <a16:creationId xmlns:a16="http://schemas.microsoft.com/office/drawing/2014/main" id="{504ADDEB-4D96-8546-95C9-23F2D66DB81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923" y="1345815"/>
            <a:ext cx="8598877" cy="5024603"/>
          </a:xfrm>
        </p:spPr>
      </p:pic>
      <p:sp>
        <p:nvSpPr>
          <p:cNvPr id="6" name="Slide Number Placeholder 5">
            <a:extLst>
              <a:ext uri="{FF2B5EF4-FFF2-40B4-BE49-F238E27FC236}">
                <a16:creationId xmlns:a16="http://schemas.microsoft.com/office/drawing/2014/main" id="{C845232E-0057-E04E-8CC3-41096F1ED542}"/>
              </a:ext>
            </a:extLst>
          </p:cNvPr>
          <p:cNvSpPr>
            <a:spLocks noGrp="1"/>
          </p:cNvSpPr>
          <p:nvPr>
            <p:ph type="sldNum" sz="quarter" idx="12"/>
          </p:nvPr>
        </p:nvSpPr>
        <p:spPr>
          <a:xfrm>
            <a:off x="8398411" y="6271942"/>
            <a:ext cx="407963" cy="365125"/>
          </a:xfrm>
        </p:spPr>
        <p:txBody>
          <a:bodyPr/>
          <a:lstStyle/>
          <a:p>
            <a:r>
              <a:rPr lang="en-IN" dirty="0"/>
              <a:t>  </a:t>
            </a:r>
            <a:fld id="{67F776DB-C4B4-46F1-926D-41EFCFC3A86A}" type="slidenum">
              <a:rPr lang="en-IN" smtClean="0"/>
              <a:pPr/>
              <a:t>7</a:t>
            </a:fld>
            <a:endParaRPr lang="en-IN" dirty="0"/>
          </a:p>
        </p:txBody>
      </p:sp>
    </p:spTree>
    <p:extLst>
      <p:ext uri="{BB962C8B-B14F-4D97-AF65-F5344CB8AC3E}">
        <p14:creationId xmlns:p14="http://schemas.microsoft.com/office/powerpoint/2010/main" val="409841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DF33-7826-FF40-BB12-B5D5E13E3B29}"/>
              </a:ext>
            </a:extLst>
          </p:cNvPr>
          <p:cNvSpPr>
            <a:spLocks noGrp="1"/>
          </p:cNvSpPr>
          <p:nvPr>
            <p:ph type="title"/>
          </p:nvPr>
        </p:nvSpPr>
        <p:spPr>
          <a:xfrm>
            <a:off x="457200" y="274638"/>
            <a:ext cx="5985803" cy="756235"/>
          </a:xfrm>
        </p:spPr>
        <p:txBody>
          <a:bodyPr/>
          <a:lstStyle/>
          <a:p>
            <a:pPr algn="l"/>
            <a:r>
              <a:rPr lang="en-US" sz="2500" dirty="0">
                <a:solidFill>
                  <a:srgbClr val="C55D09"/>
                </a:solidFill>
              </a:rPr>
              <a:t>Workflow Run Successful Screenshot</a:t>
            </a:r>
          </a:p>
        </p:txBody>
      </p:sp>
      <p:pic>
        <p:nvPicPr>
          <p:cNvPr id="8" name="Content Placeholder 7">
            <a:extLst>
              <a:ext uri="{FF2B5EF4-FFF2-40B4-BE49-F238E27FC236}">
                <a16:creationId xmlns:a16="http://schemas.microsoft.com/office/drawing/2014/main" id="{E784CFBC-0A97-AB49-A8F7-61D296DCEFC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474" y="1417638"/>
            <a:ext cx="8588326" cy="4551947"/>
          </a:xfrm>
        </p:spPr>
      </p:pic>
      <p:sp>
        <p:nvSpPr>
          <p:cNvPr id="6" name="Slide Number Placeholder 5">
            <a:extLst>
              <a:ext uri="{FF2B5EF4-FFF2-40B4-BE49-F238E27FC236}">
                <a16:creationId xmlns:a16="http://schemas.microsoft.com/office/drawing/2014/main" id="{01CC4006-3A3B-C549-A726-55A6CED84FD3}"/>
              </a:ext>
            </a:extLst>
          </p:cNvPr>
          <p:cNvSpPr>
            <a:spLocks noGrp="1"/>
          </p:cNvSpPr>
          <p:nvPr>
            <p:ph type="sldNum" sz="quarter" idx="12"/>
          </p:nvPr>
        </p:nvSpPr>
        <p:spPr>
          <a:xfrm>
            <a:off x="8482818" y="6243806"/>
            <a:ext cx="203982" cy="365125"/>
          </a:xfrm>
        </p:spPr>
        <p:txBody>
          <a:bodyPr/>
          <a:lstStyle/>
          <a:p>
            <a:fld id="{67F776DB-C4B4-46F1-926D-41EFCFC3A86A}" type="slidenum">
              <a:rPr lang="en-IN" sz="1600" b="1" smtClean="0"/>
              <a:pPr/>
              <a:t>8</a:t>
            </a:fld>
            <a:endParaRPr lang="en-IN" sz="1600" b="1" dirty="0"/>
          </a:p>
        </p:txBody>
      </p:sp>
    </p:spTree>
    <p:extLst>
      <p:ext uri="{BB962C8B-B14F-4D97-AF65-F5344CB8AC3E}">
        <p14:creationId xmlns:p14="http://schemas.microsoft.com/office/powerpoint/2010/main" val="217059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183" y="337625"/>
            <a:ext cx="5781820" cy="940868"/>
          </a:xfrm>
        </p:spPr>
        <p:txBody>
          <a:bodyPr lIns="91440" tIns="45720" rIns="91440" bIns="45720" anchor="t">
            <a:normAutofit fontScale="90000"/>
          </a:bodyPr>
          <a:lstStyle/>
          <a:p>
            <a:pPr algn="l"/>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b)Has Development</a:t>
            </a:r>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20204" pitchFamily="34" charset="0"/>
                <a:cs typeface="Arial" panose="020B0604020202020204" pitchFamily="34" charset="0"/>
              </a:rPr>
              <a:t> Team spanned across Netherlands, America &amp; India</a:t>
            </a:r>
            <a:endPar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2"/>
          </p:nvPr>
        </p:nvSpPr>
        <p:spPr>
          <a:xfrm>
            <a:off x="457200" y="1434906"/>
            <a:ext cx="8534400" cy="4951826"/>
          </a:xfrm>
        </p:spPr>
        <p:txBody>
          <a:bodyPr vert="horz" lIns="91440" tIns="45720" rIns="91440" bIns="45720" rtlCol="0" anchor="t">
            <a:noAutofit/>
          </a:bodyPr>
          <a:lstStyle/>
          <a:p>
            <a:pPr marL="0" indent="0">
              <a:buNone/>
            </a:pPr>
            <a:r>
              <a:rPr lang="en-US" sz="1800" dirty="0">
                <a:cs typeface="Arial" panose="020B0604020202020204" pitchFamily="34" charset="0"/>
              </a:rPr>
              <a:t>Here are some potential solutions to overcome Development Team spanned across Netherlands, America &amp; India </a:t>
            </a:r>
          </a:p>
          <a:p>
            <a:pPr marL="0" indent="0">
              <a:buNone/>
            </a:pPr>
            <a:endParaRPr lang="en-US" sz="1800" dirty="0">
              <a:cs typeface="Arial" panose="020B0604020202020204" pitchFamily="34" charset="0"/>
            </a:endParaRPr>
          </a:p>
          <a:p>
            <a:pPr marL="0" indent="0">
              <a:buNone/>
            </a:pPr>
            <a:r>
              <a:rPr lang="en-US" sz="1800" dirty="0">
                <a:cs typeface="Arial" panose="020B0604020202020204" pitchFamily="34" charset="0"/>
              </a:rPr>
              <a:t>&gt;Agile - scrum of scrum (safe) team is distributed 7-8 team member - for effective collaboration.</a:t>
            </a:r>
          </a:p>
          <a:p>
            <a:pPr marL="0" indent="0">
              <a:buNone/>
            </a:pPr>
            <a:r>
              <a:rPr lang="en-US" sz="1800" dirty="0">
                <a:cs typeface="Arial" panose="020B0604020202020204" pitchFamily="34" charset="0"/>
              </a:rPr>
              <a:t>&gt;Effective collaboration - MS teams, Slacks (for communication).</a:t>
            </a:r>
          </a:p>
          <a:p>
            <a:pPr marL="0" indent="0">
              <a:buNone/>
            </a:pPr>
            <a:r>
              <a:rPr lang="en-US" sz="1800" dirty="0">
                <a:cs typeface="Arial" panose="020B0604020202020204" pitchFamily="34" charset="0"/>
              </a:rPr>
              <a:t>&gt;Centralized knowledge base</a:t>
            </a:r>
          </a:p>
          <a:p>
            <a:pPr marL="0" indent="0">
              <a:buNone/>
            </a:pPr>
            <a:r>
              <a:rPr lang="en-US" sz="1800" dirty="0">
                <a:cs typeface="Arial" panose="020B0604020202020204" pitchFamily="34" charset="0"/>
              </a:rPr>
              <a:t>&gt;Code review (peer to peer)</a:t>
            </a:r>
          </a:p>
          <a:p>
            <a:pPr marL="0" indent="0">
              <a:buNone/>
            </a:pPr>
            <a:r>
              <a:rPr lang="en-US" sz="1800" dirty="0">
                <a:cs typeface="Arial" panose="020B0604020202020204" pitchFamily="34" charset="0"/>
              </a:rPr>
              <a:t>&gt;Video conference for better interaction – Zoom, MS teams</a:t>
            </a:r>
          </a:p>
          <a:p>
            <a:pPr marL="0" indent="0">
              <a:buNone/>
            </a:pPr>
            <a:endParaRPr lang="en-US" sz="1800" dirty="0">
              <a:cs typeface="Arial" panose="020B0604020202020204" pitchFamily="34" charset="0"/>
            </a:endParaRPr>
          </a:p>
          <a:p>
            <a:pPr marL="0" indent="0">
              <a:buNone/>
            </a:pPr>
            <a:r>
              <a:rPr lang="en-US" sz="1800" b="1" dirty="0">
                <a:cs typeface="Arial" panose="020B0604020202020204" pitchFamily="34" charset="0"/>
              </a:rPr>
              <a:t>1. Adopt Agile methodologies: </a:t>
            </a:r>
            <a:r>
              <a:rPr lang="en-US" sz="1800" dirty="0">
                <a:cs typeface="Arial" panose="020B0604020202020204" pitchFamily="34" charset="0"/>
              </a:rPr>
              <a:t>The company can consider adopting Agile methodologies such as Scrum or Kanban to improve collaboration and communication among the development team. This can help in breaking down the work into smaller, manageable chunks and prioritize the work based on customer needs.</a:t>
            </a:r>
          </a:p>
          <a:p>
            <a:pPr marL="0" indent="0">
              <a:buNone/>
            </a:pPr>
            <a:endParaRPr lang="en-US" sz="1800" dirty="0">
              <a:cs typeface="Arial" panose="020B0604020202020204" pitchFamily="34" charset="0"/>
            </a:endParaRPr>
          </a:p>
        </p:txBody>
      </p:sp>
      <p:sp>
        <p:nvSpPr>
          <p:cNvPr id="8" name="Slide Number Placeholder 4">
            <a:extLst>
              <a:ext uri="{FF2B5EF4-FFF2-40B4-BE49-F238E27FC236}">
                <a16:creationId xmlns:a16="http://schemas.microsoft.com/office/drawing/2014/main" id="{FEF3AF91-69FF-0C70-E7DF-AFDAB0FC1E87}"/>
              </a:ext>
            </a:extLst>
          </p:cNvPr>
          <p:cNvSpPr>
            <a:spLocks noGrp="1"/>
          </p:cNvSpPr>
          <p:nvPr>
            <p:ph type="sldNum" sz="quarter" idx="12"/>
          </p:nvPr>
        </p:nvSpPr>
        <p:spPr>
          <a:xfrm>
            <a:off x="8532440" y="6237312"/>
            <a:ext cx="459160" cy="293117"/>
          </a:xfrm>
        </p:spPr>
        <p:txBody>
          <a:bodyPr lIns="91440" tIns="45720" rIns="91440" bIns="45720" anchor="t"/>
          <a:lstStyle/>
          <a:p>
            <a:r>
              <a:rPr lang="en-IN" sz="1600" b="1" dirty="0"/>
              <a:t>8</a:t>
            </a:r>
          </a:p>
          <a:p>
            <a:endParaRPr lang="en-IN" sz="1600" b="1" dirty="0">
              <a:cs typeface="Calibri"/>
            </a:endParaRPr>
          </a:p>
        </p:txBody>
      </p:sp>
    </p:spTree>
    <p:extLst>
      <p:ext uri="{BB962C8B-B14F-4D97-AF65-F5344CB8AC3E}">
        <p14:creationId xmlns:p14="http://schemas.microsoft.com/office/powerpoint/2010/main" val="3458044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351</Words>
  <Application>Microsoft Macintosh PowerPoint</Application>
  <PresentationFormat>On-screen Show (4:3)</PresentationFormat>
  <Paragraphs>92</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Wingdings</vt:lpstr>
      <vt:lpstr>Office Theme</vt:lpstr>
      <vt:lpstr>1_Office Theme</vt:lpstr>
      <vt:lpstr> Assignment - 2 Introduction to DEVOPS</vt:lpstr>
      <vt:lpstr>Assignment 2 (Case Study) </vt:lpstr>
      <vt:lpstr>Case Study Says</vt:lpstr>
      <vt:lpstr>a) They still follow Nightly Build </vt:lpstr>
      <vt:lpstr>Continue...</vt:lpstr>
      <vt:lpstr>CI Pipeline Setup on my GitHub repository</vt:lpstr>
      <vt:lpstr>Job Run Successful - Screenshot</vt:lpstr>
      <vt:lpstr>Workflow Run Successful Screenshot</vt:lpstr>
      <vt:lpstr>b)Has Development Team spanned across Netherlands, America &amp; India</vt:lpstr>
      <vt:lpstr>Continue…</vt:lpstr>
      <vt:lpstr>Continue…</vt:lpstr>
      <vt:lpstr>Continue…</vt:lpstr>
      <vt:lpstr>Key learnings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Microsoft Office User</cp:lastModifiedBy>
  <cp:revision>177</cp:revision>
  <cp:lastPrinted>2023-03-10T08:35:34Z</cp:lastPrinted>
  <dcterms:created xsi:type="dcterms:W3CDTF">2012-01-02T05:05:52Z</dcterms:created>
  <dcterms:modified xsi:type="dcterms:W3CDTF">2023-05-04T02:59:34Z</dcterms:modified>
</cp:coreProperties>
</file>