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4" r:id="rId2"/>
    <p:sldId id="414" r:id="rId3"/>
    <p:sldId id="350" r:id="rId4"/>
    <p:sldId id="405" r:id="rId5"/>
    <p:sldId id="389" r:id="rId6"/>
    <p:sldId id="390" r:id="rId7"/>
    <p:sldId id="406" r:id="rId8"/>
    <p:sldId id="394" r:id="rId9"/>
    <p:sldId id="395" r:id="rId10"/>
    <p:sldId id="396" r:id="rId11"/>
    <p:sldId id="411" r:id="rId12"/>
    <p:sldId id="397" r:id="rId13"/>
    <p:sldId id="398" r:id="rId14"/>
    <p:sldId id="399" r:id="rId15"/>
    <p:sldId id="415" r:id="rId16"/>
    <p:sldId id="400" r:id="rId17"/>
    <p:sldId id="40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179" autoAdjust="0"/>
  </p:normalViewPr>
  <p:slideViewPr>
    <p:cSldViewPr>
      <p:cViewPr varScale="1">
        <p:scale>
          <a:sx n="96" d="100"/>
          <a:sy n="96" d="100"/>
        </p:scale>
        <p:origin x="154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9/11/22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p14="http://schemas.microsoft.com/office/powerpoint/2010/main"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normAutofit fontScale="85000" lnSpcReduction="20000"/>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4.xml"/><Relationship Id="rId10" Type="http://schemas.openxmlformats.org/officeDocument/2006/relationships/image" Target="../media/image4.emf"/><Relationship Id="rId4" Type="http://schemas.openxmlformats.org/officeDocument/2006/relationships/tags" Target="../tags/tag3.xml"/><Relationship Id="rId9"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58039D-24F2-4D51-B76B-A8077CD65FB8}" type="datetime1">
              <a:rPr lang="en-US" smtClean="0"/>
              <a:pPr>
                <a:defRPr/>
              </a:pPr>
              <a:t>9/11/22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0B7B8B4-5152-46B6-BE8C-41F055EE686F}" type="datetime1">
              <a:rPr lang="en-US" smtClean="0"/>
              <a:pPr>
                <a:defRPr/>
              </a:pPr>
              <a:t>9/11/22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3B123-3333-4AA8-B376-39BB758B3121}" type="datetime1">
              <a:rPr lang="en-US" smtClean="0"/>
              <a:pPr>
                <a:defRPr/>
              </a:pPr>
              <a:t>9/11/22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1053" name="think-cell Slide" r:id="rId7" imgW="6350000" imgH="6350000" progId="">
                  <p:embed/>
                </p:oleObj>
              </mc:Choice>
              <mc:Fallback>
                <p:oleObj name="think-cell Slide" r:id="rId7" imgW="6350000" imgH="6350000" progId="">
                  <p:embed/>
                  <p:pic>
                    <p:nvPicPr>
                      <p:cNvPr id="0" name="Picture 2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9"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10"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1"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a:t>Click to edit Master title style</a:t>
            </a:r>
          </a:p>
        </p:txBody>
      </p:sp>
      <p:sp>
        <p:nvSpPr>
          <p:cNvPr id="3" name="Text Placeholder 2"/>
          <p:cNvSpPr>
            <a:spLocks noGrp="1"/>
          </p:cNvSpPr>
          <p:nvPr>
            <p:ph type="body" sz="half" idx="1"/>
          </p:nvPr>
        </p:nvSpPr>
        <p:spPr>
          <a:xfrm>
            <a:off x="323850" y="1196975"/>
            <a:ext cx="4189413"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1196975"/>
            <a:ext cx="41910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pPr>
              <a:defRPr/>
            </a:pPr>
            <a:r>
              <a:rPr lang="en-US" dirty="0"/>
              <a:t>SS ZG653  </a:t>
            </a:r>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p14="http://schemas.microsoft.com/office/powerpoint/2010/main"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a:t>Click to edit Master title style</a:t>
            </a:r>
          </a:p>
        </p:txBody>
      </p:sp>
      <p:sp>
        <p:nvSpPr>
          <p:cNvPr id="3" name="Content Placeholder 2"/>
          <p:cNvSpPr>
            <a:spLocks noGrp="1"/>
          </p:cNvSpPr>
          <p:nvPr>
            <p:ph idx="1"/>
          </p:nvPr>
        </p:nvSpPr>
        <p:spPr>
          <a:xfrm>
            <a:off x="304800" y="1371600"/>
            <a:ext cx="83820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31CAD9AB-5CA1-4FAC-9D1E-A3369B289022}" type="datetime1">
              <a:rPr lang="en-US" smtClean="0"/>
              <a:pPr>
                <a:defRPr/>
              </a:pPr>
              <a:t>9/11/22</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9615C85-A48B-47CE-BE65-E87B3CC809B3}" type="datetime1">
              <a:rPr lang="en-US" smtClean="0"/>
              <a:pPr>
                <a:defRPr/>
              </a:pPr>
              <a:t>9/11/22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SS ZG653  </a:t>
            </a:r>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D5B2C959-E8FD-4F98-B61A-9C7FE42E3770}" type="datetime1">
              <a:rPr lang="en-US" smtClean="0"/>
              <a:pPr>
                <a:defRPr/>
              </a:pPr>
              <a:t>9/11/22</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a:t>Click to edit Master title style</a:t>
            </a:r>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5C8FAFCF-668A-4C5E-8428-0BDF980ADCDF}" type="datetime1">
              <a:rPr lang="en-US" smtClean="0"/>
              <a:pPr>
                <a:defRPr/>
              </a:pPr>
              <a:t>9/11/22</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a:t>Click to edit Master title style</a:t>
            </a:r>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a:t>SS ZG653  </a:t>
            </a:r>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877FF673-6D6D-4880-B41D-DD69D715BB78}" type="datetime1">
              <a:rPr lang="en-US" smtClean="0"/>
              <a:pPr>
                <a:defRPr/>
              </a:pPr>
              <a:t>9/11/22</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a:t>Click to edit Master title style</a:t>
            </a:r>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SS ZG653  </a:t>
            </a:r>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632811-ECAA-4530-A986-AA7D765ABF02}" type="datetime1">
              <a:rPr lang="en-US" smtClean="0"/>
              <a:pPr>
                <a:defRPr/>
              </a:pPr>
              <a:t>9/11/22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a:t>SS ZG653  </a:t>
            </a:r>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23771F4-998A-45BF-9003-D95EE5FDBC0A}" type="datetime1">
              <a:rPr lang="en-US" smtClean="0"/>
              <a:pPr>
                <a:defRPr/>
              </a:pPr>
              <a:t>9/11/22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CF65113-A21F-4B4C-99B1-01A8CFCF9546}" type="datetime1">
              <a:rPr lang="en-US" smtClean="0"/>
              <a:pPr>
                <a:defRPr/>
              </a:pPr>
              <a:t>9/11/22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SS ZG653  </a:t>
            </a:r>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180BADF-7D63-4AB0-B1F9-9AD99337E28A}" type="datetime1">
              <a:rPr lang="en-US" smtClean="0"/>
              <a:pPr>
                <a:defRPr/>
              </a:pPr>
              <a:t>9/11/22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dirty="0"/>
              <a:t>SS ZG653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29001"/>
            <a:ext cx="6923087" cy="2819400"/>
          </a:xfrm>
        </p:spPr>
        <p:txBody>
          <a:bodyPr>
            <a:normAutofit/>
          </a:bodyPr>
          <a:lstStyle/>
          <a:p>
            <a:pPr eaLnBrk="1" hangingPunct="1">
              <a:lnSpc>
                <a:spcPct val="150000"/>
              </a:lnSpc>
              <a:defRPr/>
            </a:pPr>
            <a:r>
              <a:rPr lang="en-GB" sz="3600" dirty="0"/>
              <a:t>SS ZG653 : Software Architecture </a:t>
            </a:r>
            <a:r>
              <a:rPr lang="en-US" sz="3600" dirty="0"/>
              <a:t>Assignment :1</a:t>
            </a:r>
            <a:br>
              <a:rPr lang="en-US" sz="3600" dirty="0"/>
            </a:br>
            <a:endParaRPr lang="en-GB" sz="3600" dirty="0"/>
          </a:p>
        </p:txBody>
      </p:sp>
      <p:sp>
        <p:nvSpPr>
          <p:cNvPr id="6" name="TextBox 5"/>
          <p:cNvSpPr txBox="1"/>
          <p:nvPr/>
        </p:nvSpPr>
        <p:spPr>
          <a:xfrm>
            <a:off x="2819400" y="5486401"/>
            <a:ext cx="2286000" cy="276999"/>
          </a:xfrm>
          <a:prstGeom prst="rect">
            <a:avLst/>
          </a:prstGeom>
          <a:noFill/>
        </p:spPr>
        <p:txBody>
          <a:bodyPr wrap="square" rtlCol="0">
            <a:spAutoFit/>
          </a:bodyPr>
          <a:lstStyle/>
          <a:p>
            <a:r>
              <a:rPr lang="en-US" sz="1200" b="1" dirty="0">
                <a:solidFill>
                  <a:schemeClr val="bg1"/>
                </a:solidFill>
                <a:highlight>
                  <a:srgbClr val="000000"/>
                </a:highlight>
              </a:rPr>
              <a:t>Name: Satish Kumar Sharma</a:t>
            </a:r>
          </a:p>
        </p:txBody>
      </p:sp>
      <p:sp>
        <p:nvSpPr>
          <p:cNvPr id="5" name="TextBox 4">
            <a:extLst>
              <a:ext uri="{FF2B5EF4-FFF2-40B4-BE49-F238E27FC236}">
                <a16:creationId xmlns:a16="http://schemas.microsoft.com/office/drawing/2014/main" id="{0DEB38B0-BC34-594C-81CC-2E659A701009}"/>
              </a:ext>
            </a:extLst>
          </p:cNvPr>
          <p:cNvSpPr txBox="1"/>
          <p:nvPr/>
        </p:nvSpPr>
        <p:spPr>
          <a:xfrm>
            <a:off x="5486470" y="5493027"/>
            <a:ext cx="3276530" cy="276999"/>
          </a:xfrm>
          <a:prstGeom prst="rect">
            <a:avLst/>
          </a:prstGeom>
          <a:noFill/>
        </p:spPr>
        <p:txBody>
          <a:bodyPr wrap="square" rtlCol="0">
            <a:spAutoFit/>
          </a:bodyPr>
          <a:lstStyle/>
          <a:p>
            <a:r>
              <a:rPr lang="en-US" sz="1200" b="1" dirty="0">
                <a:solidFill>
                  <a:schemeClr val="bg1"/>
                </a:solidFill>
                <a:highlight>
                  <a:srgbClr val="000000"/>
                </a:highlight>
              </a:rPr>
              <a:t>Email: </a:t>
            </a:r>
            <a:r>
              <a:rPr lang="en-US" sz="1200" b="1" dirty="0">
                <a:solidFill>
                  <a:schemeClr val="bg1"/>
                </a:solidFill>
              </a:rPr>
              <a:t>2022MT93327@wilp.bits-pilani.ac.in</a:t>
            </a:r>
            <a:endParaRPr lang="en-US" sz="1200" b="1" dirty="0">
              <a:solidFill>
                <a:schemeClr val="bg1"/>
              </a:solidFill>
              <a:highlight>
                <a:srgbClr val="000000"/>
              </a:highlight>
            </a:endParaRPr>
          </a:p>
        </p:txBody>
      </p:sp>
      <p:sp>
        <p:nvSpPr>
          <p:cNvPr id="7" name="TextBox 6">
            <a:extLst>
              <a:ext uri="{FF2B5EF4-FFF2-40B4-BE49-F238E27FC236}">
                <a16:creationId xmlns:a16="http://schemas.microsoft.com/office/drawing/2014/main" id="{B7AA7274-1468-B74D-8CEF-3745D458868E}"/>
              </a:ext>
            </a:extLst>
          </p:cNvPr>
          <p:cNvSpPr txBox="1"/>
          <p:nvPr/>
        </p:nvSpPr>
        <p:spPr>
          <a:xfrm>
            <a:off x="2819400" y="5742801"/>
            <a:ext cx="2286000" cy="276999"/>
          </a:xfrm>
          <a:prstGeom prst="rect">
            <a:avLst/>
          </a:prstGeom>
          <a:noFill/>
        </p:spPr>
        <p:txBody>
          <a:bodyPr wrap="square" rtlCol="0">
            <a:spAutoFit/>
          </a:bodyPr>
          <a:lstStyle/>
          <a:p>
            <a:r>
              <a:rPr lang="en-US" sz="1200" b="1" dirty="0">
                <a:solidFill>
                  <a:schemeClr val="bg1"/>
                </a:solidFill>
                <a:highlight>
                  <a:srgbClr val="000000"/>
                </a:highlight>
              </a:rPr>
              <a:t>ID Number: 2022MT93327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60CD-CCC4-1748-9F7E-865B2E587671}"/>
              </a:ext>
            </a:extLst>
          </p:cNvPr>
          <p:cNvSpPr>
            <a:spLocks noGrp="1"/>
          </p:cNvSpPr>
          <p:nvPr>
            <p:ph type="title"/>
          </p:nvPr>
        </p:nvSpPr>
        <p:spPr/>
        <p:txBody>
          <a:bodyPr/>
          <a:lstStyle/>
          <a:p>
            <a:r>
              <a:rPr lang="en-US" sz="3200" dirty="0"/>
              <a:t>Software Architecture diagram –Module decomposition – Part 1</a:t>
            </a:r>
          </a:p>
        </p:txBody>
      </p:sp>
      <p:pic>
        <p:nvPicPr>
          <p:cNvPr id="8" name="Content Placeholder 7">
            <a:extLst>
              <a:ext uri="{FF2B5EF4-FFF2-40B4-BE49-F238E27FC236}">
                <a16:creationId xmlns:a16="http://schemas.microsoft.com/office/drawing/2014/main" id="{3E5B9157-A806-4CE0-2D2A-F30F97326F76}"/>
              </a:ext>
            </a:extLst>
          </p:cNvPr>
          <p:cNvPicPr>
            <a:picLocks noGrp="1" noChangeAspect="1"/>
          </p:cNvPicPr>
          <p:nvPr>
            <p:ph idx="1"/>
          </p:nvPr>
        </p:nvPicPr>
        <p:blipFill>
          <a:blip r:embed="rId2"/>
          <a:stretch>
            <a:fillRect/>
          </a:stretch>
        </p:blipFill>
        <p:spPr>
          <a:xfrm>
            <a:off x="304800" y="1447800"/>
            <a:ext cx="8792494" cy="4800600"/>
          </a:xfrm>
        </p:spPr>
      </p:pic>
      <p:sp>
        <p:nvSpPr>
          <p:cNvPr id="4" name="Date Placeholder 3">
            <a:extLst>
              <a:ext uri="{FF2B5EF4-FFF2-40B4-BE49-F238E27FC236}">
                <a16:creationId xmlns:a16="http://schemas.microsoft.com/office/drawing/2014/main" id="{0238DA5E-E0D3-BD4B-A979-7F7C7B135BE0}"/>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3B602EF0-3188-EF4F-B7B9-10F5BCAC06B7}"/>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905EF9CD-A07E-334F-8C5A-ECCFF6F788AB}"/>
              </a:ext>
            </a:extLst>
          </p:cNvPr>
          <p:cNvSpPr>
            <a:spLocks noGrp="1"/>
          </p:cNvSpPr>
          <p:nvPr>
            <p:ph type="sldNum" sz="quarter" idx="12"/>
          </p:nvPr>
        </p:nvSpPr>
        <p:spPr/>
        <p:txBody>
          <a:bodyPr/>
          <a:lstStyle/>
          <a:p>
            <a:pPr>
              <a:defRPr/>
            </a:pPr>
            <a:fld id="{D3B5EA1C-A7DB-4043-A966-3C322641058E}" type="slidenum">
              <a:rPr lang="en-US" smtClean="0"/>
              <a:pPr>
                <a:defRPr/>
              </a:pPr>
              <a:t>10</a:t>
            </a:fld>
            <a:endParaRPr lang="en-US"/>
          </a:p>
        </p:txBody>
      </p:sp>
    </p:spTree>
    <p:extLst>
      <p:ext uri="{BB962C8B-B14F-4D97-AF65-F5344CB8AC3E}">
        <p14:creationId xmlns:p14="http://schemas.microsoft.com/office/powerpoint/2010/main" val="323393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FD29-E959-3846-FABC-1F105EDC82B2}"/>
              </a:ext>
            </a:extLst>
          </p:cNvPr>
          <p:cNvSpPr>
            <a:spLocks noGrp="1"/>
          </p:cNvSpPr>
          <p:nvPr>
            <p:ph type="title"/>
          </p:nvPr>
        </p:nvSpPr>
        <p:spPr/>
        <p:txBody>
          <a:bodyPr/>
          <a:lstStyle/>
          <a:p>
            <a:r>
              <a:rPr lang="en-US" dirty="0"/>
              <a:t>Part 2</a:t>
            </a:r>
            <a:endParaRPr lang="en-GB" dirty="0"/>
          </a:p>
        </p:txBody>
      </p:sp>
      <p:pic>
        <p:nvPicPr>
          <p:cNvPr id="8" name="Content Placeholder 7">
            <a:extLst>
              <a:ext uri="{FF2B5EF4-FFF2-40B4-BE49-F238E27FC236}">
                <a16:creationId xmlns:a16="http://schemas.microsoft.com/office/drawing/2014/main" id="{8371F611-D8AE-2E22-84E5-531A8B9C81DE}"/>
              </a:ext>
            </a:extLst>
          </p:cNvPr>
          <p:cNvPicPr>
            <a:picLocks noGrp="1" noChangeAspect="1"/>
          </p:cNvPicPr>
          <p:nvPr>
            <p:ph idx="1"/>
          </p:nvPr>
        </p:nvPicPr>
        <p:blipFill>
          <a:blip r:embed="rId2"/>
          <a:stretch>
            <a:fillRect/>
          </a:stretch>
        </p:blipFill>
        <p:spPr>
          <a:xfrm>
            <a:off x="987124" y="1371600"/>
            <a:ext cx="7775876" cy="5029200"/>
          </a:xfrm>
        </p:spPr>
      </p:pic>
      <p:sp>
        <p:nvSpPr>
          <p:cNvPr id="4" name="Date Placeholder 3">
            <a:extLst>
              <a:ext uri="{FF2B5EF4-FFF2-40B4-BE49-F238E27FC236}">
                <a16:creationId xmlns:a16="http://schemas.microsoft.com/office/drawing/2014/main" id="{EDC8EF61-9D63-4FD3-1754-8900986F838C}"/>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6CA9861B-F823-65B2-37D1-52767A186820}"/>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45CD0DC1-AEF1-345C-A70A-C2455A70BE5E}"/>
              </a:ext>
            </a:extLst>
          </p:cNvPr>
          <p:cNvSpPr>
            <a:spLocks noGrp="1"/>
          </p:cNvSpPr>
          <p:nvPr>
            <p:ph type="sldNum" sz="quarter" idx="12"/>
          </p:nvPr>
        </p:nvSpPr>
        <p:spPr/>
        <p:txBody>
          <a:bodyPr/>
          <a:lstStyle/>
          <a:p>
            <a:pPr>
              <a:defRPr/>
            </a:pPr>
            <a:fld id="{D3B5EA1C-A7DB-4043-A966-3C322641058E}" type="slidenum">
              <a:rPr lang="en-US" smtClean="0"/>
              <a:pPr>
                <a:defRPr/>
              </a:pPr>
              <a:t>11</a:t>
            </a:fld>
            <a:endParaRPr lang="en-US"/>
          </a:p>
        </p:txBody>
      </p:sp>
    </p:spTree>
    <p:extLst>
      <p:ext uri="{BB962C8B-B14F-4D97-AF65-F5344CB8AC3E}">
        <p14:creationId xmlns:p14="http://schemas.microsoft.com/office/powerpoint/2010/main" val="323902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165A-EA66-6947-8597-64816559717A}"/>
              </a:ext>
            </a:extLst>
          </p:cNvPr>
          <p:cNvSpPr>
            <a:spLocks noGrp="1"/>
          </p:cNvSpPr>
          <p:nvPr>
            <p:ph type="title"/>
          </p:nvPr>
        </p:nvSpPr>
        <p:spPr/>
        <p:txBody>
          <a:bodyPr/>
          <a:lstStyle/>
          <a:p>
            <a:r>
              <a:rPr lang="en-US" sz="2800" dirty="0"/>
              <a:t>Software Architecture diagram – Component &amp; Connection diagram</a:t>
            </a:r>
          </a:p>
        </p:txBody>
      </p:sp>
      <p:pic>
        <p:nvPicPr>
          <p:cNvPr id="8" name="Content Placeholder 7" descr="Diagram&#10;&#10;Description automatically generated">
            <a:extLst>
              <a:ext uri="{FF2B5EF4-FFF2-40B4-BE49-F238E27FC236}">
                <a16:creationId xmlns:a16="http://schemas.microsoft.com/office/drawing/2014/main" id="{B5BDDDB2-3D6B-FF02-E080-5D20D137D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0"/>
            <a:ext cx="8382000" cy="4565663"/>
          </a:xfrm>
        </p:spPr>
      </p:pic>
      <p:sp>
        <p:nvSpPr>
          <p:cNvPr id="4" name="Date Placeholder 3">
            <a:extLst>
              <a:ext uri="{FF2B5EF4-FFF2-40B4-BE49-F238E27FC236}">
                <a16:creationId xmlns:a16="http://schemas.microsoft.com/office/drawing/2014/main" id="{CC629239-E8B2-5545-A2FE-7CBD9359B0E4}"/>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B6C4A0A9-AA83-024B-8346-E7C728DCFABC}"/>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94877196-B9A9-BD4C-AAAF-BEA8B67D9636}"/>
              </a:ext>
            </a:extLst>
          </p:cNvPr>
          <p:cNvSpPr>
            <a:spLocks noGrp="1"/>
          </p:cNvSpPr>
          <p:nvPr>
            <p:ph type="sldNum" sz="quarter" idx="12"/>
          </p:nvPr>
        </p:nvSpPr>
        <p:spPr/>
        <p:txBody>
          <a:bodyPr/>
          <a:lstStyle/>
          <a:p>
            <a:pPr>
              <a:defRPr/>
            </a:pPr>
            <a:fld id="{D3B5EA1C-A7DB-4043-A966-3C322641058E}" type="slidenum">
              <a:rPr lang="en-US" smtClean="0"/>
              <a:pPr>
                <a:defRPr/>
              </a:pPr>
              <a:t>12</a:t>
            </a:fld>
            <a:endParaRPr lang="en-US"/>
          </a:p>
        </p:txBody>
      </p:sp>
    </p:spTree>
    <p:extLst>
      <p:ext uri="{BB962C8B-B14F-4D97-AF65-F5344CB8AC3E}">
        <p14:creationId xmlns:p14="http://schemas.microsoft.com/office/powerpoint/2010/main" val="420679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537D-9411-FC49-9210-6A5CC16A7191}"/>
              </a:ext>
            </a:extLst>
          </p:cNvPr>
          <p:cNvSpPr>
            <a:spLocks noGrp="1"/>
          </p:cNvSpPr>
          <p:nvPr>
            <p:ph type="title"/>
          </p:nvPr>
        </p:nvSpPr>
        <p:spPr/>
        <p:txBody>
          <a:bodyPr/>
          <a:lstStyle/>
          <a:p>
            <a:r>
              <a:rPr lang="en-US" sz="3200" dirty="0"/>
              <a:t>Software Architecture diagram-Deployment diagram</a:t>
            </a:r>
          </a:p>
        </p:txBody>
      </p:sp>
      <p:sp>
        <p:nvSpPr>
          <p:cNvPr id="4" name="Date Placeholder 3">
            <a:extLst>
              <a:ext uri="{FF2B5EF4-FFF2-40B4-BE49-F238E27FC236}">
                <a16:creationId xmlns:a16="http://schemas.microsoft.com/office/drawing/2014/main" id="{A6A2105C-D80F-6643-957A-02BF7F5612B2}"/>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BE5E679F-93B7-8849-AEB6-43E39AC219F4}"/>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43592CCB-A231-D14C-9091-F4625DE0BF54}"/>
              </a:ext>
            </a:extLst>
          </p:cNvPr>
          <p:cNvSpPr>
            <a:spLocks noGrp="1"/>
          </p:cNvSpPr>
          <p:nvPr>
            <p:ph type="sldNum" sz="quarter" idx="12"/>
          </p:nvPr>
        </p:nvSpPr>
        <p:spPr/>
        <p:txBody>
          <a:bodyPr/>
          <a:lstStyle/>
          <a:p>
            <a:pPr>
              <a:defRPr/>
            </a:pPr>
            <a:fld id="{D3B5EA1C-A7DB-4043-A966-3C322641058E}" type="slidenum">
              <a:rPr lang="en-US" smtClean="0"/>
              <a:pPr>
                <a:defRPr/>
              </a:pPr>
              <a:t>13</a:t>
            </a:fld>
            <a:endParaRPr lang="en-US"/>
          </a:p>
        </p:txBody>
      </p:sp>
      <p:pic>
        <p:nvPicPr>
          <p:cNvPr id="8" name="Picture 2">
            <a:extLst>
              <a:ext uri="{FF2B5EF4-FFF2-40B4-BE49-F238E27FC236}">
                <a16:creationId xmlns:a16="http://schemas.microsoft.com/office/drawing/2014/main" id="{C91AC151-1746-74BF-950B-504ADFCDC1B0}"/>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92" b="7754"/>
          <a:stretch/>
        </p:blipFill>
        <p:spPr bwMode="auto">
          <a:xfrm>
            <a:off x="533400" y="1314900"/>
            <a:ext cx="7848600" cy="509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93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BB8-CCC7-8248-8CBA-112323BB024E}"/>
              </a:ext>
            </a:extLst>
          </p:cNvPr>
          <p:cNvSpPr>
            <a:spLocks noGrp="1"/>
          </p:cNvSpPr>
          <p:nvPr>
            <p:ph type="title"/>
          </p:nvPr>
        </p:nvSpPr>
        <p:spPr/>
        <p:txBody>
          <a:bodyPr/>
          <a:lstStyle/>
          <a:p>
            <a:r>
              <a:rPr lang="en-US" sz="3200" dirty="0"/>
              <a:t>Description of how the system works</a:t>
            </a:r>
          </a:p>
        </p:txBody>
      </p:sp>
      <p:sp>
        <p:nvSpPr>
          <p:cNvPr id="3" name="Content Placeholder 2">
            <a:extLst>
              <a:ext uri="{FF2B5EF4-FFF2-40B4-BE49-F238E27FC236}">
                <a16:creationId xmlns:a16="http://schemas.microsoft.com/office/drawing/2014/main" id="{D5B8BEF4-1FCC-5D42-ABA2-E483B6DC6D28}"/>
              </a:ext>
            </a:extLst>
          </p:cNvPr>
          <p:cNvSpPr>
            <a:spLocks noGrp="1"/>
          </p:cNvSpPr>
          <p:nvPr>
            <p:ph idx="1"/>
          </p:nvPr>
        </p:nvSpPr>
        <p:spPr>
          <a:xfrm>
            <a:off x="304800" y="1219200"/>
            <a:ext cx="8382000" cy="5181600"/>
          </a:xfrm>
        </p:spPr>
        <p:txBody>
          <a:bodyPr/>
          <a:lstStyle/>
          <a:p>
            <a:r>
              <a:rPr lang="en-US" sz="2000" dirty="0"/>
              <a:t>A bank is a financial institution which is involved in borrowing and lending money. Banks take customer deposits in return for paying customers an annual interest payment. The bank then uses the majority of these deposits to lend to other customers for a variety of loans. The difference between the two interest rates is effectively the profit margin for banks. Banks play an important role in the economy for offering a service for people wishing to save. Banks also play an important role in offering finance to businesses who wish to invest and expand.  These loans and business investment are important for enabling economic growth.</a:t>
            </a:r>
          </a:p>
          <a:p>
            <a:endParaRPr lang="en-US" sz="2000" dirty="0"/>
          </a:p>
        </p:txBody>
      </p:sp>
      <p:sp>
        <p:nvSpPr>
          <p:cNvPr id="4" name="Date Placeholder 3">
            <a:extLst>
              <a:ext uri="{FF2B5EF4-FFF2-40B4-BE49-F238E27FC236}">
                <a16:creationId xmlns:a16="http://schemas.microsoft.com/office/drawing/2014/main" id="{D828817D-CDCE-4E4A-A2FE-C9EAC0DA1AB5}"/>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8914287B-0B37-A24C-A16E-3D962447EC7B}"/>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4358362A-2767-6B4E-9B70-53670721030A}"/>
              </a:ext>
            </a:extLst>
          </p:cNvPr>
          <p:cNvSpPr>
            <a:spLocks noGrp="1"/>
          </p:cNvSpPr>
          <p:nvPr>
            <p:ph type="sldNum" sz="quarter" idx="12"/>
          </p:nvPr>
        </p:nvSpPr>
        <p:spPr/>
        <p:txBody>
          <a:bodyPr/>
          <a:lstStyle/>
          <a:p>
            <a:pPr>
              <a:defRPr/>
            </a:pPr>
            <a:fld id="{D3B5EA1C-A7DB-4043-A966-3C322641058E}" type="slidenum">
              <a:rPr lang="en-US" smtClean="0"/>
              <a:pPr>
                <a:defRPr/>
              </a:pPr>
              <a:t>14</a:t>
            </a:fld>
            <a:endParaRPr lang="en-US"/>
          </a:p>
        </p:txBody>
      </p:sp>
    </p:spTree>
    <p:extLst>
      <p:ext uri="{BB962C8B-B14F-4D97-AF65-F5344CB8AC3E}">
        <p14:creationId xmlns:p14="http://schemas.microsoft.com/office/powerpoint/2010/main" val="203300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BAE7-5616-A24C-A68F-833F333AFD19}"/>
              </a:ext>
            </a:extLst>
          </p:cNvPr>
          <p:cNvSpPr>
            <a:spLocks noGrp="1"/>
          </p:cNvSpPr>
          <p:nvPr>
            <p:ph type="title"/>
          </p:nvPr>
        </p:nvSpPr>
        <p:spPr/>
        <p:txBody>
          <a:bodyPr/>
          <a:lstStyle/>
          <a:p>
            <a:r>
              <a:rPr lang="en-US" sz="2800" dirty="0"/>
              <a:t>Description of how the system works Diagram</a:t>
            </a:r>
          </a:p>
        </p:txBody>
      </p:sp>
      <p:sp>
        <p:nvSpPr>
          <p:cNvPr id="4" name="Date Placeholder 3">
            <a:extLst>
              <a:ext uri="{FF2B5EF4-FFF2-40B4-BE49-F238E27FC236}">
                <a16:creationId xmlns:a16="http://schemas.microsoft.com/office/drawing/2014/main" id="{936F0508-0F2D-AA4C-A4EE-0176B62FCDC9}"/>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C33E0B82-1673-DD44-8DE2-7E9D5BCE78FE}"/>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D58322CD-B5A8-E942-8CC2-76A0887FB899}"/>
              </a:ext>
            </a:extLst>
          </p:cNvPr>
          <p:cNvSpPr>
            <a:spLocks noGrp="1"/>
          </p:cNvSpPr>
          <p:nvPr>
            <p:ph type="sldNum" sz="quarter" idx="12"/>
          </p:nvPr>
        </p:nvSpPr>
        <p:spPr/>
        <p:txBody>
          <a:bodyPr/>
          <a:lstStyle/>
          <a:p>
            <a:pPr>
              <a:defRPr/>
            </a:pPr>
            <a:fld id="{D3B5EA1C-A7DB-4043-A966-3C322641058E}" type="slidenum">
              <a:rPr lang="en-US" smtClean="0"/>
              <a:pPr>
                <a:defRPr/>
              </a:pPr>
              <a:t>15</a:t>
            </a:fld>
            <a:endParaRPr lang="en-US"/>
          </a:p>
        </p:txBody>
      </p:sp>
      <p:pic>
        <p:nvPicPr>
          <p:cNvPr id="7" name="Content Placeholder 6">
            <a:extLst>
              <a:ext uri="{FF2B5EF4-FFF2-40B4-BE49-F238E27FC236}">
                <a16:creationId xmlns:a16="http://schemas.microsoft.com/office/drawing/2014/main" id="{426E43C1-9049-0E41-A67D-83F3258533FB}"/>
              </a:ext>
            </a:extLst>
          </p:cNvPr>
          <p:cNvPicPr>
            <a:picLocks noGrp="1" noChangeAspect="1"/>
          </p:cNvPicPr>
          <p:nvPr>
            <p:ph idx="1"/>
          </p:nvPr>
        </p:nvPicPr>
        <p:blipFill>
          <a:blip r:embed="rId2"/>
          <a:stretch>
            <a:fillRect/>
          </a:stretch>
        </p:blipFill>
        <p:spPr>
          <a:xfrm>
            <a:off x="1809750" y="1273175"/>
            <a:ext cx="5219700" cy="5219700"/>
          </a:xfrm>
          <a:prstGeom prst="rect">
            <a:avLst/>
          </a:prstGeom>
        </p:spPr>
      </p:pic>
    </p:spTree>
    <p:extLst>
      <p:ext uri="{BB962C8B-B14F-4D97-AF65-F5344CB8AC3E}">
        <p14:creationId xmlns:p14="http://schemas.microsoft.com/office/powerpoint/2010/main" val="2632552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6BD9-B421-8441-B1BF-50C0B823B5D0}"/>
              </a:ext>
            </a:extLst>
          </p:cNvPr>
          <p:cNvSpPr>
            <a:spLocks noGrp="1"/>
          </p:cNvSpPr>
          <p:nvPr>
            <p:ph type="title"/>
          </p:nvPr>
        </p:nvSpPr>
        <p:spPr/>
        <p:txBody>
          <a:bodyPr/>
          <a:lstStyle/>
          <a:p>
            <a:r>
              <a:rPr lang="en-US"/>
              <a:t>Key learnings</a:t>
            </a:r>
            <a:endParaRPr lang="en-US" dirty="0"/>
          </a:p>
        </p:txBody>
      </p:sp>
      <p:sp>
        <p:nvSpPr>
          <p:cNvPr id="3" name="Content Placeholder 2">
            <a:extLst>
              <a:ext uri="{FF2B5EF4-FFF2-40B4-BE49-F238E27FC236}">
                <a16:creationId xmlns:a16="http://schemas.microsoft.com/office/drawing/2014/main" id="{B10967D5-8D23-4548-9370-02D47B9D94B9}"/>
              </a:ext>
            </a:extLst>
          </p:cNvPr>
          <p:cNvSpPr>
            <a:spLocks noGrp="1"/>
          </p:cNvSpPr>
          <p:nvPr>
            <p:ph idx="1"/>
          </p:nvPr>
        </p:nvSpPr>
        <p:spPr/>
        <p:txBody>
          <a:bodyPr/>
          <a:lstStyle/>
          <a:p>
            <a:pPr marL="0" indent="0">
              <a:buNone/>
            </a:pPr>
            <a:r>
              <a:rPr lang="en-US" sz="2000" b="1" dirty="0"/>
              <a:t>Personal Learnings</a:t>
            </a:r>
          </a:p>
          <a:p>
            <a:r>
              <a:rPr lang="en-US" sz="2000" dirty="0"/>
              <a:t>Gather and find the goal of System.</a:t>
            </a:r>
          </a:p>
          <a:p>
            <a:r>
              <a:rPr lang="en-US" sz="2000" dirty="0"/>
              <a:t>Find Architecturally Significant Requirements (ASR)?</a:t>
            </a:r>
          </a:p>
          <a:p>
            <a:r>
              <a:rPr lang="en-US" sz="2000" dirty="0"/>
              <a:t>Prepare Utility Tree.</a:t>
            </a:r>
          </a:p>
          <a:p>
            <a:r>
              <a:rPr lang="en-US" sz="2000" dirty="0"/>
              <a:t>Create </a:t>
            </a:r>
            <a:r>
              <a:rPr lang="en-GB" sz="2000" dirty="0">
                <a:solidFill>
                  <a:srgbClr val="222222"/>
                </a:solidFill>
              </a:rPr>
              <a:t>UML Component Diagram</a:t>
            </a:r>
            <a:r>
              <a:rPr lang="en-US" sz="2000" dirty="0">
                <a:solidFill>
                  <a:srgbClr val="222222"/>
                </a:solidFill>
              </a:rPr>
              <a:t>.</a:t>
            </a:r>
            <a:endParaRPr lang="en-US" sz="2000" dirty="0"/>
          </a:p>
          <a:p>
            <a:r>
              <a:rPr lang="en-US" sz="2000" dirty="0"/>
              <a:t>Create context and deployment diagram.</a:t>
            </a:r>
            <a:endParaRPr lang="en-US" dirty="0"/>
          </a:p>
          <a:p>
            <a:pPr marL="0" indent="0">
              <a:buNone/>
            </a:pPr>
            <a:r>
              <a:rPr lang="en-US" sz="2000" b="1" dirty="0"/>
              <a:t>Learning to organization</a:t>
            </a:r>
          </a:p>
          <a:p>
            <a:pPr marL="0" indent="0">
              <a:buNone/>
            </a:pPr>
            <a:r>
              <a:rPr lang="en-US" sz="2000" dirty="0"/>
              <a:t>Challenges in building and managing high scalable web and mobile applications system.</a:t>
            </a:r>
          </a:p>
        </p:txBody>
      </p:sp>
      <p:sp>
        <p:nvSpPr>
          <p:cNvPr id="4" name="Date Placeholder 3">
            <a:extLst>
              <a:ext uri="{FF2B5EF4-FFF2-40B4-BE49-F238E27FC236}">
                <a16:creationId xmlns:a16="http://schemas.microsoft.com/office/drawing/2014/main" id="{9C7E1FFC-16CC-164A-B56B-D7B2B18302AA}"/>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6C596613-E4AD-A241-9C1F-9BC945ED9446}"/>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8975B6D0-F190-C942-9406-5686C820F35E}"/>
              </a:ext>
            </a:extLst>
          </p:cNvPr>
          <p:cNvSpPr>
            <a:spLocks noGrp="1"/>
          </p:cNvSpPr>
          <p:nvPr>
            <p:ph type="sldNum" sz="quarter" idx="12"/>
          </p:nvPr>
        </p:nvSpPr>
        <p:spPr/>
        <p:txBody>
          <a:bodyPr/>
          <a:lstStyle/>
          <a:p>
            <a:pPr>
              <a:defRPr/>
            </a:pPr>
            <a:fld id="{D3B5EA1C-A7DB-4043-A966-3C322641058E}" type="slidenum">
              <a:rPr lang="en-US" smtClean="0"/>
              <a:pPr>
                <a:defRPr/>
              </a:pPr>
              <a:t>16</a:t>
            </a:fld>
            <a:endParaRPr lang="en-US"/>
          </a:p>
        </p:txBody>
      </p:sp>
    </p:spTree>
    <p:extLst>
      <p:ext uri="{BB962C8B-B14F-4D97-AF65-F5344CB8AC3E}">
        <p14:creationId xmlns:p14="http://schemas.microsoft.com/office/powerpoint/2010/main" val="109108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67C2-7C28-A54C-A585-64EE08B4CBB8}"/>
              </a:ext>
            </a:extLst>
          </p:cNvPr>
          <p:cNvSpPr>
            <a:spLocks noGrp="1"/>
          </p:cNvSpPr>
          <p:nvPr>
            <p:ph type="title"/>
          </p:nvPr>
        </p:nvSpPr>
        <p:spPr>
          <a:xfrm>
            <a:off x="294861" y="1676400"/>
            <a:ext cx="8229600" cy="3886200"/>
          </a:xfrm>
        </p:spPr>
        <p:txBody>
          <a:bodyPr/>
          <a:lstStyle/>
          <a:p>
            <a:r>
              <a:rPr lang="en-US" sz="8000" dirty="0"/>
              <a:t>Thank You</a:t>
            </a:r>
          </a:p>
        </p:txBody>
      </p:sp>
      <p:sp>
        <p:nvSpPr>
          <p:cNvPr id="4" name="Date Placeholder 3">
            <a:extLst>
              <a:ext uri="{FF2B5EF4-FFF2-40B4-BE49-F238E27FC236}">
                <a16:creationId xmlns:a16="http://schemas.microsoft.com/office/drawing/2014/main" id="{B1CCA469-65ED-AE42-BA39-3BF427CE0A1E}"/>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87D7F85E-9E74-BC48-A4B1-1A7C1A077586}"/>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D33934DE-2640-014D-B3D6-94F4A474BC67}"/>
              </a:ext>
            </a:extLst>
          </p:cNvPr>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
        <p:nvSpPr>
          <p:cNvPr id="10" name="TextBox 9">
            <a:extLst>
              <a:ext uri="{FF2B5EF4-FFF2-40B4-BE49-F238E27FC236}">
                <a16:creationId xmlns:a16="http://schemas.microsoft.com/office/drawing/2014/main" id="{4446BAA2-AD41-5142-9DEC-6AF0A3B5AB5E}"/>
              </a:ext>
            </a:extLst>
          </p:cNvPr>
          <p:cNvSpPr txBox="1"/>
          <p:nvPr/>
        </p:nvSpPr>
        <p:spPr>
          <a:xfrm>
            <a:off x="4876800" y="5562600"/>
            <a:ext cx="3352800" cy="923330"/>
          </a:xfrm>
          <a:prstGeom prst="rect">
            <a:avLst/>
          </a:prstGeom>
          <a:noFill/>
        </p:spPr>
        <p:txBody>
          <a:bodyPr wrap="square" rtlCol="0">
            <a:spAutoFit/>
          </a:bodyPr>
          <a:lstStyle/>
          <a:p>
            <a:r>
              <a:rPr lang="en-US" b="1" dirty="0"/>
              <a:t>Name: Satish Kumar Sharma</a:t>
            </a:r>
          </a:p>
          <a:p>
            <a:r>
              <a:rPr lang="en-US" b="1" dirty="0"/>
              <a:t>ID Number: 2022MT93327</a:t>
            </a:r>
          </a:p>
          <a:p>
            <a:endParaRPr lang="en-US" dirty="0"/>
          </a:p>
        </p:txBody>
      </p:sp>
    </p:spTree>
    <p:extLst>
      <p:ext uri="{BB962C8B-B14F-4D97-AF65-F5344CB8AC3E}">
        <p14:creationId xmlns:p14="http://schemas.microsoft.com/office/powerpoint/2010/main" val="22058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5B83-0647-5447-81EE-91E237C651D1}"/>
              </a:ext>
            </a:extLst>
          </p:cNvPr>
          <p:cNvSpPr>
            <a:spLocks noGrp="1"/>
          </p:cNvSpPr>
          <p:nvPr>
            <p:ph type="title"/>
          </p:nvPr>
        </p:nvSpPr>
        <p:spPr/>
        <p:txBody>
          <a:bodyPr/>
          <a:lstStyle/>
          <a:p>
            <a:r>
              <a:rPr lang="en-US" dirty="0"/>
              <a:t>Table of Contents</a:t>
            </a:r>
          </a:p>
        </p:txBody>
      </p:sp>
      <p:graphicFrame>
        <p:nvGraphicFramePr>
          <p:cNvPr id="9" name="Content Placeholder 8">
            <a:extLst>
              <a:ext uri="{FF2B5EF4-FFF2-40B4-BE49-F238E27FC236}">
                <a16:creationId xmlns:a16="http://schemas.microsoft.com/office/drawing/2014/main" id="{B9AEBF6A-60B6-414B-B57C-87D609C05F22}"/>
              </a:ext>
            </a:extLst>
          </p:cNvPr>
          <p:cNvGraphicFramePr>
            <a:graphicFrameLocks noGrp="1"/>
          </p:cNvGraphicFramePr>
          <p:nvPr>
            <p:ph idx="1"/>
            <p:extLst>
              <p:ext uri="{D42A27DB-BD31-4B8C-83A1-F6EECF244321}">
                <p14:modId xmlns:p14="http://schemas.microsoft.com/office/powerpoint/2010/main" val="3664180138"/>
              </p:ext>
            </p:extLst>
          </p:nvPr>
        </p:nvGraphicFramePr>
        <p:xfrm>
          <a:off x="304800" y="1371600"/>
          <a:ext cx="8382000" cy="434848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1141300709"/>
                    </a:ext>
                  </a:extLst>
                </a:gridCol>
                <a:gridCol w="2514600">
                  <a:extLst>
                    <a:ext uri="{9D8B030D-6E8A-4147-A177-3AD203B41FA5}">
                      <a16:colId xmlns:a16="http://schemas.microsoft.com/office/drawing/2014/main" val="1811992075"/>
                    </a:ext>
                  </a:extLst>
                </a:gridCol>
              </a:tblGrid>
              <a:tr h="370840">
                <a:tc>
                  <a:txBody>
                    <a:bodyPr/>
                    <a:lstStyle/>
                    <a:p>
                      <a:r>
                        <a:rPr lang="en-US" dirty="0"/>
                        <a:t>Page Details</a:t>
                      </a:r>
                    </a:p>
                  </a:txBody>
                  <a:tcPr/>
                </a:tc>
                <a:tc>
                  <a:txBody>
                    <a:bodyPr/>
                    <a:lstStyle/>
                    <a:p>
                      <a:r>
                        <a:rPr lang="en-US" dirty="0"/>
                        <a:t>Page Number</a:t>
                      </a:r>
                    </a:p>
                  </a:txBody>
                  <a:tcPr/>
                </a:tc>
                <a:extLst>
                  <a:ext uri="{0D108BD9-81ED-4DB2-BD59-A6C34878D82A}">
                    <a16:rowId xmlns:a16="http://schemas.microsoft.com/office/drawing/2014/main" val="2111710604"/>
                  </a:ext>
                </a:extLst>
              </a:tr>
              <a:tr h="370840">
                <a:tc>
                  <a:txBody>
                    <a:bodyPr/>
                    <a:lstStyle/>
                    <a:p>
                      <a:r>
                        <a:rPr lang="en-US" dirty="0"/>
                        <a:t>Purpose of the system</a:t>
                      </a:r>
                    </a:p>
                  </a:txBody>
                  <a:tcPr/>
                </a:tc>
                <a:tc>
                  <a:txBody>
                    <a:bodyPr/>
                    <a:lstStyle/>
                    <a:p>
                      <a:r>
                        <a:rPr lang="en-US" dirty="0"/>
                        <a:t>3 and 4</a:t>
                      </a:r>
                    </a:p>
                  </a:txBody>
                  <a:tcPr/>
                </a:tc>
                <a:extLst>
                  <a:ext uri="{0D108BD9-81ED-4DB2-BD59-A6C34878D82A}">
                    <a16:rowId xmlns:a16="http://schemas.microsoft.com/office/drawing/2014/main" val="1666026741"/>
                  </a:ext>
                </a:extLst>
              </a:tr>
              <a:tr h="370840">
                <a:tc>
                  <a:txBody>
                    <a:bodyPr/>
                    <a:lstStyle/>
                    <a:p>
                      <a:r>
                        <a:rPr lang="en-US" sz="1800" dirty="0"/>
                        <a:t>Key Requirements : Functional &amp;</a:t>
                      </a:r>
                      <a:br>
                        <a:rPr lang="en-US" sz="1800" dirty="0"/>
                      </a:br>
                      <a:r>
                        <a:rPr lang="en-US" sz="1800" dirty="0"/>
                        <a:t>Non-Functional</a:t>
                      </a:r>
                      <a:endParaRPr lang="en-US" dirty="0"/>
                    </a:p>
                  </a:txBody>
                  <a:tcPr/>
                </a:tc>
                <a:tc>
                  <a:txBody>
                    <a:bodyPr/>
                    <a:lstStyle/>
                    <a:p>
                      <a:r>
                        <a:rPr lang="en-US" dirty="0"/>
                        <a:t>5</a:t>
                      </a:r>
                    </a:p>
                  </a:txBody>
                  <a:tcPr/>
                </a:tc>
                <a:extLst>
                  <a:ext uri="{0D108BD9-81ED-4DB2-BD59-A6C34878D82A}">
                    <a16:rowId xmlns:a16="http://schemas.microsoft.com/office/drawing/2014/main" val="343837082"/>
                  </a:ext>
                </a:extLst>
              </a:tr>
              <a:tr h="370840">
                <a:tc>
                  <a:txBody>
                    <a:bodyPr/>
                    <a:lstStyle/>
                    <a:p>
                      <a:r>
                        <a:rPr lang="en-US" sz="1800" dirty="0"/>
                        <a:t>Utility tree of Architecturally Significant Requirements (ASR)</a:t>
                      </a:r>
                      <a:endParaRPr lang="en-US" dirty="0"/>
                    </a:p>
                  </a:txBody>
                  <a:tcPr/>
                </a:tc>
                <a:tc>
                  <a:txBody>
                    <a:bodyPr/>
                    <a:lstStyle/>
                    <a:p>
                      <a:r>
                        <a:rPr lang="en-US" dirty="0"/>
                        <a:t>6 and 7</a:t>
                      </a:r>
                    </a:p>
                  </a:txBody>
                  <a:tcPr/>
                </a:tc>
                <a:extLst>
                  <a:ext uri="{0D108BD9-81ED-4DB2-BD59-A6C34878D82A}">
                    <a16:rowId xmlns:a16="http://schemas.microsoft.com/office/drawing/2014/main" val="411142988"/>
                  </a:ext>
                </a:extLst>
              </a:tr>
              <a:tr h="370840">
                <a:tc>
                  <a:txBody>
                    <a:bodyPr/>
                    <a:lstStyle/>
                    <a:p>
                      <a:r>
                        <a:rPr lang="en-US" dirty="0"/>
                        <a:t>Tactics used to achieve the top 5 ASRs</a:t>
                      </a:r>
                    </a:p>
                  </a:txBody>
                  <a:tcPr/>
                </a:tc>
                <a:tc>
                  <a:txBody>
                    <a:bodyPr/>
                    <a:lstStyle/>
                    <a:p>
                      <a:r>
                        <a:rPr lang="en-US" dirty="0"/>
                        <a:t>8</a:t>
                      </a:r>
                    </a:p>
                  </a:txBody>
                  <a:tcPr/>
                </a:tc>
                <a:extLst>
                  <a:ext uri="{0D108BD9-81ED-4DB2-BD59-A6C34878D82A}">
                    <a16:rowId xmlns:a16="http://schemas.microsoft.com/office/drawing/2014/main" val="2935447991"/>
                  </a:ext>
                </a:extLst>
              </a:tr>
              <a:tr h="370840">
                <a:tc>
                  <a:txBody>
                    <a:bodyPr/>
                    <a:lstStyle/>
                    <a:p>
                      <a:r>
                        <a:rPr lang="en-US" sz="1800" b="0" i="0" kern="1200" dirty="0">
                          <a:solidFill>
                            <a:schemeClr val="dk1"/>
                          </a:solidFill>
                          <a:effectLst/>
                          <a:latin typeface="+mn-lt"/>
                          <a:ea typeface="+mn-ea"/>
                          <a:cs typeface="+mn-cs"/>
                        </a:rPr>
                        <a:t>Software Architecture diagram – Context diagram</a:t>
                      </a:r>
                      <a:endParaRPr lang="en-US" dirty="0"/>
                    </a:p>
                  </a:txBody>
                  <a:tcPr/>
                </a:tc>
                <a:tc>
                  <a:txBody>
                    <a:bodyPr/>
                    <a:lstStyle/>
                    <a:p>
                      <a:r>
                        <a:rPr lang="en-US" dirty="0"/>
                        <a:t>9</a:t>
                      </a:r>
                    </a:p>
                  </a:txBody>
                  <a:tcPr/>
                </a:tc>
                <a:extLst>
                  <a:ext uri="{0D108BD9-81ED-4DB2-BD59-A6C34878D82A}">
                    <a16:rowId xmlns:a16="http://schemas.microsoft.com/office/drawing/2014/main" val="3602133900"/>
                  </a:ext>
                </a:extLst>
              </a:tr>
              <a:tr h="370840">
                <a:tc>
                  <a:txBody>
                    <a:bodyPr/>
                    <a:lstStyle/>
                    <a:p>
                      <a:r>
                        <a:rPr lang="en-US" sz="1800" b="0" i="0" kern="1200" dirty="0">
                          <a:solidFill>
                            <a:schemeClr val="dk1"/>
                          </a:solidFill>
                          <a:effectLst/>
                          <a:latin typeface="+mn-lt"/>
                          <a:ea typeface="+mn-ea"/>
                          <a:cs typeface="+mn-cs"/>
                        </a:rPr>
                        <a:t>Module decomposition</a:t>
                      </a:r>
                      <a:endParaRPr lang="en-US" dirty="0"/>
                    </a:p>
                  </a:txBody>
                  <a:tcPr/>
                </a:tc>
                <a:tc>
                  <a:txBody>
                    <a:bodyPr/>
                    <a:lstStyle/>
                    <a:p>
                      <a:r>
                        <a:rPr lang="en-US" dirty="0"/>
                        <a:t>10 and 11</a:t>
                      </a:r>
                    </a:p>
                  </a:txBody>
                  <a:tcPr/>
                </a:tc>
                <a:extLst>
                  <a:ext uri="{0D108BD9-81ED-4DB2-BD59-A6C34878D82A}">
                    <a16:rowId xmlns:a16="http://schemas.microsoft.com/office/drawing/2014/main" val="3806692971"/>
                  </a:ext>
                </a:extLst>
              </a:tr>
              <a:tr h="370840">
                <a:tc>
                  <a:txBody>
                    <a:bodyPr/>
                    <a:lstStyle/>
                    <a:p>
                      <a:r>
                        <a:rPr lang="en-US" sz="1800" b="0" i="0" kern="1200" dirty="0">
                          <a:solidFill>
                            <a:schemeClr val="dk1"/>
                          </a:solidFill>
                          <a:effectLst/>
                          <a:latin typeface="+mn-lt"/>
                          <a:ea typeface="+mn-ea"/>
                          <a:cs typeface="+mn-cs"/>
                        </a:rPr>
                        <a:t>Component &amp; Connection diagram</a:t>
                      </a:r>
                      <a:endParaRPr lang="en-US" dirty="0"/>
                    </a:p>
                  </a:txBody>
                  <a:tcPr/>
                </a:tc>
                <a:tc>
                  <a:txBody>
                    <a:bodyPr/>
                    <a:lstStyle/>
                    <a:p>
                      <a:r>
                        <a:rPr lang="en-US" dirty="0"/>
                        <a:t>12</a:t>
                      </a:r>
                    </a:p>
                  </a:txBody>
                  <a:tcPr/>
                </a:tc>
                <a:extLst>
                  <a:ext uri="{0D108BD9-81ED-4DB2-BD59-A6C34878D82A}">
                    <a16:rowId xmlns:a16="http://schemas.microsoft.com/office/drawing/2014/main" val="146623549"/>
                  </a:ext>
                </a:extLst>
              </a:tr>
              <a:tr h="370840">
                <a:tc>
                  <a:txBody>
                    <a:bodyPr/>
                    <a:lstStyle/>
                    <a:p>
                      <a:r>
                        <a:rPr lang="en-US" sz="1800" b="0" i="0" kern="1200" dirty="0">
                          <a:solidFill>
                            <a:schemeClr val="dk1"/>
                          </a:solidFill>
                          <a:effectLst/>
                          <a:latin typeface="+mn-lt"/>
                          <a:ea typeface="+mn-ea"/>
                          <a:cs typeface="+mn-cs"/>
                        </a:rPr>
                        <a:t>Deployment diagram</a:t>
                      </a:r>
                      <a:endParaRPr lang="en-US" dirty="0"/>
                    </a:p>
                  </a:txBody>
                  <a:tcPr/>
                </a:tc>
                <a:tc>
                  <a:txBody>
                    <a:bodyPr/>
                    <a:lstStyle/>
                    <a:p>
                      <a:r>
                        <a:rPr lang="en-US" dirty="0"/>
                        <a:t>13</a:t>
                      </a:r>
                    </a:p>
                  </a:txBody>
                  <a:tcPr/>
                </a:tc>
                <a:extLst>
                  <a:ext uri="{0D108BD9-81ED-4DB2-BD59-A6C34878D82A}">
                    <a16:rowId xmlns:a16="http://schemas.microsoft.com/office/drawing/2014/main" val="3956702826"/>
                  </a:ext>
                </a:extLst>
              </a:tr>
              <a:tr h="370840">
                <a:tc>
                  <a:txBody>
                    <a:bodyPr/>
                    <a:lstStyle/>
                    <a:p>
                      <a:r>
                        <a:rPr lang="en-US" sz="1800" b="0" i="0" kern="1200" dirty="0">
                          <a:solidFill>
                            <a:schemeClr val="dk1"/>
                          </a:solidFill>
                          <a:effectLst/>
                          <a:latin typeface="+mn-lt"/>
                          <a:ea typeface="+mn-ea"/>
                          <a:cs typeface="+mn-cs"/>
                        </a:rPr>
                        <a:t>Description of how the system works</a:t>
                      </a:r>
                      <a:endParaRPr lang="en-US" dirty="0"/>
                    </a:p>
                  </a:txBody>
                  <a:tcPr/>
                </a:tc>
                <a:tc>
                  <a:txBody>
                    <a:bodyPr/>
                    <a:lstStyle/>
                    <a:p>
                      <a:r>
                        <a:rPr lang="en-US" dirty="0"/>
                        <a:t>14 and 15</a:t>
                      </a:r>
                    </a:p>
                  </a:txBody>
                  <a:tcPr/>
                </a:tc>
                <a:extLst>
                  <a:ext uri="{0D108BD9-81ED-4DB2-BD59-A6C34878D82A}">
                    <a16:rowId xmlns:a16="http://schemas.microsoft.com/office/drawing/2014/main" val="3510614026"/>
                  </a:ext>
                </a:extLst>
              </a:tr>
              <a:tr h="370840">
                <a:tc>
                  <a:txBody>
                    <a:bodyPr/>
                    <a:lstStyle/>
                    <a:p>
                      <a:r>
                        <a:rPr lang="en-US" sz="1800" b="0" i="0" kern="1200" dirty="0">
                          <a:solidFill>
                            <a:schemeClr val="dk1"/>
                          </a:solidFill>
                          <a:effectLst/>
                          <a:latin typeface="+mn-lt"/>
                          <a:ea typeface="+mn-ea"/>
                          <a:cs typeface="+mn-cs"/>
                        </a:rPr>
                        <a:t>Key learnings</a:t>
                      </a:r>
                      <a:endParaRPr lang="en-US" dirty="0"/>
                    </a:p>
                  </a:txBody>
                  <a:tcPr/>
                </a:tc>
                <a:tc>
                  <a:txBody>
                    <a:bodyPr/>
                    <a:lstStyle/>
                    <a:p>
                      <a:r>
                        <a:rPr lang="en-US" dirty="0"/>
                        <a:t>16</a:t>
                      </a:r>
                    </a:p>
                  </a:txBody>
                  <a:tcPr/>
                </a:tc>
                <a:extLst>
                  <a:ext uri="{0D108BD9-81ED-4DB2-BD59-A6C34878D82A}">
                    <a16:rowId xmlns:a16="http://schemas.microsoft.com/office/drawing/2014/main" val="1750694251"/>
                  </a:ext>
                </a:extLst>
              </a:tr>
            </a:tbl>
          </a:graphicData>
        </a:graphic>
      </p:graphicFrame>
      <p:sp>
        <p:nvSpPr>
          <p:cNvPr id="4" name="Date Placeholder 3">
            <a:extLst>
              <a:ext uri="{FF2B5EF4-FFF2-40B4-BE49-F238E27FC236}">
                <a16:creationId xmlns:a16="http://schemas.microsoft.com/office/drawing/2014/main" id="{F33288EC-6AE9-4947-8877-9EDA79AA841B}"/>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7B66D96C-3BA8-F64C-9B48-BE33CFF06611}"/>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9458078A-5A1F-F642-B9E0-68891A33060E}"/>
              </a:ext>
            </a:extLst>
          </p:cNvPr>
          <p:cNvSpPr>
            <a:spLocks noGrp="1"/>
          </p:cNvSpPr>
          <p:nvPr>
            <p:ph type="sldNum" sz="quarter" idx="12"/>
          </p:nvPr>
        </p:nvSpPr>
        <p:spPr/>
        <p:txBody>
          <a:bodyPr/>
          <a:lstStyle/>
          <a:p>
            <a:pPr>
              <a:defRPr/>
            </a:pPr>
            <a:fld id="{D3B5EA1C-A7DB-4043-A966-3C322641058E}" type="slidenum">
              <a:rPr lang="en-US" smtClean="0"/>
              <a:pPr>
                <a:defRPr/>
              </a:pPr>
              <a:t>2</a:t>
            </a:fld>
            <a:endParaRPr lang="en-US"/>
          </a:p>
        </p:txBody>
      </p:sp>
    </p:spTree>
    <p:extLst>
      <p:ext uri="{BB962C8B-B14F-4D97-AF65-F5344CB8AC3E}">
        <p14:creationId xmlns:p14="http://schemas.microsoft.com/office/powerpoint/2010/main" val="42311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Purpose of the system</a:t>
            </a:r>
            <a:endParaRPr lang="en-IN" altLang="en-US" dirty="0"/>
          </a:p>
        </p:txBody>
      </p:sp>
      <p:sp>
        <p:nvSpPr>
          <p:cNvPr id="28675" name="Content Placeholder 2"/>
          <p:cNvSpPr>
            <a:spLocks noGrp="1"/>
          </p:cNvSpPr>
          <p:nvPr>
            <p:ph idx="1"/>
          </p:nvPr>
        </p:nvSpPr>
        <p:spPr/>
        <p:txBody>
          <a:bodyPr/>
          <a:lstStyle/>
          <a:p>
            <a:r>
              <a:rPr lang="en-US" sz="2400" dirty="0"/>
              <a:t>Offer customers interest on deposits, helping to protect against money losing value against inflation.</a:t>
            </a:r>
          </a:p>
          <a:p>
            <a:r>
              <a:rPr lang="en-US" sz="2400" dirty="0"/>
              <a:t>Lending money to firms, customers and homebuyers.</a:t>
            </a:r>
          </a:p>
          <a:p>
            <a:r>
              <a:rPr lang="en-US" sz="2400" dirty="0"/>
              <a:t>Offering financial advice and related financial services, such as insurance</a:t>
            </a:r>
          </a:p>
          <a:p>
            <a:r>
              <a:rPr lang="en-US" sz="2400" dirty="0"/>
              <a:t>Instant access to cash (hole in the wall cash machines)</a:t>
            </a:r>
          </a:p>
          <a:p>
            <a:r>
              <a:rPr lang="en-US" sz="2400" dirty="0"/>
              <a:t>Bank lending is profitable for banks and can incur significant costs for the firm.</a:t>
            </a:r>
          </a:p>
          <a:p>
            <a:r>
              <a:rPr lang="en-US" sz="2400" dirty="0"/>
              <a:t>Offer customers to Open account (Saving and Current Account)</a:t>
            </a:r>
          </a:p>
          <a:p>
            <a:r>
              <a:rPr lang="en-US" sz="2400" dirty="0"/>
              <a:t>Offer customers to Deposits and Fund Transfer </a:t>
            </a:r>
          </a:p>
          <a:p>
            <a:r>
              <a:rPr lang="en-US" sz="2400" dirty="0"/>
              <a:t>Offer customers to Withdrawal Money</a:t>
            </a:r>
          </a:p>
          <a:p>
            <a:r>
              <a:rPr lang="en-US" sz="2400" dirty="0"/>
              <a:t>Keep money safe for customers</a:t>
            </a:r>
          </a:p>
          <a:p>
            <a:endParaRPr lang="en-US" sz="2400" dirty="0"/>
          </a:p>
          <a:p>
            <a:endParaRPr lang="en-US" sz="2400" dirty="0"/>
          </a:p>
        </p:txBody>
      </p:sp>
      <p:sp>
        <p:nvSpPr>
          <p:cNvPr id="2" name="Date Placeholder 1"/>
          <p:cNvSpPr>
            <a:spLocks noGrp="1"/>
          </p:cNvSpPr>
          <p:nvPr>
            <p:ph type="dt" sz="half" idx="10"/>
          </p:nvPr>
        </p:nvSpPr>
        <p:spPr/>
        <p:txBody>
          <a:bodyPr/>
          <a:lstStyle/>
          <a:p>
            <a:pPr>
              <a:defRPr/>
            </a:pPr>
            <a:fld id="{94F0A3EC-91B4-4833-B674-2105F6F007A0}" type="datetime1">
              <a:rPr lang="en-US" smtClean="0"/>
              <a:pPr>
                <a:defRPr/>
              </a:pPr>
              <a:t>9/11/22</a:t>
            </a:fld>
            <a:endParaRPr lang="en-US"/>
          </a:p>
        </p:txBody>
      </p:sp>
      <p:sp>
        <p:nvSpPr>
          <p:cNvPr id="3" name="Footer Placeholder 2"/>
          <p:cNvSpPr>
            <a:spLocks noGrp="1"/>
          </p:cNvSpPr>
          <p:nvPr>
            <p:ph type="ftr" sz="quarter" idx="11"/>
          </p:nvPr>
        </p:nvSpPr>
        <p:spPr/>
        <p:txBody>
          <a:bodyPr/>
          <a:lstStyle/>
          <a:p>
            <a:pPr>
              <a:defRPr/>
            </a:pPr>
            <a:r>
              <a:rPr lang="en-US" dirty="0"/>
              <a:t>SS ZG653  </a:t>
            </a:r>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3</a:t>
            </a:fld>
            <a:endParaRPr lang="en-US"/>
          </a:p>
        </p:txBody>
      </p:sp>
    </p:spTree>
    <p:extLst>
      <p:ext uri="{BB962C8B-B14F-4D97-AF65-F5344CB8AC3E}">
        <p14:creationId xmlns:p14="http://schemas.microsoft.com/office/powerpoint/2010/main" val="1707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2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2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20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20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20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20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20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20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20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D4F8-61A4-1747-8C30-55DF02FFACDE}"/>
              </a:ext>
            </a:extLst>
          </p:cNvPr>
          <p:cNvSpPr>
            <a:spLocks noGrp="1"/>
          </p:cNvSpPr>
          <p:nvPr>
            <p:ph type="title"/>
          </p:nvPr>
        </p:nvSpPr>
        <p:spPr/>
        <p:txBody>
          <a:bodyPr/>
          <a:lstStyle/>
          <a:p>
            <a:r>
              <a:rPr lang="en-US" dirty="0"/>
              <a:t>Purpose of the system Visual</a:t>
            </a:r>
          </a:p>
        </p:txBody>
      </p:sp>
      <p:pic>
        <p:nvPicPr>
          <p:cNvPr id="8" name="Content Placeholder 7">
            <a:extLst>
              <a:ext uri="{FF2B5EF4-FFF2-40B4-BE49-F238E27FC236}">
                <a16:creationId xmlns:a16="http://schemas.microsoft.com/office/drawing/2014/main" id="{A1EE82FA-1D44-444B-862B-650DB81D7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47" y="1219200"/>
            <a:ext cx="8171153" cy="5029200"/>
          </a:xfrm>
        </p:spPr>
      </p:pic>
      <p:sp>
        <p:nvSpPr>
          <p:cNvPr id="4" name="Date Placeholder 3">
            <a:extLst>
              <a:ext uri="{FF2B5EF4-FFF2-40B4-BE49-F238E27FC236}">
                <a16:creationId xmlns:a16="http://schemas.microsoft.com/office/drawing/2014/main" id="{BFF4D68D-BDF3-1444-8671-FFA6A26EFEE0}"/>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E4E91D23-6731-BF4B-9ABC-134D59169F5A}"/>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6958E771-A75B-0F4F-B371-30101AF10F82}"/>
              </a:ext>
            </a:extLst>
          </p:cNvPr>
          <p:cNvSpPr>
            <a:spLocks noGrp="1"/>
          </p:cNvSpPr>
          <p:nvPr>
            <p:ph type="sldNum" sz="quarter" idx="12"/>
          </p:nvPr>
        </p:nvSpPr>
        <p:spPr/>
        <p:txBody>
          <a:bodyPr/>
          <a:lstStyle/>
          <a:p>
            <a:pPr>
              <a:defRPr/>
            </a:pPr>
            <a:fld id="{D3B5EA1C-A7DB-4043-A966-3C322641058E}" type="slidenum">
              <a:rPr lang="en-US" smtClean="0"/>
              <a:pPr>
                <a:defRPr/>
              </a:pPr>
              <a:t>4</a:t>
            </a:fld>
            <a:endParaRPr lang="en-US"/>
          </a:p>
        </p:txBody>
      </p:sp>
    </p:spTree>
    <p:extLst>
      <p:ext uri="{BB962C8B-B14F-4D97-AF65-F5344CB8AC3E}">
        <p14:creationId xmlns:p14="http://schemas.microsoft.com/office/powerpoint/2010/main" val="273353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AA881407-CF17-4B8F-A652-9C11BF5C6218}" type="datetime1">
              <a:rPr lang="en-US" smtClean="0"/>
              <a:pPr>
                <a:defRPr/>
              </a:pPr>
              <a:t>9/11/22</a:t>
            </a:fld>
            <a:endParaRPr lang="en-US"/>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5</a:t>
            </a:fld>
            <a:endParaRPr lang="en-US"/>
          </a:p>
        </p:txBody>
      </p:sp>
      <p:sp>
        <p:nvSpPr>
          <p:cNvPr id="7" name="Title 6"/>
          <p:cNvSpPr>
            <a:spLocks noGrp="1"/>
          </p:cNvSpPr>
          <p:nvPr>
            <p:ph type="title"/>
          </p:nvPr>
        </p:nvSpPr>
        <p:spPr>
          <a:xfrm>
            <a:off x="346869" y="203200"/>
            <a:ext cx="8229600" cy="939800"/>
          </a:xfrm>
        </p:spPr>
        <p:txBody>
          <a:bodyPr/>
          <a:lstStyle/>
          <a:p>
            <a:r>
              <a:rPr lang="en-US" sz="4000" dirty="0"/>
              <a:t>Key Requirements : Functional &amp;</a:t>
            </a:r>
            <a:br>
              <a:rPr lang="en-US" sz="4000" dirty="0"/>
            </a:br>
            <a:r>
              <a:rPr lang="en-US" sz="4000" dirty="0"/>
              <a:t>Non-Functional</a:t>
            </a:r>
          </a:p>
        </p:txBody>
      </p:sp>
      <p:sp>
        <p:nvSpPr>
          <p:cNvPr id="5" name="Footer Placeholder 4"/>
          <p:cNvSpPr>
            <a:spLocks noGrp="1"/>
          </p:cNvSpPr>
          <p:nvPr>
            <p:ph type="ftr" sz="quarter" idx="4294967295"/>
          </p:nvPr>
        </p:nvSpPr>
        <p:spPr>
          <a:xfrm>
            <a:off x="0" y="6492875"/>
            <a:ext cx="2895600" cy="365125"/>
          </a:xfrm>
        </p:spPr>
        <p:txBody>
          <a:bodyPr/>
          <a:lstStyle/>
          <a:p>
            <a:pPr>
              <a:defRPr/>
            </a:pPr>
            <a:r>
              <a:rPr lang="en-US" dirty="0"/>
              <a:t>SS ZG653  </a:t>
            </a:r>
          </a:p>
        </p:txBody>
      </p:sp>
      <p:sp>
        <p:nvSpPr>
          <p:cNvPr id="2" name="TextBox 1">
            <a:extLst>
              <a:ext uri="{FF2B5EF4-FFF2-40B4-BE49-F238E27FC236}">
                <a16:creationId xmlns:a16="http://schemas.microsoft.com/office/drawing/2014/main" id="{94407EF4-6FB8-DE4E-B4CA-228E6B249A29}"/>
              </a:ext>
            </a:extLst>
          </p:cNvPr>
          <p:cNvSpPr txBox="1"/>
          <p:nvPr/>
        </p:nvSpPr>
        <p:spPr>
          <a:xfrm>
            <a:off x="2981739" y="331304"/>
            <a:ext cx="184731" cy="369332"/>
          </a:xfrm>
          <a:prstGeom prst="rect">
            <a:avLst/>
          </a:prstGeom>
          <a:noFill/>
        </p:spPr>
        <p:txBody>
          <a:bodyPr wrap="none" rtlCol="0">
            <a:spAutoFit/>
          </a:bodyPr>
          <a:lstStyle/>
          <a:p>
            <a:endParaRPr lang="en-US" dirty="0"/>
          </a:p>
        </p:txBody>
      </p:sp>
      <p:graphicFrame>
        <p:nvGraphicFramePr>
          <p:cNvPr id="19" name="Table 18">
            <a:extLst>
              <a:ext uri="{FF2B5EF4-FFF2-40B4-BE49-F238E27FC236}">
                <a16:creationId xmlns:a16="http://schemas.microsoft.com/office/drawing/2014/main" id="{0C099546-8C7D-4547-88F7-436FD3572665}"/>
              </a:ext>
            </a:extLst>
          </p:cNvPr>
          <p:cNvGraphicFramePr>
            <a:graphicFrameLocks noGrp="1"/>
          </p:cNvGraphicFramePr>
          <p:nvPr>
            <p:extLst>
              <p:ext uri="{D42A27DB-BD31-4B8C-83A1-F6EECF244321}">
                <p14:modId xmlns:p14="http://schemas.microsoft.com/office/powerpoint/2010/main" val="102275426"/>
              </p:ext>
            </p:extLst>
          </p:nvPr>
        </p:nvGraphicFramePr>
        <p:xfrm>
          <a:off x="838200" y="1397000"/>
          <a:ext cx="7924800" cy="492760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739130583"/>
                    </a:ext>
                  </a:extLst>
                </a:gridCol>
                <a:gridCol w="3962400">
                  <a:extLst>
                    <a:ext uri="{9D8B030D-6E8A-4147-A177-3AD203B41FA5}">
                      <a16:colId xmlns:a16="http://schemas.microsoft.com/office/drawing/2014/main" val="2738072246"/>
                    </a:ext>
                  </a:extLst>
                </a:gridCol>
              </a:tblGrid>
              <a:tr h="525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Functional requirements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 Functional requirements</a:t>
                      </a:r>
                    </a:p>
                  </a:txBody>
                  <a:tcPr/>
                </a:tc>
                <a:extLst>
                  <a:ext uri="{0D108BD9-81ED-4DB2-BD59-A6C34878D82A}">
                    <a16:rowId xmlns:a16="http://schemas.microsoft.com/office/drawing/2014/main" val="2680010362"/>
                  </a:ext>
                </a:extLst>
              </a:tr>
              <a:tr h="4402469">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Login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Validation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Get balance information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Withdrawal of money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Transfer Money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Customer info</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Beneficiary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Administrative Control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Account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View statements transaction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Open Saving or Current Account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i="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Operation and Maintenance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Backup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Automatic &amp; Elastic Scaling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Reliability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txBody>
                  <a:tcPr/>
                </a:tc>
                <a:extLst>
                  <a:ext uri="{0D108BD9-81ED-4DB2-BD59-A6C34878D82A}">
                    <a16:rowId xmlns:a16="http://schemas.microsoft.com/office/drawing/2014/main" val="3829227464"/>
                  </a:ext>
                </a:extLst>
              </a:tr>
            </a:tbl>
          </a:graphicData>
        </a:graphic>
      </p:graphicFrame>
    </p:spTree>
    <p:extLst>
      <p:ext uri="{BB962C8B-B14F-4D97-AF65-F5344CB8AC3E}">
        <p14:creationId xmlns:p14="http://schemas.microsoft.com/office/powerpoint/2010/main" val="35332632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2800" dirty="0"/>
              <a:t>Architecturally Significant Requirements (ASR)</a:t>
            </a:r>
          </a:p>
        </p:txBody>
      </p:sp>
      <p:sp>
        <p:nvSpPr>
          <p:cNvPr id="2" name="Date Placeholder 1"/>
          <p:cNvSpPr>
            <a:spLocks noGrp="1"/>
          </p:cNvSpPr>
          <p:nvPr>
            <p:ph type="dt" sz="half" idx="10"/>
          </p:nvPr>
        </p:nvSpPr>
        <p:spPr/>
        <p:txBody>
          <a:bodyPr/>
          <a:lstStyle/>
          <a:p>
            <a:pPr>
              <a:defRPr/>
            </a:pPr>
            <a:fld id="{F8E6712E-73CE-4421-B007-31FB455D4FF3}" type="datetime1">
              <a:rPr lang="en-US" smtClean="0"/>
              <a:pPr>
                <a:defRPr/>
              </a:pPr>
              <a:t>9/11/22</a:t>
            </a:fld>
            <a:endParaRPr lang="en-US"/>
          </a:p>
        </p:txBody>
      </p:sp>
      <p:sp>
        <p:nvSpPr>
          <p:cNvPr id="3" name="Slide Number Placeholder 2"/>
          <p:cNvSpPr>
            <a:spLocks noGrp="1"/>
          </p:cNvSpPr>
          <p:nvPr>
            <p:ph type="sldNum" sz="quarter" idx="12"/>
          </p:nvPr>
        </p:nvSpPr>
        <p:spPr/>
        <p:txBody>
          <a:bodyPr/>
          <a:lstStyle/>
          <a:p>
            <a:pPr>
              <a:defRPr/>
            </a:pPr>
            <a:fld id="{5E92D608-A983-474B-810A-71D2C64AE7AF}"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dirty="0"/>
              <a:t>SS ZG653  </a:t>
            </a:r>
          </a:p>
        </p:txBody>
      </p:sp>
      <p:sp>
        <p:nvSpPr>
          <p:cNvPr id="5" name="Content Placeholder 4">
            <a:extLst>
              <a:ext uri="{FF2B5EF4-FFF2-40B4-BE49-F238E27FC236}">
                <a16:creationId xmlns:a16="http://schemas.microsoft.com/office/drawing/2014/main" id="{21FD7D1A-3078-F44D-9BFC-1157381ABE31}"/>
              </a:ext>
            </a:extLst>
          </p:cNvPr>
          <p:cNvSpPr>
            <a:spLocks noGrp="1"/>
          </p:cNvSpPr>
          <p:nvPr>
            <p:ph idx="1"/>
          </p:nvPr>
        </p:nvSpPr>
        <p:spPr/>
        <p:txBody>
          <a:bodyPr/>
          <a:lstStyle/>
          <a:p>
            <a:pPr marL="457200" indent="-457200">
              <a:buFont typeface="+mj-lt"/>
              <a:buAutoNum type="arabicPeriod"/>
            </a:pPr>
            <a:r>
              <a:rPr lang="en-US" sz="2400" dirty="0"/>
              <a:t>The system must respond within 30 seconds.</a:t>
            </a:r>
          </a:p>
          <a:p>
            <a:pPr marL="457200" indent="-457200">
              <a:buFont typeface="+mj-lt"/>
              <a:buAutoNum type="arabicPeriod"/>
            </a:pPr>
            <a:r>
              <a:rPr lang="en-US" sz="2400" dirty="0"/>
              <a:t>The system must encrypt all network traffic.</a:t>
            </a:r>
          </a:p>
          <a:p>
            <a:pPr marL="457200" indent="-457200">
              <a:buFont typeface="+mj-lt"/>
              <a:buAutoNum type="arabicPeriod"/>
            </a:pPr>
            <a:r>
              <a:rPr lang="en-US" sz="2400" dirty="0"/>
              <a:t>The system should available 24/7 to Business.</a:t>
            </a:r>
          </a:p>
          <a:p>
            <a:pPr marL="457200" indent="-457200">
              <a:buFont typeface="+mj-lt"/>
              <a:buAutoNum type="arabicPeriod"/>
            </a:pPr>
            <a:r>
              <a:rPr lang="en-US" sz="2400" dirty="0"/>
              <a:t>New feature required to apply on existing system.</a:t>
            </a:r>
          </a:p>
          <a:p>
            <a:pPr marL="457200" indent="-457200">
              <a:buFont typeface="+mj-lt"/>
              <a:buAutoNum type="arabicPeriod"/>
            </a:pPr>
            <a:r>
              <a:rPr lang="en-US" sz="2400" dirty="0">
                <a:solidFill>
                  <a:schemeClr val="dk1"/>
                </a:solidFill>
              </a:rPr>
              <a:t>The System must be tested like Usability</a:t>
            </a:r>
            <a:r>
              <a:rPr lang="en-US" sz="2400" b="1" dirty="0">
                <a:solidFill>
                  <a:schemeClr val="dk1"/>
                </a:solidFill>
              </a:rPr>
              <a:t>, </a:t>
            </a:r>
            <a:r>
              <a:rPr lang="en-US" sz="2400" dirty="0">
                <a:solidFill>
                  <a:schemeClr val="dk1"/>
                </a:solidFill>
              </a:rPr>
              <a:t>Security, Scalability testing... etc.</a:t>
            </a:r>
            <a:endParaRPr lang="en-US" sz="2400" dirty="0"/>
          </a:p>
          <a:p>
            <a:pPr marL="457200" indent="-457200">
              <a:buFont typeface="+mj-lt"/>
              <a:buAutoNum type="arabicPeriod"/>
            </a:pPr>
            <a:r>
              <a:rPr lang="en-US" sz="2400" dirty="0"/>
              <a:t>The system must record every modification to customer records for audit purposes.</a:t>
            </a:r>
          </a:p>
          <a:p>
            <a:pPr marL="457200" indent="-457200">
              <a:buFont typeface="+mj-lt"/>
              <a:buAutoNum type="arabicPeriod"/>
            </a:pPr>
            <a:r>
              <a:rPr lang="en-US" sz="2400" dirty="0"/>
              <a:t>The Banking system must fund transfer and validated account holders with sufficient cleared funds.</a:t>
            </a:r>
          </a:p>
          <a:p>
            <a:pPr marL="0" indent="0">
              <a:buNone/>
            </a:pP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418462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E69D-9EA0-354A-ACCA-AFCE729D2EF0}"/>
              </a:ext>
            </a:extLst>
          </p:cNvPr>
          <p:cNvSpPr>
            <a:spLocks noGrp="1"/>
          </p:cNvSpPr>
          <p:nvPr>
            <p:ph type="title"/>
          </p:nvPr>
        </p:nvSpPr>
        <p:spPr/>
        <p:txBody>
          <a:bodyPr/>
          <a:lstStyle/>
          <a:p>
            <a:r>
              <a:rPr lang="en-US" sz="2800" dirty="0"/>
              <a:t>Utility tree of Architecturally Significant Requirements (ASR)</a:t>
            </a:r>
          </a:p>
        </p:txBody>
      </p:sp>
      <p:graphicFrame>
        <p:nvGraphicFramePr>
          <p:cNvPr id="10" name="Content Placeholder 9">
            <a:extLst>
              <a:ext uri="{FF2B5EF4-FFF2-40B4-BE49-F238E27FC236}">
                <a16:creationId xmlns:a16="http://schemas.microsoft.com/office/drawing/2014/main" id="{6D0346BA-89F5-D94C-81A3-2E689AE287B6}"/>
              </a:ext>
            </a:extLst>
          </p:cNvPr>
          <p:cNvGraphicFramePr>
            <a:graphicFrameLocks noGrp="1"/>
          </p:cNvGraphicFramePr>
          <p:nvPr>
            <p:ph idx="1"/>
            <p:extLst>
              <p:ext uri="{D42A27DB-BD31-4B8C-83A1-F6EECF244321}">
                <p14:modId xmlns:p14="http://schemas.microsoft.com/office/powerpoint/2010/main" val="1601972757"/>
              </p:ext>
            </p:extLst>
          </p:nvPr>
        </p:nvGraphicFramePr>
        <p:xfrm>
          <a:off x="152400" y="1219200"/>
          <a:ext cx="8868727" cy="5781998"/>
        </p:xfrm>
        <a:graphic>
          <a:graphicData uri="http://schemas.openxmlformats.org/drawingml/2006/table">
            <a:tbl>
              <a:tblPr firstRow="1" bandRow="1">
                <a:tableStyleId>{5C22544A-7EE6-4342-B048-85BDC9FD1C3A}</a:tableStyleId>
              </a:tblPr>
              <a:tblGrid>
                <a:gridCol w="1569138">
                  <a:extLst>
                    <a:ext uri="{9D8B030D-6E8A-4147-A177-3AD203B41FA5}">
                      <a16:colId xmlns:a16="http://schemas.microsoft.com/office/drawing/2014/main" val="1791891882"/>
                    </a:ext>
                  </a:extLst>
                </a:gridCol>
                <a:gridCol w="2395000">
                  <a:extLst>
                    <a:ext uri="{9D8B030D-6E8A-4147-A177-3AD203B41FA5}">
                      <a16:colId xmlns:a16="http://schemas.microsoft.com/office/drawing/2014/main" val="4273847411"/>
                    </a:ext>
                  </a:extLst>
                </a:gridCol>
                <a:gridCol w="1569138">
                  <a:extLst>
                    <a:ext uri="{9D8B030D-6E8A-4147-A177-3AD203B41FA5}">
                      <a16:colId xmlns:a16="http://schemas.microsoft.com/office/drawing/2014/main" val="2697622467"/>
                    </a:ext>
                  </a:extLst>
                </a:gridCol>
                <a:gridCol w="1324724">
                  <a:extLst>
                    <a:ext uri="{9D8B030D-6E8A-4147-A177-3AD203B41FA5}">
                      <a16:colId xmlns:a16="http://schemas.microsoft.com/office/drawing/2014/main" val="2774515057"/>
                    </a:ext>
                  </a:extLst>
                </a:gridCol>
                <a:gridCol w="987690">
                  <a:extLst>
                    <a:ext uri="{9D8B030D-6E8A-4147-A177-3AD203B41FA5}">
                      <a16:colId xmlns:a16="http://schemas.microsoft.com/office/drawing/2014/main" val="130375977"/>
                    </a:ext>
                  </a:extLst>
                </a:gridCol>
                <a:gridCol w="1023037">
                  <a:extLst>
                    <a:ext uri="{9D8B030D-6E8A-4147-A177-3AD203B41FA5}">
                      <a16:colId xmlns:a16="http://schemas.microsoft.com/office/drawing/2014/main" val="2607883024"/>
                    </a:ext>
                  </a:extLst>
                </a:gridCol>
              </a:tblGrid>
              <a:tr h="669855">
                <a:tc>
                  <a:txBody>
                    <a:bodyPr/>
                    <a:lstStyle/>
                    <a:p>
                      <a:r>
                        <a:rPr lang="en-US" dirty="0"/>
                        <a:t>Quality </a:t>
                      </a:r>
                    </a:p>
                    <a:p>
                      <a:r>
                        <a:rPr lang="en-US" dirty="0"/>
                        <a:t>Attribute</a:t>
                      </a:r>
                    </a:p>
                  </a:txBody>
                  <a:tcPr/>
                </a:tc>
                <a:tc>
                  <a:txBody>
                    <a:bodyPr/>
                    <a:lstStyle/>
                    <a:p>
                      <a:r>
                        <a:rPr lang="en-US" dirty="0"/>
                        <a:t>Requirement</a:t>
                      </a:r>
                    </a:p>
                  </a:txBody>
                  <a:tcPr/>
                </a:tc>
                <a:tc>
                  <a:txBody>
                    <a:bodyPr/>
                    <a:lstStyle/>
                    <a:p>
                      <a:r>
                        <a:rPr lang="en-US" dirty="0"/>
                        <a:t>Question</a:t>
                      </a:r>
                    </a:p>
                  </a:txBody>
                  <a:tcPr/>
                </a:tc>
                <a:tc>
                  <a:txBody>
                    <a:bodyPr/>
                    <a:lstStyle/>
                    <a:p>
                      <a:r>
                        <a:rPr lang="en-US" dirty="0"/>
                        <a:t>Response</a:t>
                      </a:r>
                    </a:p>
                  </a:txBody>
                  <a:tcPr/>
                </a:tc>
                <a:tc>
                  <a:txBody>
                    <a:bodyPr/>
                    <a:lstStyle/>
                    <a:p>
                      <a:r>
                        <a:rPr lang="en-US" dirty="0"/>
                        <a:t>Impact</a:t>
                      </a:r>
                    </a:p>
                  </a:txBody>
                  <a:tcPr/>
                </a:tc>
                <a:tc>
                  <a:txBody>
                    <a:bodyPr/>
                    <a:lstStyle/>
                    <a:p>
                      <a:r>
                        <a:rPr lang="en-US" dirty="0"/>
                        <a:t>Measure</a:t>
                      </a:r>
                    </a:p>
                  </a:txBody>
                  <a:tcPr/>
                </a:tc>
                <a:extLst>
                  <a:ext uri="{0D108BD9-81ED-4DB2-BD59-A6C34878D82A}">
                    <a16:rowId xmlns:a16="http://schemas.microsoft.com/office/drawing/2014/main" val="2131230834"/>
                  </a:ext>
                </a:extLst>
              </a:tr>
              <a:tr h="859550">
                <a:tc>
                  <a:txBody>
                    <a:bodyPr/>
                    <a:lstStyle/>
                    <a:p>
                      <a:r>
                        <a:rPr lang="en-US" dirty="0"/>
                        <a:t>Performance</a:t>
                      </a:r>
                    </a:p>
                  </a:txBody>
                  <a:tcPr/>
                </a:tc>
                <a:tc>
                  <a:txBody>
                    <a:bodyPr/>
                    <a:lstStyle/>
                    <a:p>
                      <a:r>
                        <a:rPr lang="en-US" sz="1800" dirty="0"/>
                        <a:t>The system must respond within 30 seconds.</a:t>
                      </a:r>
                    </a:p>
                  </a:txBody>
                  <a:tcPr/>
                </a:tc>
                <a:tc>
                  <a:txBody>
                    <a:bodyPr/>
                    <a:lstStyle/>
                    <a:p>
                      <a:r>
                        <a:rPr lang="en-US" dirty="0"/>
                        <a:t>Is system response with in time?</a:t>
                      </a:r>
                    </a:p>
                  </a:txBody>
                  <a:tcPr/>
                </a:tc>
                <a:tc>
                  <a:txBody>
                    <a:bodyPr/>
                    <a:lstStyle/>
                    <a:p>
                      <a:r>
                        <a:rPr lang="en-US" dirty="0"/>
                        <a:t>Response&lt;100ms</a:t>
                      </a:r>
                    </a:p>
                  </a:txBody>
                  <a:tcPr/>
                </a:tc>
                <a:tc>
                  <a:txBody>
                    <a:bodyPr/>
                    <a:lstStyle/>
                    <a:p>
                      <a:r>
                        <a:rPr lang="en-US"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1129697369"/>
                  </a:ext>
                </a:extLst>
              </a:tr>
              <a:tr h="859550">
                <a:tc>
                  <a:txBody>
                    <a:bodyPr/>
                    <a:lstStyle/>
                    <a:p>
                      <a:r>
                        <a:rPr lang="en-US" dirty="0"/>
                        <a:t>Security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system must encrypt all network traffic.</a:t>
                      </a:r>
                    </a:p>
                  </a:txBody>
                  <a:tcPr/>
                </a:tc>
                <a:tc>
                  <a:txBody>
                    <a:bodyPr/>
                    <a:lstStyle/>
                    <a:p>
                      <a:r>
                        <a:rPr lang="en-US" dirty="0"/>
                        <a:t>Is system </a:t>
                      </a:r>
                      <a:r>
                        <a:rPr lang="en-US" sz="1800" dirty="0"/>
                        <a:t>encrypt data?</a:t>
                      </a:r>
                      <a:r>
                        <a:rPr lang="en-US" dirty="0"/>
                        <a:t> </a:t>
                      </a:r>
                    </a:p>
                  </a:txBody>
                  <a:tcPr/>
                </a:tc>
                <a:tc>
                  <a:txBody>
                    <a:bodyPr/>
                    <a:lstStyle/>
                    <a:p>
                      <a:r>
                        <a:rPr lang="en-US" dirty="0"/>
                        <a:t>Yes, all data encrypted.</a:t>
                      </a:r>
                    </a:p>
                  </a:txBody>
                  <a:tcPr/>
                </a:tc>
                <a:tc>
                  <a:txBody>
                    <a:bodyPr/>
                    <a:lstStyle/>
                    <a:p>
                      <a:r>
                        <a:rPr lang="en-US" dirty="0"/>
                        <a:t>High</a:t>
                      </a:r>
                    </a:p>
                  </a:txBody>
                  <a:tcPr/>
                </a:tc>
                <a:tc>
                  <a:txBody>
                    <a:bodyPr/>
                    <a:lstStyle/>
                    <a:p>
                      <a:r>
                        <a:rPr lang="en-US" dirty="0"/>
                        <a:t>Yes</a:t>
                      </a:r>
                    </a:p>
                  </a:txBody>
                  <a:tcPr/>
                </a:tc>
                <a:extLst>
                  <a:ext uri="{0D108BD9-81ED-4DB2-BD59-A6C34878D82A}">
                    <a16:rowId xmlns:a16="http://schemas.microsoft.com/office/drawing/2014/main" val="1434566180"/>
                  </a:ext>
                </a:extLst>
              </a:tr>
              <a:tr h="859550">
                <a:tc>
                  <a:txBody>
                    <a:bodyPr/>
                    <a:lstStyle/>
                    <a:p>
                      <a:r>
                        <a:rPr lang="en-US" dirty="0"/>
                        <a:t>Availability</a:t>
                      </a:r>
                    </a:p>
                  </a:txBody>
                  <a:tcPr/>
                </a:tc>
                <a:tc>
                  <a:txBody>
                    <a:bodyPr/>
                    <a:lstStyle/>
                    <a:p>
                      <a:r>
                        <a:rPr lang="en-US" dirty="0"/>
                        <a:t>The system should available 24/7.</a:t>
                      </a:r>
                    </a:p>
                    <a:p>
                      <a:r>
                        <a:rPr lang="en-US" dirty="0"/>
                        <a:t>Business.</a:t>
                      </a:r>
                    </a:p>
                  </a:txBody>
                  <a:tcPr/>
                </a:tc>
                <a:tc>
                  <a:txBody>
                    <a:bodyPr/>
                    <a:lstStyle/>
                    <a:p>
                      <a:r>
                        <a:rPr lang="en-US" dirty="0"/>
                        <a:t>Is down time less than 99.999%?</a:t>
                      </a:r>
                    </a:p>
                  </a:txBody>
                  <a:tcPr/>
                </a:tc>
                <a:tc>
                  <a:txBody>
                    <a:bodyPr/>
                    <a:lstStyle/>
                    <a:p>
                      <a:r>
                        <a:rPr lang="en-US" dirty="0"/>
                        <a:t>Yes.</a:t>
                      </a:r>
                    </a:p>
                  </a:txBody>
                  <a:tcPr/>
                </a:tc>
                <a:tc>
                  <a:txBody>
                    <a:bodyPr/>
                    <a:lstStyle/>
                    <a:p>
                      <a:r>
                        <a:rPr lang="en-US" dirty="0"/>
                        <a:t>High</a:t>
                      </a:r>
                    </a:p>
                  </a:txBody>
                  <a:tcPr/>
                </a:tc>
                <a:tc>
                  <a:txBody>
                    <a:bodyPr/>
                    <a:lstStyle/>
                    <a:p>
                      <a:r>
                        <a:rPr lang="en-US" dirty="0"/>
                        <a:t>Yes</a:t>
                      </a:r>
                    </a:p>
                  </a:txBody>
                  <a:tcPr/>
                </a:tc>
                <a:extLst>
                  <a:ext uri="{0D108BD9-81ED-4DB2-BD59-A6C34878D82A}">
                    <a16:rowId xmlns:a16="http://schemas.microsoft.com/office/drawing/2014/main" val="4209403878"/>
                  </a:ext>
                </a:extLst>
              </a:tr>
              <a:tr h="859550">
                <a:tc>
                  <a:txBody>
                    <a:bodyPr/>
                    <a:lstStyle/>
                    <a:p>
                      <a:r>
                        <a:rPr lang="en-US" dirty="0"/>
                        <a:t>Modifiability</a:t>
                      </a:r>
                    </a:p>
                  </a:txBody>
                  <a:tcPr/>
                </a:tc>
                <a:tc>
                  <a:txBody>
                    <a:bodyPr/>
                    <a:lstStyle/>
                    <a:p>
                      <a:r>
                        <a:rPr lang="en-US" dirty="0"/>
                        <a:t>New feature required to apply on existing system.</a:t>
                      </a:r>
                    </a:p>
                  </a:txBody>
                  <a:tcPr/>
                </a:tc>
                <a:tc>
                  <a:txBody>
                    <a:bodyPr/>
                    <a:lstStyle/>
                    <a:p>
                      <a:r>
                        <a:rPr lang="en-US" dirty="0"/>
                        <a:t>Is new changes apply?</a:t>
                      </a:r>
                    </a:p>
                  </a:txBody>
                  <a:tcPr/>
                </a:tc>
                <a:tc>
                  <a:txBody>
                    <a:bodyPr/>
                    <a:lstStyle/>
                    <a:p>
                      <a:r>
                        <a:rPr lang="en-US" dirty="0"/>
                        <a:t>Yes, Easy to apply new changes</a:t>
                      </a:r>
                    </a:p>
                  </a:txBody>
                  <a:tcPr/>
                </a:tc>
                <a:tc>
                  <a:txBody>
                    <a:bodyPr/>
                    <a:lstStyle/>
                    <a:p>
                      <a:r>
                        <a:rPr lang="en-US" dirty="0"/>
                        <a:t>Low</a:t>
                      </a:r>
                    </a:p>
                  </a:txBody>
                  <a:tcPr/>
                </a:tc>
                <a:tc>
                  <a:txBody>
                    <a:bodyPr/>
                    <a:lstStyle/>
                    <a:p>
                      <a:r>
                        <a:rPr lang="en-US" dirty="0"/>
                        <a:t>No</a:t>
                      </a:r>
                    </a:p>
                  </a:txBody>
                  <a:tcPr/>
                </a:tc>
                <a:extLst>
                  <a:ext uri="{0D108BD9-81ED-4DB2-BD59-A6C34878D82A}">
                    <a16:rowId xmlns:a16="http://schemas.microsoft.com/office/drawing/2014/main" val="3461955946"/>
                  </a:ext>
                </a:extLst>
              </a:tr>
              <a:tr h="1454543">
                <a:tc>
                  <a:txBody>
                    <a:bodyPr/>
                    <a:lstStyle/>
                    <a:p>
                      <a:r>
                        <a:rPr lang="en-US" dirty="0"/>
                        <a:t>Testability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System must be tested like Usability</a:t>
                      </a:r>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Security, Scalability testing..</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p>
                  </a:txBody>
                  <a:tcPr/>
                </a:tc>
                <a:tc>
                  <a:txBody>
                    <a:bodyPr/>
                    <a:lstStyle/>
                    <a:p>
                      <a:r>
                        <a:rPr lang="en-US" dirty="0"/>
                        <a:t>Is system follow all standard?</a:t>
                      </a:r>
                    </a:p>
                  </a:txBody>
                  <a:tcPr/>
                </a:tc>
                <a:tc>
                  <a:txBody>
                    <a:bodyPr/>
                    <a:lstStyle/>
                    <a:p>
                      <a:r>
                        <a:rPr lang="en-US" dirty="0"/>
                        <a:t>Yes, it’s tested with all standard.</a:t>
                      </a:r>
                    </a:p>
                  </a:txBody>
                  <a:tcPr/>
                </a:tc>
                <a:tc>
                  <a:txBody>
                    <a:bodyPr/>
                    <a:lstStyle/>
                    <a:p>
                      <a:r>
                        <a:rPr lang="en-US" dirty="0"/>
                        <a:t>High</a:t>
                      </a:r>
                    </a:p>
                  </a:txBody>
                  <a:tcPr/>
                </a:tc>
                <a:tc>
                  <a:txBody>
                    <a:bodyPr/>
                    <a:lstStyle/>
                    <a:p>
                      <a:r>
                        <a:rPr lang="en-US" dirty="0"/>
                        <a:t>Yes</a:t>
                      </a:r>
                    </a:p>
                  </a:txBody>
                  <a:tcPr/>
                </a:tc>
                <a:extLst>
                  <a:ext uri="{0D108BD9-81ED-4DB2-BD59-A6C34878D82A}">
                    <a16:rowId xmlns:a16="http://schemas.microsoft.com/office/drawing/2014/main" val="3415581565"/>
                  </a:ext>
                </a:extLst>
              </a:tr>
            </a:tbl>
          </a:graphicData>
        </a:graphic>
      </p:graphicFrame>
      <p:sp>
        <p:nvSpPr>
          <p:cNvPr id="4" name="Date Placeholder 3">
            <a:extLst>
              <a:ext uri="{FF2B5EF4-FFF2-40B4-BE49-F238E27FC236}">
                <a16:creationId xmlns:a16="http://schemas.microsoft.com/office/drawing/2014/main" id="{74D9F71A-DAAD-9F48-9802-B7EBF172E47B}"/>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3DFC3E13-682B-9B43-AE7B-F266050F117D}"/>
              </a:ext>
            </a:extLst>
          </p:cNvPr>
          <p:cNvSpPr>
            <a:spLocks noGrp="1"/>
          </p:cNvSpPr>
          <p:nvPr>
            <p:ph type="ftr" sz="quarter" idx="11"/>
          </p:nvPr>
        </p:nvSpPr>
        <p:spPr/>
        <p:txBody>
          <a:bodyPr/>
          <a:lstStyle/>
          <a:p>
            <a:pPr>
              <a:defRPr/>
            </a:pPr>
            <a:r>
              <a:rPr lang="en-US" dirty="0"/>
              <a:t>SS ZG653  </a:t>
            </a:r>
          </a:p>
        </p:txBody>
      </p:sp>
      <p:sp>
        <p:nvSpPr>
          <p:cNvPr id="6" name="Slide Number Placeholder 5">
            <a:extLst>
              <a:ext uri="{FF2B5EF4-FFF2-40B4-BE49-F238E27FC236}">
                <a16:creationId xmlns:a16="http://schemas.microsoft.com/office/drawing/2014/main" id="{81CE6EEB-B965-484E-A0A5-1EB9C893452A}"/>
              </a:ext>
            </a:extLst>
          </p:cNvPr>
          <p:cNvSpPr>
            <a:spLocks noGrp="1"/>
          </p:cNvSpPr>
          <p:nvPr>
            <p:ph type="sldNum" sz="quarter" idx="12"/>
          </p:nvPr>
        </p:nvSpPr>
        <p:spPr/>
        <p:txBody>
          <a:bodyPr/>
          <a:lstStyle/>
          <a:p>
            <a:pPr>
              <a:defRPr/>
            </a:pPr>
            <a:fld id="{D3B5EA1C-A7DB-4043-A966-3C322641058E}" type="slidenum">
              <a:rPr lang="en-US" smtClean="0"/>
              <a:pPr>
                <a:defRPr/>
              </a:pPr>
              <a:t>7</a:t>
            </a:fld>
            <a:endParaRPr lang="en-US"/>
          </a:p>
        </p:txBody>
      </p:sp>
    </p:spTree>
    <p:extLst>
      <p:ext uri="{BB962C8B-B14F-4D97-AF65-F5344CB8AC3E}">
        <p14:creationId xmlns:p14="http://schemas.microsoft.com/office/powerpoint/2010/main" val="245950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0DF5-7A12-B244-B57B-D0417DAC1CC4}"/>
              </a:ext>
            </a:extLst>
          </p:cNvPr>
          <p:cNvSpPr>
            <a:spLocks noGrp="1"/>
          </p:cNvSpPr>
          <p:nvPr>
            <p:ph type="title"/>
          </p:nvPr>
        </p:nvSpPr>
        <p:spPr>
          <a:xfrm>
            <a:off x="304800" y="279400"/>
            <a:ext cx="8229600" cy="863600"/>
          </a:xfrm>
        </p:spPr>
        <p:txBody>
          <a:bodyPr/>
          <a:lstStyle/>
          <a:p>
            <a:r>
              <a:rPr lang="en-US" dirty="0"/>
              <a:t>Tactics used to achieve the top 5 ASRs</a:t>
            </a:r>
          </a:p>
        </p:txBody>
      </p:sp>
      <p:sp>
        <p:nvSpPr>
          <p:cNvPr id="4" name="Date Placeholder 3">
            <a:extLst>
              <a:ext uri="{FF2B5EF4-FFF2-40B4-BE49-F238E27FC236}">
                <a16:creationId xmlns:a16="http://schemas.microsoft.com/office/drawing/2014/main" id="{B832EC39-3BA5-FD4D-BD67-C73DF6D89969}"/>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894CDEBC-41F4-4445-A488-92D75D5320F9}"/>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375A9807-690A-1049-B1C2-D57C9E878A2B}"/>
              </a:ext>
            </a:extLst>
          </p:cNvPr>
          <p:cNvSpPr>
            <a:spLocks noGrp="1"/>
          </p:cNvSpPr>
          <p:nvPr>
            <p:ph type="sldNum" sz="quarter" idx="12"/>
          </p:nvPr>
        </p:nvSpPr>
        <p:spPr/>
        <p:txBody>
          <a:bodyPr/>
          <a:lstStyle/>
          <a:p>
            <a:pPr>
              <a:defRPr/>
            </a:pPr>
            <a:fld id="{D3B5EA1C-A7DB-4043-A966-3C322641058E}" type="slidenum">
              <a:rPr lang="en-US" smtClean="0"/>
              <a:pPr>
                <a:defRPr/>
              </a:pPr>
              <a:t>8</a:t>
            </a:fld>
            <a:endParaRPr lang="en-US"/>
          </a:p>
        </p:txBody>
      </p:sp>
      <p:graphicFrame>
        <p:nvGraphicFramePr>
          <p:cNvPr id="10" name="Content Placeholder 9">
            <a:extLst>
              <a:ext uri="{FF2B5EF4-FFF2-40B4-BE49-F238E27FC236}">
                <a16:creationId xmlns:a16="http://schemas.microsoft.com/office/drawing/2014/main" id="{387042DD-2071-184A-9542-9A91329D349B}"/>
              </a:ext>
            </a:extLst>
          </p:cNvPr>
          <p:cNvGraphicFramePr>
            <a:graphicFrameLocks noGrp="1"/>
          </p:cNvGraphicFramePr>
          <p:nvPr>
            <p:ph idx="1"/>
            <p:extLst>
              <p:ext uri="{D42A27DB-BD31-4B8C-83A1-F6EECF244321}">
                <p14:modId xmlns:p14="http://schemas.microsoft.com/office/powerpoint/2010/main" val="2132080142"/>
              </p:ext>
            </p:extLst>
          </p:nvPr>
        </p:nvGraphicFramePr>
        <p:xfrm>
          <a:off x="304800" y="1371600"/>
          <a:ext cx="8534400" cy="51358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445394543"/>
                    </a:ext>
                  </a:extLst>
                </a:gridCol>
                <a:gridCol w="2895600">
                  <a:extLst>
                    <a:ext uri="{9D8B030D-6E8A-4147-A177-3AD203B41FA5}">
                      <a16:colId xmlns:a16="http://schemas.microsoft.com/office/drawing/2014/main" val="890576026"/>
                    </a:ext>
                  </a:extLst>
                </a:gridCol>
                <a:gridCol w="1981200">
                  <a:extLst>
                    <a:ext uri="{9D8B030D-6E8A-4147-A177-3AD203B41FA5}">
                      <a16:colId xmlns:a16="http://schemas.microsoft.com/office/drawing/2014/main" val="4013859294"/>
                    </a:ext>
                  </a:extLst>
                </a:gridCol>
                <a:gridCol w="2057400">
                  <a:extLst>
                    <a:ext uri="{9D8B030D-6E8A-4147-A177-3AD203B41FA5}">
                      <a16:colId xmlns:a16="http://schemas.microsoft.com/office/drawing/2014/main" val="932966956"/>
                    </a:ext>
                  </a:extLst>
                </a:gridCol>
              </a:tblGrid>
              <a:tr h="370840">
                <a:tc>
                  <a:txBody>
                    <a:bodyPr/>
                    <a:lstStyle/>
                    <a:p>
                      <a:r>
                        <a:rPr lang="en-US" sz="2400" dirty="0"/>
                        <a:t>Quality </a:t>
                      </a:r>
                    </a:p>
                    <a:p>
                      <a:r>
                        <a:rPr lang="en-US" sz="2400" dirty="0"/>
                        <a:t>Attribute</a:t>
                      </a:r>
                    </a:p>
                  </a:txBody>
                  <a:tcPr/>
                </a:tc>
                <a:tc gridSpan="3">
                  <a:txBody>
                    <a:bodyPr/>
                    <a:lstStyle/>
                    <a:p>
                      <a:pPr algn="ctr"/>
                      <a:r>
                        <a:rPr lang="en-US" sz="2400" dirty="0"/>
                        <a:t>Tactics</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17593811"/>
                  </a:ext>
                </a:extLst>
              </a:tr>
              <a:tr h="370840">
                <a:tc rowSpan="2">
                  <a:txBody>
                    <a:bodyPr/>
                    <a:lstStyle/>
                    <a:p>
                      <a:pPr algn="l"/>
                      <a:r>
                        <a:rPr lang="en-US" dirty="0"/>
                        <a:t>Performance</a:t>
                      </a:r>
                    </a:p>
                  </a:txBody>
                  <a:tcPr anchor="ctr">
                    <a:solidFill>
                      <a:schemeClr val="bg1">
                        <a:lumMod val="95000"/>
                      </a:schemeClr>
                    </a:solidFill>
                  </a:tcPr>
                </a:tc>
                <a:tc>
                  <a:txBody>
                    <a:bodyPr/>
                    <a:lstStyle/>
                    <a:p>
                      <a:r>
                        <a:rPr lang="en-US" dirty="0"/>
                        <a:t>Control resource demand</a:t>
                      </a:r>
                    </a:p>
                  </a:txBody>
                  <a:tcPr>
                    <a:solidFill>
                      <a:schemeClr val="bg1">
                        <a:lumMod val="95000"/>
                      </a:schemeClr>
                    </a:solidFill>
                  </a:tcPr>
                </a:tc>
                <a:tc>
                  <a:txBody>
                    <a:bodyPr/>
                    <a:lstStyle/>
                    <a:p>
                      <a:r>
                        <a:rPr lang="en-US" dirty="0"/>
                        <a:t>Limit event response</a:t>
                      </a:r>
                    </a:p>
                  </a:txBody>
                  <a:tcPr>
                    <a:solidFill>
                      <a:schemeClr val="bg1">
                        <a:lumMod val="95000"/>
                      </a:schemeClr>
                    </a:solidFill>
                  </a:tcPr>
                </a:tc>
                <a:tc>
                  <a:txBody>
                    <a:bodyPr/>
                    <a:lstStyle/>
                    <a:p>
                      <a:r>
                        <a:rPr lang="en-US" dirty="0"/>
                        <a:t>Increase resource Efficiency</a:t>
                      </a:r>
                    </a:p>
                  </a:txBody>
                  <a:tcPr>
                    <a:solidFill>
                      <a:schemeClr val="bg1">
                        <a:lumMod val="95000"/>
                      </a:schemeClr>
                    </a:solidFill>
                  </a:tcPr>
                </a:tc>
                <a:extLst>
                  <a:ext uri="{0D108BD9-81ED-4DB2-BD59-A6C34878D82A}">
                    <a16:rowId xmlns:a16="http://schemas.microsoft.com/office/drawing/2014/main" val="1725228679"/>
                  </a:ext>
                </a:extLst>
              </a:tr>
              <a:tr h="370840">
                <a:tc vMerge="1">
                  <a:txBody>
                    <a:bodyPr/>
                    <a:lstStyle/>
                    <a:p>
                      <a:endParaRPr lang="en-US" dirty="0"/>
                    </a:p>
                  </a:txBody>
                  <a:tcPr/>
                </a:tc>
                <a:tc>
                  <a:txBody>
                    <a:bodyPr/>
                    <a:lstStyle/>
                    <a:p>
                      <a:r>
                        <a:rPr lang="en-US" dirty="0"/>
                        <a:t>Manages Resource</a:t>
                      </a:r>
                    </a:p>
                  </a:txBody>
                  <a:tcPr>
                    <a:solidFill>
                      <a:schemeClr val="bg1">
                        <a:lumMod val="95000"/>
                      </a:schemeClr>
                    </a:solidFill>
                  </a:tcPr>
                </a:tc>
                <a:tc>
                  <a:txBody>
                    <a:bodyPr/>
                    <a:lstStyle/>
                    <a:p>
                      <a:r>
                        <a:rPr lang="en-US" dirty="0"/>
                        <a:t>Increase resource</a:t>
                      </a:r>
                    </a:p>
                  </a:txBody>
                  <a:tcPr>
                    <a:solidFill>
                      <a:schemeClr val="bg1">
                        <a:lumMod val="95000"/>
                      </a:schemeClr>
                    </a:solidFill>
                  </a:tcPr>
                </a:tc>
                <a:tc>
                  <a:txBody>
                    <a:bodyPr/>
                    <a:lstStyle/>
                    <a:p>
                      <a:r>
                        <a:rPr lang="en-US" dirty="0"/>
                        <a:t>Schedule Resources</a:t>
                      </a:r>
                    </a:p>
                  </a:txBody>
                  <a:tcPr>
                    <a:solidFill>
                      <a:schemeClr val="bg1">
                        <a:lumMod val="95000"/>
                      </a:schemeClr>
                    </a:solidFill>
                  </a:tcPr>
                </a:tc>
                <a:extLst>
                  <a:ext uri="{0D108BD9-81ED-4DB2-BD59-A6C34878D82A}">
                    <a16:rowId xmlns:a16="http://schemas.microsoft.com/office/drawing/2014/main" val="1053096879"/>
                  </a:ext>
                </a:extLst>
              </a:tr>
              <a:tr h="370840">
                <a:tc rowSpan="2">
                  <a:txBody>
                    <a:bodyPr/>
                    <a:lstStyle/>
                    <a:p>
                      <a:pPr algn="l"/>
                      <a:r>
                        <a:rPr lang="en-US" dirty="0"/>
                        <a:t>Security</a:t>
                      </a:r>
                    </a:p>
                  </a:txBody>
                  <a:tcPr anchor="ctr">
                    <a:solidFill>
                      <a:schemeClr val="tx2">
                        <a:lumMod val="20000"/>
                        <a:lumOff val="80000"/>
                      </a:schemeClr>
                    </a:solidFill>
                  </a:tcPr>
                </a:tc>
                <a:tc>
                  <a:txBody>
                    <a:bodyPr/>
                    <a:lstStyle/>
                    <a:p>
                      <a:r>
                        <a:rPr lang="en-US" dirty="0"/>
                        <a:t>Detect Attacks</a:t>
                      </a:r>
                    </a:p>
                  </a:txBody>
                  <a:tcPr>
                    <a:solidFill>
                      <a:schemeClr val="tx2">
                        <a:lumMod val="20000"/>
                        <a:lumOff val="80000"/>
                      </a:schemeClr>
                    </a:solidFill>
                  </a:tcPr>
                </a:tc>
                <a:tc>
                  <a:txBody>
                    <a:bodyPr/>
                    <a:lstStyle/>
                    <a:p>
                      <a:r>
                        <a:rPr lang="en-US" dirty="0"/>
                        <a:t>Detect Intrusion</a:t>
                      </a:r>
                    </a:p>
                  </a:txBody>
                  <a:tcPr>
                    <a:solidFill>
                      <a:schemeClr val="tx2">
                        <a:lumMod val="20000"/>
                        <a:lumOff val="80000"/>
                      </a:schemeClr>
                    </a:solidFill>
                  </a:tcPr>
                </a:tc>
                <a:tc>
                  <a:txBody>
                    <a:bodyPr/>
                    <a:lstStyle/>
                    <a:p>
                      <a:r>
                        <a:rPr lang="en-US" dirty="0"/>
                        <a:t>Verify Message Integrity</a:t>
                      </a:r>
                    </a:p>
                  </a:txBody>
                  <a:tcPr>
                    <a:solidFill>
                      <a:schemeClr val="tx2">
                        <a:lumMod val="20000"/>
                        <a:lumOff val="80000"/>
                      </a:schemeClr>
                    </a:solidFill>
                  </a:tcPr>
                </a:tc>
                <a:extLst>
                  <a:ext uri="{0D108BD9-81ED-4DB2-BD59-A6C34878D82A}">
                    <a16:rowId xmlns:a16="http://schemas.microsoft.com/office/drawing/2014/main" val="282423968"/>
                  </a:ext>
                </a:extLst>
              </a:tr>
              <a:tr h="370840">
                <a:tc vMerge="1">
                  <a:txBody>
                    <a:bodyPr/>
                    <a:lstStyle/>
                    <a:p>
                      <a:endParaRPr lang="en-US" dirty="0"/>
                    </a:p>
                  </a:txBody>
                  <a:tcPr/>
                </a:tc>
                <a:tc>
                  <a:txBody>
                    <a:bodyPr/>
                    <a:lstStyle/>
                    <a:p>
                      <a:r>
                        <a:rPr lang="en-US" dirty="0"/>
                        <a:t>Resist and React to Attacks</a:t>
                      </a:r>
                    </a:p>
                  </a:txBody>
                  <a:tcPr>
                    <a:solidFill>
                      <a:schemeClr val="tx2">
                        <a:lumMod val="20000"/>
                        <a:lumOff val="80000"/>
                      </a:schemeClr>
                    </a:solidFill>
                  </a:tcPr>
                </a:tc>
                <a:tc>
                  <a:txBody>
                    <a:bodyPr/>
                    <a:lstStyle/>
                    <a:p>
                      <a:r>
                        <a:rPr lang="en-US" dirty="0"/>
                        <a:t>Identify Actors, Revoke Access</a:t>
                      </a:r>
                    </a:p>
                  </a:txBody>
                  <a:tcPr>
                    <a:solidFill>
                      <a:schemeClr val="tx2">
                        <a:lumMod val="20000"/>
                        <a:lumOff val="80000"/>
                      </a:schemeClr>
                    </a:solidFill>
                  </a:tcPr>
                </a:tc>
                <a:tc>
                  <a:txBody>
                    <a:bodyPr/>
                    <a:lstStyle/>
                    <a:p>
                      <a:r>
                        <a:rPr lang="en-US" dirty="0"/>
                        <a:t>Encrypt Data,</a:t>
                      </a:r>
                    </a:p>
                    <a:p>
                      <a:r>
                        <a:rPr lang="en-US" dirty="0"/>
                        <a:t>Lock computer</a:t>
                      </a:r>
                    </a:p>
                  </a:txBody>
                  <a:tcPr>
                    <a:solidFill>
                      <a:schemeClr val="tx2">
                        <a:lumMod val="20000"/>
                        <a:lumOff val="80000"/>
                      </a:schemeClr>
                    </a:solidFill>
                  </a:tcPr>
                </a:tc>
                <a:extLst>
                  <a:ext uri="{0D108BD9-81ED-4DB2-BD59-A6C34878D82A}">
                    <a16:rowId xmlns:a16="http://schemas.microsoft.com/office/drawing/2014/main" val="2678421416"/>
                  </a:ext>
                </a:extLst>
              </a:tr>
              <a:tr h="370840">
                <a:tc rowSpan="2">
                  <a:txBody>
                    <a:bodyPr/>
                    <a:lstStyle/>
                    <a:p>
                      <a:pPr algn="l"/>
                      <a:r>
                        <a:rPr lang="en-US" dirty="0"/>
                        <a:t>Availability</a:t>
                      </a:r>
                    </a:p>
                  </a:txBody>
                  <a:tcPr anchor="ctr">
                    <a:solidFill>
                      <a:schemeClr val="accent1">
                        <a:lumMod val="20000"/>
                        <a:lumOff val="80000"/>
                      </a:schemeClr>
                    </a:solidFill>
                  </a:tcPr>
                </a:tc>
                <a:tc>
                  <a:txBody>
                    <a:bodyPr/>
                    <a:lstStyle/>
                    <a:p>
                      <a:r>
                        <a:rPr lang="en-US" dirty="0"/>
                        <a:t>Detect Faults</a:t>
                      </a:r>
                    </a:p>
                  </a:txBody>
                  <a:tcPr>
                    <a:solidFill>
                      <a:schemeClr val="accent1">
                        <a:lumMod val="20000"/>
                        <a:lumOff val="80000"/>
                      </a:schemeClr>
                    </a:solidFill>
                  </a:tcPr>
                </a:tc>
                <a:tc>
                  <a:txBody>
                    <a:bodyPr/>
                    <a:lstStyle/>
                    <a:p>
                      <a:r>
                        <a:rPr lang="en-US" dirty="0"/>
                        <a:t>Monitor system</a:t>
                      </a:r>
                    </a:p>
                  </a:txBody>
                  <a:tcPr>
                    <a:solidFill>
                      <a:schemeClr val="accent1">
                        <a:lumMod val="20000"/>
                        <a:lumOff val="80000"/>
                      </a:schemeClr>
                    </a:solidFill>
                  </a:tcPr>
                </a:tc>
                <a:tc>
                  <a:txBody>
                    <a:bodyPr/>
                    <a:lstStyle/>
                    <a:p>
                      <a:r>
                        <a:rPr lang="en-US" dirty="0"/>
                        <a:t>Self testing</a:t>
                      </a:r>
                    </a:p>
                  </a:txBody>
                  <a:tcPr>
                    <a:solidFill>
                      <a:schemeClr val="accent1">
                        <a:lumMod val="20000"/>
                        <a:lumOff val="80000"/>
                      </a:schemeClr>
                    </a:solidFill>
                  </a:tcPr>
                </a:tc>
                <a:extLst>
                  <a:ext uri="{0D108BD9-81ED-4DB2-BD59-A6C34878D82A}">
                    <a16:rowId xmlns:a16="http://schemas.microsoft.com/office/drawing/2014/main" val="2305706051"/>
                  </a:ext>
                </a:extLst>
              </a:tr>
              <a:tr h="370840">
                <a:tc vMerge="1">
                  <a:txBody>
                    <a:bodyPr/>
                    <a:lstStyle/>
                    <a:p>
                      <a:endParaRPr lang="en-US" dirty="0"/>
                    </a:p>
                  </a:txBody>
                  <a:tcPr/>
                </a:tc>
                <a:tc>
                  <a:txBody>
                    <a:bodyPr/>
                    <a:lstStyle/>
                    <a:p>
                      <a:r>
                        <a:rPr lang="en-US" dirty="0"/>
                        <a:t>Recover from faults</a:t>
                      </a:r>
                    </a:p>
                  </a:txBody>
                  <a:tcPr>
                    <a:solidFill>
                      <a:schemeClr val="accent1">
                        <a:lumMod val="20000"/>
                        <a:lumOff val="80000"/>
                      </a:schemeClr>
                    </a:solidFill>
                  </a:tcPr>
                </a:tc>
                <a:tc>
                  <a:txBody>
                    <a:bodyPr/>
                    <a:lstStyle/>
                    <a:p>
                      <a:r>
                        <a:rPr lang="en-US" dirty="0"/>
                        <a:t>Preparation and Repair</a:t>
                      </a:r>
                    </a:p>
                  </a:txBody>
                  <a:tcPr>
                    <a:solidFill>
                      <a:schemeClr val="accent1">
                        <a:lumMod val="20000"/>
                        <a:lumOff val="80000"/>
                      </a:schemeClr>
                    </a:solidFill>
                  </a:tcPr>
                </a:tc>
                <a:tc>
                  <a:txBody>
                    <a:bodyPr/>
                    <a:lstStyle/>
                    <a:p>
                      <a:r>
                        <a:rPr lang="en-US" dirty="0"/>
                        <a:t>Exception Handling</a:t>
                      </a:r>
                    </a:p>
                  </a:txBody>
                  <a:tcPr>
                    <a:solidFill>
                      <a:schemeClr val="accent1">
                        <a:lumMod val="20000"/>
                        <a:lumOff val="80000"/>
                      </a:schemeClr>
                    </a:solidFill>
                  </a:tcPr>
                </a:tc>
                <a:extLst>
                  <a:ext uri="{0D108BD9-81ED-4DB2-BD59-A6C34878D82A}">
                    <a16:rowId xmlns:a16="http://schemas.microsoft.com/office/drawing/2014/main" val="3566800656"/>
                  </a:ext>
                </a:extLst>
              </a:tr>
              <a:tr h="370840">
                <a:tc>
                  <a:txBody>
                    <a:bodyPr/>
                    <a:lstStyle/>
                    <a:p>
                      <a:pPr algn="l"/>
                      <a:r>
                        <a:rPr lang="en-US" dirty="0"/>
                        <a:t>Modifiability</a:t>
                      </a:r>
                    </a:p>
                  </a:txBody>
                  <a:tcPr anchor="ctr"/>
                </a:tc>
                <a:tc>
                  <a:txBody>
                    <a:bodyPr/>
                    <a:lstStyle/>
                    <a:p>
                      <a:r>
                        <a:rPr lang="en-US" dirty="0"/>
                        <a:t>Reduce size of a Modules</a:t>
                      </a:r>
                    </a:p>
                  </a:txBody>
                  <a:tcPr/>
                </a:tc>
                <a:tc>
                  <a:txBody>
                    <a:bodyPr/>
                    <a:lstStyle/>
                    <a:p>
                      <a:r>
                        <a:rPr lang="en-US" dirty="0"/>
                        <a:t>Split Modules</a:t>
                      </a:r>
                    </a:p>
                  </a:txBody>
                  <a:tcPr/>
                </a:tc>
                <a:tc>
                  <a:txBody>
                    <a:bodyPr/>
                    <a:lstStyle/>
                    <a:p>
                      <a:r>
                        <a:rPr lang="en-US" dirty="0"/>
                        <a:t>Reduce coupling</a:t>
                      </a:r>
                    </a:p>
                  </a:txBody>
                  <a:tcPr/>
                </a:tc>
                <a:extLst>
                  <a:ext uri="{0D108BD9-81ED-4DB2-BD59-A6C34878D82A}">
                    <a16:rowId xmlns:a16="http://schemas.microsoft.com/office/drawing/2014/main" val="1722395381"/>
                  </a:ext>
                </a:extLst>
              </a:tr>
              <a:tr h="370840">
                <a:tc>
                  <a:txBody>
                    <a:bodyPr/>
                    <a:lstStyle/>
                    <a:p>
                      <a:pPr algn="l"/>
                      <a:r>
                        <a:rPr lang="en-US" dirty="0"/>
                        <a:t>Testability</a:t>
                      </a:r>
                    </a:p>
                  </a:txBody>
                  <a:tcPr anchor="ctr">
                    <a:solidFill>
                      <a:schemeClr val="bg1">
                        <a:lumMod val="95000"/>
                      </a:schemeClr>
                    </a:solidFill>
                  </a:tcPr>
                </a:tc>
                <a:tc>
                  <a:txBody>
                    <a:bodyPr/>
                    <a:lstStyle/>
                    <a:p>
                      <a:r>
                        <a:rPr lang="en-US" dirty="0"/>
                        <a:t>Control and Observe System State</a:t>
                      </a:r>
                    </a:p>
                  </a:txBody>
                  <a:tcPr>
                    <a:solidFill>
                      <a:schemeClr val="bg1">
                        <a:lumMod val="95000"/>
                      </a:schemeClr>
                    </a:solidFill>
                  </a:tcPr>
                </a:tc>
                <a:tc>
                  <a:txBody>
                    <a:bodyPr/>
                    <a:lstStyle/>
                    <a:p>
                      <a:r>
                        <a:rPr lang="en-US" dirty="0"/>
                        <a:t>Sandbox, record</a:t>
                      </a:r>
                    </a:p>
                  </a:txBody>
                  <a:tcPr>
                    <a:solidFill>
                      <a:schemeClr val="bg1">
                        <a:lumMod val="95000"/>
                      </a:schemeClr>
                    </a:solidFill>
                  </a:tcPr>
                </a:tc>
                <a:tc>
                  <a:txBody>
                    <a:bodyPr/>
                    <a:lstStyle/>
                    <a:p>
                      <a:r>
                        <a:rPr lang="en-US" dirty="0"/>
                        <a:t>Playback and </a:t>
                      </a:r>
                    </a:p>
                  </a:txBody>
                  <a:tcPr>
                    <a:solidFill>
                      <a:schemeClr val="bg1">
                        <a:lumMod val="95000"/>
                      </a:schemeClr>
                    </a:solidFill>
                  </a:tcPr>
                </a:tc>
                <a:extLst>
                  <a:ext uri="{0D108BD9-81ED-4DB2-BD59-A6C34878D82A}">
                    <a16:rowId xmlns:a16="http://schemas.microsoft.com/office/drawing/2014/main" val="3030673989"/>
                  </a:ext>
                </a:extLst>
              </a:tr>
            </a:tbl>
          </a:graphicData>
        </a:graphic>
      </p:graphicFrame>
    </p:spTree>
    <p:extLst>
      <p:ext uri="{BB962C8B-B14F-4D97-AF65-F5344CB8AC3E}">
        <p14:creationId xmlns:p14="http://schemas.microsoft.com/office/powerpoint/2010/main" val="273517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9868-84CA-3F42-9D87-F5AE63A8EA64}"/>
              </a:ext>
            </a:extLst>
          </p:cNvPr>
          <p:cNvSpPr>
            <a:spLocks noGrp="1"/>
          </p:cNvSpPr>
          <p:nvPr>
            <p:ph type="title"/>
          </p:nvPr>
        </p:nvSpPr>
        <p:spPr/>
        <p:txBody>
          <a:bodyPr/>
          <a:lstStyle/>
          <a:p>
            <a:r>
              <a:rPr lang="en-US" sz="2800" dirty="0"/>
              <a:t>Software Architecture diagram – Context diagram</a:t>
            </a:r>
          </a:p>
        </p:txBody>
      </p:sp>
      <p:sp>
        <p:nvSpPr>
          <p:cNvPr id="4" name="Date Placeholder 3">
            <a:extLst>
              <a:ext uri="{FF2B5EF4-FFF2-40B4-BE49-F238E27FC236}">
                <a16:creationId xmlns:a16="http://schemas.microsoft.com/office/drawing/2014/main" id="{9A837F21-F6F5-9643-86FD-9F0B69C7E108}"/>
              </a:ext>
            </a:extLst>
          </p:cNvPr>
          <p:cNvSpPr>
            <a:spLocks noGrp="1"/>
          </p:cNvSpPr>
          <p:nvPr>
            <p:ph type="dt" sz="half" idx="10"/>
          </p:nvPr>
        </p:nvSpPr>
        <p:spPr/>
        <p:txBody>
          <a:bodyPr/>
          <a:lstStyle/>
          <a:p>
            <a:pPr>
              <a:defRPr/>
            </a:pPr>
            <a:fld id="{31CAD9AB-5CA1-4FAC-9D1E-A3369B289022}" type="datetime1">
              <a:rPr lang="en-US" smtClean="0"/>
              <a:pPr>
                <a:defRPr/>
              </a:pPr>
              <a:t>9/11/22</a:t>
            </a:fld>
            <a:endParaRPr lang="en-US"/>
          </a:p>
        </p:txBody>
      </p:sp>
      <p:sp>
        <p:nvSpPr>
          <p:cNvPr id="5" name="Footer Placeholder 4">
            <a:extLst>
              <a:ext uri="{FF2B5EF4-FFF2-40B4-BE49-F238E27FC236}">
                <a16:creationId xmlns:a16="http://schemas.microsoft.com/office/drawing/2014/main" id="{EF45A013-9332-F947-A0E4-B01D2CC877BC}"/>
              </a:ext>
            </a:extLst>
          </p:cNvPr>
          <p:cNvSpPr>
            <a:spLocks noGrp="1"/>
          </p:cNvSpPr>
          <p:nvPr>
            <p:ph type="ftr" sz="quarter" idx="11"/>
          </p:nvPr>
        </p:nvSpPr>
        <p:spPr/>
        <p:txBody>
          <a:bodyPr/>
          <a:lstStyle/>
          <a:p>
            <a:pPr>
              <a:defRPr/>
            </a:pPr>
            <a:r>
              <a:rPr lang="en-US"/>
              <a:t>SS ZG653  </a:t>
            </a:r>
            <a:endParaRPr lang="en-US" dirty="0"/>
          </a:p>
        </p:txBody>
      </p:sp>
      <p:sp>
        <p:nvSpPr>
          <p:cNvPr id="6" name="Slide Number Placeholder 5">
            <a:extLst>
              <a:ext uri="{FF2B5EF4-FFF2-40B4-BE49-F238E27FC236}">
                <a16:creationId xmlns:a16="http://schemas.microsoft.com/office/drawing/2014/main" id="{42F8DE96-574A-7147-81FF-9FED9BC84855}"/>
              </a:ext>
            </a:extLst>
          </p:cNvPr>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pic>
        <p:nvPicPr>
          <p:cNvPr id="7" name="Picture 2">
            <a:extLst>
              <a:ext uri="{FF2B5EF4-FFF2-40B4-BE49-F238E27FC236}">
                <a16:creationId xmlns:a16="http://schemas.microsoft.com/office/drawing/2014/main" id="{3C9F1BBB-57CD-E444-8EB8-4D710B09D4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382000" cy="488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32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7263</TotalTime>
  <Words>814</Words>
  <Application>Microsoft Macintosh PowerPoint</Application>
  <PresentationFormat>On-screen Show (4:3)</PresentationFormat>
  <Paragraphs>210</Paragraphs>
  <Slides>17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 Unicode MS</vt:lpstr>
      <vt:lpstr>Arial</vt:lpstr>
      <vt:lpstr>Calibri</vt:lpstr>
      <vt:lpstr>Office Theme</vt:lpstr>
      <vt:lpstr>think-cell Slide</vt:lpstr>
      <vt:lpstr>SS ZG653 : Software Architecture Assignment :1 </vt:lpstr>
      <vt:lpstr>Table of Contents</vt:lpstr>
      <vt:lpstr>Purpose of the system</vt:lpstr>
      <vt:lpstr>Purpose of the system Visual</vt:lpstr>
      <vt:lpstr>Key Requirements : Functional &amp; Non-Functional</vt:lpstr>
      <vt:lpstr>Architecturally Significant Requirements (ASR)</vt:lpstr>
      <vt:lpstr>Utility tree of Architecturally Significant Requirements (ASR)</vt:lpstr>
      <vt:lpstr>Tactics used to achieve the top 5 ASRs</vt:lpstr>
      <vt:lpstr>Software Architecture diagram – Context diagram</vt:lpstr>
      <vt:lpstr>Software Architecture diagram –Module decomposition – Part 1</vt:lpstr>
      <vt:lpstr>Part 2</vt:lpstr>
      <vt:lpstr>Software Architecture diagram – Component &amp; Connection diagram</vt:lpstr>
      <vt:lpstr>Software Architecture diagram-Deployment diagram</vt:lpstr>
      <vt:lpstr>Description of how the system works</vt:lpstr>
      <vt:lpstr>Description of how the system works Diagram</vt:lpstr>
      <vt:lpstr>Key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Microsoft Office User</cp:lastModifiedBy>
  <cp:revision>773</cp:revision>
  <dcterms:created xsi:type="dcterms:W3CDTF">2015-05-26T08:32:25Z</dcterms:created>
  <dcterms:modified xsi:type="dcterms:W3CDTF">2022-09-11T18:14:27Z</dcterms:modified>
</cp:coreProperties>
</file>