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slides/slide28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presentation.xml" ContentType="application/vnd.openxmlformats-officedocument.presentationml.presentation.main+xml"/>
  <Override PartName="/ppt/slides/slide2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1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6.xml" ContentType="application/vnd.openxmlformats-officedocument.presentationml.slide+xml"/>
  <Override PartName="/ppt/slides/slide20.xml" ContentType="application/vnd.openxmlformats-officedocument.presentationml.slide+xml"/>
  <Override PartName="/ppt/slides/slide26.xml" ContentType="application/vnd.openxmlformats-officedocument.presentationml.slide+xml"/>
  <Override PartName="/ppt/slides/slide19.xml" ContentType="application/vnd.openxmlformats-officedocument.presentationml.slide+xml"/>
  <Override PartName="/ppt/slides/slide23.xml" ContentType="application/vnd.openxmlformats-officedocument.presentationml.slide+xml"/>
  <Override PartName="/ppt/slides/slide18.xml" ContentType="application/vnd.openxmlformats-officedocument.presentationml.slide+xml"/>
  <Override PartName="/ppt/slides/slide22.xml" ContentType="application/vnd.openxmlformats-officedocument.presentationml.slide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8.xml" ContentType="application/vnd.openxmlformats-officedocument.presentationml.slideMaster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7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5.xml" ContentType="application/vnd.openxmlformats-officedocument.presentationml.notesSlid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12.xml" ContentType="application/vnd.openxmlformats-officedocument.theme+xml"/>
  <Override PartName="/ppt/theme/theme5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8.xml" ContentType="application/vnd.openxmlformats-officedocument.theme+xml"/>
  <Override PartName="/ppt/theme/theme13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  <p:sldMasterId id="2147483666" r:id="rId8"/>
    <p:sldMasterId id="2147483667" r:id="rId9"/>
    <p:sldMasterId id="2147483668" r:id="rId10"/>
    <p:sldMasterId id="2147483669" r:id="rId11"/>
    <p:sldMasterId id="2147483670" r:id="rId12"/>
  </p:sldMasterIdLst>
  <p:notesMasterIdLst>
    <p:notesMasterId r:id="rId45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7DA938-8E4E-4342-99D4-CA6D56F30175}">
  <a:tblStyle styleId="{9D7DA938-8E4E-4342-99D4-CA6D56F3017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customXml" Target="../customXml/item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customXml" Target="../customXml/item2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presProps" Target="presProps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5" name="Google Shape;28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1" name="Google Shape;2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7" name="Google Shape;29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8" name="Google Shape;30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4" name="Google Shape;3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0" name="Google Shape;32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6" name="Google Shape;32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3" name="Google Shape;33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0" name="Google Shape;34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3" name="Google Shape;35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9" name="Google Shape;35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6" name="Google Shape;36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2" name="Google Shape;37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9" name="Google Shape;37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body" idx="1"/>
          </p:nvPr>
        </p:nvSpPr>
        <p:spPr>
          <a:xfrm rot="5400000">
            <a:off x="1303338" y="29686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body" idx="2"/>
          </p:nvPr>
        </p:nvSpPr>
        <p:spPr>
          <a:xfrm rot="5400000">
            <a:off x="5410200" y="2743200"/>
            <a:ext cx="5867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2"/>
          </p:nvPr>
        </p:nvSpPr>
        <p:spPr>
          <a:xfrm>
            <a:off x="49530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2"/>
          </p:nvPr>
        </p:nvSpPr>
        <p:spPr>
          <a:xfrm>
            <a:off x="457200" y="2362199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5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4"/>
          </p:nvPr>
        </p:nvSpPr>
        <p:spPr>
          <a:xfrm>
            <a:off x="4645025" y="2362199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5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>
            <a:spLocks noGrp="1"/>
          </p:cNvSpPr>
          <p:nvPr>
            <p:ph type="pic" idx="2"/>
          </p:nvPr>
        </p:nvSpPr>
        <p:spPr>
          <a:xfrm>
            <a:off x="1792288" y="1828800"/>
            <a:ext cx="5486400" cy="3429000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DAE5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1792288" y="57118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0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7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8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40" name="Google Shape;140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18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44" name="Google Shape;144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7" name="Google Shape;147;p18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58" name="Google Shape;158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2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62" name="Google Shape;162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5" name="Google Shape;165;p2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2"/>
          <p:cNvGrpSpPr/>
          <p:nvPr/>
        </p:nvGrpSpPr>
        <p:grpSpPr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174" name="Google Shape;174;p22"/>
            <p:cNvSpPr txBox="1"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2"/>
            <p:cNvSpPr txBox="1"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2"/>
            <p:cNvSpPr txBox="1"/>
            <p:nvPr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" name="Google Shape;177;p2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937" y="381000"/>
            <a:ext cx="692150" cy="21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9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2084387" y="6550025"/>
            <a:ext cx="7059612" cy="49212"/>
            <a:chOff x="2083888" y="6550671"/>
            <a:chExt cx="7060112" cy="48665"/>
          </a:xfrm>
        </p:grpSpPr>
        <p:sp>
          <p:nvSpPr>
            <p:cNvPr id="23" name="Google Shape;23;p3"/>
            <p:cNvSpPr txBox="1"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 txBox="1"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" name="Google Shape;26;p3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3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8" name="Google Shape;28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32" name="Google Shape;32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6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8" descr="\\Server\D\jyoti\FI023_BITS_v1\styleguide img\IMG_5627_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 txBox="1"/>
          <p:nvPr/>
        </p:nvSpPr>
        <p:spPr>
          <a:xfrm>
            <a:off x="0" y="4281487"/>
            <a:ext cx="9144000" cy="25765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8" descr="Picture 7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8"/>
          <p:cNvSpPr txBox="1"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 txBox="1"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6858000" y="7620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73" name="Google Shape;73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1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77" name="Google Shape;77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2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89" name="Google Shape;89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12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93" name="Google Shape;93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6" name="Google Shape;96;p1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2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4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08" name="Google Shape;108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12" name="Google Shape;112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5" name="Google Shape;115;p14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6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23" name="Google Shape;123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16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27" name="Google Shape;127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0" name="Google Shape;130;p16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hebetterindia.com/41251/dr-vishal-rao-affordable-voice-prosthesis/" TargetMode="External"/><Relationship Id="rId4" Type="http://schemas.openxmlformats.org/officeDocument/2006/relationships/hyperlink" Target="https://www.bbc.com/news/business-41969801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body" idx="1"/>
          </p:nvPr>
        </p:nvSpPr>
        <p:spPr>
          <a:xfrm>
            <a:off x="2571750" y="5181600"/>
            <a:ext cx="6019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16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Nandagopal</a:t>
            </a:r>
            <a:r>
              <a:rPr lang="en-US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Govindan</a:t>
            </a: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2362200" y="3657600"/>
            <a:ext cx="6248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-US" sz="2800" b="1" i="0" u="none">
                <a:solidFill>
                  <a:schemeClr val="lt1"/>
                </a:solidFill>
              </a:rPr>
              <a:t>Software </a:t>
            </a:r>
            <a:r>
              <a:rPr lang="en-US" sz="2800"/>
              <a:t>Product Management</a:t>
            </a:r>
            <a:r>
              <a:rPr lang="en-US" sz="2800" b="1" i="0" u="none">
                <a:solidFill>
                  <a:schemeClr val="lt1"/>
                </a:solidFill>
              </a:rPr>
              <a:t/>
            </a:r>
            <a:br>
              <a:rPr lang="en-US" sz="2800" b="1" i="0" u="none">
                <a:solidFill>
                  <a:schemeClr val="lt1"/>
                </a:solidFill>
              </a:rPr>
            </a:br>
            <a:r>
              <a:rPr lang="en-US" sz="2800" b="1" i="0" u="none">
                <a:solidFill>
                  <a:schemeClr val="lt1"/>
                </a:solidFill>
              </a:rPr>
              <a:t/>
            </a:r>
            <a:br>
              <a:rPr lang="en-US" sz="2800" b="1" i="0" u="none">
                <a:solidFill>
                  <a:schemeClr val="lt1"/>
                </a:solidFill>
              </a:rPr>
            </a:br>
            <a:r>
              <a:rPr lang="en-US" sz="2800" b="1" i="0" u="none">
                <a:solidFill>
                  <a:schemeClr val="lt1"/>
                </a:solidFill>
              </a:rPr>
              <a:t>Business plan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Different aspects of marketing strategy: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Create awareness about the product (Ex. Press release, SEO)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Create a set of high profile reference customers (Ex. Kissflow)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Differentiate on quality, simplicity, price, service</a:t>
            </a:r>
            <a:endParaRPr/>
          </a:p>
        </p:txBody>
      </p:sp>
      <p:sp>
        <p:nvSpPr>
          <p:cNvPr id="246" name="Google Shape;246;p3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Marketing strategy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What would be your marketing strategy for: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Online children stories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Online library of BE student books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Product recommendation &amp; consulting business</a:t>
            </a:r>
            <a:endParaRPr/>
          </a:p>
        </p:txBody>
      </p:sp>
      <p:sp>
        <p:nvSpPr>
          <p:cNvPr id="252" name="Google Shape;252;p3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Product development plan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Release milestones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Service and support plan</a:t>
            </a:r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Operational plan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What is your release plan for 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Online children stories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Online library of BE student books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Product recommendation &amp; consulting business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64" name="Google Shape;264;p3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What is your customer support &amp; service plan for 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Online children stories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Online library of BE student books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Product recommendation &amp; consulting business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70" name="Google Shape;270;p3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Experience of Management staff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Management experience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Domain knowledge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Experience of Technical staff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Experience of Marketing staff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76" name="Google Shape;276;p3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People strength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What type of skills &amp; resources do you need to develop this product?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Online children stories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Online library of BE student books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Product recommendation &amp; consulting business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82" name="Google Shape;282;p3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Sales forecast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Break-even analysis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Profit &amp; loss projections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Cash flow projections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Balance sheet forecast</a:t>
            </a:r>
            <a:endParaRPr/>
          </a:p>
        </p:txBody>
      </p:sp>
      <p:sp>
        <p:nvSpPr>
          <p:cNvPr id="288" name="Google Shape;288;p4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Financial forecast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Sales forecast</a:t>
            </a:r>
            <a:endParaRPr/>
          </a:p>
        </p:txBody>
      </p:sp>
      <p:graphicFrame>
        <p:nvGraphicFramePr>
          <p:cNvPr id="294" name="Google Shape;294;p41"/>
          <p:cNvGraphicFramePr/>
          <p:nvPr/>
        </p:nvGraphicFramePr>
        <p:xfrm>
          <a:off x="1422400" y="1934028"/>
          <a:ext cx="6096000" cy="1483400"/>
        </p:xfrm>
        <a:graphic>
          <a:graphicData uri="http://schemas.openxmlformats.org/drawingml/2006/table">
            <a:tbl>
              <a:tblPr firstRow="1" bandRow="1">
                <a:noFill/>
                <a:tableStyleId>{9D7DA938-8E4E-4342-99D4-CA6D56F30175}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Year</a:t>
                      </a:r>
                      <a:endParaRPr sz="18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# of customers</a:t>
                      </a:r>
                      <a:endParaRPr sz="18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Revenue ($)</a:t>
                      </a:r>
                      <a:endParaRPr sz="18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2021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1,000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10 Million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2022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3,000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30 Million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2023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10,000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100 Million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457" y="143782"/>
            <a:ext cx="8519886" cy="6656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Purpose of business plan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Contents of a business plan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What investors look for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Example: Airbnb pitch</a:t>
            </a:r>
            <a:endParaRPr/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05" name="Google Shape;305;p4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Example of break even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What costs will we be incurring each year in developing and marketing this product?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Online children stories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Online library of BE student books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Product recommendation &amp; consulting business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11" name="Google Shape;311;p4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Exercise in Break even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What revenues can we expect each year from this product?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Online children stories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Online library of BE student books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Product recommendation &amp; consulting business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17" name="Google Shape;317;p4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When will be reach break-even?</a:t>
            </a:r>
            <a:endParaRPr/>
          </a:p>
        </p:txBody>
      </p:sp>
      <p:sp>
        <p:nvSpPr>
          <p:cNvPr id="323" name="Google Shape;323;p4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Profit &amp; Loss statement</a:t>
            </a:r>
            <a:endParaRPr/>
          </a:p>
        </p:txBody>
      </p:sp>
      <p:sp>
        <p:nvSpPr>
          <p:cNvPr id="329" name="Google Shape;329;p47"/>
          <p:cNvSpPr/>
          <p:nvPr/>
        </p:nvSpPr>
        <p:spPr>
          <a:xfrm>
            <a:off x="914400" y="1485114"/>
            <a:ext cx="5943600" cy="501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revenue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direct costs (labour, tools)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Gross profit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Gross margin (%)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depreciation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other overheads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profit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margin (%)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plus other income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EBIT (Earning before income &amp; Tax)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interest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PBT (Profit before tax)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tax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 (Profit after tax, aka Net profit)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 margin (%)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7"/>
          <p:cNvSpPr txBox="1"/>
          <p:nvPr/>
        </p:nvSpPr>
        <p:spPr>
          <a:xfrm>
            <a:off x="6037942" y="3454399"/>
            <a:ext cx="2786744" cy="923330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Gives an idea about the revenue, expenses and profit or loss for a period.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Cash flow statement</a:t>
            </a:r>
            <a:endParaRPr/>
          </a:p>
        </p:txBody>
      </p:sp>
      <p:graphicFrame>
        <p:nvGraphicFramePr>
          <p:cNvPr id="336" name="Google Shape;336;p48"/>
          <p:cNvGraphicFramePr/>
          <p:nvPr/>
        </p:nvGraphicFramePr>
        <p:xfrm>
          <a:off x="507999" y="2061029"/>
          <a:ext cx="8084450" cy="3178625"/>
        </p:xfrm>
        <a:graphic>
          <a:graphicData uri="http://schemas.openxmlformats.org/drawingml/2006/table">
            <a:tbl>
              <a:tblPr>
                <a:noFill/>
                <a:tableStyleId>{9D7DA938-8E4E-4342-99D4-CA6D56F30175}</a:tableStyleId>
              </a:tblPr>
              <a:tblGrid>
                <a:gridCol w="404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9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Cash flowing in</a:t>
                      </a:r>
                      <a:endParaRPr sz="20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Cash flowing out</a:t>
                      </a:r>
                      <a:endParaRPr sz="20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8850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Receipt of cash from sales (may be delayed due to payment terms)</a:t>
                      </a:r>
                      <a:endParaRPr sz="20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Loans</a:t>
                      </a:r>
                      <a:endParaRPr sz="20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Equity proceeds (sale of equity)</a:t>
                      </a:r>
                      <a:endParaRPr sz="20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20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Rent &amp; infrastructure expenses</a:t>
                      </a:r>
                      <a:endParaRPr sz="20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Salaries</a:t>
                      </a:r>
                      <a:endParaRPr sz="20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Repayment of loan</a:t>
                      </a:r>
                      <a:endParaRPr sz="20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Purchase of equipment</a:t>
                      </a:r>
                      <a:endParaRPr sz="20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7" name="Google Shape;337;p48"/>
          <p:cNvSpPr txBox="1"/>
          <p:nvPr/>
        </p:nvSpPr>
        <p:spPr>
          <a:xfrm>
            <a:off x="918464" y="5635954"/>
            <a:ext cx="7263527" cy="369332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Tells whether there is enough cash coming in to meet the expenses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endParaRPr/>
          </a:p>
        </p:txBody>
      </p:sp>
      <p:pic>
        <p:nvPicPr>
          <p:cNvPr id="343" name="Google Shape;343;p49" descr="FreshBooks provides an example of a balance sheet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342" y="152400"/>
            <a:ext cx="7634516" cy="5363028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9"/>
          <p:cNvSpPr txBox="1"/>
          <p:nvPr/>
        </p:nvSpPr>
        <p:spPr>
          <a:xfrm>
            <a:off x="1371329" y="5921828"/>
            <a:ext cx="6096541" cy="369332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Talks about assets, liabilities and equity on a specific date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What risks do you see in this product business?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Online children stories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Online library of BE student books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Product recommendation &amp; consulting business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50" name="Google Shape;350;p5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Risks and mitigation plan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How do you plan to address these risks?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Online children stories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Online library of BE student books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Product recommendation &amp; consulting business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56" name="Google Shape;356;p5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Risks and mitigation plan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Risks &amp; mitigation plan</a:t>
            </a:r>
            <a:endParaRPr/>
          </a:p>
        </p:txBody>
      </p:sp>
      <p:graphicFrame>
        <p:nvGraphicFramePr>
          <p:cNvPr id="362" name="Google Shape;362;p52"/>
          <p:cNvGraphicFramePr/>
          <p:nvPr/>
        </p:nvGraphicFramePr>
        <p:xfrm>
          <a:off x="304800" y="2529113"/>
          <a:ext cx="8360250" cy="3689125"/>
        </p:xfrm>
        <a:graphic>
          <a:graphicData uri="http://schemas.openxmlformats.org/drawingml/2006/table">
            <a:tbl>
              <a:tblPr firstRow="1" bandRow="1">
                <a:noFill/>
                <a:tableStyleId>{9D7DA938-8E4E-4342-99D4-CA6D56F30175}</a:tableStyleId>
              </a:tblPr>
              <a:tblGrid>
                <a:gridCol w="47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2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23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3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#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Risk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Impact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Probability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Score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Mitigation plan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solidFill>
                      <a:srgbClr val="C5D8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8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Competition may come up with a similar product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High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(9)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Low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(2)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AutoNum type="alphaLcParenR"/>
                      </a:pPr>
                      <a:r>
                        <a:rPr lang="en-US" sz="1400" u="none" strike="noStrike" cap="none"/>
                        <a:t>Keep a close watch on the market</a:t>
                      </a:r>
                      <a:endParaRPr sz="1400" u="none" strike="noStrike" cap="none"/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AutoNum type="alphaLcParenR"/>
                      </a:pPr>
                      <a:r>
                        <a:rPr lang="en-US" sz="1400" u="none" strike="noStrike" cap="none"/>
                        <a:t>Differentiate by addressing needs of a subset of the market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We may need more number of iterations to prove MVP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Medium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(5)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Medium 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(5)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AutoNum type="alphaLcParenR"/>
                      </a:pPr>
                      <a:r>
                        <a:rPr lang="en-US" sz="1400" u="none" strike="noStrike" cap="none"/>
                        <a:t>Study the market deeper</a:t>
                      </a:r>
                      <a:endParaRPr sz="1400" u="none" strike="noStrike" cap="none"/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AutoNum type="alphaLcParenR"/>
                      </a:pPr>
                      <a:r>
                        <a:rPr lang="en-US" sz="1400" u="none" strike="noStrike" cap="none"/>
                        <a:t>Identify 5-6 customers to work closely during MVP testing phase</a:t>
                      </a:r>
                      <a:endParaRPr sz="1400" u="none" strike="noStrike" cap="none"/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AutoNum type="alphaLcParenR"/>
                      </a:pPr>
                      <a:r>
                        <a:rPr lang="en-US" sz="1400" u="none" strike="noStrike" cap="none"/>
                        <a:t>Create rough working models to save on time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3" name="Google Shape;363;p52"/>
          <p:cNvSpPr txBox="1">
            <a:spLocks noGrp="1"/>
          </p:cNvSpPr>
          <p:nvPr>
            <p:ph type="body" idx="1"/>
          </p:nvPr>
        </p:nvSpPr>
        <p:spPr>
          <a:xfrm>
            <a:off x="304800" y="1493838"/>
            <a:ext cx="8229600" cy="610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Example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The business plan is a tool to think through different aspects of our business, identify issues and remedial measures.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 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It is also used to secure finance from Venture capitalists.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Purpose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Is there real value in the product?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Is there a good growth potential?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Does the team have the ability to deliver?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Is the plan good enough?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Are the financial projections realistic?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69" name="Google Shape;369;p5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What investors look for in the business plan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4"/>
          <p:cNvSpPr txBox="1">
            <a:spLocks noGrp="1"/>
          </p:cNvSpPr>
          <p:nvPr>
            <p:ph type="body" idx="1"/>
          </p:nvPr>
        </p:nvSpPr>
        <p:spPr>
          <a:xfrm>
            <a:off x="304800" y="5065486"/>
            <a:ext cx="8229600" cy="954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What are the strengths of this business plan?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How can this plan be improved?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75" name="Google Shape;375;p5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Example Business plan: AirBnB</a:t>
            </a:r>
            <a:endParaRPr/>
          </a:p>
        </p:txBody>
      </p:sp>
      <p:pic>
        <p:nvPicPr>
          <p:cNvPr id="376" name="Google Shape;376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4114" y="2986088"/>
            <a:ext cx="1865086" cy="1806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82" name="Google Shape;382;p5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Appendix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Executive summary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Product &amp; its value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Market size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Competition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Marketing strategy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Operational plan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People strength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Financial forecasts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Key risks &amp; mitigation plan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Conclusion</a:t>
            </a:r>
            <a:br>
              <a:rPr lang="en-US"/>
            </a:br>
            <a:r>
              <a:rPr lang="en-US"/>
              <a:t>Appendices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Contents of a business plan: Typical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Product-Market-fit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Customer segment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Problem / Under-served need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Solution / Value proposition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Goal (SMART)</a:t>
            </a:r>
            <a:endParaRPr/>
          </a:p>
          <a:p>
            <a:pPr marL="5588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Example: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To be the most children-centric provider of online stories in the next 5 years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Achieve a C-Sat rating of 4.5 / 5 in 5 years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13" name="Google Shape;213;p2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Product &amp; its value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Available market and addressable market (people to whom you can reach out to and serve)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Example: 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Instrument to help throat cancer patients to speak after their throat surgery. 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30,000 patients a year are diagnosed with cancer of the larynx in India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5588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1200"/>
              <a:t>(</a:t>
            </a:r>
            <a:endParaRPr/>
          </a:p>
        </p:txBody>
      </p:sp>
      <p:sp>
        <p:nvSpPr>
          <p:cNvPr id="219" name="Google Shape;219;p2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Market size</a:t>
            </a:r>
            <a:endParaRPr/>
          </a:p>
        </p:txBody>
      </p:sp>
      <p:pic>
        <p:nvPicPr>
          <p:cNvPr id="220" name="Google Shape;220;p29" descr="This Doctor Invented a Rs. 50 Device To Give Throat Cancer Patients Their Voice Aga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4000" y="4015740"/>
            <a:ext cx="3835400" cy="200406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9"/>
          <p:cNvSpPr/>
          <p:nvPr/>
        </p:nvSpPr>
        <p:spPr>
          <a:xfrm>
            <a:off x="841829" y="6019800"/>
            <a:ext cx="80554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588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https://www.bbc.com/news/business-41969801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588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https://www.thebetterindia.com/41251/dr-vishal-rao-affordable-voice-prosthesis/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6981371" y="4920343"/>
            <a:ext cx="1727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Dr. Vishal Rao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What is the market size for 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Online children stories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Online library of BE student books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Product recommendation &amp; consulting business</a:t>
            </a:r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Who are the competitors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Their revenue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Their Growth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Their Strategy – main focus of their strategy, pricing policy, sales pitch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34" name="Google Shape;234;p3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Competition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Who are the competitors who impact the addressable market?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Online children stories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Online library of BE student books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Product recommendation &amp; consulting business</a:t>
            </a:r>
            <a:endParaRPr/>
          </a:p>
        </p:txBody>
      </p:sp>
      <p:sp>
        <p:nvSpPr>
          <p:cNvPr id="240" name="Google Shape;240;p3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7C46BB90224B48912846443ADAB4E3" ma:contentTypeVersion="4" ma:contentTypeDescription="Create a new document." ma:contentTypeScope="" ma:versionID="f1e61c6fe5f70fe834747bcf5df7eb3d">
  <xsd:schema xmlns:xsd="http://www.w3.org/2001/XMLSchema" xmlns:xs="http://www.w3.org/2001/XMLSchema" xmlns:p="http://schemas.microsoft.com/office/2006/metadata/properties" xmlns:ns2="74b486a2-e692-43f8-8749-c3aa65fb85b9" targetNamespace="http://schemas.microsoft.com/office/2006/metadata/properties" ma:root="true" ma:fieldsID="2945df03c6b2010e70068df80046446a" ns2:_="">
    <xsd:import namespace="74b486a2-e692-43f8-8749-c3aa65fb85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b486a2-e692-43f8-8749-c3aa65fb85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9FCED1-7004-4EDA-B611-29FD7706FE31}"/>
</file>

<file path=customXml/itemProps2.xml><?xml version="1.0" encoding="utf-8"?>
<ds:datastoreItem xmlns:ds="http://schemas.openxmlformats.org/officeDocument/2006/customXml" ds:itemID="{335FA39E-9B96-43A9-8DB9-73A60DC0150A}"/>
</file>

<file path=customXml/itemProps3.xml><?xml version="1.0" encoding="utf-8"?>
<ds:datastoreItem xmlns:ds="http://schemas.openxmlformats.org/officeDocument/2006/customXml" ds:itemID="{4A3019BA-4E2B-4D3B-9F65-6F000E68AFAB}"/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870</Words>
  <Application>Microsoft Office PowerPoint</Application>
  <PresentationFormat>On-screen Show (4:3)</PresentationFormat>
  <Paragraphs>219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32</vt:i4>
      </vt:variant>
    </vt:vector>
  </HeadingPairs>
  <TitlesOfParts>
    <vt:vector size="47" baseType="lpstr">
      <vt:lpstr>Arial</vt:lpstr>
      <vt:lpstr>Calibri</vt:lpstr>
      <vt:lpstr>Times New Roman</vt:lpstr>
      <vt:lpstr>2_Office Theme</vt:lpstr>
      <vt:lpstr>4_Office Theme</vt:lpstr>
      <vt:lpstr>Office Theme</vt:lpstr>
      <vt:lpstr>1_Office Theme</vt:lpstr>
      <vt:lpstr>3_Office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Software Product Management  Business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Product Management  Business plan</dc:title>
  <cp:lastModifiedBy>DELL</cp:lastModifiedBy>
  <cp:revision>2</cp:revision>
  <dcterms:modified xsi:type="dcterms:W3CDTF">2022-10-29T05:00:55Z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0x010100FA7C46BB90224B48912846443ADAB4E3</vt:lpwstr>
  </property>
</Properties>
</file>