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26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B34B1B-B6C6-4694-9815-FBB1CFD35962}">
  <a:tblStyle styleId="{54B34B1B-B6C6-4694-9815-FBB1CFD3596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IN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combinator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star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icksprout.com/how-to-get-your-startup-funde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icksprout.com/how-to-get-your-startup-funded/" TargetMode="External"/><Relationship Id="rId3" Type="http://schemas.openxmlformats.org/officeDocument/2006/relationships/hyperlink" Target="https://www.quicksprout.com/go/qspnm0321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icksprout.com/go/qspnm0324/" TargetMode="External"/><Relationship Id="rId5" Type="http://schemas.openxmlformats.org/officeDocument/2006/relationships/hyperlink" Target="https://www.quicksprout.com/go/qspnm0323/" TargetMode="External"/><Relationship Id="rId4" Type="http://schemas.openxmlformats.org/officeDocument/2006/relationships/hyperlink" Target="https://www.quicksprout.com/go/qspnm032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IN" sz="2000" dirty="0" err="1" smtClean="0"/>
              <a:t>Nandagopal</a:t>
            </a:r>
            <a:r>
              <a:rPr lang="en-IN" sz="2000" dirty="0" smtClean="0"/>
              <a:t> </a:t>
            </a:r>
            <a:r>
              <a:rPr lang="en-IN" sz="2000" dirty="0" err="1" smtClean="0"/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2800" b="1" i="0" u="none">
                <a:solidFill>
                  <a:schemeClr val="lt1"/>
                </a:solidFill>
              </a:rPr>
              <a:t>Software </a:t>
            </a:r>
            <a:r>
              <a:rPr lang="en-IN" sz="2800"/>
              <a:t>Product Management</a:t>
            </a: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>Funding a startup</a:t>
            </a:r>
            <a:endParaRPr sz="3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b="1"/>
              <a:t>Incubator services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Office space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Research labs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Mentorship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Assist in raising capital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b="1"/>
              <a:t>  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b="1"/>
              <a:t>Accelerators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Build prototypes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Help in fund raising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Brand building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Customer growth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Incubators &amp; Accelerators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b="1"/>
              <a:t>Bangalore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Microsoft Accelerator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Khosla Labs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NSRCEL, IIM Bangalore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IIIT Bangalore Innovation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Nasscom 10,000 Startup</a:t>
            </a:r>
            <a:endParaRPr sz="16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b="1"/>
              <a:t> </a:t>
            </a:r>
            <a:endParaRPr sz="16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b="1"/>
              <a:t>Mumbai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Society for Innovation &amp; Entrepreneurship, IIT Mumbai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United India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Venture nursery</a:t>
            </a:r>
            <a:endParaRPr sz="16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b="1"/>
              <a:t> </a:t>
            </a:r>
            <a:endParaRPr sz="16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b="1"/>
              <a:t>Delhi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Indian Angel Network Incubator, New Delhi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Startup Tunnel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GSF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TiE</a:t>
            </a:r>
            <a:endParaRPr sz="1600"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600"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Example incubators and accelerators</a:t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6417762" y="4479797"/>
            <a:ext cx="2462534" cy="738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International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Y Combinator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I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Techstars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Have you had any experience with raising capital from Angel investors or Venture capital firms?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Funding sources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Funding stages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Angel investors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Venture Capital firms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Crowd funding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Incubators and Accelerators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Funding sources</a:t>
            </a:r>
            <a:endParaRPr/>
          </a:p>
        </p:txBody>
      </p:sp>
      <p:pic>
        <p:nvPicPr>
          <p:cNvPr id="202" name="Google Shape;202;p26" descr="image1 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95400"/>
            <a:ext cx="7779657" cy="493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416213" y="6429828"/>
            <a:ext cx="1431802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quicksprout.com</a:t>
            </a:r>
            <a:r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Funding stages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056" y="1295400"/>
            <a:ext cx="7736115" cy="485865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566056" y="6218237"/>
            <a:ext cx="18966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KPMG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Fund the company at a very early stage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Although money is their motivation, they are more likely to be genuinely interested in your business as well as the growth and development of particular industries.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They are typically entrepreneurs or former entrepreneurs themselves.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If you find the right angel investor, you may benefit from their expert advice and management skills.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Some Angel Investors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Rajan Anandan. </a:t>
            </a:r>
            <a:endParaRPr sz="14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Anupam Mittal. ...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Anand Ladsariya. ...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Sanjay Mehta. ...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Ratan Tata. ...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Vijay Shekhar Sharma. ...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Kunal Bahl</a:t>
            </a:r>
            <a:endParaRPr sz="1400"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Angel investors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1600"/>
              <a:t>Stage 1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Wealthy people give their money to VC firms</a:t>
            </a:r>
            <a:endParaRPr sz="1600"/>
          </a:p>
          <a:p>
            <a:pPr marL="5715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/>
              <a:t> </a:t>
            </a:r>
            <a:endParaRPr sz="1600"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1600"/>
              <a:t>Stage 2: 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VC firms invest this money in startups after due diligence. VC firms take more risk compared to banks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VC forms get a share (15%-30%) in the company for their investment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VC firms sit on the board of Directors where they participate in making important decisions</a:t>
            </a:r>
            <a:endParaRPr sz="1600"/>
          </a:p>
          <a:p>
            <a:pPr marL="5715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/>
              <a:t> </a:t>
            </a:r>
            <a:endParaRPr sz="1600"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1600"/>
              <a:t>Stage 3: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When the startup company gets acquired by another company or it goes public (IPO) they get their money back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They usually aim for 10x returns of their investment over 5-7 years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They tend to invest in a few verticals which they understand well</a:t>
            </a:r>
            <a:endParaRPr sz="16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E-Commerce, Deeptech, FinTech, EdTech, AgriTech, Travel Tech, Logistics, HealthTech</a:t>
            </a:r>
            <a:endParaRPr sz="1600"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600"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Venture Capital firms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Example of returns on investment for VCs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687286"/>
            <a:ext cx="7620000" cy="49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Example: VC Firms </a:t>
            </a:r>
            <a:endParaRPr/>
          </a:p>
        </p:txBody>
      </p:sp>
      <p:graphicFrame>
        <p:nvGraphicFramePr>
          <p:cNvPr id="236" name="Google Shape;236;p31"/>
          <p:cNvGraphicFramePr/>
          <p:nvPr/>
        </p:nvGraphicFramePr>
        <p:xfrm>
          <a:off x="304800" y="1295400"/>
          <a:ext cx="8229600" cy="5311925"/>
        </p:xfrm>
        <a:graphic>
          <a:graphicData uri="http://schemas.openxmlformats.org/drawingml/2006/table">
            <a:tbl>
              <a:tblPr firstRow="1" bandRow="1">
                <a:noFill/>
                <a:tableStyleId>{54B34B1B-B6C6-4694-9815-FBB1CFD35962}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Venture Capital Firm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Domain / Vertical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ups Funded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Accel Partners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Infrastructure, Mobile &amp; Software, Internet and Consumer Services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Myntra, BookMyShow, BabyOYE, Freshdesk, Flipkart etc.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SEQUOIA CAPITAL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Healthcare, Consumer Internet, Financial Sector and Technology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JustDial, Zomato, Practo, Groupon etc.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NEXUS VENTURE PARTNERS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Security, Mobile, Infrastructure, Bio Data Analytics, Agribusiness, Consumer and Business Services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Craftsvilla, Snapdeal, Shopclues, etc.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KALAARI CAPITAL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Internet, ECommerce, Curated Web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Snapdeal, ScoopWhoop, Myntra, Urban Ladder, Instamojo etc.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BLUME VENTURES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Mobile Applications, Internet &amp; Software Sectors, Telecommunication Equipments, Research and Development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Cashify, HealthifyMe, TaxiForSure, Belong etc.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u="sng">
                <a:solidFill>
                  <a:schemeClr val="hlink"/>
                </a:solidFill>
                <a:hlinkClick r:id="rId3"/>
              </a:rPr>
              <a:t>Examples</a:t>
            </a:r>
            <a:endParaRPr sz="1600" u="sng">
              <a:solidFill>
                <a:schemeClr val="hlink"/>
              </a:solidFill>
              <a:hlinkClick r:id="rId3"/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 u="sng">
                <a:solidFill>
                  <a:schemeClr val="hlink"/>
                </a:solidFill>
                <a:hlinkClick r:id="rId3"/>
              </a:rPr>
              <a:t>Kickstarter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 u="sng">
                <a:solidFill>
                  <a:schemeClr val="hlink"/>
                </a:solidFill>
                <a:hlinkClick r:id="rId3"/>
              </a:rPr>
              <a:t>AngelList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 u="sng">
                <a:solidFill>
                  <a:schemeClr val="hlink"/>
                </a:solidFill>
                <a:hlinkClick r:id="rId4"/>
              </a:rPr>
              <a:t>CircleUp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 u="sng">
                <a:solidFill>
                  <a:schemeClr val="hlink"/>
                </a:solidFill>
                <a:hlinkClick r:id="rId5"/>
              </a:rPr>
              <a:t>CrowdFunder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 u="sng">
                <a:solidFill>
                  <a:schemeClr val="hlink"/>
                </a:solidFill>
                <a:hlinkClick r:id="rId6"/>
              </a:rPr>
              <a:t>Fundable</a:t>
            </a:r>
            <a:endParaRPr sz="1600" u="sng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 u="sng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600"/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Crowd funding</a:t>
            </a:r>
            <a:endParaRPr/>
          </a:p>
        </p:txBody>
      </p:sp>
      <p:pic>
        <p:nvPicPr>
          <p:cNvPr id="243" name="Google Shape;243;p32" descr="image3 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11270" y="1295400"/>
            <a:ext cx="4723130" cy="5200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/>
          <p:nvPr/>
        </p:nvSpPr>
        <p:spPr>
          <a:xfrm>
            <a:off x="304800" y="5773340"/>
            <a:ext cx="2024913" cy="311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Source: quicksprout.com</a:t>
            </a:r>
            <a:r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53F6E6-E5A5-4CBD-9CC7-69BDDB91A134}"/>
</file>

<file path=customXml/itemProps2.xml><?xml version="1.0" encoding="utf-8"?>
<ds:datastoreItem xmlns:ds="http://schemas.openxmlformats.org/officeDocument/2006/customXml" ds:itemID="{7E3A9E96-2956-4CA8-8A89-0DAA45B2F045}"/>
</file>

<file path=customXml/itemProps3.xml><?xml version="1.0" encoding="utf-8"?>
<ds:datastoreItem xmlns:ds="http://schemas.openxmlformats.org/officeDocument/2006/customXml" ds:itemID="{E4285630-E8E9-44E1-AA3B-6A9F917BDA68}"/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341</Words>
  <Application>Microsoft Office PowerPoint</Application>
  <PresentationFormat>On-screen Show (4:3)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Calibri</vt:lpstr>
      <vt:lpstr>Times New Roman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Funding a startup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Funding a startup</dc:title>
  <cp:lastModifiedBy>DELL</cp:lastModifiedBy>
  <cp:revision>3</cp:revision>
  <dcterms:modified xsi:type="dcterms:W3CDTF">2022-04-23T04:09:06Z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