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s/slide7.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Masters/slideMaster10.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9.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6.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9.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notesMasters/notesMaster1.xml" ContentType="application/vnd.openxmlformats-officedocument.presentationml.notesMaster+xml"/>
  <Override PartName="/ppt/theme/theme8.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25"/>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339"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customXml" Target="../customXml/item3.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0: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0" name="Google Shape;240;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6" name="Google Shape;246;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2" name="Google Shape;252;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6" name="Google Shape;216;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22" name="Google Shape;22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28" name="Google Shape;22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34" name="Google Shape;234;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42900" algn="l">
              <a:lnSpc>
                <a:spcPct val="100000"/>
              </a:lnSpc>
              <a:spcBef>
                <a:spcPts val="360"/>
              </a:spcBef>
              <a:spcAft>
                <a:spcPts val="0"/>
              </a:spcAft>
              <a:buClr>
                <a:schemeClr val="dk1"/>
              </a:buClr>
              <a:buSzPts val="1800"/>
              <a:buFont typeface="Arial"/>
              <a:buChar char="–"/>
              <a:defRPr sz="1800">
                <a:latin typeface="Arial"/>
                <a:ea typeface="Arial"/>
                <a:cs typeface="Arial"/>
                <a:sym typeface="Arial"/>
              </a:defRPr>
            </a:lvl2pPr>
            <a:lvl3pPr marL="1371600" lvl="2" indent="-330200" algn="l">
              <a:spcBef>
                <a:spcPts val="320"/>
              </a:spcBef>
              <a:spcAft>
                <a:spcPts val="0"/>
              </a:spcAft>
              <a:buClr>
                <a:schemeClr val="dk1"/>
              </a:buClr>
              <a:buSzPts val="1600"/>
              <a:buChar char="•"/>
              <a:defRPr sz="1600"/>
            </a:lvl3pPr>
            <a:lvl4pPr marL="1828800" lvl="3" indent="-317500" algn="l">
              <a:spcBef>
                <a:spcPts val="280"/>
              </a:spcBef>
              <a:spcAft>
                <a:spcPts val="0"/>
              </a:spcAft>
              <a:buClr>
                <a:schemeClr val="dk1"/>
              </a:buClr>
              <a:buSzPts val="1400"/>
              <a:buChar char="–"/>
              <a:defRPr sz="1400"/>
            </a:lvl4pPr>
            <a:lvl5pPr marL="2286000" lvl="4" indent="-317500" algn="l">
              <a:spcBef>
                <a:spcPts val="280"/>
              </a:spcBef>
              <a:spcAft>
                <a:spcPts val="0"/>
              </a:spcAft>
              <a:buClr>
                <a:schemeClr val="dk1"/>
              </a:buClr>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900"/>
              <a:buFont typeface="Arial"/>
              <a:buNone/>
            </a:pPr>
            <a:r>
              <a:rPr lang="en-US" sz="900" b="1" i="0" u="none">
                <a:solidFill>
                  <a:srgbClr val="101141"/>
                </a:solidFill>
                <a:latin typeface="Arial"/>
                <a:ea typeface="Arial"/>
                <a:cs typeface="Arial"/>
                <a:sym typeface="Arial"/>
              </a:rPr>
              <a:t>BITS </a:t>
            </a:r>
            <a:r>
              <a:rPr lang="en-US" sz="900" b="0" i="0" u="none">
                <a:solidFill>
                  <a:srgbClr val="101141"/>
                </a:solidFill>
                <a:latin typeface="Arial"/>
                <a:ea typeface="Arial"/>
                <a:cs typeface="Arial"/>
                <a:sym typeface="Arial"/>
              </a:rPr>
              <a:t>Pilani, Hyderabad Campus</a:t>
            </a:r>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Arial"/>
                <a:ea typeface="Arial"/>
                <a:cs typeface="Arial"/>
                <a:sym typeface="Arial"/>
              </a:rPr>
              <a:t>Hyderabad Campus</a:t>
            </a:r>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loanreview.mit.edu/article/product-platforms-in-software-developmen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smtClean="0">
              <a:solidFill>
                <a:schemeClr val="lt1"/>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US" sz="3300" b="1" i="0" u="none">
                <a:solidFill>
                  <a:schemeClr val="lt1"/>
                </a:solidFill>
                <a:latin typeface="Arial"/>
                <a:ea typeface="Arial"/>
                <a:cs typeface="Arial"/>
                <a:sym typeface="Arial"/>
              </a:rPr>
              <a:t>Software Project Management</a:t>
            </a:r>
            <a:br>
              <a:rPr lang="en-US" sz="3300" b="1" i="0" u="none">
                <a:solidFill>
                  <a:schemeClr val="lt1"/>
                </a:solidFill>
                <a:latin typeface="Arial"/>
                <a:ea typeface="Arial"/>
                <a:cs typeface="Arial"/>
                <a:sym typeface="Arial"/>
              </a:rPr>
            </a:br>
            <a:r>
              <a:rPr lang="en-US" sz="3300" b="1" i="0" u="none">
                <a:solidFill>
                  <a:schemeClr val="lt1"/>
                </a:solidFill>
                <a:latin typeface="Arial"/>
                <a:ea typeface="Arial"/>
                <a:cs typeface="Arial"/>
                <a:sym typeface="Arial"/>
              </a:rPr>
              <a:t/>
            </a:r>
            <a:br>
              <a:rPr lang="en-US" sz="3300" b="1" i="0" u="none">
                <a:solidFill>
                  <a:schemeClr val="lt1"/>
                </a:solidFill>
                <a:latin typeface="Arial"/>
                <a:ea typeface="Arial"/>
                <a:cs typeface="Arial"/>
                <a:sym typeface="Arial"/>
              </a:rPr>
            </a:br>
            <a:r>
              <a:rPr lang="en-US" sz="3300" b="1" i="0" u="none">
                <a:solidFill>
                  <a:schemeClr val="lt1"/>
                </a:solidFill>
                <a:latin typeface="Arial"/>
                <a:ea typeface="Arial"/>
                <a:cs typeface="Arial"/>
                <a:sym typeface="Arial"/>
              </a:rPr>
              <a:t>Engineering best practices</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Where appropriate, build a platform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Platform provides a base for building new services (eg Maruti Alto platform)</a:t>
            </a:r>
            <a:endParaRPr sz="2000" b="0" i="0" u="none">
              <a:solidFill>
                <a:schemeClr val="dk1"/>
              </a:solidFill>
              <a:latin typeface="Arial"/>
              <a:ea typeface="Arial"/>
              <a:cs typeface="Arial"/>
              <a:sym typeface="Arial"/>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Example: </a:t>
            </a: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Apple, Android, Firefox browser,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AWS, Azure (databases, messaging, serverless, monitoring, etc.)</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Eclipse,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MakeMyTrip,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Uber,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AirBnB (During Covid they offered adventure experiences in virtual mode)</a:t>
            </a:r>
            <a:endParaRPr/>
          </a:p>
        </p:txBody>
      </p:sp>
      <p:sp>
        <p:nvSpPr>
          <p:cNvPr id="243" name="Google Shape;243;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Platform as a product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Scores of plug-in modules are available for Visio software that contain all types of industry- biotechnology, petroleum engineering, insurance accident reporting, and process reengineering</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Domain experts can add-in shapes (Smart shapes) and programs (charting scripts)</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These shapes carry a certain “intelligence” - automatically adjust connections between different shapes when they are moved or resized</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Major components of the platform are:</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Core graphics engine</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SmartShape management subsystem for incorporating and then manipulating graphic objects</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An API that provides a standard scripting language so developers can create and integrate their own plug-in programs into Visio</a:t>
            </a:r>
            <a:endParaRPr/>
          </a:p>
        </p:txBody>
      </p:sp>
      <p:sp>
        <p:nvSpPr>
          <p:cNvPr id="249" name="Google Shape;249;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fontScale="92500"/>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Case study: Visio graphics-charting software </a:t>
            </a:r>
            <a:r>
              <a:rPr lang="en-US" sz="2000" b="0" i="0" u="none">
                <a:solidFill>
                  <a:srgbClr val="0070C0"/>
                </a:solidFill>
                <a:latin typeface="Arial"/>
                <a:ea typeface="Arial"/>
                <a:cs typeface="Arial"/>
                <a:sym typeface="Arial"/>
              </a:rPr>
              <a:t>(</a:t>
            </a:r>
            <a:r>
              <a:rPr lang="en-US" sz="2000" b="0" i="0" u="sng">
                <a:solidFill>
                  <a:schemeClr val="hlink"/>
                </a:solidFill>
                <a:latin typeface="Arial"/>
                <a:ea typeface="Arial"/>
                <a:cs typeface="Arial"/>
                <a:sym typeface="Arial"/>
                <a:hlinkClick r:id="rId3"/>
              </a:rPr>
              <a:t>sloanreview.mit.edu</a:t>
            </a:r>
            <a:r>
              <a:rPr lang="en-US" sz="2000" b="0" i="0" u="sng">
                <a:solidFill>
                  <a:srgbClr val="0070C0"/>
                </a:solidFill>
                <a:latin typeface="Arial"/>
                <a:ea typeface="Arial"/>
                <a:cs typeface="Arial"/>
                <a:sym typeface="Arial"/>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Arial"/>
              <a:ea typeface="Arial"/>
              <a:cs typeface="Arial"/>
              <a:sym typeface="Arial"/>
            </a:endParaRPr>
          </a:p>
        </p:txBody>
      </p:sp>
      <p:sp>
        <p:nvSpPr>
          <p:cNvPr id="255" name="Google Shape;255;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Appendix</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Continuous integration</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Single code base</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Product configuration capability</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API for integration</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Component based design</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Prove value, scale later</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Platform as a product</a:t>
            </a:r>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strike="noStrike" cap="none">
                <a:solidFill>
                  <a:srgbClr val="0070C0"/>
                </a:solidFill>
                <a:latin typeface="Arial"/>
                <a:ea typeface="Arial"/>
                <a:cs typeface="Arial"/>
                <a:sym typeface="Arial"/>
              </a:rPr>
              <a:t>Agenda</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CI is a practice where developers integrate code into a shared repository frequently</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Each integration is verified by an automated build and automated tests.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Key benefit is detecting errors quickly and locate them more easily. </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Experience sharing: What benefits have you experienced using CI / CD? </a:t>
            </a: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strike="noStrike" cap="none">
                <a:solidFill>
                  <a:srgbClr val="0070C0"/>
                </a:solidFill>
                <a:latin typeface="Arial"/>
                <a:ea typeface="Arial"/>
                <a:cs typeface="Arial"/>
                <a:sym typeface="Arial"/>
              </a:rPr>
              <a:t>Continuous integration (CI)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Maintaining multiple versions of the software is challenging</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Build a core product with common features needed by target customers</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Maintain a single code base used by all customers</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Sometimes branching strategy is used to cater to different customers, one branch for one customer. But all branches have a common main trunk.</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207" name="Google Shape;207;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Single code case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Products need customization. </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Provide for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Choice of modules (SAP)</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Configurable work flows (SaleForce)</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Configurable fields (SAP)</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Configurable rules (Navitair airline reservation)</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Configurable UI (look &amp; feel) (Yahoo! Mail)</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Choice of language</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Configurable error messages</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Anything else?</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213" name="Google Shape;213;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Product configuration capability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APIs to allow external systems to inter-operate with our product </a:t>
            </a: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Examples</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Facebook,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SAP,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Open API of banks,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Google Maps,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Git</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Any other example?</a:t>
            </a:r>
            <a:endParaRPr/>
          </a:p>
        </p:txBody>
      </p:sp>
      <p:sp>
        <p:nvSpPr>
          <p:cNvPr id="219" name="Google Shape;219;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API for integration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Well decomposed system make a system easy to understand, build and maintain</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Web services &amp; Micro-services are examples of components</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Components promote re-use</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They help in easier scaling &amp; fault detection</a:t>
            </a:r>
            <a:endParaRPr/>
          </a:p>
        </p:txBody>
      </p:sp>
      <p:sp>
        <p:nvSpPr>
          <p:cNvPr id="225" name="Google Shape;225;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Component based design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Do not design for scale from day 1, because we do not know if the product is useful enough </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Example: Zendrive</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Zendrive provides insight into driving behaviour such as how does the driver apply brake – sudden or smooth, how safe does the driver turns the vehicle – does he slow down enough before turning, etc.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It captures data from driver’s mobile phone, sends it to the server for analysis.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Once the product value was proven, they started optimizing the product by aggregating and summarizing data on the phone and sending only summarized data to server, to reduce data transfer time and reduce processing load on central server.</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Any other example?</a:t>
            </a:r>
            <a:endParaRPr/>
          </a:p>
        </p:txBody>
      </p:sp>
      <p:sp>
        <p:nvSpPr>
          <p:cNvPr id="231" name="Google Shape;231;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Prove value of product, Scale later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As business grows &amp; expectations change, it may be necessary to re-architect the product</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Example</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Amazon: Monolithic software to Micro services based software (2-pizza teams)</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Adobe Creative Suite: Desktop to Cloud</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Oracle apps: On-premise to Cloud</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Any other?</a:t>
            </a:r>
            <a:endParaRPr/>
          </a:p>
        </p:txBody>
      </p:sp>
      <p:sp>
        <p:nvSpPr>
          <p:cNvPr id="237" name="Google Shape;237;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Be open to re-architect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7C46BB90224B48912846443ADAB4E3" ma:contentTypeVersion="4" ma:contentTypeDescription="Create a new document." ma:contentTypeScope="" ma:versionID="f1e61c6fe5f70fe834747bcf5df7eb3d">
  <xsd:schema xmlns:xsd="http://www.w3.org/2001/XMLSchema" xmlns:xs="http://www.w3.org/2001/XMLSchema" xmlns:p="http://schemas.microsoft.com/office/2006/metadata/properties" xmlns:ns2="74b486a2-e692-43f8-8749-c3aa65fb85b9" targetNamespace="http://schemas.microsoft.com/office/2006/metadata/properties" ma:root="true" ma:fieldsID="2945df03c6b2010e70068df80046446a" ns2:_="">
    <xsd:import namespace="74b486a2-e692-43f8-8749-c3aa65fb85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b486a2-e692-43f8-8749-c3aa65fb8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9D65BD-39A6-49E8-8611-4C02B6DF7ED1}"/>
</file>

<file path=customXml/itemProps2.xml><?xml version="1.0" encoding="utf-8"?>
<ds:datastoreItem xmlns:ds="http://schemas.openxmlformats.org/officeDocument/2006/customXml" ds:itemID="{47C63262-1FED-45F2-BB57-5158D18391E5}"/>
</file>

<file path=customXml/itemProps3.xml><?xml version="1.0" encoding="utf-8"?>
<ds:datastoreItem xmlns:ds="http://schemas.openxmlformats.org/officeDocument/2006/customXml" ds:itemID="{13CDA9FB-A157-47D7-A0C5-B98B990CDE5D}"/>
</file>

<file path=docProps/app.xml><?xml version="1.0" encoding="utf-8"?>
<Properties xmlns="http://schemas.openxmlformats.org/officeDocument/2006/extended-properties" xmlns:vt="http://schemas.openxmlformats.org/officeDocument/2006/docPropsVTypes">
  <TotalTime>2</TotalTime>
  <Words>617</Words>
  <Application>Microsoft Office PowerPoint</Application>
  <PresentationFormat>On-screen Show (4:3)</PresentationFormat>
  <Paragraphs>95</Paragraphs>
  <Slides>12</Slides>
  <Notes>12</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12</vt:i4>
      </vt:variant>
    </vt:vector>
  </HeadingPairs>
  <TitlesOfParts>
    <vt:vector size="26" baseType="lpstr">
      <vt:lpstr>Arial</vt:lpstr>
      <vt:lpstr>Calibri</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Project Management  Engineering best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  Engineering best practices</dc:title>
  <cp:lastModifiedBy>DELL</cp:lastModifiedBy>
  <cp:revision>2</cp:revision>
  <dcterms:modified xsi:type="dcterms:W3CDTF">2022-03-26T02:13:35Z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0x010100FA7C46BB90224B48912846443ADAB4E3</vt:lpwstr>
  </property>
</Properties>
</file>