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5.xml" ContentType="application/vnd.openxmlformats-officedocument.theme+xml"/>
  <Override PartName="/ppt/theme/theme6.xml" ContentType="application/vnd.openxmlformats-officedocument.theme+xml"/>
  <Override PartName="/ppt/notesMasters/notesMaster1.xml" ContentType="application/vnd.openxmlformats-officedocument.presentationml.notesMaster+xml"/>
  <Override PartName="/ppt/theme/theme7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45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presProps" Target="pres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IN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IN" sz="2000" dirty="0" err="1" smtClean="0"/>
              <a:t>Nandagopal</a:t>
            </a:r>
            <a:r>
              <a:rPr lang="en-IN" sz="2000" dirty="0" smtClean="0"/>
              <a:t> </a:t>
            </a:r>
            <a:r>
              <a:rPr lang="en-IN" sz="2000" dirty="0" err="1" smtClean="0"/>
              <a:t>Govindan</a:t>
            </a:r>
            <a:endParaRPr sz="1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2800" b="1" i="0" u="none">
                <a:solidFill>
                  <a:schemeClr val="lt1"/>
                </a:solidFill>
              </a:rPr>
              <a:t>Software </a:t>
            </a:r>
            <a:r>
              <a:rPr lang="en-IN" sz="2800"/>
              <a:t>Product Management</a:t>
            </a: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/>
            </a:r>
            <a:br>
              <a:rPr lang="en-IN" sz="2800" b="1" i="0" u="none">
                <a:solidFill>
                  <a:schemeClr val="lt1"/>
                </a:solidFill>
              </a:rPr>
            </a:br>
            <a:r>
              <a:rPr lang="en-IN" sz="2800" b="1" i="0" u="none">
                <a:solidFill>
                  <a:schemeClr val="lt1"/>
                </a:solidFill>
              </a:rPr>
              <a:t>Measurements and Analytics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304800" y="15057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Acquisition:</a:t>
            </a:r>
            <a:r>
              <a:rPr lang="en-IN"/>
              <a:t> How many prospects (new visitors) are our visiting to our website – due to ads, due to Google search, others?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Activation / Conversion:</a:t>
            </a:r>
            <a:r>
              <a:rPr lang="en-IN"/>
              <a:t> What percentage of prospects that come to our website sign up as customers?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Retention:</a:t>
            </a:r>
            <a:r>
              <a:rPr lang="en-IN"/>
              <a:t> What percentage of our customers remain active over time?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Revenue:</a:t>
            </a:r>
            <a:r>
              <a:rPr lang="en-IN"/>
              <a:t> How much money does each customer generate?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Referral</a:t>
            </a:r>
            <a:r>
              <a:rPr lang="en-IN"/>
              <a:t>: How many customers refer our product to their friends?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Dave McClure’s AARRR framework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04800" y="15057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How does this data help us?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Acquisition:</a:t>
            </a:r>
            <a:r>
              <a:rPr lang="en-IN"/>
              <a:t> How many prospects (new visitors) are our visiting to our website – due to ads, due to Google search, others?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Activation / Conversion:</a:t>
            </a:r>
            <a:r>
              <a:rPr lang="en-IN"/>
              <a:t> What percentage of prospects that come to our website sign up as customers?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Retention:</a:t>
            </a:r>
            <a:r>
              <a:rPr lang="en-IN"/>
              <a:t> What percentage of our customers remain active over time?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Revenue:</a:t>
            </a:r>
            <a:r>
              <a:rPr lang="en-IN"/>
              <a:t> How much money does each customer generate?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 b="1"/>
              <a:t>Referral</a:t>
            </a:r>
            <a:r>
              <a:rPr lang="en-IN"/>
              <a:t>: How many customers refer our product to their friends?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Dave McClure’s AARRR framework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Which metric should we try to improve first &amp; why?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Acquisition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Conversion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Retention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Revenue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Referral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Recommended Order of optimization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Retention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Conversion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IN"/>
              <a:t>Acquisition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Why?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If we are unable to retain, it implies lack of value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Order of optimization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Launched a new web product,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Wanted to track and improve the product and business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Customers were coming but had a conversion problem: the percentage of prospects signing up was lower than we had expected it to be.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Intuit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400" b="0">
                <a:solidFill>
                  <a:schemeClr val="dk1"/>
                </a:solidFill>
              </a:rPr>
              <a:t>(Improving conversion)</a:t>
            </a:r>
            <a:endParaRPr sz="2400" b="0">
              <a:solidFill>
                <a:schemeClr val="dk1"/>
              </a:solidFill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595086" y="6019800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Did analysis &amp; improvements: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Sign-up process that long.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Many prospects were dropping off at different points in the sign-up process.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Conducted usability testing with users - Discovered several UX design issues.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Quickly made UX design improvements.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Result: 40 percent improvement in our conversion rate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Intuit…</a:t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595086" y="6019800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Measuring retention rate </a:t>
            </a:r>
            <a:endParaRPr/>
          </a:p>
        </p:txBody>
      </p:sp>
      <p:pic>
        <p:nvPicPr>
          <p:cNvPr id="282" name="Google Shape;282;p3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943" y="1580922"/>
            <a:ext cx="6574971" cy="432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/>
        </p:nvSpPr>
        <p:spPr>
          <a:xfrm>
            <a:off x="595086" y="6019800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Measuring improvement in retention rate</a:t>
            </a:r>
            <a:endParaRPr/>
          </a:p>
        </p:txBody>
      </p:sp>
      <p:pic>
        <p:nvPicPr>
          <p:cNvPr id="289" name="Google Shape;289;p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1" y="1295400"/>
            <a:ext cx="6531428" cy="457898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841831" y="5903412"/>
            <a:ext cx="7213600" cy="392159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Retention rate of different cohorts, as the product-market fit is improved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130629" y="6324599"/>
            <a:ext cx="32111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Book: Lean Product Playbook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5631543" y="1337591"/>
            <a:ext cx="8114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Cohorts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Average revenue per user: ARPU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Example: Amazon, Ola, RazorPay, Slack, Zoom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Customer Life Time Value = ARPU * Avg. Customer life time (in months or years) * Gross margin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>
                <a:solidFill>
                  <a:srgbClr val="FF0000"/>
                </a:solidFill>
              </a:rPr>
              <a:t>How does this help us in pricing the product?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Revenue related metrics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“How likely are you to recommend the product to your friend?”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9 or 10 are called promoters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7 or 8 are called passives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0 through 6 are called detractors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NPS = % of promoters - % of detractors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 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NPS should increase as you improve product-market fit.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Include in your survey an open-ended question asking customers </a:t>
            </a:r>
            <a:r>
              <a:rPr lang="en-IN" i="1"/>
              <a:t>why</a:t>
            </a:r>
            <a:r>
              <a:rPr lang="en-IN"/>
              <a:t> they gave the score they did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Sentiment analysis: Net Promoter Score (NPS)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How did you improve your product based on NPS?</a:t>
            </a:r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User behaviour analytics 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Business analytics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Financial analytics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Performance </a:t>
            </a:r>
            <a:endParaRPr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Operational costs 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Go‐to‐market costs</a:t>
            </a:r>
            <a:endParaRPr sz="1800"/>
          </a:p>
          <a:p>
            <a:pPr marL="430213" lvl="0" indent="-34289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Sentiment analysis</a:t>
            </a:r>
            <a:endParaRPr sz="1800"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A/B testing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IN"/>
              <a:t>Case study: Improving business through metrics</a:t>
            </a:r>
            <a:endParaRPr/>
          </a:p>
          <a:p>
            <a:pPr marL="469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Used when the fear of negative impact of the change is high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A/B testing can be used to test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 change in UI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 change in recommendation algorithm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New feature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Any other?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A/B testing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Let us say you have a landing page.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You see from your analytics that your conversion rate is only 5 percent, much lower than you think it should or could be;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 you design a new, improved version of the landing page.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Now you allow a small % of users to see the new landing page and see if the conversion rate improves or not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A/B Testing: Example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Let us say the conversion rate increased from 5% to 6%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Is this finding reliable?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If our sample size is small, it is not very reliable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If our sample size is large, the finding is more reliable (statistically significant)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There are tools &amp; formulas to help us determine whether the change is significant or not. </a:t>
            </a:r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Concept of statistical significance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3085" y="5576887"/>
            <a:ext cx="1328058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Chief Product Officer Neil Hunt says “We use A/B testing for almost everything”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Examples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Test out different user interface variations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Test recommendation algorithms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Test button placements and sizes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He says “</a:t>
            </a:r>
            <a:r>
              <a:rPr lang="en-IN">
                <a:solidFill>
                  <a:srgbClr val="FF0000"/>
                </a:solidFill>
              </a:rPr>
              <a:t>We realize that most of the time, we don't know up-front what customers want</a:t>
            </a:r>
            <a:r>
              <a:rPr lang="en-IN"/>
              <a:t>. The feedback from testing quickly sets us straight, and helps make sure that our efforts are really focused at optimizing the things that make a difference in the customer experience.”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A/B Testing in Netflix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For what purpose did you use A/B testing in your product?</a:t>
            </a:r>
            <a:endParaRPr/>
          </a:p>
        </p:txBody>
      </p:sp>
      <p:sp>
        <p:nvSpPr>
          <p:cNvPr id="341" name="Google Shape;341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58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Friendster Viral Loop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7" name="Google Shape;347;p4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Case study: Friendster’s viral loop </a:t>
            </a:r>
            <a:endParaRPr sz="28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1800" b="0">
                <a:solidFill>
                  <a:schemeClr val="dk1"/>
                </a:solidFill>
              </a:rPr>
              <a:t>Improving revenue by choosing right metrics to improve</a:t>
            </a:r>
            <a:endParaRPr sz="1800" b="0">
              <a:solidFill>
                <a:schemeClr val="dk1"/>
              </a:solidFill>
            </a:endParaRPr>
          </a:p>
        </p:txBody>
      </p:sp>
      <p:pic>
        <p:nvPicPr>
          <p:cNvPr id="348" name="Google Shape;348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13" y="2583542"/>
            <a:ext cx="8679541" cy="336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3200"/>
              <a:t>Friendster Viral Loop Metrics</a:t>
            </a:r>
            <a:endParaRPr sz="3200"/>
          </a:p>
        </p:txBody>
      </p:sp>
      <p:pic>
        <p:nvPicPr>
          <p:cNvPr id="354" name="Google Shape;354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457" y="2452914"/>
            <a:ext cx="8069943" cy="3236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Percentage of users sending invites = 15 percent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Average number of invites sent per sender = 2.3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Registration conversion rate = 85 percent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Which metric should we try to improve?</a:t>
            </a:r>
            <a:endParaRPr>
              <a:solidFill>
                <a:srgbClr val="FF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Baseline metrics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The Upside Potential of a Metric</a:t>
            </a:r>
            <a:endParaRPr sz="2800"/>
          </a:p>
        </p:txBody>
      </p:sp>
      <p:pic>
        <p:nvPicPr>
          <p:cNvPr id="366" name="Google Shape;366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29" y="1959429"/>
            <a:ext cx="8098971" cy="329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 txBox="1"/>
          <p:nvPr/>
        </p:nvSpPr>
        <p:spPr>
          <a:xfrm>
            <a:off x="6023428" y="5565873"/>
            <a:ext cx="22445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max upside potential 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51"/>
          <p:cNvCxnSpPr/>
          <p:nvPr/>
        </p:nvCxnSpPr>
        <p:spPr>
          <a:xfrm rot="10800000">
            <a:off x="7126514" y="4934857"/>
            <a:ext cx="0" cy="54823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Each user has on an average 100-200 friends. Going from 2.3 to 100 will be a significant improvement.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So we introduced a feature to import address book from Gmail or Yahoo mail and allow user to select the friends they want to send invite to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This changed the avg invites from 2.3 to 5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74" name="Google Shape;374;p5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Action to improve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/>
              <a:t>Product teams use analytics to: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Understand users &amp; then target the right user segments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Understand customer behaviour and improve UX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Measure product adoption &amp; increase value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IN"/>
              <a:t>Measure effectiveness of marketing campaigns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Outcome</a:t>
            </a:r>
            <a:endParaRPr/>
          </a:p>
        </p:txBody>
      </p:sp>
      <p:pic>
        <p:nvPicPr>
          <p:cNvPr id="380" name="Google Shape;380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569" y="1295400"/>
            <a:ext cx="6596062" cy="522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5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86" name="Google Shape;386;p5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User behaviour analytics (click paths, engagement)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Business analytics (active users, conversion rate, lifetime value, retention)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Financial analytics (Average selling price, billings)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Performance (load time, uptime)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Operational costs (storage, hosting)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Go‐to‐market costs (acquisition costs, cost of sales, programs)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Sentiment (NPS, customer satisfaction, surveys)</a:t>
            </a:r>
            <a:endParaRPr sz="1800"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Types of analytics</a:t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91448" y="6064348"/>
            <a:ext cx="26500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Source: ”Inspired” Chapter 54)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Which features are most popular &amp; which are least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friction points or issues users are running into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How engaged users are (How often &amp; how long)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The type of users – heavy users, occasional users, freeloaders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a user workflow looks like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User behaviour analytics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Sample User journey metrics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548" y="1682523"/>
            <a:ext cx="7961309" cy="396353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573090" y="6048190"/>
            <a:ext cx="3179075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“Product Analytics for Dummies”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IN">
                <a:solidFill>
                  <a:srgbClr val="FF0000"/>
                </a:solidFill>
              </a:rPr>
              <a:t>How can we make use of these insights?</a:t>
            </a:r>
            <a:endParaRPr>
              <a:solidFill>
                <a:srgbClr val="FF0000"/>
              </a:solidFill>
            </a:endParaRPr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Which features are most popular &amp; which are least?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friction points or issues users are running into?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How engaged users are (How often &amp; how long)?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Who are our heavy users, occasional users, freeloaders?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IN"/>
              <a:t>What a user workflow looks like for a given task?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User behaviour analytics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How did you improve your product based on user behavior analytics?</a:t>
            </a:r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 sharing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IN"/>
              <a:t>Dave McClure’s AARRR framework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Business analytics</a:t>
            </a:r>
            <a:endParaRPr/>
          </a:p>
        </p:txBody>
      </p:sp>
      <p:pic>
        <p:nvPicPr>
          <p:cNvPr id="240" name="Google Shape;240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7256" y="1879282"/>
            <a:ext cx="5878287" cy="45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7402286" y="281577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 flipH="1">
            <a:off x="5979886" y="3076245"/>
            <a:ext cx="1175657" cy="2177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43" name="Google Shape;243;p32"/>
          <p:cNvSpPr txBox="1"/>
          <p:nvPr/>
        </p:nvSpPr>
        <p:spPr>
          <a:xfrm>
            <a:off x="7402286" y="205320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32"/>
          <p:cNvCxnSpPr/>
          <p:nvPr/>
        </p:nvCxnSpPr>
        <p:spPr>
          <a:xfrm flipH="1">
            <a:off x="5979885" y="2237870"/>
            <a:ext cx="1175657" cy="2177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7A9F70-EF68-4B37-A745-C509219B64CE}"/>
</file>

<file path=customXml/itemProps2.xml><?xml version="1.0" encoding="utf-8"?>
<ds:datastoreItem xmlns:ds="http://schemas.openxmlformats.org/officeDocument/2006/customXml" ds:itemID="{6311F7A1-7163-4EBD-A0D6-511BC76658D9}"/>
</file>

<file path=customXml/itemProps3.xml><?xml version="1.0" encoding="utf-8"?>
<ds:datastoreItem xmlns:ds="http://schemas.openxmlformats.org/officeDocument/2006/customXml" ds:itemID="{7E866DAD-FF5F-4F3A-8A51-80ABEEE8BCAB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1170</Words>
  <Application>Microsoft Office PowerPoint</Application>
  <PresentationFormat>On-screen Show (4:3)</PresentationFormat>
  <Paragraphs>193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Measurements and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Measurements and Analytics</dc:title>
  <cp:lastModifiedBy>DELL</cp:lastModifiedBy>
  <cp:revision>2</cp:revision>
  <dcterms:modified xsi:type="dcterms:W3CDTF">2022-03-26T02:43:11Z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